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5" r:id="rId15"/>
    <p:sldId id="286" r:id="rId16"/>
    <p:sldId id="257" r:id="rId17"/>
    <p:sldId id="260" r:id="rId18"/>
    <p:sldId id="261" r:id="rId19"/>
    <p:sldId id="262" r:id="rId20"/>
    <p:sldId id="263" r:id="rId21"/>
    <p:sldId id="264" r:id="rId22"/>
    <p:sldId id="265" r:id="rId23"/>
    <p:sldId id="287" r:id="rId24"/>
    <p:sldId id="296" r:id="rId25"/>
    <p:sldId id="295"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57" autoAdjust="0"/>
  </p:normalViewPr>
  <p:slideViewPr>
    <p:cSldViewPr snapToObjects="1">
      <p:cViewPr varScale="1">
        <p:scale>
          <a:sx n="68" d="100"/>
          <a:sy n="68" d="100"/>
        </p:scale>
        <p:origin x="-39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49B68-5639-461F-8506-FE786F6113AC}" type="datetimeFigureOut">
              <a:rPr lang="en-US" smtClean="0"/>
              <a:t>5/9/2013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A0362-BC1B-4185-9927-DD80FCB09C88}" type="slidenum">
              <a:rPr lang="en-US" smtClean="0"/>
              <a:t>‹#›</a:t>
            </a:fld>
            <a:endParaRPr lang="en-US" dirty="0"/>
          </a:p>
        </p:txBody>
      </p:sp>
    </p:spTree>
    <p:extLst>
      <p:ext uri="{BB962C8B-B14F-4D97-AF65-F5344CB8AC3E}">
        <p14:creationId xmlns:p14="http://schemas.microsoft.com/office/powerpoint/2010/main" val="355336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a:t>
            </a:r>
            <a:r>
              <a:rPr lang="en-US" baseline="30000" dirty="0" smtClean="0"/>
              <a:t>th</a:t>
            </a:r>
            <a:r>
              <a:rPr lang="en-US" dirty="0" smtClean="0"/>
              <a:t> Anniversary Gala</a:t>
            </a:r>
          </a:p>
          <a:p>
            <a:r>
              <a:rPr lang="en-US" dirty="0" smtClean="0"/>
              <a:t>Celebrating Our Success</a:t>
            </a:r>
          </a:p>
          <a:p>
            <a:r>
              <a:rPr lang="en-US" dirty="0" smtClean="0"/>
              <a:t>April</a:t>
            </a:r>
            <a:r>
              <a:rPr lang="en-US" baseline="0" dirty="0" smtClean="0"/>
              <a:t> 7, 2013</a:t>
            </a:r>
          </a:p>
          <a:p>
            <a:r>
              <a:rPr lang="en-US" baseline="0" dirty="0" smtClean="0"/>
              <a:t>[slide show]</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a:t>
            </a:fld>
            <a:endParaRPr lang="en-US" dirty="0"/>
          </a:p>
        </p:txBody>
      </p:sp>
    </p:spTree>
    <p:extLst>
      <p:ext uri="{BB962C8B-B14F-4D97-AF65-F5344CB8AC3E}">
        <p14:creationId xmlns:p14="http://schemas.microsoft.com/office/powerpoint/2010/main" val="318626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2002:</a:t>
            </a:r>
            <a:r>
              <a:rPr lang="en-US" baseline="0" dirty="0" smtClean="0"/>
              <a:t> U.S. Commerce Secretary Don Evans, U.S. President George W. Bush, and Baldrige Director Harry Hertz pose for a photo.</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10</a:t>
            </a:fld>
            <a:endParaRPr lang="en-US" dirty="0"/>
          </a:p>
        </p:txBody>
      </p:sp>
    </p:spTree>
    <p:extLst>
      <p:ext uri="{BB962C8B-B14F-4D97-AF65-F5344CB8AC3E}">
        <p14:creationId xmlns:p14="http://schemas.microsoft.com/office/powerpoint/2010/main" val="398384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Caption: </a:t>
            </a:r>
          </a:p>
          <a:p>
            <a:endParaRPr lang="en-US" baseline="0" dirty="0" smtClean="0"/>
          </a:p>
          <a:p>
            <a:r>
              <a:rPr lang="en-US" baseline="0" dirty="0" smtClean="0"/>
              <a:t>2005: U.S. Commerce </a:t>
            </a:r>
            <a:r>
              <a:rPr lang="en-US" dirty="0" smtClean="0"/>
              <a:t>Secretary Carlos Gutierrez presents a certificate naming</a:t>
            </a:r>
            <a:r>
              <a:rPr lang="en-US" baseline="0" dirty="0" smtClean="0"/>
              <a:t> Jenks Public Schools the 1,000</a:t>
            </a:r>
            <a:r>
              <a:rPr lang="en-US" baseline="30000" dirty="0" smtClean="0"/>
              <a:t>th</a:t>
            </a:r>
            <a:r>
              <a:rPr lang="en-US" baseline="0" dirty="0" smtClean="0"/>
              <a:t> applicant for the Baldrige Award.</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11</a:t>
            </a:fld>
            <a:endParaRPr lang="en-US" dirty="0"/>
          </a:p>
        </p:txBody>
      </p:sp>
    </p:spTree>
    <p:extLst>
      <p:ext uri="{BB962C8B-B14F-4D97-AF65-F5344CB8AC3E}">
        <p14:creationId xmlns:p14="http://schemas.microsoft.com/office/powerpoint/2010/main" val="258445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1997:</a:t>
            </a:r>
            <a:r>
              <a:rPr lang="en-US" baseline="0" dirty="0" smtClean="0"/>
              <a:t> President Bill Clinton shakes Letitia Baldrige’s hand.</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12</a:t>
            </a:fld>
            <a:endParaRPr lang="en-US" dirty="0"/>
          </a:p>
        </p:txBody>
      </p:sp>
    </p:spTree>
    <p:extLst>
      <p:ext uri="{BB962C8B-B14F-4D97-AF65-F5344CB8AC3E}">
        <p14:creationId xmlns:p14="http://schemas.microsoft.com/office/powerpoint/2010/main" val="411710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1990: U.S. President</a:t>
            </a:r>
            <a:r>
              <a:rPr lang="en-US" baseline="0" dirty="0" smtClean="0"/>
              <a:t> George H.W. Bush applauds for Baldrige Award recipients.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13</a:t>
            </a:fld>
            <a:endParaRPr lang="en-US" dirty="0"/>
          </a:p>
        </p:txBody>
      </p:sp>
    </p:spTree>
    <p:extLst>
      <p:ext uri="{BB962C8B-B14F-4D97-AF65-F5344CB8AC3E}">
        <p14:creationId xmlns:p14="http://schemas.microsoft.com/office/powerpoint/2010/main" val="186336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2009: U.S.</a:t>
            </a:r>
            <a:r>
              <a:rPr lang="en-US" baseline="0" dirty="0" smtClean="0"/>
              <a:t> Vice President Joe Biden poses with Baldrige Award recipients.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14</a:t>
            </a:fld>
            <a:endParaRPr lang="en-US" dirty="0"/>
          </a:p>
        </p:txBody>
      </p:sp>
    </p:spTree>
    <p:extLst>
      <p:ext uri="{BB962C8B-B14F-4D97-AF65-F5344CB8AC3E}">
        <p14:creationId xmlns:p14="http://schemas.microsoft.com/office/powerpoint/2010/main" val="2148220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1997: President Bill Clinton poses with</a:t>
            </a:r>
            <a:r>
              <a:rPr lang="en-US" baseline="0" dirty="0" smtClean="0"/>
              <a:t> Baldrige Award recipients, NIST staff, and Baldrige family members.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15</a:t>
            </a:fld>
            <a:endParaRPr lang="en-US" dirty="0"/>
          </a:p>
        </p:txBody>
      </p:sp>
    </p:spTree>
    <p:extLst>
      <p:ext uri="{BB962C8B-B14F-4D97-AF65-F5344CB8AC3E}">
        <p14:creationId xmlns:p14="http://schemas.microsoft.com/office/powerpoint/2010/main" val="400959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1988:</a:t>
            </a:r>
            <a:r>
              <a:rPr lang="en-US" baseline="0" dirty="0" smtClean="0"/>
              <a:t> President Ronald Reagan presents at the first Baldrige Award ceremony in Crystal City, Virginia, with U.S. Secretary of Commerce William Verity looking on.</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16</a:t>
            </a:fld>
            <a:endParaRPr lang="en-US" dirty="0"/>
          </a:p>
        </p:txBody>
      </p:sp>
    </p:spTree>
    <p:extLst>
      <p:ext uri="{BB962C8B-B14F-4D97-AF65-F5344CB8AC3E}">
        <p14:creationId xmlns:p14="http://schemas.microsoft.com/office/powerpoint/2010/main" val="3969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1990: President George H. W. Bush, U.S.</a:t>
            </a:r>
            <a:r>
              <a:rPr lang="en-US" baseline="0" dirty="0" smtClean="0"/>
              <a:t> Secretary of Commerce Robert Mosbacher, Baldrige family, and NIST staff pose with Baldrige Award recipients.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17</a:t>
            </a:fld>
            <a:endParaRPr lang="en-US" dirty="0"/>
          </a:p>
        </p:txBody>
      </p:sp>
    </p:spTree>
    <p:extLst>
      <p:ext uri="{BB962C8B-B14F-4D97-AF65-F5344CB8AC3E}">
        <p14:creationId xmlns:p14="http://schemas.microsoft.com/office/powerpoint/2010/main" val="209863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Captions:</a:t>
            </a:r>
          </a:p>
          <a:p>
            <a:pPr marL="171450" indent="-171450">
              <a:buFont typeface="Arial" pitchFamily="34" charset="0"/>
              <a:buChar char="•"/>
            </a:pPr>
            <a:r>
              <a:rPr lang="en-US" dirty="0" smtClean="0"/>
              <a:t>2001: Letitia</a:t>
            </a:r>
            <a:r>
              <a:rPr lang="en-US" baseline="0" dirty="0" smtClean="0"/>
              <a:t> Baldrige speaks at an examiner recognition ceremony as part of the Baldrige Award Ceremony.</a:t>
            </a:r>
          </a:p>
          <a:p>
            <a:pPr marL="171450" indent="-171450">
              <a:buFont typeface="Arial" pitchFamily="34" charset="0"/>
              <a:buChar char="•"/>
            </a:pPr>
            <a:r>
              <a:rPr lang="en-US" baseline="0" dirty="0" smtClean="0"/>
              <a:t>2004: Baldrige Director Harry Hertz, Letitia Baldrige, Baldrige Deputy Director Barry Diamondstone, and U.S. </a:t>
            </a:r>
            <a:r>
              <a:rPr lang="en-US" sz="1200" kern="1200" dirty="0" smtClean="0">
                <a:solidFill>
                  <a:schemeClr val="tx1"/>
                </a:solidFill>
                <a:effectLst/>
                <a:latin typeface="+mn-lt"/>
                <a:ea typeface="+mn-ea"/>
                <a:cs typeface="+mn-cs"/>
              </a:rPr>
              <a:t>Undersecretary for Technology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Phillip Bond</a:t>
            </a:r>
            <a:r>
              <a:rPr lang="en-US" baseline="0" dirty="0" smtClean="0"/>
              <a:t> pose for a photo.</a:t>
            </a:r>
            <a:endParaRPr lang="en-US" dirty="0" smtClean="0"/>
          </a:p>
        </p:txBody>
      </p:sp>
      <p:sp>
        <p:nvSpPr>
          <p:cNvPr id="4" name="Slide Number Placeholder 3"/>
          <p:cNvSpPr>
            <a:spLocks noGrp="1"/>
          </p:cNvSpPr>
          <p:nvPr>
            <p:ph type="sldNum" sz="quarter" idx="10"/>
          </p:nvPr>
        </p:nvSpPr>
        <p:spPr/>
        <p:txBody>
          <a:bodyPr/>
          <a:lstStyle/>
          <a:p>
            <a:fld id="{86BA0362-BC1B-4185-9927-DD80FCB09C88}" type="slidenum">
              <a:rPr lang="en-US" smtClean="0"/>
              <a:t>18</a:t>
            </a:fld>
            <a:endParaRPr lang="en-US" dirty="0"/>
          </a:p>
        </p:txBody>
      </p:sp>
    </p:spTree>
    <p:extLst>
      <p:ext uri="{BB962C8B-B14F-4D97-AF65-F5344CB8AC3E}">
        <p14:creationId xmlns:p14="http://schemas.microsoft.com/office/powerpoint/2010/main" val="271077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1994: Vice President Al Gore and U.S. Secretary of Commerce Ron Brown pose with Baldrige</a:t>
            </a:r>
            <a:r>
              <a:rPr lang="en-US" baseline="0" dirty="0" smtClean="0"/>
              <a:t> Award recipients and NIST staff.</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19</a:t>
            </a:fld>
            <a:endParaRPr lang="en-US" dirty="0"/>
          </a:p>
        </p:txBody>
      </p:sp>
    </p:spTree>
    <p:extLst>
      <p:ext uri="{BB962C8B-B14F-4D97-AF65-F5344CB8AC3E}">
        <p14:creationId xmlns:p14="http://schemas.microsoft.com/office/powerpoint/2010/main" val="350929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2</a:t>
            </a:fld>
            <a:endParaRPr lang="en-US" dirty="0"/>
          </a:p>
        </p:txBody>
      </p:sp>
    </p:spTree>
    <p:extLst>
      <p:ext uri="{BB962C8B-B14F-4D97-AF65-F5344CB8AC3E}">
        <p14:creationId xmlns:p14="http://schemas.microsoft.com/office/powerpoint/2010/main" val="60837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Captions, from left to right:</a:t>
            </a:r>
          </a:p>
          <a:p>
            <a:endParaRPr lang="en-US" dirty="0" smtClean="0"/>
          </a:p>
          <a:p>
            <a:pPr marL="171450" indent="-171450">
              <a:buFont typeface="Arial" pitchFamily="34" charset="0"/>
              <a:buChar char="•"/>
            </a:pPr>
            <a:r>
              <a:rPr lang="en-US" dirty="0" smtClean="0"/>
              <a:t>1995:</a:t>
            </a:r>
            <a:r>
              <a:rPr lang="en-US" baseline="0" dirty="0" smtClean="0"/>
              <a:t> President Bill Clinton speaks at the Baldrige Award ceremony, with U.S. Secretary of Commerce Ron Brown and leaders from Baldrige Award recipients standing by.</a:t>
            </a:r>
          </a:p>
          <a:p>
            <a:pPr marL="171450" indent="-171450">
              <a:buFont typeface="Arial" pitchFamily="34" charset="0"/>
              <a:buChar char="•"/>
            </a:pPr>
            <a:r>
              <a:rPr lang="en-US" baseline="0" dirty="0" smtClean="0"/>
              <a:t>1989: President George H. W. Bush speaks at the Baldrige Award ceremony.</a:t>
            </a:r>
            <a:endParaRPr lang="en-US" dirty="0" smtClean="0"/>
          </a:p>
        </p:txBody>
      </p:sp>
      <p:sp>
        <p:nvSpPr>
          <p:cNvPr id="4" name="Slide Number Placeholder 3"/>
          <p:cNvSpPr>
            <a:spLocks noGrp="1"/>
          </p:cNvSpPr>
          <p:nvPr>
            <p:ph type="sldNum" sz="quarter" idx="10"/>
          </p:nvPr>
        </p:nvSpPr>
        <p:spPr/>
        <p:txBody>
          <a:bodyPr/>
          <a:lstStyle/>
          <a:p>
            <a:fld id="{86BA0362-BC1B-4185-9927-DD80FCB09C88}" type="slidenum">
              <a:rPr lang="en-US" smtClean="0"/>
              <a:t>20</a:t>
            </a:fld>
            <a:endParaRPr lang="en-US" dirty="0"/>
          </a:p>
        </p:txBody>
      </p:sp>
    </p:spTree>
    <p:extLst>
      <p:ext uri="{BB962C8B-B14F-4D97-AF65-F5344CB8AC3E}">
        <p14:creationId xmlns:p14="http://schemas.microsoft.com/office/powerpoint/2010/main" val="378102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2001:</a:t>
            </a:r>
            <a:r>
              <a:rPr lang="en-US" baseline="0" dirty="0" smtClean="0"/>
              <a:t> President George W. Bush poses with Baldrige Award recipients.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21</a:t>
            </a:fld>
            <a:endParaRPr lang="en-US" dirty="0"/>
          </a:p>
        </p:txBody>
      </p:sp>
    </p:spTree>
    <p:extLst>
      <p:ext uri="{BB962C8B-B14F-4D97-AF65-F5344CB8AC3E}">
        <p14:creationId xmlns:p14="http://schemas.microsoft.com/office/powerpoint/2010/main" val="77360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Caption:</a:t>
            </a:r>
          </a:p>
          <a:p>
            <a:endParaRPr lang="en-US" baseline="0" dirty="0" smtClean="0"/>
          </a:p>
          <a:p>
            <a:r>
              <a:rPr lang="en-US" baseline="0" dirty="0" smtClean="0"/>
              <a:t>1991: Staff of Baldrige Award-winning organizations pose with Vice President Dan Quayle, U.S. Commerce Secretary Robert Mosbacher, and members of the Baldrige family.</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22</a:t>
            </a:fld>
            <a:endParaRPr lang="en-US" dirty="0"/>
          </a:p>
        </p:txBody>
      </p:sp>
    </p:spTree>
    <p:extLst>
      <p:ext uri="{BB962C8B-B14F-4D97-AF65-F5344CB8AC3E}">
        <p14:creationId xmlns:p14="http://schemas.microsoft.com/office/powerpoint/2010/main" val="275729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Captions, clockwise, from left to right:</a:t>
            </a:r>
          </a:p>
          <a:p>
            <a:endParaRPr lang="en-US" dirty="0" smtClean="0"/>
          </a:p>
          <a:p>
            <a:pPr marL="171450" indent="-171450">
              <a:buFont typeface="Arial" pitchFamily="34" charset="0"/>
              <a:buChar char="•"/>
            </a:pPr>
            <a:r>
              <a:rPr lang="en-US" baseline="0" dirty="0" smtClean="0"/>
              <a:t>2012: NIST Director Patrick Gallagher, U.S. Commerce Secretary John Bryson, Foundation Chair Debbie Collard pose with Baldrige Award recipient seniors leaders from Henry Ford Health Center.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2012: NIST Director Patrick Gallagher, U.S. Commerce Secretary John Bryson, Foundation Chair Debbie Collard pose with Baldrige Award recipient seniors leaders from Southcentral Foundation.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2012: NIST Director Patrick Gallagher, U.S. Commerce Secretary John Bryson, Foundation Chair Debbie Collard pose with Baldrige Award recipient seniors leaders from Schneck Medical Center.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2012: NIST Director Patrick Gallagher, U.S. Commerce Secretary John Bryson, Foundation Chair Debbie Collard pose with Baldrige Award recipient seniors leaders from Concordia Publishing House.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6BA0362-BC1B-4185-9927-DD80FCB09C88}" type="slidenum">
              <a:rPr lang="en-US" smtClean="0"/>
              <a:t>23</a:t>
            </a:fld>
            <a:endParaRPr lang="en-US" dirty="0"/>
          </a:p>
        </p:txBody>
      </p:sp>
    </p:spTree>
    <p:extLst>
      <p:ext uri="{BB962C8B-B14F-4D97-AF65-F5344CB8AC3E}">
        <p14:creationId xmlns:p14="http://schemas.microsoft.com/office/powerpoint/2010/main" val="164481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Captions, clockwise, from left to right:</a:t>
            </a:r>
          </a:p>
          <a:p>
            <a:endParaRPr lang="en-US" dirty="0" smtClean="0"/>
          </a:p>
          <a:p>
            <a:pPr marL="171450" indent="-171450">
              <a:buFont typeface="Arial" pitchFamily="34" charset="0"/>
              <a:buChar char="•"/>
            </a:pPr>
            <a:r>
              <a:rPr lang="en-US" baseline="0" dirty="0" smtClean="0"/>
              <a:t>1991: U.S. Secretary of Commerce </a:t>
            </a:r>
            <a:r>
              <a:rPr lang="en-US" dirty="0" smtClean="0"/>
              <a:t>Robert Mosbacher</a:t>
            </a:r>
            <a:r>
              <a:rPr lang="en-US" baseline="0" dirty="0" smtClean="0"/>
              <a:t> awards a certificate of appreciation to Joseph M. Juran.</a:t>
            </a:r>
          </a:p>
          <a:p>
            <a:pPr marL="171450" indent="-171450">
              <a:buFont typeface="Arial" pitchFamily="34" charset="0"/>
              <a:buChar char="•"/>
            </a:pPr>
            <a:r>
              <a:rPr lang="en-US" baseline="0" dirty="0" smtClean="0"/>
              <a:t>2005: U.S. Vice President Richard Cheney and U.S. Commerce </a:t>
            </a:r>
            <a:r>
              <a:rPr lang="en-US" dirty="0" smtClean="0"/>
              <a:t>Secretary Carlos Gutierrez pose with a Baldrige Award</a:t>
            </a:r>
            <a:r>
              <a:rPr lang="en-US" baseline="0" dirty="0" smtClean="0"/>
              <a:t> winner.</a:t>
            </a:r>
            <a:r>
              <a:rPr lang="en-US" dirty="0" smtClean="0"/>
              <a:t> </a:t>
            </a:r>
          </a:p>
          <a:p>
            <a:pPr marL="171450" indent="-171450">
              <a:buFont typeface="Arial" pitchFamily="34" charset="0"/>
              <a:buChar char="•"/>
            </a:pPr>
            <a:r>
              <a:rPr lang="en-US" dirty="0" smtClean="0"/>
              <a:t>2012: NIST Director</a:t>
            </a:r>
            <a:r>
              <a:rPr lang="en-US" baseline="0" dirty="0" smtClean="0"/>
              <a:t> Patrick Gallagher, U.S. Secretary of Commerce John Bryson, and Foundation Chair Debbie Collard pose with leaders of Baldrige Award winner K&amp;N Management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2012: NIST Director</a:t>
            </a:r>
            <a:r>
              <a:rPr lang="en-US" baseline="0" dirty="0" smtClean="0"/>
              <a:t> Patrick Gallagher, U.S. Secretary of Commerce John Bryson, and Foundation Chair Debbie Collard pose with leaders of Baldrige Award winner Nestlé Purina PetCare.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2002: U.S. Secretary of Commerce Barbara Hackman Franklin, Letitia Baldrige, a friend of Midge Baldrige and Midge Baldrige (widow </a:t>
            </a:r>
            <a:r>
              <a:rPr lang="en-US" baseline="0" smtClean="0"/>
              <a:t>of Malcolm) </a:t>
            </a:r>
            <a:r>
              <a:rPr lang="en-US" baseline="0" dirty="0" smtClean="0"/>
              <a:t>pose for photos.</a:t>
            </a:r>
            <a:endParaRPr lang="en-US" dirty="0" smtClean="0"/>
          </a:p>
          <a:p>
            <a:pPr marL="171450" indent="-171450">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24</a:t>
            </a:fld>
            <a:endParaRPr lang="en-US" dirty="0"/>
          </a:p>
        </p:txBody>
      </p:sp>
    </p:spTree>
    <p:extLst>
      <p:ext uri="{BB962C8B-B14F-4D97-AF65-F5344CB8AC3E}">
        <p14:creationId xmlns:p14="http://schemas.microsoft.com/office/powerpoint/2010/main" val="413130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Malcolm Baldrige National Quality Award flag flies alongside the American flag at the National Institute of Standards and Technology on </a:t>
            </a:r>
            <a:r>
              <a:rPr lang="en-US" dirty="0" smtClean="0">
                <a:effectLst/>
              </a:rPr>
              <a:t>August 20,</a:t>
            </a:r>
            <a:r>
              <a:rPr lang="en-US" baseline="0" dirty="0" smtClean="0">
                <a:effectLst/>
              </a:rPr>
              <a:t> 2012</a:t>
            </a:r>
            <a:r>
              <a:rPr lang="en-US" dirty="0" smtClean="0">
                <a:effectLst/>
              </a:rPr>
              <a:t>.</a:t>
            </a:r>
            <a:r>
              <a:rPr lang="en-US" baseline="0" dirty="0" smtClean="0">
                <a:effectLst/>
              </a:rPr>
              <a:t> On that date in </a:t>
            </a:r>
            <a:r>
              <a:rPr lang="en-US" dirty="0" smtClean="0">
                <a:effectLst/>
              </a:rPr>
              <a:t>1987, legislation was passed that created the bipartisan Baldrige Performance Excellence Program.</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25</a:t>
            </a:fld>
            <a:endParaRPr lang="en-US" dirty="0"/>
          </a:p>
        </p:txBody>
      </p:sp>
    </p:spTree>
    <p:extLst>
      <p:ext uri="{BB962C8B-B14F-4D97-AF65-F5344CB8AC3E}">
        <p14:creationId xmlns:p14="http://schemas.microsoft.com/office/powerpoint/2010/main" val="261433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r>
              <a:rPr lang="en-US" baseline="0" dirty="0" smtClean="0"/>
              <a:t> f</a:t>
            </a:r>
            <a:r>
              <a:rPr lang="en-US" dirty="0" smtClean="0">
                <a:effectLst/>
              </a:rPr>
              <a:t>rom left to right: </a:t>
            </a:r>
            <a:endParaRPr lang="en-US" baseline="0" dirty="0" smtClean="0"/>
          </a:p>
          <a:p>
            <a:endParaRPr lang="en-US" baseline="0" dirty="0" smtClean="0"/>
          </a:p>
          <a:p>
            <a:r>
              <a:rPr lang="en-US" baseline="0" dirty="0" smtClean="0"/>
              <a:t>1988: </a:t>
            </a:r>
            <a:r>
              <a:rPr lang="en-US" dirty="0" smtClean="0">
                <a:effectLst/>
              </a:rPr>
              <a:t>Robert W. Galvin, chairman of the board, Motorola Inc.; J.C. Marcus, chairman and CEO, Westinghouse Electric Corporation Commercial Nuclear Fuel Division; Arden C. Sims, president and CEO, Globe Metallurgical Inc.; President Ronald Reagan; and U.S. Secretary of Commerce William Verity.</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3</a:t>
            </a:fld>
            <a:endParaRPr lang="en-US" dirty="0"/>
          </a:p>
        </p:txBody>
      </p:sp>
    </p:spTree>
    <p:extLst>
      <p:ext uri="{BB962C8B-B14F-4D97-AF65-F5344CB8AC3E}">
        <p14:creationId xmlns:p14="http://schemas.microsoft.com/office/powerpoint/2010/main" val="24198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Caption: </a:t>
            </a:r>
          </a:p>
          <a:p>
            <a:endParaRPr lang="en-US" baseline="0" dirty="0" smtClean="0"/>
          </a:p>
          <a:p>
            <a:r>
              <a:rPr lang="en-US" baseline="0" dirty="0" smtClean="0"/>
              <a:t>1990: President George H.W. Bush and U.S. Secretary of Commerce </a:t>
            </a:r>
            <a:r>
              <a:rPr lang="en-US" dirty="0" smtClean="0"/>
              <a:t>Robert Mosbacher</a:t>
            </a:r>
            <a:r>
              <a:rPr lang="en-US" baseline="0" dirty="0" smtClean="0"/>
              <a:t> congratulate Baldrige Award-winning CEOs.</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4</a:t>
            </a:fld>
            <a:endParaRPr lang="en-US" dirty="0"/>
          </a:p>
        </p:txBody>
      </p:sp>
    </p:spTree>
    <p:extLst>
      <p:ext uri="{BB962C8B-B14F-4D97-AF65-F5344CB8AC3E}">
        <p14:creationId xmlns:p14="http://schemas.microsoft.com/office/powerpoint/2010/main" val="58509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Caption: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1995:</a:t>
            </a:r>
            <a:r>
              <a:rPr lang="en-US" baseline="0" dirty="0" smtClean="0"/>
              <a:t> President Bill Clinton and U.S. Secretary of Commerce Ron Brown recognize a Baldrige Award winner.</a:t>
            </a:r>
          </a:p>
          <a:p>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5</a:t>
            </a:fld>
            <a:endParaRPr lang="en-US" dirty="0"/>
          </a:p>
        </p:txBody>
      </p:sp>
    </p:spTree>
    <p:extLst>
      <p:ext uri="{BB962C8B-B14F-4D97-AF65-F5344CB8AC3E}">
        <p14:creationId xmlns:p14="http://schemas.microsoft.com/office/powerpoint/2010/main" val="289091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baseline="0" dirty="0" smtClean="0"/>
          </a:p>
          <a:p>
            <a:r>
              <a:rPr lang="en-US" baseline="0" dirty="0" smtClean="0"/>
              <a:t>2002: U.S. President George W. Bush speaks at the Baldrige Award ceremony.</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6</a:t>
            </a:fld>
            <a:endParaRPr lang="en-US" dirty="0"/>
          </a:p>
        </p:txBody>
      </p:sp>
    </p:spTree>
    <p:extLst>
      <p:ext uri="{BB962C8B-B14F-4D97-AF65-F5344CB8AC3E}">
        <p14:creationId xmlns:p14="http://schemas.microsoft.com/office/powerpoint/2010/main" val="214000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r>
              <a:rPr lang="en-US" dirty="0" smtClean="0"/>
              <a:t>2009: Vice</a:t>
            </a:r>
            <a:r>
              <a:rPr lang="en-US" baseline="0" dirty="0" smtClean="0"/>
              <a:t> President Joe Biden speaks at a Baldrige Award ceremony.</a:t>
            </a:r>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7</a:t>
            </a:fld>
            <a:endParaRPr lang="en-US" dirty="0"/>
          </a:p>
        </p:txBody>
      </p:sp>
    </p:spTree>
    <p:extLst>
      <p:ext uri="{BB962C8B-B14F-4D97-AF65-F5344CB8AC3E}">
        <p14:creationId xmlns:p14="http://schemas.microsoft.com/office/powerpoint/2010/main" val="72522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1990: U.S. President</a:t>
            </a:r>
            <a:r>
              <a:rPr lang="en-US" baseline="0" dirty="0" smtClean="0"/>
              <a:t> George H.W. Bush and Baldrige Award recipients.</a:t>
            </a:r>
            <a:endParaRPr lang="en-US" dirty="0" smtClean="0"/>
          </a:p>
          <a:p>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8</a:t>
            </a:fld>
            <a:endParaRPr lang="en-US" dirty="0"/>
          </a:p>
        </p:txBody>
      </p:sp>
    </p:spTree>
    <p:extLst>
      <p:ext uri="{BB962C8B-B14F-4D97-AF65-F5344CB8AC3E}">
        <p14:creationId xmlns:p14="http://schemas.microsoft.com/office/powerpoint/2010/main" val="211152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Caption: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1995:</a:t>
            </a:r>
            <a:r>
              <a:rPr lang="en-US" baseline="0" dirty="0" smtClean="0"/>
              <a:t> President Bill Clinton and U.S. Secretary of Commerce Ron Brown pose with first Baldrige Director Curt Reimann.</a:t>
            </a:r>
          </a:p>
          <a:p>
            <a:endParaRPr lang="en-US" dirty="0"/>
          </a:p>
        </p:txBody>
      </p:sp>
      <p:sp>
        <p:nvSpPr>
          <p:cNvPr id="4" name="Slide Number Placeholder 3"/>
          <p:cNvSpPr>
            <a:spLocks noGrp="1"/>
          </p:cNvSpPr>
          <p:nvPr>
            <p:ph type="sldNum" sz="quarter" idx="10"/>
          </p:nvPr>
        </p:nvSpPr>
        <p:spPr/>
        <p:txBody>
          <a:bodyPr/>
          <a:lstStyle/>
          <a:p>
            <a:fld id="{86BA0362-BC1B-4185-9927-DD80FCB09C88}" type="slidenum">
              <a:rPr lang="en-US" smtClean="0"/>
              <a:t>9</a:t>
            </a:fld>
            <a:endParaRPr lang="en-US" dirty="0"/>
          </a:p>
        </p:txBody>
      </p:sp>
    </p:spTree>
    <p:extLst>
      <p:ext uri="{BB962C8B-B14F-4D97-AF65-F5344CB8AC3E}">
        <p14:creationId xmlns:p14="http://schemas.microsoft.com/office/powerpoint/2010/main" val="304373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6845F-3CC8-9049-94FA-29E954A1FB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0A53C9-8339-9346-AFB4-05C4EA397B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96845F-3CC8-9049-94FA-29E954A1FBFA}" type="datetimeFigureOut">
              <a:rPr lang="en-US" smtClean="0"/>
              <a:pPr/>
              <a:t>5/9/2013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0A53C9-8339-9346-AFB4-05C4EA397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png"/><Relationship Id="rId7"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6.9.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457201" y="246787"/>
            <a:ext cx="3886199" cy="3970318"/>
          </a:xfrm>
          <a:prstGeom prst="rect">
            <a:avLst/>
          </a:prstGeom>
          <a:noFill/>
        </p:spPr>
        <p:txBody>
          <a:bodyPr wrap="square" rtlCol="0">
            <a:spAutoFit/>
          </a:bodyPr>
          <a:lstStyle/>
          <a:p>
            <a:pPr marL="285750" indent="-285750">
              <a:buFont typeface="Arial" pitchFamily="34" charset="0"/>
              <a:buChar char="•"/>
            </a:pPr>
            <a:r>
              <a:rPr lang="en-US" dirty="0" smtClean="0"/>
              <a:t>SSM </a:t>
            </a:r>
            <a:r>
              <a:rPr lang="en-US" dirty="0"/>
              <a:t>Health </a:t>
            </a:r>
            <a:r>
              <a:rPr lang="en-US" dirty="0" smtClean="0"/>
              <a:t>Care</a:t>
            </a:r>
          </a:p>
          <a:p>
            <a:pPr marL="285750" indent="-285750">
              <a:buFont typeface="Arial" pitchFamily="34" charset="0"/>
              <a:buChar char="•"/>
            </a:pPr>
            <a:r>
              <a:rPr lang="en-US" dirty="0" smtClean="0"/>
              <a:t>MEDRAD </a:t>
            </a:r>
            <a:r>
              <a:rPr lang="en-US" dirty="0"/>
              <a:t>(now Bayer HealthCare Radiology &amp; Interventional)</a:t>
            </a:r>
          </a:p>
          <a:p>
            <a:pPr marL="285750" indent="-285750">
              <a:buFont typeface="Arial" pitchFamily="34" charset="0"/>
              <a:buChar char="•"/>
            </a:pPr>
            <a:r>
              <a:rPr lang="en-US" dirty="0" smtClean="0"/>
              <a:t>Boeing </a:t>
            </a:r>
            <a:r>
              <a:rPr lang="en-US" dirty="0"/>
              <a:t>Aerospace Support (now Boeing Support </a:t>
            </a:r>
            <a:r>
              <a:rPr lang="en-US" dirty="0" smtClean="0"/>
              <a:t>Systems)</a:t>
            </a:r>
          </a:p>
          <a:p>
            <a:pPr marL="285750" indent="-285750">
              <a:buFont typeface="Arial" pitchFamily="34" charset="0"/>
              <a:buChar char="•"/>
            </a:pPr>
            <a:r>
              <a:rPr lang="en-US" dirty="0" smtClean="0"/>
              <a:t>Caterpillar </a:t>
            </a:r>
            <a:r>
              <a:rPr lang="en-US" dirty="0"/>
              <a:t>Financial </a:t>
            </a:r>
            <a:r>
              <a:rPr lang="en-US" dirty="0" smtClean="0"/>
              <a:t>Services Corporation </a:t>
            </a:r>
            <a:r>
              <a:rPr lang="en-US" dirty="0"/>
              <a:t>(U.S</a:t>
            </a:r>
            <a:r>
              <a:rPr lang="en-US" dirty="0" smtClean="0"/>
              <a:t>.)</a:t>
            </a:r>
          </a:p>
          <a:p>
            <a:pPr marL="285750" indent="-285750">
              <a:buFont typeface="Arial" pitchFamily="34" charset="0"/>
              <a:buChar char="•"/>
            </a:pPr>
            <a:r>
              <a:rPr lang="en-US" dirty="0" smtClean="0"/>
              <a:t>Stoner</a:t>
            </a:r>
            <a:r>
              <a:rPr lang="en-US" dirty="0"/>
              <a:t>, Inc</a:t>
            </a:r>
            <a:r>
              <a:rPr lang="en-US" dirty="0" smtClean="0"/>
              <a:t>.</a:t>
            </a:r>
          </a:p>
          <a:p>
            <a:pPr marL="285750" indent="-285750">
              <a:buFont typeface="Arial" pitchFamily="34" charset="0"/>
              <a:buChar char="•"/>
            </a:pPr>
            <a:r>
              <a:rPr lang="en-US" dirty="0"/>
              <a:t>Community Consolidated School District 15</a:t>
            </a:r>
          </a:p>
          <a:p>
            <a:pPr marL="285750" indent="-285750">
              <a:buFont typeface="Arial" pitchFamily="34" charset="0"/>
              <a:buChar char="•"/>
            </a:pPr>
            <a:r>
              <a:rPr lang="en-US" dirty="0"/>
              <a:t>Baptist Hospital, Inc.</a:t>
            </a:r>
          </a:p>
          <a:p>
            <a:pPr marL="285750" indent="-285750">
              <a:buFont typeface="Arial" pitchFamily="34" charset="0"/>
              <a:buChar char="•"/>
            </a:pPr>
            <a:r>
              <a:rPr lang="en-US" dirty="0"/>
              <a:t>Saint </a:t>
            </a:r>
            <a:r>
              <a:rPr lang="en-US" dirty="0" smtClean="0"/>
              <a:t>Luke’s </a:t>
            </a:r>
            <a:r>
              <a:rPr lang="en-US" dirty="0"/>
              <a:t>Hospital of Kansas </a:t>
            </a:r>
            <a:r>
              <a:rPr lang="en-US" dirty="0" smtClean="0"/>
              <a:t>City</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46337"/>
            <a:ext cx="4087595" cy="2835013"/>
          </a:xfrm>
          <a:prstGeom prst="rect">
            <a:avLst/>
          </a:prstGeom>
        </p:spPr>
      </p:pic>
    </p:spTree>
    <p:extLst>
      <p:ext uri="{BB962C8B-B14F-4D97-AF65-F5344CB8AC3E}">
        <p14:creationId xmlns:p14="http://schemas.microsoft.com/office/powerpoint/2010/main" val="425094819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533400" y="361950"/>
            <a:ext cx="4038599" cy="4524315"/>
          </a:xfrm>
          <a:prstGeom prst="rect">
            <a:avLst/>
          </a:prstGeom>
          <a:noFill/>
        </p:spPr>
        <p:txBody>
          <a:bodyPr wrap="square" rtlCol="0">
            <a:spAutoFit/>
          </a:bodyPr>
          <a:lstStyle/>
          <a:p>
            <a:pPr marL="285750" indent="-285750">
              <a:buFont typeface="Arial" pitchFamily="34" charset="0"/>
              <a:buChar char="•"/>
            </a:pPr>
            <a:r>
              <a:rPr lang="en-US" dirty="0"/>
              <a:t>The Bama Companies, Inc.</a:t>
            </a:r>
          </a:p>
          <a:p>
            <a:pPr marL="285750" indent="-285750">
              <a:buFont typeface="Arial" pitchFamily="34" charset="0"/>
              <a:buChar char="•"/>
            </a:pPr>
            <a:r>
              <a:rPr lang="en-US" dirty="0" smtClean="0"/>
              <a:t>Texas </a:t>
            </a:r>
            <a:r>
              <a:rPr lang="en-US" dirty="0"/>
              <a:t>Nameplate Company, </a:t>
            </a:r>
            <a:r>
              <a:rPr lang="en-US" dirty="0" smtClean="0"/>
              <a:t>Inc.</a:t>
            </a:r>
          </a:p>
          <a:p>
            <a:pPr marL="285750" indent="-285750">
              <a:buFont typeface="Arial" pitchFamily="34" charset="0"/>
              <a:buChar char="•"/>
            </a:pPr>
            <a:r>
              <a:rPr lang="en-US" dirty="0" smtClean="0"/>
              <a:t>Kenneth </a:t>
            </a:r>
            <a:r>
              <a:rPr lang="en-US" dirty="0"/>
              <a:t>W. Monfort College of </a:t>
            </a:r>
            <a:r>
              <a:rPr lang="en-US" dirty="0" smtClean="0"/>
              <a:t>Business</a:t>
            </a:r>
          </a:p>
          <a:p>
            <a:pPr marL="285750" indent="-285750">
              <a:buFont typeface="Arial" pitchFamily="34" charset="0"/>
              <a:buChar char="•"/>
            </a:pPr>
            <a:r>
              <a:rPr lang="en-US" dirty="0" smtClean="0"/>
              <a:t>Robert </a:t>
            </a:r>
            <a:r>
              <a:rPr lang="en-US" dirty="0"/>
              <a:t>Wood Johnson University Hospital </a:t>
            </a:r>
            <a:r>
              <a:rPr lang="en-US" dirty="0" smtClean="0"/>
              <a:t>Hamilton</a:t>
            </a:r>
          </a:p>
          <a:p>
            <a:pPr marL="285750" indent="-285750">
              <a:buFont typeface="Arial" pitchFamily="34" charset="0"/>
              <a:buChar char="•"/>
            </a:pPr>
            <a:r>
              <a:rPr lang="en-US" dirty="0"/>
              <a:t>Sunny Fresh Foods, Inc. (now Cargill Kitchen Solutions)</a:t>
            </a:r>
          </a:p>
          <a:p>
            <a:pPr marL="285750" indent="-285750">
              <a:buFont typeface="Arial" pitchFamily="34" charset="0"/>
              <a:buChar char="•"/>
            </a:pPr>
            <a:r>
              <a:rPr lang="en-US" dirty="0" smtClean="0"/>
              <a:t>DynMcDermott </a:t>
            </a:r>
            <a:r>
              <a:rPr lang="en-US" dirty="0"/>
              <a:t>Petroleum Operations </a:t>
            </a:r>
            <a:r>
              <a:rPr lang="en-US" dirty="0" smtClean="0"/>
              <a:t>Company </a:t>
            </a:r>
            <a:r>
              <a:rPr lang="en-US" dirty="0"/>
              <a:t>(now DM Petroleum Operations </a:t>
            </a:r>
            <a:r>
              <a:rPr lang="en-US" dirty="0" smtClean="0"/>
              <a:t>Company)</a:t>
            </a:r>
            <a:endParaRPr lang="en-US" dirty="0"/>
          </a:p>
          <a:p>
            <a:pPr marL="285750" indent="-285750">
              <a:buFont typeface="Arial" pitchFamily="34" charset="0"/>
              <a:buChar char="•"/>
            </a:pPr>
            <a:r>
              <a:rPr lang="en-US" dirty="0"/>
              <a:t>Park Place </a:t>
            </a:r>
            <a:r>
              <a:rPr lang="en-US" dirty="0" smtClean="0"/>
              <a:t>Lexus</a:t>
            </a:r>
          </a:p>
          <a:p>
            <a:pPr marL="285750" indent="-285750">
              <a:buFont typeface="Arial" pitchFamily="34" charset="0"/>
              <a:buChar char="•"/>
            </a:pPr>
            <a:r>
              <a:rPr lang="en-US" dirty="0"/>
              <a:t>Jenks Public Schools</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023" y="361950"/>
            <a:ext cx="3698302" cy="2895600"/>
          </a:xfrm>
          <a:prstGeom prst="rect">
            <a:avLst/>
          </a:prstGeom>
        </p:spPr>
      </p:pic>
    </p:spTree>
    <p:extLst>
      <p:ext uri="{BB962C8B-B14F-4D97-AF65-F5344CB8AC3E}">
        <p14:creationId xmlns:p14="http://schemas.microsoft.com/office/powerpoint/2010/main" val="363592247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723898" y="277832"/>
            <a:ext cx="3611618" cy="3970318"/>
          </a:xfrm>
          <a:prstGeom prst="rect">
            <a:avLst/>
          </a:prstGeom>
          <a:noFill/>
        </p:spPr>
        <p:txBody>
          <a:bodyPr wrap="square" rtlCol="0">
            <a:spAutoFit/>
          </a:bodyPr>
          <a:lstStyle/>
          <a:p>
            <a:pPr marL="285750" indent="-285750">
              <a:buFont typeface="Arial" pitchFamily="34" charset="0"/>
              <a:buChar char="•"/>
            </a:pPr>
            <a:r>
              <a:rPr lang="en-US" dirty="0" smtClean="0"/>
              <a:t>Richland College</a:t>
            </a:r>
          </a:p>
          <a:p>
            <a:pPr marL="285750" indent="-285750">
              <a:buFont typeface="Arial" pitchFamily="34" charset="0"/>
              <a:buChar char="•"/>
            </a:pPr>
            <a:r>
              <a:rPr lang="en-US" dirty="0" smtClean="0"/>
              <a:t>Bronson </a:t>
            </a:r>
            <a:r>
              <a:rPr lang="en-US" dirty="0"/>
              <a:t>Methodist </a:t>
            </a:r>
            <a:r>
              <a:rPr lang="en-US" dirty="0" smtClean="0"/>
              <a:t>Hospital</a:t>
            </a:r>
          </a:p>
          <a:p>
            <a:pPr marL="285750" indent="-285750">
              <a:buFont typeface="Arial" pitchFamily="34" charset="0"/>
              <a:buChar char="•"/>
            </a:pPr>
            <a:r>
              <a:rPr lang="en-US" dirty="0"/>
              <a:t>Premier </a:t>
            </a:r>
            <a:r>
              <a:rPr lang="en-US" dirty="0" smtClean="0"/>
              <a:t>Inc.</a:t>
            </a:r>
          </a:p>
          <a:p>
            <a:pPr marL="285750" indent="-285750">
              <a:buFont typeface="Arial" pitchFamily="34" charset="0"/>
              <a:buChar char="•"/>
            </a:pPr>
            <a:r>
              <a:rPr lang="en-US" dirty="0" smtClean="0"/>
              <a:t>MESA</a:t>
            </a:r>
          </a:p>
          <a:p>
            <a:pPr marL="285750" indent="-285750">
              <a:buFont typeface="Arial" pitchFamily="34" charset="0"/>
              <a:buChar char="•"/>
            </a:pPr>
            <a:r>
              <a:rPr lang="en-US" dirty="0"/>
              <a:t>North Mississippi Medical Center</a:t>
            </a:r>
          </a:p>
          <a:p>
            <a:pPr marL="285750" indent="-285750">
              <a:buFont typeface="Arial" pitchFamily="34" charset="0"/>
              <a:buChar char="•"/>
            </a:pPr>
            <a:r>
              <a:rPr lang="en-US" dirty="0"/>
              <a:t>PRO-TEC Coating </a:t>
            </a:r>
            <a:r>
              <a:rPr lang="en-US" dirty="0" smtClean="0"/>
              <a:t>Company</a:t>
            </a:r>
            <a:endParaRPr lang="en-US" dirty="0"/>
          </a:p>
          <a:p>
            <a:pPr marL="285750" indent="-285750">
              <a:buFont typeface="Arial" pitchFamily="34" charset="0"/>
              <a:buChar char="•"/>
            </a:pPr>
            <a:r>
              <a:rPr lang="en-US" dirty="0"/>
              <a:t>Mercy Health System</a:t>
            </a:r>
          </a:p>
          <a:p>
            <a:pPr marL="285750" indent="-285750">
              <a:buFont typeface="Arial" pitchFamily="34" charset="0"/>
              <a:buChar char="•"/>
            </a:pPr>
            <a:r>
              <a:rPr lang="en-US" dirty="0"/>
              <a:t>Sharp HealthCare</a:t>
            </a:r>
          </a:p>
          <a:p>
            <a:pPr marL="285750" indent="-285750">
              <a:buFont typeface="Arial" pitchFamily="34" charset="0"/>
              <a:buChar char="•"/>
            </a:pPr>
            <a:r>
              <a:rPr lang="en-US" dirty="0"/>
              <a:t>City of Coral </a:t>
            </a:r>
            <a:r>
              <a:rPr lang="en-US" dirty="0" smtClean="0"/>
              <a:t>Springs</a:t>
            </a:r>
          </a:p>
          <a:p>
            <a:pPr marL="285750" indent="-285750">
              <a:buFont typeface="Arial" pitchFamily="34" charset="0"/>
              <a:buChar char="•"/>
            </a:pPr>
            <a:r>
              <a:rPr lang="en-US" dirty="0"/>
              <a:t>U.S. Army Armament Research, Development and Engineering Center (ARDEC)</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56" t="4500" r="2723" b="18673"/>
          <a:stretch/>
        </p:blipFill>
        <p:spPr>
          <a:xfrm>
            <a:off x="4267200" y="315358"/>
            <a:ext cx="4267200" cy="2793602"/>
          </a:xfrm>
          <a:prstGeom prst="rect">
            <a:avLst/>
          </a:prstGeom>
        </p:spPr>
      </p:pic>
    </p:spTree>
    <p:extLst>
      <p:ext uri="{BB962C8B-B14F-4D97-AF65-F5344CB8AC3E}">
        <p14:creationId xmlns:p14="http://schemas.microsoft.com/office/powerpoint/2010/main" val="417404986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09600" y="361950"/>
            <a:ext cx="3810000" cy="3139321"/>
          </a:xfrm>
          <a:prstGeom prst="rect">
            <a:avLst/>
          </a:prstGeom>
          <a:noFill/>
        </p:spPr>
        <p:txBody>
          <a:bodyPr wrap="square" rtlCol="0">
            <a:spAutoFit/>
          </a:bodyPr>
          <a:lstStyle/>
          <a:p>
            <a:pPr marL="285750" indent="-285750">
              <a:buFont typeface="Arial" pitchFamily="34" charset="0"/>
              <a:buChar char="•"/>
            </a:pPr>
            <a:r>
              <a:rPr lang="en-US" dirty="0" smtClean="0"/>
              <a:t>Cargill </a:t>
            </a:r>
            <a:r>
              <a:rPr lang="en-US" dirty="0"/>
              <a:t>Corn Milling North </a:t>
            </a:r>
            <a:r>
              <a:rPr lang="en-US" dirty="0" smtClean="0"/>
              <a:t>America</a:t>
            </a:r>
          </a:p>
          <a:p>
            <a:pPr marL="285750" indent="-285750">
              <a:buFont typeface="Arial" pitchFamily="34" charset="0"/>
              <a:buChar char="•"/>
            </a:pPr>
            <a:r>
              <a:rPr lang="en-US" dirty="0"/>
              <a:t>Poudre Valley Health System (now part of University of Colorado Health)</a:t>
            </a:r>
          </a:p>
          <a:p>
            <a:pPr marL="285750" indent="-285750">
              <a:buFont typeface="Arial" pitchFamily="34" charset="0"/>
              <a:buChar char="•"/>
            </a:pPr>
            <a:r>
              <a:rPr lang="en-US" dirty="0"/>
              <a:t>Iredell-Statesville Schools</a:t>
            </a:r>
          </a:p>
          <a:p>
            <a:pPr marL="285750" indent="-285750">
              <a:buFont typeface="Arial" pitchFamily="34" charset="0"/>
              <a:buChar char="•"/>
            </a:pPr>
            <a:r>
              <a:rPr lang="en-US" dirty="0"/>
              <a:t>Honeywell Federal Manufacturing &amp; </a:t>
            </a:r>
            <a:r>
              <a:rPr lang="en-US" dirty="0" smtClean="0"/>
              <a:t>Technologies, L.L.C.</a:t>
            </a:r>
            <a:endParaRPr lang="en-US" dirty="0"/>
          </a:p>
          <a:p>
            <a:pPr marL="285750" indent="-285750">
              <a:buFont typeface="Arial" pitchFamily="34" charset="0"/>
              <a:buChar char="•"/>
            </a:pPr>
            <a:r>
              <a:rPr lang="en-US" dirty="0"/>
              <a:t>MidwayUSA</a:t>
            </a:r>
          </a:p>
          <a:p>
            <a:pPr marL="285750" indent="-285750">
              <a:buFont typeface="Arial" pitchFamily="34" charset="0"/>
              <a:buChar char="•"/>
            </a:pPr>
            <a:r>
              <a:rPr lang="en-US" dirty="0"/>
              <a:t>AtlantiCare</a:t>
            </a:r>
          </a:p>
          <a:p>
            <a:pPr marL="285750" indent="-285750">
              <a:buFont typeface="Arial" pitchFamily="34" charset="0"/>
              <a:buChar char="•"/>
            </a:pPr>
            <a:r>
              <a:rPr lang="en-US" dirty="0"/>
              <a:t>Heartland Health</a:t>
            </a:r>
          </a:p>
          <a:p>
            <a:pPr marL="285750" indent="-285750">
              <a:buFont typeface="Arial" pitchFamily="34" charset="0"/>
              <a:buChar char="•"/>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977" y="361950"/>
            <a:ext cx="4020638" cy="2819400"/>
          </a:xfrm>
          <a:prstGeom prst="rect">
            <a:avLst/>
          </a:prstGeom>
        </p:spPr>
      </p:pic>
    </p:spTree>
    <p:extLst>
      <p:ext uri="{BB962C8B-B14F-4D97-AF65-F5344CB8AC3E}">
        <p14:creationId xmlns:p14="http://schemas.microsoft.com/office/powerpoint/2010/main" val="6248885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74914" y="361950"/>
            <a:ext cx="4354286" cy="4247317"/>
          </a:xfrm>
          <a:prstGeom prst="rect">
            <a:avLst/>
          </a:prstGeom>
          <a:noFill/>
        </p:spPr>
        <p:txBody>
          <a:bodyPr wrap="square" rtlCol="0">
            <a:spAutoFit/>
          </a:bodyPr>
          <a:lstStyle/>
          <a:p>
            <a:pPr marL="285750" indent="-285750">
              <a:buFont typeface="Arial" pitchFamily="34" charset="0"/>
              <a:buChar char="•"/>
            </a:pPr>
            <a:r>
              <a:rPr lang="en-US" dirty="0"/>
              <a:t>VA Cooperative Studies Program Clinical Research Pharmacy Coordinating </a:t>
            </a:r>
            <a:r>
              <a:rPr lang="en-US" dirty="0" smtClean="0"/>
              <a:t>Center</a:t>
            </a:r>
          </a:p>
          <a:p>
            <a:pPr marL="285750" indent="-285750">
              <a:buFont typeface="Arial" pitchFamily="34" charset="0"/>
              <a:buChar char="•"/>
            </a:pPr>
            <a:r>
              <a:rPr lang="en-US" dirty="0" smtClean="0"/>
              <a:t>MEDRAD </a:t>
            </a:r>
            <a:r>
              <a:rPr lang="en-US" dirty="0"/>
              <a:t>(now Bayer HealthCare Radiology &amp; Interventional)</a:t>
            </a:r>
          </a:p>
          <a:p>
            <a:pPr marL="285750" indent="-285750">
              <a:buFont typeface="Arial" pitchFamily="34" charset="0"/>
              <a:buChar char="•"/>
            </a:pPr>
            <a:r>
              <a:rPr lang="en-US" dirty="0" smtClean="0"/>
              <a:t>Nestlé </a:t>
            </a:r>
            <a:r>
              <a:rPr lang="en-US" dirty="0"/>
              <a:t>Purina PetCare </a:t>
            </a:r>
            <a:r>
              <a:rPr lang="en-US" dirty="0" smtClean="0"/>
              <a:t>Company</a:t>
            </a:r>
          </a:p>
          <a:p>
            <a:pPr marL="285750" indent="-285750">
              <a:buFont typeface="Arial" pitchFamily="34" charset="0"/>
              <a:buChar char="•"/>
            </a:pPr>
            <a:r>
              <a:rPr lang="en-US" dirty="0" smtClean="0"/>
              <a:t>Freese </a:t>
            </a:r>
            <a:r>
              <a:rPr lang="en-US" dirty="0"/>
              <a:t>and Nichols, </a:t>
            </a:r>
            <a:r>
              <a:rPr lang="en-US" dirty="0" smtClean="0"/>
              <a:t>Inc.</a:t>
            </a:r>
          </a:p>
          <a:p>
            <a:pPr marL="285750" indent="-285750">
              <a:buFont typeface="Arial" pitchFamily="34" charset="0"/>
              <a:buChar char="•"/>
            </a:pPr>
            <a:r>
              <a:rPr lang="en-US" dirty="0" smtClean="0"/>
              <a:t>K&amp;N Management</a:t>
            </a:r>
          </a:p>
          <a:p>
            <a:pPr marL="285750" indent="-285750">
              <a:buFont typeface="Arial" pitchFamily="34" charset="0"/>
              <a:buChar char="•"/>
            </a:pPr>
            <a:r>
              <a:rPr lang="en-US" dirty="0" smtClean="0"/>
              <a:t>Studer Group</a:t>
            </a:r>
          </a:p>
          <a:p>
            <a:pPr marL="285750" indent="-285750">
              <a:buFont typeface="Arial" pitchFamily="34" charset="0"/>
              <a:buChar char="•"/>
            </a:pPr>
            <a:r>
              <a:rPr lang="en-US" dirty="0" smtClean="0"/>
              <a:t>Montgomery </a:t>
            </a:r>
            <a:r>
              <a:rPr lang="en-US" dirty="0"/>
              <a:t>County Public </a:t>
            </a:r>
            <a:r>
              <a:rPr lang="en-US" dirty="0" smtClean="0"/>
              <a:t>Schools</a:t>
            </a:r>
          </a:p>
          <a:p>
            <a:pPr marL="285750" indent="-285750">
              <a:buFont typeface="Arial" pitchFamily="34" charset="0"/>
              <a:buChar char="•"/>
            </a:pPr>
            <a:r>
              <a:rPr lang="en-US" dirty="0" smtClean="0"/>
              <a:t>Advocate </a:t>
            </a:r>
            <a:r>
              <a:rPr lang="en-US" dirty="0"/>
              <a:t>Good Samaritan </a:t>
            </a:r>
            <a:r>
              <a:rPr lang="en-US" dirty="0" smtClean="0"/>
              <a:t>Hospital</a:t>
            </a:r>
          </a:p>
          <a:p>
            <a:pPr marL="285750" indent="-285750">
              <a:buFont typeface="Arial" pitchFamily="34" charset="0"/>
              <a:buChar char="•"/>
            </a:pPr>
            <a:r>
              <a:rPr lang="en-US" dirty="0"/>
              <a:t>Concordia Publishing </a:t>
            </a:r>
            <a:r>
              <a:rPr lang="en-US" dirty="0" smtClean="0"/>
              <a:t>House</a:t>
            </a:r>
          </a:p>
          <a:p>
            <a:pPr marL="285750" indent="-285750">
              <a:buFont typeface="Arial" pitchFamily="34" charset="0"/>
              <a:buChar char="•"/>
            </a:pPr>
            <a:r>
              <a:rPr lang="en-US" dirty="0"/>
              <a:t>Henry Ford Health </a:t>
            </a:r>
            <a:r>
              <a:rPr lang="en-US" dirty="0" smtClean="0"/>
              <a:t>System</a:t>
            </a:r>
          </a:p>
          <a:p>
            <a:pPr marL="285750" indent="-285750">
              <a:buFont typeface="Arial" pitchFamily="34" charset="0"/>
              <a:buChar char="•"/>
            </a:pPr>
            <a:r>
              <a:rPr lang="en-US" dirty="0"/>
              <a:t>Schneck Medical Center</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26251"/>
          <a:stretch/>
        </p:blipFill>
        <p:spPr>
          <a:xfrm>
            <a:off x="5334000" y="325712"/>
            <a:ext cx="3124200" cy="3389038"/>
          </a:xfrm>
          <a:prstGeom prst="rect">
            <a:avLst/>
          </a:prstGeom>
        </p:spPr>
      </p:pic>
    </p:spTree>
    <p:extLst>
      <p:ext uri="{BB962C8B-B14F-4D97-AF65-F5344CB8AC3E}">
        <p14:creationId xmlns:p14="http://schemas.microsoft.com/office/powerpoint/2010/main" val="402533268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85800" y="361950"/>
            <a:ext cx="2819400" cy="3139321"/>
          </a:xfrm>
          <a:prstGeom prst="rect">
            <a:avLst/>
          </a:prstGeom>
          <a:noFill/>
        </p:spPr>
        <p:txBody>
          <a:bodyPr wrap="square" rtlCol="0">
            <a:spAutoFit/>
          </a:bodyPr>
          <a:lstStyle/>
          <a:p>
            <a:pPr marL="285750" indent="-285750">
              <a:buFont typeface="Arial" pitchFamily="34" charset="0"/>
              <a:buChar char="•"/>
            </a:pPr>
            <a:r>
              <a:rPr lang="en-US" dirty="0" smtClean="0"/>
              <a:t>Southcentral Foundation</a:t>
            </a:r>
          </a:p>
          <a:p>
            <a:pPr marL="285750" indent="-285750">
              <a:buFont typeface="Arial" pitchFamily="34" charset="0"/>
              <a:buChar char="•"/>
            </a:pPr>
            <a:r>
              <a:rPr lang="en-US" dirty="0"/>
              <a:t>Lockheed Missiles and Fire </a:t>
            </a:r>
            <a:r>
              <a:rPr lang="en-US" dirty="0" smtClean="0"/>
              <a:t>Control</a:t>
            </a:r>
          </a:p>
          <a:p>
            <a:pPr marL="285750" indent="-285750">
              <a:buFont typeface="Arial" pitchFamily="34" charset="0"/>
              <a:buChar char="•"/>
            </a:pPr>
            <a:r>
              <a:rPr lang="en-US" dirty="0"/>
              <a:t>MESA </a:t>
            </a:r>
            <a:endParaRPr lang="en-US" dirty="0" smtClean="0"/>
          </a:p>
          <a:p>
            <a:pPr marL="285750" indent="-285750">
              <a:buFont typeface="Arial" pitchFamily="34" charset="0"/>
              <a:buChar char="•"/>
            </a:pPr>
            <a:r>
              <a:rPr lang="en-US" dirty="0"/>
              <a:t>North Mississippi Health </a:t>
            </a:r>
            <a:r>
              <a:rPr lang="en-US" dirty="0" smtClean="0"/>
              <a:t>Services</a:t>
            </a:r>
          </a:p>
          <a:p>
            <a:pPr marL="285750" indent="-285750">
              <a:buFont typeface="Arial" pitchFamily="34" charset="0"/>
              <a:buChar char="•"/>
            </a:pPr>
            <a:r>
              <a:rPr lang="en-US" dirty="0"/>
              <a:t>City of Irving, Texas</a:t>
            </a:r>
            <a:br>
              <a:rPr lang="en-US" dirty="0"/>
            </a:br>
            <a:r>
              <a:rPr lang="en-US" dirty="0"/>
              <a:t/>
            </a:r>
            <a:br>
              <a:rPr lang="en-US" dirty="0"/>
            </a:br>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158" y="209551"/>
            <a:ext cx="4673516" cy="2971800"/>
          </a:xfrm>
          <a:prstGeom prst="rect">
            <a:avLst/>
          </a:prstGeom>
        </p:spPr>
      </p:pic>
    </p:spTree>
    <p:extLst>
      <p:ext uri="{BB962C8B-B14F-4D97-AF65-F5344CB8AC3E}">
        <p14:creationId xmlns:p14="http://schemas.microsoft.com/office/powerpoint/2010/main" val="323140820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60795"/>
            <a:ext cx="7213450" cy="4392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3" name="Title 2"/>
          <p:cNvSpPr>
            <a:spLocks noGrp="1"/>
          </p:cNvSpPr>
          <p:nvPr>
            <p:ph type="title"/>
          </p:nvPr>
        </p:nvSpPr>
        <p:spPr/>
        <p:txBody>
          <a:bodyPr>
            <a:normAutofit/>
          </a:bodyPr>
          <a:lstStyle/>
          <a:p>
            <a:endParaRPr lang="en-US" sz="4000" dirty="0">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810" y="13928"/>
            <a:ext cx="7102590" cy="4539022"/>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7150"/>
            <a:ext cx="4421124" cy="304038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18023"/>
          <a:stretch/>
        </p:blipFill>
        <p:spPr>
          <a:xfrm>
            <a:off x="1219200" y="217785"/>
            <a:ext cx="2514600" cy="4089915"/>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57150"/>
            <a:ext cx="6511159" cy="4495800"/>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3" name="Title 2"/>
          <p:cNvSpPr>
            <a:spLocks noGrp="1"/>
          </p:cNvSpPr>
          <p:nvPr>
            <p:ph type="title"/>
          </p:nvPr>
        </p:nvSpPr>
        <p:spPr>
          <a:xfrm>
            <a:off x="457200" y="205978"/>
            <a:ext cx="8229600" cy="2975371"/>
          </a:xfrm>
        </p:spPr>
        <p:txBody>
          <a:bodyPr>
            <a:noAutofit/>
          </a:bodyPr>
          <a:lstStyle/>
          <a:p>
            <a:pPr>
              <a:lnSpc>
                <a:spcPts val="3500"/>
              </a:lnSpc>
            </a:pPr>
            <a:r>
              <a:rPr lang="en-US" sz="2400" dirty="0">
                <a:latin typeface="Calibri" pitchFamily="34" charset="0"/>
              </a:rPr>
              <a:t>The Baldrige Foundation and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the Baldrige </a:t>
            </a:r>
            <a:r>
              <a:rPr lang="en-US" sz="2400" dirty="0">
                <a:latin typeface="Calibri" pitchFamily="34" charset="0"/>
              </a:rPr>
              <a:t>Performance Excellence Program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gratefully </a:t>
            </a:r>
            <a:r>
              <a:rPr lang="en-US" sz="2400" dirty="0">
                <a:latin typeface="Calibri" pitchFamily="34" charset="0"/>
              </a:rPr>
              <a:t>acknowledge the contributions of the thousands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of </a:t>
            </a:r>
            <a:r>
              <a:rPr lang="en-US" sz="2400" dirty="0">
                <a:latin typeface="Calibri" pitchFamily="34" charset="0"/>
              </a:rPr>
              <a:t>volunteer examiners who have contributed to the </a:t>
            </a:r>
            <a:r>
              <a:rPr lang="en-US" sz="2400" dirty="0" smtClean="0">
                <a:latin typeface="Calibri" pitchFamily="34" charset="0"/>
              </a:rPr>
              <a:t>program</a:t>
            </a:r>
            <a:r>
              <a:rPr lang="en-US" sz="2400" dirty="0">
                <a:latin typeface="Calibri" pitchFamily="34" charset="0"/>
              </a:rPr>
              <a:t>, our U.S. and international partners, and the 93 recipients </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of </a:t>
            </a:r>
            <a:r>
              <a:rPr lang="en-US" sz="2400" dirty="0">
                <a:latin typeface="Calibri" pitchFamily="34" charset="0"/>
              </a:rPr>
              <a:t>the Baldrige </a:t>
            </a:r>
            <a:r>
              <a:rPr lang="en-US" sz="2400" dirty="0" smtClean="0">
                <a:latin typeface="Calibri" pitchFamily="34" charset="0"/>
              </a:rPr>
              <a:t>Award:</a:t>
            </a:r>
            <a:endParaRPr lang="en-US" sz="2400" dirty="0">
              <a:latin typeface="Calibri" pitchFamily="34" charset="0"/>
            </a:endParaRPr>
          </a:p>
        </p:txBody>
      </p:sp>
    </p:spTree>
    <p:extLst>
      <p:ext uri="{BB962C8B-B14F-4D97-AF65-F5344CB8AC3E}">
        <p14:creationId xmlns:p14="http://schemas.microsoft.com/office/powerpoint/2010/main" val="329037169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6" y="186929"/>
            <a:ext cx="4408713" cy="29650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742950"/>
            <a:ext cx="3729066" cy="2590800"/>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28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71" y="0"/>
            <a:ext cx="6915874" cy="4552950"/>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03414"/>
            <a:ext cx="7568757" cy="4464557"/>
          </a:xfrm>
          <a:prstGeom prst="rect">
            <a:avLst/>
          </a:prstGeom>
        </p:spPr>
      </p:pic>
    </p:spTree>
    <p:extLst>
      <p:ext uri="{BB962C8B-B14F-4D97-AF65-F5344CB8AC3E}">
        <p14:creationId xmlns:p14="http://schemas.microsoft.com/office/powerpoint/2010/main" val="35041286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82" y="2431671"/>
            <a:ext cx="2678906"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092" y="145671"/>
            <a:ext cx="2678907" cy="2286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2434392"/>
            <a:ext cx="2678906" cy="22860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148392"/>
            <a:ext cx="2678906" cy="2286000"/>
          </a:xfrm>
          <a:prstGeom prst="rect">
            <a:avLst/>
          </a:prstGeom>
        </p:spPr>
      </p:pic>
    </p:spTree>
    <p:extLst>
      <p:ext uri="{BB962C8B-B14F-4D97-AF65-F5344CB8AC3E}">
        <p14:creationId xmlns:p14="http://schemas.microsoft.com/office/powerpoint/2010/main" val="385557175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3350"/>
            <a:ext cx="2952635" cy="23311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57149"/>
            <a:ext cx="2946797" cy="2514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661557"/>
            <a:ext cx="2768203" cy="23622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0047" y="2801765"/>
            <a:ext cx="3213953" cy="2221992"/>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4208" r="6252"/>
          <a:stretch/>
        </p:blipFill>
        <p:spPr>
          <a:xfrm>
            <a:off x="3200400" y="857250"/>
            <a:ext cx="2651760" cy="1943100"/>
          </a:xfrm>
          <a:prstGeom prst="rect">
            <a:avLst/>
          </a:prstGeom>
        </p:spPr>
      </p:pic>
    </p:spTree>
    <p:extLst>
      <p:ext uri="{BB962C8B-B14F-4D97-AF65-F5344CB8AC3E}">
        <p14:creationId xmlns:p14="http://schemas.microsoft.com/office/powerpoint/2010/main" val="278682851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445" y="113289"/>
            <a:ext cx="3739755" cy="5029889"/>
          </a:xfrm>
          <a:prstGeom prst="rect">
            <a:avLst/>
          </a:prstGeom>
        </p:spPr>
      </p:pic>
    </p:spTree>
    <p:extLst>
      <p:ext uri="{BB962C8B-B14F-4D97-AF65-F5344CB8AC3E}">
        <p14:creationId xmlns:p14="http://schemas.microsoft.com/office/powerpoint/2010/main" val="13780017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6" name="Title 5"/>
          <p:cNvSpPr>
            <a:spLocks noGrp="1"/>
          </p:cNvSpPr>
          <p:nvPr>
            <p:ph type="title"/>
          </p:nvPr>
        </p:nvSpPr>
        <p:spPr>
          <a:xfrm>
            <a:off x="457200" y="-95250"/>
            <a:ext cx="8229600" cy="914401"/>
          </a:xfrm>
        </p:spPr>
        <p:txBody>
          <a:bodyPr>
            <a:noAutofit/>
          </a:bodyPr>
          <a:lstStyle/>
          <a:p>
            <a:r>
              <a:rPr lang="en-US" sz="3200" b="1" dirty="0" smtClean="0">
                <a:solidFill>
                  <a:schemeClr val="tx2"/>
                </a:solidFill>
                <a:latin typeface="Vivaldi" pitchFamily="66" charset="0"/>
              </a:rPr>
              <a:t>Baldrige Award Recipients 1988–2012</a:t>
            </a:r>
            <a:endParaRPr lang="en-US" sz="3200" b="1" dirty="0">
              <a:solidFill>
                <a:schemeClr val="tx2"/>
              </a:solidFill>
              <a:latin typeface="Vivaldi" pitchFamily="66" charset="0"/>
            </a:endParaRPr>
          </a:p>
        </p:txBody>
      </p:sp>
      <p:sp>
        <p:nvSpPr>
          <p:cNvPr id="8" name="TextBox 7"/>
          <p:cNvSpPr txBox="1"/>
          <p:nvPr/>
        </p:nvSpPr>
        <p:spPr>
          <a:xfrm>
            <a:off x="762000" y="824595"/>
            <a:ext cx="4114800" cy="3139321"/>
          </a:xfrm>
          <a:prstGeom prst="rect">
            <a:avLst/>
          </a:prstGeom>
          <a:noFill/>
        </p:spPr>
        <p:txBody>
          <a:bodyPr wrap="square" rtlCol="0">
            <a:spAutoFit/>
          </a:bodyPr>
          <a:lstStyle/>
          <a:p>
            <a:pPr marL="285750" indent="-285750">
              <a:buFont typeface="Arial" pitchFamily="34" charset="0"/>
              <a:buChar char="•"/>
            </a:pPr>
            <a:r>
              <a:rPr lang="en-US" dirty="0" smtClean="0"/>
              <a:t>Motorola, </a:t>
            </a:r>
            <a:r>
              <a:rPr lang="en-US" dirty="0"/>
              <a:t>Inc.</a:t>
            </a:r>
          </a:p>
          <a:p>
            <a:pPr marL="285750" indent="-285750">
              <a:buFont typeface="Arial" pitchFamily="34" charset="0"/>
              <a:buChar char="•"/>
            </a:pPr>
            <a:r>
              <a:rPr lang="en-US" dirty="0"/>
              <a:t>Westinghouse Electric </a:t>
            </a:r>
            <a:r>
              <a:rPr lang="en-US" dirty="0" smtClean="0"/>
              <a:t>Corporation, Commercial </a:t>
            </a:r>
            <a:r>
              <a:rPr lang="en-US" dirty="0"/>
              <a:t>Nuclear Fuel Division </a:t>
            </a:r>
            <a:endParaRPr lang="en-US" dirty="0" smtClean="0"/>
          </a:p>
          <a:p>
            <a:pPr marL="285750" indent="-285750">
              <a:buFont typeface="Arial" pitchFamily="34" charset="0"/>
              <a:buChar char="•"/>
            </a:pPr>
            <a:r>
              <a:rPr lang="en-US" dirty="0" smtClean="0"/>
              <a:t>Globe Metallurgical, </a:t>
            </a:r>
            <a:r>
              <a:rPr lang="en-US" dirty="0"/>
              <a:t>Inc. (now part of Globe Specialty Metals, Inc</a:t>
            </a:r>
            <a:r>
              <a:rPr lang="en-US" dirty="0" smtClean="0"/>
              <a:t>.)</a:t>
            </a:r>
          </a:p>
          <a:p>
            <a:pPr marL="285750" indent="-285750">
              <a:buFont typeface="Arial" pitchFamily="34" charset="0"/>
              <a:buChar char="•"/>
            </a:pPr>
            <a:r>
              <a:rPr lang="en-US" dirty="0"/>
              <a:t>Milliken &amp; </a:t>
            </a:r>
            <a:r>
              <a:rPr lang="en-US" dirty="0" smtClean="0"/>
              <a:t>Company</a:t>
            </a:r>
            <a:endParaRPr lang="en-US" dirty="0"/>
          </a:p>
          <a:p>
            <a:pPr marL="285750" indent="-285750">
              <a:buFont typeface="Arial" pitchFamily="34" charset="0"/>
              <a:buChar char="•"/>
            </a:pPr>
            <a:r>
              <a:rPr lang="en-US" dirty="0"/>
              <a:t>Xerox </a:t>
            </a:r>
            <a:r>
              <a:rPr lang="en-US" dirty="0" smtClean="0"/>
              <a:t>Corporation, </a:t>
            </a:r>
            <a:r>
              <a:rPr lang="en-US" dirty="0"/>
              <a:t>Business Products and Systems</a:t>
            </a:r>
          </a:p>
          <a:p>
            <a:pPr marL="285750" indent="-285750">
              <a:buFont typeface="Arial" pitchFamily="34" charset="0"/>
              <a:buChar char="•"/>
            </a:pPr>
            <a:r>
              <a:rPr lang="en-US" dirty="0"/>
              <a:t>Cadillac Motor Car </a:t>
            </a:r>
            <a:r>
              <a:rPr lang="en-US" dirty="0" smtClean="0"/>
              <a:t>Company</a:t>
            </a:r>
          </a:p>
          <a:p>
            <a:pPr marL="285750" indent="-285750">
              <a:buFont typeface="Arial" pitchFamily="34" charset="0"/>
              <a:buChar char="•"/>
            </a:pPr>
            <a:r>
              <a:rPr lang="en-US" dirty="0" smtClean="0"/>
              <a:t>IBM Rochester</a:t>
            </a:r>
          </a:p>
          <a:p>
            <a:pPr marL="285750" indent="-285750">
              <a:buFont typeface="Arial" pitchFamily="34" charset="0"/>
              <a:buChar char="•"/>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824594"/>
            <a:ext cx="3651137" cy="2439397"/>
          </a:xfrm>
          <a:prstGeom prst="rect">
            <a:avLst/>
          </a:prstGeom>
        </p:spPr>
      </p:pic>
    </p:spTree>
    <p:extLst>
      <p:ext uri="{BB962C8B-B14F-4D97-AF65-F5344CB8AC3E}">
        <p14:creationId xmlns:p14="http://schemas.microsoft.com/office/powerpoint/2010/main" val="3623280612"/>
      </p:ext>
    </p:extLst>
  </p:cSld>
  <p:clrMapOvr>
    <a:masterClrMapping/>
  </p:clrMapOvr>
  <mc:AlternateContent xmlns:mc="http://schemas.openxmlformats.org/markup-compatibility/2006" xmlns:p14="http://schemas.microsoft.com/office/powerpoint/2010/main">
    <mc:Choice Requires="p14">
      <p:transition p14:dur="10" advTm="6000"/>
    </mc:Choice>
    <mc:Fallback xmlns="">
      <p:transition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74914" y="361950"/>
            <a:ext cx="4049486" cy="3970318"/>
          </a:xfrm>
          <a:prstGeom prst="rect">
            <a:avLst/>
          </a:prstGeom>
          <a:noFill/>
        </p:spPr>
        <p:txBody>
          <a:bodyPr wrap="square" rtlCol="0">
            <a:spAutoFit/>
          </a:bodyPr>
          <a:lstStyle/>
          <a:p>
            <a:pPr marL="285750" indent="-285750">
              <a:buFont typeface="Arial" pitchFamily="34" charset="0"/>
              <a:buChar char="•"/>
            </a:pPr>
            <a:r>
              <a:rPr lang="en-US" dirty="0"/>
              <a:t>Federal Express </a:t>
            </a:r>
            <a:r>
              <a:rPr lang="en-US" dirty="0" smtClean="0"/>
              <a:t>Corporation</a:t>
            </a:r>
            <a:endParaRPr lang="en-US" dirty="0"/>
          </a:p>
          <a:p>
            <a:pPr marL="285750" indent="-285750">
              <a:buFont typeface="Arial" pitchFamily="34" charset="0"/>
              <a:buChar char="•"/>
            </a:pPr>
            <a:r>
              <a:rPr lang="en-US" dirty="0"/>
              <a:t>Wallace Co., Inc.</a:t>
            </a:r>
          </a:p>
          <a:p>
            <a:pPr marL="285750" indent="-285750">
              <a:buFont typeface="Arial" pitchFamily="34" charset="0"/>
              <a:buChar char="•"/>
            </a:pPr>
            <a:r>
              <a:rPr lang="en-US" dirty="0" smtClean="0"/>
              <a:t>Solectron Corporation</a:t>
            </a:r>
          </a:p>
          <a:p>
            <a:pPr marL="285750" indent="-285750">
              <a:buFont typeface="Arial" pitchFamily="34" charset="0"/>
              <a:buChar char="•"/>
            </a:pPr>
            <a:r>
              <a:rPr lang="en-US" dirty="0" smtClean="0"/>
              <a:t>Zytec Corporation </a:t>
            </a:r>
            <a:r>
              <a:rPr lang="en-US" dirty="0"/>
              <a:t>(now part of Artesyn </a:t>
            </a:r>
            <a:r>
              <a:rPr lang="en-US" dirty="0" smtClean="0"/>
              <a:t>Technologies)</a:t>
            </a:r>
          </a:p>
          <a:p>
            <a:pPr marL="285750" indent="-285750">
              <a:buFont typeface="Arial" pitchFamily="34" charset="0"/>
              <a:buChar char="•"/>
            </a:pPr>
            <a:r>
              <a:rPr lang="en-US" dirty="0" smtClean="0"/>
              <a:t>Marlow </a:t>
            </a:r>
            <a:r>
              <a:rPr lang="en-US" dirty="0"/>
              <a:t>Industries, Inc</a:t>
            </a:r>
            <a:r>
              <a:rPr lang="en-US" dirty="0" smtClean="0"/>
              <a:t>.</a:t>
            </a:r>
          </a:p>
          <a:p>
            <a:pPr marL="285750" indent="-285750">
              <a:buFont typeface="Arial" pitchFamily="34" charset="0"/>
              <a:buChar char="•"/>
            </a:pPr>
            <a:r>
              <a:rPr lang="en-US" dirty="0"/>
              <a:t>AT&amp;T Network Systems </a:t>
            </a:r>
            <a:r>
              <a:rPr lang="en-US" dirty="0" smtClean="0"/>
              <a:t>Group, </a:t>
            </a:r>
            <a:r>
              <a:rPr lang="en-US" dirty="0"/>
              <a:t>Transmission Systems Business Unit (now part of </a:t>
            </a:r>
            <a:r>
              <a:rPr lang="en-US" dirty="0" smtClean="0"/>
              <a:t>Alcatel-Lucent)</a:t>
            </a:r>
          </a:p>
          <a:p>
            <a:pPr marL="285750" indent="-285750">
              <a:buFont typeface="Arial" pitchFamily="34" charset="0"/>
              <a:buChar char="•"/>
            </a:pPr>
            <a:r>
              <a:rPr lang="en-US" dirty="0" smtClean="0"/>
              <a:t>Texas Instruments, </a:t>
            </a:r>
            <a:r>
              <a:rPr lang="en-US" dirty="0"/>
              <a:t>Inc</a:t>
            </a:r>
            <a:r>
              <a:rPr lang="en-US" dirty="0" smtClean="0"/>
              <a:t>., </a:t>
            </a:r>
            <a:r>
              <a:rPr lang="en-US" dirty="0"/>
              <a:t>Defense Systems &amp; Electronics Group </a:t>
            </a:r>
            <a:r>
              <a:rPr lang="en-US" dirty="0" smtClean="0"/>
              <a:t/>
            </a:r>
            <a:br>
              <a:rPr lang="en-US" dirty="0" smtClean="0"/>
            </a:br>
            <a:r>
              <a:rPr lang="en-US" dirty="0" smtClean="0"/>
              <a:t>(</a:t>
            </a:r>
            <a:r>
              <a:rPr lang="en-US" dirty="0"/>
              <a:t>now part of </a:t>
            </a:r>
            <a:r>
              <a:rPr lang="en-US" dirty="0" smtClean="0"/>
              <a:t>Raytheon </a:t>
            </a:r>
            <a:br>
              <a:rPr lang="en-US" dirty="0" smtClean="0"/>
            </a:br>
            <a:r>
              <a:rPr lang="en-US" dirty="0" smtClean="0"/>
              <a:t>Systems </a:t>
            </a:r>
            <a:r>
              <a:rPr lang="en-US" dirty="0"/>
              <a:t>Co</a:t>
            </a:r>
            <a:r>
              <a:rPr lang="en-US" dirty="0" smtClean="0"/>
              <a:t>.)</a:t>
            </a:r>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436" y="514350"/>
            <a:ext cx="3631896" cy="2743200"/>
          </a:xfrm>
          <a:prstGeom prst="rect">
            <a:avLst/>
          </a:prstGeom>
        </p:spPr>
      </p:pic>
    </p:spTree>
    <p:extLst>
      <p:ext uri="{BB962C8B-B14F-4D97-AF65-F5344CB8AC3E}">
        <p14:creationId xmlns:p14="http://schemas.microsoft.com/office/powerpoint/2010/main" val="227380719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85800" y="361950"/>
            <a:ext cx="3886199" cy="3416320"/>
          </a:xfrm>
          <a:prstGeom prst="rect">
            <a:avLst/>
          </a:prstGeom>
          <a:noFill/>
        </p:spPr>
        <p:txBody>
          <a:bodyPr wrap="square" rtlCol="0">
            <a:spAutoFit/>
          </a:bodyPr>
          <a:lstStyle/>
          <a:p>
            <a:pPr marL="285750" indent="-285750">
              <a:buFont typeface="Arial" pitchFamily="34" charset="0"/>
              <a:buChar char="•"/>
            </a:pPr>
            <a:r>
              <a:rPr lang="en-US" dirty="0"/>
              <a:t>AT&amp;T Universal Card Services (now part of Citigroup, Inc.)</a:t>
            </a:r>
          </a:p>
          <a:p>
            <a:pPr marL="285750" indent="-285750">
              <a:buFont typeface="Arial" pitchFamily="34" charset="0"/>
              <a:buChar char="•"/>
            </a:pPr>
            <a:r>
              <a:rPr lang="en-US" dirty="0" smtClean="0"/>
              <a:t>The </a:t>
            </a:r>
            <a:r>
              <a:rPr lang="en-US" dirty="0"/>
              <a:t>Ritz‑Carlton Hotel Company, L.L.C. (now part of Marriott </a:t>
            </a:r>
            <a:r>
              <a:rPr lang="en-US" dirty="0" smtClean="0"/>
              <a:t>International)</a:t>
            </a:r>
          </a:p>
          <a:p>
            <a:pPr marL="285750" indent="-285750">
              <a:buFont typeface="Arial" pitchFamily="34" charset="0"/>
              <a:buChar char="•"/>
            </a:pPr>
            <a:r>
              <a:rPr lang="en-US" dirty="0" smtClean="0"/>
              <a:t>Granite </a:t>
            </a:r>
            <a:r>
              <a:rPr lang="en-US" dirty="0"/>
              <a:t>Rock Co. (now Graniterock</a:t>
            </a:r>
            <a:r>
              <a:rPr lang="en-US" dirty="0" smtClean="0"/>
              <a:t>)</a:t>
            </a:r>
          </a:p>
          <a:p>
            <a:pPr marL="285750" indent="-285750">
              <a:buFont typeface="Arial" pitchFamily="34" charset="0"/>
              <a:buChar char="•"/>
            </a:pPr>
            <a:r>
              <a:rPr lang="en-US" dirty="0"/>
              <a:t>Eastman Chemical </a:t>
            </a:r>
            <a:r>
              <a:rPr lang="en-US" dirty="0" smtClean="0"/>
              <a:t>Company</a:t>
            </a:r>
          </a:p>
          <a:p>
            <a:pPr marL="285750" indent="-285750">
              <a:buFont typeface="Arial" pitchFamily="34" charset="0"/>
              <a:buChar char="•"/>
            </a:pPr>
            <a:r>
              <a:rPr lang="en-US" dirty="0" smtClean="0"/>
              <a:t>Ames </a:t>
            </a:r>
            <a:r>
              <a:rPr lang="en-US" dirty="0"/>
              <a:t>Rubber </a:t>
            </a:r>
            <a:r>
              <a:rPr lang="en-US" dirty="0" smtClean="0"/>
              <a:t>Corporation</a:t>
            </a:r>
          </a:p>
          <a:p>
            <a:pPr marL="285750" indent="-285750">
              <a:buFont typeface="Arial" pitchFamily="34" charset="0"/>
              <a:buChar char="•"/>
            </a:pPr>
            <a:r>
              <a:rPr lang="en-US" dirty="0"/>
              <a:t>AT&amp;T Consumer Communications Services (now the Consumer Markets Division of </a:t>
            </a:r>
            <a:r>
              <a:rPr lang="en-US" dirty="0" smtClean="0"/>
              <a:t>AT&amp;T)</a:t>
            </a:r>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72" y="361950"/>
            <a:ext cx="3671138" cy="2895600"/>
          </a:xfrm>
          <a:prstGeom prst="rect">
            <a:avLst/>
          </a:prstGeom>
        </p:spPr>
      </p:pic>
    </p:spTree>
    <p:extLst>
      <p:ext uri="{BB962C8B-B14F-4D97-AF65-F5344CB8AC3E}">
        <p14:creationId xmlns:p14="http://schemas.microsoft.com/office/powerpoint/2010/main" val="61461865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85800" y="285750"/>
            <a:ext cx="5181600" cy="3693319"/>
          </a:xfrm>
          <a:prstGeom prst="rect">
            <a:avLst/>
          </a:prstGeom>
          <a:noFill/>
        </p:spPr>
        <p:txBody>
          <a:bodyPr wrap="square" rtlCol="0">
            <a:spAutoFit/>
          </a:bodyPr>
          <a:lstStyle/>
          <a:p>
            <a:pPr marL="285750" indent="-285750">
              <a:buFont typeface="Arial" pitchFamily="34" charset="0"/>
              <a:buChar char="•"/>
            </a:pPr>
            <a:r>
              <a:rPr lang="en-US" dirty="0"/>
              <a:t>GTE Directories </a:t>
            </a:r>
            <a:r>
              <a:rPr lang="en-US" dirty="0" smtClean="0"/>
              <a:t>Corporation </a:t>
            </a:r>
            <a:r>
              <a:rPr lang="en-US" dirty="0"/>
              <a:t>(now known as Verizon Information Services)</a:t>
            </a:r>
          </a:p>
          <a:p>
            <a:pPr marL="285750" indent="-285750">
              <a:buFont typeface="Arial" pitchFamily="34" charset="0"/>
              <a:buChar char="•"/>
            </a:pPr>
            <a:r>
              <a:rPr lang="en-US" dirty="0" smtClean="0"/>
              <a:t>Wainwright </a:t>
            </a:r>
            <a:r>
              <a:rPr lang="en-US" dirty="0"/>
              <a:t>Industries, Inc</a:t>
            </a:r>
            <a:r>
              <a:rPr lang="en-US" dirty="0" smtClean="0"/>
              <a:t>.</a:t>
            </a:r>
          </a:p>
          <a:p>
            <a:pPr marL="285750" indent="-285750">
              <a:buFont typeface="Arial" pitchFamily="34" charset="0"/>
              <a:buChar char="•"/>
            </a:pPr>
            <a:r>
              <a:rPr lang="en-US" dirty="0"/>
              <a:t>Armstrong World Industries, Inc., Building Products </a:t>
            </a:r>
            <a:r>
              <a:rPr lang="en-US" dirty="0" smtClean="0"/>
              <a:t>Operations</a:t>
            </a:r>
          </a:p>
          <a:p>
            <a:pPr marL="285750" indent="-285750">
              <a:buFont typeface="Arial" pitchFamily="34" charset="0"/>
              <a:buChar char="•"/>
            </a:pPr>
            <a:r>
              <a:rPr lang="en-US" dirty="0" smtClean="0"/>
              <a:t>Corning, </a:t>
            </a:r>
            <a:r>
              <a:rPr lang="en-US" dirty="0"/>
              <a:t>Inc</a:t>
            </a:r>
            <a:r>
              <a:rPr lang="en-US" dirty="0" smtClean="0"/>
              <a:t>., </a:t>
            </a:r>
            <a:r>
              <a:rPr lang="en-US" dirty="0"/>
              <a:t>Telecommunications Products </a:t>
            </a:r>
            <a:r>
              <a:rPr lang="en-US" dirty="0" smtClean="0"/>
              <a:t>Division</a:t>
            </a:r>
          </a:p>
          <a:p>
            <a:pPr marL="285750" indent="-285750">
              <a:buFont typeface="Arial" pitchFamily="34" charset="0"/>
              <a:buChar char="•"/>
            </a:pPr>
            <a:r>
              <a:rPr lang="en-US" dirty="0"/>
              <a:t>ADAC </a:t>
            </a:r>
            <a:r>
              <a:rPr lang="en-US" dirty="0" smtClean="0"/>
              <a:t>Laboratories</a:t>
            </a:r>
          </a:p>
          <a:p>
            <a:pPr marL="285750" indent="-285750">
              <a:buFont typeface="Arial" pitchFamily="34" charset="0"/>
              <a:buChar char="•"/>
            </a:pPr>
            <a:r>
              <a:rPr lang="en-US" dirty="0" smtClean="0"/>
              <a:t>Dana </a:t>
            </a:r>
            <a:r>
              <a:rPr lang="en-US" dirty="0"/>
              <a:t>Commercial Credit Corporation (now part of Dana Holding Corp</a:t>
            </a:r>
            <a:r>
              <a:rPr lang="en-US" dirty="0" smtClean="0"/>
              <a:t>.)</a:t>
            </a:r>
          </a:p>
          <a:p>
            <a:pPr marL="285750" indent="-285750">
              <a:buFont typeface="Arial" pitchFamily="34" charset="0"/>
              <a:buChar char="•"/>
            </a:pPr>
            <a:r>
              <a:rPr lang="en-US" dirty="0" smtClean="0"/>
              <a:t>Custom Research, </a:t>
            </a:r>
            <a:r>
              <a:rPr lang="en-US" dirty="0"/>
              <a:t>Inc. (now GFK </a:t>
            </a:r>
            <a:r>
              <a:rPr lang="en-US" dirty="0" smtClean="0"/>
              <a:t/>
            </a:r>
            <a:br>
              <a:rPr lang="en-US" dirty="0" smtClean="0"/>
            </a:br>
            <a:r>
              <a:rPr lang="en-US" dirty="0" smtClean="0"/>
              <a:t>Customer </a:t>
            </a:r>
            <a:r>
              <a:rPr lang="en-US" dirty="0"/>
              <a:t>Research, Inc</a:t>
            </a:r>
            <a:r>
              <a:rPr lang="en-US" dirty="0" smtClean="0"/>
              <a:t>.)</a:t>
            </a:r>
            <a:endParaRPr lang="en-US" dirty="0"/>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326591"/>
            <a:ext cx="2502844" cy="3521013"/>
          </a:xfrm>
          <a:prstGeom prst="rect">
            <a:avLst/>
          </a:prstGeom>
        </p:spPr>
      </p:pic>
    </p:spTree>
    <p:extLst>
      <p:ext uri="{BB962C8B-B14F-4D97-AF65-F5344CB8AC3E}">
        <p14:creationId xmlns:p14="http://schemas.microsoft.com/office/powerpoint/2010/main" val="237786916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718457" y="46585"/>
            <a:ext cx="3701143" cy="4801314"/>
          </a:xfrm>
          <a:prstGeom prst="rect">
            <a:avLst/>
          </a:prstGeom>
          <a:noFill/>
        </p:spPr>
        <p:txBody>
          <a:bodyPr wrap="square" rtlCol="0">
            <a:spAutoFit/>
          </a:bodyPr>
          <a:lstStyle/>
          <a:p>
            <a:pPr marL="285750" indent="-285750">
              <a:buFont typeface="Arial" pitchFamily="34" charset="0"/>
              <a:buChar char="•"/>
            </a:pPr>
            <a:endParaRPr lang="en-US" dirty="0"/>
          </a:p>
          <a:p>
            <a:pPr marL="285750" indent="-285750">
              <a:buFont typeface="Arial" pitchFamily="34" charset="0"/>
              <a:buChar char="•"/>
            </a:pPr>
            <a:r>
              <a:rPr lang="en-US" dirty="0"/>
              <a:t>Trident Precision </a:t>
            </a:r>
            <a:r>
              <a:rPr lang="en-US" dirty="0" smtClean="0"/>
              <a:t/>
            </a:r>
            <a:br>
              <a:rPr lang="en-US" dirty="0" smtClean="0"/>
            </a:br>
            <a:r>
              <a:rPr lang="en-US" dirty="0" smtClean="0"/>
              <a:t>Manufacturing</a:t>
            </a:r>
            <a:r>
              <a:rPr lang="en-US" dirty="0"/>
              <a:t>, Inc.</a:t>
            </a:r>
          </a:p>
          <a:p>
            <a:pPr marL="285750" indent="-285750">
              <a:buFont typeface="Arial" pitchFamily="34" charset="0"/>
              <a:buChar char="•"/>
            </a:pPr>
            <a:r>
              <a:rPr lang="en-US" dirty="0" smtClean="0"/>
              <a:t>3M </a:t>
            </a:r>
            <a:r>
              <a:rPr lang="en-US" dirty="0"/>
              <a:t>Dental Products Division (now 3M ESPE Dental </a:t>
            </a:r>
            <a:r>
              <a:rPr lang="en-US" dirty="0" smtClean="0"/>
              <a:t>Products)</a:t>
            </a:r>
          </a:p>
          <a:p>
            <a:pPr marL="285750" indent="-285750">
              <a:buFont typeface="Arial" pitchFamily="34" charset="0"/>
              <a:buChar char="•"/>
            </a:pPr>
            <a:r>
              <a:rPr lang="en-US" dirty="0" smtClean="0"/>
              <a:t>Solectron Corporation</a:t>
            </a:r>
          </a:p>
          <a:p>
            <a:pPr marL="285750" indent="-285750">
              <a:buFont typeface="Arial" pitchFamily="34" charset="0"/>
              <a:buChar char="•"/>
            </a:pPr>
            <a:r>
              <a:rPr lang="en-US" dirty="0" smtClean="0"/>
              <a:t>Merrill </a:t>
            </a:r>
            <a:r>
              <a:rPr lang="en-US" dirty="0"/>
              <a:t>Lynch Credit </a:t>
            </a:r>
            <a:r>
              <a:rPr lang="en-US" dirty="0" smtClean="0"/>
              <a:t>Corporation</a:t>
            </a:r>
          </a:p>
          <a:p>
            <a:pPr marL="285750" indent="-285750">
              <a:buFont typeface="Arial" pitchFamily="34" charset="0"/>
              <a:buChar char="•"/>
            </a:pPr>
            <a:r>
              <a:rPr lang="en-US" dirty="0" smtClean="0"/>
              <a:t>Xerox </a:t>
            </a:r>
            <a:r>
              <a:rPr lang="en-US" dirty="0"/>
              <a:t>Business </a:t>
            </a:r>
            <a:r>
              <a:rPr lang="en-US" dirty="0" smtClean="0"/>
              <a:t>Services</a:t>
            </a:r>
          </a:p>
          <a:p>
            <a:pPr marL="285750" indent="-285750">
              <a:buFont typeface="Arial" pitchFamily="34" charset="0"/>
              <a:buChar char="•"/>
            </a:pPr>
            <a:r>
              <a:rPr lang="en-US" dirty="0"/>
              <a:t>Boeing Airlift and Tanker Programs (now Boeing Global Mobility Systems</a:t>
            </a:r>
            <a:r>
              <a:rPr lang="en-US" dirty="0" smtClean="0"/>
              <a:t>)</a:t>
            </a:r>
          </a:p>
          <a:p>
            <a:pPr marL="285750" indent="-285750">
              <a:buFont typeface="Arial" pitchFamily="34" charset="0"/>
              <a:buChar char="•"/>
            </a:pPr>
            <a:r>
              <a:rPr lang="en-US" dirty="0" smtClean="0"/>
              <a:t>Solar </a:t>
            </a:r>
            <a:r>
              <a:rPr lang="en-US" dirty="0"/>
              <a:t>Turbines </a:t>
            </a:r>
            <a:r>
              <a:rPr lang="en-US" dirty="0" smtClean="0"/>
              <a:t>Incorporated</a:t>
            </a:r>
          </a:p>
          <a:p>
            <a:pPr marL="285750" indent="-285750">
              <a:buFont typeface="Arial" pitchFamily="34" charset="0"/>
              <a:buChar char="•"/>
            </a:pPr>
            <a:r>
              <a:rPr lang="en-US" dirty="0" smtClean="0"/>
              <a:t>Texas </a:t>
            </a:r>
            <a:r>
              <a:rPr lang="en-US" dirty="0"/>
              <a:t>Nameplate Company, </a:t>
            </a:r>
            <a:r>
              <a:rPr lang="en-US" dirty="0" smtClean="0"/>
              <a:t/>
            </a:r>
            <a:br>
              <a:rPr lang="en-US" dirty="0" smtClean="0"/>
            </a:br>
            <a:r>
              <a:rPr lang="en-US" dirty="0" smtClean="0"/>
              <a:t>Inc</a:t>
            </a:r>
            <a:r>
              <a:rPr lang="en-US" dirty="0"/>
              <a:t>. </a:t>
            </a:r>
            <a:endParaRPr lang="en-US" dirty="0" smtClean="0"/>
          </a:p>
          <a:p>
            <a:pPr marL="285750" indent="-285750">
              <a:buFont typeface="Arial" pitchFamily="34" charset="0"/>
              <a:buChar char="•"/>
            </a:pPr>
            <a:r>
              <a:rPr lang="en-US" dirty="0" smtClean="0"/>
              <a:t>BI</a:t>
            </a:r>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20" y="514350"/>
            <a:ext cx="3627120" cy="2590800"/>
          </a:xfrm>
          <a:prstGeom prst="rect">
            <a:avLst/>
          </a:prstGeom>
        </p:spPr>
      </p:pic>
    </p:spTree>
    <p:extLst>
      <p:ext uri="{BB962C8B-B14F-4D97-AF65-F5344CB8AC3E}">
        <p14:creationId xmlns:p14="http://schemas.microsoft.com/office/powerpoint/2010/main" val="264765495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664029" y="285750"/>
            <a:ext cx="4212771" cy="3970318"/>
          </a:xfrm>
          <a:prstGeom prst="rect">
            <a:avLst/>
          </a:prstGeom>
          <a:noFill/>
        </p:spPr>
        <p:txBody>
          <a:bodyPr wrap="square" rtlCol="0">
            <a:spAutoFit/>
          </a:bodyPr>
          <a:lstStyle/>
          <a:p>
            <a:pPr marL="285750" indent="-285750">
              <a:buFont typeface="Arial" pitchFamily="34" charset="0"/>
              <a:buChar char="•"/>
            </a:pPr>
            <a:r>
              <a:rPr lang="en-US" dirty="0"/>
              <a:t>The Ritz‑Carlton Hotel Company, L.L.C. (now part of Marriott International)</a:t>
            </a:r>
          </a:p>
          <a:p>
            <a:pPr marL="285750" indent="-285750">
              <a:buFont typeface="Arial" pitchFamily="34" charset="0"/>
              <a:buChar char="•"/>
            </a:pPr>
            <a:r>
              <a:rPr lang="en-US" dirty="0" smtClean="0"/>
              <a:t>STMicroelectronics</a:t>
            </a:r>
            <a:r>
              <a:rPr lang="en-US" dirty="0"/>
              <a:t>, Inc.–Region </a:t>
            </a:r>
            <a:r>
              <a:rPr lang="en-US" dirty="0" smtClean="0"/>
              <a:t>Americas</a:t>
            </a:r>
          </a:p>
          <a:p>
            <a:pPr marL="285750" indent="-285750">
              <a:buFont typeface="Arial" pitchFamily="34" charset="0"/>
              <a:buChar char="•"/>
            </a:pPr>
            <a:r>
              <a:rPr lang="en-US" dirty="0" smtClean="0"/>
              <a:t>Sunny </a:t>
            </a:r>
            <a:r>
              <a:rPr lang="en-US" dirty="0"/>
              <a:t>Fresh Foods, Inc. (now Cargill Kitchen Solutions</a:t>
            </a:r>
            <a:r>
              <a:rPr lang="en-US" dirty="0" smtClean="0"/>
              <a:t>)</a:t>
            </a:r>
          </a:p>
          <a:p>
            <a:pPr marL="285750" indent="-285750">
              <a:buFont typeface="Arial" pitchFamily="34" charset="0"/>
              <a:buChar char="•"/>
            </a:pPr>
            <a:r>
              <a:rPr lang="en-US" dirty="0"/>
              <a:t>Dana </a:t>
            </a:r>
            <a:r>
              <a:rPr lang="en-US" dirty="0" smtClean="0"/>
              <a:t>Corporation–Spicer </a:t>
            </a:r>
            <a:r>
              <a:rPr lang="en-US" dirty="0"/>
              <a:t>Driveshaft Division (now part of Dana Holding Corp. Torque-Traction </a:t>
            </a:r>
            <a:r>
              <a:rPr lang="en-US" dirty="0" smtClean="0"/>
              <a:t>Technologies, Inc.)</a:t>
            </a:r>
          </a:p>
          <a:p>
            <a:pPr marL="285750" indent="-285750">
              <a:buFont typeface="Arial" pitchFamily="34" charset="0"/>
              <a:buChar char="•"/>
            </a:pPr>
            <a:r>
              <a:rPr lang="en-US" dirty="0" smtClean="0"/>
              <a:t>KARLEE </a:t>
            </a:r>
            <a:r>
              <a:rPr lang="en-US" dirty="0"/>
              <a:t>Company, </a:t>
            </a:r>
            <a:r>
              <a:rPr lang="en-US" dirty="0" smtClean="0"/>
              <a:t>Inc.</a:t>
            </a:r>
          </a:p>
          <a:p>
            <a:pPr marL="285750" indent="-285750">
              <a:buFont typeface="Arial" pitchFamily="34" charset="0"/>
              <a:buChar char="•"/>
            </a:pPr>
            <a:r>
              <a:rPr lang="en-US" dirty="0" smtClean="0"/>
              <a:t>Los </a:t>
            </a:r>
            <a:r>
              <a:rPr lang="en-US" dirty="0"/>
              <a:t>Alamos National </a:t>
            </a:r>
            <a:r>
              <a:rPr lang="en-US" dirty="0" smtClean="0"/>
              <a:t>Bank</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801" y="339243"/>
            <a:ext cx="3546420" cy="2918307"/>
          </a:xfrm>
          <a:prstGeom prst="rect">
            <a:avLst/>
          </a:prstGeom>
        </p:spPr>
      </p:pic>
    </p:spTree>
    <p:extLst>
      <p:ext uri="{BB962C8B-B14F-4D97-AF65-F5344CB8AC3E}">
        <p14:creationId xmlns:p14="http://schemas.microsoft.com/office/powerpoint/2010/main" val="53382576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6.9A.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3999" cy="5142857"/>
          </a:xfrm>
          <a:prstGeom prst="rect">
            <a:avLst/>
          </a:prstGeom>
        </p:spPr>
      </p:pic>
      <p:sp>
        <p:nvSpPr>
          <p:cNvPr id="8" name="TextBox 7"/>
          <p:cNvSpPr txBox="1"/>
          <p:nvPr/>
        </p:nvSpPr>
        <p:spPr>
          <a:xfrm>
            <a:off x="381000" y="285750"/>
            <a:ext cx="4038601" cy="4524315"/>
          </a:xfrm>
          <a:prstGeom prst="rect">
            <a:avLst/>
          </a:prstGeom>
          <a:noFill/>
        </p:spPr>
        <p:txBody>
          <a:bodyPr wrap="square" rtlCol="0">
            <a:spAutoFit/>
          </a:bodyPr>
          <a:lstStyle/>
          <a:p>
            <a:pPr marL="285750" indent="-285750">
              <a:buFont typeface="Arial" pitchFamily="34" charset="0"/>
              <a:buChar char="•"/>
            </a:pPr>
            <a:r>
              <a:rPr lang="en-US" dirty="0" smtClean="0"/>
              <a:t>Operations </a:t>
            </a:r>
            <a:r>
              <a:rPr lang="en-US" dirty="0"/>
              <a:t>Management International, Inc. (now CH2M Hill</a:t>
            </a:r>
            <a:r>
              <a:rPr lang="en-US" dirty="0" smtClean="0"/>
              <a:t>)</a:t>
            </a:r>
          </a:p>
          <a:p>
            <a:pPr marL="285750" indent="-285750">
              <a:buFont typeface="Arial" pitchFamily="34" charset="0"/>
              <a:buChar char="•"/>
            </a:pPr>
            <a:r>
              <a:rPr lang="en-US" dirty="0"/>
              <a:t>Clarke American Checks, Inc. (now Harland </a:t>
            </a:r>
            <a:r>
              <a:rPr lang="en-US" dirty="0" smtClean="0"/>
              <a:t>Clarke)</a:t>
            </a:r>
          </a:p>
          <a:p>
            <a:pPr marL="285750" indent="-285750">
              <a:buFont typeface="Arial" pitchFamily="34" charset="0"/>
              <a:buChar char="•"/>
            </a:pPr>
            <a:r>
              <a:rPr lang="en-US" dirty="0" smtClean="0"/>
              <a:t>Pal's </a:t>
            </a:r>
            <a:r>
              <a:rPr lang="en-US" dirty="0"/>
              <a:t>Sudden </a:t>
            </a:r>
            <a:r>
              <a:rPr lang="en-US" dirty="0" smtClean="0"/>
              <a:t>Service</a:t>
            </a:r>
          </a:p>
          <a:p>
            <a:pPr marL="285750" indent="-285750">
              <a:buFont typeface="Arial" pitchFamily="34" charset="0"/>
              <a:buChar char="•"/>
            </a:pPr>
            <a:r>
              <a:rPr lang="en-US" dirty="0" smtClean="0"/>
              <a:t>Chugach </a:t>
            </a:r>
            <a:r>
              <a:rPr lang="en-US" dirty="0"/>
              <a:t>School </a:t>
            </a:r>
            <a:r>
              <a:rPr lang="en-US" dirty="0" smtClean="0"/>
              <a:t>District</a:t>
            </a:r>
          </a:p>
          <a:p>
            <a:pPr marL="285750" indent="-285750">
              <a:buFont typeface="Arial" pitchFamily="34" charset="0"/>
              <a:buChar char="•"/>
            </a:pPr>
            <a:r>
              <a:rPr lang="en-US" dirty="0" smtClean="0"/>
              <a:t>Pearl </a:t>
            </a:r>
            <a:r>
              <a:rPr lang="en-US" dirty="0"/>
              <a:t>River School </a:t>
            </a:r>
            <a:r>
              <a:rPr lang="en-US" dirty="0" smtClean="0"/>
              <a:t>District</a:t>
            </a:r>
          </a:p>
          <a:p>
            <a:pPr marL="285750" indent="-285750">
              <a:buFont typeface="Arial" pitchFamily="34" charset="0"/>
              <a:buChar char="•"/>
            </a:pPr>
            <a:r>
              <a:rPr lang="en-US" dirty="0" smtClean="0"/>
              <a:t>University </a:t>
            </a:r>
            <a:r>
              <a:rPr lang="en-US" dirty="0"/>
              <a:t>of </a:t>
            </a:r>
            <a:r>
              <a:rPr lang="en-US" dirty="0" smtClean="0"/>
              <a:t>Wisconsin-Stout</a:t>
            </a:r>
          </a:p>
          <a:p>
            <a:pPr marL="285750" indent="-285750">
              <a:buFont typeface="Arial" pitchFamily="34" charset="0"/>
              <a:buChar char="•"/>
            </a:pPr>
            <a:r>
              <a:rPr lang="en-US" dirty="0"/>
              <a:t>Motorola </a:t>
            </a:r>
            <a:r>
              <a:rPr lang="en-US" dirty="0" smtClean="0"/>
              <a:t>Commercial</a:t>
            </a:r>
            <a:r>
              <a:rPr lang="en-US" dirty="0"/>
              <a:t>, Government and Industrial Solutions Sector (now part of Motorola Government and Enterprise </a:t>
            </a:r>
            <a:r>
              <a:rPr lang="en-US" dirty="0" smtClean="0"/>
              <a:t>Mobility </a:t>
            </a:r>
            <a:r>
              <a:rPr lang="en-US" dirty="0"/>
              <a:t>Solutions</a:t>
            </a:r>
            <a:r>
              <a:rPr lang="en-US" dirty="0" smtClean="0"/>
              <a:t>)</a:t>
            </a:r>
          </a:p>
          <a:p>
            <a:pPr marL="285750" indent="-285750">
              <a:buFont typeface="Arial" pitchFamily="34" charset="0"/>
              <a:buChar char="•"/>
            </a:pPr>
            <a:r>
              <a:rPr lang="en-US" dirty="0"/>
              <a:t>Branch-Smith Printing Division</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47541"/>
            <a:ext cx="3733800" cy="2846143"/>
          </a:xfrm>
          <a:prstGeom prst="rect">
            <a:avLst/>
          </a:prstGeom>
        </p:spPr>
      </p:pic>
    </p:spTree>
    <p:extLst>
      <p:ext uri="{BB962C8B-B14F-4D97-AF65-F5344CB8AC3E}">
        <p14:creationId xmlns:p14="http://schemas.microsoft.com/office/powerpoint/2010/main" val="62927235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1472</Words>
  <Application>Microsoft Office PowerPoint</Application>
  <PresentationFormat>On-screen Show (16:9)</PresentationFormat>
  <Paragraphs>209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The Baldrige Foundation and  the Baldrige Performance Excellence Program  gratefully acknowledge the contributions of the thousands  of volunteer examiners who have contributed to the program, our U.S. and international partners, and the 93 recipients  of the Baldrige Award:</vt:lpstr>
      <vt:lpstr>Baldrige Award Recipients 1988–2012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LouAnn Scott</dc:creator>
  <cp:lastModifiedBy>eastman</cp:lastModifiedBy>
  <cp:revision>76</cp:revision>
  <dcterms:created xsi:type="dcterms:W3CDTF">2011-03-30T20:40:43Z</dcterms:created>
  <dcterms:modified xsi:type="dcterms:W3CDTF">2013-05-09T19:32:43Z</dcterms:modified>
</cp:coreProperties>
</file>