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30"/>
  </p:notesMasterIdLst>
  <p:handoutMasterIdLst>
    <p:handoutMasterId r:id="rId31"/>
  </p:handoutMasterIdLst>
  <p:sldIdLst>
    <p:sldId id="309" r:id="rId2"/>
    <p:sldId id="289" r:id="rId3"/>
    <p:sldId id="288" r:id="rId4"/>
    <p:sldId id="308" r:id="rId5"/>
    <p:sldId id="287" r:id="rId6"/>
    <p:sldId id="264" r:id="rId7"/>
    <p:sldId id="310" r:id="rId8"/>
    <p:sldId id="265" r:id="rId9"/>
    <p:sldId id="266" r:id="rId10"/>
    <p:sldId id="267" r:id="rId11"/>
    <p:sldId id="268" r:id="rId12"/>
    <p:sldId id="269" r:id="rId13"/>
    <p:sldId id="270" r:id="rId14"/>
    <p:sldId id="273" r:id="rId15"/>
    <p:sldId id="275" r:id="rId16"/>
    <p:sldId id="276" r:id="rId17"/>
    <p:sldId id="277" r:id="rId18"/>
    <p:sldId id="278" r:id="rId19"/>
    <p:sldId id="279" r:id="rId20"/>
    <p:sldId id="280" r:id="rId21"/>
    <p:sldId id="281" r:id="rId22"/>
    <p:sldId id="305" r:id="rId23"/>
    <p:sldId id="274" r:id="rId24"/>
    <p:sldId id="306" r:id="rId25"/>
    <p:sldId id="271" r:id="rId26"/>
    <p:sldId id="272" r:id="rId27"/>
    <p:sldId id="307" r:id="rId28"/>
    <p:sldId id="261" r:id="rId29"/>
  </p:sldIdLst>
  <p:sldSz cx="10058400" cy="7772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p15="http://schemas.microsoft.com/office/powerpoint/2012/main" xmlns="">
        <p15:guide id="1" orient="horz" pos="2986"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24" autoAdjust="0"/>
  </p:normalViewPr>
  <p:slideViewPr>
    <p:cSldViewPr snapToGrid="0" snapToObjects="1">
      <p:cViewPr varScale="1">
        <p:scale>
          <a:sx n="58" d="100"/>
          <a:sy n="58" d="100"/>
        </p:scale>
        <p:origin x="-1140" y="-84"/>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napToGrid="0" snapToObjects="1">
      <p:cViewPr>
        <p:scale>
          <a:sx n="60" d="100"/>
          <a:sy n="60" d="100"/>
        </p:scale>
        <p:origin x="1829" y="-1205"/>
      </p:cViewPr>
      <p:guideLst>
        <p:guide orient="horz" pos="2986"/>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1" name="Rectangle 3"/>
          <p:cNvSpPr>
            <a:spLocks noGrp="1" noChangeArrowheads="1"/>
          </p:cNvSpPr>
          <p:nvPr>
            <p:ph type="dt" sz="quarter"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78852" name="Rectangle 4"/>
          <p:cNvSpPr>
            <a:spLocks noGrp="1" noChangeArrowheads="1"/>
          </p:cNvSpPr>
          <p:nvPr>
            <p:ph type="ftr" sz="quarter" idx="2"/>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3" name="Rectangle 5"/>
          <p:cNvSpPr>
            <a:spLocks noGrp="1" noChangeArrowheads="1"/>
          </p:cNvSpPr>
          <p:nvPr>
            <p:ph type="sldNum" sz="quarter" idx="3"/>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200" smtClean="0"/>
            </a:lvl1pPr>
          </a:lstStyle>
          <a:p>
            <a:pPr>
              <a:defRPr/>
            </a:pPr>
            <a:fld id="{B4209F6B-AA93-4047-A16F-4528D28572EC}" type="slidenum">
              <a:rPr lang="en-US"/>
              <a:pPr>
                <a:defRPr/>
              </a:pPr>
              <a:t>‹#›</a:t>
            </a:fld>
            <a:endParaRPr lang="en-US" dirty="0"/>
          </a:p>
        </p:txBody>
      </p:sp>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3" name="Rectangle 3"/>
          <p:cNvSpPr>
            <a:spLocks noGrp="1" noChangeArrowheads="1"/>
          </p:cNvSpPr>
          <p:nvPr>
            <p:ph type="dt"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0950" y="698500"/>
            <a:ext cx="45100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5" name="Rectangle 5"/>
          <p:cNvSpPr>
            <a:spLocks noGrp="1" noChangeArrowheads="1"/>
          </p:cNvSpPr>
          <p:nvPr>
            <p:ph type="body" sz="quarter" idx="3"/>
          </p:nvPr>
        </p:nvSpPr>
        <p:spPr bwMode="auto">
          <a:xfrm>
            <a:off x="934830" y="4414257"/>
            <a:ext cx="5140743" cy="4184147"/>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7" name="Rectangle 7"/>
          <p:cNvSpPr>
            <a:spLocks noGrp="1" noChangeArrowheads="1"/>
          </p:cNvSpPr>
          <p:nvPr>
            <p:ph type="sldNum" sz="quarter" idx="5"/>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100" smtClean="0"/>
            </a:lvl1pPr>
          </a:lstStyle>
          <a:p>
            <a:pPr>
              <a:defRPr/>
            </a:pPr>
            <a:fld id="{E54A5DDD-13F4-9145-98AB-212D371D7138}" type="slidenum">
              <a:rPr lang="en-US" smtClean="0"/>
              <a:pPr>
                <a:defRPr/>
              </a:pPr>
              <a:t>‹#›</a:t>
            </a:fld>
            <a:endParaRPr lang="en-US" dirty="0"/>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633">
              <a:defRPr sz="2700">
                <a:solidFill>
                  <a:schemeClr val="tx1"/>
                </a:solidFill>
                <a:latin typeface="Times New Roman" charset="0"/>
                <a:ea typeface="ＭＳ Ｐゴシック" charset="0"/>
                <a:cs typeface="ＭＳ Ｐゴシック" charset="0"/>
              </a:defRPr>
            </a:lvl1pPr>
            <a:lvl2pPr marL="833070" indent="-320411" defTabSz="925633">
              <a:defRPr sz="2700">
                <a:solidFill>
                  <a:schemeClr val="tx1"/>
                </a:solidFill>
                <a:latin typeface="Times New Roman" charset="0"/>
                <a:ea typeface="ＭＳ Ｐゴシック" charset="0"/>
                <a:cs typeface="ＭＳ Ｐゴシック" charset="0"/>
              </a:defRPr>
            </a:lvl2pPr>
            <a:lvl3pPr marL="1281646" indent="-256329" defTabSz="925633">
              <a:defRPr sz="2700">
                <a:solidFill>
                  <a:schemeClr val="tx1"/>
                </a:solidFill>
                <a:latin typeface="Times New Roman" charset="0"/>
                <a:ea typeface="ＭＳ Ｐゴシック" charset="0"/>
                <a:cs typeface="ＭＳ Ｐゴシック" charset="0"/>
              </a:defRPr>
            </a:lvl3pPr>
            <a:lvl4pPr marL="1794304" indent="-256329" defTabSz="925633">
              <a:defRPr sz="2700">
                <a:solidFill>
                  <a:schemeClr val="tx1"/>
                </a:solidFill>
                <a:latin typeface="Times New Roman" charset="0"/>
                <a:ea typeface="ＭＳ Ｐゴシック" charset="0"/>
                <a:cs typeface="ＭＳ Ｐゴシック" charset="0"/>
              </a:defRPr>
            </a:lvl4pPr>
            <a:lvl5pPr marL="2306963" indent="-256329" defTabSz="925633">
              <a:defRPr sz="2700">
                <a:solidFill>
                  <a:schemeClr val="tx1"/>
                </a:solidFill>
                <a:latin typeface="Times New Roman" charset="0"/>
                <a:ea typeface="ＭＳ Ｐゴシック" charset="0"/>
                <a:cs typeface="ＭＳ Ｐゴシック" charset="0"/>
              </a:defRPr>
            </a:lvl5pPr>
            <a:lvl6pPr marL="2819621"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6pPr>
            <a:lvl7pPr marL="3332279"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7pPr>
            <a:lvl8pPr marL="3844938"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8pPr>
            <a:lvl9pPr marL="4357596"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9pPr>
          </a:lstStyle>
          <a:p>
            <a:fld id="{BED9C391-AC5A-B744-B84B-CD38850A6149}" type="slidenum">
              <a:rPr lang="en-US" sz="1200"/>
              <a:pPr/>
              <a:t>1</a:t>
            </a:fld>
            <a:endParaRPr lang="en-US" sz="1200"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588001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971802" y="10691140"/>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B351FA2-AAF0-4BFC-B1DA-5955CA5807B0}" type="slidenum">
              <a:rPr lang="en-US" sz="1300"/>
              <a:pPr/>
              <a:t>10</a:t>
            </a:fld>
            <a:endParaRPr lang="en-US" sz="1300" dirty="0"/>
          </a:p>
        </p:txBody>
      </p:sp>
      <p:sp>
        <p:nvSpPr>
          <p:cNvPr id="33795" name="Rectangle 2"/>
          <p:cNvSpPr>
            <a:spLocks noGrp="1" noRot="1" noChangeAspect="1" noChangeArrowheads="1" noTextEdit="1"/>
          </p:cNvSpPr>
          <p:nvPr>
            <p:ph type="sldImg"/>
          </p:nvPr>
        </p:nvSpPr>
        <p:spPr>
          <a:xfrm>
            <a:off x="785813" y="436563"/>
            <a:ext cx="5683250" cy="4392612"/>
          </a:xfrm>
          <a:ln/>
        </p:spPr>
      </p:sp>
      <p:sp>
        <p:nvSpPr>
          <p:cNvPr id="30724" name="Rectangle 3"/>
          <p:cNvSpPr>
            <a:spLocks noGrp="1" noChangeArrowheads="1"/>
          </p:cNvSpPr>
          <p:nvPr>
            <p:ph type="body" idx="1"/>
          </p:nvPr>
        </p:nvSpPr>
        <p:spPr>
          <a:xfrm>
            <a:off x="405983" y="5075421"/>
            <a:ext cx="6442304" cy="4036893"/>
          </a:xfrm>
          <a:ln/>
        </p:spPr>
        <p:txBody>
          <a:bodyPr/>
          <a:lstStyle/>
          <a:p>
            <a:pPr>
              <a:spcAft>
                <a:spcPts val="343"/>
              </a:spcAft>
              <a:defRPr/>
            </a:pPr>
            <a:r>
              <a:rPr lang="en-US" b="1" dirty="0" smtClean="0"/>
              <a:t>Societal responsibility and community health: </a:t>
            </a:r>
            <a:r>
              <a:rPr lang="en-US" dirty="0"/>
              <a:t>Leaders should stress responsibilities to the public, ethical behavior, </a:t>
            </a:r>
            <a:r>
              <a:rPr lang="en-US" dirty="0" smtClean="0"/>
              <a:t>the </a:t>
            </a:r>
            <a:r>
              <a:rPr lang="en-US" dirty="0"/>
              <a:t>need to consider societal well-being and benefit, </a:t>
            </a:r>
            <a:r>
              <a:rPr lang="en-US" dirty="0" smtClean="0"/>
              <a:t>and the need to foster community health. This involves </a:t>
            </a:r>
            <a:r>
              <a:rPr lang="en-US" dirty="0"/>
              <a:t>to leadership </a:t>
            </a:r>
            <a:r>
              <a:rPr lang="en-US" dirty="0" smtClean="0"/>
              <a:t>in and </a:t>
            </a:r>
            <a:r>
              <a:rPr lang="en-US" dirty="0"/>
              <a:t>support—within the limits of an organization’s resources—of the environmental, social, and economic systems in the organization’s sphere of influence.</a:t>
            </a:r>
            <a:r>
              <a:rPr lang="en-US" b="1" dirty="0"/>
              <a:t> </a:t>
            </a:r>
            <a:endParaRPr lang="en-US" b="1" dirty="0" smtClean="0"/>
          </a:p>
          <a:p>
            <a:pPr>
              <a:spcAft>
                <a:spcPts val="343"/>
              </a:spcAft>
              <a:defRPr/>
            </a:pPr>
            <a:r>
              <a:rPr lang="en-US" b="1" dirty="0" smtClean="0"/>
              <a:t>Ethics and transparency: </a:t>
            </a:r>
            <a:r>
              <a:rPr lang="en-US" dirty="0"/>
              <a:t>Ethical behavior and transparency build trust in the organization and a belief in its fairness and integrity that is valued by all key stakeholders. Your organization should stress ethical behavior in all stakeholder transactions and interactions. Transparency is characterized by consistently candid and open communication on the part of leadership and management and by the sharing of clear and accurate information.</a:t>
            </a:r>
            <a:endParaRPr lang="en-US" dirty="0" smtClean="0"/>
          </a:p>
          <a:p>
            <a:r>
              <a:rPr lang="en-US" b="1" dirty="0" smtClean="0"/>
              <a:t>Delivering</a:t>
            </a:r>
            <a:r>
              <a:rPr lang="en-US" b="1" baseline="0" dirty="0" smtClean="0"/>
              <a:t> value and results</a:t>
            </a:r>
            <a:r>
              <a:rPr lang="en-US" b="1" dirty="0" smtClean="0"/>
              <a:t>:</a:t>
            </a:r>
            <a:r>
              <a:rPr lang="en-US" dirty="0" smtClean="0"/>
              <a:t> </a:t>
            </a:r>
            <a:r>
              <a:rPr lang="en-US" dirty="0"/>
              <a:t>By delivering value to key stakeholders, your organization builds loyalty, contributes to growing the economy, and contributes to society. Results should be used to deliver and balance value for your key stakeholders—your patients, other customers, workforce, suppliers, and partners; the public; and the community. Thus results need to be a composite of measures that include not just financial results, but also health care and process results; customer and workforce satisfaction and engagement results; and leadership, strategy, and societal performance.</a:t>
            </a:r>
          </a:p>
        </p:txBody>
      </p:sp>
    </p:spTree>
    <p:extLst>
      <p:ext uri="{BB962C8B-B14F-4D97-AF65-F5344CB8AC3E}">
        <p14:creationId xmlns:p14="http://schemas.microsoft.com/office/powerpoint/2010/main" val="2611123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xfrm>
            <a:off x="3971802" y="10614624"/>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DFA3525-EE5F-46FD-A6B2-0609E733333D}" type="slidenum">
              <a:rPr lang="en-US" sz="1300"/>
              <a:pPr/>
              <a:t>11</a:t>
            </a:fld>
            <a:endParaRPr lang="en-US" sz="1300" dirty="0"/>
          </a:p>
        </p:txBody>
      </p:sp>
      <p:sp>
        <p:nvSpPr>
          <p:cNvPr id="34819" name="Rectangle 2"/>
          <p:cNvSpPr>
            <a:spLocks noGrp="1" noRot="1" noChangeAspect="1" noChangeArrowheads="1" noTextEdit="1"/>
          </p:cNvSpPr>
          <p:nvPr>
            <p:ph type="sldImg"/>
          </p:nvPr>
        </p:nvSpPr>
        <p:spPr>
          <a:xfrm>
            <a:off x="835025" y="204788"/>
            <a:ext cx="5456238" cy="4216400"/>
          </a:xfrm>
          <a:ln/>
        </p:spPr>
      </p:sp>
      <p:sp>
        <p:nvSpPr>
          <p:cNvPr id="34820" name="Rectangle 3"/>
          <p:cNvSpPr>
            <a:spLocks noGrp="1" noChangeArrowheads="1"/>
          </p:cNvSpPr>
          <p:nvPr>
            <p:ph type="body" idx="1"/>
          </p:nvPr>
        </p:nvSpPr>
        <p:spPr>
          <a:xfrm>
            <a:off x="347820" y="4421927"/>
            <a:ext cx="6430191" cy="61823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overview shows how the Criteria provide a systems perspective for managing your organization. The </a:t>
            </a:r>
            <a:r>
              <a:rPr lang="en-US" b="1" dirty="0"/>
              <a:t>Organizational Profile </a:t>
            </a:r>
            <a:r>
              <a:rPr lang="en-US" dirty="0"/>
              <a:t>sets the context for your organization. It serves as the background for all you do.</a:t>
            </a:r>
          </a:p>
          <a:p>
            <a:r>
              <a:rPr lang="en-US" dirty="0"/>
              <a:t>The </a:t>
            </a:r>
            <a:r>
              <a:rPr lang="en-US" b="1" dirty="0"/>
              <a:t>performance system </a:t>
            </a:r>
            <a:r>
              <a:rPr lang="en-US" dirty="0"/>
              <a:t>consists of the six categories in the center of the figure. These categories define your processes and the results you achieve.</a:t>
            </a:r>
          </a:p>
          <a:p>
            <a:r>
              <a:rPr lang="en-US" dirty="0"/>
              <a:t>Performance excellence requires strong </a:t>
            </a:r>
            <a:r>
              <a:rPr lang="en-US" b="1" dirty="0"/>
              <a:t>Leadership </a:t>
            </a:r>
            <a:r>
              <a:rPr lang="en-US" dirty="0"/>
              <a:t>and is demonstrated through outstanding </a:t>
            </a:r>
            <a:r>
              <a:rPr lang="en-US" b="1" dirty="0"/>
              <a:t>Results. </a:t>
            </a:r>
            <a:r>
              <a:rPr lang="en-US" dirty="0"/>
              <a:t>Those categories are highlighted in the figure. The word “</a:t>
            </a:r>
            <a:r>
              <a:rPr lang="en-US" b="1" dirty="0"/>
              <a:t>integration</a:t>
            </a:r>
            <a:r>
              <a:rPr lang="en-US" dirty="0"/>
              <a:t>” at the center of the figure shows that all the elements of the system are interrelated.</a:t>
            </a:r>
          </a:p>
          <a:p>
            <a:r>
              <a:rPr lang="en-US" dirty="0"/>
              <a:t>The </a:t>
            </a:r>
            <a:r>
              <a:rPr lang="en-US" b="1" dirty="0"/>
              <a:t>center horizontal arrowheads </a:t>
            </a:r>
            <a:r>
              <a:rPr lang="en-US" dirty="0"/>
              <a:t>show the critical linkage between the leadership triad and the results triad and the central relationship between the Leadership and Results categories.</a:t>
            </a:r>
          </a:p>
          <a:p>
            <a:r>
              <a:rPr lang="en-US" dirty="0"/>
              <a:t>The </a:t>
            </a:r>
            <a:r>
              <a:rPr lang="en-US" b="1" dirty="0"/>
              <a:t>center vertical arrowheads </a:t>
            </a:r>
            <a:r>
              <a:rPr lang="en-US" dirty="0"/>
              <a:t>point to and from the system foundation, which provides information on and feedback to key processes and the organizational environment.</a:t>
            </a:r>
          </a:p>
          <a:p>
            <a:r>
              <a:rPr lang="en-US" dirty="0"/>
              <a:t>The</a:t>
            </a:r>
            <a:r>
              <a:rPr lang="en-US" b="1" dirty="0"/>
              <a:t> leadership </a:t>
            </a:r>
            <a:r>
              <a:rPr lang="en-US" dirty="0"/>
              <a:t>triad (</a:t>
            </a:r>
            <a:r>
              <a:rPr lang="en-US" b="1" dirty="0"/>
              <a:t>Leadership, Strategy, and Customers</a:t>
            </a:r>
            <a:r>
              <a:rPr lang="en-US" dirty="0"/>
              <a:t>) emphasizes the importance of a leadership focus on strategy </a:t>
            </a:r>
            <a:r>
              <a:rPr lang="en-US" dirty="0" smtClean="0"/>
              <a:t>and on patients and other customers</a:t>
            </a:r>
            <a:r>
              <a:rPr lang="en-US" dirty="0"/>
              <a:t>. </a:t>
            </a:r>
          </a:p>
          <a:p>
            <a:r>
              <a:rPr lang="en-US" dirty="0"/>
              <a:t>The </a:t>
            </a:r>
            <a:r>
              <a:rPr lang="en-US" b="1" dirty="0"/>
              <a:t>results </a:t>
            </a:r>
            <a:r>
              <a:rPr lang="en-US" dirty="0"/>
              <a:t>triad</a:t>
            </a:r>
            <a:r>
              <a:rPr lang="en-US" b="1" dirty="0"/>
              <a:t> (Workforce, Operations, and Results) </a:t>
            </a:r>
            <a:r>
              <a:rPr lang="en-US" dirty="0"/>
              <a:t>includes your workforce-focused processes, your key operational processes, and the performance results they yield.</a:t>
            </a:r>
          </a:p>
          <a:p>
            <a:pPr fontAlgn="b"/>
            <a:r>
              <a:rPr lang="en-US" dirty="0"/>
              <a:t>The </a:t>
            </a:r>
            <a:r>
              <a:rPr lang="en-US" b="1" dirty="0"/>
              <a:t>system foundation (Measurement, Analysis, and Knowledge Management) </a:t>
            </a:r>
            <a:r>
              <a:rPr lang="en-US" dirty="0"/>
              <a:t>is critical to effective management and to a fact-based, knowledge-driven, agile system for improving performance and competitiveness. </a:t>
            </a:r>
          </a:p>
          <a:p>
            <a:pPr fontAlgn="b"/>
            <a:r>
              <a:rPr lang="en-US" dirty="0"/>
              <a:t>As mentioned, the </a:t>
            </a:r>
            <a:r>
              <a:rPr lang="en-US" b="1" dirty="0"/>
              <a:t>Core Values and Concepts</a:t>
            </a:r>
            <a:r>
              <a:rPr lang="en-US" dirty="0"/>
              <a:t> are the foundation of the Criteria.</a:t>
            </a:r>
          </a:p>
          <a:p>
            <a:pPr fontAlgn="b"/>
            <a:r>
              <a:rPr lang="en-US" dirty="0"/>
              <a:t>All actions lead to </a:t>
            </a:r>
            <a:r>
              <a:rPr lang="en-US" b="1" dirty="0"/>
              <a:t>Results</a:t>
            </a:r>
            <a:r>
              <a:rPr lang="en-US" dirty="0"/>
              <a:t>—a composite of health care and process, customer-focused, workforce-focused, leadership and governance, and financial and market results.</a:t>
            </a:r>
          </a:p>
          <a:p>
            <a:endParaRPr lang="en-US" dirty="0"/>
          </a:p>
        </p:txBody>
      </p:sp>
    </p:spTree>
    <p:extLst>
      <p:ext uri="{BB962C8B-B14F-4D97-AF65-F5344CB8AC3E}">
        <p14:creationId xmlns:p14="http://schemas.microsoft.com/office/powerpoint/2010/main" val="426656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4067182" y="10508050"/>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2536C535-B7CF-437B-928C-9BD496EEAC87}" type="slidenum">
              <a:rPr lang="en-US" sz="1300"/>
              <a:pPr/>
              <a:t>12</a:t>
            </a:fld>
            <a:endParaRPr lang="en-US" sz="1300" dirty="0"/>
          </a:p>
        </p:txBody>
      </p:sp>
      <p:sp>
        <p:nvSpPr>
          <p:cNvPr id="35843" name="Rectangle 2"/>
          <p:cNvSpPr>
            <a:spLocks noGrp="1" noRot="1" noChangeAspect="1" noChangeArrowheads="1" noTextEdit="1"/>
          </p:cNvSpPr>
          <p:nvPr>
            <p:ph type="sldImg"/>
          </p:nvPr>
        </p:nvSpPr>
        <p:spPr>
          <a:xfrm>
            <a:off x="835025" y="828675"/>
            <a:ext cx="5456238" cy="4216400"/>
          </a:xfrm>
          <a:ln/>
        </p:spPr>
      </p:sp>
      <p:sp>
        <p:nvSpPr>
          <p:cNvPr id="35844" name="Rectangle 3"/>
          <p:cNvSpPr>
            <a:spLocks noGrp="1" noChangeArrowheads="1"/>
          </p:cNvSpPr>
          <p:nvPr>
            <p:ph type="body" idx="1"/>
          </p:nvPr>
        </p:nvSpPr>
        <p:spPr>
          <a:xfrm>
            <a:off x="518493" y="5256711"/>
            <a:ext cx="6088844" cy="35692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There are 17 Criteria items (plus 2 in the Organizational Profile), each with a particular focus. </a:t>
            </a:r>
          </a:p>
          <a:p>
            <a:r>
              <a:rPr lang="en-US" dirty="0" smtClean="0"/>
              <a:t>Let’s </a:t>
            </a:r>
            <a:r>
              <a:rPr lang="en-US" dirty="0"/>
              <a:t>take a look at what an item looks like in the </a:t>
            </a:r>
            <a:r>
              <a:rPr lang="en-US" i="1" dirty="0" smtClean="0"/>
              <a:t>Baldrige Excellence Framework </a:t>
            </a:r>
            <a:r>
              <a:rPr lang="en-US" dirty="0"/>
              <a:t>booklet. In this graphic of item </a:t>
            </a:r>
            <a:r>
              <a:rPr lang="en-US" dirty="0" smtClean="0"/>
              <a:t>7.5, Financial and Market Results</a:t>
            </a:r>
            <a:r>
              <a:rPr lang="en-US" dirty="0"/>
              <a:t>, you can see that the basic requirements are presented in the item </a:t>
            </a:r>
            <a:r>
              <a:rPr lang="en-US" dirty="0" smtClean="0"/>
              <a:t>title (“</a:t>
            </a:r>
            <a:r>
              <a:rPr lang="en-US" dirty="0"/>
              <a:t>What are your </a:t>
            </a:r>
            <a:r>
              <a:rPr lang="en-US" dirty="0" smtClean="0"/>
              <a:t>financial and market results?”). </a:t>
            </a:r>
          </a:p>
          <a:p>
            <a:r>
              <a:rPr lang="en-US" dirty="0" smtClean="0"/>
              <a:t>Each </a:t>
            </a:r>
            <a:r>
              <a:rPr lang="en-US" dirty="0"/>
              <a:t>item includes one or more areas to address (labeled </a:t>
            </a:r>
            <a:r>
              <a:rPr lang="en-US" i="1" dirty="0"/>
              <a:t>a, b, c,</a:t>
            </a:r>
            <a:r>
              <a:rPr lang="en-US" dirty="0"/>
              <a:t> and so on). </a:t>
            </a:r>
          </a:p>
          <a:p>
            <a:pPr fontAlgn="b"/>
            <a:r>
              <a:rPr lang="en-US" dirty="0" smtClean="0"/>
              <a:t>Item </a:t>
            </a:r>
            <a:r>
              <a:rPr lang="en-US" dirty="0"/>
              <a:t>requirements are expressed as questions or statements on three levels:</a:t>
            </a:r>
          </a:p>
          <a:p>
            <a:pPr lvl="0" fontAlgn="b"/>
            <a:r>
              <a:rPr lang="en-US" i="1" dirty="0"/>
              <a:t>Basic requirements</a:t>
            </a:r>
            <a:r>
              <a:rPr lang="en-US" dirty="0"/>
              <a:t> are expressed in the title question.</a:t>
            </a:r>
          </a:p>
          <a:p>
            <a:pPr lvl="0" fontAlgn="b"/>
            <a:r>
              <a:rPr lang="en-US" i="1" dirty="0"/>
              <a:t>Overall requirements</a:t>
            </a:r>
            <a:r>
              <a:rPr lang="en-US" dirty="0"/>
              <a:t> are expressed in the questions in boldface in the shaded box. These leading questions are the starting point for responding to the requirements.</a:t>
            </a:r>
          </a:p>
          <a:p>
            <a:pPr lvl="0" fontAlgn="b"/>
            <a:r>
              <a:rPr lang="en-US" i="1" dirty="0"/>
              <a:t>Multiple requirements</a:t>
            </a:r>
            <a:r>
              <a:rPr lang="en-US" dirty="0"/>
              <a:t> are the individual questions under each area to address, including the question in boldface. That first question expresses the most important one in that group. </a:t>
            </a:r>
          </a:p>
          <a:p>
            <a:pPr fontAlgn="b"/>
            <a:r>
              <a:rPr lang="en-US" dirty="0" smtClean="0"/>
              <a:t>Terms </a:t>
            </a:r>
            <a:r>
              <a:rPr lang="en-US" dirty="0"/>
              <a:t>in </a:t>
            </a:r>
            <a:r>
              <a:rPr lang="en-US" cap="small" dirty="0"/>
              <a:t>small caps </a:t>
            </a:r>
            <a:r>
              <a:rPr lang="en-US" dirty="0"/>
              <a:t>are defined in the Glossary of Key </a:t>
            </a:r>
            <a:r>
              <a:rPr lang="en-US" dirty="0" smtClean="0"/>
              <a:t>Terms.</a:t>
            </a:r>
            <a:endParaRPr lang="en-US" dirty="0"/>
          </a:p>
          <a:p>
            <a:pPr fontAlgn="b"/>
            <a:r>
              <a:rPr lang="en-US" dirty="0"/>
              <a:t> </a:t>
            </a:r>
          </a:p>
        </p:txBody>
      </p:sp>
      <p:sp>
        <p:nvSpPr>
          <p:cNvPr id="5" name="Rectangle 7"/>
          <p:cNvSpPr txBox="1">
            <a:spLocks noChangeArrowheads="1"/>
          </p:cNvSpPr>
          <p:nvPr/>
        </p:nvSpPr>
        <p:spPr bwMode="auto">
          <a:xfrm>
            <a:off x="3971802" y="8832348"/>
            <a:ext cx="3038598" cy="46405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637" tIns="46319" rIns="92637" bIns="46319" numCol="1" anchor="b" anchorCtr="0" compatLnSpc="1">
            <a:prstTxWarp prst="textNoShape">
              <a:avLst/>
            </a:prstTxWarp>
          </a:bodyPr>
          <a:lstStyle>
            <a:defPPr>
              <a:defRPr lang="en-US"/>
            </a:defPPr>
            <a:lvl1pPr algn="r"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1pPr>
            <a:lvl2pPr marL="935227" indent="-359703"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2pPr>
            <a:lvl3pPr marL="1438812" indent="-287761"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3pPr>
            <a:lvl4pPr marL="2014336" indent="-287761"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4pPr>
            <a:lvl5pPr marL="2589861" indent="-287761"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5pPr>
            <a:lvl6pPr marL="3165386"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6pPr>
            <a:lvl7pPr marL="3740910"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7pPr>
            <a:lvl8pPr marL="4316435"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8pPr>
            <a:lvl9pPr marL="4891959"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9pPr>
          </a:lstStyle>
          <a:p>
            <a:r>
              <a:rPr lang="en-US" sz="1300" dirty="0" smtClean="0"/>
              <a:t>12</a:t>
            </a:r>
            <a:endParaRPr lang="en-US" sz="1300" dirty="0"/>
          </a:p>
        </p:txBody>
      </p:sp>
    </p:spTree>
    <p:extLst>
      <p:ext uri="{BB962C8B-B14F-4D97-AF65-F5344CB8AC3E}">
        <p14:creationId xmlns:p14="http://schemas.microsoft.com/office/powerpoint/2010/main" val="2388399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22C5DA43-3293-47AF-932D-67FD4C67B2D7}" type="slidenum">
              <a:rPr lang="en-US" sz="1300"/>
              <a:pPr/>
              <a:t>13</a:t>
            </a:fld>
            <a:endParaRPr lang="en-US" sz="1300" dirty="0"/>
          </a:p>
        </p:txBody>
      </p:sp>
      <p:sp>
        <p:nvSpPr>
          <p:cNvPr id="36867" name="Rectangle 2"/>
          <p:cNvSpPr>
            <a:spLocks noGrp="1" noRot="1" noChangeAspect="1" noChangeArrowheads="1" noTextEdit="1"/>
          </p:cNvSpPr>
          <p:nvPr>
            <p:ph type="sldImg"/>
          </p:nvPr>
        </p:nvSpPr>
        <p:spPr>
          <a:xfrm>
            <a:off x="835025" y="828675"/>
            <a:ext cx="5456238" cy="4216400"/>
          </a:xfrm>
          <a:ln/>
        </p:spPr>
      </p:sp>
      <p:sp>
        <p:nvSpPr>
          <p:cNvPr id="36868" name="Rectangle 3"/>
          <p:cNvSpPr>
            <a:spLocks noGrp="1" noChangeArrowheads="1"/>
          </p:cNvSpPr>
          <p:nvPr>
            <p:ph type="body" idx="1"/>
          </p:nvPr>
        </p:nvSpPr>
        <p:spPr>
          <a:xfrm>
            <a:off x="561869" y="5337536"/>
            <a:ext cx="6088844" cy="53421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86"/>
              </a:spcBef>
            </a:pPr>
            <a:r>
              <a:rPr lang="en-US" dirty="0" smtClean="0"/>
              <a:t>Item notes serve three purposes: (1) to clarify key terms or requirements, (2) to give instructions and examples for responding to the item requirements, and (3) to indicate key linkages to other items. </a:t>
            </a:r>
          </a:p>
          <a:p>
            <a:pPr>
              <a:spcBef>
                <a:spcPts val="686"/>
              </a:spcBef>
            </a:pPr>
            <a:r>
              <a:rPr lang="en-US" i="0" strike="noStrike" dirty="0" smtClean="0"/>
              <a:t>At the end</a:t>
            </a:r>
            <a:r>
              <a:rPr lang="en-US" i="0" strike="noStrike" baseline="0" dirty="0" smtClean="0"/>
              <a:t> of each item is a link to </a:t>
            </a:r>
            <a:r>
              <a:rPr lang="en-US" dirty="0"/>
              <a:t>additional examples and guidance </a:t>
            </a:r>
            <a:r>
              <a:rPr lang="en-US" dirty="0" smtClean="0"/>
              <a:t>(free on </a:t>
            </a:r>
            <a:r>
              <a:rPr lang="en-US" dirty="0"/>
              <a:t>the Baldrige </a:t>
            </a:r>
            <a:r>
              <a:rPr lang="en-US" dirty="0" smtClean="0"/>
              <a:t>website</a:t>
            </a:r>
            <a:r>
              <a:rPr lang="en-US" dirty="0"/>
              <a:t>).</a:t>
            </a:r>
            <a:endParaRPr lang="en-US" strike="sngStrike" dirty="0" smtClean="0"/>
          </a:p>
        </p:txBody>
      </p:sp>
    </p:spTree>
    <p:extLst>
      <p:ext uri="{BB962C8B-B14F-4D97-AF65-F5344CB8AC3E}">
        <p14:creationId xmlns:p14="http://schemas.microsoft.com/office/powerpoint/2010/main" val="1941821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A922C66-7576-4CFD-8B2F-F15129674750}" type="slidenum">
              <a:rPr lang="en-US" sz="1300"/>
              <a:pPr/>
              <a:t>14</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461833" y="4292018"/>
            <a:ext cx="6413958" cy="43600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Organizational Profile provides a snapshot of your organization, the key influences on how it operates, and the key challenges it faces. Your responses set the context for responding to the Criteria items. The Organizational Profile helps everyone (e.g., organizations using the Criteria for self-assessment, application writers, and reviewers) understand what is most relevant and important to the your business and to performance.</a:t>
            </a:r>
          </a:p>
          <a:p>
            <a:r>
              <a:rPr lang="en-US" dirty="0" smtClean="0"/>
              <a:t>The Organizational Profile is the best starting point for assessment. If you identify topics for which conflicting, little, or no information is available, you can use these topics for action planning. By addressing the questions in the Organizational Profile, you can identify potential gaps in key information and bring into focus areas that affect key performance requirements and results. </a:t>
            </a:r>
          </a:p>
          <a:p>
            <a:r>
              <a:rPr lang="en-US" b="1" dirty="0" smtClean="0"/>
              <a:t>P.1, Organizational Description, asks, “What are your key organizational characteristics?”</a:t>
            </a:r>
            <a:r>
              <a:rPr lang="en-US" dirty="0" smtClean="0"/>
              <a:t> It asks you to describe your organization’s operating environment, including identifying its core competencies, and its key relationships with patients, other customers, stakeholders, suppliers, and partners. It also asks for a description of your governance system.</a:t>
            </a:r>
          </a:p>
          <a:p>
            <a:r>
              <a:rPr lang="en-US" b="1" dirty="0" smtClean="0"/>
              <a:t>P.2, Organizational Situation,</a:t>
            </a:r>
            <a:r>
              <a:rPr lang="en-US" dirty="0" smtClean="0"/>
              <a:t> </a:t>
            </a:r>
            <a:r>
              <a:rPr lang="en-US" b="1" dirty="0" smtClean="0"/>
              <a:t>asks, “What is your organization’s strategic situation?”</a:t>
            </a:r>
            <a:r>
              <a:rPr lang="en-US" dirty="0" smtClean="0"/>
              <a:t> It asks you to describe your competitive environment, key strategic challenges and advantages, and system for performance improvement. It includes a request to identify available sources of comparative and competitive data to emphasize the need for these sources and to provide a context for later responses.</a:t>
            </a:r>
            <a:endParaRPr lang="en-US" dirty="0"/>
          </a:p>
        </p:txBody>
      </p:sp>
    </p:spTree>
    <p:extLst>
      <p:ext uri="{BB962C8B-B14F-4D97-AF65-F5344CB8AC3E}">
        <p14:creationId xmlns:p14="http://schemas.microsoft.com/office/powerpoint/2010/main" val="3669858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884BBAB-E652-42C6-88B0-069DBB30DD58}" type="slidenum">
              <a:rPr lang="en-US" sz="1300"/>
              <a:pPr/>
              <a:t>15</a:t>
            </a:fld>
            <a:endParaRPr lang="en-US" sz="13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18592" y="4419005"/>
            <a:ext cx="5752056" cy="3599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1 (Leadership)</a:t>
            </a:r>
            <a:r>
              <a:rPr lang="en-US" dirty="0" smtClean="0"/>
              <a:t> </a:t>
            </a:r>
            <a:r>
              <a:rPr lang="en-US" dirty="0"/>
              <a:t>asks how senior leaders’ personal actions and your governance system guide and sustain your organization. </a:t>
            </a:r>
            <a:endParaRPr lang="en-US" dirty="0" smtClean="0"/>
          </a:p>
          <a:p>
            <a:pPr>
              <a:spcAft>
                <a:spcPts val="673"/>
              </a:spcAft>
            </a:pPr>
            <a:r>
              <a:rPr lang="en-US" b="1" dirty="0" smtClean="0"/>
              <a:t>1.1, Senior Leadership</a:t>
            </a:r>
            <a:r>
              <a:rPr lang="en-US" strike="noStrike" dirty="0" smtClean="0"/>
              <a:t>, </a:t>
            </a:r>
            <a:r>
              <a:rPr lang="en-US" dirty="0" smtClean="0"/>
              <a:t>asks </a:t>
            </a:r>
            <a:r>
              <a:rPr lang="en-US" dirty="0"/>
              <a:t>about the key aspects of your senior leaders’ responsibilities, with the aim of creating </a:t>
            </a:r>
            <a:r>
              <a:rPr lang="en-US" dirty="0" smtClean="0"/>
              <a:t>an organization that is successful now and in the future. </a:t>
            </a:r>
            <a:endParaRPr lang="en-US" dirty="0"/>
          </a:p>
          <a:p>
            <a:r>
              <a:rPr lang="en-US" b="1" dirty="0" smtClean="0"/>
              <a:t>1.2, Governance and Societal Responsibilities, </a:t>
            </a:r>
            <a:r>
              <a:rPr lang="en-US" dirty="0" smtClean="0"/>
              <a:t>asks </a:t>
            </a:r>
            <a:r>
              <a:rPr lang="en-US" dirty="0"/>
              <a:t>about key aspects of your organization’s governance system, including the improvement of leadership. It also asks how your organization ensures that everyone in the organization behaves legally and </a:t>
            </a:r>
            <a:r>
              <a:rPr lang="en-US" dirty="0" smtClean="0"/>
              <a:t>ethically and </a:t>
            </a:r>
            <a:r>
              <a:rPr lang="en-US" dirty="0"/>
              <a:t>how it fulfills its societal </a:t>
            </a:r>
            <a:r>
              <a:rPr lang="en-US" dirty="0" smtClean="0"/>
              <a:t>responsibilities. </a:t>
            </a:r>
            <a:endParaRPr lang="en-US" dirty="0"/>
          </a:p>
        </p:txBody>
      </p:sp>
    </p:spTree>
    <p:extLst>
      <p:ext uri="{BB962C8B-B14F-4D97-AF65-F5344CB8AC3E}">
        <p14:creationId xmlns:p14="http://schemas.microsoft.com/office/powerpoint/2010/main" val="1145576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AC02405-F09D-4901-A3C8-6071D0745D96}" type="slidenum">
              <a:rPr lang="en-US" sz="1300"/>
              <a:pPr/>
              <a:t>16</a:t>
            </a:fld>
            <a:endParaRPr lang="en-US" sz="13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718592" y="4531504"/>
            <a:ext cx="5752056" cy="4406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2 (Strategy)</a:t>
            </a:r>
            <a:r>
              <a:rPr lang="en-US" dirty="0" smtClean="0"/>
              <a:t> asks </a:t>
            </a:r>
            <a:r>
              <a:rPr lang="en-US" dirty="0"/>
              <a:t>how your organization develops strategic objectives and action plans, implements them, changes them if circumstances require, and measures progress. </a:t>
            </a:r>
            <a:endParaRPr lang="en-US" dirty="0" smtClean="0"/>
          </a:p>
          <a:p>
            <a:pPr>
              <a:spcAft>
                <a:spcPts val="673"/>
              </a:spcAft>
            </a:pPr>
            <a:r>
              <a:rPr lang="en-US" dirty="0"/>
              <a:t>The category stresses that your organization’s long‐term </a:t>
            </a:r>
            <a:r>
              <a:rPr lang="en-US" dirty="0" smtClean="0"/>
              <a:t>success and </a:t>
            </a:r>
            <a:r>
              <a:rPr lang="en-US" dirty="0"/>
              <a:t>competitive environment are key strategic issues that need to be integral parts of your overall planning. Making decisions about your organization’s core competencies and work systems is an integral part of ensuring your organization’s </a:t>
            </a:r>
            <a:r>
              <a:rPr lang="en-US" dirty="0" smtClean="0"/>
              <a:t>success now and in the future, </a:t>
            </a:r>
            <a:r>
              <a:rPr lang="en-US" dirty="0"/>
              <a:t>and these decisions are therefore key strategic decisions. </a:t>
            </a:r>
          </a:p>
          <a:p>
            <a:pPr>
              <a:spcAft>
                <a:spcPts val="673"/>
              </a:spcAft>
            </a:pPr>
            <a:r>
              <a:rPr lang="en-US" b="1" dirty="0" smtClean="0"/>
              <a:t>2.1, Strategy Development, </a:t>
            </a:r>
            <a:r>
              <a:rPr lang="en-US" dirty="0" smtClean="0"/>
              <a:t>asks how your organization establishes a strategy to address its challenges and leverage its advantages and how it makes decisions about key work systems and core competencies. It also asks about your key strategic objectives and their related goals. The aim is to strengthen your overall performance, competitiveness, and future success. </a:t>
            </a:r>
          </a:p>
          <a:p>
            <a:pPr>
              <a:spcAft>
                <a:spcPts val="673"/>
              </a:spcAft>
            </a:pPr>
            <a:r>
              <a:rPr lang="en-US" b="1" dirty="0" smtClean="0"/>
              <a:t>2.2, Strategy Implementation, </a:t>
            </a:r>
            <a:r>
              <a:rPr lang="en-US" dirty="0" smtClean="0"/>
              <a:t>asks </a:t>
            </a:r>
            <a:r>
              <a:rPr lang="en-US" dirty="0"/>
              <a:t>how your organization converts your strategic objectives into action plans to accomplish the objectives and how your organization assesses progress relative to these action plans. The aim is to ensure that you deploy your strategies successfully and achieve your goals. </a:t>
            </a:r>
          </a:p>
          <a:p>
            <a:pPr>
              <a:spcAft>
                <a:spcPts val="673"/>
              </a:spcAft>
            </a:pPr>
            <a:endParaRPr lang="en-US" dirty="0" smtClean="0"/>
          </a:p>
        </p:txBody>
      </p:sp>
    </p:spTree>
    <p:extLst>
      <p:ext uri="{BB962C8B-B14F-4D97-AF65-F5344CB8AC3E}">
        <p14:creationId xmlns:p14="http://schemas.microsoft.com/office/powerpoint/2010/main" val="2240574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9D6E5C8-4A1C-44A2-AE1F-CBD01C5A6A7A}" type="slidenum">
              <a:rPr lang="en-US" sz="1300"/>
              <a:pPr/>
              <a:t>17</a:t>
            </a:fld>
            <a:endParaRPr lang="en-US" sz="13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558468" y="4492190"/>
            <a:ext cx="6033824" cy="4032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3 (Customers)</a:t>
            </a:r>
            <a:r>
              <a:rPr lang="en-US" dirty="0" smtClean="0"/>
              <a:t> asks </a:t>
            </a:r>
            <a:r>
              <a:rPr lang="en-US" dirty="0"/>
              <a:t>how your organization </a:t>
            </a:r>
            <a:r>
              <a:rPr lang="en-US" dirty="0" smtClean="0"/>
              <a:t>listens </a:t>
            </a:r>
            <a:r>
              <a:rPr lang="en-US" dirty="0"/>
              <a:t>to the voice of the customer, builds </a:t>
            </a:r>
            <a:r>
              <a:rPr lang="en-US" dirty="0" smtClean="0"/>
              <a:t>relationships with patients and other customers, </a:t>
            </a:r>
            <a:r>
              <a:rPr lang="en-US" dirty="0"/>
              <a:t>and uses </a:t>
            </a:r>
            <a:r>
              <a:rPr lang="en-US" dirty="0" smtClean="0"/>
              <a:t>patient and other customer </a:t>
            </a:r>
            <a:r>
              <a:rPr lang="en-US" dirty="0"/>
              <a:t>information to improve and to identify opportunities for innovation. </a:t>
            </a:r>
            <a:endParaRPr lang="en-US" dirty="0" smtClean="0"/>
          </a:p>
          <a:p>
            <a:pPr>
              <a:spcAft>
                <a:spcPts val="673"/>
              </a:spcAft>
            </a:pPr>
            <a:r>
              <a:rPr lang="en-US" dirty="0"/>
              <a:t>The category stresses customer engagement as an important outcome of an overall learning and performance excellence strategy</a:t>
            </a:r>
            <a:r>
              <a:rPr lang="en-US" dirty="0" smtClean="0"/>
              <a:t>.. </a:t>
            </a:r>
            <a:endParaRPr lang="en-US" dirty="0"/>
          </a:p>
          <a:p>
            <a:pPr>
              <a:spcAft>
                <a:spcPts val="673"/>
              </a:spcAft>
            </a:pPr>
            <a:r>
              <a:rPr lang="en-US" b="1" dirty="0" smtClean="0"/>
              <a:t>3.1, Voice of the Customer, </a:t>
            </a:r>
            <a:r>
              <a:rPr lang="en-US" dirty="0" smtClean="0"/>
              <a:t>asks about </a:t>
            </a:r>
            <a:r>
              <a:rPr lang="en-US" dirty="0"/>
              <a:t>your organization’s processes for listening to your </a:t>
            </a:r>
            <a:r>
              <a:rPr lang="en-US" dirty="0" smtClean="0"/>
              <a:t>patients </a:t>
            </a:r>
            <a:r>
              <a:rPr lang="en-US" dirty="0"/>
              <a:t>and other customers and determining their </a:t>
            </a:r>
            <a:r>
              <a:rPr lang="en-US" dirty="0" smtClean="0"/>
              <a:t>satisfaction, dissatisfaction, and engagement. </a:t>
            </a:r>
            <a:r>
              <a:rPr lang="en-US" dirty="0"/>
              <a:t>The aim is to capture meaningful information in order to exceed your </a:t>
            </a:r>
            <a:r>
              <a:rPr lang="en-US" dirty="0" smtClean="0"/>
              <a:t>patients’ </a:t>
            </a:r>
            <a:r>
              <a:rPr lang="en-US" dirty="0"/>
              <a:t>and other customers’ expectations. </a:t>
            </a:r>
          </a:p>
          <a:p>
            <a:pPr>
              <a:spcAft>
                <a:spcPts val="673"/>
              </a:spcAft>
            </a:pPr>
            <a:r>
              <a:rPr lang="en-US" b="1" dirty="0" smtClean="0"/>
              <a:t>3.2, Customer Engagement, </a:t>
            </a:r>
            <a:r>
              <a:rPr lang="en-US" dirty="0" smtClean="0"/>
              <a:t>asks</a:t>
            </a:r>
            <a:r>
              <a:rPr lang="en-US" b="1" dirty="0" smtClean="0"/>
              <a:t> </a:t>
            </a:r>
            <a:r>
              <a:rPr lang="en-US" dirty="0" smtClean="0"/>
              <a:t>about </a:t>
            </a:r>
            <a:r>
              <a:rPr lang="en-US" dirty="0"/>
              <a:t>your organization’s processes for determining and customizing </a:t>
            </a:r>
            <a:r>
              <a:rPr lang="en-US" dirty="0" smtClean="0"/>
              <a:t>health care service </a:t>
            </a:r>
            <a:r>
              <a:rPr lang="en-US" dirty="0"/>
              <a:t>offerings that serve your </a:t>
            </a:r>
            <a:r>
              <a:rPr lang="en-US" dirty="0" smtClean="0"/>
              <a:t>patients </a:t>
            </a:r>
            <a:r>
              <a:rPr lang="en-US" dirty="0"/>
              <a:t>and other customers and markets; for enabling </a:t>
            </a:r>
            <a:r>
              <a:rPr lang="en-US" dirty="0" smtClean="0"/>
              <a:t>patients </a:t>
            </a:r>
            <a:r>
              <a:rPr lang="en-US" dirty="0"/>
              <a:t>and other customers to seek information and support; and for identifying patient and other customer groups and market segments. The item also asks how you build relationships with your </a:t>
            </a:r>
            <a:r>
              <a:rPr lang="en-US" dirty="0" smtClean="0"/>
              <a:t>patients </a:t>
            </a:r>
            <a:r>
              <a:rPr lang="en-US" dirty="0"/>
              <a:t>and other customers and manage complaints. The aim of these efforts is to improve marketing, build a more </a:t>
            </a:r>
            <a:r>
              <a:rPr lang="en-US" dirty="0" smtClean="0"/>
              <a:t>patient- </a:t>
            </a:r>
            <a:r>
              <a:rPr lang="en-US" dirty="0"/>
              <a:t>and other </a:t>
            </a:r>
            <a:r>
              <a:rPr lang="en-US" dirty="0" smtClean="0"/>
              <a:t>customer-focused culture, </a:t>
            </a:r>
            <a:r>
              <a:rPr lang="en-US" dirty="0"/>
              <a:t>and enhance patient and other customer loyalty.</a:t>
            </a:r>
            <a:endParaRPr lang="en-US" dirty="0" smtClean="0"/>
          </a:p>
        </p:txBody>
      </p:sp>
    </p:spTree>
    <p:extLst>
      <p:ext uri="{BB962C8B-B14F-4D97-AF65-F5344CB8AC3E}">
        <p14:creationId xmlns:p14="http://schemas.microsoft.com/office/powerpoint/2010/main" val="2596423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BADB4EA7-4E66-4FC1-9B23-1E0870CBE5E3}" type="slidenum">
              <a:rPr lang="en-US" sz="1300"/>
              <a:pPr/>
              <a:t>18</a:t>
            </a:fld>
            <a:endParaRPr lang="en-US" sz="13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718592" y="4335284"/>
            <a:ext cx="5752056" cy="44970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4 (Measurement, Analysis, and Knowledge Management)</a:t>
            </a:r>
            <a:r>
              <a:rPr lang="en-US" dirty="0" smtClean="0"/>
              <a:t> is </a:t>
            </a:r>
            <a:r>
              <a:rPr lang="en-US" dirty="0"/>
              <a:t>the main point within the Criteria for all key information about effectively measuring, analyzing, and improving performance and managing organizational knowledge to drive improvement, innovation, and organizational competitiveness. In the simplest terms, category 4 is the “brain center” for </a:t>
            </a:r>
            <a:r>
              <a:rPr lang="en-US" dirty="0" smtClean="0"/>
              <a:t>aligning </a:t>
            </a:r>
            <a:r>
              <a:rPr lang="en-US" dirty="0"/>
              <a:t>of your organization’s operations with its strategic objectives. </a:t>
            </a:r>
            <a:endParaRPr lang="en-US" dirty="0" smtClean="0"/>
          </a:p>
          <a:p>
            <a:pPr>
              <a:spcAft>
                <a:spcPts val="673"/>
              </a:spcAft>
            </a:pPr>
            <a:r>
              <a:rPr lang="en-US" b="1" dirty="0" smtClean="0"/>
              <a:t>4.1, Measurement, Analysis, and Improvement of Organizational Performance, </a:t>
            </a:r>
            <a:r>
              <a:rPr lang="en-US" dirty="0" smtClean="0"/>
              <a:t>asks how </a:t>
            </a:r>
            <a:r>
              <a:rPr lang="en-US" dirty="0"/>
              <a:t>your organization selects and uses data and information for performance measurement, analysis, and review in support of organizational planning and performance improvement</a:t>
            </a:r>
            <a:r>
              <a:rPr lang="en-US" dirty="0" smtClean="0"/>
              <a:t>. </a:t>
            </a:r>
            <a:r>
              <a:rPr lang="en-US" dirty="0"/>
              <a:t>The aim </a:t>
            </a:r>
            <a:r>
              <a:rPr lang="en-US" dirty="0" smtClean="0"/>
              <a:t>is </a:t>
            </a:r>
            <a:r>
              <a:rPr lang="en-US" dirty="0"/>
              <a:t>to guide your organization’s process management toward the achievement of key organizational results and strategic objectives, to anticipate and respond to rapid or unexpected organizational or external changes, and to identify best practices to share. </a:t>
            </a:r>
          </a:p>
          <a:p>
            <a:pPr>
              <a:spcAft>
                <a:spcPts val="673"/>
              </a:spcAft>
            </a:pPr>
            <a:r>
              <a:rPr lang="en-US" b="1" dirty="0" smtClean="0"/>
              <a:t>4.2, Knowledge Management, Information, and Information Technology, </a:t>
            </a:r>
            <a:r>
              <a:rPr lang="en-US" dirty="0" smtClean="0"/>
              <a:t>asks how </a:t>
            </a:r>
            <a:r>
              <a:rPr lang="en-US" dirty="0"/>
              <a:t>your organization builds and manages its knowledge assets and how it ensures the </a:t>
            </a:r>
            <a:r>
              <a:rPr lang="en-US" dirty="0" smtClean="0"/>
              <a:t>quality, security, </a:t>
            </a:r>
            <a:r>
              <a:rPr lang="en-US" dirty="0"/>
              <a:t>and availability of data, information, software, and hardware, normally and in the event of an emergency. The aim of this item is to improve organizational efficiency and effectiveness and to stimulate innovation. </a:t>
            </a:r>
          </a:p>
        </p:txBody>
      </p:sp>
    </p:spTree>
    <p:extLst>
      <p:ext uri="{BB962C8B-B14F-4D97-AF65-F5344CB8AC3E}">
        <p14:creationId xmlns:p14="http://schemas.microsoft.com/office/powerpoint/2010/main" val="3468075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E854178C-A3DE-4FA2-BA2B-D625597EEFA3}" type="slidenum">
              <a:rPr lang="en-US" sz="1300"/>
              <a:pPr/>
              <a:t>19</a:t>
            </a:fld>
            <a:endParaRPr lang="en-US" sz="13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718592" y="4518790"/>
            <a:ext cx="5752056" cy="43637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5 (Workforce)</a:t>
            </a:r>
            <a:r>
              <a:rPr lang="en-US" dirty="0" smtClean="0"/>
              <a:t> addresses </a:t>
            </a:r>
            <a:r>
              <a:rPr lang="en-US" dirty="0"/>
              <a:t>key workforce practices—those directed toward creating and maintaining a high‐performance work environment and toward engaging your workforce to enable it and your organization to adapt to change and to succeed. </a:t>
            </a:r>
            <a:endParaRPr lang="en-US" dirty="0" smtClean="0"/>
          </a:p>
          <a:p>
            <a:pPr>
              <a:spcAft>
                <a:spcPts val="673"/>
              </a:spcAft>
            </a:pPr>
            <a:r>
              <a:rPr lang="en-US" b="1" dirty="0" smtClean="0"/>
              <a:t>5.1, Workforce Environment, </a:t>
            </a:r>
            <a:r>
              <a:rPr lang="en-US" dirty="0" smtClean="0"/>
              <a:t>asks about </a:t>
            </a:r>
            <a:r>
              <a:rPr lang="en-US" dirty="0"/>
              <a:t>your workforce capability and capacity needs, how you meet those needs to accomplish your organization’s work, and how you ensure a supportive work climate. The aim is to build an effective environment for accomplishing your work and supporting your workforce. </a:t>
            </a:r>
          </a:p>
          <a:p>
            <a:pPr>
              <a:spcAft>
                <a:spcPts val="673"/>
              </a:spcAft>
            </a:pPr>
            <a:r>
              <a:rPr lang="en-US" b="1" dirty="0" smtClean="0"/>
              <a:t>5.2, Workforce Engagement, </a:t>
            </a:r>
            <a:r>
              <a:rPr lang="en-US" dirty="0" smtClean="0"/>
              <a:t>asks about </a:t>
            </a:r>
            <a:r>
              <a:rPr lang="en-US" dirty="0"/>
              <a:t>your organization’s systems for managing workforce performance and developing your workforce members to enable and encourage all workforce members to contribute effectively and to the best of their ability. These systems are intended to foster high performance, to address your core competencies, and to help accomplish your action plans and ensure </a:t>
            </a:r>
            <a:r>
              <a:rPr lang="en-US" dirty="0" smtClean="0"/>
              <a:t>your organization’s success now and in the future. </a:t>
            </a:r>
            <a:endParaRPr lang="en-US" dirty="0"/>
          </a:p>
          <a:p>
            <a:pPr>
              <a:spcAft>
                <a:spcPts val="673"/>
              </a:spcAft>
            </a:pPr>
            <a:endParaRPr lang="en-US" dirty="0" smtClean="0"/>
          </a:p>
          <a:p>
            <a:pPr>
              <a:spcAft>
                <a:spcPts val="673"/>
              </a:spcAft>
            </a:pPr>
            <a:endParaRPr lang="en-US" dirty="0" smtClean="0"/>
          </a:p>
          <a:p>
            <a:pPr>
              <a:spcAft>
                <a:spcPts val="673"/>
              </a:spcAft>
            </a:pPr>
            <a:endParaRPr lang="en-US" dirty="0" smtClean="0"/>
          </a:p>
        </p:txBody>
      </p:sp>
    </p:spTree>
    <p:extLst>
      <p:ext uri="{BB962C8B-B14F-4D97-AF65-F5344CB8AC3E}">
        <p14:creationId xmlns:p14="http://schemas.microsoft.com/office/powerpoint/2010/main" val="303945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358814" y="4365965"/>
            <a:ext cx="6438969" cy="4695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a:t>More quotes:</a:t>
            </a:r>
          </a:p>
          <a:p>
            <a:r>
              <a:rPr lang="en-US" dirty="0"/>
              <a:t>“The Baldrige journey for us has really never been about winning the crystal. It’s about being worthy, . . . accelerating our performance, . . .. transforming our organization, making it a better place for our physicians to practice, achieving stronger clinical outcomes, . . . creating a great work environment, and eventually getting to this vision of ours of building healthy communities.” </a:t>
            </a:r>
            <a:br>
              <a:rPr lang="en-US" dirty="0"/>
            </a:br>
            <a:r>
              <a:rPr lang="en-US" i="1" dirty="0"/>
              <a:t>—</a:t>
            </a:r>
            <a:r>
              <a:rPr lang="en-US" dirty="0"/>
              <a:t>David Tilton, president and CEO of 2009 Baldrige Award recipient </a:t>
            </a:r>
            <a:r>
              <a:rPr lang="en-US" dirty="0" err="1"/>
              <a:t>AtlantiCare</a:t>
            </a:r>
            <a:endParaRPr lang="en-US" dirty="0"/>
          </a:p>
          <a:p>
            <a:r>
              <a:rPr lang="en-US" dirty="0"/>
              <a:t>“I honestly in my heart believe that because we participated in the Baldrige program and because it gave us that consistent feedback, there are people who are alive today who wouldn’t have been had we not been so committed to the Baldrige process.”</a:t>
            </a:r>
          </a:p>
          <a:p>
            <a:r>
              <a:rPr lang="en-US" dirty="0"/>
              <a:t>—Rulon Stacey, president of 2008 Baldrige Award recipient Poudre Valley Health System</a:t>
            </a:r>
          </a:p>
          <a:p>
            <a:r>
              <a:rPr lang="en-US" dirty="0"/>
              <a:t>“I see the Baldrige process as a powerful set of mechanisms for disciplined people engaged in disciplined thought and taking disciplined action to create great organizations that produce exceptional results.”</a:t>
            </a:r>
          </a:p>
          <a:p>
            <a:r>
              <a:rPr lang="en-US" dirty="0"/>
              <a:t>—Jim Collins, author of </a:t>
            </a:r>
            <a:r>
              <a:rPr lang="en-US" i="1" dirty="0"/>
              <a:t>Good to Great: Why Some Companies Make the Leap . . . and Others Don’t</a:t>
            </a:r>
          </a:p>
          <a:p>
            <a:pPr>
              <a:defRPr/>
            </a:pPr>
            <a:r>
              <a:rPr lang="en-US" dirty="0"/>
              <a:t>“Baldrige is a commitment to excellence that never ends. . . . We want to learn every day, we want to be better every day, and Baldrige gave us the framework . . . to pursue that journey of excellence.” </a:t>
            </a:r>
            <a:br>
              <a:rPr lang="en-US" dirty="0"/>
            </a:br>
            <a:r>
              <a:rPr lang="en-US" i="1" dirty="0"/>
              <a:t>—</a:t>
            </a:r>
            <a:r>
              <a:rPr lang="en-US" dirty="0"/>
              <a:t>Mark Laney, president and CEO of 2009 Baldrige Award recipient Heartland Health</a:t>
            </a:r>
          </a:p>
          <a:p>
            <a:r>
              <a:rPr lang="en-US" dirty="0" smtClean="0"/>
              <a:t> </a:t>
            </a:r>
            <a:endParaRPr lang="en-US" dirty="0"/>
          </a:p>
          <a:p>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2</a:t>
            </a:fld>
            <a:endParaRPr lang="en-US" sz="1300" dirty="0"/>
          </a:p>
        </p:txBody>
      </p:sp>
    </p:spTree>
    <p:extLst>
      <p:ext uri="{BB962C8B-B14F-4D97-AF65-F5344CB8AC3E}">
        <p14:creationId xmlns:p14="http://schemas.microsoft.com/office/powerpoint/2010/main" val="3738338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60469A1-0EB4-43A0-8C01-DE3EA97865BB}" type="slidenum">
              <a:rPr lang="en-US" sz="1300"/>
              <a:pPr/>
              <a:t>20</a:t>
            </a:fld>
            <a:endParaRPr lang="en-US" sz="1300" dirty="0"/>
          </a:p>
        </p:txBody>
      </p:sp>
      <p:sp>
        <p:nvSpPr>
          <p:cNvPr id="47107" name="Rectangle 2"/>
          <p:cNvSpPr>
            <a:spLocks noGrp="1" noRot="1" noChangeAspect="1" noChangeArrowheads="1" noTextEdit="1"/>
          </p:cNvSpPr>
          <p:nvPr>
            <p:ph type="sldImg"/>
          </p:nvPr>
        </p:nvSpPr>
        <p:spPr>
          <a:xfrm>
            <a:off x="835025" y="828675"/>
            <a:ext cx="5456238" cy="4216400"/>
          </a:xfrm>
          <a:ln/>
        </p:spPr>
      </p:sp>
      <p:sp>
        <p:nvSpPr>
          <p:cNvPr id="47108" name="Rectangle 3"/>
          <p:cNvSpPr>
            <a:spLocks noGrp="1" noChangeArrowheads="1"/>
          </p:cNvSpPr>
          <p:nvPr>
            <p:ph type="body" idx="1"/>
          </p:nvPr>
        </p:nvSpPr>
        <p:spPr>
          <a:xfrm>
            <a:off x="718592" y="5337536"/>
            <a:ext cx="5752056" cy="3784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6 (Operations)</a:t>
            </a:r>
            <a:r>
              <a:rPr lang="en-US" dirty="0" smtClean="0"/>
              <a:t> </a:t>
            </a:r>
            <a:r>
              <a:rPr lang="en-US" dirty="0"/>
              <a:t>This category asks how your organization </a:t>
            </a:r>
            <a:r>
              <a:rPr lang="en-US" dirty="0" smtClean="0"/>
              <a:t>designs, manages, and improves its health care services and work process. It also asks how you improve operational effectiveness. </a:t>
            </a:r>
          </a:p>
          <a:p>
            <a:pPr>
              <a:spcAft>
                <a:spcPts val="673"/>
              </a:spcAft>
            </a:pPr>
            <a:r>
              <a:rPr lang="en-US" b="1" dirty="0" smtClean="0"/>
              <a:t>Item 6.1,</a:t>
            </a:r>
            <a:r>
              <a:rPr lang="en-US" b="1" dirty="0"/>
              <a:t> </a:t>
            </a:r>
            <a:r>
              <a:rPr lang="en-US" b="1" dirty="0" smtClean="0"/>
              <a:t>Work Processes,</a:t>
            </a:r>
            <a:r>
              <a:rPr lang="en-US" dirty="0" smtClean="0"/>
              <a:t> </a:t>
            </a:r>
            <a:r>
              <a:rPr lang="en-US" dirty="0"/>
              <a:t>asks about the management of your key </a:t>
            </a:r>
            <a:r>
              <a:rPr lang="en-US" dirty="0" smtClean="0"/>
              <a:t>health care services </a:t>
            </a:r>
            <a:r>
              <a:rPr lang="en-US" dirty="0"/>
              <a:t>and work processes, with the aim of creating value for your </a:t>
            </a:r>
            <a:r>
              <a:rPr lang="en-US" dirty="0" smtClean="0"/>
              <a:t>patients </a:t>
            </a:r>
            <a:r>
              <a:rPr lang="en-US" dirty="0"/>
              <a:t>and other customers and achieving organizational success </a:t>
            </a:r>
            <a:r>
              <a:rPr lang="en-US" dirty="0" smtClean="0"/>
              <a:t>now and in the future. </a:t>
            </a:r>
          </a:p>
          <a:p>
            <a:pPr>
              <a:spcAft>
                <a:spcPts val="673"/>
              </a:spcAft>
            </a:pPr>
            <a:r>
              <a:rPr lang="en-US" b="1" dirty="0" smtClean="0"/>
              <a:t>Item 6.2, Operational Effectiveness, </a:t>
            </a:r>
            <a:r>
              <a:rPr lang="en-US" dirty="0" smtClean="0"/>
              <a:t>asks </a:t>
            </a:r>
            <a:r>
              <a:rPr lang="en-US" dirty="0"/>
              <a:t>how you </a:t>
            </a:r>
            <a:r>
              <a:rPr lang="en-US" dirty="0" smtClean="0"/>
              <a:t>ensure efficient and </a:t>
            </a:r>
            <a:r>
              <a:rPr lang="en-US" dirty="0"/>
              <a:t>effective operations in order to have a safe workplace environment and deliver customer value. </a:t>
            </a:r>
            <a:r>
              <a:rPr lang="en-US" dirty="0" smtClean="0"/>
              <a:t>It also asks how you manage your </a:t>
            </a:r>
            <a:r>
              <a:rPr lang="en-US" dirty="0"/>
              <a:t>supply </a:t>
            </a:r>
            <a:r>
              <a:rPr lang="en-US" dirty="0" smtClean="0"/>
              <a:t>chain. </a:t>
            </a:r>
            <a:endParaRPr lang="en-US" dirty="0"/>
          </a:p>
          <a:p>
            <a:pPr>
              <a:spcAft>
                <a:spcPts val="673"/>
              </a:spcAft>
            </a:pPr>
            <a:endParaRPr lang="en-US" dirty="0"/>
          </a:p>
          <a:p>
            <a:pPr>
              <a:spcAft>
                <a:spcPts val="673"/>
              </a:spcAft>
            </a:pPr>
            <a:endParaRPr lang="en-US" dirty="0"/>
          </a:p>
          <a:p>
            <a:pPr>
              <a:spcAft>
                <a:spcPts val="673"/>
              </a:spcAft>
            </a:pPr>
            <a:endParaRPr lang="en-US" dirty="0" smtClean="0"/>
          </a:p>
        </p:txBody>
      </p:sp>
    </p:spTree>
    <p:extLst>
      <p:ext uri="{BB962C8B-B14F-4D97-AF65-F5344CB8AC3E}">
        <p14:creationId xmlns:p14="http://schemas.microsoft.com/office/powerpoint/2010/main" val="593074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D526058-A067-4CC3-8529-B65854495DCC}" type="slidenum">
              <a:rPr lang="en-US" sz="1300"/>
              <a:pPr/>
              <a:t>21</a:t>
            </a:fld>
            <a:endParaRPr lang="en-US" sz="1300" dirty="0"/>
          </a:p>
        </p:txBody>
      </p:sp>
      <p:sp>
        <p:nvSpPr>
          <p:cNvPr id="48131" name="Rectangle 2"/>
          <p:cNvSpPr>
            <a:spLocks noGrp="1" noRot="1" noChangeAspect="1" noChangeArrowheads="1" noTextEdit="1"/>
          </p:cNvSpPr>
          <p:nvPr>
            <p:ph type="sldImg"/>
          </p:nvPr>
        </p:nvSpPr>
        <p:spPr>
          <a:xfrm>
            <a:off x="787400" y="328613"/>
            <a:ext cx="5089525" cy="3933825"/>
          </a:xfrm>
          <a:ln/>
        </p:spPr>
      </p:sp>
      <p:sp>
        <p:nvSpPr>
          <p:cNvPr id="44036" name="Rectangle 3"/>
          <p:cNvSpPr>
            <a:spLocks noGrp="1" noChangeArrowheads="1"/>
          </p:cNvSpPr>
          <p:nvPr>
            <p:ph type="body" idx="1"/>
          </p:nvPr>
        </p:nvSpPr>
        <p:spPr>
          <a:xfrm>
            <a:off x="525189" y="4378495"/>
            <a:ext cx="6223891" cy="5261151"/>
          </a:xfrm>
          <a:ln/>
        </p:spPr>
        <p:txBody>
          <a:bodyPr/>
          <a:lstStyle/>
          <a:p>
            <a:pPr>
              <a:spcBef>
                <a:spcPts val="0"/>
              </a:spcBef>
              <a:spcAft>
                <a:spcPts val="673"/>
              </a:spcAft>
            </a:pPr>
            <a:r>
              <a:rPr lang="en-US" b="1" dirty="0"/>
              <a:t>Category 7 (Results)</a:t>
            </a:r>
            <a:r>
              <a:rPr lang="en-US" dirty="0"/>
              <a:t> provides a systems focus that encompasses all results necessary to sustaining an enterprise: your key health care and process results, your patient- and other customer‐focused results, your workforce results, your leadership and governance system results, and your overall financial and market performance. </a:t>
            </a:r>
          </a:p>
          <a:p>
            <a:pPr>
              <a:spcBef>
                <a:spcPts val="0"/>
              </a:spcBef>
              <a:spcAft>
                <a:spcPts val="673"/>
              </a:spcAft>
            </a:pPr>
            <a:r>
              <a:rPr lang="en-US" dirty="0"/>
              <a:t>Category 7 provides “real‐time” information (measures of progress) for evaluating, improving, and innovating processes in alignment with your overall organizational strategy. </a:t>
            </a:r>
          </a:p>
          <a:p>
            <a:pPr>
              <a:spcBef>
                <a:spcPts val="0"/>
              </a:spcBef>
              <a:spcAft>
                <a:spcPts val="673"/>
              </a:spcAft>
            </a:pPr>
            <a:r>
              <a:rPr lang="en-US" b="1" dirty="0"/>
              <a:t>7.1, Health Care and Process Results, </a:t>
            </a:r>
            <a:r>
              <a:rPr lang="en-US" dirty="0"/>
              <a:t>asks about your organization’s key health care and operational performance results, which demonstrate health care service quality and value that lead to patient and other customer satisfaction and engagement. </a:t>
            </a:r>
          </a:p>
          <a:p>
            <a:pPr>
              <a:spcBef>
                <a:spcPts val="0"/>
              </a:spcBef>
              <a:spcAft>
                <a:spcPts val="673"/>
              </a:spcAft>
            </a:pPr>
            <a:r>
              <a:rPr lang="en-US" b="1" dirty="0"/>
              <a:t>7.2, Customer-Focused Results, </a:t>
            </a:r>
            <a:r>
              <a:rPr lang="en-US" dirty="0"/>
              <a:t>asks about your organization’s patient- and other customer‐focused performance results, which demonstrate how well your organization has been satisfying your patients and other customers and engaging them in loyalty‐building relationships. </a:t>
            </a:r>
          </a:p>
          <a:p>
            <a:pPr>
              <a:spcBef>
                <a:spcPts val="0"/>
              </a:spcBef>
              <a:spcAft>
                <a:spcPts val="673"/>
              </a:spcAft>
            </a:pPr>
            <a:r>
              <a:rPr lang="en-US" b="1" dirty="0"/>
              <a:t>7.3, Workforce-Focused Results, </a:t>
            </a:r>
            <a:r>
              <a:rPr lang="en-US" dirty="0"/>
              <a:t>asks about your organization’s workforce‐focused performance results, which demonstrate how well your organization has been creating and maintaining a productive, caring, engaging, and learning environment for your workforce. </a:t>
            </a:r>
          </a:p>
          <a:p>
            <a:pPr>
              <a:spcBef>
                <a:spcPts val="0"/>
              </a:spcBef>
              <a:spcAft>
                <a:spcPts val="673"/>
              </a:spcAft>
            </a:pPr>
            <a:r>
              <a:rPr lang="en-US" b="1" dirty="0"/>
              <a:t>7.4, Leadership and Governance Results, </a:t>
            </a:r>
            <a:r>
              <a:rPr lang="en-US" dirty="0"/>
              <a:t>asks about your key results in the areas of senior leadership and governance, which demonstrate the extent to which your organization is fiscally sound, ethical, and socially responsible. </a:t>
            </a:r>
          </a:p>
          <a:p>
            <a:pPr>
              <a:spcBef>
                <a:spcPts val="0"/>
              </a:spcBef>
              <a:spcAft>
                <a:spcPts val="673"/>
              </a:spcAft>
              <a:defRPr/>
            </a:pPr>
            <a:r>
              <a:rPr lang="en-US" b="1" dirty="0"/>
              <a:t>7.5, Financial and Market Results, </a:t>
            </a:r>
            <a:r>
              <a:rPr lang="en-US" dirty="0"/>
              <a:t>asks about your key financial and market results, which demonstrate your financial sustainability and your marketplace achievements. </a:t>
            </a:r>
          </a:p>
          <a:p>
            <a:pPr>
              <a:spcBef>
                <a:spcPts val="0"/>
              </a:spcBef>
              <a:spcAft>
                <a:spcPts val="673"/>
              </a:spcAft>
              <a:defRPr/>
            </a:pPr>
            <a:endParaRPr lang="en-US" b="1" dirty="0"/>
          </a:p>
          <a:p>
            <a:pPr>
              <a:spcBef>
                <a:spcPts val="0"/>
              </a:spcBef>
              <a:spcAft>
                <a:spcPts val="673"/>
              </a:spcAft>
              <a:defRPr/>
            </a:pPr>
            <a:endParaRPr lang="en-US" dirty="0"/>
          </a:p>
        </p:txBody>
      </p:sp>
    </p:spTree>
    <p:extLst>
      <p:ext uri="{BB962C8B-B14F-4D97-AF65-F5344CB8AC3E}">
        <p14:creationId xmlns:p14="http://schemas.microsoft.com/office/powerpoint/2010/main" val="3182003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BF17107D-0D74-4A8C-94BC-E99F5BA02B5B}" type="slidenum">
              <a:rPr lang="en-US" sz="1300"/>
              <a:pPr/>
              <a:t>22</a:t>
            </a:fld>
            <a:endParaRPr lang="en-US" sz="1300" dirty="0"/>
          </a:p>
        </p:txBody>
      </p:sp>
      <p:sp>
        <p:nvSpPr>
          <p:cNvPr id="50179" name="Rectangle 2"/>
          <p:cNvSpPr>
            <a:spLocks noGrp="1" noRot="1" noChangeAspect="1" noChangeArrowheads="1" noTextEdit="1"/>
          </p:cNvSpPr>
          <p:nvPr>
            <p:ph type="sldImg"/>
          </p:nvPr>
        </p:nvSpPr>
        <p:spPr>
          <a:xfrm>
            <a:off x="852488" y="828675"/>
            <a:ext cx="5486400" cy="4241800"/>
          </a:xfrm>
          <a:ln/>
        </p:spPr>
      </p:sp>
      <p:sp>
        <p:nvSpPr>
          <p:cNvPr id="50180" name="Rectangle 3"/>
          <p:cNvSpPr>
            <a:spLocks noGrp="1" noChangeArrowheads="1"/>
          </p:cNvSpPr>
          <p:nvPr>
            <p:ph type="body" idx="1"/>
          </p:nvPr>
        </p:nvSpPr>
        <p:spPr>
          <a:xfrm>
            <a:off x="781948" y="5344492"/>
            <a:ext cx="5625344" cy="57896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585" tIns="51794" rIns="103585" bIns="51794"/>
          <a:lstStyle/>
          <a:p>
            <a:pPr defTabSz="1025317">
              <a:defRPr/>
            </a:pPr>
            <a:r>
              <a:rPr lang="en-US" dirty="0" smtClean="0"/>
              <a:t>Once you have answered the questions in the Criteria</a:t>
            </a:r>
            <a:r>
              <a:rPr lang="en-US" baseline="0" dirty="0" smtClean="0"/>
              <a:t> for Performance Excellence, t</a:t>
            </a:r>
            <a:r>
              <a:rPr lang="en-US" dirty="0" smtClean="0"/>
              <a:t>he scoring guidelines allow you (in a self-assessment) or outside assessors (such as Baldrige examiners) to evaluate your</a:t>
            </a:r>
            <a:r>
              <a:rPr lang="en-US" baseline="0" dirty="0" smtClean="0"/>
              <a:t> processes and your results and gauge your organizational maturity.</a:t>
            </a:r>
            <a:r>
              <a:rPr lang="en-US" sz="1300" dirty="0"/>
              <a:t> </a:t>
            </a:r>
          </a:p>
          <a:p>
            <a:r>
              <a:rPr lang="en-US" baseline="0" dirty="0" smtClean="0"/>
              <a:t>In doing this evaluation, a major consideration is </a:t>
            </a:r>
            <a:r>
              <a:rPr lang="en-US" dirty="0" smtClean="0"/>
              <a:t>what is important to your organization, as described in the Organizational Profile. </a:t>
            </a:r>
          </a:p>
          <a:p>
            <a:r>
              <a:rPr lang="en-US" dirty="0" smtClean="0"/>
              <a:t>In a Baldrige assessment, your organization is evaluated on two dimensions: process and results.</a:t>
            </a:r>
          </a:p>
          <a:p>
            <a:endParaRPr lang="en-US" dirty="0" smtClean="0"/>
          </a:p>
        </p:txBody>
      </p:sp>
    </p:spTree>
    <p:extLst>
      <p:ext uri="{BB962C8B-B14F-4D97-AF65-F5344CB8AC3E}">
        <p14:creationId xmlns:p14="http://schemas.microsoft.com/office/powerpoint/2010/main" val="1522871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FE5BB17-F9E6-470C-B833-71735246B338}" type="slidenum">
              <a:rPr lang="en-US" sz="1300"/>
              <a:pPr/>
              <a:t>23</a:t>
            </a:fld>
            <a:endParaRPr lang="en-US" sz="1300" dirty="0"/>
          </a:p>
        </p:txBody>
      </p:sp>
      <p:sp>
        <p:nvSpPr>
          <p:cNvPr id="40963" name="Rectangle 2"/>
          <p:cNvSpPr>
            <a:spLocks noGrp="1" noRot="1" noChangeAspect="1" noChangeArrowheads="1" noTextEdit="1"/>
          </p:cNvSpPr>
          <p:nvPr>
            <p:ph type="sldImg"/>
          </p:nvPr>
        </p:nvSpPr>
        <p:spPr>
          <a:xfrm>
            <a:off x="835025" y="828675"/>
            <a:ext cx="5456238" cy="4216400"/>
          </a:xfrm>
          <a:ln/>
        </p:spPr>
      </p:sp>
      <p:sp>
        <p:nvSpPr>
          <p:cNvPr id="35844" name="Rectangle 3"/>
          <p:cNvSpPr>
            <a:spLocks noGrp="1" noChangeArrowheads="1"/>
          </p:cNvSpPr>
          <p:nvPr>
            <p:ph type="body" idx="1"/>
          </p:nvPr>
        </p:nvSpPr>
        <p:spPr>
          <a:xfrm>
            <a:off x="718592" y="5366347"/>
            <a:ext cx="5752056" cy="3339745"/>
          </a:xfrm>
          <a:ln/>
        </p:spPr>
        <p:txBody>
          <a:bodyPr/>
          <a:lstStyle/>
          <a:p>
            <a:r>
              <a:rPr lang="en-US" dirty="0" smtClean="0"/>
              <a:t>All the questions in the items within the boxed categories (1 through 6) ask about your organization’s processes. </a:t>
            </a:r>
          </a:p>
          <a:p>
            <a:r>
              <a:rPr lang="en-US" dirty="0" smtClean="0"/>
              <a:t>The results items (category 7) ask about trends, performance levels, and comparisons, as well as the breadth and importance of your results. Because the bottom line for any organization is results, almost half of the application points are for results.</a:t>
            </a:r>
          </a:p>
          <a:p>
            <a:r>
              <a:rPr lang="en-US" dirty="0" smtClean="0"/>
              <a:t>Results should be supported by linkages to the appropriate process items to show cause and effect. </a:t>
            </a:r>
          </a:p>
          <a:p>
            <a:r>
              <a:rPr lang="en-US" dirty="0" smtClean="0"/>
              <a:t>Results may be the bottom line, but they are accomplished through a successful performance management system that is guided from the top. </a:t>
            </a:r>
            <a:endParaRPr lang="en-US" dirty="0" smtClean="0">
              <a:latin typeface="Times New Roman" pitchFamily="18" charset="0"/>
              <a:ea typeface="ＭＳ Ｐゴシック" pitchFamily="-109" charset="-128"/>
            </a:endParaRPr>
          </a:p>
          <a:p>
            <a:pPr>
              <a:defRPr/>
            </a:pPr>
            <a:endParaRPr lang="en-US" dirty="0" smtClean="0">
              <a:latin typeface="Times New Roman" pitchFamily="18" charset="0"/>
              <a:ea typeface="ＭＳ Ｐゴシック" pitchFamily="-109" charset="-128"/>
            </a:endParaRPr>
          </a:p>
        </p:txBody>
      </p:sp>
    </p:spTree>
    <p:extLst>
      <p:ext uri="{BB962C8B-B14F-4D97-AF65-F5344CB8AC3E}">
        <p14:creationId xmlns:p14="http://schemas.microsoft.com/office/powerpoint/2010/main" val="1949135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24</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357540" y="5256760"/>
            <a:ext cx="6415627" cy="3807613"/>
          </a:xfrm>
          <a:ln/>
        </p:spPr>
        <p:txBody>
          <a:bodyPr/>
          <a:lstStyle/>
          <a:p>
            <a:r>
              <a:rPr lang="en-US" dirty="0" smtClean="0"/>
              <a:t>Your processes are evaluated</a:t>
            </a:r>
            <a:r>
              <a:rPr lang="en-US" baseline="0" dirty="0" smtClean="0"/>
              <a:t> </a:t>
            </a:r>
            <a:r>
              <a:rPr lang="en-US" dirty="0" smtClean="0"/>
              <a:t>based on these four factors:</a:t>
            </a:r>
          </a:p>
          <a:p>
            <a:pPr marL="192247" indent="-192247">
              <a:buFont typeface="Arial" panose="020B0604020202020204" pitchFamily="34" charset="0"/>
              <a:buChar char="•"/>
            </a:pPr>
            <a:r>
              <a:rPr lang="en-US" i="1" dirty="0"/>
              <a:t>Approach: </a:t>
            </a:r>
            <a:r>
              <a:rPr lang="en-US" dirty="0"/>
              <a:t>How do you accomplish the work of your organization? How systematic are the key processes you use?</a:t>
            </a:r>
          </a:p>
          <a:p>
            <a:pPr marL="192247" indent="-192247">
              <a:buFont typeface="Arial" panose="020B0604020202020204" pitchFamily="34" charset="0"/>
              <a:buChar char="•"/>
            </a:pPr>
            <a:r>
              <a:rPr lang="en-US" i="1" dirty="0"/>
              <a:t>Deployment: </a:t>
            </a:r>
            <a:r>
              <a:rPr lang="en-US" dirty="0"/>
              <a:t>How consistently are your key processes used throughout your organization?</a:t>
            </a:r>
          </a:p>
          <a:p>
            <a:pPr marL="192247" indent="-192247">
              <a:buFont typeface="Arial" panose="020B0604020202020204" pitchFamily="34" charset="0"/>
              <a:buChar char="•"/>
            </a:pPr>
            <a:r>
              <a:rPr lang="en-US" i="1" dirty="0"/>
              <a:t>Learning: </a:t>
            </a:r>
            <a:r>
              <a:rPr lang="en-US" dirty="0"/>
              <a:t>Have you evaluated and improved your key processes? Have improvements been shared within your organization?</a:t>
            </a:r>
          </a:p>
          <a:p>
            <a:pPr marL="192247" indent="-192247">
              <a:buFont typeface="Arial" panose="020B0604020202020204" pitchFamily="34" charset="0"/>
              <a:buChar char="•"/>
            </a:pPr>
            <a:r>
              <a:rPr lang="en-US" i="1" dirty="0"/>
              <a:t>Integration: </a:t>
            </a:r>
            <a:r>
              <a:rPr lang="en-US" dirty="0"/>
              <a:t>How do your processes address your current and future organizational needs?</a:t>
            </a:r>
          </a:p>
        </p:txBody>
      </p:sp>
    </p:spTree>
    <p:extLst>
      <p:ext uri="{BB962C8B-B14F-4D97-AF65-F5344CB8AC3E}">
        <p14:creationId xmlns:p14="http://schemas.microsoft.com/office/powerpoint/2010/main" val="1356999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AAC5B075-E993-46C9-89E8-79410D299921}" type="slidenum">
              <a:rPr lang="en-US" sz="1300"/>
              <a:pPr/>
              <a:t>25</a:t>
            </a:fld>
            <a:endParaRPr lang="en-US" sz="1300" dirty="0"/>
          </a:p>
        </p:txBody>
      </p:sp>
      <p:sp>
        <p:nvSpPr>
          <p:cNvPr id="3789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706920" y="4447781"/>
            <a:ext cx="5878768" cy="4384566"/>
          </a:xfrm>
          <a:ln/>
        </p:spPr>
        <p:txBody>
          <a:bodyPr/>
          <a:lstStyle/>
          <a:p>
            <a:pPr>
              <a:spcBef>
                <a:spcPts val="686"/>
              </a:spcBef>
              <a:defRPr/>
            </a:pPr>
            <a:r>
              <a:rPr lang="en-US" dirty="0" smtClean="0"/>
              <a:t>This graphic is an aid for understanding how to assess process items (categories 1 through 6). In each case, the arrows indicate the degree of consistency and coordination among organizational units. The circular shapes shown next to the arrows depict the relative clarity or definition of an organization’s goals. The steps are as follows:</a:t>
            </a:r>
          </a:p>
          <a:p>
            <a:pPr marL="293758" indent="-293758">
              <a:spcBef>
                <a:spcPts val="686"/>
              </a:spcBef>
              <a:buFont typeface="Arial" pitchFamily="34" charset="0"/>
              <a:buChar char="•"/>
              <a:defRPr/>
            </a:pPr>
            <a:r>
              <a:rPr lang="en-US" b="1" dirty="0" smtClean="0"/>
              <a:t>Reacting to Problems</a:t>
            </a:r>
            <a:r>
              <a:rPr lang="en-US" dirty="0" smtClean="0"/>
              <a:t>: Here operations are characterized by activities rather than by processes, and they are largely responsive to immediate needs or problems.</a:t>
            </a:r>
          </a:p>
          <a:p>
            <a:pPr marL="293758" indent="-293758">
              <a:spcBef>
                <a:spcPts val="686"/>
              </a:spcBef>
              <a:buFont typeface="Arial" pitchFamily="34" charset="0"/>
              <a:buChar char="•"/>
              <a:defRPr/>
            </a:pPr>
            <a:r>
              <a:rPr lang="en-US" b="1" dirty="0" smtClean="0"/>
              <a:t>Early Systematic Approaches</a:t>
            </a:r>
            <a:r>
              <a:rPr lang="en-US" dirty="0" smtClean="0"/>
              <a:t>: Here the organization is at the beginning stages of conducting operations by processes with repeatability, evaluation and improvement, and some early coordination among organizational units.</a:t>
            </a:r>
          </a:p>
          <a:p>
            <a:pPr marL="293758" indent="-293758">
              <a:spcBef>
                <a:spcPts val="686"/>
              </a:spcBef>
              <a:buFont typeface="Arial" pitchFamily="34" charset="0"/>
              <a:buChar char="•"/>
              <a:defRPr/>
            </a:pPr>
            <a:r>
              <a:rPr lang="en-US" b="1" dirty="0" smtClean="0"/>
              <a:t>Aligned Approaches</a:t>
            </a:r>
            <a:r>
              <a:rPr lang="en-US" dirty="0" smtClean="0"/>
              <a:t> occur in the third step toward a mature process. At this stage, operations are repeatable and are regularly evaluated for improvement, with learnings shared and with coordination among organizational units. </a:t>
            </a:r>
          </a:p>
          <a:p>
            <a:pPr marL="293758" indent="-293758">
              <a:spcBef>
                <a:spcPts val="686"/>
              </a:spcBef>
              <a:buFont typeface="Arial" pitchFamily="34" charset="0"/>
              <a:buChar char="•"/>
              <a:defRPr/>
            </a:pPr>
            <a:r>
              <a:rPr lang="en-US" b="1" dirty="0" smtClean="0"/>
              <a:t>Integrated Approaches</a:t>
            </a:r>
            <a:r>
              <a:rPr lang="en-US" dirty="0" smtClean="0"/>
              <a:t> occur at the final stage of a mature process. The arrows indicate the evolution of the organization into an interconnected unit. At this stage, not only are processes repeatable, but also, in collaboration with other affected units, they are regularly evaluated for change and improvement. This collaboration and interconnection help organizations achieve efficiencies across units.</a:t>
            </a:r>
          </a:p>
          <a:p>
            <a:pPr>
              <a:spcBef>
                <a:spcPts val="686"/>
              </a:spcBef>
              <a:defRPr/>
            </a:pPr>
            <a:endParaRPr lang="en-US" dirty="0" smtClean="0"/>
          </a:p>
        </p:txBody>
      </p:sp>
    </p:spTree>
    <p:extLst>
      <p:ext uri="{BB962C8B-B14F-4D97-AF65-F5344CB8AC3E}">
        <p14:creationId xmlns:p14="http://schemas.microsoft.com/office/powerpoint/2010/main" val="2328266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43CE931C-99F6-4FF9-9412-9FCC9F441DEE}" type="slidenum">
              <a:rPr lang="en-US" sz="1300"/>
              <a:pPr/>
              <a:t>26</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49226" y="4847627"/>
            <a:ext cx="5912114" cy="35651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Learning is an essential attribute of high-performing organizations and, therefore, a critical concept in performance excellence. It is a key term used throughout the Baldrige Excellence Framework booklet and is one of the four scoring factors used to assess the maturity of an organization’s processes.</a:t>
            </a:r>
          </a:p>
          <a:p>
            <a:r>
              <a:rPr lang="en-US" dirty="0" smtClean="0"/>
              <a:t>Effective, well-deployed organizational learning can help an organization improve from the early stages of reacting to problems to the highest levels of organization-wide improvement, refinement, and innovation. The firefighting analogy illustrated here shows a progression through the levels of maturity for this scoring dimension.</a:t>
            </a:r>
          </a:p>
          <a:p>
            <a:endParaRPr lang="en-US" dirty="0" smtClean="0"/>
          </a:p>
        </p:txBody>
      </p:sp>
    </p:spTree>
    <p:extLst>
      <p:ext uri="{BB962C8B-B14F-4D97-AF65-F5344CB8AC3E}">
        <p14:creationId xmlns:p14="http://schemas.microsoft.com/office/powerpoint/2010/main" val="1345167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27</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645847" y="5348753"/>
            <a:ext cx="5839014" cy="2754276"/>
          </a:xfrm>
          <a:ln/>
        </p:spPr>
        <p:txBody>
          <a:bodyPr/>
          <a:lstStyle/>
          <a:p>
            <a:r>
              <a:rPr lang="en-US" dirty="0" smtClean="0"/>
              <a:t>Your results are evaluated based on these four factors:</a:t>
            </a:r>
          </a:p>
          <a:p>
            <a:r>
              <a:rPr lang="en-US" i="1" dirty="0"/>
              <a:t>Levels: </a:t>
            </a:r>
            <a:r>
              <a:rPr lang="en-US" dirty="0"/>
              <a:t>What is your current performance?</a:t>
            </a:r>
          </a:p>
          <a:p>
            <a:r>
              <a:rPr lang="en-US" i="1" dirty="0"/>
              <a:t>Trends: </a:t>
            </a:r>
            <a:r>
              <a:rPr lang="en-US" dirty="0"/>
              <a:t>Are the results improving, staying the same, or getting worse?</a:t>
            </a:r>
          </a:p>
          <a:p>
            <a:r>
              <a:rPr lang="en-US" i="1" dirty="0"/>
              <a:t>Comparisons: </a:t>
            </a:r>
            <a:r>
              <a:rPr lang="en-US" dirty="0"/>
              <a:t>How does your performance compare with that of other organizations and competitors, or with benchmarks?</a:t>
            </a:r>
          </a:p>
          <a:p>
            <a:r>
              <a:rPr lang="en-US" i="1" dirty="0"/>
              <a:t>Integration: </a:t>
            </a:r>
            <a:r>
              <a:rPr lang="en-US" dirty="0"/>
              <a:t>Are you tracking results that are important to your organization? Are you using the results in organizational decision making?</a:t>
            </a:r>
          </a:p>
        </p:txBody>
      </p:sp>
    </p:spTree>
    <p:extLst>
      <p:ext uri="{BB962C8B-B14F-4D97-AF65-F5344CB8AC3E}">
        <p14:creationId xmlns:p14="http://schemas.microsoft.com/office/powerpoint/2010/main" val="589279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28</a:t>
            </a:fld>
            <a:endParaRPr lang="en-US" dirty="0"/>
          </a:p>
        </p:txBody>
      </p:sp>
    </p:spTree>
    <p:extLst>
      <p:ext uri="{BB962C8B-B14F-4D97-AF65-F5344CB8AC3E}">
        <p14:creationId xmlns:p14="http://schemas.microsoft.com/office/powerpoint/2010/main" val="101558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358814" y="4365965"/>
            <a:ext cx="6438969" cy="4695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755"/>
              </a:spcAft>
            </a:pPr>
            <a:endParaRPr lang="en-US" b="1" dirty="0"/>
          </a:p>
          <a:p>
            <a:pPr>
              <a:spcAft>
                <a:spcPts val="755"/>
              </a:spcAft>
            </a:pPr>
            <a:r>
              <a:rPr lang="en-US" dirty="0" smtClean="0"/>
              <a:t> </a:t>
            </a:r>
            <a:endParaRPr lang="en-US" dirty="0"/>
          </a:p>
          <a:p>
            <a:r>
              <a:rPr lang="en-US" dirty="0"/>
              <a:t> </a:t>
            </a:r>
          </a:p>
          <a:p>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3</a:t>
            </a:fld>
            <a:endParaRPr lang="en-US" sz="1300" dirty="0"/>
          </a:p>
        </p:txBody>
      </p:sp>
    </p:spTree>
    <p:extLst>
      <p:ext uri="{BB962C8B-B14F-4D97-AF65-F5344CB8AC3E}">
        <p14:creationId xmlns:p14="http://schemas.microsoft.com/office/powerpoint/2010/main" val="1566382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4</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96285" y="5584128"/>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a:t>
            </a:r>
            <a:r>
              <a:rPr lang="en-US" dirty="0" smtClean="0"/>
              <a:t>Baldrige Excellence Framework</a:t>
            </a:r>
            <a:r>
              <a:rPr lang="en-US" baseline="0" dirty="0" smtClean="0"/>
              <a:t> includes the Health Care Criteria </a:t>
            </a:r>
            <a:r>
              <a:rPr lang="en-US" dirty="0" smtClean="0"/>
              <a:t>for Performance Excellence, a</a:t>
            </a:r>
            <a:r>
              <a:rPr lang="en-US" baseline="0" dirty="0" smtClean="0"/>
              <a:t> set of core values and concepts, and a scoring system to use in evaluating your organization’s processes and results</a:t>
            </a:r>
            <a:r>
              <a:rPr lang="en-US" dirty="0" smtClean="0"/>
              <a:t>.</a:t>
            </a:r>
            <a:endParaRPr lang="en-US" dirty="0"/>
          </a:p>
        </p:txBody>
      </p:sp>
    </p:spTree>
    <p:extLst>
      <p:ext uri="{BB962C8B-B14F-4D97-AF65-F5344CB8AC3E}">
        <p14:creationId xmlns:p14="http://schemas.microsoft.com/office/powerpoint/2010/main" val="1868807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5</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96285" y="5592415"/>
            <a:ext cx="5140743" cy="20912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a:t>
            </a:r>
            <a:r>
              <a:rPr lang="en-US" dirty="0" smtClean="0"/>
              <a:t>Baldrige </a:t>
            </a:r>
            <a:r>
              <a:rPr lang="en-US" dirty="0"/>
              <a:t>Health Care </a:t>
            </a:r>
            <a:r>
              <a:rPr lang="en-US" dirty="0" smtClean="0"/>
              <a:t>Criteria for Performance Excellence </a:t>
            </a:r>
            <a:r>
              <a:rPr lang="en-US" baseline="0" dirty="0" smtClean="0"/>
              <a:t>are a set of questions divided into an Organizational Profile and </a:t>
            </a:r>
            <a:r>
              <a:rPr lang="en-US" dirty="0" smtClean="0"/>
              <a:t>seven </a:t>
            </a:r>
            <a:r>
              <a:rPr lang="en-US" dirty="0"/>
              <a:t>categories. Each </a:t>
            </a:r>
            <a:r>
              <a:rPr lang="en-US" dirty="0" smtClean="0"/>
              <a:t>category represents a critical aspect of managing and performing as an organization.</a:t>
            </a:r>
          </a:p>
          <a:p>
            <a:r>
              <a:rPr lang="en-US" dirty="0" smtClean="0"/>
              <a:t>Each category </a:t>
            </a:r>
            <a:r>
              <a:rPr lang="en-US" dirty="0"/>
              <a:t>is subdivided into </a:t>
            </a:r>
            <a:r>
              <a:rPr lang="en-US" dirty="0" smtClean="0"/>
              <a:t>items. </a:t>
            </a:r>
            <a:r>
              <a:rPr lang="en-US" dirty="0"/>
              <a:t>There are 17 items, each focusing on </a:t>
            </a:r>
            <a:r>
              <a:rPr lang="en-US" dirty="0" smtClean="0"/>
              <a:t>an aspect of your organization.</a:t>
            </a:r>
            <a:endParaRPr lang="en-US" dirty="0"/>
          </a:p>
        </p:txBody>
      </p:sp>
    </p:spTree>
    <p:extLst>
      <p:ext uri="{BB962C8B-B14F-4D97-AF65-F5344CB8AC3E}">
        <p14:creationId xmlns:p14="http://schemas.microsoft.com/office/powerpoint/2010/main" val="259323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9A374DE-5B22-4D32-99A0-4A2C98F1D801}" type="slidenum">
              <a:rPr lang="en-US" sz="1300"/>
              <a:pPr/>
              <a:t>6</a:t>
            </a:fld>
            <a:endParaRPr lang="en-US" sz="1300" dirty="0"/>
          </a:p>
        </p:txBody>
      </p:sp>
      <p:sp>
        <p:nvSpPr>
          <p:cNvPr id="30723"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ln/>
        </p:spPr>
        <p:txBody>
          <a:bodyPr/>
          <a:lstStyle/>
          <a:p>
            <a:pPr>
              <a:spcBef>
                <a:spcPts val="673"/>
              </a:spcBef>
              <a:defRPr/>
            </a:pPr>
            <a:r>
              <a:rPr lang="en-US" dirty="0"/>
              <a:t>The Health Care Criteria </a:t>
            </a:r>
            <a:r>
              <a:rPr lang="en-US" dirty="0" smtClean="0"/>
              <a:t>are </a:t>
            </a:r>
            <a:r>
              <a:rPr lang="en-US" dirty="0"/>
              <a:t>built on a </a:t>
            </a:r>
            <a:r>
              <a:rPr lang="en-US" dirty="0" smtClean="0"/>
              <a:t>11 </a:t>
            </a:r>
            <a:r>
              <a:rPr lang="en-US" dirty="0"/>
              <a:t>interrelated core values and concepts</a:t>
            </a:r>
            <a:r>
              <a:rPr lang="en-US" dirty="0" smtClean="0"/>
              <a:t>. These are beliefs </a:t>
            </a:r>
            <a:r>
              <a:rPr lang="en-US" dirty="0"/>
              <a:t>and behaviors found in high-performing organizations</a:t>
            </a:r>
            <a:r>
              <a:rPr lang="en-US" dirty="0" smtClean="0"/>
              <a:t>.</a:t>
            </a:r>
            <a:endParaRPr lang="en-US" dirty="0"/>
          </a:p>
          <a:p>
            <a:pPr>
              <a:spcBef>
                <a:spcPts val="673"/>
              </a:spcBef>
              <a:defRPr/>
            </a:pPr>
            <a:r>
              <a:rPr lang="en-US" dirty="0" smtClean="0"/>
              <a:t>The </a:t>
            </a:r>
            <a:r>
              <a:rPr lang="en-US" dirty="0"/>
              <a:t>Health Care Criteria </a:t>
            </a:r>
            <a:r>
              <a:rPr lang="en-US" dirty="0" smtClean="0"/>
              <a:t>encourage</a:t>
            </a:r>
            <a:r>
              <a:rPr lang="en-US" baseline="0" dirty="0" smtClean="0"/>
              <a:t> you to take a systems perspective on your organization, the value at center of the figure.</a:t>
            </a:r>
            <a:r>
              <a:rPr lang="en-US" dirty="0" smtClean="0"/>
              <a:t> The next layer shows the other core </a:t>
            </a:r>
            <a:r>
              <a:rPr lang="en-US" dirty="0"/>
              <a:t>values and </a:t>
            </a:r>
            <a:r>
              <a:rPr lang="en-US" dirty="0" smtClean="0"/>
              <a:t>concepts that </a:t>
            </a:r>
            <a:r>
              <a:rPr lang="en-US" dirty="0"/>
              <a:t>are embedded </a:t>
            </a:r>
            <a:r>
              <a:rPr lang="en-US" dirty="0" smtClean="0"/>
              <a:t>in </a:t>
            </a:r>
            <a:r>
              <a:rPr lang="en-US" dirty="0"/>
              <a:t>Health Care Criteria </a:t>
            </a:r>
            <a:r>
              <a:rPr lang="en-US" dirty="0" smtClean="0"/>
              <a:t>categories </a:t>
            </a:r>
            <a:r>
              <a:rPr lang="en-US" dirty="0"/>
              <a:t>1 through </a:t>
            </a:r>
            <a:r>
              <a:rPr lang="en-US" dirty="0" smtClean="0"/>
              <a:t>6. </a:t>
            </a:r>
            <a:r>
              <a:rPr lang="en-US" dirty="0"/>
              <a:t>These categories are the next layer in the figure. Systematic processes </a:t>
            </a:r>
            <a:r>
              <a:rPr lang="en-US" dirty="0" smtClean="0"/>
              <a:t>in those areas yield </a:t>
            </a:r>
            <a:r>
              <a:rPr lang="en-US" dirty="0"/>
              <a:t>the performance results found in Health Care Criteria </a:t>
            </a:r>
            <a:r>
              <a:rPr lang="en-US" dirty="0" smtClean="0"/>
              <a:t>category </a:t>
            </a:r>
            <a:r>
              <a:rPr lang="en-US" dirty="0"/>
              <a:t>7, represented by the outermost layer.</a:t>
            </a:r>
          </a:p>
          <a:p>
            <a:pPr>
              <a:spcBef>
                <a:spcPts val="673"/>
              </a:spcBef>
              <a:defRPr/>
            </a:pPr>
            <a:r>
              <a:rPr lang="en-US" dirty="0"/>
              <a:t>Let’s take a closer look at these core values and concepts.</a:t>
            </a:r>
          </a:p>
          <a:p>
            <a:pPr>
              <a:spcBef>
                <a:spcPts val="673"/>
              </a:spcBef>
              <a:defRPr/>
            </a:pPr>
            <a:endParaRPr lang="en-US" dirty="0"/>
          </a:p>
          <a:p>
            <a:pPr>
              <a:spcBef>
                <a:spcPts val="673"/>
              </a:spcBef>
              <a:defRPr/>
            </a:pPr>
            <a:endParaRPr lang="en-US" dirty="0"/>
          </a:p>
        </p:txBody>
      </p:sp>
    </p:spTree>
    <p:extLst>
      <p:ext uri="{BB962C8B-B14F-4D97-AF65-F5344CB8AC3E}">
        <p14:creationId xmlns:p14="http://schemas.microsoft.com/office/powerpoint/2010/main" val="47071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4055182-3DB8-4F40-9EA9-BE883AD1077A}" type="slidenum">
              <a:rPr lang="en-US" sz="1300"/>
              <a:pPr/>
              <a:t>7</a:t>
            </a:fld>
            <a:endParaRPr lang="en-US" sz="1300" dirty="0"/>
          </a:p>
        </p:txBody>
      </p:sp>
      <p:sp>
        <p:nvSpPr>
          <p:cNvPr id="31747" name="Rectangle 2"/>
          <p:cNvSpPr>
            <a:spLocks noGrp="1" noRot="1" noChangeAspect="1" noChangeArrowheads="1" noTextEdit="1"/>
          </p:cNvSpPr>
          <p:nvPr>
            <p:ph type="sldImg"/>
          </p:nvPr>
        </p:nvSpPr>
        <p:spPr>
          <a:xfrm>
            <a:off x="838200" y="828675"/>
            <a:ext cx="5454650" cy="4216400"/>
          </a:xfrm>
          <a:ln/>
        </p:spPr>
      </p:sp>
      <p:sp>
        <p:nvSpPr>
          <p:cNvPr id="31748" name="Rectangle 3"/>
          <p:cNvSpPr>
            <a:spLocks noGrp="1" noChangeArrowheads="1"/>
          </p:cNvSpPr>
          <p:nvPr>
            <p:ph type="body" idx="1"/>
          </p:nvPr>
        </p:nvSpPr>
        <p:spPr>
          <a:xfrm>
            <a:off x="733229" y="5249170"/>
            <a:ext cx="5903776" cy="34126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
            <a:r>
              <a:rPr lang="en-US" dirty="0"/>
              <a:t>First and foremost, Baldrige provides a</a:t>
            </a:r>
            <a:r>
              <a:rPr lang="en-US" i="1" dirty="0"/>
              <a:t> systems perspective</a:t>
            </a:r>
            <a:r>
              <a:rPr lang="en-US" dirty="0"/>
              <a:t> that requires </a:t>
            </a:r>
            <a:r>
              <a:rPr lang="en-US" i="1" dirty="0"/>
              <a:t>visionary leadership</a:t>
            </a:r>
            <a:r>
              <a:rPr lang="en-US" dirty="0"/>
              <a:t>—the first two core values. </a:t>
            </a:r>
          </a:p>
          <a:p>
            <a:pPr fontAlgn="b"/>
            <a:r>
              <a:rPr lang="en-US" dirty="0"/>
              <a:t>The next seven core values are the </a:t>
            </a:r>
            <a:r>
              <a:rPr lang="en-US" i="1" dirty="0" err="1"/>
              <a:t>hows</a:t>
            </a:r>
            <a:r>
              <a:rPr lang="en-US" dirty="0"/>
              <a:t> of an effective system. </a:t>
            </a:r>
          </a:p>
          <a:p>
            <a:pPr fontAlgn="b"/>
            <a:r>
              <a:rPr lang="en-US" dirty="0"/>
              <a:t>The final two core values, </a:t>
            </a:r>
            <a:r>
              <a:rPr lang="en-US" i="1" dirty="0"/>
              <a:t>ethics and transparency</a:t>
            </a:r>
            <a:r>
              <a:rPr lang="en-US" dirty="0"/>
              <a:t> and </a:t>
            </a:r>
            <a:r>
              <a:rPr lang="en-US" i="1" dirty="0"/>
              <a:t>delivering value and results</a:t>
            </a:r>
            <a:r>
              <a:rPr lang="en-US" dirty="0"/>
              <a:t>, are the outcome of using Baldrige as a guide. </a:t>
            </a:r>
          </a:p>
          <a:p>
            <a:pPr marL="192247" indent="-192247">
              <a:spcBef>
                <a:spcPts val="0"/>
              </a:spcBef>
              <a:spcAft>
                <a:spcPts val="673"/>
              </a:spcAft>
              <a:buFont typeface="Arial" panose="020B0604020202020204" pitchFamily="34" charset="0"/>
              <a:buChar char="•"/>
            </a:pPr>
            <a:endParaRPr lang="en-US" dirty="0"/>
          </a:p>
        </p:txBody>
      </p:sp>
    </p:spTree>
    <p:extLst>
      <p:ext uri="{BB962C8B-B14F-4D97-AF65-F5344CB8AC3E}">
        <p14:creationId xmlns:p14="http://schemas.microsoft.com/office/powerpoint/2010/main" val="72635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1E6CF192-BB90-4536-8D7B-4BEF2F178053}" type="slidenum">
              <a:rPr lang="en-US" sz="1300"/>
              <a:pPr/>
              <a:t>8</a:t>
            </a:fld>
            <a:endParaRPr lang="en-US" sz="1300" dirty="0"/>
          </a:p>
        </p:txBody>
      </p:sp>
      <p:sp>
        <p:nvSpPr>
          <p:cNvPr id="31747" name="Rectangle 2"/>
          <p:cNvSpPr>
            <a:spLocks noGrp="1" noRot="1" noChangeAspect="1" noChangeArrowheads="1" noTextEdit="1"/>
          </p:cNvSpPr>
          <p:nvPr>
            <p:ph type="sldImg"/>
          </p:nvPr>
        </p:nvSpPr>
        <p:spPr>
          <a:xfrm>
            <a:off x="1414463" y="93663"/>
            <a:ext cx="4360862" cy="3371850"/>
          </a:xfrm>
          <a:ln/>
        </p:spPr>
      </p:sp>
      <p:sp>
        <p:nvSpPr>
          <p:cNvPr id="31748" name="Rectangle 3"/>
          <p:cNvSpPr>
            <a:spLocks noGrp="1" noChangeArrowheads="1"/>
          </p:cNvSpPr>
          <p:nvPr>
            <p:ph type="body" idx="1"/>
          </p:nvPr>
        </p:nvSpPr>
        <p:spPr>
          <a:xfrm>
            <a:off x="629180" y="3802087"/>
            <a:ext cx="5696763" cy="51895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5317">
              <a:spcBef>
                <a:spcPts val="0"/>
              </a:spcBef>
              <a:spcAft>
                <a:spcPts val="600"/>
              </a:spcAft>
              <a:defRPr/>
            </a:pPr>
            <a:r>
              <a:rPr lang="en-US" b="1" dirty="0" smtClean="0"/>
              <a:t>Systems perspective: </a:t>
            </a:r>
            <a:r>
              <a:rPr lang="en-US" dirty="0" smtClean="0"/>
              <a:t>A systems perspective</a:t>
            </a:r>
            <a:r>
              <a:rPr lang="en-US" baseline="0" dirty="0" smtClean="0"/>
              <a:t> </a:t>
            </a:r>
            <a:r>
              <a:rPr lang="en-US" dirty="0" smtClean="0"/>
              <a:t>means managing all the parts of your organization as a unified whole to achieve your mission. It means ensuring that your plans, processes, measures, and actions are consistent. And it means ensuring that the individual parts of your organization’s management system work together in a fully interconnected, unified, and mutually beneficial manner. </a:t>
            </a:r>
          </a:p>
          <a:p>
            <a:pPr defTabSz="1025317">
              <a:spcBef>
                <a:spcPts val="0"/>
              </a:spcBef>
              <a:spcAft>
                <a:spcPts val="600"/>
              </a:spcAft>
              <a:defRPr/>
            </a:pPr>
            <a:r>
              <a:rPr lang="en-US" b="1" dirty="0" smtClean="0"/>
              <a:t>Visionary </a:t>
            </a:r>
            <a:r>
              <a:rPr lang="en-US" b="1" dirty="0"/>
              <a:t>leadership: </a:t>
            </a:r>
            <a:r>
              <a:rPr lang="en-US" dirty="0" smtClean="0"/>
              <a:t>Your </a:t>
            </a:r>
            <a:r>
              <a:rPr lang="en-US" dirty="0"/>
              <a:t>organization’s senior leaders should set a vision for the organization, create a customer focus, demonstrate clear and visible organizational values and ethics, and set high expectations for the workforce. The vision, values, and expectations should balance the needs of all your stakeholders. </a:t>
            </a:r>
            <a:endParaRPr lang="en-US" dirty="0" smtClean="0"/>
          </a:p>
          <a:p>
            <a:pPr>
              <a:spcBef>
                <a:spcPts val="0"/>
              </a:spcBef>
              <a:spcAft>
                <a:spcPts val="600"/>
              </a:spcAft>
            </a:pPr>
            <a:r>
              <a:rPr lang="en-US" b="1" dirty="0" smtClean="0"/>
              <a:t>Patient-focused </a:t>
            </a:r>
            <a:r>
              <a:rPr lang="en-US" b="1" dirty="0"/>
              <a:t>excellence: </a:t>
            </a:r>
            <a:r>
              <a:rPr lang="en-US" dirty="0" smtClean="0"/>
              <a:t>Your patients and other customers are the ultimate judges of </a:t>
            </a:r>
            <a:r>
              <a:rPr lang="en-US" dirty="0"/>
              <a:t>your performance and the quality of your health care services</a:t>
            </a:r>
            <a:r>
              <a:rPr lang="en-US" dirty="0" smtClean="0"/>
              <a:t>. Thus</a:t>
            </a:r>
            <a:r>
              <a:rPr lang="en-US" dirty="0"/>
              <a:t>, your organization must consider all features </a:t>
            </a:r>
            <a:r>
              <a:rPr lang="en-US" dirty="0" smtClean="0"/>
              <a:t>and characteristics </a:t>
            </a:r>
            <a:r>
              <a:rPr lang="en-US" dirty="0"/>
              <a:t>of patient care delivery (including those </a:t>
            </a:r>
            <a:r>
              <a:rPr lang="en-US" dirty="0" smtClean="0"/>
              <a:t>not directly </a:t>
            </a:r>
            <a:r>
              <a:rPr lang="en-US" dirty="0"/>
              <a:t>related to medical, clinical, and health services) </a:t>
            </a:r>
            <a:r>
              <a:rPr lang="en-US" dirty="0" smtClean="0"/>
              <a:t>and all </a:t>
            </a:r>
            <a:r>
              <a:rPr lang="en-US" dirty="0"/>
              <a:t>modes of customer access and support that </a:t>
            </a:r>
            <a:r>
              <a:rPr lang="en-US" dirty="0" smtClean="0"/>
              <a:t>contribute value </a:t>
            </a:r>
            <a:r>
              <a:rPr lang="en-US" dirty="0"/>
              <a:t>to your patients and other customers. </a:t>
            </a:r>
            <a:endParaRPr lang="en-US" dirty="0" smtClean="0"/>
          </a:p>
          <a:p>
            <a:pPr>
              <a:spcBef>
                <a:spcPts val="0"/>
              </a:spcBef>
              <a:spcAft>
                <a:spcPts val="600"/>
              </a:spcAft>
            </a:pPr>
            <a:r>
              <a:rPr lang="en-US" b="1" dirty="0" smtClean="0"/>
              <a:t>Valuing people: </a:t>
            </a:r>
            <a:r>
              <a:rPr lang="en-US" dirty="0"/>
              <a:t>A successful organization values all people who have a stake in the organization, including customers, community members, and other people affected by the organization’s actions. Your organization’s success depends on an engaged workforce that benefits from meaningful work, clear organizational direction, the opportunity to learn, and accountability for performance. That engaged workforce must also have a safe, trusting, and cooperative environment. </a:t>
            </a:r>
            <a:endParaRPr lang="en-US" strike="sngStrike" dirty="0"/>
          </a:p>
        </p:txBody>
      </p:sp>
    </p:spTree>
    <p:extLst>
      <p:ext uri="{BB962C8B-B14F-4D97-AF65-F5344CB8AC3E}">
        <p14:creationId xmlns:p14="http://schemas.microsoft.com/office/powerpoint/2010/main" val="419863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6E355744-9A5B-4ECB-8EBC-4E786AC2DBEA}" type="slidenum">
              <a:rPr lang="en-US" sz="1300"/>
              <a:pPr/>
              <a:t>9</a:t>
            </a:fld>
            <a:endParaRPr lang="en-US" sz="13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269856" y="4622633"/>
            <a:ext cx="6472315" cy="43479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Organizational learning and agility: </a:t>
            </a:r>
            <a:r>
              <a:rPr lang="en-US" dirty="0"/>
              <a:t>Success in today’s ever-changing, globally competitive environment demands continual organizational learning and agility. Agility requires a capacity for rapid change and for flexibility in operations. Organizational learning includes both continuous improvement of existing approaches and significant change or innovation, leading to new goals, approaches, health care services, and markets. </a:t>
            </a:r>
          </a:p>
          <a:p>
            <a:r>
              <a:rPr lang="en-US" b="1" dirty="0"/>
              <a:t>Focus on success: </a:t>
            </a:r>
            <a:r>
              <a:rPr lang="en-US" dirty="0"/>
              <a:t>Ensuring your organization’s success now and in the future requires an understanding of the short- and longer-term factors that affect your organization and its marketplace. Ensuring this ongoing success requires managing uncertainty in the environment, as well as balancing some stakeholders’ short-term demands with the organization’s and stakeholders’ needs to invest in long-term success. </a:t>
            </a:r>
          </a:p>
          <a:p>
            <a:r>
              <a:rPr lang="en-US" b="1" dirty="0"/>
              <a:t>Managing for innovation: </a:t>
            </a:r>
            <a:r>
              <a:rPr lang="en-US" dirty="0"/>
              <a:t>Innovation is no longer strictly the purview of research and development departments. Organizations should be led and managed so that innovation becomes part of the learning culture, is integrated into daily work, and reaches across the entire organization. Innovation should lead the organization to new dimensions of performance</a:t>
            </a:r>
          </a:p>
          <a:p>
            <a:r>
              <a:rPr lang="en-US" b="1" dirty="0"/>
              <a:t>Management by fact: </a:t>
            </a:r>
            <a:r>
              <a:rPr lang="en-US" dirty="0"/>
              <a:t>Performance improvement requires measurement and analysis. The measures selected should best represent the factors that lead to improved health care, patient and other customer, operational, societal, and financial performance. Analysis supports a variety of purposes, such as planning, reviewing your overall performance, improving operations, managing change, and comparing your performance with competitors’ or with best-practice benchmarks.</a:t>
            </a:r>
          </a:p>
          <a:p>
            <a:endParaRPr lang="en-US" dirty="0"/>
          </a:p>
        </p:txBody>
      </p:sp>
    </p:spTree>
    <p:extLst>
      <p:ext uri="{BB962C8B-B14F-4D97-AF65-F5344CB8AC3E}">
        <p14:creationId xmlns:p14="http://schemas.microsoft.com/office/powerpoint/2010/main" val="307973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662320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341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21252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97689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5527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50275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58337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56833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865488"/>
            <a:chOff x="-3876" y="-8640"/>
            <a:chExt cx="10061403" cy="7866865"/>
          </a:xfrm>
        </p:grpSpPr>
        <p:pic>
          <p:nvPicPr>
            <p:cNvPr id="1031" name="Picture 14" descr="shutterstock_40118065#5D201C_cmyk.ai"/>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3876" y="542028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 descr="top"/>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7301627" y="-8640"/>
              <a:ext cx="2755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smtClean="0">
                  <a:solidFill>
                    <a:srgbClr val="A6A6A6"/>
                  </a:solidFill>
                  <a:latin typeface="Arial" charset="0"/>
                  <a:cs typeface="Arial" charset="0"/>
                </a:rPr>
                <a:t>2015</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dirty="0" smtClean="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file://localhost/Users/rossl/Desktop/Design%20Center/2014%20New%20Logo/Final/All%20black%20no%20white/2014_Baldrige_Program_Logo.p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file://localhost/Users/rossl/Desktop/Design%20Center/2014%20New%20Logo/Final/All%20black%20no%20white/2014_Baldrige_Program_Logo.pn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388291"/>
            <a:ext cx="10058400" cy="24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Baldrige_Program_Logo_2010.whitebkgd.eps"/>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nistident_flright_vec.eps" descr="/Users/louannross/Desktop/Design Center/Art Folder/Logo Folder/N/ New Identifiers 11.09.07/nistident_flright_vec.eps"/>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76023" y="7285038"/>
            <a:ext cx="933481"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ctrTitle"/>
          </p:nvPr>
        </p:nvSpPr>
        <p:spPr>
          <a:xfrm>
            <a:off x="2372321" y="5764686"/>
            <a:ext cx="7537183" cy="906463"/>
          </a:xfrm>
        </p:spPr>
        <p:txBody>
          <a:bodyPr anchor="t"/>
          <a:lstStyle/>
          <a:p>
            <a:pPr>
              <a:lnSpc>
                <a:spcPts val="5300"/>
              </a:lnSpc>
            </a:pPr>
            <a:r>
              <a:rPr lang="en-US" sz="2600" b="0" dirty="0" smtClean="0">
                <a:solidFill>
                  <a:srgbClr val="A6A6A6"/>
                </a:solidFill>
                <a:latin typeface="Arial" charset="0"/>
                <a:ea typeface="ＭＳ Ｐゴシック" charset="0"/>
                <a:cs typeface="Arial" charset="0"/>
              </a:rPr>
              <a:t>Baldrige Performance Excellence Program | 2015</a:t>
            </a:r>
            <a:r>
              <a:rPr lang="en-US" sz="2600" b="0" dirty="0">
                <a:latin typeface="Arial" charset="0"/>
                <a:ea typeface="ＭＳ Ｐゴシック" charset="0"/>
                <a:cs typeface="Arial" charset="0"/>
              </a:rPr>
              <a:t/>
            </a:r>
            <a:br>
              <a:rPr lang="en-US" sz="2600" b="0" dirty="0">
                <a:latin typeface="Arial" charset="0"/>
                <a:ea typeface="ＭＳ Ｐゴシック" charset="0"/>
                <a:cs typeface="Arial" charset="0"/>
              </a:rPr>
            </a:br>
            <a:endParaRPr lang="en-US" sz="2600" b="0" dirty="0">
              <a:latin typeface="Arial" charset="0"/>
              <a:ea typeface="ＭＳ Ｐゴシック" charset="0"/>
              <a:cs typeface="Arial" charset="0"/>
            </a:endParaRPr>
          </a:p>
        </p:txBody>
      </p:sp>
      <p:sp>
        <p:nvSpPr>
          <p:cNvPr id="12" name="Rectangle 2"/>
          <p:cNvSpPr txBox="1">
            <a:spLocks noChangeArrowheads="1"/>
          </p:cNvSpPr>
          <p:nvPr/>
        </p:nvSpPr>
        <p:spPr bwMode="auto">
          <a:xfrm>
            <a:off x="4564254" y="887880"/>
            <a:ext cx="4301450" cy="253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ts val="4730"/>
              </a:lnSpc>
            </a:pPr>
            <a:r>
              <a:rPr lang="en-US" kern="0" dirty="0" smtClean="0">
                <a:solidFill>
                  <a:schemeClr val="tx1"/>
                </a:solidFill>
                <a:latin typeface="Arial" pitchFamily="34" charset="0"/>
                <a:ea typeface="ＭＳ Ｐゴシック" pitchFamily="34" charset="-128"/>
                <a:cs typeface="Arial" pitchFamily="34" charset="0"/>
              </a:rPr>
              <a:t>Baldrige Excellence Framework (Health Care)</a:t>
            </a:r>
          </a:p>
        </p:txBody>
      </p:sp>
      <p:sp>
        <p:nvSpPr>
          <p:cNvPr id="8" name="Rectangle 2"/>
          <p:cNvSpPr txBox="1">
            <a:spLocks noChangeArrowheads="1"/>
          </p:cNvSpPr>
          <p:nvPr/>
        </p:nvSpPr>
        <p:spPr bwMode="auto">
          <a:xfrm>
            <a:off x="4564254" y="3502378"/>
            <a:ext cx="4716224" cy="180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ct val="100000"/>
              </a:lnSpc>
            </a:pPr>
            <a:r>
              <a:rPr lang="en-US" sz="3600" b="0" kern="0" dirty="0" smtClean="0">
                <a:solidFill>
                  <a:schemeClr val="tx1"/>
                </a:solidFill>
                <a:latin typeface="Arial" pitchFamily="34" charset="0"/>
                <a:ea typeface="ＭＳ Ｐゴシック" pitchFamily="34" charset="-128"/>
                <a:cs typeface="Arial" pitchFamily="34" charset="0"/>
              </a:rPr>
              <a:t>A systems approach to improving your organization</a:t>
            </a:r>
            <a:endParaRPr lang="en-US" sz="3600" b="0" kern="0" dirty="0">
              <a:solidFill>
                <a:schemeClr val="tx1"/>
              </a:solidFill>
              <a:latin typeface="Arial" pitchFamily="34" charset="0"/>
              <a:ea typeface="ＭＳ Ｐゴシック" pitchFamily="34" charset="-128"/>
              <a:cs typeface="Arial" pitchFamily="34" charset="0"/>
            </a:endParaRPr>
          </a:p>
        </p:txBody>
      </p:sp>
      <p:pic>
        <p:nvPicPr>
          <p:cNvPr id="10" name="Picture 9"/>
          <p:cNvPicPr>
            <a:picLocks noChangeAspect="1"/>
          </p:cNvPicPr>
          <p:nvPr/>
        </p:nvPicPr>
        <p:blipFill rotWithShape="1">
          <a:blip r:embed="rId7" cstate="screen">
            <a:extLst>
              <a:ext uri="{28A0092B-C50C-407E-A947-70E740481C1C}">
                <a14:useLocalDpi xmlns:a14="http://schemas.microsoft.com/office/drawing/2010/main"/>
              </a:ext>
            </a:extLst>
          </a:blip>
          <a:srcRect r="1297" b="1336"/>
          <a:stretch/>
        </p:blipFill>
        <p:spPr>
          <a:xfrm>
            <a:off x="1186160" y="999933"/>
            <a:ext cx="2752562" cy="3566160"/>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07546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29236" y="223559"/>
            <a:ext cx="6361354" cy="6309360"/>
          </a:xfrm>
          <a:prstGeom prst="rect">
            <a:avLst/>
          </a:prstGeom>
        </p:spPr>
      </p:pic>
      <p:sp>
        <p:nvSpPr>
          <p:cNvPr id="13" name="Rectangle 3"/>
          <p:cNvSpPr txBox="1">
            <a:spLocks noChangeArrowheads="1"/>
          </p:cNvSpPr>
          <p:nvPr/>
        </p:nvSpPr>
        <p:spPr bwMode="auto">
          <a:xfrm>
            <a:off x="6838123" y="5904904"/>
            <a:ext cx="2888974" cy="1758666"/>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Societal </a:t>
            </a:r>
            <a:r>
              <a:rPr lang="en-US" sz="3080" b="1" kern="0" dirty="0" smtClean="0">
                <a:ea typeface="ＭＳ Ｐゴシック" pitchFamily="34" charset="-128"/>
              </a:rPr>
              <a:t>responsibility and community health</a:t>
            </a:r>
            <a:endParaRPr lang="en-US" sz="3080" b="1" kern="0" dirty="0">
              <a:ea typeface="ＭＳ Ｐゴシック" pitchFamily="34" charset="-128"/>
            </a:endParaRPr>
          </a:p>
        </p:txBody>
      </p:sp>
      <p:cxnSp>
        <p:nvCxnSpPr>
          <p:cNvPr id="19" name="Straight Arrow Connector 18"/>
          <p:cNvCxnSpPr/>
          <p:nvPr/>
        </p:nvCxnSpPr>
        <p:spPr bwMode="auto">
          <a:xfrm flipH="1">
            <a:off x="6400800" y="1228658"/>
            <a:ext cx="1325287" cy="100247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1682496" y="1729897"/>
            <a:ext cx="2121408" cy="2245755"/>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4" name="Rectangle 3"/>
          <p:cNvSpPr txBox="1">
            <a:spLocks noChangeArrowheads="1"/>
          </p:cNvSpPr>
          <p:nvPr/>
        </p:nvSpPr>
        <p:spPr bwMode="auto">
          <a:xfrm>
            <a:off x="403411" y="630615"/>
            <a:ext cx="3138329" cy="119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spcBef>
                <a:spcPts val="1975"/>
              </a:spcBef>
              <a:buFont typeface="Arial" pitchFamily="34" charset="0"/>
              <a:buNone/>
            </a:pPr>
            <a:r>
              <a:rPr lang="en-US" sz="3080" b="1" kern="0" dirty="0" smtClean="0">
                <a:ea typeface="ＭＳ Ｐゴシック" pitchFamily="34" charset="-128"/>
              </a:rPr>
              <a:t>Delivering value and results</a:t>
            </a:r>
            <a:endParaRPr lang="en-US" sz="3080" b="1" kern="0" dirty="0">
              <a:ea typeface="ＭＳ Ｐゴシック" pitchFamily="34" charset="-128"/>
            </a:endParaRPr>
          </a:p>
        </p:txBody>
      </p:sp>
      <p:sp>
        <p:nvSpPr>
          <p:cNvPr id="24" name="Rectangle 3"/>
          <p:cNvSpPr txBox="1">
            <a:spLocks noChangeArrowheads="1"/>
          </p:cNvSpPr>
          <p:nvPr/>
        </p:nvSpPr>
        <p:spPr bwMode="auto">
          <a:xfrm>
            <a:off x="7800549" y="828863"/>
            <a:ext cx="2257851" cy="119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spcBef>
                <a:spcPts val="1975"/>
              </a:spcBef>
              <a:buFont typeface="Arial" pitchFamily="34" charset="0"/>
              <a:buNone/>
            </a:pPr>
            <a:r>
              <a:rPr lang="en-US" sz="3080" b="1" kern="0" dirty="0" smtClean="0">
                <a:ea typeface="ＭＳ Ｐゴシック" pitchFamily="34" charset="-128"/>
              </a:rPr>
              <a:t>Ethics and transparency</a:t>
            </a:r>
            <a:endParaRPr lang="en-US" sz="3080" b="1" kern="0" dirty="0">
              <a:ea typeface="ＭＳ Ｐゴシック" pitchFamily="34" charset="-128"/>
            </a:endParaRPr>
          </a:p>
        </p:txBody>
      </p:sp>
      <p:cxnSp>
        <p:nvCxnSpPr>
          <p:cNvPr id="25" name="Straight Arrow Connector 24"/>
          <p:cNvCxnSpPr/>
          <p:nvPr/>
        </p:nvCxnSpPr>
        <p:spPr bwMode="auto">
          <a:xfrm flipH="1" flipV="1">
            <a:off x="6740250" y="3155600"/>
            <a:ext cx="1158046" cy="274930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240400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19100" y="418914"/>
            <a:ext cx="7975601" cy="1257300"/>
          </a:xfrm>
        </p:spPr>
        <p:txBody>
          <a:bodyPr/>
          <a:lstStyle/>
          <a:p>
            <a:pPr>
              <a:lnSpc>
                <a:spcPts val="4936"/>
              </a:lnSpc>
            </a:pPr>
            <a:r>
              <a:rPr lang="en-US" sz="4840" dirty="0">
                <a:latin typeface="Arial Narrow" pitchFamily="34" charset="0"/>
                <a:ea typeface="ＭＳ Ｐゴシック" pitchFamily="34" charset="-128"/>
                <a:cs typeface="Arial Narrow" pitchFamily="34" charset="0"/>
              </a:rPr>
              <a:t>Baldrige Criteria </a:t>
            </a:r>
            <a:r>
              <a:rPr lang="en-US" sz="4840" dirty="0" smtClean="0">
                <a:latin typeface="Arial Narrow" pitchFamily="34" charset="0"/>
                <a:ea typeface="ＭＳ Ｐゴシック" pitchFamily="34" charset="-128"/>
                <a:cs typeface="Arial Narrow" pitchFamily="34" charset="0"/>
              </a:rPr>
              <a:t>Overview: </a:t>
            </a:r>
            <a:r>
              <a:rPr lang="en-US" sz="4840" dirty="0">
                <a:latin typeface="Arial Narrow" pitchFamily="34" charset="0"/>
                <a:ea typeface="ＭＳ Ｐゴシック" pitchFamily="34" charset="-128"/>
                <a:cs typeface="Arial Narrow" pitchFamily="34" charset="0"/>
              </a:rPr>
              <a:t/>
            </a:r>
            <a:br>
              <a:rPr lang="en-US" sz="4840" dirty="0">
                <a:latin typeface="Arial Narrow" pitchFamily="34" charset="0"/>
                <a:ea typeface="ＭＳ Ｐゴシック" pitchFamily="34" charset="-128"/>
                <a:cs typeface="Arial Narrow" pitchFamily="34" charset="0"/>
              </a:rPr>
            </a:br>
            <a:r>
              <a:rPr lang="en-US" sz="4840" dirty="0">
                <a:latin typeface="Arial Narrow" pitchFamily="34" charset="0"/>
                <a:ea typeface="ＭＳ Ｐゴシック" pitchFamily="34" charset="-128"/>
                <a:cs typeface="Arial Narrow" pitchFamily="34" charset="0"/>
              </a:rPr>
              <a:t>A Systems Perspective</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70922" y="1908312"/>
            <a:ext cx="6891130" cy="489005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 Box 4"/>
          <p:cNvSpPr txBox="1">
            <a:spLocks noChangeArrowheads="1"/>
          </p:cNvSpPr>
          <p:nvPr/>
        </p:nvSpPr>
        <p:spPr bwMode="auto">
          <a:xfrm>
            <a:off x="304885" y="580238"/>
            <a:ext cx="4664600" cy="835965"/>
          </a:xfrm>
          <a:prstGeom prst="rect">
            <a:avLst/>
          </a:prstGeom>
          <a:noFill/>
          <a:ln w="9525">
            <a:noFill/>
            <a:miter lim="800000"/>
            <a:headEnd/>
            <a:tailEnd/>
          </a:ln>
        </p:spPr>
        <p:txBody>
          <a:bodyPr wrap="square" lIns="90264" tIns="45132" rIns="90264" bIns="45132">
            <a:spAutoFit/>
          </a:bodyPr>
          <a:lstStyle/>
          <a:p>
            <a:pPr eaLnBrk="0" hangingPunct="0">
              <a:spcBef>
                <a:spcPct val="50000"/>
              </a:spcBef>
              <a:defRPr/>
            </a:pPr>
            <a:r>
              <a:rPr lang="en-US" sz="4840" b="1" dirty="0">
                <a:latin typeface="+mj-lt"/>
                <a:ea typeface="ＭＳ Ｐゴシック" pitchFamily="-109" charset="-128"/>
              </a:rPr>
              <a:t>Item Format</a:t>
            </a:r>
          </a:p>
        </p:txBody>
      </p:sp>
      <p:sp>
        <p:nvSpPr>
          <p:cNvPr id="8" name="Rectangle 7"/>
          <p:cNvSpPr/>
          <p:nvPr/>
        </p:nvSpPr>
        <p:spPr bwMode="auto">
          <a:xfrm>
            <a:off x="1240647" y="5450339"/>
            <a:ext cx="1396538" cy="648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7" charset="0"/>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1301" t="4668" r="5240" b="-206"/>
          <a:stretch/>
        </p:blipFill>
        <p:spPr>
          <a:xfrm>
            <a:off x="53008" y="1618171"/>
            <a:ext cx="9962871" cy="4023360"/>
          </a:xfrm>
          <a:prstGeom prst="rect">
            <a:avLst/>
          </a:prstGeom>
        </p:spPr>
      </p:pic>
    </p:spTree>
    <p:extLst>
      <p:ext uri="{BB962C8B-B14F-4D97-AF65-F5344CB8AC3E}">
        <p14:creationId xmlns:p14="http://schemas.microsoft.com/office/powerpoint/2010/main" val="99879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2743200" y="853889"/>
            <a:ext cx="5867400" cy="49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endParaRPr lang="en-US" sz="2640" dirty="0"/>
          </a:p>
        </p:txBody>
      </p:sp>
      <p:sp>
        <p:nvSpPr>
          <p:cNvPr id="9219" name="Text Box 4"/>
          <p:cNvSpPr txBox="1">
            <a:spLocks noChangeArrowheads="1"/>
          </p:cNvSpPr>
          <p:nvPr/>
        </p:nvSpPr>
        <p:spPr bwMode="auto">
          <a:xfrm>
            <a:off x="470762" y="1105948"/>
            <a:ext cx="7620000" cy="835965"/>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840" b="1" dirty="0">
                <a:latin typeface="+mj-lt"/>
                <a:ea typeface="ＭＳ Ｐゴシック" pitchFamily="-109" charset="-128"/>
              </a:rPr>
              <a:t>Notes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2256" t="537" r="3217" b="-537"/>
          <a:stretch/>
        </p:blipFill>
        <p:spPr>
          <a:xfrm>
            <a:off x="0" y="2631521"/>
            <a:ext cx="10058400" cy="2084404"/>
          </a:xfrm>
          <a:prstGeom prst="rect">
            <a:avLst/>
          </a:prstGeom>
        </p:spPr>
      </p:pic>
      <p:sp>
        <p:nvSpPr>
          <p:cNvPr id="5" name="Rectangle 4"/>
          <p:cNvSpPr/>
          <p:nvPr/>
        </p:nvSpPr>
        <p:spPr bwMode="auto">
          <a:xfrm>
            <a:off x="8610599" y="2307325"/>
            <a:ext cx="1274265" cy="648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7" charset="0"/>
            </a:endParaRPr>
          </a:p>
        </p:txBody>
      </p:sp>
    </p:spTree>
    <p:extLst>
      <p:ext uri="{BB962C8B-B14F-4D97-AF65-F5344CB8AC3E}">
        <p14:creationId xmlns:p14="http://schemas.microsoft.com/office/powerpoint/2010/main" val="3065908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19100" y="925061"/>
            <a:ext cx="8595043" cy="1121341"/>
          </a:xfrm>
        </p:spPr>
        <p:txBody>
          <a:bodyPr/>
          <a:lstStyle/>
          <a:p>
            <a:r>
              <a:rPr lang="en-US" sz="4840" dirty="0">
                <a:latin typeface="Arial Narrow" pitchFamily="34" charset="0"/>
                <a:ea typeface="ＭＳ Ｐゴシック" pitchFamily="34" charset="-128"/>
                <a:cs typeface="Arial Narrow" pitchFamily="34" charset="0"/>
              </a:rPr>
              <a:t>Organizational Profile</a:t>
            </a:r>
          </a:p>
        </p:txBody>
      </p:sp>
      <p:sp>
        <p:nvSpPr>
          <p:cNvPr id="7" name="Rectangle 3"/>
          <p:cNvSpPr txBox="1">
            <a:spLocks noChangeArrowheads="1"/>
          </p:cNvSpPr>
          <p:nvPr/>
        </p:nvSpPr>
        <p:spPr bwMode="auto">
          <a:xfrm>
            <a:off x="1445895" y="2082325"/>
            <a:ext cx="8277225" cy="4117658"/>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a:lnSpc>
                <a:spcPct val="100000"/>
              </a:lnSpc>
              <a:spcBef>
                <a:spcPts val="0"/>
              </a:spcBef>
              <a:spcAft>
                <a:spcPts val="1320"/>
              </a:spcAft>
              <a:buNone/>
            </a:pPr>
            <a:r>
              <a:rPr lang="en-US" sz="3520" kern="0" dirty="0">
                <a:ea typeface="ＭＳ Ｐゴシック" pitchFamily="34" charset="-128"/>
              </a:rPr>
              <a:t>P.1  Organizational Description</a:t>
            </a:r>
          </a:p>
          <a:p>
            <a:pPr>
              <a:lnSpc>
                <a:spcPct val="100000"/>
              </a:lnSpc>
              <a:spcBef>
                <a:spcPts val="0"/>
              </a:spcBef>
              <a:spcAft>
                <a:spcPts val="1320"/>
              </a:spcAft>
              <a:buNone/>
            </a:pPr>
            <a:r>
              <a:rPr lang="en-US" sz="3520" kern="0" dirty="0">
                <a:ea typeface="ＭＳ Ｐゴシック" pitchFamily="34" charset="-128"/>
              </a:rPr>
              <a:t>P.2  Organizational Situation</a:t>
            </a:r>
          </a:p>
          <a:p>
            <a:pPr>
              <a:lnSpc>
                <a:spcPct val="100000"/>
              </a:lnSpc>
              <a:spcBef>
                <a:spcPts val="0"/>
              </a:spcBef>
              <a:spcAft>
                <a:spcPts val="1320"/>
              </a:spcAft>
            </a:pPr>
            <a:r>
              <a:rPr lang="en-US" sz="3520" kern="0" dirty="0">
                <a:ea typeface="ＭＳ Ｐゴシック" pitchFamily="34" charset="-128"/>
              </a:rPr>
              <a:t>Starting point for self-assessment </a:t>
            </a:r>
            <a:br>
              <a:rPr lang="en-US" sz="3520" kern="0" dirty="0">
                <a:ea typeface="ＭＳ Ｐゴシック" pitchFamily="34" charset="-128"/>
              </a:rPr>
            </a:br>
            <a:r>
              <a:rPr lang="en-US" sz="3520" kern="0" dirty="0">
                <a:ea typeface="ＭＳ Ｐゴシック" pitchFamily="34" charset="-128"/>
              </a:rPr>
              <a:t>and application preparation</a:t>
            </a:r>
          </a:p>
          <a:p>
            <a:pPr>
              <a:lnSpc>
                <a:spcPct val="100000"/>
              </a:lnSpc>
              <a:spcBef>
                <a:spcPts val="0"/>
              </a:spcBef>
              <a:spcAft>
                <a:spcPts val="1320"/>
              </a:spcAft>
            </a:pPr>
            <a:r>
              <a:rPr lang="en-US" sz="3520" kern="0" dirty="0">
                <a:ea typeface="ＭＳ Ｐゴシック" pitchFamily="34" charset="-128"/>
              </a:rPr>
              <a:t>Basis for early action planning</a:t>
            </a:r>
          </a:p>
        </p:txBody>
      </p:sp>
    </p:spTree>
    <p:extLst>
      <p:ext uri="{BB962C8B-B14F-4D97-AF65-F5344CB8AC3E}">
        <p14:creationId xmlns:p14="http://schemas.microsoft.com/office/powerpoint/2010/main" val="2824279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085850" y="2831979"/>
            <a:ext cx="8686800" cy="373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r>
              <a:rPr lang="en-US" sz="3190" b="1" i="1" dirty="0">
                <a:latin typeface="Arial Narrow" pitchFamily="34" charset="0"/>
              </a:rPr>
              <a:t>Senior leaders’ actions, organizational governance, and societal responsibilities</a:t>
            </a:r>
            <a:endParaRPr lang="en-US" sz="3190" b="1" dirty="0">
              <a:latin typeface="Arial Narrow" pitchFamily="34" charset="0"/>
            </a:endParaRPr>
          </a:p>
          <a:p>
            <a:pPr defTabSz="1006069">
              <a:spcAft>
                <a:spcPts val="1320"/>
              </a:spcAft>
              <a:buSzPct val="50000"/>
            </a:pPr>
            <a:r>
              <a:rPr lang="en-US" sz="3190" dirty="0">
                <a:latin typeface="Arial Narrow" pitchFamily="34" charset="0"/>
              </a:rPr>
              <a:t>1.1  Senior Leadership (70 pts.)</a:t>
            </a:r>
          </a:p>
          <a:p>
            <a:pPr defTabSz="1006069">
              <a:spcAft>
                <a:spcPts val="1320"/>
              </a:spcAft>
              <a:buSzPct val="50000"/>
            </a:pPr>
            <a:r>
              <a:rPr lang="en-US" sz="3190" dirty="0">
                <a:latin typeface="Arial Narrow" pitchFamily="34" charset="0"/>
              </a:rPr>
              <a:t>1.2  Governance and Societal Responsibilities (50 pts.)</a:t>
            </a:r>
          </a:p>
          <a:p>
            <a:pPr defTabSz="1006069">
              <a:spcAft>
                <a:spcPts val="1320"/>
              </a:spcAft>
              <a:buSzPct val="50000"/>
            </a:pPr>
            <a:endParaRPr lang="en-US" sz="3190" dirty="0">
              <a:latin typeface="Arial Narrow" pitchFamily="34" charset="0"/>
            </a:endParaRPr>
          </a:p>
        </p:txBody>
      </p:sp>
      <p:sp>
        <p:nvSpPr>
          <p:cNvPr id="14339" name="Rectangle 3"/>
          <p:cNvSpPr>
            <a:spLocks noChangeArrowheads="1"/>
          </p:cNvSpPr>
          <p:nvPr/>
        </p:nvSpPr>
        <p:spPr bwMode="auto">
          <a:xfrm>
            <a:off x="455614" y="1620903"/>
            <a:ext cx="8458200" cy="1211076"/>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1. Leadership (120 pts.) </a:t>
            </a:r>
            <a:r>
              <a:rPr lang="en-US" sz="4290" b="1" i="1" dirty="0">
                <a:solidFill>
                  <a:schemeClr val="tx2"/>
                </a:solidFill>
                <a:ea typeface="ＭＳ Ｐゴシック" pitchFamily="-109" charset="-128"/>
              </a:rPr>
              <a:t>	</a:t>
            </a:r>
          </a:p>
        </p:txBody>
      </p:sp>
    </p:spTree>
    <p:extLst>
      <p:ext uri="{BB962C8B-B14F-4D97-AF65-F5344CB8AC3E}">
        <p14:creationId xmlns:p14="http://schemas.microsoft.com/office/powerpoint/2010/main" val="2699051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19848" y="2559872"/>
            <a:ext cx="8151813" cy="300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0"/>
              </a:spcAft>
              <a:buSzPct val="50000"/>
            </a:pPr>
            <a:r>
              <a:rPr lang="en-US" sz="3190" b="1" i="1" dirty="0">
                <a:latin typeface="Arial Narrow" pitchFamily="34" charset="0"/>
              </a:rPr>
              <a:t>Strategic and action </a:t>
            </a:r>
            <a:r>
              <a:rPr lang="en-US" sz="3190" b="1" i="1" dirty="0" smtClean="0">
                <a:latin typeface="Arial Narrow" pitchFamily="34" charset="0"/>
              </a:rPr>
              <a:t>planning</a:t>
            </a:r>
          </a:p>
          <a:p>
            <a:pPr defTabSz="1006069">
              <a:spcAft>
                <a:spcPts val="1320"/>
              </a:spcAft>
              <a:buSzPct val="50000"/>
            </a:pPr>
            <a:r>
              <a:rPr lang="en-US" sz="3190" b="1" i="1" dirty="0" smtClean="0">
                <a:latin typeface="Arial Narrow" pitchFamily="34" charset="0"/>
              </a:rPr>
              <a:t>Implementation </a:t>
            </a:r>
            <a:r>
              <a:rPr lang="en-US" sz="3190" b="1" i="1" dirty="0">
                <a:latin typeface="Arial Narrow" pitchFamily="34" charset="0"/>
              </a:rPr>
              <a:t>of plans</a:t>
            </a:r>
          </a:p>
          <a:p>
            <a:pPr defTabSz="1006069">
              <a:spcAft>
                <a:spcPts val="1320"/>
              </a:spcAft>
              <a:buSzPct val="50000"/>
            </a:pPr>
            <a:r>
              <a:rPr lang="en-US" sz="3190" dirty="0">
                <a:latin typeface="Arial Narrow" pitchFamily="34" charset="0"/>
              </a:rPr>
              <a:t>2.1  Strategy Development (45 pts.)</a:t>
            </a:r>
          </a:p>
          <a:p>
            <a:pPr defTabSz="1006069">
              <a:spcAft>
                <a:spcPts val="1320"/>
              </a:spcAft>
              <a:buSzPct val="50000"/>
            </a:pPr>
            <a:r>
              <a:rPr lang="en-US" sz="3190" dirty="0">
                <a:latin typeface="Arial Narrow" pitchFamily="34" charset="0"/>
              </a:rPr>
              <a:t>2.2  Strategy Implementation (40 pts.)</a:t>
            </a:r>
          </a:p>
        </p:txBody>
      </p:sp>
      <p:sp>
        <p:nvSpPr>
          <p:cNvPr id="15363" name="Rectangle 3"/>
          <p:cNvSpPr>
            <a:spLocks noChangeArrowheads="1"/>
          </p:cNvSpPr>
          <p:nvPr/>
        </p:nvSpPr>
        <p:spPr bwMode="auto">
          <a:xfrm>
            <a:off x="754381" y="1958340"/>
            <a:ext cx="8458200" cy="660437"/>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2. </a:t>
            </a:r>
            <a:r>
              <a:rPr lang="en-US" sz="4290" b="1" dirty="0" smtClean="0">
                <a:solidFill>
                  <a:schemeClr val="tx2"/>
                </a:solidFill>
                <a:latin typeface="+mj-lt"/>
                <a:ea typeface="ＭＳ Ｐゴシック" pitchFamily="-109" charset="-128"/>
              </a:rPr>
              <a:t>Strategy (</a:t>
            </a:r>
            <a:r>
              <a:rPr lang="en-US" sz="4290" b="1" dirty="0">
                <a:solidFill>
                  <a:schemeClr val="tx2"/>
                </a:solidFill>
                <a:latin typeface="+mj-lt"/>
                <a:ea typeface="ＭＳ Ｐゴシック" pitchFamily="-109" charset="-128"/>
              </a:rPr>
              <a:t>85 pts.)</a:t>
            </a:r>
            <a:endParaRPr lang="en-US" sz="4290" dirty="0">
              <a:solidFill>
                <a:schemeClr val="tx2"/>
              </a:solidFill>
              <a:latin typeface="+mj-lt"/>
              <a:ea typeface="ＭＳ Ｐゴシック" pitchFamily="-109" charset="-128"/>
            </a:endParaRPr>
          </a:p>
        </p:txBody>
      </p:sp>
    </p:spTree>
    <p:extLst>
      <p:ext uri="{BB962C8B-B14F-4D97-AF65-F5344CB8AC3E}">
        <p14:creationId xmlns:p14="http://schemas.microsoft.com/office/powerpoint/2010/main" val="2136909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320802" y="2696695"/>
            <a:ext cx="8323263" cy="3704105"/>
          </a:xfrm>
          <a:prstGeom prst="rect">
            <a:avLst/>
          </a:prstGeom>
          <a:noFill/>
          <a:ln w="9525">
            <a:noFill/>
            <a:miter lim="800000"/>
            <a:headEnd/>
            <a:tailEnd/>
          </a:ln>
        </p:spPr>
        <p:txBody>
          <a:bodyPr lIns="90264" tIns="45132" rIns="90264" bIns="45132"/>
          <a:lstStyle/>
          <a:p>
            <a:pPr defTabSz="1006069">
              <a:spcAft>
                <a:spcPts val="1320"/>
              </a:spcAft>
              <a:buSzPct val="50000"/>
              <a:defRPr/>
            </a:pPr>
            <a:r>
              <a:rPr lang="en-US" sz="3190" b="1" i="1" dirty="0">
                <a:latin typeface="Arial Narrow" pitchFamily="34" charset="0"/>
                <a:ea typeface="ＭＳ Ｐゴシック" pitchFamily="-109" charset="-128"/>
              </a:rPr>
              <a:t>Listening to the voice of </a:t>
            </a:r>
            <a:r>
              <a:rPr lang="en-US" sz="3190" b="1" i="1" dirty="0" smtClean="0">
                <a:latin typeface="Arial Narrow" pitchFamily="34" charset="0"/>
                <a:ea typeface="ＭＳ Ｐゴシック" pitchFamily="-109" charset="-128"/>
              </a:rPr>
              <a:t>patients and other customers and </a:t>
            </a:r>
            <a:r>
              <a:rPr lang="en-US" sz="3190" b="1" i="1" dirty="0">
                <a:latin typeface="Arial Narrow" pitchFamily="34" charset="0"/>
                <a:ea typeface="ＭＳ Ｐゴシック" pitchFamily="-109" charset="-128"/>
              </a:rPr>
              <a:t>engaging </a:t>
            </a:r>
            <a:r>
              <a:rPr lang="en-US" sz="3190" b="1" i="1" dirty="0" smtClean="0">
                <a:latin typeface="Arial Narrow" pitchFamily="34" charset="0"/>
                <a:ea typeface="ＭＳ Ｐゴシック" pitchFamily="-109" charset="-128"/>
              </a:rPr>
              <a:t>them</a:t>
            </a:r>
            <a:endParaRPr lang="en-US" sz="3190" dirty="0">
              <a:latin typeface="Arial Narrow" pitchFamily="34" charset="0"/>
              <a:ea typeface="ＭＳ Ｐゴシック" pitchFamily="-109" charset="-128"/>
            </a:endParaRPr>
          </a:p>
          <a:p>
            <a:pPr marL="510870" indent="-510870" defTabSz="1006069">
              <a:spcAft>
                <a:spcPts val="1320"/>
              </a:spcAft>
              <a:buSzPct val="50000"/>
              <a:defRPr/>
            </a:pPr>
            <a:r>
              <a:rPr lang="en-US" sz="3190" dirty="0">
                <a:latin typeface="Arial Narrow" pitchFamily="34" charset="0"/>
                <a:ea typeface="ＭＳ Ｐゴシック" pitchFamily="-109" charset="-128"/>
              </a:rPr>
              <a:t>3.1  Voice of the Customer (40 pts.)</a:t>
            </a:r>
          </a:p>
          <a:p>
            <a:pPr marL="510870" indent="-510870" defTabSz="1006069">
              <a:spcAft>
                <a:spcPts val="1320"/>
              </a:spcAft>
              <a:buSzPct val="50000"/>
              <a:defRPr/>
            </a:pPr>
            <a:r>
              <a:rPr lang="en-US" sz="3190" dirty="0">
                <a:latin typeface="Arial Narrow" pitchFamily="34" charset="0"/>
                <a:ea typeface="ＭＳ Ｐゴシック" pitchFamily="-109" charset="-128"/>
              </a:rPr>
              <a:t>3.2  Customer Engagement (45 pts.)</a:t>
            </a:r>
          </a:p>
          <a:p>
            <a:pPr marL="510870" indent="-510870" defTabSz="1006069">
              <a:spcAft>
                <a:spcPts val="1320"/>
              </a:spcAft>
              <a:buSzPct val="50000"/>
              <a:defRPr/>
            </a:pPr>
            <a:endParaRPr lang="en-US" sz="3190" dirty="0">
              <a:latin typeface="Arial Narrow" pitchFamily="34" charset="0"/>
              <a:ea typeface="ＭＳ Ｐゴシック" pitchFamily="-109" charset="-128"/>
            </a:endParaRPr>
          </a:p>
        </p:txBody>
      </p:sp>
      <p:sp>
        <p:nvSpPr>
          <p:cNvPr id="16387" name="Rectangle 3"/>
          <p:cNvSpPr>
            <a:spLocks noChangeArrowheads="1"/>
          </p:cNvSpPr>
          <p:nvPr/>
        </p:nvSpPr>
        <p:spPr bwMode="auto">
          <a:xfrm>
            <a:off x="641351" y="1790700"/>
            <a:ext cx="8534400" cy="905995"/>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3. </a:t>
            </a:r>
            <a:r>
              <a:rPr lang="en-US" sz="4290" b="1" dirty="0" smtClean="0">
                <a:solidFill>
                  <a:schemeClr val="tx2"/>
                </a:solidFill>
                <a:latin typeface="+mj-lt"/>
                <a:ea typeface="ＭＳ Ｐゴシック" pitchFamily="-109" charset="-128"/>
              </a:rPr>
              <a:t>Customers </a:t>
            </a:r>
            <a:r>
              <a:rPr lang="en-US" sz="4290" b="1" dirty="0">
                <a:solidFill>
                  <a:schemeClr val="tx2"/>
                </a:solidFill>
                <a:latin typeface="+mj-lt"/>
                <a:ea typeface="ＭＳ Ｐゴシック" pitchFamily="-109" charset="-128"/>
              </a:rPr>
              <a:t>(85 pts.) </a:t>
            </a:r>
            <a:r>
              <a:rPr lang="en-US" sz="4290" b="1" i="1" dirty="0">
                <a:solidFill>
                  <a:schemeClr val="tx2"/>
                </a:solidFill>
                <a:ea typeface="ＭＳ Ｐゴシック" pitchFamily="-109" charset="-128"/>
              </a:rPr>
              <a:t>	</a:t>
            </a:r>
          </a:p>
        </p:txBody>
      </p:sp>
    </p:spTree>
    <p:extLst>
      <p:ext uri="{BB962C8B-B14F-4D97-AF65-F5344CB8AC3E}">
        <p14:creationId xmlns:p14="http://schemas.microsoft.com/office/powerpoint/2010/main" val="2580065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257301" y="1958340"/>
            <a:ext cx="8549640" cy="4659406"/>
          </a:xfrm>
          <a:prstGeom prst="rect">
            <a:avLst/>
          </a:prstGeom>
          <a:noFill/>
          <a:ln w="9525">
            <a:noFill/>
            <a:miter lim="800000"/>
            <a:headEnd/>
            <a:tailEnd/>
          </a:ln>
        </p:spPr>
        <p:txBody>
          <a:bodyPr lIns="90264" tIns="45132" rIns="90264" bIns="45132"/>
          <a:lstStyle/>
          <a:p>
            <a:pPr defTabSz="1006069">
              <a:spcAft>
                <a:spcPts val="1320"/>
              </a:spcAft>
              <a:buSzPct val="50000"/>
              <a:defRPr/>
            </a:pPr>
            <a:r>
              <a:rPr lang="en-US" sz="3190" b="1" i="1" dirty="0">
                <a:latin typeface="Arial Narrow" pitchFamily="34" charset="0"/>
                <a:ea typeface="ＭＳ Ｐゴシック" pitchFamily="-109" charset="-128"/>
              </a:rPr>
              <a:t>Analysis, review, and improvement of </a:t>
            </a:r>
            <a:br>
              <a:rPr lang="en-US" sz="3190" b="1" i="1" dirty="0">
                <a:latin typeface="Arial Narrow" pitchFamily="34" charset="0"/>
                <a:ea typeface="ＭＳ Ｐゴシック" pitchFamily="-109" charset="-128"/>
              </a:rPr>
            </a:br>
            <a:r>
              <a:rPr lang="en-US" sz="3190" b="1" i="1" dirty="0">
                <a:latin typeface="Arial Narrow" pitchFamily="34" charset="0"/>
                <a:ea typeface="ＭＳ Ｐゴシック" pitchFamily="-109" charset="-128"/>
              </a:rPr>
              <a:t>    organizational performance </a:t>
            </a:r>
            <a:br>
              <a:rPr lang="en-US" sz="3190" b="1" i="1" dirty="0">
                <a:latin typeface="Arial Narrow" pitchFamily="34" charset="0"/>
                <a:ea typeface="ＭＳ Ｐゴシック" pitchFamily="-109" charset="-128"/>
              </a:rPr>
            </a:br>
            <a:r>
              <a:rPr lang="en-US" sz="3190" b="1" i="1" dirty="0">
                <a:latin typeface="Arial Narrow" pitchFamily="34" charset="0"/>
                <a:ea typeface="ＭＳ Ｐゴシック" pitchFamily="-109" charset="-128"/>
              </a:rPr>
              <a:t>Management </a:t>
            </a:r>
            <a:r>
              <a:rPr lang="en-US" sz="3190" b="1" i="1" dirty="0" smtClean="0">
                <a:latin typeface="Arial Narrow" pitchFamily="34" charset="0"/>
                <a:ea typeface="ＭＳ Ｐゴシック" pitchFamily="-109" charset="-128"/>
              </a:rPr>
              <a:t>of information</a:t>
            </a:r>
            <a:r>
              <a:rPr lang="en-US" sz="3190" b="1" i="1" dirty="0">
                <a:latin typeface="Arial Narrow" pitchFamily="34" charset="0"/>
                <a:ea typeface="ＭＳ Ｐゴシック" pitchFamily="-109" charset="-128"/>
              </a:rPr>
              <a:t>, knowledge, </a:t>
            </a:r>
            <a:br>
              <a:rPr lang="en-US" sz="3190" b="1" i="1" dirty="0">
                <a:latin typeface="Arial Narrow" pitchFamily="34" charset="0"/>
                <a:ea typeface="ＭＳ Ｐゴシック" pitchFamily="-109" charset="-128"/>
              </a:rPr>
            </a:br>
            <a:r>
              <a:rPr lang="en-US" sz="3190" b="1" i="1" dirty="0">
                <a:latin typeface="Arial Narrow" pitchFamily="34" charset="0"/>
                <a:ea typeface="ＭＳ Ｐゴシック" pitchFamily="-109" charset="-128"/>
              </a:rPr>
              <a:t>   and information technology</a:t>
            </a:r>
            <a:endParaRPr lang="en-US" sz="3190" dirty="0">
              <a:latin typeface="Arial Narrow" pitchFamily="34" charset="0"/>
              <a:ea typeface="ＭＳ Ｐゴシック" pitchFamily="-109" charset="-128"/>
            </a:endParaRPr>
          </a:p>
          <a:p>
            <a:pPr marL="620566" indent="-620566" defTabSz="1006069">
              <a:spcAft>
                <a:spcPts val="1320"/>
              </a:spcAft>
              <a:buSzPct val="50000"/>
              <a:defRPr/>
            </a:pPr>
            <a:r>
              <a:rPr lang="en-US" sz="3190" dirty="0">
                <a:latin typeface="Arial Narrow" pitchFamily="34" charset="0"/>
                <a:ea typeface="ＭＳ Ｐゴシック" pitchFamily="-109" charset="-128"/>
              </a:rPr>
              <a:t>4.1  Measurement, Analysis, and Improvement of 	 Organizational Performance (45 pts.)</a:t>
            </a:r>
          </a:p>
          <a:p>
            <a:pPr marL="620566" indent="-620566" defTabSz="1006069">
              <a:spcAft>
                <a:spcPts val="1320"/>
              </a:spcAft>
              <a:buSzPct val="50000"/>
              <a:defRPr/>
            </a:pPr>
            <a:r>
              <a:rPr lang="en-US" sz="3190" dirty="0">
                <a:latin typeface="Arial Narrow" pitchFamily="34" charset="0"/>
                <a:ea typeface="ＭＳ Ｐゴシック" pitchFamily="-109" charset="-128"/>
              </a:rPr>
              <a:t>4.2  Knowledge Management, Information, and Information Technology (45 pts.)</a:t>
            </a:r>
          </a:p>
        </p:txBody>
      </p:sp>
      <p:sp>
        <p:nvSpPr>
          <p:cNvPr id="17411" name="Rectangle 3"/>
          <p:cNvSpPr>
            <a:spLocks noChangeArrowheads="1"/>
          </p:cNvSpPr>
          <p:nvPr/>
        </p:nvSpPr>
        <p:spPr bwMode="auto">
          <a:xfrm>
            <a:off x="407988" y="524156"/>
            <a:ext cx="8534400" cy="1633257"/>
          </a:xfrm>
          <a:prstGeom prst="rect">
            <a:avLst/>
          </a:prstGeom>
          <a:noFill/>
          <a:ln w="9525">
            <a:noFill/>
            <a:miter lim="800000"/>
            <a:headEnd/>
            <a:tailEnd/>
          </a:ln>
        </p:spPr>
        <p:txBody>
          <a:bodyPr lIns="90264" tIns="45132" rIns="90264" bIns="45132" anchor="ctr"/>
          <a:lstStyle/>
          <a:p>
            <a:pPr marL="503034" indent="-503034" defTabSz="1006069">
              <a:lnSpc>
                <a:spcPts val="4541"/>
              </a:lnSpc>
              <a:defRPr/>
            </a:pPr>
            <a:r>
              <a:rPr lang="en-US" sz="4290" b="1" dirty="0">
                <a:solidFill>
                  <a:schemeClr val="tx2"/>
                </a:solidFill>
                <a:latin typeface="+mj-lt"/>
                <a:ea typeface="ＭＳ Ｐゴシック" pitchFamily="-109" charset="-128"/>
              </a:rPr>
              <a:t>4. Measurement, Analysis, and Knowledge Management (90 pts.)</a:t>
            </a:r>
            <a:r>
              <a:rPr lang="en-US" sz="4290" b="1" i="1" dirty="0">
                <a:solidFill>
                  <a:schemeClr val="tx2"/>
                </a:solidFill>
                <a:ea typeface="ＭＳ Ｐゴシック" pitchFamily="-109" charset="-128"/>
              </a:rPr>
              <a:t>	</a:t>
            </a:r>
          </a:p>
        </p:txBody>
      </p:sp>
    </p:spTree>
    <p:extLst>
      <p:ext uri="{BB962C8B-B14F-4D97-AF65-F5344CB8AC3E}">
        <p14:creationId xmlns:p14="http://schemas.microsoft.com/office/powerpoint/2010/main" val="3326691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060451" y="2727512"/>
            <a:ext cx="8830309" cy="317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r>
              <a:rPr lang="en-US" sz="3190" b="1" i="1" dirty="0">
                <a:latin typeface="Arial Narrow" pitchFamily="34" charset="0"/>
              </a:rPr>
              <a:t>Building an effective workforce environment Engaging, developing, and managing your workforce </a:t>
            </a:r>
            <a:endParaRPr lang="en-US" sz="3190" dirty="0">
              <a:latin typeface="Arial Narrow" pitchFamily="34" charset="0"/>
            </a:endParaRPr>
          </a:p>
          <a:p>
            <a:pPr defTabSz="1006069">
              <a:spcAft>
                <a:spcPts val="1320"/>
              </a:spcAft>
              <a:buSzPct val="50000"/>
            </a:pPr>
            <a:r>
              <a:rPr lang="en-US" sz="3190" dirty="0" smtClean="0">
                <a:latin typeface="Arial Narrow" pitchFamily="34" charset="0"/>
              </a:rPr>
              <a:t>5.1  Workforce </a:t>
            </a:r>
            <a:r>
              <a:rPr lang="en-US" sz="3190" dirty="0">
                <a:latin typeface="Arial Narrow" pitchFamily="34" charset="0"/>
              </a:rPr>
              <a:t>Environment (40 pts.)</a:t>
            </a:r>
          </a:p>
          <a:p>
            <a:pPr defTabSz="1006069">
              <a:spcAft>
                <a:spcPts val="1320"/>
              </a:spcAft>
              <a:buSzPct val="50000"/>
            </a:pPr>
            <a:r>
              <a:rPr lang="en-US" sz="3190" dirty="0">
                <a:latin typeface="Arial Narrow" pitchFamily="34" charset="0"/>
              </a:rPr>
              <a:t>5.2  Workforce Engagement (45 pts.)</a:t>
            </a:r>
          </a:p>
          <a:p>
            <a:pPr defTabSz="1006069">
              <a:spcAft>
                <a:spcPts val="1320"/>
              </a:spcAft>
              <a:buSzPct val="50000"/>
            </a:pPr>
            <a:endParaRPr lang="en-US" sz="3190" dirty="0">
              <a:latin typeface="Arial Narrow" pitchFamily="34" charset="0"/>
            </a:endParaRPr>
          </a:p>
        </p:txBody>
      </p:sp>
      <p:sp>
        <p:nvSpPr>
          <p:cNvPr id="18435" name="Rectangle 3"/>
          <p:cNvSpPr>
            <a:spLocks noChangeArrowheads="1"/>
          </p:cNvSpPr>
          <p:nvPr/>
        </p:nvSpPr>
        <p:spPr bwMode="auto">
          <a:xfrm>
            <a:off x="422274" y="1888728"/>
            <a:ext cx="8458200" cy="823992"/>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5. </a:t>
            </a:r>
            <a:r>
              <a:rPr lang="en-US" sz="4290" b="1" dirty="0" smtClean="0">
                <a:solidFill>
                  <a:schemeClr val="tx2"/>
                </a:solidFill>
                <a:latin typeface="+mj-lt"/>
                <a:ea typeface="ＭＳ Ｐゴシック" pitchFamily="-109" charset="-128"/>
              </a:rPr>
              <a:t>Workforce </a:t>
            </a:r>
            <a:r>
              <a:rPr lang="en-US" sz="4290" b="1" dirty="0">
                <a:solidFill>
                  <a:schemeClr val="tx2"/>
                </a:solidFill>
                <a:latin typeface="+mj-lt"/>
                <a:ea typeface="ＭＳ Ｐゴシック" pitchFamily="-109" charset="-128"/>
              </a:rPr>
              <a:t>(85 pts.) </a:t>
            </a:r>
            <a:endParaRPr lang="en-US" sz="4290" b="1" i="1" dirty="0">
              <a:solidFill>
                <a:schemeClr val="tx2"/>
              </a:solidFill>
              <a:ea typeface="ＭＳ Ｐゴシック" pitchFamily="-109" charset="-128"/>
            </a:endParaRPr>
          </a:p>
        </p:txBody>
      </p:sp>
    </p:spTree>
    <p:extLst>
      <p:ext uri="{BB962C8B-B14F-4D97-AF65-F5344CB8AC3E}">
        <p14:creationId xmlns:p14="http://schemas.microsoft.com/office/powerpoint/2010/main" val="1230075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idx="1"/>
          </p:nvPr>
        </p:nvSpPr>
        <p:spPr>
          <a:xfrm>
            <a:off x="1133061" y="1060174"/>
            <a:ext cx="7891670" cy="4943060"/>
          </a:xfrm>
        </p:spPr>
        <p:txBody>
          <a:bodyPr wrap="square" anchor="ctr">
            <a:noAutofit/>
          </a:bodyPr>
          <a:lstStyle/>
          <a:p>
            <a:pPr marL="0" indent="0" defTabSz="820583">
              <a:lnSpc>
                <a:spcPct val="100000"/>
              </a:lnSpc>
              <a:spcBef>
                <a:spcPct val="0"/>
              </a:spcBef>
              <a:spcAft>
                <a:spcPts val="1200"/>
              </a:spcAft>
              <a:buSzTx/>
              <a:buNone/>
            </a:pPr>
            <a:r>
              <a:rPr lang="en-US" dirty="0">
                <a:ea typeface="ＭＳ Ｐゴシック" pitchFamily="34" charset="-128"/>
                <a:cs typeface="ＭＳ Ｐゴシック" pitchFamily="34" charset="-128"/>
              </a:rPr>
              <a:t>For those considering the Baldrige framework, I want to testify to the magnitude of the results you can achieve. </a:t>
            </a:r>
            <a:r>
              <a:rPr lang="en-US" dirty="0" smtClean="0">
                <a:ea typeface="ＭＳ Ｐゴシック" pitchFamily="34" charset="-128"/>
                <a:cs typeface="ＭＳ Ｐゴシック" pitchFamily="34" charset="-128"/>
              </a:rPr>
              <a:t>. . . It </a:t>
            </a:r>
            <a:r>
              <a:rPr lang="en-US" dirty="0">
                <a:ea typeface="ＭＳ Ｐゴシック" pitchFamily="34" charset="-128"/>
                <a:cs typeface="ＭＳ Ｐゴシック" pitchFamily="34" charset="-128"/>
              </a:rPr>
              <a:t>was the use of the Baldrige framework that had </a:t>
            </a:r>
            <a:r>
              <a:rPr lang="en-US" b="1" dirty="0">
                <a:ea typeface="ＭＳ Ｐゴシック" pitchFamily="34" charset="-128"/>
                <a:cs typeface="ＭＳ Ｐゴシック" pitchFamily="34" charset="-128"/>
              </a:rPr>
              <a:t>boosted our ability to deliver better care to our patients</a:t>
            </a:r>
            <a:r>
              <a:rPr lang="en-US" dirty="0">
                <a:ea typeface="ＭＳ Ｐゴシック" pitchFamily="34" charset="-128"/>
                <a:cs typeface="ＭＳ Ｐゴシック" pitchFamily="34" charset="-128"/>
              </a:rPr>
              <a:t>. And, in the end, that is the most important thing</a:t>
            </a:r>
            <a:r>
              <a:rPr lang="en-US" dirty="0" smtClean="0">
                <a:ea typeface="ＭＳ Ｐゴシック" pitchFamily="34" charset="-128"/>
                <a:cs typeface="ＭＳ Ｐゴシック" pitchFamily="34" charset="-128"/>
              </a:rPr>
              <a:t>.</a:t>
            </a:r>
          </a:p>
          <a:p>
            <a:pPr marL="0" indent="0" algn="r" defTabSz="820583">
              <a:lnSpc>
                <a:spcPct val="100000"/>
              </a:lnSpc>
              <a:spcBef>
                <a:spcPct val="0"/>
              </a:spcBef>
              <a:buSzTx/>
              <a:buNone/>
            </a:pPr>
            <a:r>
              <a:rPr lang="en-US" i="1" dirty="0" smtClean="0">
                <a:ea typeface="ＭＳ Ｐゴシック" pitchFamily="34" charset="-128"/>
                <a:cs typeface="ＭＳ Ｐゴシック" pitchFamily="34" charset="-128"/>
              </a:rPr>
              <a:t>—Nancy Schlichting, CEO, </a:t>
            </a:r>
            <a:br>
              <a:rPr lang="en-US" i="1" dirty="0" smtClean="0">
                <a:ea typeface="ＭＳ Ｐゴシック" pitchFamily="34" charset="-128"/>
                <a:cs typeface="ＭＳ Ｐゴシック" pitchFamily="34" charset="-128"/>
              </a:rPr>
            </a:br>
            <a:r>
              <a:rPr lang="en-US" i="1" dirty="0" smtClean="0">
                <a:ea typeface="ＭＳ Ｐゴシック" pitchFamily="34" charset="-128"/>
                <a:cs typeface="ＭＳ Ｐゴシック" pitchFamily="34" charset="-128"/>
              </a:rPr>
              <a:t>Henry Ford Health System</a:t>
            </a:r>
            <a:endParaRPr lang="en-US" i="1" dirty="0">
              <a:ea typeface="ＭＳ Ｐゴシック" pitchFamily="34" charset="-128"/>
              <a:cs typeface="ＭＳ Ｐゴシック" pitchFamily="34" charset="-128"/>
            </a:endParaRPr>
          </a:p>
        </p:txBody>
      </p:sp>
    </p:spTree>
    <p:extLst>
      <p:ext uri="{BB962C8B-B14F-4D97-AF65-F5344CB8AC3E}">
        <p14:creationId xmlns:p14="http://schemas.microsoft.com/office/powerpoint/2010/main" val="4119097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143001" y="2727512"/>
            <a:ext cx="8663940" cy="45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r>
              <a:rPr lang="en-US" sz="3190" b="1" i="1" dirty="0">
                <a:latin typeface="Arial Narrow" pitchFamily="34" charset="0"/>
              </a:rPr>
              <a:t>Designing, managing, and improving work processes</a:t>
            </a:r>
            <a:br>
              <a:rPr lang="en-US" sz="3190" b="1" i="1" dirty="0">
                <a:latin typeface="Arial Narrow" pitchFamily="34" charset="0"/>
              </a:rPr>
            </a:br>
            <a:r>
              <a:rPr lang="en-US" sz="3190" b="1" i="1" dirty="0">
                <a:latin typeface="Arial Narrow" pitchFamily="34" charset="0"/>
              </a:rPr>
              <a:t>Improving operational effectiveness</a:t>
            </a:r>
            <a:endParaRPr lang="en-US" sz="3190" dirty="0">
              <a:latin typeface="Arial Narrow" pitchFamily="34" charset="0"/>
            </a:endParaRPr>
          </a:p>
          <a:p>
            <a:pPr defTabSz="1006069">
              <a:spcAft>
                <a:spcPts val="1320"/>
              </a:spcAft>
              <a:buSzPct val="50000"/>
            </a:pPr>
            <a:r>
              <a:rPr lang="en-US" sz="3190" dirty="0">
                <a:latin typeface="Arial Narrow" pitchFamily="34" charset="0"/>
              </a:rPr>
              <a:t>6.1  Work Processes (45 pts.)</a:t>
            </a:r>
          </a:p>
          <a:p>
            <a:pPr defTabSz="1006069">
              <a:spcAft>
                <a:spcPts val="1320"/>
              </a:spcAft>
              <a:buSzPct val="50000"/>
            </a:pPr>
            <a:r>
              <a:rPr lang="en-US" sz="3190" dirty="0">
                <a:latin typeface="Arial Narrow" pitchFamily="34" charset="0"/>
              </a:rPr>
              <a:t>6.2  Operational Effectiveness (40 pts.)</a:t>
            </a:r>
          </a:p>
        </p:txBody>
      </p:sp>
      <p:sp>
        <p:nvSpPr>
          <p:cNvPr id="19459" name="Rectangle 3"/>
          <p:cNvSpPr>
            <a:spLocks noChangeArrowheads="1"/>
          </p:cNvSpPr>
          <p:nvPr/>
        </p:nvSpPr>
        <p:spPr bwMode="auto">
          <a:xfrm>
            <a:off x="581025" y="1790700"/>
            <a:ext cx="8458200" cy="1086270"/>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6. </a:t>
            </a:r>
            <a:r>
              <a:rPr lang="en-US" sz="4290" b="1" dirty="0" smtClean="0">
                <a:solidFill>
                  <a:schemeClr val="tx2"/>
                </a:solidFill>
                <a:latin typeface="+mj-lt"/>
                <a:ea typeface="ＭＳ Ｐゴシック" pitchFamily="-109" charset="-128"/>
              </a:rPr>
              <a:t>Operations </a:t>
            </a:r>
            <a:r>
              <a:rPr lang="en-US" sz="4290" b="1" dirty="0">
                <a:solidFill>
                  <a:schemeClr val="tx2"/>
                </a:solidFill>
                <a:latin typeface="+mj-lt"/>
                <a:ea typeface="ＭＳ Ｐゴシック" pitchFamily="-109" charset="-128"/>
              </a:rPr>
              <a:t>(85 pts.) </a:t>
            </a:r>
            <a:endParaRPr lang="en-US" sz="4290" b="1" i="1" dirty="0">
              <a:solidFill>
                <a:schemeClr val="tx2"/>
              </a:solidFill>
              <a:ea typeface="ＭＳ Ｐゴシック" pitchFamily="-109" charset="-128"/>
            </a:endParaRPr>
          </a:p>
        </p:txBody>
      </p:sp>
    </p:spTree>
    <p:extLst>
      <p:ext uri="{BB962C8B-B14F-4D97-AF65-F5344CB8AC3E}">
        <p14:creationId xmlns:p14="http://schemas.microsoft.com/office/powerpoint/2010/main" val="3650560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077913" y="1623061"/>
            <a:ext cx="8393747" cy="519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r>
              <a:rPr lang="en-US" sz="3190" b="1" i="1" dirty="0">
                <a:latin typeface="Arial Narrow" pitchFamily="34" charset="0"/>
              </a:rPr>
              <a:t>Performance and improvement in all key areas</a:t>
            </a:r>
            <a:br>
              <a:rPr lang="en-US" sz="3190" b="1" i="1" dirty="0">
                <a:latin typeface="Arial Narrow" pitchFamily="34" charset="0"/>
              </a:rPr>
            </a:br>
            <a:r>
              <a:rPr lang="en-US" sz="3190" b="1" i="1" dirty="0">
                <a:latin typeface="Arial Narrow" pitchFamily="34" charset="0"/>
              </a:rPr>
              <a:t>Performance levels, trends, and comparative data</a:t>
            </a:r>
            <a:endParaRPr lang="en-US" sz="3190" dirty="0">
              <a:latin typeface="Arial Narrow" pitchFamily="34" charset="0"/>
            </a:endParaRPr>
          </a:p>
          <a:p>
            <a:pPr defTabSz="1006069">
              <a:spcAft>
                <a:spcPts val="1320"/>
              </a:spcAft>
              <a:buSzPct val="50000"/>
            </a:pPr>
            <a:r>
              <a:rPr lang="en-US" sz="3190" dirty="0">
                <a:latin typeface="Arial Narrow" pitchFamily="34" charset="0"/>
              </a:rPr>
              <a:t>7.1  </a:t>
            </a:r>
            <a:r>
              <a:rPr lang="en-US" sz="3190" dirty="0" smtClean="0">
                <a:latin typeface="Arial Narrow" pitchFamily="34" charset="0"/>
              </a:rPr>
              <a:t>Health Care </a:t>
            </a:r>
            <a:r>
              <a:rPr lang="en-US" sz="3190" dirty="0">
                <a:latin typeface="Arial Narrow" pitchFamily="34" charset="0"/>
              </a:rPr>
              <a:t>and Process Results (120 pts.) </a:t>
            </a:r>
          </a:p>
          <a:p>
            <a:pPr defTabSz="1006069">
              <a:spcAft>
                <a:spcPts val="1320"/>
              </a:spcAft>
              <a:buSzPct val="50000"/>
            </a:pPr>
            <a:r>
              <a:rPr lang="en-US" sz="3190" dirty="0">
                <a:latin typeface="Arial Narrow" pitchFamily="34" charset="0"/>
              </a:rPr>
              <a:t>7.2  Customer-Focused Results (</a:t>
            </a:r>
            <a:r>
              <a:rPr lang="en-US" sz="3190" dirty="0" smtClean="0">
                <a:latin typeface="Arial Narrow" pitchFamily="34" charset="0"/>
              </a:rPr>
              <a:t>80 </a:t>
            </a:r>
            <a:r>
              <a:rPr lang="en-US" sz="3190" dirty="0">
                <a:latin typeface="Arial Narrow" pitchFamily="34" charset="0"/>
              </a:rPr>
              <a:t>pts.)</a:t>
            </a:r>
          </a:p>
          <a:p>
            <a:pPr defTabSz="1006069">
              <a:spcAft>
                <a:spcPts val="1320"/>
              </a:spcAft>
              <a:buSzPct val="50000"/>
            </a:pPr>
            <a:r>
              <a:rPr lang="en-US" sz="3190" dirty="0">
                <a:latin typeface="Arial Narrow" pitchFamily="34" charset="0"/>
              </a:rPr>
              <a:t>7.3  Workforce-Focused Results (</a:t>
            </a:r>
            <a:r>
              <a:rPr lang="en-US" sz="3190" dirty="0" smtClean="0">
                <a:latin typeface="Arial Narrow" pitchFamily="34" charset="0"/>
              </a:rPr>
              <a:t>80 </a:t>
            </a:r>
            <a:r>
              <a:rPr lang="en-US" sz="3190" dirty="0">
                <a:latin typeface="Arial Narrow" pitchFamily="34" charset="0"/>
              </a:rPr>
              <a:t>pts.)</a:t>
            </a:r>
          </a:p>
          <a:p>
            <a:pPr marL="686277" indent="-686277" defTabSz="1006069">
              <a:spcAft>
                <a:spcPts val="1320"/>
              </a:spcAft>
              <a:buSzPct val="50000"/>
            </a:pPr>
            <a:r>
              <a:rPr lang="en-US" sz="3190" dirty="0">
                <a:latin typeface="Arial Narrow" pitchFamily="34" charset="0"/>
              </a:rPr>
              <a:t>7.4  Leadership and Governance Results (80 pts.)</a:t>
            </a:r>
          </a:p>
          <a:p>
            <a:pPr defTabSz="1006069">
              <a:spcAft>
                <a:spcPts val="1320"/>
              </a:spcAft>
              <a:buSzPct val="50000"/>
            </a:pPr>
            <a:r>
              <a:rPr lang="en-US" sz="3190" dirty="0">
                <a:latin typeface="Arial Narrow" pitchFamily="34" charset="0"/>
              </a:rPr>
              <a:t>7.5  Financial and Market Results </a:t>
            </a:r>
            <a:r>
              <a:rPr lang="en-US" sz="3190" dirty="0" smtClean="0">
                <a:latin typeface="Arial Narrow" pitchFamily="34" charset="0"/>
              </a:rPr>
              <a:t>(90 </a:t>
            </a:r>
            <a:r>
              <a:rPr lang="en-US" sz="3190" dirty="0">
                <a:latin typeface="Arial Narrow" pitchFamily="34" charset="0"/>
              </a:rPr>
              <a:t>pts.)</a:t>
            </a:r>
          </a:p>
        </p:txBody>
      </p:sp>
      <p:sp>
        <p:nvSpPr>
          <p:cNvPr id="20483" name="Text Box 5"/>
          <p:cNvSpPr txBox="1">
            <a:spLocks noChangeArrowheads="1"/>
          </p:cNvSpPr>
          <p:nvPr/>
        </p:nvSpPr>
        <p:spPr bwMode="auto">
          <a:xfrm>
            <a:off x="475388" y="786863"/>
            <a:ext cx="7315200" cy="751326"/>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290" b="1" dirty="0">
                <a:latin typeface="+mj-lt"/>
                <a:ea typeface="ＭＳ Ｐゴシック" pitchFamily="-109" charset="-128"/>
              </a:rPr>
              <a:t>7. Results (450 pts.)</a:t>
            </a:r>
            <a:endParaRPr lang="en-US" sz="4290" dirty="0">
              <a:latin typeface="+mj-lt"/>
              <a:ea typeface="ＭＳ Ｐゴシック" pitchFamily="-109" charset="-128"/>
            </a:endParaRPr>
          </a:p>
        </p:txBody>
      </p:sp>
    </p:spTree>
    <p:extLst>
      <p:ext uri="{BB962C8B-B14F-4D97-AF65-F5344CB8AC3E}">
        <p14:creationId xmlns:p14="http://schemas.microsoft.com/office/powerpoint/2010/main" val="258003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73083" y="1189696"/>
            <a:ext cx="8151813" cy="1189505"/>
          </a:xfrm>
        </p:spPr>
        <p:txBody>
          <a:bodyPr/>
          <a:lstStyle/>
          <a:p>
            <a:r>
              <a:rPr lang="en-US" sz="4840" dirty="0" smtClean="0">
                <a:solidFill>
                  <a:schemeClr val="tx1"/>
                </a:solidFill>
                <a:latin typeface="Arial Narrow" pitchFamily="34" charset="0"/>
                <a:ea typeface="ＭＳ Ｐゴシック" pitchFamily="34" charset="-128"/>
                <a:cs typeface="Arial Narrow" pitchFamily="34" charset="0"/>
              </a:rPr>
              <a:t>Scoring System</a:t>
            </a:r>
            <a:endParaRPr lang="en-US" sz="4840" dirty="0">
              <a:solidFill>
                <a:schemeClr val="tx1"/>
              </a:solidFill>
              <a:latin typeface="Arial Narrow" pitchFamily="34" charset="0"/>
              <a:ea typeface="ＭＳ Ｐゴシック" pitchFamily="34" charset="-128"/>
              <a:cs typeface="Arial Narrow" pitchFamily="34" charset="0"/>
            </a:endParaRPr>
          </a:p>
        </p:txBody>
      </p:sp>
      <p:sp>
        <p:nvSpPr>
          <p:cNvPr id="22531" name="Rectangle 3"/>
          <p:cNvSpPr>
            <a:spLocks noGrp="1" noChangeArrowheads="1"/>
          </p:cNvSpPr>
          <p:nvPr>
            <p:ph idx="1"/>
          </p:nvPr>
        </p:nvSpPr>
        <p:spPr>
          <a:xfrm>
            <a:off x="961677" y="2636825"/>
            <a:ext cx="7459980" cy="2007729"/>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502920" indent="-502920" defTabSz="1006069">
              <a:lnSpc>
                <a:spcPct val="100000"/>
              </a:lnSpc>
              <a:spcBef>
                <a:spcPts val="0"/>
              </a:spcBef>
              <a:spcAft>
                <a:spcPts val="660"/>
              </a:spcAft>
            </a:pPr>
            <a:r>
              <a:rPr lang="en-US" sz="3960" kern="1200" dirty="0">
                <a:latin typeface="Arial Narrow" pitchFamily="34" charset="0"/>
                <a:ea typeface="+mn-ea"/>
                <a:cs typeface="+mn-cs"/>
              </a:rPr>
              <a:t>Scoring </a:t>
            </a:r>
            <a:r>
              <a:rPr lang="en-US" sz="3960" kern="1200" dirty="0" smtClean="0">
                <a:latin typeface="Arial Narrow" pitchFamily="34" charset="0"/>
                <a:ea typeface="+mn-ea"/>
                <a:cs typeface="+mn-cs"/>
              </a:rPr>
              <a:t>guidelines</a:t>
            </a:r>
            <a:endParaRPr lang="en-US" sz="3960" kern="1200" dirty="0">
              <a:latin typeface="Arial Narrow" pitchFamily="34" charset="0"/>
              <a:ea typeface="+mn-ea"/>
              <a:cs typeface="+mn-cs"/>
            </a:endParaRP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Importance to </a:t>
            </a:r>
            <a:r>
              <a:rPr lang="en-US" sz="3960" kern="1200" dirty="0" smtClean="0">
                <a:latin typeface="Arial Narrow" pitchFamily="34" charset="0"/>
                <a:ea typeface="+mn-ea"/>
                <a:cs typeface="+mn-cs"/>
              </a:rPr>
              <a:t>your </a:t>
            </a:r>
            <a:r>
              <a:rPr lang="en-US" sz="3960" kern="1200" dirty="0">
                <a:latin typeface="Arial Narrow" pitchFamily="34" charset="0"/>
                <a:ea typeface="+mn-ea"/>
                <a:cs typeface="+mn-cs"/>
              </a:rPr>
              <a:t>organization</a:t>
            </a: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Two dimensions: </a:t>
            </a:r>
            <a:r>
              <a:rPr lang="en-US" sz="3960" dirty="0" smtClean="0"/>
              <a:t>process </a:t>
            </a:r>
            <a:r>
              <a:rPr lang="en-US" sz="3960" dirty="0"/>
              <a:t>and results </a:t>
            </a:r>
          </a:p>
        </p:txBody>
      </p:sp>
    </p:spTree>
    <p:extLst>
      <p:ext uri="{BB962C8B-B14F-4D97-AF65-F5344CB8AC3E}">
        <p14:creationId xmlns:p14="http://schemas.microsoft.com/office/powerpoint/2010/main" val="2345696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35280" y="538023"/>
            <a:ext cx="8151812" cy="999985"/>
          </a:xfrm>
        </p:spPr>
        <p:txBody>
          <a:bodyPr/>
          <a:lstStyle/>
          <a:p>
            <a:r>
              <a:rPr lang="en-US" sz="4840" dirty="0">
                <a:latin typeface="Arial Narrow" pitchFamily="34" charset="0"/>
                <a:ea typeface="ＭＳ Ｐゴシック" pitchFamily="34" charset="-128"/>
                <a:cs typeface="Arial Narrow" pitchFamily="34" charset="0"/>
              </a:rPr>
              <a:t>Category Point Values</a:t>
            </a:r>
          </a:p>
        </p:txBody>
      </p:sp>
      <p:sp>
        <p:nvSpPr>
          <p:cNvPr id="15363" name="Rectangle 3"/>
          <p:cNvSpPr>
            <a:spLocks noGrp="1" noChangeArrowheads="1"/>
          </p:cNvSpPr>
          <p:nvPr>
            <p:ph idx="1"/>
          </p:nvPr>
        </p:nvSpPr>
        <p:spPr>
          <a:xfrm>
            <a:off x="1906588" y="1623060"/>
            <a:ext cx="8151812" cy="4807323"/>
          </a:xfrm>
        </p:spPr>
        <p:txBody>
          <a:bodyPr/>
          <a:lstStyle/>
          <a:p>
            <a:pPr>
              <a:buFont typeface="Monotype Sorts"/>
              <a:buNone/>
            </a:pPr>
            <a:r>
              <a:rPr lang="en-US" dirty="0" smtClean="0">
                <a:ea typeface="ＭＳ Ｐゴシック" pitchFamily="34" charset="-128"/>
              </a:rPr>
              <a:t>1		Leadership				120</a:t>
            </a:r>
          </a:p>
          <a:p>
            <a:pPr>
              <a:buFont typeface="Monotype Sorts"/>
              <a:buNone/>
            </a:pPr>
            <a:r>
              <a:rPr lang="en-US" dirty="0" smtClean="0">
                <a:ea typeface="ＭＳ Ｐゴシック" pitchFamily="34" charset="-128"/>
              </a:rPr>
              <a:t>2		Strategy		 		  85</a:t>
            </a:r>
          </a:p>
          <a:p>
            <a:pPr>
              <a:buFont typeface="Monotype Sorts"/>
              <a:buNone/>
            </a:pPr>
            <a:r>
              <a:rPr lang="en-US" dirty="0" smtClean="0">
                <a:ea typeface="ＭＳ Ｐゴシック" pitchFamily="34" charset="-128"/>
              </a:rPr>
              <a:t>3		Customers		 		  85</a:t>
            </a:r>
          </a:p>
          <a:p>
            <a:pPr>
              <a:buFont typeface="Monotype Sorts"/>
              <a:buNone/>
            </a:pPr>
            <a:r>
              <a:rPr lang="en-US" dirty="0" smtClean="0">
                <a:ea typeface="ＭＳ Ｐゴシック" pitchFamily="34" charset="-128"/>
              </a:rPr>
              <a:t>4		Measurement, Analysis, and 	</a:t>
            </a:r>
          </a:p>
          <a:p>
            <a:pPr>
              <a:buFont typeface="Monotype Sorts"/>
              <a:buNone/>
            </a:pPr>
            <a:r>
              <a:rPr lang="en-US" dirty="0" smtClean="0">
                <a:ea typeface="ＭＳ Ｐゴシック" pitchFamily="34" charset="-128"/>
              </a:rPr>
              <a:t>		Knowledge Management	  90</a:t>
            </a:r>
          </a:p>
          <a:p>
            <a:pPr>
              <a:buFont typeface="Monotype Sorts"/>
              <a:buNone/>
            </a:pPr>
            <a:r>
              <a:rPr lang="en-US" dirty="0" smtClean="0">
                <a:ea typeface="ＭＳ Ｐゴシック" pitchFamily="34" charset="-128"/>
              </a:rPr>
              <a:t>5		Workforce			  	  85</a:t>
            </a:r>
          </a:p>
          <a:p>
            <a:pPr>
              <a:buFont typeface="Monotype Sorts"/>
              <a:buNone/>
            </a:pPr>
            <a:r>
              <a:rPr lang="en-US" dirty="0" smtClean="0">
                <a:ea typeface="ＭＳ Ｐゴシック" pitchFamily="34" charset="-128"/>
              </a:rPr>
              <a:t>6		Operations				  85</a:t>
            </a:r>
          </a:p>
          <a:p>
            <a:pPr>
              <a:buFont typeface="Monotype Sorts"/>
              <a:buNone/>
            </a:pPr>
            <a:r>
              <a:rPr lang="en-US" dirty="0" smtClean="0">
                <a:ea typeface="ＭＳ Ｐゴシック" pitchFamily="34" charset="-128"/>
              </a:rPr>
              <a:t>7		Results				450</a:t>
            </a:r>
          </a:p>
          <a:p>
            <a:pPr>
              <a:buFont typeface="Monotype Sorts"/>
              <a:buNone/>
            </a:pPr>
            <a:r>
              <a:rPr lang="en-US" dirty="0" smtClean="0">
                <a:ea typeface="ＭＳ Ｐゴシック" pitchFamily="34" charset="-128"/>
              </a:rPr>
              <a:t>			</a:t>
            </a:r>
            <a:r>
              <a:rPr lang="en-US" b="1" dirty="0" smtClean="0">
                <a:ea typeface="ＭＳ Ｐゴシック" pitchFamily="34" charset="-128"/>
              </a:rPr>
              <a:t>Total 			        1,000</a:t>
            </a:r>
          </a:p>
        </p:txBody>
      </p:sp>
      <p:sp>
        <p:nvSpPr>
          <p:cNvPr id="15365" name="Rectangle 9"/>
          <p:cNvSpPr>
            <a:spLocks noChangeArrowheads="1"/>
          </p:cNvSpPr>
          <p:nvPr/>
        </p:nvSpPr>
        <p:spPr bwMode="auto">
          <a:xfrm>
            <a:off x="1844040" y="1538007"/>
            <a:ext cx="7088187" cy="422181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264" tIns="45132" rIns="90264" bIns="45132"/>
          <a:lstStyle/>
          <a:p>
            <a:pPr eaLnBrk="0" hangingPunct="0"/>
            <a:endParaRPr lang="en-US" sz="264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35281" y="576907"/>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a:t>
            </a:r>
            <a:r>
              <a:rPr lang="en-US" sz="4840" dirty="0" smtClean="0">
                <a:latin typeface="Arial Narrow" pitchFamily="34" charset="0"/>
                <a:ea typeface="ＭＳ Ｐゴシック" pitchFamily="34" charset="-128"/>
                <a:cs typeface="Arial Narrow" pitchFamily="34" charset="0"/>
              </a:rPr>
              <a:t>Processes</a:t>
            </a:r>
            <a:endParaRPr lang="en-US" sz="4840" dirty="0">
              <a:latin typeface="Arial Narrow" pitchFamily="34" charset="0"/>
              <a:ea typeface="ＭＳ Ｐゴシック" pitchFamily="34" charset="-128"/>
              <a:cs typeface="Arial Narrow" pitchFamily="34" charset="0"/>
            </a:endParaRPr>
          </a:p>
        </p:txBody>
      </p:sp>
      <p:sp>
        <p:nvSpPr>
          <p:cNvPr id="24579" name="Rectangle 3"/>
          <p:cNvSpPr>
            <a:spLocks noGrp="1" noChangeArrowheads="1"/>
          </p:cNvSpPr>
          <p:nvPr>
            <p:ph idx="1"/>
          </p:nvPr>
        </p:nvSpPr>
        <p:spPr>
          <a:xfrm>
            <a:off x="811161" y="1595179"/>
            <a:ext cx="8731045" cy="4861560"/>
          </a:xfrm>
        </p:spPr>
        <p:txBody>
          <a:bodyPr/>
          <a:lstStyle/>
          <a:p>
            <a:pPr>
              <a:lnSpc>
                <a:spcPct val="100000"/>
              </a:lnSpc>
            </a:pPr>
            <a:r>
              <a:rPr lang="en-US" sz="3200" b="1" i="1" dirty="0" smtClean="0"/>
              <a:t>Approach</a:t>
            </a:r>
            <a:r>
              <a:rPr lang="en-US" sz="3200" b="1" i="1" dirty="0"/>
              <a:t>: </a:t>
            </a:r>
            <a:r>
              <a:rPr lang="en-US" sz="3200" dirty="0"/>
              <a:t>How do you accomplish </a:t>
            </a:r>
            <a:r>
              <a:rPr lang="en-US" sz="3200" dirty="0" smtClean="0"/>
              <a:t>your organization’s work? </a:t>
            </a:r>
            <a:r>
              <a:rPr lang="en-US" sz="3200" dirty="0"/>
              <a:t>How </a:t>
            </a:r>
            <a:r>
              <a:rPr lang="en-US" sz="3200" dirty="0" smtClean="0"/>
              <a:t>systematic are your </a:t>
            </a:r>
            <a:r>
              <a:rPr lang="en-US" sz="3200" dirty="0"/>
              <a:t>key </a:t>
            </a:r>
            <a:r>
              <a:rPr lang="en-US" sz="3200" dirty="0" smtClean="0"/>
              <a:t>processes?</a:t>
            </a:r>
            <a:endParaRPr lang="en-US" sz="3200" dirty="0"/>
          </a:p>
          <a:p>
            <a:pPr>
              <a:lnSpc>
                <a:spcPct val="100000"/>
              </a:lnSpc>
            </a:pPr>
            <a:r>
              <a:rPr lang="en-US" sz="3200" b="1" i="1" dirty="0" smtClean="0"/>
              <a:t>Deployment</a:t>
            </a:r>
            <a:r>
              <a:rPr lang="en-US" sz="3200" b="1" i="1" dirty="0"/>
              <a:t>:</a:t>
            </a:r>
            <a:r>
              <a:rPr lang="en-US" sz="3200" i="1" dirty="0"/>
              <a:t> </a:t>
            </a:r>
            <a:r>
              <a:rPr lang="en-US" sz="3200" dirty="0"/>
              <a:t>How consistently are your key processes </a:t>
            </a:r>
            <a:r>
              <a:rPr lang="en-US" sz="3200" dirty="0" smtClean="0"/>
              <a:t>used?</a:t>
            </a:r>
            <a:endParaRPr lang="en-US" sz="3200" dirty="0"/>
          </a:p>
          <a:p>
            <a:pPr>
              <a:lnSpc>
                <a:spcPct val="100000"/>
              </a:lnSpc>
            </a:pPr>
            <a:r>
              <a:rPr lang="en-US" sz="3200" b="1" i="1" dirty="0" smtClean="0"/>
              <a:t>Learning</a:t>
            </a:r>
            <a:r>
              <a:rPr lang="en-US" sz="3200" b="1" i="1" dirty="0"/>
              <a:t>:</a:t>
            </a:r>
            <a:r>
              <a:rPr lang="en-US" sz="3200" i="1" dirty="0"/>
              <a:t> </a:t>
            </a:r>
            <a:r>
              <a:rPr lang="en-US" sz="3200" dirty="0"/>
              <a:t>Have you evaluated and improved your key processes? Have </a:t>
            </a:r>
            <a:r>
              <a:rPr lang="en-US" sz="3200" dirty="0" smtClean="0"/>
              <a:t>improvements been shared?</a:t>
            </a:r>
            <a:endParaRPr lang="en-US" sz="3200" dirty="0"/>
          </a:p>
          <a:p>
            <a:pPr>
              <a:lnSpc>
                <a:spcPct val="100000"/>
              </a:lnSpc>
            </a:pPr>
            <a:r>
              <a:rPr lang="en-US" sz="3200" b="1" i="1" dirty="0" smtClean="0"/>
              <a:t>Integration</a:t>
            </a:r>
            <a:r>
              <a:rPr lang="en-US" sz="3200" b="1" i="1" dirty="0"/>
              <a:t>:</a:t>
            </a:r>
            <a:r>
              <a:rPr lang="en-US" sz="3200" i="1" dirty="0"/>
              <a:t> </a:t>
            </a:r>
            <a:r>
              <a:rPr lang="en-US" sz="3200" dirty="0"/>
              <a:t>How do your processes address </a:t>
            </a:r>
            <a:r>
              <a:rPr lang="en-US" sz="3200" dirty="0" smtClean="0"/>
              <a:t>organizational needs</a:t>
            </a:r>
            <a:r>
              <a:rPr lang="en-US" sz="3200" dirty="0"/>
              <a:t>?</a:t>
            </a:r>
            <a:endParaRPr lang="en-US" sz="32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302967" y="365760"/>
            <a:ext cx="7984549" cy="835965"/>
          </a:xfrm>
          <a:prstGeom prst="rect">
            <a:avLst/>
          </a:prstGeom>
          <a:noFill/>
          <a:ln w="9525">
            <a:noFill/>
            <a:miter lim="800000"/>
            <a:headEnd/>
            <a:tailEnd/>
          </a:ln>
        </p:spPr>
        <p:txBody>
          <a:bodyPr wrap="square" lIns="90264" tIns="45132" rIns="90264" bIns="45132">
            <a:spAutoFit/>
          </a:bodyPr>
          <a:lstStyle/>
          <a:p>
            <a:pPr eaLnBrk="0" hangingPunct="0">
              <a:spcBef>
                <a:spcPct val="50000"/>
              </a:spcBef>
              <a:defRPr/>
            </a:pPr>
            <a:r>
              <a:rPr lang="en-US" sz="4840" b="1" dirty="0">
                <a:latin typeface="+mj-lt"/>
                <a:ea typeface="ＭＳ Ｐゴシック" pitchFamily="-109" charset="-128"/>
              </a:rPr>
              <a:t>Steps toward Mature Processes</a:t>
            </a:r>
          </a:p>
        </p:txBody>
      </p:sp>
      <p:sp>
        <p:nvSpPr>
          <p:cNvPr id="10" name="Rectangle 2"/>
          <p:cNvSpPr>
            <a:spLocks noChangeArrowheads="1"/>
          </p:cNvSpPr>
          <p:nvPr/>
        </p:nvSpPr>
        <p:spPr bwMode="auto">
          <a:xfrm>
            <a:off x="740905" y="2931111"/>
            <a:ext cx="4372116"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Reacting to Problems (0</a:t>
            </a:r>
            <a:r>
              <a:rPr lang="en-US" sz="2200" b="1" dirty="0">
                <a:latin typeface="Arial"/>
                <a:cs typeface="Arial"/>
              </a:rPr>
              <a:t>–25%)</a:t>
            </a:r>
            <a:endParaRPr lang="en-US" sz="2200" b="1" dirty="0">
              <a:latin typeface="Arial Narrow" pitchFamily="34" charset="0"/>
            </a:endParaRPr>
          </a:p>
        </p:txBody>
      </p:sp>
      <p:sp>
        <p:nvSpPr>
          <p:cNvPr id="8" name="Rectangle 2"/>
          <p:cNvSpPr>
            <a:spLocks noChangeArrowheads="1"/>
          </p:cNvSpPr>
          <p:nvPr/>
        </p:nvSpPr>
        <p:spPr bwMode="auto">
          <a:xfrm>
            <a:off x="5113020" y="2931111"/>
            <a:ext cx="4610100" cy="88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Early Systematic Approaches (30–45%)</a:t>
            </a:r>
          </a:p>
        </p:txBody>
      </p:sp>
      <p:sp>
        <p:nvSpPr>
          <p:cNvPr id="9" name="Rectangle 2"/>
          <p:cNvSpPr>
            <a:spLocks noChangeArrowheads="1"/>
          </p:cNvSpPr>
          <p:nvPr/>
        </p:nvSpPr>
        <p:spPr bwMode="auto">
          <a:xfrm>
            <a:off x="948363" y="5392917"/>
            <a:ext cx="4164657"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Aligned Approaches (50–65%)</a:t>
            </a:r>
          </a:p>
        </p:txBody>
      </p:sp>
      <p:sp>
        <p:nvSpPr>
          <p:cNvPr id="11" name="Rectangle 2"/>
          <p:cNvSpPr>
            <a:spLocks noChangeArrowheads="1"/>
          </p:cNvSpPr>
          <p:nvPr/>
        </p:nvSpPr>
        <p:spPr bwMode="auto">
          <a:xfrm>
            <a:off x="5113021" y="5392917"/>
            <a:ext cx="4720264"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Integrated Approaches (70–100%)</a:t>
            </a:r>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5203" y="1521787"/>
            <a:ext cx="3875981" cy="1245705"/>
          </a:xfrm>
          <a:prstGeom prst="rect">
            <a:avLst/>
          </a:prstGeom>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25498" y="1540278"/>
            <a:ext cx="4137833" cy="1092882"/>
          </a:xfrm>
          <a:prstGeom prst="rect">
            <a:avLst/>
          </a:prstGeom>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2457" y="4213736"/>
            <a:ext cx="4258526" cy="1015562"/>
          </a:xfrm>
          <a:prstGeom prst="rect">
            <a:avLst/>
          </a:prstGeom>
        </p:spPr>
      </p:pic>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13020" y="4213736"/>
            <a:ext cx="3762791" cy="102300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9"/>
          <p:cNvSpPr>
            <a:spLocks noChangeArrowheads="1"/>
          </p:cNvSpPr>
          <p:nvPr/>
        </p:nvSpPr>
        <p:spPr bwMode="auto">
          <a:xfrm>
            <a:off x="4527551" y="702891"/>
            <a:ext cx="2305050" cy="16918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90264" tIns="45132" rIns="90264" bIns="45132"/>
          <a:lstStyle/>
          <a:p>
            <a:pPr eaLnBrk="0" hangingPunct="0"/>
            <a:endParaRPr lang="en-US" sz="2640" dirty="0"/>
          </a:p>
        </p:txBody>
      </p:sp>
      <p:sp>
        <p:nvSpPr>
          <p:cNvPr id="11" name="TextBox 10"/>
          <p:cNvSpPr txBox="1"/>
          <p:nvPr/>
        </p:nvSpPr>
        <p:spPr>
          <a:xfrm>
            <a:off x="2331301" y="5814059"/>
            <a:ext cx="7530782" cy="1386885"/>
          </a:xfrm>
          <a:prstGeom prst="rect">
            <a:avLst/>
          </a:prstGeom>
          <a:noFill/>
        </p:spPr>
        <p:txBody>
          <a:bodyPr wrap="square" lIns="90264" tIns="45132" rIns="90264" bIns="45132">
            <a:spAutoFit/>
          </a:bodyPr>
          <a:lstStyle/>
          <a:p>
            <a:pPr algn="r">
              <a:spcAft>
                <a:spcPts val="592"/>
              </a:spcAft>
              <a:defRPr/>
            </a:pPr>
            <a:r>
              <a:rPr lang="en-US" sz="3960" b="1" dirty="0">
                <a:latin typeface="+mj-lt"/>
                <a:ea typeface="ＭＳ Ｐゴシック" pitchFamily="-109" charset="-128"/>
              </a:rPr>
              <a:t>From Fighting Fires to Innovation:</a:t>
            </a:r>
          </a:p>
          <a:p>
            <a:pPr algn="r">
              <a:spcAft>
                <a:spcPts val="592"/>
              </a:spcAft>
              <a:defRPr/>
            </a:pPr>
            <a:r>
              <a:rPr lang="en-US" sz="3960" b="1" dirty="0">
                <a:latin typeface="+mj-lt"/>
                <a:ea typeface="ＭＳ Ｐゴシック" pitchFamily="-109" charset="-128"/>
              </a:rPr>
              <a:t>An Analogy for Learning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9100" y="198120"/>
            <a:ext cx="3272114" cy="20116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98153" y="198120"/>
            <a:ext cx="3055715" cy="2514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820" y="3048000"/>
            <a:ext cx="2903135" cy="231343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352800" y="3048000"/>
            <a:ext cx="3034060" cy="241401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745268" y="2964180"/>
            <a:ext cx="3061673" cy="261518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9751" y="701040"/>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a:t>
            </a:r>
            <a:r>
              <a:rPr lang="en-US" sz="4840" dirty="0" smtClean="0">
                <a:latin typeface="Arial Narrow" pitchFamily="34" charset="0"/>
                <a:ea typeface="ＭＳ Ｐゴシック" pitchFamily="34" charset="-128"/>
                <a:cs typeface="Arial Narrow" pitchFamily="34" charset="0"/>
              </a:rPr>
              <a:t>Results</a:t>
            </a:r>
            <a:endParaRPr lang="en-US" sz="4840" dirty="0">
              <a:latin typeface="Arial Narrow" pitchFamily="34" charset="0"/>
              <a:ea typeface="ＭＳ Ｐゴシック" pitchFamily="34" charset="-128"/>
              <a:cs typeface="Arial Narrow" pitchFamily="34" charset="0"/>
            </a:endParaRPr>
          </a:p>
        </p:txBody>
      </p:sp>
      <p:sp>
        <p:nvSpPr>
          <p:cNvPr id="24579" name="Rectangle 3"/>
          <p:cNvSpPr>
            <a:spLocks noGrp="1" noChangeArrowheads="1"/>
          </p:cNvSpPr>
          <p:nvPr>
            <p:ph idx="1"/>
          </p:nvPr>
        </p:nvSpPr>
        <p:spPr>
          <a:xfrm>
            <a:off x="1125744" y="1855444"/>
            <a:ext cx="8549640" cy="4861560"/>
          </a:xfrm>
        </p:spPr>
        <p:txBody>
          <a:bodyPr/>
          <a:lstStyle/>
          <a:p>
            <a:r>
              <a:rPr lang="en-US" sz="3200" b="1" i="1" dirty="0"/>
              <a:t>Levels:</a:t>
            </a:r>
            <a:r>
              <a:rPr lang="en-US" sz="3200" i="1" dirty="0"/>
              <a:t> </a:t>
            </a:r>
            <a:r>
              <a:rPr lang="en-US" sz="3200" dirty="0"/>
              <a:t>What is your current performance?</a:t>
            </a:r>
          </a:p>
          <a:p>
            <a:r>
              <a:rPr lang="en-US" sz="3200" b="1" i="1" dirty="0" smtClean="0"/>
              <a:t>Trends</a:t>
            </a:r>
            <a:r>
              <a:rPr lang="en-US" sz="3200" b="1" i="1" dirty="0"/>
              <a:t>: </a:t>
            </a:r>
            <a:r>
              <a:rPr lang="en-US" sz="3200" dirty="0"/>
              <a:t>Are the results improving, staying the same, or getting worse?</a:t>
            </a:r>
          </a:p>
          <a:p>
            <a:r>
              <a:rPr lang="en-US" sz="3200" b="1" i="1" dirty="0" smtClean="0"/>
              <a:t>Comparisons</a:t>
            </a:r>
            <a:r>
              <a:rPr lang="en-US" sz="3200" b="1" i="1" dirty="0"/>
              <a:t>:</a:t>
            </a:r>
            <a:r>
              <a:rPr lang="en-US" sz="3200" i="1" dirty="0"/>
              <a:t> </a:t>
            </a:r>
            <a:r>
              <a:rPr lang="en-US" sz="3200" dirty="0"/>
              <a:t>How does your performance compare with </a:t>
            </a:r>
            <a:r>
              <a:rPr lang="en-US" sz="3200" dirty="0" smtClean="0"/>
              <a:t>others?</a:t>
            </a:r>
            <a:endParaRPr lang="en-US" sz="3200" dirty="0"/>
          </a:p>
          <a:p>
            <a:r>
              <a:rPr lang="en-US" sz="3200" b="1" i="1" dirty="0" smtClean="0"/>
              <a:t>Integration</a:t>
            </a:r>
            <a:r>
              <a:rPr lang="en-US" sz="3200" b="1" i="1" dirty="0"/>
              <a:t>:</a:t>
            </a:r>
            <a:r>
              <a:rPr lang="en-US" sz="3200" i="1" dirty="0"/>
              <a:t> </a:t>
            </a:r>
            <a:r>
              <a:rPr lang="en-US" sz="3200" dirty="0"/>
              <a:t>Are you tracking </a:t>
            </a:r>
            <a:r>
              <a:rPr lang="en-US" sz="3200" u="sng" dirty="0" smtClean="0"/>
              <a:t>important</a:t>
            </a:r>
            <a:r>
              <a:rPr lang="en-US" sz="3200" dirty="0" smtClean="0"/>
              <a:t> results? </a:t>
            </a:r>
            <a:r>
              <a:rPr lang="en-US" sz="3200" dirty="0"/>
              <a:t>Are </a:t>
            </a:r>
            <a:r>
              <a:rPr lang="en-US" sz="3200" dirty="0" smtClean="0"/>
              <a:t>you using </a:t>
            </a:r>
            <a:r>
              <a:rPr lang="en-US" sz="3200" dirty="0"/>
              <a:t>the </a:t>
            </a:r>
            <a:r>
              <a:rPr lang="en-US" sz="3200" dirty="0" smtClean="0"/>
              <a:t>results?</a:t>
            </a:r>
            <a:endParaRPr lang="en-US" sz="3200" dirty="0" smtClean="0">
              <a:ea typeface="ＭＳ Ｐゴシック" pitchFamily="34" charset="-128"/>
            </a:endParaRPr>
          </a:p>
        </p:txBody>
      </p:sp>
    </p:spTree>
    <p:extLst>
      <p:ext uri="{BB962C8B-B14F-4D97-AF65-F5344CB8AC3E}">
        <p14:creationId xmlns:p14="http://schemas.microsoft.com/office/powerpoint/2010/main" val="678571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3"/>
          <p:cNvGrpSpPr>
            <a:grpSpLocks/>
          </p:cNvGrpSpPr>
          <p:nvPr/>
        </p:nvGrpSpPr>
        <p:grpSpPr bwMode="auto">
          <a:xfrm>
            <a:off x="0" y="-7938"/>
            <a:ext cx="10058400" cy="7875461"/>
            <a:chOff x="-3175" y="-7938"/>
            <a:chExt cx="10058069" cy="7875461"/>
          </a:xfrm>
        </p:grpSpPr>
        <p:grpSp>
          <p:nvGrpSpPr>
            <p:cNvPr id="19462" name="Group 16"/>
            <p:cNvGrpSpPr>
              <a:grpSpLocks/>
            </p:cNvGrpSpPr>
            <p:nvPr/>
          </p:nvGrpSpPr>
          <p:grpSpPr bwMode="auto">
            <a:xfrm>
              <a:off x="-3175" y="-7938"/>
              <a:ext cx="10058069" cy="7875461"/>
              <a:chOff x="-3876" y="-8640"/>
              <a:chExt cx="10058400" cy="7876841"/>
            </a:xfrm>
          </p:grpSpPr>
          <p:pic>
            <p:nvPicPr>
              <p:cNvPr id="19465"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 y="5430261"/>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9467" name="Picture 15" descr="to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4" name="nistident_flright_vec.eps" descr="/Users/louannross/Desktop/Design Center/Art Folder/Logo Folder/N/ New Identifiers 11.09.07/nistident_flright_vec.ep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8" name="Rectangle 3"/>
          <p:cNvSpPr txBox="1">
            <a:spLocks noChangeArrowheads="1"/>
          </p:cNvSpPr>
          <p:nvPr/>
        </p:nvSpPr>
        <p:spPr bwMode="auto">
          <a:xfrm>
            <a:off x="143777" y="241599"/>
            <a:ext cx="844465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spcBef>
                <a:spcPts val="1000"/>
              </a:spcBef>
              <a:buSzPct val="50000"/>
              <a:buFont typeface="Monotype Sorts" charset="0"/>
              <a:buNone/>
            </a:pPr>
            <a:r>
              <a:rPr lang="en-US" sz="4400" b="1" dirty="0">
                <a:latin typeface="Arial" charset="0"/>
                <a:cs typeface="Arial" charset="0"/>
              </a:rPr>
              <a:t>For more information</a:t>
            </a:r>
          </a:p>
          <a:p>
            <a:pPr>
              <a:lnSpc>
                <a:spcPts val="3800"/>
              </a:lnSpc>
              <a:spcBef>
                <a:spcPts val="1000"/>
              </a:spcBef>
              <a:buSzPct val="50000"/>
              <a:buFont typeface="Monotype Sorts" charset="0"/>
              <a:buNone/>
            </a:pPr>
            <a:endParaRPr lang="en-US" sz="4000" b="1" dirty="0">
              <a:latin typeface="Arial" charset="0"/>
              <a:cs typeface="Arial" charset="0"/>
            </a:endParaRPr>
          </a:p>
        </p:txBody>
      </p:sp>
      <p:sp>
        <p:nvSpPr>
          <p:cNvPr id="19460" name="Content Placeholder 2"/>
          <p:cNvSpPr txBox="1">
            <a:spLocks/>
          </p:cNvSpPr>
          <p:nvPr/>
        </p:nvSpPr>
        <p:spPr bwMode="auto">
          <a:xfrm>
            <a:off x="546410" y="1222016"/>
            <a:ext cx="8042019" cy="463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7525" indent="-517525"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571500" indent="-571500">
              <a:spcBef>
                <a:spcPts val="600"/>
              </a:spcBef>
              <a:buSzPct val="100000"/>
              <a:buFont typeface="Arial" pitchFamily="34" charset="0"/>
              <a:buChar char="•"/>
            </a:pPr>
            <a:r>
              <a:rPr lang="en-US" sz="3200" i="1" dirty="0" smtClean="0">
                <a:latin typeface="Arial Narrow" charset="0"/>
              </a:rPr>
              <a:t>Baldrige Excellence Framework </a:t>
            </a:r>
            <a:r>
              <a:rPr lang="en-US" sz="3200" dirty="0">
                <a:latin typeface="Arial Narrow" charset="0"/>
              </a:rPr>
              <a:t>booklets and free </a:t>
            </a:r>
            <a:r>
              <a:rPr lang="en-US" sz="3200" dirty="0" smtClean="0">
                <a:latin typeface="Arial Narrow" charset="0"/>
              </a:rPr>
              <a:t>content</a:t>
            </a:r>
            <a:endParaRPr lang="en-US" sz="3200" dirty="0">
              <a:latin typeface="Arial Narrow" charset="0"/>
            </a:endParaRPr>
          </a:p>
          <a:p>
            <a:pPr marL="571500" indent="-571500">
              <a:spcBef>
                <a:spcPts val="600"/>
              </a:spcBef>
              <a:buSzPct val="100000"/>
              <a:buFont typeface="Arial" pitchFamily="34" charset="0"/>
              <a:buChar char="•"/>
            </a:pPr>
            <a:r>
              <a:rPr lang="en-US" sz="3200" dirty="0">
                <a:latin typeface="Arial Narrow" charset="0"/>
              </a:rPr>
              <a:t>Self-assessment tools </a:t>
            </a:r>
          </a:p>
          <a:p>
            <a:pPr marL="571500" indent="-571500">
              <a:spcBef>
                <a:spcPts val="600"/>
              </a:spcBef>
              <a:buSzPct val="100000"/>
              <a:buFont typeface="Arial" pitchFamily="34" charset="0"/>
              <a:buChar char="•"/>
            </a:pPr>
            <a:r>
              <a:rPr lang="en-US" sz="3200" dirty="0">
                <a:latin typeface="Arial Narrow" charset="0"/>
              </a:rPr>
              <a:t>Organizational assessments</a:t>
            </a:r>
          </a:p>
          <a:p>
            <a:pPr marL="571500" indent="-571500">
              <a:spcBef>
                <a:spcPts val="600"/>
              </a:spcBef>
              <a:buSzPct val="100000"/>
              <a:buFont typeface="Arial" pitchFamily="34" charset="0"/>
              <a:buChar char="•"/>
            </a:pPr>
            <a:r>
              <a:rPr lang="en-US" sz="3200" dirty="0">
                <a:latin typeface="Arial Narrow" charset="0"/>
              </a:rPr>
              <a:t>Training, conferences, </a:t>
            </a:r>
            <a:r>
              <a:rPr lang="en-US" sz="3200" dirty="0" smtClean="0">
                <a:latin typeface="Arial Narrow" charset="0"/>
              </a:rPr>
              <a:t>executive </a:t>
            </a:r>
            <a:r>
              <a:rPr lang="en-US" sz="3200" dirty="0">
                <a:latin typeface="Arial Narrow" charset="0"/>
              </a:rPr>
              <a:t>education</a:t>
            </a:r>
          </a:p>
          <a:p>
            <a:pPr marL="571500" indent="-571500">
              <a:spcBef>
                <a:spcPts val="600"/>
              </a:spcBef>
              <a:buSzPct val="100000"/>
              <a:buFont typeface="Arial" pitchFamily="34" charset="0"/>
              <a:buChar char="•"/>
            </a:pPr>
            <a:r>
              <a:rPr lang="en-US" sz="3200" dirty="0">
                <a:latin typeface="Arial Narrow" charset="0"/>
              </a:rPr>
              <a:t>Award recipient profiles</a:t>
            </a:r>
          </a:p>
          <a:p>
            <a:pPr marL="571500" indent="-571500">
              <a:spcBef>
                <a:spcPts val="600"/>
              </a:spcBef>
              <a:buSzPct val="100000"/>
              <a:buFont typeface="Arial" pitchFamily="34" charset="0"/>
              <a:buChar char="•"/>
            </a:pPr>
            <a:r>
              <a:rPr lang="en-US" sz="3200" dirty="0">
                <a:latin typeface="Arial Narrow" charset="0"/>
              </a:rPr>
              <a:t>Case studies</a:t>
            </a:r>
          </a:p>
          <a:p>
            <a:pPr marL="571500" indent="-571500">
              <a:spcBef>
                <a:spcPts val="600"/>
              </a:spcBef>
              <a:buSzPct val="100000"/>
              <a:buFont typeface="Arial" pitchFamily="34" charset="0"/>
              <a:buChar char="•"/>
            </a:pPr>
            <a:r>
              <a:rPr lang="en-US" sz="3200" dirty="0">
                <a:latin typeface="Arial Narrow" charset="0"/>
              </a:rPr>
              <a:t>Connections to the Baldrige </a:t>
            </a:r>
            <a:r>
              <a:rPr lang="en-US" sz="3200" dirty="0" smtClean="0">
                <a:latin typeface="Arial Narrow" charset="0"/>
              </a:rPr>
              <a:t>community</a:t>
            </a:r>
            <a:endParaRPr lang="en-US" sz="3200" dirty="0">
              <a:latin typeface="Arial Narrow" charset="0"/>
            </a:endParaRPr>
          </a:p>
        </p:txBody>
      </p:sp>
      <p:pic>
        <p:nvPicPr>
          <p:cNvPr id="13" name="Baldrige_Program_Logo_2010.whitebkgd.eps"/>
          <p:cNvPicPr>
            <a:picLocks noChangeAspect="1"/>
          </p:cNvPicPr>
          <p:nvPr/>
        </p:nvPicPr>
        <p:blipFill>
          <a:blip r:embed="rId6" r:link="rId7"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txBox="1">
            <a:spLocks/>
          </p:cNvSpPr>
          <p:nvPr/>
        </p:nvSpPr>
        <p:spPr bwMode="auto">
          <a:xfrm>
            <a:off x="6479778" y="6019704"/>
            <a:ext cx="342972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7525" indent="-517525"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indent="0">
              <a:spcBef>
                <a:spcPts val="0"/>
              </a:spcBef>
              <a:buSzPct val="100000"/>
            </a:pPr>
            <a:r>
              <a:rPr lang="en-US" sz="2800" b="1" dirty="0" smtClean="0">
                <a:latin typeface="Arial Narrow" charset="0"/>
              </a:rPr>
              <a:t>www.nist.gov/baldrige</a:t>
            </a:r>
          </a:p>
          <a:p>
            <a:pPr marL="0" indent="0">
              <a:spcBef>
                <a:spcPts val="0"/>
              </a:spcBef>
              <a:buSzPct val="100000"/>
            </a:pPr>
            <a:r>
              <a:rPr lang="en-US" sz="2800" b="1" dirty="0" smtClean="0">
                <a:latin typeface="Arial Narrow" charset="0"/>
              </a:rPr>
              <a:t>301-975-2036</a:t>
            </a:r>
          </a:p>
          <a:p>
            <a:pPr marL="0" indent="0">
              <a:spcBef>
                <a:spcPts val="0"/>
              </a:spcBef>
              <a:buSzPct val="100000"/>
            </a:pPr>
            <a:r>
              <a:rPr lang="en-US" sz="2800" b="1" dirty="0" smtClean="0">
                <a:latin typeface="Arial Narrow" charset="0"/>
              </a:rPr>
              <a:t>baldrige@nist.gov</a:t>
            </a:r>
          </a:p>
          <a:p>
            <a:pPr marL="0" indent="0">
              <a:spcBef>
                <a:spcPts val="0"/>
              </a:spcBef>
              <a:buSzPct val="50000"/>
            </a:pPr>
            <a:endParaRPr lang="en-US" sz="2800" b="1" dirty="0">
              <a:latin typeface="Arial Narrow"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idx="1"/>
          </p:nvPr>
        </p:nvSpPr>
        <p:spPr>
          <a:xfrm>
            <a:off x="1073426" y="1033669"/>
            <a:ext cx="8388627" cy="5075581"/>
          </a:xfrm>
        </p:spPr>
        <p:txBody>
          <a:bodyPr wrap="square" anchor="ctr">
            <a:noAutofit/>
          </a:bodyPr>
          <a:lstStyle/>
          <a:p>
            <a:pPr marL="0" indent="0" defTabSz="820583">
              <a:lnSpc>
                <a:spcPct val="100000"/>
              </a:lnSpc>
              <a:spcBef>
                <a:spcPct val="0"/>
              </a:spcBef>
              <a:spcAft>
                <a:spcPts val="1200"/>
              </a:spcAft>
              <a:buSzTx/>
              <a:buNone/>
            </a:pPr>
            <a:r>
              <a:rPr lang="en-US" sz="3200" dirty="0" smtClean="0">
                <a:ea typeface="ＭＳ Ｐゴシック" pitchFamily="34" charset="-128"/>
                <a:cs typeface="ＭＳ Ｐゴシック" pitchFamily="34" charset="-128"/>
              </a:rPr>
              <a:t>Using </a:t>
            </a:r>
            <a:r>
              <a:rPr lang="en-US" sz="3200" dirty="0">
                <a:ea typeface="ＭＳ Ｐゴシック" pitchFamily="34" charset="-128"/>
                <a:cs typeface="ＭＳ Ｐゴシック" pitchFamily="34" charset="-128"/>
              </a:rPr>
              <a:t>the program as an improvement road </a:t>
            </a:r>
            <a:r>
              <a:rPr lang="en-US" sz="3200" dirty="0" smtClean="0">
                <a:ea typeface="ＭＳ Ｐゴシック" pitchFamily="34" charset="-128"/>
                <a:cs typeface="ＭＳ Ｐゴシック" pitchFamily="34" charset="-128"/>
              </a:rPr>
              <a:t>map . . ., </a:t>
            </a:r>
            <a:r>
              <a:rPr lang="en-US" sz="3200" dirty="0">
                <a:ea typeface="ＭＳ Ｐゴシック" pitchFamily="34" charset="-128"/>
                <a:cs typeface="ＭＳ Ｐゴシック" pitchFamily="34" charset="-128"/>
              </a:rPr>
              <a:t>we </a:t>
            </a:r>
            <a:r>
              <a:rPr lang="en-US" sz="3200" b="1" dirty="0">
                <a:ea typeface="ＭＳ Ｐゴシック" pitchFamily="34" charset="-128"/>
                <a:cs typeface="ＭＳ Ｐゴシック" pitchFamily="34" charset="-128"/>
              </a:rPr>
              <a:t>improved patient satisfaction for 10 straight </a:t>
            </a:r>
            <a:r>
              <a:rPr lang="en-US" sz="3200" b="1" dirty="0" smtClean="0">
                <a:ea typeface="ＭＳ Ｐゴシック" pitchFamily="34" charset="-128"/>
                <a:cs typeface="ＭＳ Ｐゴシック" pitchFamily="34" charset="-128"/>
              </a:rPr>
              <a:t>years</a:t>
            </a:r>
            <a:r>
              <a:rPr lang="en-US" sz="3200" dirty="0" smtClean="0">
                <a:ea typeface="ＭＳ Ｐゴシック" pitchFamily="34" charset="-128"/>
                <a:cs typeface="ＭＳ Ｐゴシック" pitchFamily="34" charset="-128"/>
              </a:rPr>
              <a:t>. </a:t>
            </a:r>
          </a:p>
          <a:p>
            <a:pPr marL="0" indent="0" defTabSz="820583">
              <a:lnSpc>
                <a:spcPct val="100000"/>
              </a:lnSpc>
              <a:spcBef>
                <a:spcPct val="0"/>
              </a:spcBef>
              <a:spcAft>
                <a:spcPts val="1200"/>
              </a:spcAft>
              <a:buSzTx/>
              <a:buNone/>
            </a:pPr>
            <a:r>
              <a:rPr lang="en-US" sz="3200" dirty="0" smtClean="0">
                <a:ea typeface="ＭＳ Ｐゴシック" pitchFamily="34" charset="-128"/>
                <a:cs typeface="ＭＳ Ｐゴシック" pitchFamily="34" charset="-128"/>
              </a:rPr>
              <a:t>Our </a:t>
            </a:r>
            <a:r>
              <a:rPr lang="en-US" sz="3200" dirty="0">
                <a:ea typeface="ＭＳ Ｐゴシック" pitchFamily="34" charset="-128"/>
                <a:cs typeface="ＭＳ Ｐゴシック" pitchFamily="34" charset="-128"/>
              </a:rPr>
              <a:t>risk-adjusted </a:t>
            </a:r>
            <a:r>
              <a:rPr lang="en-US" sz="3200" b="1" dirty="0">
                <a:ea typeface="ＭＳ Ｐゴシック" pitchFamily="34" charset="-128"/>
                <a:cs typeface="ＭＳ Ｐゴシック" pitchFamily="34" charset="-128"/>
              </a:rPr>
              <a:t>mortality rate </a:t>
            </a:r>
            <a:r>
              <a:rPr lang="en-US" sz="3200" dirty="0">
                <a:ea typeface="ＭＳ Ｐゴシック" pitchFamily="34" charset="-128"/>
                <a:cs typeface="ＭＳ Ｐゴシック" pitchFamily="34" charset="-128"/>
              </a:rPr>
              <a:t>improved to rank among the </a:t>
            </a:r>
            <a:r>
              <a:rPr lang="en-US" sz="3200" b="1" dirty="0">
                <a:ea typeface="ＭＳ Ｐゴシック" pitchFamily="34" charset="-128"/>
                <a:cs typeface="ＭＳ Ｐゴシック" pitchFamily="34" charset="-128"/>
              </a:rPr>
              <a:t>top </a:t>
            </a:r>
            <a:r>
              <a:rPr lang="en-US" sz="3200" b="1" dirty="0" smtClean="0">
                <a:ea typeface="ＭＳ Ｐゴシック" pitchFamily="34" charset="-128"/>
                <a:cs typeface="ＭＳ Ｐゴシック" pitchFamily="34" charset="-128"/>
              </a:rPr>
              <a:t>10% </a:t>
            </a:r>
            <a:r>
              <a:rPr lang="en-US" sz="3200" b="1" dirty="0">
                <a:ea typeface="ＭＳ Ｐゴシック" pitchFamily="34" charset="-128"/>
                <a:cs typeface="ＭＳ Ｐゴシック" pitchFamily="34" charset="-128"/>
              </a:rPr>
              <a:t>nationally</a:t>
            </a:r>
            <a:r>
              <a:rPr lang="en-US" sz="3200" dirty="0">
                <a:ea typeface="ＭＳ Ｐゴシック" pitchFamily="34" charset="-128"/>
                <a:cs typeface="ＭＳ Ｐゴシック" pitchFamily="34" charset="-128"/>
              </a:rPr>
              <a:t>. </a:t>
            </a:r>
            <a:r>
              <a:rPr lang="en-US" sz="3200" dirty="0" smtClean="0">
                <a:ea typeface="ＭＳ Ｐゴシック" pitchFamily="34" charset="-128"/>
                <a:cs typeface="ＭＳ Ｐゴシック" pitchFamily="34" charset="-128"/>
              </a:rPr>
              <a:t>. . . </a:t>
            </a:r>
          </a:p>
          <a:p>
            <a:pPr marL="0" indent="0" defTabSz="820583">
              <a:lnSpc>
                <a:spcPct val="100000"/>
              </a:lnSpc>
              <a:spcBef>
                <a:spcPct val="0"/>
              </a:spcBef>
              <a:spcAft>
                <a:spcPts val="1200"/>
              </a:spcAft>
              <a:buSzTx/>
              <a:buNone/>
            </a:pPr>
            <a:r>
              <a:rPr lang="en-US" sz="3200" dirty="0" smtClean="0">
                <a:ea typeface="ＭＳ Ｐゴシック" pitchFamily="34" charset="-128"/>
                <a:cs typeface="ＭＳ Ｐゴシック" pitchFamily="34" charset="-128"/>
              </a:rPr>
              <a:t>While </a:t>
            </a:r>
            <a:r>
              <a:rPr lang="en-US" sz="3200" dirty="0">
                <a:ea typeface="ＭＳ Ｐゴシック" pitchFamily="34" charset="-128"/>
                <a:cs typeface="ＭＳ Ｐゴシック" pitchFamily="34" charset="-128"/>
              </a:rPr>
              <a:t>driving these improvements, we also </a:t>
            </a:r>
            <a:r>
              <a:rPr lang="en-US" sz="3200" b="1" dirty="0">
                <a:ea typeface="ＭＳ Ｐゴシック" pitchFamily="34" charset="-128"/>
                <a:cs typeface="ＭＳ Ｐゴシック" pitchFamily="34" charset="-128"/>
              </a:rPr>
              <a:t>created efficiencies, freeing up resources to further reinvest in our clinical care and services</a:t>
            </a:r>
            <a:r>
              <a:rPr lang="en-US" sz="3200" dirty="0" smtClean="0">
                <a:ea typeface="ＭＳ Ｐゴシック" pitchFamily="34" charset="-128"/>
                <a:cs typeface="ＭＳ Ｐゴシック" pitchFamily="34" charset="-128"/>
              </a:rPr>
              <a:t>. </a:t>
            </a:r>
          </a:p>
          <a:p>
            <a:pPr marL="0" indent="0" algn="r" defTabSz="820583">
              <a:lnSpc>
                <a:spcPct val="100000"/>
              </a:lnSpc>
              <a:spcBef>
                <a:spcPct val="0"/>
              </a:spcBef>
              <a:spcAft>
                <a:spcPts val="1200"/>
              </a:spcAft>
              <a:buSzTx/>
              <a:buNone/>
            </a:pPr>
            <a:r>
              <a:rPr lang="en-US" sz="3200" i="1" dirty="0" smtClean="0">
                <a:ea typeface="ＭＳ Ｐゴシック" pitchFamily="34" charset="-128"/>
                <a:cs typeface="ＭＳ Ｐゴシック" pitchFamily="34" charset="-128"/>
              </a:rPr>
              <a:t>—Rulon Stacey, Former President/CEO, </a:t>
            </a:r>
            <a:br>
              <a:rPr lang="en-US" sz="3200" i="1" dirty="0" smtClean="0">
                <a:ea typeface="ＭＳ Ｐゴシック" pitchFamily="34" charset="-128"/>
                <a:cs typeface="ＭＳ Ｐゴシック" pitchFamily="34" charset="-128"/>
              </a:rPr>
            </a:br>
            <a:r>
              <a:rPr lang="en-US" sz="3200" i="1" dirty="0" smtClean="0">
                <a:ea typeface="ＭＳ Ｐゴシック" pitchFamily="34" charset="-128"/>
                <a:cs typeface="ＭＳ Ｐゴシック" pitchFamily="34" charset="-128"/>
              </a:rPr>
              <a:t>Poudre Valley Health System</a:t>
            </a:r>
            <a:endParaRPr lang="en-US" sz="3200" i="1" dirty="0">
              <a:ea typeface="ＭＳ Ｐゴシック" pitchFamily="34" charset="-128"/>
              <a:cs typeface="ＭＳ Ｐゴシック" pitchFamily="34" charset="-128"/>
            </a:endParaRPr>
          </a:p>
        </p:txBody>
      </p:sp>
    </p:spTree>
    <p:extLst>
      <p:ext uri="{BB962C8B-B14F-4D97-AF65-F5344CB8AC3E}">
        <p14:creationId xmlns:p14="http://schemas.microsoft.com/office/powerpoint/2010/main" val="2463100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046258" y="2038515"/>
            <a:ext cx="8283271" cy="2933700"/>
          </a:xfrm>
        </p:spPr>
        <p:txBody>
          <a:bodyPr/>
          <a:lstStyle/>
          <a:p>
            <a:pPr>
              <a:lnSpc>
                <a:spcPct val="100000"/>
              </a:lnSpc>
            </a:pPr>
            <a:r>
              <a:rPr lang="en-US" sz="4000" dirty="0">
                <a:ea typeface="ＭＳ Ｐゴシック" pitchFamily="34" charset="-128"/>
              </a:rPr>
              <a:t>Core Values and Concepts</a:t>
            </a:r>
          </a:p>
          <a:p>
            <a:pPr>
              <a:lnSpc>
                <a:spcPct val="100000"/>
              </a:lnSpc>
            </a:pPr>
            <a:r>
              <a:rPr lang="en-US" sz="4000" dirty="0" smtClean="0">
                <a:ea typeface="ＭＳ Ｐゴシック" pitchFamily="34" charset="-128"/>
              </a:rPr>
              <a:t>Health Care Criteria for Performance Excellence</a:t>
            </a:r>
            <a:endParaRPr lang="en-US" sz="4000" dirty="0">
              <a:ea typeface="ＭＳ Ｐゴシック" pitchFamily="34" charset="-128"/>
            </a:endParaRPr>
          </a:p>
          <a:p>
            <a:pPr>
              <a:lnSpc>
                <a:spcPct val="100000"/>
              </a:lnSpc>
            </a:pPr>
            <a:r>
              <a:rPr lang="en-US" sz="4000" dirty="0" smtClean="0">
                <a:ea typeface="ＭＳ Ｐゴシック" pitchFamily="34" charset="-128"/>
              </a:rPr>
              <a:t>Scoring System</a:t>
            </a:r>
            <a:endParaRPr lang="en-US" sz="4000" dirty="0">
              <a:ea typeface="ＭＳ Ｐゴシック" pitchFamily="34" charset="-128"/>
            </a:endParaRPr>
          </a:p>
        </p:txBody>
      </p:sp>
    </p:spTree>
    <p:extLst>
      <p:ext uri="{BB962C8B-B14F-4D97-AF65-F5344CB8AC3E}">
        <p14:creationId xmlns:p14="http://schemas.microsoft.com/office/powerpoint/2010/main" val="3699795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0985" y="198120"/>
            <a:ext cx="9201150" cy="1089659"/>
          </a:xfrm>
        </p:spPr>
        <p:txBody>
          <a:bodyPr/>
          <a:lstStyle/>
          <a:p>
            <a:pPr>
              <a:lnSpc>
                <a:spcPts val="4936"/>
              </a:lnSpc>
            </a:pPr>
            <a:r>
              <a:rPr lang="en-US" dirty="0" smtClean="0">
                <a:latin typeface="Arial Narrow" pitchFamily="34" charset="0"/>
                <a:ea typeface="ＭＳ Ｐゴシック" pitchFamily="34" charset="-128"/>
                <a:cs typeface="Arial Narrow" pitchFamily="34" charset="0"/>
              </a:rPr>
              <a:t>Health Care Criteria Categories</a:t>
            </a:r>
            <a:endParaRPr lang="en-US" dirty="0">
              <a:latin typeface="Arial Narrow" pitchFamily="34" charset="0"/>
              <a:ea typeface="ＭＳ Ｐゴシック" pitchFamily="34" charset="-128"/>
              <a:cs typeface="Arial Narrow" pitchFamily="34" charset="0"/>
            </a:endParaRPr>
          </a:p>
        </p:txBody>
      </p:sp>
      <p:sp>
        <p:nvSpPr>
          <p:cNvPr id="4099" name="Rectangle 3"/>
          <p:cNvSpPr>
            <a:spLocks noGrp="1" noChangeArrowheads="1"/>
          </p:cNvSpPr>
          <p:nvPr>
            <p:ph idx="1"/>
          </p:nvPr>
        </p:nvSpPr>
        <p:spPr>
          <a:xfrm>
            <a:off x="502920" y="1455420"/>
            <a:ext cx="5276088" cy="2933700"/>
          </a:xfrm>
        </p:spPr>
        <p:txBody>
          <a:bodyPr/>
          <a:lstStyle/>
          <a:p>
            <a:pPr marL="565785" indent="-565785">
              <a:buFont typeface="+mj-lt"/>
              <a:buAutoNum type="arabicPeriod"/>
            </a:pPr>
            <a:r>
              <a:rPr lang="en-US" sz="3300" dirty="0">
                <a:ea typeface="ＭＳ Ｐゴシック" pitchFamily="34" charset="-128"/>
              </a:rPr>
              <a:t>Leadership</a:t>
            </a:r>
          </a:p>
          <a:p>
            <a:pPr marL="565785" indent="-565785">
              <a:buFont typeface="+mj-lt"/>
              <a:buAutoNum type="arabicPeriod"/>
            </a:pPr>
            <a:r>
              <a:rPr lang="en-US" sz="3300" dirty="0" smtClean="0">
                <a:ea typeface="ＭＳ Ｐゴシック" pitchFamily="34" charset="-128"/>
              </a:rPr>
              <a:t>Strategy</a:t>
            </a:r>
            <a:endParaRPr lang="en-US" sz="3300" dirty="0">
              <a:ea typeface="ＭＳ Ｐゴシック" pitchFamily="34" charset="-128"/>
            </a:endParaRPr>
          </a:p>
          <a:p>
            <a:pPr marL="565785" indent="-565785">
              <a:buFont typeface="+mj-lt"/>
              <a:buAutoNum type="arabicPeriod"/>
            </a:pPr>
            <a:r>
              <a:rPr lang="en-US" sz="3300" dirty="0" smtClean="0">
                <a:ea typeface="ＭＳ Ｐゴシック" pitchFamily="34" charset="-128"/>
              </a:rPr>
              <a:t>Customers</a:t>
            </a:r>
            <a:endParaRPr lang="en-US" sz="3300" dirty="0">
              <a:ea typeface="ＭＳ Ｐゴシック" pitchFamily="34" charset="-128"/>
            </a:endParaRPr>
          </a:p>
          <a:p>
            <a:pPr marL="565785" indent="-565785">
              <a:buFont typeface="+mj-lt"/>
              <a:buAutoNum type="arabicPeriod"/>
            </a:pPr>
            <a:r>
              <a:rPr lang="en-US" sz="3300" dirty="0">
                <a:ea typeface="ＭＳ Ｐゴシック" pitchFamily="34" charset="-128"/>
              </a:rPr>
              <a:t>Measurement, Analysis, and Knowledge Management</a:t>
            </a:r>
          </a:p>
        </p:txBody>
      </p:sp>
      <p:sp>
        <p:nvSpPr>
          <p:cNvPr id="7" name="Rectangle 3"/>
          <p:cNvSpPr txBox="1">
            <a:spLocks noChangeArrowheads="1"/>
          </p:cNvSpPr>
          <p:nvPr/>
        </p:nvSpPr>
        <p:spPr bwMode="auto">
          <a:xfrm>
            <a:off x="4861560" y="1371600"/>
            <a:ext cx="3888581" cy="1760220"/>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Workforce</a:t>
            </a:r>
          </a:p>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Operations</a:t>
            </a:r>
          </a:p>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Results</a:t>
            </a:r>
          </a:p>
        </p:txBody>
      </p:sp>
      <p:pic>
        <p:nvPicPr>
          <p:cNvPr id="4" name="Picture 3"/>
          <p:cNvPicPr>
            <a:picLocks noChangeAspect="1"/>
          </p:cNvPicPr>
          <p:nvPr/>
        </p:nvPicPr>
        <p:blipFill>
          <a:blip r:embed="rId3"/>
          <a:stretch>
            <a:fillRect/>
          </a:stretch>
        </p:blipFill>
        <p:spPr>
          <a:xfrm>
            <a:off x="502920" y="4472940"/>
            <a:ext cx="4953815" cy="822960"/>
          </a:xfrm>
          <a:prstGeom prst="rect">
            <a:avLst/>
          </a:prstGeom>
        </p:spPr>
      </p:pic>
      <p:pic>
        <p:nvPicPr>
          <p:cNvPr id="5" name="Picture 4"/>
          <p:cNvPicPr>
            <a:picLocks noChangeAspect="1"/>
          </p:cNvPicPr>
          <p:nvPr/>
        </p:nvPicPr>
        <p:blipFill>
          <a:blip r:embed="rId4"/>
          <a:stretch>
            <a:fillRect/>
          </a:stretch>
        </p:blipFill>
        <p:spPr>
          <a:xfrm>
            <a:off x="706314" y="5323408"/>
            <a:ext cx="9235440" cy="670644"/>
          </a:xfrm>
          <a:prstGeom prst="rect">
            <a:avLst/>
          </a:prstGeom>
        </p:spPr>
      </p:pic>
    </p:spTree>
    <p:extLst>
      <p:ext uri="{BB962C8B-B14F-4D97-AF65-F5344CB8AC3E}">
        <p14:creationId xmlns:p14="http://schemas.microsoft.com/office/powerpoint/2010/main" val="1440761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46064" y="237546"/>
            <a:ext cx="8896350" cy="767631"/>
          </a:xfrm>
        </p:spPr>
        <p:txBody>
          <a:bodyPr/>
          <a:lstStyle/>
          <a:p>
            <a:pPr>
              <a:lnSpc>
                <a:spcPts val="4936"/>
              </a:lnSpc>
            </a:pPr>
            <a:r>
              <a:rPr lang="en-US" dirty="0">
                <a:latin typeface="Arial Narrow" pitchFamily="34" charset="0"/>
                <a:ea typeface="ＭＳ Ｐゴシック" pitchFamily="34" charset="-128"/>
                <a:cs typeface="Arial Narrow" pitchFamily="34" charset="0"/>
              </a:rPr>
              <a:t>The Role of Core Values and Concepts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4970"/>
          <a:stretch/>
        </p:blipFill>
        <p:spPr>
          <a:xfrm>
            <a:off x="1868557" y="1005177"/>
            <a:ext cx="7967609" cy="557784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28111" y="448916"/>
            <a:ext cx="8856441" cy="835965"/>
          </a:xfrm>
          <a:prstGeom prst="rect">
            <a:avLst/>
          </a:prstGeom>
          <a:noFill/>
          <a:ln w="9525">
            <a:noFill/>
            <a:miter lim="800000"/>
            <a:headEnd/>
            <a:tailEnd/>
          </a:ln>
        </p:spPr>
        <p:txBody>
          <a:bodyPr wrap="square" lIns="90264" tIns="45132" rIns="90264" bIns="45132">
            <a:spAutoFit/>
          </a:bodyPr>
          <a:lstStyle/>
          <a:p>
            <a:pPr>
              <a:defRPr/>
            </a:pPr>
            <a:r>
              <a:rPr lang="en-US" sz="4840" b="1" dirty="0">
                <a:latin typeface="+mj-lt"/>
                <a:ea typeface="ＭＳ Ｐゴシック" pitchFamily="-109" charset="-128"/>
              </a:rPr>
              <a:t>Core Values and Concepts</a:t>
            </a:r>
          </a:p>
        </p:txBody>
      </p:sp>
      <p:sp>
        <p:nvSpPr>
          <p:cNvPr id="7" name="Content Placeholder 1"/>
          <p:cNvSpPr txBox="1">
            <a:spLocks/>
          </p:cNvSpPr>
          <p:nvPr/>
        </p:nvSpPr>
        <p:spPr>
          <a:xfrm>
            <a:off x="783734" y="2289318"/>
            <a:ext cx="8896350" cy="4492482"/>
          </a:xfrm>
          <a:prstGeom prst="rect">
            <a:avLst/>
          </a:prstGeom>
        </p:spPr>
        <p:txBody>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endParaRPr lang="en-US" kern="0" dirty="0"/>
          </a:p>
        </p:txBody>
      </p:sp>
      <p:sp>
        <p:nvSpPr>
          <p:cNvPr id="4" name="Content Placeholder 1"/>
          <p:cNvSpPr txBox="1">
            <a:spLocks/>
          </p:cNvSpPr>
          <p:nvPr/>
        </p:nvSpPr>
        <p:spPr>
          <a:xfrm>
            <a:off x="125065" y="2607636"/>
            <a:ext cx="3219026" cy="2081929"/>
          </a:xfrm>
          <a:prstGeom prst="rect">
            <a:avLst/>
          </a:prstGeom>
        </p:spPr>
        <p:txBody>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r>
              <a:rPr lang="en-US" sz="2800" kern="0" dirty="0" smtClean="0"/>
              <a:t>Systems perspective</a:t>
            </a:r>
          </a:p>
          <a:p>
            <a:pPr>
              <a:lnSpc>
                <a:spcPct val="100000"/>
              </a:lnSpc>
            </a:pPr>
            <a:r>
              <a:rPr lang="en-US" sz="2800" kern="0" dirty="0" smtClean="0"/>
              <a:t>Visionary leadership</a:t>
            </a:r>
            <a:endParaRPr lang="en-US" sz="2800" kern="0" dirty="0"/>
          </a:p>
        </p:txBody>
      </p:sp>
      <p:sp>
        <p:nvSpPr>
          <p:cNvPr id="5" name="Content Placeholder 1"/>
          <p:cNvSpPr txBox="1">
            <a:spLocks/>
          </p:cNvSpPr>
          <p:nvPr/>
        </p:nvSpPr>
        <p:spPr bwMode="auto">
          <a:xfrm>
            <a:off x="6882919" y="2590799"/>
            <a:ext cx="3175481" cy="211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r>
              <a:rPr lang="en-US" sz="2800" kern="0" dirty="0" smtClean="0"/>
              <a:t>Ethics and transparency</a:t>
            </a:r>
          </a:p>
          <a:p>
            <a:pPr>
              <a:lnSpc>
                <a:spcPct val="100000"/>
              </a:lnSpc>
            </a:pPr>
            <a:r>
              <a:rPr lang="en-US" sz="2800" kern="0" dirty="0" smtClean="0"/>
              <a:t>Delivering value and results</a:t>
            </a:r>
            <a:endParaRPr lang="en-US" sz="2800" kern="0" dirty="0"/>
          </a:p>
        </p:txBody>
      </p:sp>
      <p:sp>
        <p:nvSpPr>
          <p:cNvPr id="6" name="Content Placeholder 1"/>
          <p:cNvSpPr txBox="1">
            <a:spLocks/>
          </p:cNvSpPr>
          <p:nvPr/>
        </p:nvSpPr>
        <p:spPr>
          <a:xfrm>
            <a:off x="3122023" y="1350514"/>
            <a:ext cx="3760896" cy="5685080"/>
          </a:xfrm>
          <a:prstGeom prst="rect">
            <a:avLst/>
          </a:prstGeom>
        </p:spPr>
        <p:txBody>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r>
              <a:rPr lang="en-US" sz="2800" kern="0" dirty="0" smtClean="0"/>
              <a:t>Patient-focused excellence</a:t>
            </a:r>
          </a:p>
          <a:p>
            <a:pPr>
              <a:lnSpc>
                <a:spcPct val="100000"/>
              </a:lnSpc>
            </a:pPr>
            <a:r>
              <a:rPr lang="en-US" sz="2800" kern="0" dirty="0" smtClean="0"/>
              <a:t>Valuing people</a:t>
            </a:r>
          </a:p>
          <a:p>
            <a:pPr>
              <a:lnSpc>
                <a:spcPct val="100000"/>
              </a:lnSpc>
            </a:pPr>
            <a:r>
              <a:rPr lang="en-US" sz="2800" kern="0" dirty="0" smtClean="0"/>
              <a:t>Organizational learning and agility</a:t>
            </a:r>
          </a:p>
          <a:p>
            <a:pPr>
              <a:lnSpc>
                <a:spcPct val="100000"/>
              </a:lnSpc>
            </a:pPr>
            <a:r>
              <a:rPr lang="en-US" sz="2800" dirty="0"/>
              <a:t>Focus on success</a:t>
            </a:r>
          </a:p>
          <a:p>
            <a:pPr>
              <a:lnSpc>
                <a:spcPct val="100000"/>
              </a:lnSpc>
            </a:pPr>
            <a:r>
              <a:rPr lang="en-US" sz="2800" kern="0" dirty="0"/>
              <a:t>Managing for innovation</a:t>
            </a:r>
          </a:p>
          <a:p>
            <a:pPr>
              <a:lnSpc>
                <a:spcPct val="100000"/>
              </a:lnSpc>
            </a:pPr>
            <a:r>
              <a:rPr lang="en-US" sz="2800" kern="0" dirty="0"/>
              <a:t>Management by fact</a:t>
            </a:r>
          </a:p>
          <a:p>
            <a:pPr>
              <a:lnSpc>
                <a:spcPct val="100000"/>
              </a:lnSpc>
            </a:pPr>
            <a:r>
              <a:rPr lang="en-US" sz="2800" kern="0" dirty="0"/>
              <a:t>Societal responsibility</a:t>
            </a:r>
          </a:p>
          <a:p>
            <a:pPr>
              <a:lnSpc>
                <a:spcPct val="100000"/>
              </a:lnSpc>
            </a:pPr>
            <a:endParaRPr lang="en-US" sz="2800" kern="0" dirty="0"/>
          </a:p>
        </p:txBody>
      </p:sp>
    </p:spTree>
    <p:extLst>
      <p:ext uri="{BB962C8B-B14F-4D97-AF65-F5344CB8AC3E}">
        <p14:creationId xmlns:p14="http://schemas.microsoft.com/office/powerpoint/2010/main" val="3704980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24502" y="674133"/>
            <a:ext cx="6361354" cy="6309360"/>
          </a:xfrm>
          <a:prstGeom prst="rect">
            <a:avLst/>
          </a:prstGeom>
        </p:spPr>
      </p:pic>
      <p:sp>
        <p:nvSpPr>
          <p:cNvPr id="6147" name="Rectangle 3"/>
          <p:cNvSpPr>
            <a:spLocks noGrp="1" noChangeArrowheads="1"/>
          </p:cNvSpPr>
          <p:nvPr>
            <p:ph idx="1"/>
          </p:nvPr>
        </p:nvSpPr>
        <p:spPr>
          <a:xfrm>
            <a:off x="4620501" y="73362"/>
            <a:ext cx="3688080" cy="586740"/>
          </a:xfrm>
        </p:spPr>
        <p:txBody>
          <a:bodyPr/>
          <a:lstStyle/>
          <a:p>
            <a:pPr marL="0" indent="0">
              <a:spcBef>
                <a:spcPts val="1975"/>
              </a:spcBef>
              <a:buNone/>
            </a:pPr>
            <a:r>
              <a:rPr lang="en-US" sz="3080" b="1" dirty="0">
                <a:ea typeface="ＭＳ Ｐゴシック" pitchFamily="34" charset="-128"/>
              </a:rPr>
              <a:t>Visionary leadership</a:t>
            </a:r>
          </a:p>
        </p:txBody>
      </p:sp>
      <p:sp>
        <p:nvSpPr>
          <p:cNvPr id="7" name="Rectangle 3"/>
          <p:cNvSpPr txBox="1">
            <a:spLocks noChangeArrowheads="1"/>
          </p:cNvSpPr>
          <p:nvPr/>
        </p:nvSpPr>
        <p:spPr bwMode="auto">
          <a:xfrm>
            <a:off x="276331" y="4365172"/>
            <a:ext cx="3245031" cy="933995"/>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smtClean="0">
                <a:ea typeface="ＭＳ Ｐゴシック" pitchFamily="34" charset="-128"/>
              </a:rPr>
              <a:t>Patient-focused </a:t>
            </a:r>
            <a:r>
              <a:rPr lang="en-US" sz="3080" b="1" kern="0" dirty="0">
                <a:ea typeface="ＭＳ Ｐゴシック" pitchFamily="34" charset="-128"/>
              </a:rPr>
              <a:t/>
            </a:r>
            <a:br>
              <a:rPr lang="en-US" sz="3080" b="1" kern="0" dirty="0">
                <a:ea typeface="ＭＳ Ｐゴシック" pitchFamily="34" charset="-128"/>
              </a:rPr>
            </a:br>
            <a:r>
              <a:rPr lang="en-US" sz="3080" b="1" kern="0" dirty="0">
                <a:ea typeface="ＭＳ Ｐゴシック" pitchFamily="34" charset="-128"/>
              </a:rPr>
              <a:t>excellence</a:t>
            </a:r>
          </a:p>
        </p:txBody>
      </p:sp>
      <p:cxnSp>
        <p:nvCxnSpPr>
          <p:cNvPr id="4" name="Straight Arrow Connector 3"/>
          <p:cNvCxnSpPr/>
          <p:nvPr/>
        </p:nvCxnSpPr>
        <p:spPr bwMode="auto">
          <a:xfrm flipH="1">
            <a:off x="6879580" y="660102"/>
            <a:ext cx="346057" cy="15621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3046259" y="4892041"/>
            <a:ext cx="2493150" cy="23655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3046259" y="1497496"/>
            <a:ext cx="3075247" cy="214036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1" name="Rectangle 3"/>
          <p:cNvSpPr txBox="1">
            <a:spLocks noChangeArrowheads="1"/>
          </p:cNvSpPr>
          <p:nvPr/>
        </p:nvSpPr>
        <p:spPr bwMode="auto">
          <a:xfrm>
            <a:off x="625309" y="964969"/>
            <a:ext cx="3652157" cy="714844"/>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Systems perspective</a:t>
            </a:r>
          </a:p>
        </p:txBody>
      </p:sp>
      <p:sp>
        <p:nvSpPr>
          <p:cNvPr id="16" name="Rectangle 3"/>
          <p:cNvSpPr txBox="1">
            <a:spLocks noChangeArrowheads="1"/>
          </p:cNvSpPr>
          <p:nvPr/>
        </p:nvSpPr>
        <p:spPr bwMode="auto">
          <a:xfrm>
            <a:off x="7376160" y="6947828"/>
            <a:ext cx="2682240" cy="874124"/>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Valuing </a:t>
            </a:r>
            <a:r>
              <a:rPr lang="en-US" sz="3080" b="1" kern="0" dirty="0" smtClean="0">
                <a:ea typeface="ＭＳ Ｐゴシック" pitchFamily="34" charset="-128"/>
              </a:rPr>
              <a:t>people</a:t>
            </a:r>
            <a:endParaRPr lang="en-US" sz="3080" b="1" kern="0" dirty="0">
              <a:ea typeface="ＭＳ Ｐゴシック" pitchFamily="34" charset="-128"/>
            </a:endParaRPr>
          </a:p>
          <a:p>
            <a:pPr>
              <a:spcBef>
                <a:spcPts val="1975"/>
              </a:spcBef>
            </a:pPr>
            <a:endParaRPr lang="en-US" sz="3080" b="1" kern="0" dirty="0">
              <a:ea typeface="ＭＳ Ｐゴシック" pitchFamily="34" charset="-128"/>
            </a:endParaRPr>
          </a:p>
        </p:txBody>
      </p:sp>
      <p:cxnSp>
        <p:nvCxnSpPr>
          <p:cNvPr id="17" name="Straight Arrow Connector 16"/>
          <p:cNvCxnSpPr/>
          <p:nvPr/>
        </p:nvCxnSpPr>
        <p:spPr bwMode="auto">
          <a:xfrm flipH="1" flipV="1">
            <a:off x="7046268" y="5128591"/>
            <a:ext cx="1203652" cy="181817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19858" y="506438"/>
            <a:ext cx="6361354" cy="6309360"/>
          </a:xfrm>
          <a:prstGeom prst="rect">
            <a:avLst/>
          </a:prstGeom>
        </p:spPr>
      </p:pic>
      <p:sp>
        <p:nvSpPr>
          <p:cNvPr id="9" name="Rectangle 3"/>
          <p:cNvSpPr txBox="1">
            <a:spLocks noChangeArrowheads="1"/>
          </p:cNvSpPr>
          <p:nvPr/>
        </p:nvSpPr>
        <p:spPr bwMode="auto">
          <a:xfrm>
            <a:off x="6818160" y="6552338"/>
            <a:ext cx="3240240" cy="1005840"/>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smtClean="0">
                <a:ea typeface="ＭＳ Ｐゴシック" pitchFamily="34" charset="-128"/>
              </a:rPr>
              <a:t>Organizational learning and agility</a:t>
            </a:r>
            <a:endParaRPr lang="en-US" sz="3080" b="1" kern="0" dirty="0">
              <a:ea typeface="ＭＳ Ｐゴシック" pitchFamily="34" charset="-128"/>
            </a:endParaRPr>
          </a:p>
        </p:txBody>
      </p:sp>
      <p:cxnSp>
        <p:nvCxnSpPr>
          <p:cNvPr id="13" name="Straight Arrow Connector 12"/>
          <p:cNvCxnSpPr/>
          <p:nvPr/>
        </p:nvCxnSpPr>
        <p:spPr bwMode="auto">
          <a:xfrm flipH="1" flipV="1">
            <a:off x="7340704" y="4479236"/>
            <a:ext cx="888896" cy="197457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a:off x="2889305" y="1008750"/>
            <a:ext cx="2835634" cy="120436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6" name="Rectangle 3"/>
          <p:cNvSpPr txBox="1">
            <a:spLocks noChangeArrowheads="1"/>
          </p:cNvSpPr>
          <p:nvPr/>
        </p:nvSpPr>
        <p:spPr bwMode="auto">
          <a:xfrm>
            <a:off x="1219245" y="506438"/>
            <a:ext cx="2467769" cy="121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spcBef>
                <a:spcPts val="1975"/>
              </a:spcBef>
              <a:buFont typeface="Arial" pitchFamily="34" charset="0"/>
              <a:buNone/>
            </a:pPr>
            <a:r>
              <a:rPr lang="en-US" sz="3080" b="1" kern="0" dirty="0" smtClean="0">
                <a:ea typeface="ＭＳ Ｐゴシック" pitchFamily="34" charset="-128"/>
              </a:rPr>
              <a:t>Focus on success</a:t>
            </a:r>
            <a:endParaRPr lang="en-US" sz="3080" b="1" kern="0" dirty="0">
              <a:ea typeface="ＭＳ Ｐゴシック" pitchFamily="34" charset="-128"/>
            </a:endParaRPr>
          </a:p>
        </p:txBody>
      </p:sp>
      <p:sp>
        <p:nvSpPr>
          <p:cNvPr id="29" name="Rectangle 3"/>
          <p:cNvSpPr>
            <a:spLocks noGrp="1" noChangeArrowheads="1"/>
          </p:cNvSpPr>
          <p:nvPr>
            <p:ph idx="1"/>
          </p:nvPr>
        </p:nvSpPr>
        <p:spPr>
          <a:xfrm>
            <a:off x="456718" y="2088913"/>
            <a:ext cx="2263140" cy="1089660"/>
          </a:xfrm>
        </p:spPr>
        <p:txBody>
          <a:bodyPr/>
          <a:lstStyle/>
          <a:p>
            <a:pPr marL="0" indent="0">
              <a:spcBef>
                <a:spcPts val="1975"/>
              </a:spcBef>
              <a:buNone/>
            </a:pPr>
            <a:r>
              <a:rPr lang="en-US" sz="3080" b="1" dirty="0">
                <a:ea typeface="ＭＳ Ｐゴシック" pitchFamily="34" charset="-128"/>
              </a:rPr>
              <a:t>Managing for innovation</a:t>
            </a:r>
          </a:p>
          <a:p>
            <a:pPr>
              <a:spcBef>
                <a:spcPts val="1975"/>
              </a:spcBef>
            </a:pPr>
            <a:endParaRPr lang="en-US" sz="3080" b="1" dirty="0">
              <a:ea typeface="ＭＳ Ｐゴシック" pitchFamily="34" charset="-128"/>
            </a:endParaRPr>
          </a:p>
        </p:txBody>
      </p:sp>
      <p:cxnSp>
        <p:nvCxnSpPr>
          <p:cNvPr id="30" name="Straight Arrow Connector 29"/>
          <p:cNvCxnSpPr/>
          <p:nvPr/>
        </p:nvCxnSpPr>
        <p:spPr bwMode="auto">
          <a:xfrm flipV="1">
            <a:off x="2453129" y="2459633"/>
            <a:ext cx="2265694" cy="29984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7" name="Rectangle 3"/>
          <p:cNvSpPr txBox="1">
            <a:spLocks noChangeArrowheads="1"/>
          </p:cNvSpPr>
          <p:nvPr/>
        </p:nvSpPr>
        <p:spPr bwMode="auto">
          <a:xfrm>
            <a:off x="372898" y="4170415"/>
            <a:ext cx="2430780" cy="1005840"/>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Management by fact</a:t>
            </a:r>
          </a:p>
        </p:txBody>
      </p:sp>
      <p:cxnSp>
        <p:nvCxnSpPr>
          <p:cNvPr id="38" name="Straight Arrow Connector 37"/>
          <p:cNvCxnSpPr/>
          <p:nvPr/>
        </p:nvCxnSpPr>
        <p:spPr bwMode="auto">
          <a:xfrm flipV="1">
            <a:off x="2559444" y="3776630"/>
            <a:ext cx="1700759" cy="49948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706554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4479</Words>
  <Application>Microsoft Office PowerPoint</Application>
  <PresentationFormat>Custom</PresentationFormat>
  <Paragraphs>265</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Blank Presentation</vt:lpstr>
      <vt:lpstr>Baldrige Performance Excellence Program | 2015 </vt:lpstr>
      <vt:lpstr>PowerPoint Presentation</vt:lpstr>
      <vt:lpstr>PowerPoint Presentation</vt:lpstr>
      <vt:lpstr>PowerPoint Presentation</vt:lpstr>
      <vt:lpstr>Health Care Criteria Categories</vt:lpstr>
      <vt:lpstr>The Role of Core Values and Concepts</vt:lpstr>
      <vt:lpstr>PowerPoint Presentation</vt:lpstr>
      <vt:lpstr>PowerPoint Presentation</vt:lpstr>
      <vt:lpstr>PowerPoint Presentation</vt:lpstr>
      <vt:lpstr>PowerPoint Presentation</vt:lpstr>
      <vt:lpstr>Baldrige Criteria Overview:  A Systems Perspective</vt:lpstr>
      <vt:lpstr>PowerPoint Presentation</vt:lpstr>
      <vt:lpstr>PowerPoint Presentation</vt:lpstr>
      <vt:lpstr>Organizational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Scoring System</vt:lpstr>
      <vt:lpstr>Category Point Values</vt:lpstr>
      <vt:lpstr>Evaluating Processes</vt:lpstr>
      <vt:lpstr>PowerPoint Presentation</vt:lpstr>
      <vt:lpstr>PowerPoint Presentation</vt:lpstr>
      <vt:lpstr>Evaluating Results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2015-02-03T15:00:06Z</dcterms:created>
  <dcterms:modified xsi:type="dcterms:W3CDTF">2015-02-03T15:00:50Z</dcterms:modified>
</cp:coreProperties>
</file>