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25"/>
  </p:notesMasterIdLst>
  <p:handoutMasterIdLst>
    <p:handoutMasterId r:id="rId26"/>
  </p:handoutMasterIdLst>
  <p:sldIdLst>
    <p:sldId id="259" r:id="rId2"/>
    <p:sldId id="263" r:id="rId3"/>
    <p:sldId id="264" r:id="rId4"/>
    <p:sldId id="265" r:id="rId5"/>
    <p:sldId id="28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2" r:id="rId22"/>
    <p:sldId id="283" r:id="rId23"/>
    <p:sldId id="261" r:id="rId24"/>
  </p:sldIdLst>
  <p:sldSz cx="10058400" cy="7772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p15="http://schemas.microsoft.com/office/powerpoint/2012/main" xmlns="">
        <p15:guide id="1" orient="horz" pos="2986"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908" autoAdjust="0"/>
  </p:normalViewPr>
  <p:slideViewPr>
    <p:cSldViewPr snapToGrid="0" snapToObjects="1">
      <p:cViewPr varScale="1">
        <p:scale>
          <a:sx n="62" d="100"/>
          <a:sy n="62" d="100"/>
        </p:scale>
        <p:origin x="-1008" y="-78"/>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napToObjects="1">
      <p:cViewPr>
        <p:scale>
          <a:sx n="70" d="100"/>
          <a:sy n="70" d="100"/>
        </p:scale>
        <p:origin x="1608" y="-1800"/>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manualLayout>
          <c:layoutTarget val="inner"/>
          <c:xMode val="edge"/>
          <c:yMode val="edge"/>
          <c:x val="9.6230549306336732E-3"/>
          <c:y val="5.0727617381160689E-2"/>
          <c:w val="0.78176463709363064"/>
          <c:h val="0.588312736949548"/>
        </c:manualLayout>
      </c:layout>
      <c:barChart>
        <c:barDir val="col"/>
        <c:grouping val="clustered"/>
        <c:varyColors val="0"/>
        <c:ser>
          <c:idx val="0"/>
          <c:order val="0"/>
          <c:tx>
            <c:strRef>
              <c:f>Sheet1!$B$1</c:f>
              <c:strCache>
                <c:ptCount val="1"/>
                <c:pt idx="0">
                  <c:v>Two-time Baldrige Award winners (median)</c:v>
                </c:pt>
              </c:strCache>
            </c:strRef>
          </c:tx>
          <c:invertIfNegative val="0"/>
          <c:dLbls>
            <c:dLbl>
              <c:idx val="0"/>
              <c:layout>
                <c:manualLayout>
                  <c:x val="1.3640715437164278E-17"/>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Growth in revenue</c:v>
                </c:pt>
                <c:pt idx="1">
                  <c:v>Growth in jobs</c:v>
                </c:pt>
                <c:pt idx="2">
                  <c:v>Growth in number of sites</c:v>
                </c:pt>
              </c:strCache>
            </c:strRef>
          </c:cat>
          <c:val>
            <c:numRef>
              <c:f>Sheet1!$B$2:$B$4</c:f>
              <c:numCache>
                <c:formatCode>0.0%</c:formatCode>
                <c:ptCount val="3"/>
                <c:pt idx="0">
                  <c:v>0.92500000000000004</c:v>
                </c:pt>
                <c:pt idx="1">
                  <c:v>0.65500000000000003</c:v>
                </c:pt>
                <c:pt idx="2">
                  <c:v>0.84</c:v>
                </c:pt>
              </c:numCache>
            </c:numRef>
          </c:val>
        </c:ser>
        <c:ser>
          <c:idx val="1"/>
          <c:order val="1"/>
          <c:tx>
            <c:strRef>
              <c:f>Sheet1!$C$1</c:f>
              <c:strCache>
                <c:ptCount val="1"/>
                <c:pt idx="0">
                  <c:v>Matched set of industries and time periods (mean)</c:v>
                </c:pt>
              </c:strCache>
            </c:strRef>
          </c:tx>
          <c:invertIfNegative val="0"/>
          <c:dLbls>
            <c:dLbl>
              <c:idx val="1"/>
              <c:layout>
                <c:manualLayout>
                  <c:x val="1.9047619047619049E-2"/>
                  <c:y val="2.3809523809523812E-3"/>
                </c:manualLayout>
              </c:layout>
              <c:numFmt formatCode="0.0%" sourceLinked="0"/>
              <c:spPr/>
              <c:txPr>
                <a:bodyPr/>
                <a:lstStyle/>
                <a:p>
                  <a:pPr>
                    <a:defRPr b="1"/>
                  </a:pPr>
                  <a:endParaRPr lang="en-US"/>
                </a:p>
              </c:txPr>
              <c:showLegendKey val="0"/>
              <c:showVal val="1"/>
              <c:showCatName val="0"/>
              <c:showSerName val="0"/>
              <c:showPercent val="0"/>
              <c:showBubbleSize val="0"/>
              <c:extLst>
                <c:ext xmlns:c15="http://schemas.microsoft.com/office/drawing/2012/chart" uri="{CE6537A1-D6FC-4f65-9D91-7224C49458BB}"/>
              </c:extLst>
            </c:dLbl>
            <c:numFmt formatCode="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Growth in revenue</c:v>
                </c:pt>
                <c:pt idx="1">
                  <c:v>Growth in jobs</c:v>
                </c:pt>
                <c:pt idx="2">
                  <c:v>Growth in number of sites</c:v>
                </c:pt>
              </c:strCache>
            </c:strRef>
          </c:cat>
          <c:val>
            <c:numRef>
              <c:f>Sheet1!$C$2:$C$4</c:f>
              <c:numCache>
                <c:formatCode>0.0%</c:formatCode>
                <c:ptCount val="3"/>
                <c:pt idx="1">
                  <c:v>2.5000000000000001E-2</c:v>
                </c:pt>
              </c:numCache>
            </c:numRef>
          </c:val>
        </c:ser>
        <c:dLbls>
          <c:showLegendKey val="0"/>
          <c:showVal val="0"/>
          <c:showCatName val="0"/>
          <c:showSerName val="0"/>
          <c:showPercent val="0"/>
          <c:showBubbleSize val="0"/>
        </c:dLbls>
        <c:gapWidth val="150"/>
        <c:axId val="45029632"/>
        <c:axId val="45051904"/>
      </c:barChart>
      <c:catAx>
        <c:axId val="45029632"/>
        <c:scaling>
          <c:orientation val="minMax"/>
        </c:scaling>
        <c:delete val="0"/>
        <c:axPos val="b"/>
        <c:numFmt formatCode="General" sourceLinked="0"/>
        <c:majorTickMark val="out"/>
        <c:minorTickMark val="none"/>
        <c:tickLblPos val="nextTo"/>
        <c:txPr>
          <a:bodyPr/>
          <a:lstStyle/>
          <a:p>
            <a:pPr>
              <a:defRPr>
                <a:solidFill>
                  <a:schemeClr val="tx1"/>
                </a:solidFill>
              </a:defRPr>
            </a:pPr>
            <a:endParaRPr lang="en-US"/>
          </a:p>
        </c:txPr>
        <c:crossAx val="45051904"/>
        <c:crosses val="autoZero"/>
        <c:auto val="1"/>
        <c:lblAlgn val="ctr"/>
        <c:lblOffset val="100"/>
        <c:noMultiLvlLbl val="0"/>
      </c:catAx>
      <c:valAx>
        <c:axId val="45051904"/>
        <c:scaling>
          <c:orientation val="minMax"/>
          <c:min val="0"/>
        </c:scaling>
        <c:delete val="1"/>
        <c:axPos val="l"/>
        <c:numFmt formatCode="0.0%" sourceLinked="1"/>
        <c:majorTickMark val="out"/>
        <c:minorTickMark val="none"/>
        <c:tickLblPos val="nextTo"/>
        <c:crossAx val="45029632"/>
        <c:crosses val="autoZero"/>
        <c:crossBetween val="between"/>
        <c:majorUnit val="0.2"/>
      </c:valAx>
    </c:plotArea>
    <c:legend>
      <c:legendPos val="b"/>
      <c:layout>
        <c:manualLayout>
          <c:xMode val="edge"/>
          <c:yMode val="edge"/>
          <c:x val="9.9107142857142838E-2"/>
          <c:y val="0.84642014940440136"/>
          <c:w val="0.89999999999999991"/>
          <c:h val="0.12159842519685039"/>
        </c:manualLayout>
      </c:layout>
      <c:overlay val="0"/>
      <c:txPr>
        <a:bodyPr/>
        <a:lstStyle/>
        <a:p>
          <a:pPr>
            <a:defRPr sz="2000">
              <a:solidFill>
                <a:schemeClr val="tx1"/>
              </a:solidFill>
            </a:defRPr>
          </a:pPr>
          <a:endParaRPr lang="en-US"/>
        </a:p>
      </c:txPr>
    </c:legend>
    <c:plotVisOnly val="1"/>
    <c:dispBlanksAs val="gap"/>
    <c:showDLblsOverMax val="0"/>
  </c:chart>
  <c:txPr>
    <a:bodyPr/>
    <a:lstStyle/>
    <a:p>
      <a:pPr>
        <a:defRPr sz="24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444E36-10C7-4443-A6F3-ECB57967D88E}" type="doc">
      <dgm:prSet loTypeId="urn:microsoft.com/office/officeart/2005/8/layout/radial5" loCatId="relationship" qsTypeId="urn:microsoft.com/office/officeart/2005/8/quickstyle/simple1" qsCatId="simple" csTypeId="urn:microsoft.com/office/officeart/2005/8/colors/accent2_1" csCatId="accent2" phldr="1"/>
      <dgm:spPr/>
      <dgm:t>
        <a:bodyPr/>
        <a:lstStyle/>
        <a:p>
          <a:endParaRPr lang="en-US"/>
        </a:p>
      </dgm:t>
    </dgm:pt>
    <dgm:pt modelId="{07C2BE9F-4CCF-4473-A13C-9C5D450D9DAD}">
      <dgm:prSet phldrT="[Text]" custT="1"/>
      <dgm:spPr>
        <a:solidFill>
          <a:schemeClr val="accent1"/>
        </a:solidFill>
      </dgm:spPr>
      <dgm:t>
        <a:bodyPr/>
        <a:lstStyle/>
        <a:p>
          <a:pPr>
            <a:lnSpc>
              <a:spcPct val="100000"/>
            </a:lnSpc>
            <a:spcBef>
              <a:spcPts val="0"/>
            </a:spcBef>
            <a:spcAft>
              <a:spcPts val="0"/>
            </a:spcAft>
          </a:pPr>
          <a:r>
            <a:rPr lang="en-US" sz="1200" b="1" dirty="0" smtClean="0">
              <a:latin typeface="Arial" panose="020B0604020202020204" pitchFamily="34" charset="0"/>
              <a:cs typeface="Arial" panose="020B0604020202020204" pitchFamily="34" charset="0"/>
            </a:rPr>
            <a:t>Baldrige Program NIST</a:t>
          </a:r>
          <a:endParaRPr lang="en-US" sz="1200" b="1" dirty="0">
            <a:latin typeface="Arial" panose="020B0604020202020204" pitchFamily="34" charset="0"/>
            <a:cs typeface="Arial" panose="020B0604020202020204" pitchFamily="34" charset="0"/>
          </a:endParaRPr>
        </a:p>
      </dgm:t>
    </dgm:pt>
    <dgm:pt modelId="{0C9A790C-5217-4364-9755-4EFF747C6C18}" type="parTrans" cxnId="{94D50E58-3FDE-40A9-A2C9-AF123C7D919C}">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8C1F71EB-2F35-4D17-AFA6-25FCF54D4259}" type="sibTrans" cxnId="{94D50E58-3FDE-40A9-A2C9-AF123C7D919C}">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B25E3180-7A95-4DC9-9921-3A8F5C4656CA}">
      <dgm:prSet phldrT="[Text]" custT="1"/>
      <dgm:spPr/>
      <dgm:t>
        <a:bodyPr/>
        <a:lstStyle/>
        <a:p>
          <a:pPr>
            <a:lnSpc>
              <a:spcPct val="100000"/>
            </a:lnSpc>
            <a:spcBef>
              <a:spcPts val="0"/>
            </a:spcBef>
            <a:spcAft>
              <a:spcPts val="0"/>
            </a:spcAft>
          </a:pPr>
          <a:r>
            <a:rPr lang="en-US" sz="900" b="1" dirty="0" smtClean="0">
              <a:latin typeface="Arial" panose="020B0604020202020204" pitchFamily="34" charset="0"/>
              <a:cs typeface="Arial" panose="020B0604020202020204" pitchFamily="34" charset="0"/>
            </a:rPr>
            <a:t>10,000+ Baldrige Examiners</a:t>
          </a:r>
          <a:endParaRPr lang="en-US" sz="900" b="1" dirty="0">
            <a:latin typeface="Arial" panose="020B0604020202020204" pitchFamily="34" charset="0"/>
            <a:cs typeface="Arial" panose="020B0604020202020204" pitchFamily="34" charset="0"/>
          </a:endParaRPr>
        </a:p>
      </dgm:t>
    </dgm:pt>
    <dgm:pt modelId="{EEA217F7-44C7-434B-931F-46E88E3337F8}" type="parTrans" cxnId="{AF222746-65CA-468C-80D9-63869EC4A6D9}">
      <dgm:prSet custT="1"/>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9D1555F4-A317-497F-B330-471B692008C6}" type="sibTrans" cxnId="{AF222746-65CA-468C-80D9-63869EC4A6D9}">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2B1C1C7B-95DB-4C0C-8276-8CF0C93780C2}">
      <dgm:prSet phldrT="[Text]" custT="1"/>
      <dgm:spPr/>
      <dgm:t>
        <a:bodyPr/>
        <a:lstStyle/>
        <a:p>
          <a:pPr>
            <a:lnSpc>
              <a:spcPct val="100000"/>
            </a:lnSpc>
            <a:spcBef>
              <a:spcPts val="0"/>
            </a:spcBef>
            <a:spcAft>
              <a:spcPts val="0"/>
            </a:spcAft>
          </a:pPr>
          <a:r>
            <a:rPr lang="en-US" sz="900" b="1" smtClean="0">
              <a:latin typeface="Arial" panose="020B0604020202020204" pitchFamily="34" charset="0"/>
              <a:cs typeface="Arial" panose="020B0604020202020204" pitchFamily="34" charset="0"/>
            </a:rPr>
            <a:t>~100 Business Excellence Programs Worldwide </a:t>
          </a:r>
          <a:endParaRPr lang="en-US" sz="900" b="1" dirty="0">
            <a:latin typeface="Arial" panose="020B0604020202020204" pitchFamily="34" charset="0"/>
            <a:cs typeface="Arial" panose="020B0604020202020204" pitchFamily="34" charset="0"/>
          </a:endParaRPr>
        </a:p>
      </dgm:t>
    </dgm:pt>
    <dgm:pt modelId="{BF11E18D-A089-4BF8-A4E1-BAAEB428CA3A}" type="parTrans" cxnId="{D2F6D6C3-3D37-4F05-9650-0341F397DB3F}">
      <dgm:prSet custT="1"/>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9C67E68F-1040-46DE-B690-B9289CFA8B46}" type="sibTrans" cxnId="{D2F6D6C3-3D37-4F05-9650-0341F397DB3F}">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F2C71409-2B2F-4ECF-8E43-BCBFCE7298BB}">
      <dgm:prSet phldrT="[Text]" custT="1"/>
      <dgm:spPr/>
      <dgm:t>
        <a:bodyPr/>
        <a:lstStyle/>
        <a:p>
          <a:pPr>
            <a:lnSpc>
              <a:spcPct val="100000"/>
            </a:lnSpc>
            <a:spcBef>
              <a:spcPts val="0"/>
            </a:spcBef>
            <a:spcAft>
              <a:spcPts val="0"/>
            </a:spcAft>
          </a:pPr>
          <a:r>
            <a:rPr lang="en-US" sz="900" b="1" dirty="0" smtClean="0">
              <a:latin typeface="Arial" panose="020B0604020202020204" pitchFamily="34" charset="0"/>
              <a:cs typeface="Arial" panose="020B0604020202020204" pitchFamily="34" charset="0"/>
            </a:rPr>
            <a:t>45 Baldrige Executive Fellows</a:t>
          </a:r>
          <a:endParaRPr lang="en-US" sz="900" b="1" dirty="0">
            <a:latin typeface="Arial" panose="020B0604020202020204" pitchFamily="34" charset="0"/>
            <a:cs typeface="Arial" panose="020B0604020202020204" pitchFamily="34" charset="0"/>
          </a:endParaRPr>
        </a:p>
      </dgm:t>
    </dgm:pt>
    <dgm:pt modelId="{7DFA7684-443E-4095-8018-9BFB36FFE700}" type="parTrans" cxnId="{CCF54A9D-492F-406D-B9CD-AFBA6E47480E}">
      <dgm:prSet custT="1"/>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B6A2E468-306E-48EF-B2FD-C740335A4553}" type="sibTrans" cxnId="{CCF54A9D-492F-406D-B9CD-AFBA6E47480E}">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D571C06F-95FA-42B4-95F3-0A3A2AEA0572}">
      <dgm:prSet phldrT="[Text]" custT="1"/>
      <dgm:spPr/>
      <dgm:t>
        <a:bodyPr/>
        <a:lstStyle/>
        <a:p>
          <a:pPr>
            <a:lnSpc>
              <a:spcPct val="100000"/>
            </a:lnSpc>
            <a:spcBef>
              <a:spcPts val="0"/>
            </a:spcBef>
            <a:spcAft>
              <a:spcPts val="0"/>
            </a:spcAft>
          </a:pPr>
          <a:r>
            <a:rPr lang="en-US" sz="900" b="1" dirty="0" smtClean="0">
              <a:latin typeface="Arial" panose="020B0604020202020204" pitchFamily="34" charset="0"/>
              <a:cs typeface="Arial" panose="020B0604020202020204" pitchFamily="34" charset="0"/>
            </a:rPr>
            <a:t>30+ Regional/ Sector Baldrige-Based Programs</a:t>
          </a:r>
          <a:endParaRPr lang="en-US" sz="900" b="1" dirty="0">
            <a:latin typeface="Arial" panose="020B0604020202020204" pitchFamily="34" charset="0"/>
            <a:cs typeface="Arial" panose="020B0604020202020204" pitchFamily="34" charset="0"/>
          </a:endParaRPr>
        </a:p>
      </dgm:t>
    </dgm:pt>
    <dgm:pt modelId="{B3F6B620-5527-47CA-8E2E-3810AC10438F}" type="parTrans" cxnId="{E5734CF5-CDE4-4453-BE32-ABEA6E1CF387}">
      <dgm:prSet custT="1"/>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6EC60C67-6C5D-4019-B8A3-9FFCB7D1FD45}" type="sibTrans" cxnId="{E5734CF5-CDE4-4453-BE32-ABEA6E1CF387}">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45ED74F8-E49C-4C2C-A9A1-18931F89A03D}">
      <dgm:prSet phldrT="[Text]" custT="1"/>
      <dgm:spPr/>
      <dgm:t>
        <a:bodyPr/>
        <a:lstStyle/>
        <a:p>
          <a:pPr>
            <a:lnSpc>
              <a:spcPct val="100000"/>
            </a:lnSpc>
            <a:spcBef>
              <a:spcPts val="0"/>
            </a:spcBef>
            <a:spcAft>
              <a:spcPts val="0"/>
            </a:spcAft>
          </a:pPr>
          <a:r>
            <a:rPr lang="en-US" sz="900" b="1" smtClean="0">
              <a:latin typeface="Arial" panose="020B0604020202020204" pitchFamily="34" charset="0"/>
              <a:cs typeface="Arial" panose="020B0604020202020204" pitchFamily="34" charset="0"/>
            </a:rPr>
            <a:t>Corporate Baldrige-Based Excellence Programs</a:t>
          </a:r>
          <a:endParaRPr lang="en-US" sz="900" b="1" dirty="0">
            <a:latin typeface="Arial" panose="020B0604020202020204" pitchFamily="34" charset="0"/>
            <a:cs typeface="Arial" panose="020B0604020202020204" pitchFamily="34" charset="0"/>
          </a:endParaRPr>
        </a:p>
      </dgm:t>
    </dgm:pt>
    <dgm:pt modelId="{E50E688A-FE29-4D1E-87E2-358CF40A5842}" type="parTrans" cxnId="{C8717EDA-EFB4-47AB-8274-214A941CF607}">
      <dgm:prSet custT="1"/>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50F2185A-E0F5-4AE2-9B93-F874538B89DA}" type="sibTrans" cxnId="{C8717EDA-EFB4-47AB-8274-214A941CF607}">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D286B3BD-03AF-47A3-BF28-2A4FC007A6B2}">
      <dgm:prSet phldrT="[Text]" custT="1"/>
      <dgm:spPr/>
      <dgm:t>
        <a:bodyPr/>
        <a:lstStyle/>
        <a:p>
          <a:pPr>
            <a:lnSpc>
              <a:spcPct val="100000"/>
            </a:lnSpc>
            <a:spcBef>
              <a:spcPts val="0"/>
            </a:spcBef>
            <a:spcAft>
              <a:spcPts val="0"/>
            </a:spcAft>
          </a:pPr>
          <a:r>
            <a:rPr lang="en-US" sz="900" b="1" smtClean="0">
              <a:latin typeface="Arial" panose="020B0604020202020204" pitchFamily="34" charset="0"/>
              <a:cs typeface="Arial" panose="020B0604020202020204" pitchFamily="34" charset="0"/>
            </a:rPr>
            <a:t>Federal Baldrige-Based Programs</a:t>
          </a:r>
          <a:endParaRPr lang="en-US" sz="900" b="1" dirty="0">
            <a:latin typeface="Arial" panose="020B0604020202020204" pitchFamily="34" charset="0"/>
            <a:cs typeface="Arial" panose="020B0604020202020204" pitchFamily="34" charset="0"/>
          </a:endParaRPr>
        </a:p>
      </dgm:t>
    </dgm:pt>
    <dgm:pt modelId="{923F7FC2-85D8-41A3-BD2F-1CABE3FCAF81}" type="parTrans" cxnId="{A0CFEB05-2346-4818-BCC6-C860D16A70D6}">
      <dgm:prSet custT="1"/>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B1D67C7D-E2C1-4F00-84A6-D089845557F2}" type="sibTrans" cxnId="{A0CFEB05-2346-4818-BCC6-C860D16A70D6}">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B3BE4336-223F-4983-ABDD-26B71CA239CD}">
      <dgm:prSet phldrT="[Text]" custT="1"/>
      <dgm:spPr/>
      <dgm:t>
        <a:bodyPr/>
        <a:lstStyle/>
        <a:p>
          <a:pPr>
            <a:lnSpc>
              <a:spcPct val="100000"/>
            </a:lnSpc>
            <a:spcBef>
              <a:spcPts val="0"/>
            </a:spcBef>
            <a:spcAft>
              <a:spcPts val="0"/>
            </a:spcAft>
          </a:pPr>
          <a:r>
            <a:rPr lang="en-US" sz="900" b="1" smtClean="0">
              <a:latin typeface="Arial" panose="020B0604020202020204" pitchFamily="34" charset="0"/>
              <a:cs typeface="Arial" panose="020B0604020202020204" pitchFamily="34" charset="0"/>
            </a:rPr>
            <a:t>Baldrige Performance Excellence Groups</a:t>
          </a:r>
          <a:endParaRPr lang="en-US" sz="900" b="1" dirty="0">
            <a:latin typeface="Arial" panose="020B0604020202020204" pitchFamily="34" charset="0"/>
            <a:cs typeface="Arial" panose="020B0604020202020204" pitchFamily="34" charset="0"/>
          </a:endParaRPr>
        </a:p>
      </dgm:t>
    </dgm:pt>
    <dgm:pt modelId="{B18EB204-62A4-4FB4-810B-9F07735A0AAE}" type="parTrans" cxnId="{BBE04D9A-C804-438B-8D1B-749B6F73FAD6}">
      <dgm:prSet custT="1"/>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79B5BFE4-8F9D-46FD-B5C7-213A6697927A}" type="sibTrans" cxnId="{BBE04D9A-C804-438B-8D1B-749B6F73FAD6}">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E18F8678-0157-41C8-BCA7-C79BBF1D5891}">
      <dgm:prSet phldrT="[Text]" custT="1"/>
      <dgm:spPr/>
      <dgm:t>
        <a:bodyPr/>
        <a:lstStyle/>
        <a:p>
          <a:pPr>
            <a:lnSpc>
              <a:spcPct val="100000"/>
            </a:lnSpc>
            <a:spcBef>
              <a:spcPts val="0"/>
            </a:spcBef>
            <a:spcAft>
              <a:spcPts val="0"/>
            </a:spcAft>
          </a:pPr>
          <a:r>
            <a:rPr lang="en-US" sz="900" b="1" dirty="0" smtClean="0">
              <a:latin typeface="Arial" panose="020B0604020202020204" pitchFamily="34" charset="0"/>
              <a:cs typeface="Arial" panose="020B0604020202020204" pitchFamily="34" charset="0"/>
            </a:rPr>
            <a:t>Baldrige </a:t>
          </a:r>
          <a:r>
            <a:rPr lang="en-US" sz="900" b="1" dirty="0" err="1" smtClean="0">
              <a:latin typeface="Arial" panose="020B0604020202020204" pitchFamily="34" charset="0"/>
              <a:cs typeface="Arial" panose="020B0604020202020204" pitchFamily="34" charset="0"/>
            </a:rPr>
            <a:t>Commun-ities</a:t>
          </a:r>
          <a:r>
            <a:rPr lang="en-US" sz="900" b="1" dirty="0" smtClean="0">
              <a:latin typeface="Arial" panose="020B0604020202020204" pitchFamily="34" charset="0"/>
              <a:cs typeface="Arial" panose="020B0604020202020204" pitchFamily="34" charset="0"/>
            </a:rPr>
            <a:t> of Excellence</a:t>
          </a:r>
          <a:endParaRPr lang="en-US" sz="900" b="1" dirty="0">
            <a:latin typeface="Arial" panose="020B0604020202020204" pitchFamily="34" charset="0"/>
            <a:cs typeface="Arial" panose="020B0604020202020204" pitchFamily="34" charset="0"/>
          </a:endParaRPr>
        </a:p>
      </dgm:t>
    </dgm:pt>
    <dgm:pt modelId="{7A4B0E56-4F06-45FA-9604-1318521FC7EC}" type="parTrans" cxnId="{2CE502B2-8FEA-4313-825E-0668375B3E19}">
      <dgm:prSet custT="1"/>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42A6199D-458F-4913-B426-BB01C0043451}" type="sibTrans" cxnId="{2CE502B2-8FEA-4313-825E-0668375B3E19}">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DEDE843E-D905-4E49-9986-C4B93F77C1CF}">
      <dgm:prSet phldrT="[Text]" custT="1"/>
      <dgm:spPr/>
      <dgm:t>
        <a:bodyPr/>
        <a:lstStyle/>
        <a:p>
          <a:pPr>
            <a:lnSpc>
              <a:spcPct val="100000"/>
            </a:lnSpc>
            <a:spcBef>
              <a:spcPts val="0"/>
            </a:spcBef>
            <a:spcAft>
              <a:spcPts val="0"/>
            </a:spcAft>
          </a:pPr>
          <a:r>
            <a:rPr lang="en-US" sz="900" b="1" dirty="0" smtClean="0">
              <a:latin typeface="Arial" panose="020B0604020202020204" pitchFamily="34" charset="0"/>
              <a:cs typeface="Arial" panose="020B0604020202020204" pitchFamily="34" charset="0"/>
            </a:rPr>
            <a:t>99 Baldrige Award Recipients</a:t>
          </a:r>
        </a:p>
      </dgm:t>
    </dgm:pt>
    <dgm:pt modelId="{73A1C8D7-9CBC-41E7-BB63-C76A54C84B3B}" type="parTrans" cxnId="{83914BCD-9BC8-4F80-9FFA-29640C7FF634}">
      <dgm:prSet custT="1"/>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F01A199E-D65C-45BF-8DE3-83BFF989338A}" type="sibTrans" cxnId="{83914BCD-9BC8-4F80-9FFA-29640C7FF634}">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D97DCDD7-3664-41FD-B238-79B490F6CF78}">
      <dgm:prSet phldrT="[Text]" custT="1"/>
      <dgm:spPr/>
      <dgm:t>
        <a:bodyPr/>
        <a:lstStyle/>
        <a:p>
          <a:pPr>
            <a:lnSpc>
              <a:spcPct val="100000"/>
            </a:lnSpc>
            <a:spcBef>
              <a:spcPts val="0"/>
            </a:spcBef>
            <a:spcAft>
              <a:spcPts val="0"/>
            </a:spcAft>
          </a:pPr>
          <a:r>
            <a:rPr lang="en-US" sz="900" b="1" smtClean="0">
              <a:latin typeface="Arial" panose="020B0604020202020204" pitchFamily="34" charset="0"/>
              <a:cs typeface="Arial" panose="020B0604020202020204" pitchFamily="34" charset="0"/>
            </a:rPr>
            <a:t>Association Baldrige-Based Programs</a:t>
          </a:r>
          <a:endParaRPr lang="en-US" sz="900" b="1" dirty="0">
            <a:latin typeface="Arial" panose="020B0604020202020204" pitchFamily="34" charset="0"/>
            <a:cs typeface="Arial" panose="020B0604020202020204" pitchFamily="34" charset="0"/>
          </a:endParaRPr>
        </a:p>
      </dgm:t>
    </dgm:pt>
    <dgm:pt modelId="{C6595D92-7027-46EA-92C3-9E6DF75E07A8}" type="parTrans" cxnId="{E62C9DF6-DAC6-4A8F-83DC-4463A4AB0412}">
      <dgm:prSet custT="1"/>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0B1FDC38-AAFC-4AF9-BCE0-31F5079612B9}" type="sibTrans" cxnId="{E62C9DF6-DAC6-4A8F-83DC-4463A4AB0412}">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9DCF4E2F-584B-4C52-A833-03E6606F2B31}">
      <dgm:prSet phldrT="[Text]" custT="1"/>
      <dgm:spPr/>
      <dgm:t>
        <a:bodyPr/>
        <a:lstStyle/>
        <a:p>
          <a:pPr>
            <a:lnSpc>
              <a:spcPct val="100000"/>
            </a:lnSpc>
            <a:spcBef>
              <a:spcPts val="0"/>
            </a:spcBef>
            <a:spcAft>
              <a:spcPts val="0"/>
            </a:spcAft>
          </a:pPr>
          <a:r>
            <a:rPr lang="en-US" sz="900" b="1" dirty="0" smtClean="0">
              <a:latin typeface="Arial" panose="020B0604020202020204" pitchFamily="34" charset="0"/>
              <a:cs typeface="Arial" panose="020B0604020202020204" pitchFamily="34" charset="0"/>
            </a:rPr>
            <a:t>College/</a:t>
          </a:r>
        </a:p>
        <a:p>
          <a:pPr>
            <a:lnSpc>
              <a:spcPct val="100000"/>
            </a:lnSpc>
            <a:spcBef>
              <a:spcPts val="0"/>
            </a:spcBef>
            <a:spcAft>
              <a:spcPts val="0"/>
            </a:spcAft>
          </a:pPr>
          <a:r>
            <a:rPr lang="en-US" sz="900" b="1" dirty="0" smtClean="0">
              <a:latin typeface="Arial" panose="020B0604020202020204" pitchFamily="34" charset="0"/>
              <a:cs typeface="Arial" panose="020B0604020202020204" pitchFamily="34" charset="0"/>
            </a:rPr>
            <a:t>University Business Courses</a:t>
          </a:r>
          <a:endParaRPr lang="en-US" sz="900" b="1" dirty="0">
            <a:latin typeface="Arial" panose="020B0604020202020204" pitchFamily="34" charset="0"/>
            <a:cs typeface="Arial" panose="020B0604020202020204" pitchFamily="34" charset="0"/>
          </a:endParaRPr>
        </a:p>
      </dgm:t>
    </dgm:pt>
    <dgm:pt modelId="{3187EA89-215B-4A3B-9A7D-86553CBC5422}" type="parTrans" cxnId="{F546F08A-5079-4439-B2B1-F46C4CF5C58E}">
      <dgm:prSet custT="1"/>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8935E298-2207-4551-A839-BD6DD12BBC0B}" type="sibTrans" cxnId="{F546F08A-5079-4439-B2B1-F46C4CF5C58E}">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26FC5DCC-ABFC-421E-8E6A-3F5BBC3D2567}">
      <dgm:prSet phldrT="[Text]" custT="1"/>
      <dgm:spPr/>
      <dgm:t>
        <a:bodyPr/>
        <a:lstStyle/>
        <a:p>
          <a:pPr>
            <a:lnSpc>
              <a:spcPct val="100000"/>
            </a:lnSpc>
            <a:spcBef>
              <a:spcPts val="0"/>
            </a:spcBef>
            <a:spcAft>
              <a:spcPts val="0"/>
            </a:spcAft>
          </a:pPr>
          <a:r>
            <a:rPr lang="en-US" sz="900" b="1" dirty="0" smtClean="0">
              <a:latin typeface="Arial" panose="020B0604020202020204" pitchFamily="34" charset="0"/>
              <a:cs typeface="Arial" panose="020B0604020202020204" pitchFamily="34" charset="0"/>
            </a:rPr>
            <a:t>Baldrige-Based </a:t>
          </a:r>
          <a:r>
            <a:rPr lang="en-US" sz="900" b="1" dirty="0" err="1" smtClean="0">
              <a:latin typeface="Arial" panose="020B0604020202020204" pitchFamily="34" charset="0"/>
              <a:cs typeface="Arial" panose="020B0604020202020204" pitchFamily="34" charset="0"/>
            </a:rPr>
            <a:t>Accredita-tions</a:t>
          </a:r>
          <a:endParaRPr lang="en-US" sz="900" b="1" dirty="0">
            <a:latin typeface="Arial" panose="020B0604020202020204" pitchFamily="34" charset="0"/>
            <a:cs typeface="Arial" panose="020B0604020202020204" pitchFamily="34" charset="0"/>
          </a:endParaRPr>
        </a:p>
      </dgm:t>
    </dgm:pt>
    <dgm:pt modelId="{BE49926E-DBC9-44F1-B8A2-B9D93CB0075E}" type="parTrans" cxnId="{690DAB0D-3FA6-4FFB-BB6A-B6F270437BC7}">
      <dgm:prSet custT="1"/>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DA7A27F9-C334-40CF-9CE5-9C7237728BBB}" type="sibTrans" cxnId="{690DAB0D-3FA6-4FFB-BB6A-B6F270437BC7}">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5B62ED19-004A-4AB9-8179-3D1A6E0C9177}">
      <dgm:prSet/>
      <dgm:spPr/>
      <dgm:t>
        <a:bodyPr/>
        <a:lstStyle/>
        <a:p>
          <a:pPr>
            <a:lnSpc>
              <a:spcPct val="100000"/>
            </a:lnSpc>
            <a:spcBef>
              <a:spcPts val="0"/>
            </a:spcBef>
            <a:spcAft>
              <a:spcPts val="0"/>
            </a:spcAft>
          </a:pPr>
          <a:endParaRPr lang="en-US" sz="900">
            <a:latin typeface="Arial" panose="020B0604020202020204" pitchFamily="34" charset="0"/>
            <a:cs typeface="Arial" panose="020B0604020202020204" pitchFamily="34" charset="0"/>
          </a:endParaRPr>
        </a:p>
      </dgm:t>
    </dgm:pt>
    <dgm:pt modelId="{2778A4AE-5E54-455F-B4ED-BFDAB9B69973}" type="parTrans" cxnId="{076B2530-C29D-4D37-8151-3B56CF317AC1}">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6AE91A1F-EAC5-42A0-8BCD-3135EC4AF01D}" type="sibTrans" cxnId="{076B2530-C29D-4D37-8151-3B56CF317AC1}">
      <dgm:prSet/>
      <dgm:spPr/>
      <dgm:t>
        <a:bodyPr/>
        <a:lstStyle/>
        <a:p>
          <a:pPr>
            <a:lnSpc>
              <a:spcPct val="100000"/>
            </a:lnSpc>
            <a:spcBef>
              <a:spcPts val="0"/>
            </a:spcBef>
            <a:spcAft>
              <a:spcPts val="0"/>
            </a:spcAft>
          </a:pPr>
          <a:endParaRPr lang="en-US" sz="900">
            <a:latin typeface="Arial" panose="020B0604020202020204" pitchFamily="34" charset="0"/>
            <a:cs typeface="Arial" panose="020B0604020202020204" pitchFamily="34" charset="0"/>
          </a:endParaRPr>
        </a:p>
      </dgm:t>
    </dgm:pt>
    <dgm:pt modelId="{5A645A22-3901-4346-B0C5-58A2D031F803}">
      <dgm:prSet/>
      <dgm:spPr/>
      <dgm:t>
        <a:bodyPr/>
        <a:lstStyle/>
        <a:p>
          <a:pPr>
            <a:lnSpc>
              <a:spcPct val="100000"/>
            </a:lnSpc>
            <a:spcBef>
              <a:spcPts val="0"/>
            </a:spcBef>
            <a:spcAft>
              <a:spcPts val="0"/>
            </a:spcAft>
          </a:pPr>
          <a:endParaRPr lang="en-US" sz="900">
            <a:latin typeface="Arial" panose="020B0604020202020204" pitchFamily="34" charset="0"/>
            <a:cs typeface="Arial" panose="020B0604020202020204" pitchFamily="34" charset="0"/>
          </a:endParaRPr>
        </a:p>
      </dgm:t>
    </dgm:pt>
    <dgm:pt modelId="{EC7C9E9F-275B-4B5F-8683-71ABBC256D0D}" type="parTrans" cxnId="{B2BA033B-0918-43D2-92DC-662CD98B174B}">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C291C310-BB4F-4504-AB55-0DFA0FB607B1}" type="sibTrans" cxnId="{B2BA033B-0918-43D2-92DC-662CD98B174B}">
      <dgm:prSet/>
      <dgm:spPr/>
      <dgm:t>
        <a:bodyPr/>
        <a:lstStyle/>
        <a:p>
          <a:pPr>
            <a:lnSpc>
              <a:spcPct val="100000"/>
            </a:lnSpc>
            <a:spcBef>
              <a:spcPts val="0"/>
            </a:spcBef>
            <a:spcAft>
              <a:spcPts val="0"/>
            </a:spcAft>
          </a:pPr>
          <a:endParaRPr lang="en-US" sz="900">
            <a:latin typeface="Arial" panose="020B0604020202020204" pitchFamily="34" charset="0"/>
            <a:cs typeface="Arial" panose="020B0604020202020204" pitchFamily="34" charset="0"/>
          </a:endParaRPr>
        </a:p>
      </dgm:t>
    </dgm:pt>
    <dgm:pt modelId="{6414F092-5A40-4D0D-B28B-6F0E6DE5E1A7}">
      <dgm:prSet/>
      <dgm:spPr/>
      <dgm:t>
        <a:bodyPr/>
        <a:lstStyle/>
        <a:p>
          <a:pPr>
            <a:lnSpc>
              <a:spcPct val="100000"/>
            </a:lnSpc>
            <a:spcBef>
              <a:spcPts val="0"/>
            </a:spcBef>
            <a:spcAft>
              <a:spcPts val="0"/>
            </a:spcAft>
          </a:pPr>
          <a:endParaRPr lang="en-US" sz="900">
            <a:latin typeface="Arial" panose="020B0604020202020204" pitchFamily="34" charset="0"/>
            <a:cs typeface="Arial" panose="020B0604020202020204" pitchFamily="34" charset="0"/>
          </a:endParaRPr>
        </a:p>
      </dgm:t>
    </dgm:pt>
    <dgm:pt modelId="{7A7A6C17-C76A-4433-92D6-481ABBFED87B}" type="parTrans" cxnId="{0DC565EF-1E26-44C7-A1C2-56DD48191D6C}">
      <dgm:prSet/>
      <dgm:spPr/>
      <dgm:t>
        <a:bodyPr/>
        <a:lstStyle/>
        <a:p>
          <a:pPr>
            <a:lnSpc>
              <a:spcPct val="100000"/>
            </a:lnSpc>
            <a:spcBef>
              <a:spcPts val="0"/>
            </a:spcBef>
            <a:spcAft>
              <a:spcPts val="0"/>
            </a:spcAft>
          </a:pPr>
          <a:endParaRPr lang="en-US" sz="900" b="1">
            <a:solidFill>
              <a:schemeClr val="tx1"/>
            </a:solidFill>
            <a:latin typeface="Arial" panose="020B0604020202020204" pitchFamily="34" charset="0"/>
            <a:cs typeface="Arial" panose="020B0604020202020204" pitchFamily="34" charset="0"/>
          </a:endParaRPr>
        </a:p>
      </dgm:t>
    </dgm:pt>
    <dgm:pt modelId="{257C1FE5-72DA-4BB1-875B-1F8B2364EBF4}" type="sibTrans" cxnId="{0DC565EF-1E26-44C7-A1C2-56DD48191D6C}">
      <dgm:prSet/>
      <dgm:spPr/>
      <dgm:t>
        <a:bodyPr/>
        <a:lstStyle/>
        <a:p>
          <a:pPr>
            <a:lnSpc>
              <a:spcPct val="100000"/>
            </a:lnSpc>
            <a:spcBef>
              <a:spcPts val="0"/>
            </a:spcBef>
            <a:spcAft>
              <a:spcPts val="0"/>
            </a:spcAft>
          </a:pPr>
          <a:endParaRPr lang="en-US" sz="900">
            <a:latin typeface="Arial" panose="020B0604020202020204" pitchFamily="34" charset="0"/>
            <a:cs typeface="Arial" panose="020B0604020202020204" pitchFamily="34" charset="0"/>
          </a:endParaRPr>
        </a:p>
      </dgm:t>
    </dgm:pt>
    <dgm:pt modelId="{0AB8B95D-C750-40D8-9EB1-0A4B5F42DD10}">
      <dgm:prSet phldrT="[Text]" custT="1"/>
      <dgm:spPr/>
      <dgm:t>
        <a:bodyPr/>
        <a:lstStyle/>
        <a:p>
          <a:pPr>
            <a:lnSpc>
              <a:spcPct val="100000"/>
            </a:lnSpc>
            <a:spcBef>
              <a:spcPts val="0"/>
            </a:spcBef>
            <a:spcAft>
              <a:spcPts val="0"/>
            </a:spcAft>
          </a:pPr>
          <a:r>
            <a:rPr lang="en-US" sz="900" b="1" dirty="0" smtClean="0">
              <a:latin typeface="Arial" panose="020B0604020202020204" pitchFamily="34" charset="0"/>
              <a:cs typeface="Arial" panose="020B0604020202020204" pitchFamily="34" charset="0"/>
            </a:rPr>
            <a:t>1,600+ Baldrige Award Applicants</a:t>
          </a:r>
        </a:p>
      </dgm:t>
    </dgm:pt>
    <dgm:pt modelId="{A268B715-AD3B-461B-BE6A-0AF48177559A}" type="parTrans" cxnId="{E0EF6854-44F4-4A28-B105-D916F7B52CA4}">
      <dgm:prSet/>
      <dgm:spPr/>
      <dgm:t>
        <a:bodyPr/>
        <a:lstStyle/>
        <a:p>
          <a:endParaRPr lang="en-US"/>
        </a:p>
      </dgm:t>
    </dgm:pt>
    <dgm:pt modelId="{17FC5153-9C66-4DC8-843E-31622FED2EB0}" type="sibTrans" cxnId="{E0EF6854-44F4-4A28-B105-D916F7B52CA4}">
      <dgm:prSet/>
      <dgm:spPr/>
      <dgm:t>
        <a:bodyPr/>
        <a:lstStyle/>
        <a:p>
          <a:endParaRPr lang="en-US"/>
        </a:p>
      </dgm:t>
    </dgm:pt>
    <dgm:pt modelId="{C64A0949-0463-4E20-900C-C4CFB3AA513E}" type="pres">
      <dgm:prSet presAssocID="{BB444E36-10C7-4443-A6F3-ECB57967D88E}" presName="Name0" presStyleCnt="0">
        <dgm:presLayoutVars>
          <dgm:chMax val="1"/>
          <dgm:dir/>
          <dgm:animLvl val="ctr"/>
          <dgm:resizeHandles val="exact"/>
        </dgm:presLayoutVars>
      </dgm:prSet>
      <dgm:spPr/>
      <dgm:t>
        <a:bodyPr/>
        <a:lstStyle/>
        <a:p>
          <a:endParaRPr lang="en-US"/>
        </a:p>
      </dgm:t>
    </dgm:pt>
    <dgm:pt modelId="{66DB6D99-82D0-45F8-AC82-C109DD607E4A}" type="pres">
      <dgm:prSet presAssocID="{07C2BE9F-4CCF-4473-A13C-9C5D450D9DAD}" presName="centerShape" presStyleLbl="node0" presStyleIdx="0" presStyleCnt="1" custScaleX="74927" custScaleY="75556" custLinFactNeighborX="-28" custLinFactNeighborY="-634"/>
      <dgm:spPr/>
      <dgm:t>
        <a:bodyPr/>
        <a:lstStyle/>
        <a:p>
          <a:endParaRPr lang="en-US"/>
        </a:p>
      </dgm:t>
    </dgm:pt>
    <dgm:pt modelId="{21819A2D-6517-4CD4-8D1B-2B9CD19296B3}" type="pres">
      <dgm:prSet presAssocID="{EEA217F7-44C7-434B-931F-46E88E3337F8}" presName="parTrans" presStyleLbl="sibTrans2D1" presStyleIdx="0" presStyleCnt="13"/>
      <dgm:spPr/>
      <dgm:t>
        <a:bodyPr/>
        <a:lstStyle/>
        <a:p>
          <a:endParaRPr lang="en-US"/>
        </a:p>
      </dgm:t>
    </dgm:pt>
    <dgm:pt modelId="{82FCA62A-89BC-49E0-B247-CF959A6B5D83}" type="pres">
      <dgm:prSet presAssocID="{EEA217F7-44C7-434B-931F-46E88E3337F8}" presName="connectorText" presStyleLbl="sibTrans2D1" presStyleIdx="0" presStyleCnt="13"/>
      <dgm:spPr/>
      <dgm:t>
        <a:bodyPr/>
        <a:lstStyle/>
        <a:p>
          <a:endParaRPr lang="en-US"/>
        </a:p>
      </dgm:t>
    </dgm:pt>
    <dgm:pt modelId="{BC96DDB3-EA63-499F-90A8-7C747F452D3B}" type="pres">
      <dgm:prSet presAssocID="{B25E3180-7A95-4DC9-9921-3A8F5C4656CA}" presName="node" presStyleLbl="node1" presStyleIdx="0" presStyleCnt="13">
        <dgm:presLayoutVars>
          <dgm:bulletEnabled val="1"/>
        </dgm:presLayoutVars>
      </dgm:prSet>
      <dgm:spPr/>
      <dgm:t>
        <a:bodyPr/>
        <a:lstStyle/>
        <a:p>
          <a:endParaRPr lang="en-US"/>
        </a:p>
      </dgm:t>
    </dgm:pt>
    <dgm:pt modelId="{36FFBDB1-952B-4488-A4B3-E708F009FB4B}" type="pres">
      <dgm:prSet presAssocID="{BF11E18D-A089-4BF8-A4E1-BAAEB428CA3A}" presName="parTrans" presStyleLbl="sibTrans2D1" presStyleIdx="1" presStyleCnt="13"/>
      <dgm:spPr/>
      <dgm:t>
        <a:bodyPr/>
        <a:lstStyle/>
        <a:p>
          <a:endParaRPr lang="en-US"/>
        </a:p>
      </dgm:t>
    </dgm:pt>
    <dgm:pt modelId="{9F74B75F-9055-4D14-B24F-55488887FD5C}" type="pres">
      <dgm:prSet presAssocID="{BF11E18D-A089-4BF8-A4E1-BAAEB428CA3A}" presName="connectorText" presStyleLbl="sibTrans2D1" presStyleIdx="1" presStyleCnt="13"/>
      <dgm:spPr/>
      <dgm:t>
        <a:bodyPr/>
        <a:lstStyle/>
        <a:p>
          <a:endParaRPr lang="en-US"/>
        </a:p>
      </dgm:t>
    </dgm:pt>
    <dgm:pt modelId="{0F26C4CF-A10F-4820-8B9C-315517553F1E}" type="pres">
      <dgm:prSet presAssocID="{2B1C1C7B-95DB-4C0C-8276-8CF0C93780C2}" presName="node" presStyleLbl="node1" presStyleIdx="1" presStyleCnt="13">
        <dgm:presLayoutVars>
          <dgm:bulletEnabled val="1"/>
        </dgm:presLayoutVars>
      </dgm:prSet>
      <dgm:spPr/>
      <dgm:t>
        <a:bodyPr/>
        <a:lstStyle/>
        <a:p>
          <a:endParaRPr lang="en-US"/>
        </a:p>
      </dgm:t>
    </dgm:pt>
    <dgm:pt modelId="{41A5A72B-4F2F-4A9E-B323-0CE1DD167EB0}" type="pres">
      <dgm:prSet presAssocID="{7DFA7684-443E-4095-8018-9BFB36FFE700}" presName="parTrans" presStyleLbl="sibTrans2D1" presStyleIdx="2" presStyleCnt="13"/>
      <dgm:spPr/>
      <dgm:t>
        <a:bodyPr/>
        <a:lstStyle/>
        <a:p>
          <a:endParaRPr lang="en-US"/>
        </a:p>
      </dgm:t>
    </dgm:pt>
    <dgm:pt modelId="{623795D2-E8C8-477C-92C6-90C229DFD0AE}" type="pres">
      <dgm:prSet presAssocID="{7DFA7684-443E-4095-8018-9BFB36FFE700}" presName="connectorText" presStyleLbl="sibTrans2D1" presStyleIdx="2" presStyleCnt="13"/>
      <dgm:spPr/>
      <dgm:t>
        <a:bodyPr/>
        <a:lstStyle/>
        <a:p>
          <a:endParaRPr lang="en-US"/>
        </a:p>
      </dgm:t>
    </dgm:pt>
    <dgm:pt modelId="{31D49EAF-27BC-4742-9A80-F76F3B54E68C}" type="pres">
      <dgm:prSet presAssocID="{F2C71409-2B2F-4ECF-8E43-BCBFCE7298BB}" presName="node" presStyleLbl="node1" presStyleIdx="2" presStyleCnt="13">
        <dgm:presLayoutVars>
          <dgm:bulletEnabled val="1"/>
        </dgm:presLayoutVars>
      </dgm:prSet>
      <dgm:spPr/>
      <dgm:t>
        <a:bodyPr/>
        <a:lstStyle/>
        <a:p>
          <a:endParaRPr lang="en-US"/>
        </a:p>
      </dgm:t>
    </dgm:pt>
    <dgm:pt modelId="{A22ACE68-E29F-486F-9AEE-BAFC11EF77E5}" type="pres">
      <dgm:prSet presAssocID="{73A1C8D7-9CBC-41E7-BB63-C76A54C84B3B}" presName="parTrans" presStyleLbl="sibTrans2D1" presStyleIdx="3" presStyleCnt="13"/>
      <dgm:spPr/>
      <dgm:t>
        <a:bodyPr/>
        <a:lstStyle/>
        <a:p>
          <a:endParaRPr lang="en-US"/>
        </a:p>
      </dgm:t>
    </dgm:pt>
    <dgm:pt modelId="{400CE634-BAED-4EB1-83CF-8FE701E88F11}" type="pres">
      <dgm:prSet presAssocID="{73A1C8D7-9CBC-41E7-BB63-C76A54C84B3B}" presName="connectorText" presStyleLbl="sibTrans2D1" presStyleIdx="3" presStyleCnt="13"/>
      <dgm:spPr/>
      <dgm:t>
        <a:bodyPr/>
        <a:lstStyle/>
        <a:p>
          <a:endParaRPr lang="en-US"/>
        </a:p>
      </dgm:t>
    </dgm:pt>
    <dgm:pt modelId="{43CCDEFC-8334-4AC6-A057-0C9DF6BF17DC}" type="pres">
      <dgm:prSet presAssocID="{DEDE843E-D905-4E49-9986-C4B93F77C1CF}" presName="node" presStyleLbl="node1" presStyleIdx="3" presStyleCnt="13">
        <dgm:presLayoutVars>
          <dgm:bulletEnabled val="1"/>
        </dgm:presLayoutVars>
      </dgm:prSet>
      <dgm:spPr/>
      <dgm:t>
        <a:bodyPr/>
        <a:lstStyle/>
        <a:p>
          <a:endParaRPr lang="en-US"/>
        </a:p>
      </dgm:t>
    </dgm:pt>
    <dgm:pt modelId="{CD64E882-F7D8-4A27-BFA4-BFC087FA5DBD}" type="pres">
      <dgm:prSet presAssocID="{A268B715-AD3B-461B-BE6A-0AF48177559A}" presName="parTrans" presStyleLbl="sibTrans2D1" presStyleIdx="4" presStyleCnt="13"/>
      <dgm:spPr/>
      <dgm:t>
        <a:bodyPr/>
        <a:lstStyle/>
        <a:p>
          <a:endParaRPr lang="en-US"/>
        </a:p>
      </dgm:t>
    </dgm:pt>
    <dgm:pt modelId="{2483EA45-EDF6-4AE5-A664-464BDB63ED2C}" type="pres">
      <dgm:prSet presAssocID="{A268B715-AD3B-461B-BE6A-0AF48177559A}" presName="connectorText" presStyleLbl="sibTrans2D1" presStyleIdx="4" presStyleCnt="13"/>
      <dgm:spPr/>
      <dgm:t>
        <a:bodyPr/>
        <a:lstStyle/>
        <a:p>
          <a:endParaRPr lang="en-US"/>
        </a:p>
      </dgm:t>
    </dgm:pt>
    <dgm:pt modelId="{D8CCC4D6-47F4-4B00-9506-3E4DDDFDC453}" type="pres">
      <dgm:prSet presAssocID="{0AB8B95D-C750-40D8-9EB1-0A4B5F42DD10}" presName="node" presStyleLbl="node1" presStyleIdx="4" presStyleCnt="13">
        <dgm:presLayoutVars>
          <dgm:bulletEnabled val="1"/>
        </dgm:presLayoutVars>
      </dgm:prSet>
      <dgm:spPr/>
      <dgm:t>
        <a:bodyPr/>
        <a:lstStyle/>
        <a:p>
          <a:endParaRPr lang="en-US"/>
        </a:p>
      </dgm:t>
    </dgm:pt>
    <dgm:pt modelId="{590D18B5-ACAD-41FF-9D72-C6672A80B412}" type="pres">
      <dgm:prSet presAssocID="{B3F6B620-5527-47CA-8E2E-3810AC10438F}" presName="parTrans" presStyleLbl="sibTrans2D1" presStyleIdx="5" presStyleCnt="13"/>
      <dgm:spPr/>
      <dgm:t>
        <a:bodyPr/>
        <a:lstStyle/>
        <a:p>
          <a:endParaRPr lang="en-US"/>
        </a:p>
      </dgm:t>
    </dgm:pt>
    <dgm:pt modelId="{69A9D4A8-07CC-40E5-8D85-502BE8E4E2AA}" type="pres">
      <dgm:prSet presAssocID="{B3F6B620-5527-47CA-8E2E-3810AC10438F}" presName="connectorText" presStyleLbl="sibTrans2D1" presStyleIdx="5" presStyleCnt="13"/>
      <dgm:spPr/>
      <dgm:t>
        <a:bodyPr/>
        <a:lstStyle/>
        <a:p>
          <a:endParaRPr lang="en-US"/>
        </a:p>
      </dgm:t>
    </dgm:pt>
    <dgm:pt modelId="{5B401F90-57BE-473C-922E-B8632C532261}" type="pres">
      <dgm:prSet presAssocID="{D571C06F-95FA-42B4-95F3-0A3A2AEA0572}" presName="node" presStyleLbl="node1" presStyleIdx="5" presStyleCnt="13">
        <dgm:presLayoutVars>
          <dgm:bulletEnabled val="1"/>
        </dgm:presLayoutVars>
      </dgm:prSet>
      <dgm:spPr/>
      <dgm:t>
        <a:bodyPr/>
        <a:lstStyle/>
        <a:p>
          <a:endParaRPr lang="en-US"/>
        </a:p>
      </dgm:t>
    </dgm:pt>
    <dgm:pt modelId="{F64E4EF2-FEC9-448D-8FC2-CDC82422ACCD}" type="pres">
      <dgm:prSet presAssocID="{BE49926E-DBC9-44F1-B8A2-B9D93CB0075E}" presName="parTrans" presStyleLbl="sibTrans2D1" presStyleIdx="6" presStyleCnt="13"/>
      <dgm:spPr/>
      <dgm:t>
        <a:bodyPr/>
        <a:lstStyle/>
        <a:p>
          <a:endParaRPr lang="en-US"/>
        </a:p>
      </dgm:t>
    </dgm:pt>
    <dgm:pt modelId="{71F08A87-B61F-451D-A1F3-463C5D37CB49}" type="pres">
      <dgm:prSet presAssocID="{BE49926E-DBC9-44F1-B8A2-B9D93CB0075E}" presName="connectorText" presStyleLbl="sibTrans2D1" presStyleIdx="6" presStyleCnt="13"/>
      <dgm:spPr/>
      <dgm:t>
        <a:bodyPr/>
        <a:lstStyle/>
        <a:p>
          <a:endParaRPr lang="en-US"/>
        </a:p>
      </dgm:t>
    </dgm:pt>
    <dgm:pt modelId="{63789B0F-2434-4BD4-A85B-9AEF03091B3F}" type="pres">
      <dgm:prSet presAssocID="{26FC5DCC-ABFC-421E-8E6A-3F5BBC3D2567}" presName="node" presStyleLbl="node1" presStyleIdx="6" presStyleCnt="13">
        <dgm:presLayoutVars>
          <dgm:bulletEnabled val="1"/>
        </dgm:presLayoutVars>
      </dgm:prSet>
      <dgm:spPr/>
      <dgm:t>
        <a:bodyPr/>
        <a:lstStyle/>
        <a:p>
          <a:endParaRPr lang="en-US"/>
        </a:p>
      </dgm:t>
    </dgm:pt>
    <dgm:pt modelId="{13400D16-0568-47BD-8220-A921F50F622F}" type="pres">
      <dgm:prSet presAssocID="{E50E688A-FE29-4D1E-87E2-358CF40A5842}" presName="parTrans" presStyleLbl="sibTrans2D1" presStyleIdx="7" presStyleCnt="13"/>
      <dgm:spPr/>
      <dgm:t>
        <a:bodyPr/>
        <a:lstStyle/>
        <a:p>
          <a:endParaRPr lang="en-US"/>
        </a:p>
      </dgm:t>
    </dgm:pt>
    <dgm:pt modelId="{17DA0748-CDAE-4B58-ABDA-EE0D1889C386}" type="pres">
      <dgm:prSet presAssocID="{E50E688A-FE29-4D1E-87E2-358CF40A5842}" presName="connectorText" presStyleLbl="sibTrans2D1" presStyleIdx="7" presStyleCnt="13"/>
      <dgm:spPr/>
      <dgm:t>
        <a:bodyPr/>
        <a:lstStyle/>
        <a:p>
          <a:endParaRPr lang="en-US"/>
        </a:p>
      </dgm:t>
    </dgm:pt>
    <dgm:pt modelId="{C1103DF2-05F9-45EB-8CE7-B4E41C4445D6}" type="pres">
      <dgm:prSet presAssocID="{45ED74F8-E49C-4C2C-A9A1-18931F89A03D}" presName="node" presStyleLbl="node1" presStyleIdx="7" presStyleCnt="13">
        <dgm:presLayoutVars>
          <dgm:bulletEnabled val="1"/>
        </dgm:presLayoutVars>
      </dgm:prSet>
      <dgm:spPr/>
      <dgm:t>
        <a:bodyPr/>
        <a:lstStyle/>
        <a:p>
          <a:endParaRPr lang="en-US"/>
        </a:p>
      </dgm:t>
    </dgm:pt>
    <dgm:pt modelId="{108FD120-8082-4216-BED3-188CB9ED7518}" type="pres">
      <dgm:prSet presAssocID="{923F7FC2-85D8-41A3-BD2F-1CABE3FCAF81}" presName="parTrans" presStyleLbl="sibTrans2D1" presStyleIdx="8" presStyleCnt="13"/>
      <dgm:spPr/>
      <dgm:t>
        <a:bodyPr/>
        <a:lstStyle/>
        <a:p>
          <a:endParaRPr lang="en-US"/>
        </a:p>
      </dgm:t>
    </dgm:pt>
    <dgm:pt modelId="{0FD01857-726F-4CC3-BCC5-A8F898E318D4}" type="pres">
      <dgm:prSet presAssocID="{923F7FC2-85D8-41A3-BD2F-1CABE3FCAF81}" presName="connectorText" presStyleLbl="sibTrans2D1" presStyleIdx="8" presStyleCnt="13"/>
      <dgm:spPr/>
      <dgm:t>
        <a:bodyPr/>
        <a:lstStyle/>
        <a:p>
          <a:endParaRPr lang="en-US"/>
        </a:p>
      </dgm:t>
    </dgm:pt>
    <dgm:pt modelId="{2E0A4B24-33D3-4D2B-ACD2-622AC5B8D032}" type="pres">
      <dgm:prSet presAssocID="{D286B3BD-03AF-47A3-BF28-2A4FC007A6B2}" presName="node" presStyleLbl="node1" presStyleIdx="8" presStyleCnt="13">
        <dgm:presLayoutVars>
          <dgm:bulletEnabled val="1"/>
        </dgm:presLayoutVars>
      </dgm:prSet>
      <dgm:spPr/>
      <dgm:t>
        <a:bodyPr/>
        <a:lstStyle/>
        <a:p>
          <a:endParaRPr lang="en-US"/>
        </a:p>
      </dgm:t>
    </dgm:pt>
    <dgm:pt modelId="{AA992892-0213-4E6E-A35B-36E049A4C449}" type="pres">
      <dgm:prSet presAssocID="{C6595D92-7027-46EA-92C3-9E6DF75E07A8}" presName="parTrans" presStyleLbl="sibTrans2D1" presStyleIdx="9" presStyleCnt="13"/>
      <dgm:spPr/>
      <dgm:t>
        <a:bodyPr/>
        <a:lstStyle/>
        <a:p>
          <a:endParaRPr lang="en-US"/>
        </a:p>
      </dgm:t>
    </dgm:pt>
    <dgm:pt modelId="{3D9864F2-9F49-4A0E-BE16-860872D4FC5C}" type="pres">
      <dgm:prSet presAssocID="{C6595D92-7027-46EA-92C3-9E6DF75E07A8}" presName="connectorText" presStyleLbl="sibTrans2D1" presStyleIdx="9" presStyleCnt="13"/>
      <dgm:spPr/>
      <dgm:t>
        <a:bodyPr/>
        <a:lstStyle/>
        <a:p>
          <a:endParaRPr lang="en-US"/>
        </a:p>
      </dgm:t>
    </dgm:pt>
    <dgm:pt modelId="{B6E5D27E-27A3-4DD8-8778-C97F9E0DE4AC}" type="pres">
      <dgm:prSet presAssocID="{D97DCDD7-3664-41FD-B238-79B490F6CF78}" presName="node" presStyleLbl="node1" presStyleIdx="9" presStyleCnt="13">
        <dgm:presLayoutVars>
          <dgm:bulletEnabled val="1"/>
        </dgm:presLayoutVars>
      </dgm:prSet>
      <dgm:spPr/>
      <dgm:t>
        <a:bodyPr/>
        <a:lstStyle/>
        <a:p>
          <a:endParaRPr lang="en-US"/>
        </a:p>
      </dgm:t>
    </dgm:pt>
    <dgm:pt modelId="{ABF223D9-0360-4C50-AF4A-B264C7EE8ACB}" type="pres">
      <dgm:prSet presAssocID="{B18EB204-62A4-4FB4-810B-9F07735A0AAE}" presName="parTrans" presStyleLbl="sibTrans2D1" presStyleIdx="10" presStyleCnt="13"/>
      <dgm:spPr/>
      <dgm:t>
        <a:bodyPr/>
        <a:lstStyle/>
        <a:p>
          <a:endParaRPr lang="en-US"/>
        </a:p>
      </dgm:t>
    </dgm:pt>
    <dgm:pt modelId="{99448D48-2287-48C4-8B24-7BC441F34CB1}" type="pres">
      <dgm:prSet presAssocID="{B18EB204-62A4-4FB4-810B-9F07735A0AAE}" presName="connectorText" presStyleLbl="sibTrans2D1" presStyleIdx="10" presStyleCnt="13"/>
      <dgm:spPr/>
      <dgm:t>
        <a:bodyPr/>
        <a:lstStyle/>
        <a:p>
          <a:endParaRPr lang="en-US"/>
        </a:p>
      </dgm:t>
    </dgm:pt>
    <dgm:pt modelId="{F658825F-449C-44F8-972B-1DD8403A11AC}" type="pres">
      <dgm:prSet presAssocID="{B3BE4336-223F-4983-ABDD-26B71CA239CD}" presName="node" presStyleLbl="node1" presStyleIdx="10" presStyleCnt="13">
        <dgm:presLayoutVars>
          <dgm:bulletEnabled val="1"/>
        </dgm:presLayoutVars>
      </dgm:prSet>
      <dgm:spPr/>
      <dgm:t>
        <a:bodyPr/>
        <a:lstStyle/>
        <a:p>
          <a:endParaRPr lang="en-US"/>
        </a:p>
      </dgm:t>
    </dgm:pt>
    <dgm:pt modelId="{DAC9E593-3CA5-4358-9FFF-220089B340B0}" type="pres">
      <dgm:prSet presAssocID="{7A4B0E56-4F06-45FA-9604-1318521FC7EC}" presName="parTrans" presStyleLbl="sibTrans2D1" presStyleIdx="11" presStyleCnt="13"/>
      <dgm:spPr/>
      <dgm:t>
        <a:bodyPr/>
        <a:lstStyle/>
        <a:p>
          <a:endParaRPr lang="en-US"/>
        </a:p>
      </dgm:t>
    </dgm:pt>
    <dgm:pt modelId="{0F027AA5-AE4A-4DB4-8619-1CDBADEB8EB8}" type="pres">
      <dgm:prSet presAssocID="{7A4B0E56-4F06-45FA-9604-1318521FC7EC}" presName="connectorText" presStyleLbl="sibTrans2D1" presStyleIdx="11" presStyleCnt="13"/>
      <dgm:spPr/>
      <dgm:t>
        <a:bodyPr/>
        <a:lstStyle/>
        <a:p>
          <a:endParaRPr lang="en-US"/>
        </a:p>
      </dgm:t>
    </dgm:pt>
    <dgm:pt modelId="{FA710E06-52C9-4062-8DC7-5C21DCA182BE}" type="pres">
      <dgm:prSet presAssocID="{E18F8678-0157-41C8-BCA7-C79BBF1D5891}" presName="node" presStyleLbl="node1" presStyleIdx="11" presStyleCnt="13">
        <dgm:presLayoutVars>
          <dgm:bulletEnabled val="1"/>
        </dgm:presLayoutVars>
      </dgm:prSet>
      <dgm:spPr/>
      <dgm:t>
        <a:bodyPr/>
        <a:lstStyle/>
        <a:p>
          <a:endParaRPr lang="en-US"/>
        </a:p>
      </dgm:t>
    </dgm:pt>
    <dgm:pt modelId="{A2484ED4-15FE-478E-BA05-59B1D04F1F39}" type="pres">
      <dgm:prSet presAssocID="{3187EA89-215B-4A3B-9A7D-86553CBC5422}" presName="parTrans" presStyleLbl="sibTrans2D1" presStyleIdx="12" presStyleCnt="13"/>
      <dgm:spPr/>
      <dgm:t>
        <a:bodyPr/>
        <a:lstStyle/>
        <a:p>
          <a:endParaRPr lang="en-US"/>
        </a:p>
      </dgm:t>
    </dgm:pt>
    <dgm:pt modelId="{B9397A59-8474-4302-A68B-372EFC4052A6}" type="pres">
      <dgm:prSet presAssocID="{3187EA89-215B-4A3B-9A7D-86553CBC5422}" presName="connectorText" presStyleLbl="sibTrans2D1" presStyleIdx="12" presStyleCnt="13"/>
      <dgm:spPr/>
      <dgm:t>
        <a:bodyPr/>
        <a:lstStyle/>
        <a:p>
          <a:endParaRPr lang="en-US"/>
        </a:p>
      </dgm:t>
    </dgm:pt>
    <dgm:pt modelId="{815FEAA0-1BBC-4429-AD17-10D36B95D1AE}" type="pres">
      <dgm:prSet presAssocID="{9DCF4E2F-584B-4C52-A833-03E6606F2B31}" presName="node" presStyleLbl="node1" presStyleIdx="12" presStyleCnt="13">
        <dgm:presLayoutVars>
          <dgm:bulletEnabled val="1"/>
        </dgm:presLayoutVars>
      </dgm:prSet>
      <dgm:spPr/>
      <dgm:t>
        <a:bodyPr/>
        <a:lstStyle/>
        <a:p>
          <a:endParaRPr lang="en-US"/>
        </a:p>
      </dgm:t>
    </dgm:pt>
  </dgm:ptLst>
  <dgm:cxnLst>
    <dgm:cxn modelId="{A003EA60-7FBD-40C6-8AF4-00A5E985A456}" type="presOf" srcId="{73A1C8D7-9CBC-41E7-BB63-C76A54C84B3B}" destId="{A22ACE68-E29F-486F-9AEE-BAFC11EF77E5}" srcOrd="0" destOrd="0" presId="urn:microsoft.com/office/officeart/2005/8/layout/radial5"/>
    <dgm:cxn modelId="{722CACEF-25B1-4E0A-9ECA-80C3906BC9D7}" type="presOf" srcId="{D571C06F-95FA-42B4-95F3-0A3A2AEA0572}" destId="{5B401F90-57BE-473C-922E-B8632C532261}" srcOrd="0" destOrd="0" presId="urn:microsoft.com/office/officeart/2005/8/layout/radial5"/>
    <dgm:cxn modelId="{5ADCF77A-AAE8-4510-A268-A9D40CDBE337}" type="presOf" srcId="{E50E688A-FE29-4D1E-87E2-358CF40A5842}" destId="{13400D16-0568-47BD-8220-A921F50F622F}" srcOrd="0" destOrd="0" presId="urn:microsoft.com/office/officeart/2005/8/layout/radial5"/>
    <dgm:cxn modelId="{0333C0B1-0B26-4E7C-8D1F-CDDA6F920D8A}" type="presOf" srcId="{3187EA89-215B-4A3B-9A7D-86553CBC5422}" destId="{A2484ED4-15FE-478E-BA05-59B1D04F1F39}" srcOrd="0" destOrd="0" presId="urn:microsoft.com/office/officeart/2005/8/layout/radial5"/>
    <dgm:cxn modelId="{3D77478A-7598-4607-87C9-9A9DB0C763AA}" type="presOf" srcId="{7A4B0E56-4F06-45FA-9604-1318521FC7EC}" destId="{DAC9E593-3CA5-4358-9FFF-220089B340B0}" srcOrd="0" destOrd="0" presId="urn:microsoft.com/office/officeart/2005/8/layout/radial5"/>
    <dgm:cxn modelId="{4B762A2D-8982-4B70-8875-997100F2DE79}" type="presOf" srcId="{F2C71409-2B2F-4ECF-8E43-BCBFCE7298BB}" destId="{31D49EAF-27BC-4742-9A80-F76F3B54E68C}" srcOrd="0" destOrd="0" presId="urn:microsoft.com/office/officeart/2005/8/layout/radial5"/>
    <dgm:cxn modelId="{FFBEA93E-F9AD-4F4A-8AF1-28C5F46229CE}" type="presOf" srcId="{45ED74F8-E49C-4C2C-A9A1-18931F89A03D}" destId="{C1103DF2-05F9-45EB-8CE7-B4E41C4445D6}" srcOrd="0" destOrd="0" presId="urn:microsoft.com/office/officeart/2005/8/layout/radial5"/>
    <dgm:cxn modelId="{E2ABD74B-3297-4015-9515-B080622470BA}" type="presOf" srcId="{A268B715-AD3B-461B-BE6A-0AF48177559A}" destId="{CD64E882-F7D8-4A27-BFA4-BFC087FA5DBD}" srcOrd="0" destOrd="0" presId="urn:microsoft.com/office/officeart/2005/8/layout/radial5"/>
    <dgm:cxn modelId="{7274C82B-D6D0-4C0E-991A-77E77F2B4262}" type="presOf" srcId="{A268B715-AD3B-461B-BE6A-0AF48177559A}" destId="{2483EA45-EDF6-4AE5-A664-464BDB63ED2C}" srcOrd="1" destOrd="0" presId="urn:microsoft.com/office/officeart/2005/8/layout/radial5"/>
    <dgm:cxn modelId="{43095DBB-EC8C-4A39-B598-39C88A480588}" type="presOf" srcId="{D97DCDD7-3664-41FD-B238-79B490F6CF78}" destId="{B6E5D27E-27A3-4DD8-8778-C97F9E0DE4AC}" srcOrd="0" destOrd="0" presId="urn:microsoft.com/office/officeart/2005/8/layout/radial5"/>
    <dgm:cxn modelId="{E5734CF5-CDE4-4453-BE32-ABEA6E1CF387}" srcId="{07C2BE9F-4CCF-4473-A13C-9C5D450D9DAD}" destId="{D571C06F-95FA-42B4-95F3-0A3A2AEA0572}" srcOrd="5" destOrd="0" parTransId="{B3F6B620-5527-47CA-8E2E-3810AC10438F}" sibTransId="{6EC60C67-6C5D-4019-B8A3-9FFCB7D1FD45}"/>
    <dgm:cxn modelId="{24EF3B0B-5371-436B-84C3-43EC52CCB714}" type="presOf" srcId="{BB444E36-10C7-4443-A6F3-ECB57967D88E}" destId="{C64A0949-0463-4E20-900C-C4CFB3AA513E}" srcOrd="0" destOrd="0" presId="urn:microsoft.com/office/officeart/2005/8/layout/radial5"/>
    <dgm:cxn modelId="{F546F08A-5079-4439-B2B1-F46C4CF5C58E}" srcId="{07C2BE9F-4CCF-4473-A13C-9C5D450D9DAD}" destId="{9DCF4E2F-584B-4C52-A833-03E6606F2B31}" srcOrd="12" destOrd="0" parTransId="{3187EA89-215B-4A3B-9A7D-86553CBC5422}" sibTransId="{8935E298-2207-4551-A839-BD6DD12BBC0B}"/>
    <dgm:cxn modelId="{93E87E47-F016-4938-B82F-453C239E8348}" type="presOf" srcId="{BE49926E-DBC9-44F1-B8A2-B9D93CB0075E}" destId="{F64E4EF2-FEC9-448D-8FC2-CDC82422ACCD}" srcOrd="0" destOrd="0" presId="urn:microsoft.com/office/officeart/2005/8/layout/radial5"/>
    <dgm:cxn modelId="{B2BA033B-0918-43D2-92DC-662CD98B174B}" srcId="{BB444E36-10C7-4443-A6F3-ECB57967D88E}" destId="{5A645A22-3901-4346-B0C5-58A2D031F803}" srcOrd="2" destOrd="0" parTransId="{EC7C9E9F-275B-4B5F-8683-71ABBC256D0D}" sibTransId="{C291C310-BB4F-4504-AB55-0DFA0FB607B1}"/>
    <dgm:cxn modelId="{8D144751-DB99-44EB-9E49-3DDE75FB4385}" type="presOf" srcId="{0AB8B95D-C750-40D8-9EB1-0A4B5F42DD10}" destId="{D8CCC4D6-47F4-4B00-9506-3E4DDDFDC453}" srcOrd="0" destOrd="0" presId="urn:microsoft.com/office/officeart/2005/8/layout/radial5"/>
    <dgm:cxn modelId="{BBB192E1-7654-4090-BF3E-824F12028F05}" type="presOf" srcId="{73A1C8D7-9CBC-41E7-BB63-C76A54C84B3B}" destId="{400CE634-BAED-4EB1-83CF-8FE701E88F11}" srcOrd="1" destOrd="0" presId="urn:microsoft.com/office/officeart/2005/8/layout/radial5"/>
    <dgm:cxn modelId="{36D65769-2D53-4B45-9EA4-C2ED6C3E0227}" type="presOf" srcId="{B25E3180-7A95-4DC9-9921-3A8F5C4656CA}" destId="{BC96DDB3-EA63-499F-90A8-7C747F452D3B}" srcOrd="0" destOrd="0" presId="urn:microsoft.com/office/officeart/2005/8/layout/radial5"/>
    <dgm:cxn modelId="{7D8BE5A7-1F4B-4293-A231-8C14EB167248}" type="presOf" srcId="{7DFA7684-443E-4095-8018-9BFB36FFE700}" destId="{41A5A72B-4F2F-4A9E-B323-0CE1DD167EB0}" srcOrd="0" destOrd="0" presId="urn:microsoft.com/office/officeart/2005/8/layout/radial5"/>
    <dgm:cxn modelId="{C0B18155-4079-4EDC-8C04-362B164D7368}" type="presOf" srcId="{B3F6B620-5527-47CA-8E2E-3810AC10438F}" destId="{590D18B5-ACAD-41FF-9D72-C6672A80B412}" srcOrd="0" destOrd="0" presId="urn:microsoft.com/office/officeart/2005/8/layout/radial5"/>
    <dgm:cxn modelId="{6B8C6D3E-81D7-4B58-89DA-3752DDE0DBAA}" type="presOf" srcId="{EEA217F7-44C7-434B-931F-46E88E3337F8}" destId="{82FCA62A-89BC-49E0-B247-CF959A6B5D83}" srcOrd="1" destOrd="0" presId="urn:microsoft.com/office/officeart/2005/8/layout/radial5"/>
    <dgm:cxn modelId="{BBE04D9A-C804-438B-8D1B-749B6F73FAD6}" srcId="{07C2BE9F-4CCF-4473-A13C-9C5D450D9DAD}" destId="{B3BE4336-223F-4983-ABDD-26B71CA239CD}" srcOrd="10" destOrd="0" parTransId="{B18EB204-62A4-4FB4-810B-9F07735A0AAE}" sibTransId="{79B5BFE4-8F9D-46FD-B5C7-213A6697927A}"/>
    <dgm:cxn modelId="{AF222746-65CA-468C-80D9-63869EC4A6D9}" srcId="{07C2BE9F-4CCF-4473-A13C-9C5D450D9DAD}" destId="{B25E3180-7A95-4DC9-9921-3A8F5C4656CA}" srcOrd="0" destOrd="0" parTransId="{EEA217F7-44C7-434B-931F-46E88E3337F8}" sibTransId="{9D1555F4-A317-497F-B330-471B692008C6}"/>
    <dgm:cxn modelId="{62181586-9A23-42A2-95EC-9F2A4B374BA7}" type="presOf" srcId="{26FC5DCC-ABFC-421E-8E6A-3F5BBC3D2567}" destId="{63789B0F-2434-4BD4-A85B-9AEF03091B3F}" srcOrd="0" destOrd="0" presId="urn:microsoft.com/office/officeart/2005/8/layout/radial5"/>
    <dgm:cxn modelId="{CCF54A9D-492F-406D-B9CD-AFBA6E47480E}" srcId="{07C2BE9F-4CCF-4473-A13C-9C5D450D9DAD}" destId="{F2C71409-2B2F-4ECF-8E43-BCBFCE7298BB}" srcOrd="2" destOrd="0" parTransId="{7DFA7684-443E-4095-8018-9BFB36FFE700}" sibTransId="{B6A2E468-306E-48EF-B2FD-C740335A4553}"/>
    <dgm:cxn modelId="{777F404B-34BE-4A8F-A6D4-DDCA8229109C}" type="presOf" srcId="{E50E688A-FE29-4D1E-87E2-358CF40A5842}" destId="{17DA0748-CDAE-4B58-ABDA-EE0D1889C386}" srcOrd="1" destOrd="0" presId="urn:microsoft.com/office/officeart/2005/8/layout/radial5"/>
    <dgm:cxn modelId="{D40A6631-2300-4CB7-95AE-99D95F3F46A0}" type="presOf" srcId="{BF11E18D-A089-4BF8-A4E1-BAAEB428CA3A}" destId="{36FFBDB1-952B-4488-A4B3-E708F009FB4B}" srcOrd="0" destOrd="0" presId="urn:microsoft.com/office/officeart/2005/8/layout/radial5"/>
    <dgm:cxn modelId="{824C562A-F69E-4D7F-847C-843C109C190D}" type="presOf" srcId="{B3BE4336-223F-4983-ABDD-26B71CA239CD}" destId="{F658825F-449C-44F8-972B-1DD8403A11AC}" srcOrd="0" destOrd="0" presId="urn:microsoft.com/office/officeart/2005/8/layout/radial5"/>
    <dgm:cxn modelId="{D7A0BDEB-8B5A-43F0-8901-6AC0DA60394B}" type="presOf" srcId="{07C2BE9F-4CCF-4473-A13C-9C5D450D9DAD}" destId="{66DB6D99-82D0-45F8-AC82-C109DD607E4A}" srcOrd="0" destOrd="0" presId="urn:microsoft.com/office/officeart/2005/8/layout/radial5"/>
    <dgm:cxn modelId="{3873BC5A-16A6-4E3D-AD1C-224FF21DF72E}" type="presOf" srcId="{BE49926E-DBC9-44F1-B8A2-B9D93CB0075E}" destId="{71F08A87-B61F-451D-A1F3-463C5D37CB49}" srcOrd="1" destOrd="0" presId="urn:microsoft.com/office/officeart/2005/8/layout/radial5"/>
    <dgm:cxn modelId="{DE47C319-78D6-42CC-9C08-A79A56B11C50}" type="presOf" srcId="{E18F8678-0157-41C8-BCA7-C79BBF1D5891}" destId="{FA710E06-52C9-4062-8DC7-5C21DCA182BE}" srcOrd="0" destOrd="0" presId="urn:microsoft.com/office/officeart/2005/8/layout/radial5"/>
    <dgm:cxn modelId="{F61D6B8E-0695-4B65-8E1A-B96A0B07B239}" type="presOf" srcId="{9DCF4E2F-584B-4C52-A833-03E6606F2B31}" destId="{815FEAA0-1BBC-4429-AD17-10D36B95D1AE}" srcOrd="0" destOrd="0" presId="urn:microsoft.com/office/officeart/2005/8/layout/radial5"/>
    <dgm:cxn modelId="{9EF0A4AC-7F61-4DFB-824C-86F2EED406AF}" type="presOf" srcId="{BF11E18D-A089-4BF8-A4E1-BAAEB428CA3A}" destId="{9F74B75F-9055-4D14-B24F-55488887FD5C}" srcOrd="1" destOrd="0" presId="urn:microsoft.com/office/officeart/2005/8/layout/radial5"/>
    <dgm:cxn modelId="{64DE5D76-F5C2-4911-9757-38CBE56C326F}" type="presOf" srcId="{B18EB204-62A4-4FB4-810B-9F07735A0AAE}" destId="{ABF223D9-0360-4C50-AF4A-B264C7EE8ACB}" srcOrd="0" destOrd="0" presId="urn:microsoft.com/office/officeart/2005/8/layout/radial5"/>
    <dgm:cxn modelId="{D004330E-873F-473C-B758-6AEDE5E897E2}" type="presOf" srcId="{3187EA89-215B-4A3B-9A7D-86553CBC5422}" destId="{B9397A59-8474-4302-A68B-372EFC4052A6}" srcOrd="1" destOrd="0" presId="urn:microsoft.com/office/officeart/2005/8/layout/radial5"/>
    <dgm:cxn modelId="{97C5E135-211D-4257-BF47-33BB98C6A74C}" type="presOf" srcId="{C6595D92-7027-46EA-92C3-9E6DF75E07A8}" destId="{AA992892-0213-4E6E-A35B-36E049A4C449}" srcOrd="0" destOrd="0" presId="urn:microsoft.com/office/officeart/2005/8/layout/radial5"/>
    <dgm:cxn modelId="{C8717EDA-EFB4-47AB-8274-214A941CF607}" srcId="{07C2BE9F-4CCF-4473-A13C-9C5D450D9DAD}" destId="{45ED74F8-E49C-4C2C-A9A1-18931F89A03D}" srcOrd="7" destOrd="0" parTransId="{E50E688A-FE29-4D1E-87E2-358CF40A5842}" sibTransId="{50F2185A-E0F5-4AE2-9B93-F874538B89DA}"/>
    <dgm:cxn modelId="{A0CFEB05-2346-4818-BCC6-C860D16A70D6}" srcId="{07C2BE9F-4CCF-4473-A13C-9C5D450D9DAD}" destId="{D286B3BD-03AF-47A3-BF28-2A4FC007A6B2}" srcOrd="8" destOrd="0" parTransId="{923F7FC2-85D8-41A3-BD2F-1CABE3FCAF81}" sibTransId="{B1D67C7D-E2C1-4F00-84A6-D089845557F2}"/>
    <dgm:cxn modelId="{83914BCD-9BC8-4F80-9FFA-29640C7FF634}" srcId="{07C2BE9F-4CCF-4473-A13C-9C5D450D9DAD}" destId="{DEDE843E-D905-4E49-9986-C4B93F77C1CF}" srcOrd="3" destOrd="0" parTransId="{73A1C8D7-9CBC-41E7-BB63-C76A54C84B3B}" sibTransId="{F01A199E-D65C-45BF-8DE3-83BFF989338A}"/>
    <dgm:cxn modelId="{94D50E58-3FDE-40A9-A2C9-AF123C7D919C}" srcId="{BB444E36-10C7-4443-A6F3-ECB57967D88E}" destId="{07C2BE9F-4CCF-4473-A13C-9C5D450D9DAD}" srcOrd="0" destOrd="0" parTransId="{0C9A790C-5217-4364-9755-4EFF747C6C18}" sibTransId="{8C1F71EB-2F35-4D17-AFA6-25FCF54D4259}"/>
    <dgm:cxn modelId="{EB94D463-CD1B-4144-B275-B13CC2F7873E}" type="presOf" srcId="{B3F6B620-5527-47CA-8E2E-3810AC10438F}" destId="{69A9D4A8-07CC-40E5-8D85-502BE8E4E2AA}" srcOrd="1" destOrd="0" presId="urn:microsoft.com/office/officeart/2005/8/layout/radial5"/>
    <dgm:cxn modelId="{1F9E3023-CA08-4AFE-BEBD-FD632A878AA5}" type="presOf" srcId="{D286B3BD-03AF-47A3-BF28-2A4FC007A6B2}" destId="{2E0A4B24-33D3-4D2B-ACD2-622AC5B8D032}" srcOrd="0" destOrd="0" presId="urn:microsoft.com/office/officeart/2005/8/layout/radial5"/>
    <dgm:cxn modelId="{45C3AFC8-949A-4C10-AE3C-0FFA95C1911A}" type="presOf" srcId="{7A4B0E56-4F06-45FA-9604-1318521FC7EC}" destId="{0F027AA5-AE4A-4DB4-8619-1CDBADEB8EB8}" srcOrd="1" destOrd="0" presId="urn:microsoft.com/office/officeart/2005/8/layout/radial5"/>
    <dgm:cxn modelId="{D2F6D6C3-3D37-4F05-9650-0341F397DB3F}" srcId="{07C2BE9F-4CCF-4473-A13C-9C5D450D9DAD}" destId="{2B1C1C7B-95DB-4C0C-8276-8CF0C93780C2}" srcOrd="1" destOrd="0" parTransId="{BF11E18D-A089-4BF8-A4E1-BAAEB428CA3A}" sibTransId="{9C67E68F-1040-46DE-B690-B9289CFA8B46}"/>
    <dgm:cxn modelId="{690DAB0D-3FA6-4FFB-BB6A-B6F270437BC7}" srcId="{07C2BE9F-4CCF-4473-A13C-9C5D450D9DAD}" destId="{26FC5DCC-ABFC-421E-8E6A-3F5BBC3D2567}" srcOrd="6" destOrd="0" parTransId="{BE49926E-DBC9-44F1-B8A2-B9D93CB0075E}" sibTransId="{DA7A27F9-C334-40CF-9CE5-9C7237728BBB}"/>
    <dgm:cxn modelId="{DEEF6EE6-18E6-455F-8220-DAB9A82E6EEF}" type="presOf" srcId="{B18EB204-62A4-4FB4-810B-9F07735A0AAE}" destId="{99448D48-2287-48C4-8B24-7BC441F34CB1}" srcOrd="1" destOrd="0" presId="urn:microsoft.com/office/officeart/2005/8/layout/radial5"/>
    <dgm:cxn modelId="{8F9BC237-478C-4001-B59B-9C69E95D883E}" type="presOf" srcId="{DEDE843E-D905-4E49-9986-C4B93F77C1CF}" destId="{43CCDEFC-8334-4AC6-A057-0C9DF6BF17DC}" srcOrd="0" destOrd="0" presId="urn:microsoft.com/office/officeart/2005/8/layout/radial5"/>
    <dgm:cxn modelId="{2B6BCA59-07B8-47CD-80A6-4A1837FCD88B}" type="presOf" srcId="{7DFA7684-443E-4095-8018-9BFB36FFE700}" destId="{623795D2-E8C8-477C-92C6-90C229DFD0AE}" srcOrd="1" destOrd="0" presId="urn:microsoft.com/office/officeart/2005/8/layout/radial5"/>
    <dgm:cxn modelId="{2CE502B2-8FEA-4313-825E-0668375B3E19}" srcId="{07C2BE9F-4CCF-4473-A13C-9C5D450D9DAD}" destId="{E18F8678-0157-41C8-BCA7-C79BBF1D5891}" srcOrd="11" destOrd="0" parTransId="{7A4B0E56-4F06-45FA-9604-1318521FC7EC}" sibTransId="{42A6199D-458F-4913-B426-BB01C0043451}"/>
    <dgm:cxn modelId="{076B2530-C29D-4D37-8151-3B56CF317AC1}" srcId="{BB444E36-10C7-4443-A6F3-ECB57967D88E}" destId="{5B62ED19-004A-4AB9-8179-3D1A6E0C9177}" srcOrd="1" destOrd="0" parTransId="{2778A4AE-5E54-455F-B4ED-BFDAB9B69973}" sibTransId="{6AE91A1F-EAC5-42A0-8BCD-3135EC4AF01D}"/>
    <dgm:cxn modelId="{B02D0117-E86D-46B1-9D94-130136ECFA60}" type="presOf" srcId="{EEA217F7-44C7-434B-931F-46E88E3337F8}" destId="{21819A2D-6517-4CD4-8D1B-2B9CD19296B3}" srcOrd="0" destOrd="0" presId="urn:microsoft.com/office/officeart/2005/8/layout/radial5"/>
    <dgm:cxn modelId="{C8A2622D-DB65-45B6-9C83-90402FA8F985}" type="presOf" srcId="{2B1C1C7B-95DB-4C0C-8276-8CF0C93780C2}" destId="{0F26C4CF-A10F-4820-8B9C-315517553F1E}" srcOrd="0" destOrd="0" presId="urn:microsoft.com/office/officeart/2005/8/layout/radial5"/>
    <dgm:cxn modelId="{E0EF6854-44F4-4A28-B105-D916F7B52CA4}" srcId="{07C2BE9F-4CCF-4473-A13C-9C5D450D9DAD}" destId="{0AB8B95D-C750-40D8-9EB1-0A4B5F42DD10}" srcOrd="4" destOrd="0" parTransId="{A268B715-AD3B-461B-BE6A-0AF48177559A}" sibTransId="{17FC5153-9C66-4DC8-843E-31622FED2EB0}"/>
    <dgm:cxn modelId="{E62C9DF6-DAC6-4A8F-83DC-4463A4AB0412}" srcId="{07C2BE9F-4CCF-4473-A13C-9C5D450D9DAD}" destId="{D97DCDD7-3664-41FD-B238-79B490F6CF78}" srcOrd="9" destOrd="0" parTransId="{C6595D92-7027-46EA-92C3-9E6DF75E07A8}" sibTransId="{0B1FDC38-AAFC-4AF9-BCE0-31F5079612B9}"/>
    <dgm:cxn modelId="{8D47DD49-2D75-48CE-8FFB-B6A8170CB5F8}" type="presOf" srcId="{C6595D92-7027-46EA-92C3-9E6DF75E07A8}" destId="{3D9864F2-9F49-4A0E-BE16-860872D4FC5C}" srcOrd="1" destOrd="0" presId="urn:microsoft.com/office/officeart/2005/8/layout/radial5"/>
    <dgm:cxn modelId="{9C320C52-52F8-4242-A583-C6EA5927982B}" type="presOf" srcId="{923F7FC2-85D8-41A3-BD2F-1CABE3FCAF81}" destId="{108FD120-8082-4216-BED3-188CB9ED7518}" srcOrd="0" destOrd="0" presId="urn:microsoft.com/office/officeart/2005/8/layout/radial5"/>
    <dgm:cxn modelId="{3A0C29E9-B5D9-4C30-8CAC-72FF3CD2BB55}" type="presOf" srcId="{923F7FC2-85D8-41A3-BD2F-1CABE3FCAF81}" destId="{0FD01857-726F-4CC3-BCC5-A8F898E318D4}" srcOrd="1" destOrd="0" presId="urn:microsoft.com/office/officeart/2005/8/layout/radial5"/>
    <dgm:cxn modelId="{0DC565EF-1E26-44C7-A1C2-56DD48191D6C}" srcId="{BB444E36-10C7-4443-A6F3-ECB57967D88E}" destId="{6414F092-5A40-4D0D-B28B-6F0E6DE5E1A7}" srcOrd="3" destOrd="0" parTransId="{7A7A6C17-C76A-4433-92D6-481ABBFED87B}" sibTransId="{257C1FE5-72DA-4BB1-875B-1F8B2364EBF4}"/>
    <dgm:cxn modelId="{AD7EB9C9-F2DD-44FC-B881-1B42EAD17998}" type="presParOf" srcId="{C64A0949-0463-4E20-900C-C4CFB3AA513E}" destId="{66DB6D99-82D0-45F8-AC82-C109DD607E4A}" srcOrd="0" destOrd="0" presId="urn:microsoft.com/office/officeart/2005/8/layout/radial5"/>
    <dgm:cxn modelId="{0BC451BB-3E1D-4C8C-81B7-826AA514875C}" type="presParOf" srcId="{C64A0949-0463-4E20-900C-C4CFB3AA513E}" destId="{21819A2D-6517-4CD4-8D1B-2B9CD19296B3}" srcOrd="1" destOrd="0" presId="urn:microsoft.com/office/officeart/2005/8/layout/radial5"/>
    <dgm:cxn modelId="{3CF36EDA-5353-4FFD-98D3-7CDE19834907}" type="presParOf" srcId="{21819A2D-6517-4CD4-8D1B-2B9CD19296B3}" destId="{82FCA62A-89BC-49E0-B247-CF959A6B5D83}" srcOrd="0" destOrd="0" presId="urn:microsoft.com/office/officeart/2005/8/layout/radial5"/>
    <dgm:cxn modelId="{90E4AF73-8AB7-41DA-9F57-4CB1EE78DB56}" type="presParOf" srcId="{C64A0949-0463-4E20-900C-C4CFB3AA513E}" destId="{BC96DDB3-EA63-499F-90A8-7C747F452D3B}" srcOrd="2" destOrd="0" presId="urn:microsoft.com/office/officeart/2005/8/layout/radial5"/>
    <dgm:cxn modelId="{CD5A5FB7-CF3A-4C3D-BBE9-0ABBE57631BC}" type="presParOf" srcId="{C64A0949-0463-4E20-900C-C4CFB3AA513E}" destId="{36FFBDB1-952B-4488-A4B3-E708F009FB4B}" srcOrd="3" destOrd="0" presId="urn:microsoft.com/office/officeart/2005/8/layout/radial5"/>
    <dgm:cxn modelId="{F77785B8-FB43-4872-B508-83B6AA0288CE}" type="presParOf" srcId="{36FFBDB1-952B-4488-A4B3-E708F009FB4B}" destId="{9F74B75F-9055-4D14-B24F-55488887FD5C}" srcOrd="0" destOrd="0" presId="urn:microsoft.com/office/officeart/2005/8/layout/radial5"/>
    <dgm:cxn modelId="{E8DD6AB1-B232-448D-A9F1-3F5FECE6CCAC}" type="presParOf" srcId="{C64A0949-0463-4E20-900C-C4CFB3AA513E}" destId="{0F26C4CF-A10F-4820-8B9C-315517553F1E}" srcOrd="4" destOrd="0" presId="urn:microsoft.com/office/officeart/2005/8/layout/radial5"/>
    <dgm:cxn modelId="{E3B874E3-2F89-4134-AD3E-96C18390D7B3}" type="presParOf" srcId="{C64A0949-0463-4E20-900C-C4CFB3AA513E}" destId="{41A5A72B-4F2F-4A9E-B323-0CE1DD167EB0}" srcOrd="5" destOrd="0" presId="urn:microsoft.com/office/officeart/2005/8/layout/radial5"/>
    <dgm:cxn modelId="{6ACC2F8E-0399-41AC-A6A7-ED3EE92B0DBD}" type="presParOf" srcId="{41A5A72B-4F2F-4A9E-B323-0CE1DD167EB0}" destId="{623795D2-E8C8-477C-92C6-90C229DFD0AE}" srcOrd="0" destOrd="0" presId="urn:microsoft.com/office/officeart/2005/8/layout/radial5"/>
    <dgm:cxn modelId="{8CBB9817-F273-492F-86C9-CA188BDFEB80}" type="presParOf" srcId="{C64A0949-0463-4E20-900C-C4CFB3AA513E}" destId="{31D49EAF-27BC-4742-9A80-F76F3B54E68C}" srcOrd="6" destOrd="0" presId="urn:microsoft.com/office/officeart/2005/8/layout/radial5"/>
    <dgm:cxn modelId="{EDDE59CE-325A-49E7-B0DE-DACBBE083037}" type="presParOf" srcId="{C64A0949-0463-4E20-900C-C4CFB3AA513E}" destId="{A22ACE68-E29F-486F-9AEE-BAFC11EF77E5}" srcOrd="7" destOrd="0" presId="urn:microsoft.com/office/officeart/2005/8/layout/radial5"/>
    <dgm:cxn modelId="{CAD18CFE-F05F-4FB7-8C9A-FD21B6C25A69}" type="presParOf" srcId="{A22ACE68-E29F-486F-9AEE-BAFC11EF77E5}" destId="{400CE634-BAED-4EB1-83CF-8FE701E88F11}" srcOrd="0" destOrd="0" presId="urn:microsoft.com/office/officeart/2005/8/layout/radial5"/>
    <dgm:cxn modelId="{B1D8E5A5-25C4-4EC5-8252-A13C37B0513D}" type="presParOf" srcId="{C64A0949-0463-4E20-900C-C4CFB3AA513E}" destId="{43CCDEFC-8334-4AC6-A057-0C9DF6BF17DC}" srcOrd="8" destOrd="0" presId="urn:microsoft.com/office/officeart/2005/8/layout/radial5"/>
    <dgm:cxn modelId="{CFCFD97C-96D5-4735-96C4-FE5EC0ADF449}" type="presParOf" srcId="{C64A0949-0463-4E20-900C-C4CFB3AA513E}" destId="{CD64E882-F7D8-4A27-BFA4-BFC087FA5DBD}" srcOrd="9" destOrd="0" presId="urn:microsoft.com/office/officeart/2005/8/layout/radial5"/>
    <dgm:cxn modelId="{8BD536F5-8666-4AF0-A4C4-F15F9EBD96BC}" type="presParOf" srcId="{CD64E882-F7D8-4A27-BFA4-BFC087FA5DBD}" destId="{2483EA45-EDF6-4AE5-A664-464BDB63ED2C}" srcOrd="0" destOrd="0" presId="urn:microsoft.com/office/officeart/2005/8/layout/radial5"/>
    <dgm:cxn modelId="{5425C7D1-A65B-4AD5-85A3-D4DC0452B305}" type="presParOf" srcId="{C64A0949-0463-4E20-900C-C4CFB3AA513E}" destId="{D8CCC4D6-47F4-4B00-9506-3E4DDDFDC453}" srcOrd="10" destOrd="0" presId="urn:microsoft.com/office/officeart/2005/8/layout/radial5"/>
    <dgm:cxn modelId="{6073BFC7-FFF8-404F-9446-7C682B21D378}" type="presParOf" srcId="{C64A0949-0463-4E20-900C-C4CFB3AA513E}" destId="{590D18B5-ACAD-41FF-9D72-C6672A80B412}" srcOrd="11" destOrd="0" presId="urn:microsoft.com/office/officeart/2005/8/layout/radial5"/>
    <dgm:cxn modelId="{428436CB-0059-4DC9-83D2-56EECCE9CF41}" type="presParOf" srcId="{590D18B5-ACAD-41FF-9D72-C6672A80B412}" destId="{69A9D4A8-07CC-40E5-8D85-502BE8E4E2AA}" srcOrd="0" destOrd="0" presId="urn:microsoft.com/office/officeart/2005/8/layout/radial5"/>
    <dgm:cxn modelId="{A6B59083-85DF-4F69-ABF8-565ECCD0C7C2}" type="presParOf" srcId="{C64A0949-0463-4E20-900C-C4CFB3AA513E}" destId="{5B401F90-57BE-473C-922E-B8632C532261}" srcOrd="12" destOrd="0" presId="urn:microsoft.com/office/officeart/2005/8/layout/radial5"/>
    <dgm:cxn modelId="{968A3FE4-F4EB-44FD-9757-B26D7B06B22B}" type="presParOf" srcId="{C64A0949-0463-4E20-900C-C4CFB3AA513E}" destId="{F64E4EF2-FEC9-448D-8FC2-CDC82422ACCD}" srcOrd="13" destOrd="0" presId="urn:microsoft.com/office/officeart/2005/8/layout/radial5"/>
    <dgm:cxn modelId="{A12CF332-7860-4388-A1E8-74DACC1DEFFC}" type="presParOf" srcId="{F64E4EF2-FEC9-448D-8FC2-CDC82422ACCD}" destId="{71F08A87-B61F-451D-A1F3-463C5D37CB49}" srcOrd="0" destOrd="0" presId="urn:microsoft.com/office/officeart/2005/8/layout/radial5"/>
    <dgm:cxn modelId="{92BDB723-E9FD-423A-9CE6-EABDA4A4AABF}" type="presParOf" srcId="{C64A0949-0463-4E20-900C-C4CFB3AA513E}" destId="{63789B0F-2434-4BD4-A85B-9AEF03091B3F}" srcOrd="14" destOrd="0" presId="urn:microsoft.com/office/officeart/2005/8/layout/radial5"/>
    <dgm:cxn modelId="{2DA6860F-3834-4FF2-B209-5F17074AC664}" type="presParOf" srcId="{C64A0949-0463-4E20-900C-C4CFB3AA513E}" destId="{13400D16-0568-47BD-8220-A921F50F622F}" srcOrd="15" destOrd="0" presId="urn:microsoft.com/office/officeart/2005/8/layout/radial5"/>
    <dgm:cxn modelId="{F7E6BCE0-93CB-40E0-A9B6-52A52ABBD590}" type="presParOf" srcId="{13400D16-0568-47BD-8220-A921F50F622F}" destId="{17DA0748-CDAE-4B58-ABDA-EE0D1889C386}" srcOrd="0" destOrd="0" presId="urn:microsoft.com/office/officeart/2005/8/layout/radial5"/>
    <dgm:cxn modelId="{A40D119F-B001-421A-9929-CB2B73C5322C}" type="presParOf" srcId="{C64A0949-0463-4E20-900C-C4CFB3AA513E}" destId="{C1103DF2-05F9-45EB-8CE7-B4E41C4445D6}" srcOrd="16" destOrd="0" presId="urn:microsoft.com/office/officeart/2005/8/layout/radial5"/>
    <dgm:cxn modelId="{2C8DB71E-EEBF-4CD6-A45F-8576AF1D0439}" type="presParOf" srcId="{C64A0949-0463-4E20-900C-C4CFB3AA513E}" destId="{108FD120-8082-4216-BED3-188CB9ED7518}" srcOrd="17" destOrd="0" presId="urn:microsoft.com/office/officeart/2005/8/layout/radial5"/>
    <dgm:cxn modelId="{91C6A31A-AE5E-489E-9BD7-D89D61A918F4}" type="presParOf" srcId="{108FD120-8082-4216-BED3-188CB9ED7518}" destId="{0FD01857-726F-4CC3-BCC5-A8F898E318D4}" srcOrd="0" destOrd="0" presId="urn:microsoft.com/office/officeart/2005/8/layout/radial5"/>
    <dgm:cxn modelId="{1658B382-B27D-44BF-872D-CB0020557330}" type="presParOf" srcId="{C64A0949-0463-4E20-900C-C4CFB3AA513E}" destId="{2E0A4B24-33D3-4D2B-ACD2-622AC5B8D032}" srcOrd="18" destOrd="0" presId="urn:microsoft.com/office/officeart/2005/8/layout/radial5"/>
    <dgm:cxn modelId="{A5D065D1-4490-4A85-95A6-CA8D5512ECC5}" type="presParOf" srcId="{C64A0949-0463-4E20-900C-C4CFB3AA513E}" destId="{AA992892-0213-4E6E-A35B-36E049A4C449}" srcOrd="19" destOrd="0" presId="urn:microsoft.com/office/officeart/2005/8/layout/radial5"/>
    <dgm:cxn modelId="{16564D60-D0AC-4A39-A472-A5410B2E3F09}" type="presParOf" srcId="{AA992892-0213-4E6E-A35B-36E049A4C449}" destId="{3D9864F2-9F49-4A0E-BE16-860872D4FC5C}" srcOrd="0" destOrd="0" presId="urn:microsoft.com/office/officeart/2005/8/layout/radial5"/>
    <dgm:cxn modelId="{7D42C6ED-A512-4B00-A48E-BDD1893C44E4}" type="presParOf" srcId="{C64A0949-0463-4E20-900C-C4CFB3AA513E}" destId="{B6E5D27E-27A3-4DD8-8778-C97F9E0DE4AC}" srcOrd="20" destOrd="0" presId="urn:microsoft.com/office/officeart/2005/8/layout/radial5"/>
    <dgm:cxn modelId="{FF3C973F-7E14-42D3-AF05-A8827051192C}" type="presParOf" srcId="{C64A0949-0463-4E20-900C-C4CFB3AA513E}" destId="{ABF223D9-0360-4C50-AF4A-B264C7EE8ACB}" srcOrd="21" destOrd="0" presId="urn:microsoft.com/office/officeart/2005/8/layout/radial5"/>
    <dgm:cxn modelId="{CAA5FC25-F5CA-422B-AECF-2EEEBC7E9B31}" type="presParOf" srcId="{ABF223D9-0360-4C50-AF4A-B264C7EE8ACB}" destId="{99448D48-2287-48C4-8B24-7BC441F34CB1}" srcOrd="0" destOrd="0" presId="urn:microsoft.com/office/officeart/2005/8/layout/radial5"/>
    <dgm:cxn modelId="{E4FD5A45-AB34-450B-BF5F-A2457FD3AD6C}" type="presParOf" srcId="{C64A0949-0463-4E20-900C-C4CFB3AA513E}" destId="{F658825F-449C-44F8-972B-1DD8403A11AC}" srcOrd="22" destOrd="0" presId="urn:microsoft.com/office/officeart/2005/8/layout/radial5"/>
    <dgm:cxn modelId="{089EB8ED-F5D1-4C62-8FC8-BCBAD14B6E9D}" type="presParOf" srcId="{C64A0949-0463-4E20-900C-C4CFB3AA513E}" destId="{DAC9E593-3CA5-4358-9FFF-220089B340B0}" srcOrd="23" destOrd="0" presId="urn:microsoft.com/office/officeart/2005/8/layout/radial5"/>
    <dgm:cxn modelId="{421639E0-65EE-468E-BC2D-097AD78E66C3}" type="presParOf" srcId="{DAC9E593-3CA5-4358-9FFF-220089B340B0}" destId="{0F027AA5-AE4A-4DB4-8619-1CDBADEB8EB8}" srcOrd="0" destOrd="0" presId="urn:microsoft.com/office/officeart/2005/8/layout/radial5"/>
    <dgm:cxn modelId="{8D26B943-F59A-4FDC-856E-1D71645E5AFA}" type="presParOf" srcId="{C64A0949-0463-4E20-900C-C4CFB3AA513E}" destId="{FA710E06-52C9-4062-8DC7-5C21DCA182BE}" srcOrd="24" destOrd="0" presId="urn:microsoft.com/office/officeart/2005/8/layout/radial5"/>
    <dgm:cxn modelId="{DD21114B-7CCF-4641-96AE-81315D0ADB4F}" type="presParOf" srcId="{C64A0949-0463-4E20-900C-C4CFB3AA513E}" destId="{A2484ED4-15FE-478E-BA05-59B1D04F1F39}" srcOrd="25" destOrd="0" presId="urn:microsoft.com/office/officeart/2005/8/layout/radial5"/>
    <dgm:cxn modelId="{7AEBE261-619C-41A8-B3A9-0A4ED7DD0E22}" type="presParOf" srcId="{A2484ED4-15FE-478E-BA05-59B1D04F1F39}" destId="{B9397A59-8474-4302-A68B-372EFC4052A6}" srcOrd="0" destOrd="0" presId="urn:microsoft.com/office/officeart/2005/8/layout/radial5"/>
    <dgm:cxn modelId="{5BFFC32B-CDA5-4CC7-9934-20BBC94981D7}" type="presParOf" srcId="{C64A0949-0463-4E20-900C-C4CFB3AA513E}" destId="{815FEAA0-1BBC-4429-AD17-10D36B95D1AE}" srcOrd="26"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B6D99-82D0-45F8-AC82-C109DD607E4A}">
      <dsp:nvSpPr>
        <dsp:cNvPr id="0" name=""/>
        <dsp:cNvSpPr/>
      </dsp:nvSpPr>
      <dsp:spPr>
        <a:xfrm>
          <a:off x="3329825" y="2642955"/>
          <a:ext cx="1280166" cy="1290912"/>
        </a:xfrm>
        <a:prstGeom prst="ellipse">
          <a:avLst/>
        </a:prstGeom>
        <a:solidFill>
          <a:schemeClr val="accent1"/>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100000"/>
            </a:lnSpc>
            <a:spcBef>
              <a:spcPct val="0"/>
            </a:spcBef>
            <a:spcAft>
              <a:spcPts val="0"/>
            </a:spcAft>
          </a:pPr>
          <a:r>
            <a:rPr lang="en-US" sz="1200" b="1" kern="1200" dirty="0" smtClean="0">
              <a:latin typeface="Arial" panose="020B0604020202020204" pitchFamily="34" charset="0"/>
              <a:cs typeface="Arial" panose="020B0604020202020204" pitchFamily="34" charset="0"/>
            </a:rPr>
            <a:t>Baldrige Program NIST</a:t>
          </a:r>
          <a:endParaRPr lang="en-US" sz="1200" b="1" kern="1200" dirty="0">
            <a:latin typeface="Arial" panose="020B0604020202020204" pitchFamily="34" charset="0"/>
            <a:cs typeface="Arial" panose="020B0604020202020204" pitchFamily="34" charset="0"/>
          </a:endParaRPr>
        </a:p>
      </dsp:txBody>
      <dsp:txXfrm>
        <a:off x="3517301" y="2832005"/>
        <a:ext cx="905214" cy="912812"/>
      </dsp:txXfrm>
    </dsp:sp>
    <dsp:sp modelId="{21819A2D-6517-4CD4-8D1B-2B9CD19296B3}">
      <dsp:nvSpPr>
        <dsp:cNvPr id="0" name=""/>
        <dsp:cNvSpPr/>
      </dsp:nvSpPr>
      <dsp:spPr>
        <a:xfrm rot="16201950">
          <a:off x="3548345" y="1579489"/>
          <a:ext cx="844735" cy="5809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100000"/>
            </a:lnSpc>
            <a:spcBef>
              <a:spcPct val="0"/>
            </a:spcBef>
            <a:spcAft>
              <a:spcPts val="0"/>
            </a:spcAft>
          </a:pPr>
          <a:endParaRPr lang="en-US" sz="900" b="1" kern="1200">
            <a:solidFill>
              <a:schemeClr val="tx1"/>
            </a:solidFill>
            <a:latin typeface="Arial" panose="020B0604020202020204" pitchFamily="34" charset="0"/>
            <a:cs typeface="Arial" panose="020B0604020202020204" pitchFamily="34" charset="0"/>
          </a:endParaRPr>
        </a:p>
      </dsp:txBody>
      <dsp:txXfrm>
        <a:off x="3635432" y="1782806"/>
        <a:ext cx="670463" cy="348545"/>
      </dsp:txXfrm>
    </dsp:sp>
    <dsp:sp modelId="{BC96DDB3-EA63-499F-90A8-7C747F452D3B}">
      <dsp:nvSpPr>
        <dsp:cNvPr id="0" name=""/>
        <dsp:cNvSpPr/>
      </dsp:nvSpPr>
      <dsp:spPr>
        <a:xfrm>
          <a:off x="3458904" y="23985"/>
          <a:ext cx="1025130" cy="10251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100000"/>
            </a:lnSpc>
            <a:spcBef>
              <a:spcPct val="0"/>
            </a:spcBef>
            <a:spcAft>
              <a:spcPts val="0"/>
            </a:spcAft>
          </a:pPr>
          <a:r>
            <a:rPr lang="en-US" sz="900" b="1" kern="1200" dirty="0" smtClean="0">
              <a:latin typeface="Arial" panose="020B0604020202020204" pitchFamily="34" charset="0"/>
              <a:cs typeface="Arial" panose="020B0604020202020204" pitchFamily="34" charset="0"/>
            </a:rPr>
            <a:t>10,000+ Baldrige Examiners</a:t>
          </a:r>
          <a:endParaRPr lang="en-US" sz="900" b="1" kern="1200" dirty="0">
            <a:latin typeface="Arial" panose="020B0604020202020204" pitchFamily="34" charset="0"/>
            <a:cs typeface="Arial" panose="020B0604020202020204" pitchFamily="34" charset="0"/>
          </a:endParaRPr>
        </a:p>
      </dsp:txBody>
      <dsp:txXfrm>
        <a:off x="3609031" y="174112"/>
        <a:ext cx="724876" cy="724876"/>
      </dsp:txXfrm>
    </dsp:sp>
    <dsp:sp modelId="{36FFBDB1-952B-4488-A4B3-E708F009FB4B}">
      <dsp:nvSpPr>
        <dsp:cNvPr id="0" name=""/>
        <dsp:cNvSpPr/>
      </dsp:nvSpPr>
      <dsp:spPr>
        <a:xfrm rot="17883744">
          <a:off x="4214048" y="1744728"/>
          <a:ext cx="847931" cy="5809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100000"/>
            </a:lnSpc>
            <a:spcBef>
              <a:spcPct val="0"/>
            </a:spcBef>
            <a:spcAft>
              <a:spcPts val="0"/>
            </a:spcAft>
          </a:pPr>
          <a:endParaRPr lang="en-US" sz="900" b="1" kern="1200">
            <a:solidFill>
              <a:schemeClr val="tx1"/>
            </a:solidFill>
            <a:latin typeface="Arial" panose="020B0604020202020204" pitchFamily="34" charset="0"/>
            <a:cs typeface="Arial" panose="020B0604020202020204" pitchFamily="34" charset="0"/>
          </a:endParaRPr>
        </a:p>
      </dsp:txBody>
      <dsp:txXfrm>
        <a:off x="4260192" y="1937801"/>
        <a:ext cx="673659" cy="348545"/>
      </dsp:txXfrm>
    </dsp:sp>
    <dsp:sp modelId="{0F26C4CF-A10F-4820-8B9C-315517553F1E}">
      <dsp:nvSpPr>
        <dsp:cNvPr id="0" name=""/>
        <dsp:cNvSpPr/>
      </dsp:nvSpPr>
      <dsp:spPr>
        <a:xfrm>
          <a:off x="4754181" y="343242"/>
          <a:ext cx="1025130" cy="10251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100000"/>
            </a:lnSpc>
            <a:spcBef>
              <a:spcPct val="0"/>
            </a:spcBef>
            <a:spcAft>
              <a:spcPts val="0"/>
            </a:spcAft>
          </a:pPr>
          <a:r>
            <a:rPr lang="en-US" sz="900" b="1" kern="1200" smtClean="0">
              <a:latin typeface="Arial" panose="020B0604020202020204" pitchFamily="34" charset="0"/>
              <a:cs typeface="Arial" panose="020B0604020202020204" pitchFamily="34" charset="0"/>
            </a:rPr>
            <a:t>~100 Business Excellence Programs Worldwide </a:t>
          </a:r>
          <a:endParaRPr lang="en-US" sz="900" b="1" kern="1200" dirty="0">
            <a:latin typeface="Arial" panose="020B0604020202020204" pitchFamily="34" charset="0"/>
            <a:cs typeface="Arial" panose="020B0604020202020204" pitchFamily="34" charset="0"/>
          </a:endParaRPr>
        </a:p>
      </dsp:txBody>
      <dsp:txXfrm>
        <a:off x="4904308" y="493369"/>
        <a:ext cx="724876" cy="724876"/>
      </dsp:txXfrm>
    </dsp:sp>
    <dsp:sp modelId="{41A5A72B-4F2F-4A9E-B323-0CE1DD167EB0}">
      <dsp:nvSpPr>
        <dsp:cNvPr id="0" name=""/>
        <dsp:cNvSpPr/>
      </dsp:nvSpPr>
      <dsp:spPr>
        <a:xfrm rot="19560294">
          <a:off x="4723298" y="2201397"/>
          <a:ext cx="855557" cy="5809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100000"/>
            </a:lnSpc>
            <a:spcBef>
              <a:spcPct val="0"/>
            </a:spcBef>
            <a:spcAft>
              <a:spcPts val="0"/>
            </a:spcAft>
          </a:pPr>
          <a:endParaRPr lang="en-US" sz="900" b="1" kern="1200">
            <a:solidFill>
              <a:schemeClr val="tx1"/>
            </a:solidFill>
            <a:latin typeface="Arial" panose="020B0604020202020204" pitchFamily="34" charset="0"/>
            <a:cs typeface="Arial" panose="020B0604020202020204" pitchFamily="34" charset="0"/>
          </a:endParaRPr>
        </a:p>
      </dsp:txBody>
      <dsp:txXfrm>
        <a:off x="4738191" y="2366298"/>
        <a:ext cx="681285" cy="348545"/>
      </dsp:txXfrm>
    </dsp:sp>
    <dsp:sp modelId="{31D49EAF-27BC-4742-9A80-F76F3B54E68C}">
      <dsp:nvSpPr>
        <dsp:cNvPr id="0" name=""/>
        <dsp:cNvSpPr/>
      </dsp:nvSpPr>
      <dsp:spPr>
        <a:xfrm>
          <a:off x="5752727" y="1227876"/>
          <a:ext cx="1025130" cy="10251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100000"/>
            </a:lnSpc>
            <a:spcBef>
              <a:spcPct val="0"/>
            </a:spcBef>
            <a:spcAft>
              <a:spcPts val="0"/>
            </a:spcAft>
          </a:pPr>
          <a:r>
            <a:rPr lang="en-US" sz="900" b="1" kern="1200" dirty="0" smtClean="0">
              <a:latin typeface="Arial" panose="020B0604020202020204" pitchFamily="34" charset="0"/>
              <a:cs typeface="Arial" panose="020B0604020202020204" pitchFamily="34" charset="0"/>
            </a:rPr>
            <a:t>45 Baldrige Executive Fellows</a:t>
          </a:r>
          <a:endParaRPr lang="en-US" sz="900" b="1" kern="1200" dirty="0">
            <a:latin typeface="Arial" panose="020B0604020202020204" pitchFamily="34" charset="0"/>
            <a:cs typeface="Arial" panose="020B0604020202020204" pitchFamily="34" charset="0"/>
          </a:endParaRPr>
        </a:p>
      </dsp:txBody>
      <dsp:txXfrm>
        <a:off x="5902854" y="1378003"/>
        <a:ext cx="724876" cy="724876"/>
      </dsp:txXfrm>
    </dsp:sp>
    <dsp:sp modelId="{A22ACE68-E29F-486F-9AEE-BAFC11EF77E5}">
      <dsp:nvSpPr>
        <dsp:cNvPr id="0" name=""/>
        <dsp:cNvSpPr/>
      </dsp:nvSpPr>
      <dsp:spPr>
        <a:xfrm rot="21228160">
          <a:off x="4960728" y="2843405"/>
          <a:ext cx="864962" cy="5809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100000"/>
            </a:lnSpc>
            <a:spcBef>
              <a:spcPct val="0"/>
            </a:spcBef>
            <a:spcAft>
              <a:spcPts val="0"/>
            </a:spcAft>
          </a:pPr>
          <a:endParaRPr lang="en-US" sz="900" b="1" kern="1200">
            <a:solidFill>
              <a:schemeClr val="tx1"/>
            </a:solidFill>
            <a:latin typeface="Arial" panose="020B0604020202020204" pitchFamily="34" charset="0"/>
            <a:cs typeface="Arial" panose="020B0604020202020204" pitchFamily="34" charset="0"/>
          </a:endParaRPr>
        </a:p>
      </dsp:txBody>
      <dsp:txXfrm>
        <a:off x="4961237" y="2968993"/>
        <a:ext cx="690690" cy="348545"/>
      </dsp:txXfrm>
    </dsp:sp>
    <dsp:sp modelId="{43CCDEFC-8334-4AC6-A057-0C9DF6BF17DC}">
      <dsp:nvSpPr>
        <dsp:cNvPr id="0" name=""/>
        <dsp:cNvSpPr/>
      </dsp:nvSpPr>
      <dsp:spPr>
        <a:xfrm>
          <a:off x="6225785" y="2475227"/>
          <a:ext cx="1025130" cy="10251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100000"/>
            </a:lnSpc>
            <a:spcBef>
              <a:spcPct val="0"/>
            </a:spcBef>
            <a:spcAft>
              <a:spcPts val="0"/>
            </a:spcAft>
          </a:pPr>
          <a:r>
            <a:rPr lang="en-US" sz="900" b="1" kern="1200" dirty="0" smtClean="0">
              <a:latin typeface="Arial" panose="020B0604020202020204" pitchFamily="34" charset="0"/>
              <a:cs typeface="Arial" panose="020B0604020202020204" pitchFamily="34" charset="0"/>
            </a:rPr>
            <a:t>99 Baldrige Award Recipients</a:t>
          </a:r>
        </a:p>
      </dsp:txBody>
      <dsp:txXfrm>
        <a:off x="6375912" y="2625354"/>
        <a:ext cx="724876" cy="724876"/>
      </dsp:txXfrm>
    </dsp:sp>
    <dsp:sp modelId="{CD64E882-F7D8-4A27-BFA4-BFC087FA5DBD}">
      <dsp:nvSpPr>
        <dsp:cNvPr id="0" name=""/>
        <dsp:cNvSpPr/>
      </dsp:nvSpPr>
      <dsp:spPr>
        <a:xfrm rot="1286027">
          <a:off x="4873671" y="3524202"/>
          <a:ext cx="873453" cy="5809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4879697" y="3608541"/>
        <a:ext cx="699181" cy="348545"/>
      </dsp:txXfrm>
    </dsp:sp>
    <dsp:sp modelId="{D8CCC4D6-47F4-4B00-9506-3E4DDDFDC453}">
      <dsp:nvSpPr>
        <dsp:cNvPr id="0" name=""/>
        <dsp:cNvSpPr/>
      </dsp:nvSpPr>
      <dsp:spPr>
        <a:xfrm>
          <a:off x="6064984" y="3799543"/>
          <a:ext cx="1025130" cy="10251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100000"/>
            </a:lnSpc>
            <a:spcBef>
              <a:spcPct val="0"/>
            </a:spcBef>
            <a:spcAft>
              <a:spcPts val="0"/>
            </a:spcAft>
          </a:pPr>
          <a:r>
            <a:rPr lang="en-US" sz="900" b="1" kern="1200" dirty="0" smtClean="0">
              <a:latin typeface="Arial" panose="020B0604020202020204" pitchFamily="34" charset="0"/>
              <a:cs typeface="Arial" panose="020B0604020202020204" pitchFamily="34" charset="0"/>
            </a:rPr>
            <a:t>1,600+ Baldrige Award Applicants</a:t>
          </a:r>
        </a:p>
      </dsp:txBody>
      <dsp:txXfrm>
        <a:off x="6215111" y="3949670"/>
        <a:ext cx="724876" cy="724876"/>
      </dsp:txXfrm>
    </dsp:sp>
    <dsp:sp modelId="{590D18B5-ACAD-41FF-9D72-C6672A80B412}">
      <dsp:nvSpPr>
        <dsp:cNvPr id="0" name=""/>
        <dsp:cNvSpPr/>
      </dsp:nvSpPr>
      <dsp:spPr>
        <a:xfrm rot="2934888">
          <a:off x="4481701" y="4089198"/>
          <a:ext cx="879320" cy="5809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100000"/>
            </a:lnSpc>
            <a:spcBef>
              <a:spcPct val="0"/>
            </a:spcBef>
            <a:spcAft>
              <a:spcPts val="0"/>
            </a:spcAft>
          </a:pPr>
          <a:endParaRPr lang="en-US" sz="900" b="1" kern="1200">
            <a:solidFill>
              <a:schemeClr val="tx1"/>
            </a:solidFill>
            <a:latin typeface="Arial" panose="020B0604020202020204" pitchFamily="34" charset="0"/>
            <a:cs typeface="Arial" panose="020B0604020202020204" pitchFamily="34" charset="0"/>
          </a:endParaRPr>
        </a:p>
      </dsp:txBody>
      <dsp:txXfrm>
        <a:off x="4511573" y="4139702"/>
        <a:ext cx="705048" cy="348545"/>
      </dsp:txXfrm>
    </dsp:sp>
    <dsp:sp modelId="{5B401F90-57BE-473C-922E-B8632C532261}">
      <dsp:nvSpPr>
        <dsp:cNvPr id="0" name=""/>
        <dsp:cNvSpPr/>
      </dsp:nvSpPr>
      <dsp:spPr>
        <a:xfrm>
          <a:off x="5307161" y="4897439"/>
          <a:ext cx="1025130" cy="10251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100000"/>
            </a:lnSpc>
            <a:spcBef>
              <a:spcPct val="0"/>
            </a:spcBef>
            <a:spcAft>
              <a:spcPts val="0"/>
            </a:spcAft>
          </a:pPr>
          <a:r>
            <a:rPr lang="en-US" sz="900" b="1" kern="1200" dirty="0" smtClean="0">
              <a:latin typeface="Arial" panose="020B0604020202020204" pitchFamily="34" charset="0"/>
              <a:cs typeface="Arial" panose="020B0604020202020204" pitchFamily="34" charset="0"/>
            </a:rPr>
            <a:t>30+ Regional/ Sector Baldrige-Based Programs</a:t>
          </a:r>
          <a:endParaRPr lang="en-US" sz="900" b="1" kern="1200" dirty="0">
            <a:latin typeface="Arial" panose="020B0604020202020204" pitchFamily="34" charset="0"/>
            <a:cs typeface="Arial" panose="020B0604020202020204" pitchFamily="34" charset="0"/>
          </a:endParaRPr>
        </a:p>
      </dsp:txBody>
      <dsp:txXfrm>
        <a:off x="5457288" y="5047566"/>
        <a:ext cx="724876" cy="724876"/>
      </dsp:txXfrm>
    </dsp:sp>
    <dsp:sp modelId="{F64E4EF2-FEC9-448D-8FC2-CDC82422ACCD}">
      <dsp:nvSpPr>
        <dsp:cNvPr id="0" name=""/>
        <dsp:cNvSpPr/>
      </dsp:nvSpPr>
      <dsp:spPr>
        <a:xfrm rot="4577688">
          <a:off x="3872983" y="4408888"/>
          <a:ext cx="882017" cy="5809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100000"/>
            </a:lnSpc>
            <a:spcBef>
              <a:spcPct val="0"/>
            </a:spcBef>
            <a:spcAft>
              <a:spcPts val="0"/>
            </a:spcAft>
          </a:pPr>
          <a:endParaRPr lang="en-US" sz="900" b="1" kern="1200">
            <a:solidFill>
              <a:schemeClr val="tx1"/>
            </a:solidFill>
            <a:latin typeface="Arial" panose="020B0604020202020204" pitchFamily="34" charset="0"/>
            <a:cs typeface="Arial" panose="020B0604020202020204" pitchFamily="34" charset="0"/>
          </a:endParaRPr>
        </a:p>
      </dsp:txBody>
      <dsp:txXfrm>
        <a:off x="3939474" y="4440414"/>
        <a:ext cx="707745" cy="348545"/>
      </dsp:txXfrm>
    </dsp:sp>
    <dsp:sp modelId="{63789B0F-2434-4BD4-A85B-9AEF03091B3F}">
      <dsp:nvSpPr>
        <dsp:cNvPr id="0" name=""/>
        <dsp:cNvSpPr/>
      </dsp:nvSpPr>
      <dsp:spPr>
        <a:xfrm>
          <a:off x="4125925" y="5517400"/>
          <a:ext cx="1025130" cy="10251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100000"/>
            </a:lnSpc>
            <a:spcBef>
              <a:spcPct val="0"/>
            </a:spcBef>
            <a:spcAft>
              <a:spcPts val="0"/>
            </a:spcAft>
          </a:pPr>
          <a:r>
            <a:rPr lang="en-US" sz="900" b="1" kern="1200" dirty="0" smtClean="0">
              <a:latin typeface="Arial" panose="020B0604020202020204" pitchFamily="34" charset="0"/>
              <a:cs typeface="Arial" panose="020B0604020202020204" pitchFamily="34" charset="0"/>
            </a:rPr>
            <a:t>Baldrige-Based </a:t>
          </a:r>
          <a:r>
            <a:rPr lang="en-US" sz="900" b="1" kern="1200" dirty="0" err="1" smtClean="0">
              <a:latin typeface="Arial" panose="020B0604020202020204" pitchFamily="34" charset="0"/>
              <a:cs typeface="Arial" panose="020B0604020202020204" pitchFamily="34" charset="0"/>
            </a:rPr>
            <a:t>Accredita-tions</a:t>
          </a:r>
          <a:endParaRPr lang="en-US" sz="900" b="1" kern="1200" dirty="0">
            <a:latin typeface="Arial" panose="020B0604020202020204" pitchFamily="34" charset="0"/>
            <a:cs typeface="Arial" panose="020B0604020202020204" pitchFamily="34" charset="0"/>
          </a:endParaRPr>
        </a:p>
      </dsp:txBody>
      <dsp:txXfrm>
        <a:off x="4276052" y="5667527"/>
        <a:ext cx="724876" cy="724876"/>
      </dsp:txXfrm>
    </dsp:sp>
    <dsp:sp modelId="{13400D16-0568-47BD-8220-A921F50F622F}">
      <dsp:nvSpPr>
        <dsp:cNvPr id="0" name=""/>
        <dsp:cNvSpPr/>
      </dsp:nvSpPr>
      <dsp:spPr>
        <a:xfrm rot="6218616">
          <a:off x="3186614" y="4408910"/>
          <a:ext cx="881624" cy="5809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100000"/>
            </a:lnSpc>
            <a:spcBef>
              <a:spcPct val="0"/>
            </a:spcBef>
            <a:spcAft>
              <a:spcPts val="0"/>
            </a:spcAft>
          </a:pPr>
          <a:endParaRPr lang="en-US" sz="900" b="1" kern="1200">
            <a:solidFill>
              <a:schemeClr val="tx1"/>
            </a:solidFill>
            <a:latin typeface="Arial" panose="020B0604020202020204" pitchFamily="34" charset="0"/>
            <a:cs typeface="Arial" panose="020B0604020202020204" pitchFamily="34" charset="0"/>
          </a:endParaRPr>
        </a:p>
      </dsp:txBody>
      <dsp:txXfrm rot="10800000">
        <a:off x="3294304" y="4440414"/>
        <a:ext cx="707352" cy="348545"/>
      </dsp:txXfrm>
    </dsp:sp>
    <dsp:sp modelId="{C1103DF2-05F9-45EB-8CE7-B4E41C4445D6}">
      <dsp:nvSpPr>
        <dsp:cNvPr id="0" name=""/>
        <dsp:cNvSpPr/>
      </dsp:nvSpPr>
      <dsp:spPr>
        <a:xfrm>
          <a:off x="2791882" y="5517400"/>
          <a:ext cx="1025130" cy="10251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100000"/>
            </a:lnSpc>
            <a:spcBef>
              <a:spcPct val="0"/>
            </a:spcBef>
            <a:spcAft>
              <a:spcPts val="0"/>
            </a:spcAft>
          </a:pPr>
          <a:r>
            <a:rPr lang="en-US" sz="900" b="1" kern="1200" smtClean="0">
              <a:latin typeface="Arial" panose="020B0604020202020204" pitchFamily="34" charset="0"/>
              <a:cs typeface="Arial" panose="020B0604020202020204" pitchFamily="34" charset="0"/>
            </a:rPr>
            <a:t>Corporate Baldrige-Based Excellence Programs</a:t>
          </a:r>
          <a:endParaRPr lang="en-US" sz="900" b="1" kern="1200" dirty="0">
            <a:latin typeface="Arial" panose="020B0604020202020204" pitchFamily="34" charset="0"/>
            <a:cs typeface="Arial" panose="020B0604020202020204" pitchFamily="34" charset="0"/>
          </a:endParaRPr>
        </a:p>
      </dsp:txBody>
      <dsp:txXfrm>
        <a:off x="2942009" y="5667527"/>
        <a:ext cx="724876" cy="724876"/>
      </dsp:txXfrm>
    </dsp:sp>
    <dsp:sp modelId="{108FD120-8082-4216-BED3-188CB9ED7518}">
      <dsp:nvSpPr>
        <dsp:cNvPr id="0" name=""/>
        <dsp:cNvSpPr/>
      </dsp:nvSpPr>
      <dsp:spPr>
        <a:xfrm rot="7862236">
          <a:off x="2580904" y="4089245"/>
          <a:ext cx="878231" cy="5809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100000"/>
            </a:lnSpc>
            <a:spcBef>
              <a:spcPct val="0"/>
            </a:spcBef>
            <a:spcAft>
              <a:spcPts val="0"/>
            </a:spcAft>
          </a:pPr>
          <a:endParaRPr lang="en-US" sz="900" b="1" kern="1200">
            <a:solidFill>
              <a:schemeClr val="tx1"/>
            </a:solidFill>
            <a:latin typeface="Arial" panose="020B0604020202020204" pitchFamily="34" charset="0"/>
            <a:cs typeface="Arial" panose="020B0604020202020204" pitchFamily="34" charset="0"/>
          </a:endParaRPr>
        </a:p>
      </dsp:txBody>
      <dsp:txXfrm rot="10800000">
        <a:off x="2725249" y="4139701"/>
        <a:ext cx="703959" cy="348545"/>
      </dsp:txXfrm>
    </dsp:sp>
    <dsp:sp modelId="{2E0A4B24-33D3-4D2B-ACD2-622AC5B8D032}">
      <dsp:nvSpPr>
        <dsp:cNvPr id="0" name=""/>
        <dsp:cNvSpPr/>
      </dsp:nvSpPr>
      <dsp:spPr>
        <a:xfrm>
          <a:off x="1610646" y="4897439"/>
          <a:ext cx="1025130" cy="10251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100000"/>
            </a:lnSpc>
            <a:spcBef>
              <a:spcPct val="0"/>
            </a:spcBef>
            <a:spcAft>
              <a:spcPts val="0"/>
            </a:spcAft>
          </a:pPr>
          <a:r>
            <a:rPr lang="en-US" sz="900" b="1" kern="1200" smtClean="0">
              <a:latin typeface="Arial" panose="020B0604020202020204" pitchFamily="34" charset="0"/>
              <a:cs typeface="Arial" panose="020B0604020202020204" pitchFamily="34" charset="0"/>
            </a:rPr>
            <a:t>Federal Baldrige-Based Programs</a:t>
          </a:r>
          <a:endParaRPr lang="en-US" sz="900" b="1" kern="1200" dirty="0">
            <a:latin typeface="Arial" panose="020B0604020202020204" pitchFamily="34" charset="0"/>
            <a:cs typeface="Arial" panose="020B0604020202020204" pitchFamily="34" charset="0"/>
          </a:endParaRPr>
        </a:p>
      </dsp:txBody>
      <dsp:txXfrm>
        <a:off x="1760773" y="5047566"/>
        <a:ext cx="724876" cy="724876"/>
      </dsp:txXfrm>
    </dsp:sp>
    <dsp:sp modelId="{AA992892-0213-4E6E-A35B-36E049A4C449}">
      <dsp:nvSpPr>
        <dsp:cNvPr id="0" name=""/>
        <dsp:cNvSpPr/>
      </dsp:nvSpPr>
      <dsp:spPr>
        <a:xfrm rot="9512572">
          <a:off x="2194988" y="3524233"/>
          <a:ext cx="871912" cy="5809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100000"/>
            </a:lnSpc>
            <a:spcBef>
              <a:spcPct val="0"/>
            </a:spcBef>
            <a:spcAft>
              <a:spcPts val="0"/>
            </a:spcAft>
          </a:pPr>
          <a:endParaRPr lang="en-US" sz="900" b="1" kern="1200">
            <a:solidFill>
              <a:schemeClr val="tx1"/>
            </a:solidFill>
            <a:latin typeface="Arial" panose="020B0604020202020204" pitchFamily="34" charset="0"/>
            <a:cs typeface="Arial" panose="020B0604020202020204" pitchFamily="34" charset="0"/>
          </a:endParaRPr>
        </a:p>
      </dsp:txBody>
      <dsp:txXfrm rot="10800000">
        <a:off x="2363221" y="3608539"/>
        <a:ext cx="697640" cy="348545"/>
      </dsp:txXfrm>
    </dsp:sp>
    <dsp:sp modelId="{B6E5D27E-27A3-4DD8-8778-C97F9E0DE4AC}">
      <dsp:nvSpPr>
        <dsp:cNvPr id="0" name=""/>
        <dsp:cNvSpPr/>
      </dsp:nvSpPr>
      <dsp:spPr>
        <a:xfrm>
          <a:off x="852824" y="3799543"/>
          <a:ext cx="1025130" cy="10251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100000"/>
            </a:lnSpc>
            <a:spcBef>
              <a:spcPct val="0"/>
            </a:spcBef>
            <a:spcAft>
              <a:spcPts val="0"/>
            </a:spcAft>
          </a:pPr>
          <a:r>
            <a:rPr lang="en-US" sz="900" b="1" kern="1200" smtClean="0">
              <a:latin typeface="Arial" panose="020B0604020202020204" pitchFamily="34" charset="0"/>
              <a:cs typeface="Arial" panose="020B0604020202020204" pitchFamily="34" charset="0"/>
            </a:rPr>
            <a:t>Association Baldrige-Based Programs</a:t>
          </a:r>
          <a:endParaRPr lang="en-US" sz="900" b="1" kern="1200" dirty="0">
            <a:latin typeface="Arial" panose="020B0604020202020204" pitchFamily="34" charset="0"/>
            <a:cs typeface="Arial" panose="020B0604020202020204" pitchFamily="34" charset="0"/>
          </a:endParaRPr>
        </a:p>
      </dsp:txBody>
      <dsp:txXfrm>
        <a:off x="1002951" y="3949670"/>
        <a:ext cx="724876" cy="724876"/>
      </dsp:txXfrm>
    </dsp:sp>
    <dsp:sp modelId="{ABF223D9-0360-4C50-AF4A-B264C7EE8ACB}">
      <dsp:nvSpPr>
        <dsp:cNvPr id="0" name=""/>
        <dsp:cNvSpPr/>
      </dsp:nvSpPr>
      <dsp:spPr>
        <a:xfrm rot="11172256">
          <a:off x="2116463" y="2843395"/>
          <a:ext cx="863318" cy="5809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100000"/>
            </a:lnSpc>
            <a:spcBef>
              <a:spcPct val="0"/>
            </a:spcBef>
            <a:spcAft>
              <a:spcPts val="0"/>
            </a:spcAft>
          </a:pPr>
          <a:endParaRPr lang="en-US" sz="900" b="1" kern="1200">
            <a:solidFill>
              <a:schemeClr val="tx1"/>
            </a:solidFill>
            <a:latin typeface="Arial" panose="020B0604020202020204" pitchFamily="34" charset="0"/>
            <a:cs typeface="Arial" panose="020B0604020202020204" pitchFamily="34" charset="0"/>
          </a:endParaRPr>
        </a:p>
      </dsp:txBody>
      <dsp:txXfrm rot="10800000">
        <a:off x="2290225" y="2968993"/>
        <a:ext cx="689046" cy="348545"/>
      </dsp:txXfrm>
    </dsp:sp>
    <dsp:sp modelId="{F658825F-449C-44F8-972B-1DD8403A11AC}">
      <dsp:nvSpPr>
        <dsp:cNvPr id="0" name=""/>
        <dsp:cNvSpPr/>
      </dsp:nvSpPr>
      <dsp:spPr>
        <a:xfrm>
          <a:off x="692023" y="2475227"/>
          <a:ext cx="1025130" cy="10251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100000"/>
            </a:lnSpc>
            <a:spcBef>
              <a:spcPct val="0"/>
            </a:spcBef>
            <a:spcAft>
              <a:spcPts val="0"/>
            </a:spcAft>
          </a:pPr>
          <a:r>
            <a:rPr lang="en-US" sz="900" b="1" kern="1200" smtClean="0">
              <a:latin typeface="Arial" panose="020B0604020202020204" pitchFamily="34" charset="0"/>
              <a:cs typeface="Arial" panose="020B0604020202020204" pitchFamily="34" charset="0"/>
            </a:rPr>
            <a:t>Baldrige Performance Excellence Groups</a:t>
          </a:r>
          <a:endParaRPr lang="en-US" sz="900" b="1" kern="1200" dirty="0">
            <a:latin typeface="Arial" panose="020B0604020202020204" pitchFamily="34" charset="0"/>
            <a:cs typeface="Arial" panose="020B0604020202020204" pitchFamily="34" charset="0"/>
          </a:endParaRPr>
        </a:p>
      </dsp:txBody>
      <dsp:txXfrm>
        <a:off x="842150" y="2625354"/>
        <a:ext cx="724876" cy="724876"/>
      </dsp:txXfrm>
    </dsp:sp>
    <dsp:sp modelId="{DAC9E593-3CA5-4358-9FFF-220089B340B0}">
      <dsp:nvSpPr>
        <dsp:cNvPr id="0" name=""/>
        <dsp:cNvSpPr/>
      </dsp:nvSpPr>
      <dsp:spPr>
        <a:xfrm rot="12841875">
          <a:off x="2363189" y="2201353"/>
          <a:ext cx="854184" cy="5809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100000"/>
            </a:lnSpc>
            <a:spcBef>
              <a:spcPct val="0"/>
            </a:spcBef>
            <a:spcAft>
              <a:spcPts val="0"/>
            </a:spcAft>
          </a:pPr>
          <a:endParaRPr lang="en-US" sz="900" b="1" kern="1200">
            <a:solidFill>
              <a:schemeClr val="tx1"/>
            </a:solidFill>
            <a:latin typeface="Arial" panose="020B0604020202020204" pitchFamily="34" charset="0"/>
            <a:cs typeface="Arial" panose="020B0604020202020204" pitchFamily="34" charset="0"/>
          </a:endParaRPr>
        </a:p>
      </dsp:txBody>
      <dsp:txXfrm rot="10800000">
        <a:off x="2522537" y="2366299"/>
        <a:ext cx="679912" cy="348545"/>
      </dsp:txXfrm>
    </dsp:sp>
    <dsp:sp modelId="{FA710E06-52C9-4062-8DC7-5C21DCA182BE}">
      <dsp:nvSpPr>
        <dsp:cNvPr id="0" name=""/>
        <dsp:cNvSpPr/>
      </dsp:nvSpPr>
      <dsp:spPr>
        <a:xfrm>
          <a:off x="1165081" y="1227876"/>
          <a:ext cx="1025130" cy="10251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100000"/>
            </a:lnSpc>
            <a:spcBef>
              <a:spcPct val="0"/>
            </a:spcBef>
            <a:spcAft>
              <a:spcPts val="0"/>
            </a:spcAft>
          </a:pPr>
          <a:r>
            <a:rPr lang="en-US" sz="900" b="1" kern="1200" dirty="0" smtClean="0">
              <a:latin typeface="Arial" panose="020B0604020202020204" pitchFamily="34" charset="0"/>
              <a:cs typeface="Arial" panose="020B0604020202020204" pitchFamily="34" charset="0"/>
            </a:rPr>
            <a:t>Baldrige </a:t>
          </a:r>
          <a:r>
            <a:rPr lang="en-US" sz="900" b="1" kern="1200" dirty="0" err="1" smtClean="0">
              <a:latin typeface="Arial" panose="020B0604020202020204" pitchFamily="34" charset="0"/>
              <a:cs typeface="Arial" panose="020B0604020202020204" pitchFamily="34" charset="0"/>
            </a:rPr>
            <a:t>Commun-ities</a:t>
          </a:r>
          <a:r>
            <a:rPr lang="en-US" sz="900" b="1" kern="1200" dirty="0" smtClean="0">
              <a:latin typeface="Arial" panose="020B0604020202020204" pitchFamily="34" charset="0"/>
              <a:cs typeface="Arial" panose="020B0604020202020204" pitchFamily="34" charset="0"/>
            </a:rPr>
            <a:t> of Excellence</a:t>
          </a:r>
          <a:endParaRPr lang="en-US" sz="900" b="1" kern="1200" dirty="0">
            <a:latin typeface="Arial" panose="020B0604020202020204" pitchFamily="34" charset="0"/>
            <a:cs typeface="Arial" panose="020B0604020202020204" pitchFamily="34" charset="0"/>
          </a:endParaRPr>
        </a:p>
      </dsp:txBody>
      <dsp:txXfrm>
        <a:off x="1315208" y="1378003"/>
        <a:ext cx="724876" cy="724876"/>
      </dsp:txXfrm>
    </dsp:sp>
    <dsp:sp modelId="{A2484ED4-15FE-478E-BA05-59B1D04F1F39}">
      <dsp:nvSpPr>
        <dsp:cNvPr id="0" name=""/>
        <dsp:cNvSpPr/>
      </dsp:nvSpPr>
      <dsp:spPr>
        <a:xfrm rot="14519693">
          <a:off x="2879813" y="1744687"/>
          <a:ext cx="847151" cy="580907"/>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100000"/>
            </a:lnSpc>
            <a:spcBef>
              <a:spcPct val="0"/>
            </a:spcBef>
            <a:spcAft>
              <a:spcPts val="0"/>
            </a:spcAft>
          </a:pPr>
          <a:endParaRPr lang="en-US" sz="900" b="1" kern="1200">
            <a:solidFill>
              <a:schemeClr val="tx1"/>
            </a:solidFill>
            <a:latin typeface="Arial" panose="020B0604020202020204" pitchFamily="34" charset="0"/>
            <a:cs typeface="Arial" panose="020B0604020202020204" pitchFamily="34" charset="0"/>
          </a:endParaRPr>
        </a:p>
      </dsp:txBody>
      <dsp:txXfrm rot="10800000">
        <a:off x="3007864" y="1937801"/>
        <a:ext cx="672879" cy="348545"/>
      </dsp:txXfrm>
    </dsp:sp>
    <dsp:sp modelId="{815FEAA0-1BBC-4429-AD17-10D36B95D1AE}">
      <dsp:nvSpPr>
        <dsp:cNvPr id="0" name=""/>
        <dsp:cNvSpPr/>
      </dsp:nvSpPr>
      <dsp:spPr>
        <a:xfrm>
          <a:off x="2163626" y="343242"/>
          <a:ext cx="1025130" cy="102513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100000"/>
            </a:lnSpc>
            <a:spcBef>
              <a:spcPct val="0"/>
            </a:spcBef>
            <a:spcAft>
              <a:spcPts val="0"/>
            </a:spcAft>
          </a:pPr>
          <a:r>
            <a:rPr lang="en-US" sz="900" b="1" kern="1200" dirty="0" smtClean="0">
              <a:latin typeface="Arial" panose="020B0604020202020204" pitchFamily="34" charset="0"/>
              <a:cs typeface="Arial" panose="020B0604020202020204" pitchFamily="34" charset="0"/>
            </a:rPr>
            <a:t>College/</a:t>
          </a:r>
        </a:p>
        <a:p>
          <a:pPr lvl="0" algn="ctr" defTabSz="400050">
            <a:lnSpc>
              <a:spcPct val="100000"/>
            </a:lnSpc>
            <a:spcBef>
              <a:spcPct val="0"/>
            </a:spcBef>
            <a:spcAft>
              <a:spcPts val="0"/>
            </a:spcAft>
          </a:pPr>
          <a:r>
            <a:rPr lang="en-US" sz="900" b="1" kern="1200" dirty="0" smtClean="0">
              <a:latin typeface="Arial" panose="020B0604020202020204" pitchFamily="34" charset="0"/>
              <a:cs typeface="Arial" panose="020B0604020202020204" pitchFamily="34" charset="0"/>
            </a:rPr>
            <a:t>University Business Courses</a:t>
          </a:r>
          <a:endParaRPr lang="en-US" sz="900" b="1" kern="1200" dirty="0">
            <a:latin typeface="Arial" panose="020B0604020202020204" pitchFamily="34" charset="0"/>
            <a:cs typeface="Arial" panose="020B0604020202020204" pitchFamily="34" charset="0"/>
          </a:endParaRPr>
        </a:p>
      </dsp:txBody>
      <dsp:txXfrm>
        <a:off x="2313753" y="493369"/>
        <a:ext cx="724876" cy="72487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a:p>
        </p:txBody>
      </p:sp>
      <p:sp>
        <p:nvSpPr>
          <p:cNvPr id="78851" name="Rectangle 3"/>
          <p:cNvSpPr>
            <a:spLocks noGrp="1" noChangeArrowheads="1"/>
          </p:cNvSpPr>
          <p:nvPr>
            <p:ph type="dt" sz="quarter"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a:p>
        </p:txBody>
      </p:sp>
      <p:sp>
        <p:nvSpPr>
          <p:cNvPr id="78852" name="Rectangle 4"/>
          <p:cNvSpPr>
            <a:spLocks noGrp="1" noChangeArrowheads="1"/>
          </p:cNvSpPr>
          <p:nvPr>
            <p:ph type="ftr" sz="quarter" idx="2"/>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a:p>
        </p:txBody>
      </p:sp>
      <p:sp>
        <p:nvSpPr>
          <p:cNvPr id="78853" name="Rectangle 5"/>
          <p:cNvSpPr>
            <a:spLocks noGrp="1" noChangeArrowheads="1"/>
          </p:cNvSpPr>
          <p:nvPr>
            <p:ph type="sldNum" sz="quarter" idx="3"/>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B4209F6B-AA93-4047-A16F-4528D28572EC}" type="slidenum">
              <a:rPr lang="en-US"/>
              <a:pPr>
                <a:defRPr/>
              </a:pPr>
              <a:t>‹#›</a:t>
            </a:fld>
            <a:endParaRPr lang="en-US"/>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a:p>
        </p:txBody>
      </p:sp>
      <p:sp>
        <p:nvSpPr>
          <p:cNvPr id="35843" name="Rectangle 3"/>
          <p:cNvSpPr>
            <a:spLocks noGrp="1" noChangeArrowheads="1"/>
          </p:cNvSpPr>
          <p:nvPr>
            <p:ph type="dt"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250950" y="698500"/>
            <a:ext cx="45100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5845" name="Rectangle 5"/>
          <p:cNvSpPr>
            <a:spLocks noGrp="1" noChangeArrowheads="1"/>
          </p:cNvSpPr>
          <p:nvPr>
            <p:ph type="body" sz="quarter" idx="3"/>
          </p:nvPr>
        </p:nvSpPr>
        <p:spPr bwMode="auto">
          <a:xfrm>
            <a:off x="934830" y="4414257"/>
            <a:ext cx="5140743" cy="4184147"/>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a:p>
        </p:txBody>
      </p:sp>
      <p:sp>
        <p:nvSpPr>
          <p:cNvPr id="35847" name="Rectangle 7"/>
          <p:cNvSpPr>
            <a:spLocks noGrp="1" noChangeArrowheads="1"/>
          </p:cNvSpPr>
          <p:nvPr>
            <p:ph type="sldNum" sz="quarter" idx="5"/>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100" smtClean="0"/>
            </a:lvl1pPr>
          </a:lstStyle>
          <a:p>
            <a:pPr>
              <a:defRPr/>
            </a:pPr>
            <a:fld id="{E54A5DDD-13F4-9145-98AB-212D371D7138}" type="slidenum">
              <a:rPr lang="en-US" smtClean="0"/>
              <a:pPr>
                <a:defRPr/>
              </a:pPr>
              <a:t>‹#›</a:t>
            </a:fld>
            <a:endParaRPr lang="en-US"/>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1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1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nist.gov/baldrige/baldrige-120412.cf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633">
              <a:defRPr sz="2700">
                <a:solidFill>
                  <a:schemeClr val="tx1"/>
                </a:solidFill>
                <a:latin typeface="Times New Roman" charset="0"/>
                <a:ea typeface="ＭＳ Ｐゴシック" charset="0"/>
                <a:cs typeface="ＭＳ Ｐゴシック" charset="0"/>
              </a:defRPr>
            </a:lvl1pPr>
            <a:lvl2pPr marL="833070" indent="-320411" defTabSz="925633">
              <a:defRPr sz="2700">
                <a:solidFill>
                  <a:schemeClr val="tx1"/>
                </a:solidFill>
                <a:latin typeface="Times New Roman" charset="0"/>
                <a:ea typeface="ＭＳ Ｐゴシック" charset="0"/>
                <a:cs typeface="ＭＳ Ｐゴシック" charset="0"/>
              </a:defRPr>
            </a:lvl2pPr>
            <a:lvl3pPr marL="1281646" indent="-256329" defTabSz="925633">
              <a:defRPr sz="2700">
                <a:solidFill>
                  <a:schemeClr val="tx1"/>
                </a:solidFill>
                <a:latin typeface="Times New Roman" charset="0"/>
                <a:ea typeface="ＭＳ Ｐゴシック" charset="0"/>
                <a:cs typeface="ＭＳ Ｐゴシック" charset="0"/>
              </a:defRPr>
            </a:lvl3pPr>
            <a:lvl4pPr marL="1794304" indent="-256329" defTabSz="925633">
              <a:defRPr sz="2700">
                <a:solidFill>
                  <a:schemeClr val="tx1"/>
                </a:solidFill>
                <a:latin typeface="Times New Roman" charset="0"/>
                <a:ea typeface="ＭＳ Ｐゴシック" charset="0"/>
                <a:cs typeface="ＭＳ Ｐゴシック" charset="0"/>
              </a:defRPr>
            </a:lvl4pPr>
            <a:lvl5pPr marL="2306963" indent="-256329" defTabSz="925633">
              <a:defRPr sz="2700">
                <a:solidFill>
                  <a:schemeClr val="tx1"/>
                </a:solidFill>
                <a:latin typeface="Times New Roman" charset="0"/>
                <a:ea typeface="ＭＳ Ｐゴシック" charset="0"/>
                <a:cs typeface="ＭＳ Ｐゴシック" charset="0"/>
              </a:defRPr>
            </a:lvl5pPr>
            <a:lvl6pPr marL="2819621"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6pPr>
            <a:lvl7pPr marL="3332279"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7pPr>
            <a:lvl8pPr marL="3844938"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8pPr>
            <a:lvl9pPr marL="4357596"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9pPr>
          </a:lstStyle>
          <a:p>
            <a:fld id="{BED9C391-AC5A-B744-B84B-CD38850A6149}" type="slidenum">
              <a:rPr lang="en-US" sz="1200"/>
              <a:pPr/>
              <a:t>1</a:t>
            </a:fld>
            <a:endParaRPr lang="en-US" sz="12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62503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4877" eaLnBrk="0" hangingPunct="0">
              <a:defRPr sz="2700">
                <a:solidFill>
                  <a:schemeClr val="tx1"/>
                </a:solidFill>
                <a:latin typeface="Times New Roman" pitchFamily="18" charset="0"/>
                <a:ea typeface="ＭＳ Ｐゴシック" pitchFamily="34" charset="-128"/>
              </a:defRPr>
            </a:lvl1pPr>
            <a:lvl2pPr marL="817492" indent="-314419" defTabSz="1014877" eaLnBrk="0" hangingPunct="0">
              <a:defRPr sz="2700">
                <a:solidFill>
                  <a:schemeClr val="tx1"/>
                </a:solidFill>
                <a:latin typeface="Times New Roman" pitchFamily="18" charset="0"/>
                <a:ea typeface="ＭＳ Ｐゴシック" pitchFamily="34" charset="-128"/>
              </a:defRPr>
            </a:lvl2pPr>
            <a:lvl3pPr marL="1257679" indent="-251536" defTabSz="1014877" eaLnBrk="0" hangingPunct="0">
              <a:defRPr sz="2700">
                <a:solidFill>
                  <a:schemeClr val="tx1"/>
                </a:solidFill>
                <a:latin typeface="Times New Roman" pitchFamily="18" charset="0"/>
                <a:ea typeface="ＭＳ Ｐゴシック" pitchFamily="34" charset="-128"/>
              </a:defRPr>
            </a:lvl3pPr>
            <a:lvl4pPr marL="1760750" indent="-251536" defTabSz="1014877" eaLnBrk="0" hangingPunct="0">
              <a:defRPr sz="2700">
                <a:solidFill>
                  <a:schemeClr val="tx1"/>
                </a:solidFill>
                <a:latin typeface="Times New Roman" pitchFamily="18" charset="0"/>
                <a:ea typeface="ＭＳ Ｐゴシック" pitchFamily="34" charset="-128"/>
              </a:defRPr>
            </a:lvl4pPr>
            <a:lvl5pPr marL="2263823" indent="-251536" defTabSz="1014877" eaLnBrk="0" hangingPunct="0">
              <a:defRPr sz="2700">
                <a:solidFill>
                  <a:schemeClr val="tx1"/>
                </a:solidFill>
                <a:latin typeface="Times New Roman" pitchFamily="18" charset="0"/>
                <a:ea typeface="ＭＳ Ｐゴシック" pitchFamily="34" charset="-128"/>
              </a:defRPr>
            </a:lvl5pPr>
            <a:lvl6pPr marL="2766894"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A73E76BD-21E2-4A41-A6CD-23B788F909BA}" type="slidenum">
              <a:rPr lang="en-US" sz="1300"/>
              <a:pPr/>
              <a:t>10</a:t>
            </a:fld>
            <a:endParaRPr lang="en-US" sz="1300"/>
          </a:p>
        </p:txBody>
      </p:sp>
      <p:sp>
        <p:nvSpPr>
          <p:cNvPr id="28675"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605960" y="4594910"/>
            <a:ext cx="5814668" cy="5249124"/>
          </a:xfrm>
          <a:ln/>
        </p:spPr>
        <p:txBody>
          <a:bodyPr/>
          <a:lstStyle/>
          <a:p>
            <a:pPr marL="0" lvl="1">
              <a:spcAft>
                <a:spcPts val="673"/>
              </a:spcAft>
            </a:pPr>
            <a:r>
              <a:rPr lang="en-US" i="1" dirty="0">
                <a:latin typeface="Times New Roman" panose="02020603050405020304" pitchFamily="18" charset="0"/>
                <a:ea typeface="Tahoma" pitchFamily="34" charset="0"/>
                <a:cs typeface="Times New Roman" panose="02020603050405020304" pitchFamily="18" charset="0"/>
              </a:rPr>
              <a:t>Leadership Excellence </a:t>
            </a:r>
            <a:r>
              <a:rPr lang="en-US" dirty="0">
                <a:latin typeface="Times New Roman" panose="02020603050405020304" pitchFamily="18" charset="0"/>
                <a:ea typeface="Tahoma" pitchFamily="34" charset="0"/>
                <a:cs typeface="Times New Roman" panose="02020603050405020304" pitchFamily="18" charset="0"/>
              </a:rPr>
              <a:t>magazine has consistently ranked the Baldrige Program among best government/military leadership programs in the United States, ranking it 1st in 2014, 8th in 2012, and in the top 10 in 4 of the past 5 years.</a:t>
            </a:r>
            <a:r>
              <a:rPr lang="en-US" b="1" dirty="0">
                <a:latin typeface="Times New Roman" panose="02020603050405020304" pitchFamily="18" charset="0"/>
                <a:ea typeface="Tahoma" pitchFamily="34" charset="0"/>
                <a:cs typeface="Times New Roman" panose="02020603050405020304" pitchFamily="18" charset="0"/>
              </a:rPr>
              <a:t>  </a:t>
            </a:r>
          </a:p>
          <a:p>
            <a:pPr>
              <a:spcAft>
                <a:spcPts val="673"/>
              </a:spcAft>
            </a:pPr>
            <a:r>
              <a:rPr lang="en-US" dirty="0">
                <a:latin typeface="Times New Roman" panose="02020603050405020304" pitchFamily="18" charset="0"/>
                <a:ea typeface="Tahoma" pitchFamily="34" charset="0"/>
                <a:cs typeface="Times New Roman" panose="02020603050405020304" pitchFamily="18" charset="0"/>
              </a:rPr>
              <a:t>The ranking is based on survey responses, interviews, and site visits around seven criteria: vision/mission, involvement/participation, accountability/measurement, design/content/curriculum, presenters/presentations/delivery, take-home value, and outreach.</a:t>
            </a:r>
          </a:p>
          <a:p>
            <a:pPr marL="284006" lvl="1" indent="-284006">
              <a:spcAft>
                <a:spcPts val="673"/>
              </a:spcAft>
              <a:buFontTx/>
              <a:buChar char="•"/>
              <a:defRPr/>
            </a:pPr>
            <a:endParaRPr lang="en-US" dirty="0">
              <a:latin typeface="Times New Roman" panose="02020603050405020304" pitchFamily="18" charset="0"/>
              <a:ea typeface="Tahoma" pitchFamily="34" charset="0"/>
              <a:cs typeface="Times New Roman" panose="02020603050405020304" pitchFamily="18" charset="0"/>
            </a:endParaRPr>
          </a:p>
          <a:p>
            <a:pPr lvl="1" eaLnBrk="1" hangingPunct="1">
              <a:lnSpc>
                <a:spcPct val="80000"/>
              </a:lnSpc>
              <a:spcAft>
                <a:spcPts val="673"/>
              </a:spcAft>
              <a:defRPr/>
            </a:pPr>
            <a:endParaRPr lang="en-US" dirty="0">
              <a:latin typeface="Times New Roman" panose="02020603050405020304" pitchFamily="18" charset="0"/>
              <a:ea typeface="Tahoma" pitchFamily="34" charset="0"/>
              <a:cs typeface="Times New Roman" panose="02020603050405020304" pitchFamily="18" charset="0"/>
            </a:endParaRPr>
          </a:p>
          <a:p>
            <a:pPr lvl="1" eaLnBrk="1" hangingPunct="1">
              <a:lnSpc>
                <a:spcPct val="80000"/>
              </a:lnSpc>
              <a:spcAft>
                <a:spcPts val="673"/>
              </a:spcAft>
              <a:buFontTx/>
              <a:buChar char="•"/>
              <a:defRPr/>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3958875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4877" eaLnBrk="0" hangingPunct="0">
              <a:defRPr sz="2700">
                <a:solidFill>
                  <a:schemeClr val="tx1"/>
                </a:solidFill>
                <a:latin typeface="Times New Roman" pitchFamily="18" charset="0"/>
                <a:ea typeface="ＭＳ Ｐゴシック" pitchFamily="34" charset="-128"/>
              </a:defRPr>
            </a:lvl1pPr>
            <a:lvl2pPr marL="817492" indent="-314419" defTabSz="1014877" eaLnBrk="0" hangingPunct="0">
              <a:defRPr sz="2700">
                <a:solidFill>
                  <a:schemeClr val="tx1"/>
                </a:solidFill>
                <a:latin typeface="Times New Roman" pitchFamily="18" charset="0"/>
                <a:ea typeface="ＭＳ Ｐゴシック" pitchFamily="34" charset="-128"/>
              </a:defRPr>
            </a:lvl2pPr>
            <a:lvl3pPr marL="1257679" indent="-251536" defTabSz="1014877" eaLnBrk="0" hangingPunct="0">
              <a:defRPr sz="2700">
                <a:solidFill>
                  <a:schemeClr val="tx1"/>
                </a:solidFill>
                <a:latin typeface="Times New Roman" pitchFamily="18" charset="0"/>
                <a:ea typeface="ＭＳ Ｐゴシック" pitchFamily="34" charset="-128"/>
              </a:defRPr>
            </a:lvl3pPr>
            <a:lvl4pPr marL="1760750" indent="-251536" defTabSz="1014877" eaLnBrk="0" hangingPunct="0">
              <a:defRPr sz="2700">
                <a:solidFill>
                  <a:schemeClr val="tx1"/>
                </a:solidFill>
                <a:latin typeface="Times New Roman" pitchFamily="18" charset="0"/>
                <a:ea typeface="ＭＳ Ｐゴシック" pitchFamily="34" charset="-128"/>
              </a:defRPr>
            </a:lvl4pPr>
            <a:lvl5pPr marL="2263823" indent="-251536" defTabSz="1014877" eaLnBrk="0" hangingPunct="0">
              <a:defRPr sz="2700">
                <a:solidFill>
                  <a:schemeClr val="tx1"/>
                </a:solidFill>
                <a:latin typeface="Times New Roman" pitchFamily="18" charset="0"/>
                <a:ea typeface="ＭＳ Ｐゴシック" pitchFamily="34" charset="-128"/>
              </a:defRPr>
            </a:lvl5pPr>
            <a:lvl6pPr marL="2766894"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CBFFFA5-6C16-4ED3-890A-42CF666D6A8A}" type="slidenum">
              <a:rPr lang="en-US" sz="1300"/>
              <a:pPr/>
              <a:t>11</a:t>
            </a:fld>
            <a:endParaRPr lang="en-US" sz="1300"/>
          </a:p>
        </p:txBody>
      </p:sp>
      <p:sp>
        <p:nvSpPr>
          <p:cNvPr id="29699" name="Rectangle 4"/>
          <p:cNvSpPr>
            <a:spLocks noGrp="1" noRot="1" noChangeAspect="1" noChangeArrowheads="1" noTextEdit="1"/>
          </p:cNvSpPr>
          <p:nvPr>
            <p:ph type="sldImg"/>
          </p:nvPr>
        </p:nvSpPr>
        <p:spPr>
          <a:ln/>
        </p:spPr>
      </p:sp>
      <p:sp>
        <p:nvSpPr>
          <p:cNvPr id="29700" name="Rectangle 5"/>
          <p:cNvSpPr>
            <a:spLocks noGrp="1" noChangeArrowheads="1"/>
          </p:cNvSpPr>
          <p:nvPr>
            <p:ph type="body" idx="1"/>
          </p:nvPr>
        </p:nvSpPr>
        <p:spPr>
          <a:xfrm>
            <a:off x="659364" y="4793156"/>
            <a:ext cx="5496578" cy="49680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spcAft>
                <a:spcPts val="673"/>
              </a:spcAft>
            </a:pPr>
            <a:r>
              <a:rPr lang="en-US" dirty="0">
                <a:latin typeface="Times New Roman" panose="02020603050405020304" pitchFamily="18" charset="0"/>
                <a:ea typeface="Tahoma" pitchFamily="34" charset="0"/>
                <a:cs typeface="Times New Roman" panose="02020603050405020304" pitchFamily="18" charset="0"/>
              </a:rPr>
              <a:t>The Baldrige Program and the Malcolm Baldrige National Quality Award have successfully promoted performance excellence across the country and around the world. The program’s success can be attributed to a number of factors, including these:</a:t>
            </a:r>
          </a:p>
          <a:p>
            <a:pPr marL="282978" lvl="1" indent="-282978">
              <a:spcBef>
                <a:spcPct val="0"/>
              </a:spcBef>
              <a:spcAft>
                <a:spcPts val="673"/>
              </a:spcAft>
              <a:buFontTx/>
              <a:buChar char="•"/>
              <a:defRPr/>
            </a:pPr>
            <a:r>
              <a:rPr lang="en-US" dirty="0">
                <a:latin typeface="Times New Roman" panose="02020603050405020304" pitchFamily="18" charset="0"/>
                <a:ea typeface="Tahoma" pitchFamily="34" charset="0"/>
                <a:cs typeface="Times New Roman" panose="02020603050405020304" pitchFamily="18" charset="0"/>
              </a:rPr>
              <a:t>the network of state, regional, and sector-specific Baldrige-based award programs</a:t>
            </a:r>
          </a:p>
          <a:p>
            <a:pPr marL="282978" lvl="1" indent="-282978">
              <a:spcBef>
                <a:spcPct val="0"/>
              </a:spcBef>
              <a:spcAft>
                <a:spcPts val="673"/>
              </a:spcAft>
              <a:buFontTx/>
              <a:buChar char="•"/>
              <a:defRPr/>
            </a:pPr>
            <a:r>
              <a:rPr lang="en-US" dirty="0">
                <a:latin typeface="Times New Roman" panose="02020603050405020304" pitchFamily="18" charset="0"/>
                <a:ea typeface="Tahoma" pitchFamily="34" charset="0"/>
                <a:cs typeface="Times New Roman" panose="02020603050405020304" pitchFamily="18" charset="0"/>
              </a:rPr>
              <a:t>the growth of international interest in the Baldrige Program</a:t>
            </a:r>
          </a:p>
          <a:p>
            <a:pPr marL="282978" lvl="1" indent="-282978">
              <a:spcBef>
                <a:spcPct val="0"/>
              </a:spcBef>
              <a:spcAft>
                <a:spcPts val="673"/>
              </a:spcAft>
              <a:buFontTx/>
              <a:buChar char="•"/>
              <a:defRPr/>
            </a:pPr>
            <a:r>
              <a:rPr lang="en-US" dirty="0">
                <a:latin typeface="Times New Roman" panose="02020603050405020304" pitchFamily="18" charset="0"/>
                <a:ea typeface="Tahoma" pitchFamily="34" charset="0"/>
                <a:cs typeface="Times New Roman" panose="02020603050405020304" pitchFamily="18" charset="0"/>
              </a:rPr>
              <a:t>the efforts of award recipients and other program participants</a:t>
            </a:r>
          </a:p>
        </p:txBody>
      </p:sp>
    </p:spTree>
    <p:extLst>
      <p:ext uri="{BB962C8B-B14F-4D97-AF65-F5344CB8AC3E}">
        <p14:creationId xmlns:p14="http://schemas.microsoft.com/office/powerpoint/2010/main" val="3152558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4877" eaLnBrk="0" hangingPunct="0">
              <a:defRPr sz="2700">
                <a:solidFill>
                  <a:schemeClr val="tx1"/>
                </a:solidFill>
                <a:latin typeface="Times New Roman" pitchFamily="18" charset="0"/>
                <a:ea typeface="ＭＳ Ｐゴシック" pitchFamily="34" charset="-128"/>
              </a:defRPr>
            </a:lvl1pPr>
            <a:lvl2pPr marL="817492" indent="-314419" defTabSz="1014877" eaLnBrk="0" hangingPunct="0">
              <a:defRPr sz="2700">
                <a:solidFill>
                  <a:schemeClr val="tx1"/>
                </a:solidFill>
                <a:latin typeface="Times New Roman" pitchFamily="18" charset="0"/>
                <a:ea typeface="ＭＳ Ｐゴシック" pitchFamily="34" charset="-128"/>
              </a:defRPr>
            </a:lvl2pPr>
            <a:lvl3pPr marL="1257679" indent="-251536" defTabSz="1014877" eaLnBrk="0" hangingPunct="0">
              <a:defRPr sz="2700">
                <a:solidFill>
                  <a:schemeClr val="tx1"/>
                </a:solidFill>
                <a:latin typeface="Times New Roman" pitchFamily="18" charset="0"/>
                <a:ea typeface="ＭＳ Ｐゴシック" pitchFamily="34" charset="-128"/>
              </a:defRPr>
            </a:lvl3pPr>
            <a:lvl4pPr marL="1760750" indent="-251536" defTabSz="1014877" eaLnBrk="0" hangingPunct="0">
              <a:defRPr sz="2700">
                <a:solidFill>
                  <a:schemeClr val="tx1"/>
                </a:solidFill>
                <a:latin typeface="Times New Roman" pitchFamily="18" charset="0"/>
                <a:ea typeface="ＭＳ Ｐゴシック" pitchFamily="34" charset="-128"/>
              </a:defRPr>
            </a:lvl4pPr>
            <a:lvl5pPr marL="2263823" indent="-251536" defTabSz="1014877" eaLnBrk="0" hangingPunct="0">
              <a:defRPr sz="2700">
                <a:solidFill>
                  <a:schemeClr val="tx1"/>
                </a:solidFill>
                <a:latin typeface="Times New Roman" pitchFamily="18" charset="0"/>
                <a:ea typeface="ＭＳ Ｐゴシック" pitchFamily="34" charset="-128"/>
              </a:defRPr>
            </a:lvl5pPr>
            <a:lvl6pPr marL="2766894"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65216FDB-17A3-4406-A9A6-60FFA18133E2}" type="slidenum">
              <a:rPr lang="en-US" sz="1300"/>
              <a:pPr/>
              <a:t>12</a:t>
            </a:fld>
            <a:endParaRPr lang="en-US" sz="1300"/>
          </a:p>
        </p:txBody>
      </p:sp>
      <p:sp>
        <p:nvSpPr>
          <p:cNvPr id="38915" name="Rectangle 2"/>
          <p:cNvSpPr>
            <a:spLocks noGrp="1" noRot="1" noChangeAspect="1" noChangeArrowheads="1" noTextEdit="1"/>
          </p:cNvSpPr>
          <p:nvPr>
            <p:ph type="sldImg"/>
          </p:nvPr>
        </p:nvSpPr>
        <p:spPr>
          <a:xfrm>
            <a:off x="1074738" y="830263"/>
            <a:ext cx="4654550" cy="3598862"/>
          </a:xfrm>
          <a:ln/>
        </p:spPr>
      </p:sp>
      <p:sp>
        <p:nvSpPr>
          <p:cNvPr id="37892" name="Rectangle 3"/>
          <p:cNvSpPr>
            <a:spLocks noGrp="1" noChangeArrowheads="1"/>
          </p:cNvSpPr>
          <p:nvPr>
            <p:ph type="body" idx="1"/>
          </p:nvPr>
        </p:nvSpPr>
        <p:spPr>
          <a:xfrm>
            <a:off x="858416" y="4602178"/>
            <a:ext cx="5592006" cy="4970352"/>
          </a:xfrm>
          <a:ln/>
        </p:spPr>
        <p:txBody>
          <a:bodyPr/>
          <a:lstStyle/>
          <a:p>
            <a:pPr defTabSz="1025317" eaLnBrk="1" fontAlgn="auto" hangingPunct="1">
              <a:spcBef>
                <a:spcPts val="0"/>
              </a:spcBef>
              <a:spcAft>
                <a:spcPts val="673"/>
              </a:spcAft>
              <a:defRPr/>
            </a:pPr>
            <a:r>
              <a:rPr lang="en-US" dirty="0">
                <a:latin typeface="Times New Roman" panose="02020603050405020304" pitchFamily="18" charset="0"/>
                <a:ea typeface="Tahoma" pitchFamily="34" charset="0"/>
                <a:cs typeface="Times New Roman" panose="02020603050405020304" pitchFamily="18" charset="0"/>
              </a:rPr>
              <a:t>The Baldrige Excellence Framework and its Criteria for Performance Excellence are a nationally recognized model for performance excellence. The Alliance for Performance Excellence, a nonprofit network, serves as an umbrella organization for local, state, regional, and industry Baldrige-based programs. Around 30 state, regional, local, and industry-based performance excellence programs throughout the country base their programs and awards on the Baldrige Excellence Framework, which has extended the reach of the national program and the Baldrige framework. These programs offer tools, resources, and expertise to assist organizations in improving their performance. They also serve as a feeder system for the national Baldrige Award.</a:t>
            </a:r>
          </a:p>
          <a:p>
            <a:pPr marL="192247" indent="-192247" defTabSz="1025317" eaLnBrk="1" fontAlgn="auto" hangingPunct="1">
              <a:spcBef>
                <a:spcPts val="0"/>
              </a:spcBef>
              <a:spcAft>
                <a:spcPts val="673"/>
              </a:spcAft>
              <a:buFont typeface="Arial" pitchFamily="34" charset="0"/>
              <a:buChar char="•"/>
              <a:defRPr/>
            </a:pPr>
            <a:r>
              <a:rPr lang="en-US" dirty="0">
                <a:latin typeface="Times New Roman" panose="02020603050405020304" pitchFamily="18" charset="0"/>
                <a:ea typeface="Tahoma" pitchFamily="34" charset="0"/>
                <a:cs typeface="Times New Roman" panose="02020603050405020304" pitchFamily="18" charset="0"/>
              </a:rPr>
              <a:t>The number of state and local, regional, and sector-specific Baldrige-based award programs has grown from 8 in 1991 to around 30 today. These programs cover nearly all U.S. states and territories. </a:t>
            </a:r>
          </a:p>
          <a:p>
            <a:pPr marL="192247" indent="-192247">
              <a:spcAft>
                <a:spcPts val="673"/>
              </a:spcAft>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Other Baldrige-based programs cover the Department of Veterans Affairs, long-term care and assisted living organizations, and Army National Guard units, for example. </a:t>
            </a:r>
          </a:p>
          <a:p>
            <a:pPr>
              <a:spcAft>
                <a:spcPts val="673"/>
              </a:spcAft>
              <a:defRPr/>
            </a:pPr>
            <a:r>
              <a:rPr lang="en-US" dirty="0">
                <a:latin typeface="Times New Roman" panose="02020603050405020304" pitchFamily="18" charset="0"/>
                <a:ea typeface="Tahoma" pitchFamily="34" charset="0"/>
                <a:cs typeface="Times New Roman" panose="02020603050405020304" pitchFamily="18" charset="0"/>
              </a:rPr>
              <a:t>The Alliance for Performance Excellence noted the following for 2013:</a:t>
            </a:r>
          </a:p>
          <a:p>
            <a:pPr marL="284006" lvl="1" indent="-280090">
              <a:spcBef>
                <a:spcPts val="0"/>
              </a:spcBef>
              <a:spcAft>
                <a:spcPts val="673"/>
              </a:spcAft>
              <a:buFontTx/>
              <a:buChar char="•"/>
              <a:defRPr/>
            </a:pPr>
            <a:r>
              <a:rPr lang="en-US" dirty="0">
                <a:latin typeface="Times New Roman" panose="02020603050405020304" pitchFamily="18" charset="0"/>
                <a:ea typeface="Tahoma" pitchFamily="34" charset="0"/>
                <a:cs typeface="Times New Roman" panose="02020603050405020304" pitchFamily="18" charset="0"/>
              </a:rPr>
              <a:t>1,206 application reports were received.</a:t>
            </a:r>
          </a:p>
          <a:p>
            <a:pPr marL="284006" lvl="1" indent="-280090">
              <a:spcBef>
                <a:spcPts val="0"/>
              </a:spcBef>
              <a:spcAft>
                <a:spcPts val="673"/>
              </a:spcAft>
              <a:buFontTx/>
              <a:buChar char="•"/>
              <a:defRPr/>
            </a:pPr>
            <a:r>
              <a:rPr lang="en-US" dirty="0">
                <a:latin typeface="Times New Roman" panose="02020603050405020304" pitchFamily="18" charset="0"/>
                <a:ea typeface="Tahoma" pitchFamily="34" charset="0"/>
                <a:cs typeface="Times New Roman" panose="02020603050405020304" pitchFamily="18" charset="0"/>
              </a:rPr>
              <a:t>2,609 examiners were trained. </a:t>
            </a:r>
          </a:p>
          <a:p>
            <a:pPr marL="284006" lvl="1" indent="-280090">
              <a:spcBef>
                <a:spcPts val="0"/>
              </a:spcBef>
              <a:spcAft>
                <a:spcPts val="673"/>
              </a:spcAft>
              <a:buFontTx/>
              <a:buChar char="•"/>
              <a:defRPr/>
            </a:pPr>
            <a:r>
              <a:rPr lang="en-US" dirty="0">
                <a:latin typeface="Times New Roman" panose="02020603050405020304" pitchFamily="18" charset="0"/>
                <a:ea typeface="Tahoma" pitchFamily="34" charset="0"/>
                <a:cs typeface="Times New Roman" panose="02020603050405020304" pitchFamily="18" charset="0"/>
              </a:rPr>
              <a:t>Over the past 18 years, state and local programs have trained more than 30,000 examiners.</a:t>
            </a:r>
          </a:p>
          <a:p>
            <a:pPr>
              <a:spcAft>
                <a:spcPts val="673"/>
              </a:spcAft>
            </a:pPr>
            <a:endParaRPr lang="en-US" dirty="0">
              <a:latin typeface="Times New Roman" panose="02020603050405020304" pitchFamily="18" charset="0"/>
              <a:ea typeface="Tahoma" pitchFamily="34" charset="0"/>
              <a:cs typeface="Times New Roman" panose="02020603050405020304" pitchFamily="18" charset="0"/>
            </a:endParaRPr>
          </a:p>
          <a:p>
            <a:pPr>
              <a:spcAft>
                <a:spcPts val="673"/>
              </a:spcAft>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912747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6402" eaLnBrk="0" hangingPunct="0">
              <a:defRPr sz="2900">
                <a:solidFill>
                  <a:schemeClr val="tx1"/>
                </a:solidFill>
                <a:latin typeface="Times New Roman" pitchFamily="18" charset="0"/>
                <a:ea typeface="ＭＳ Ｐゴシック" pitchFamily="34" charset="-128"/>
              </a:defRPr>
            </a:lvl1pPr>
            <a:lvl2pPr marL="916710" indent="-352580" defTabSz="1026402" eaLnBrk="0" hangingPunct="0">
              <a:defRPr sz="2900">
                <a:solidFill>
                  <a:schemeClr val="tx1"/>
                </a:solidFill>
                <a:latin typeface="Times New Roman" pitchFamily="18" charset="0"/>
                <a:ea typeface="ＭＳ Ｐゴシック" pitchFamily="34" charset="-128"/>
              </a:defRPr>
            </a:lvl2pPr>
            <a:lvl3pPr marL="1410323" indent="-282064" defTabSz="1026402" eaLnBrk="0" hangingPunct="0">
              <a:defRPr sz="2900">
                <a:solidFill>
                  <a:schemeClr val="tx1"/>
                </a:solidFill>
                <a:latin typeface="Times New Roman" pitchFamily="18" charset="0"/>
                <a:ea typeface="ＭＳ Ｐゴシック" pitchFamily="34" charset="-128"/>
              </a:defRPr>
            </a:lvl3pPr>
            <a:lvl4pPr marL="1974452" indent="-282064" defTabSz="1026402" eaLnBrk="0" hangingPunct="0">
              <a:defRPr sz="2900">
                <a:solidFill>
                  <a:schemeClr val="tx1"/>
                </a:solidFill>
                <a:latin typeface="Times New Roman" pitchFamily="18" charset="0"/>
                <a:ea typeface="ＭＳ Ｐゴシック" pitchFamily="34" charset="-128"/>
              </a:defRPr>
            </a:lvl4pPr>
            <a:lvl5pPr marL="2538582" indent="-282064" defTabSz="1026402" eaLnBrk="0" hangingPunct="0">
              <a:defRPr sz="2900">
                <a:solidFill>
                  <a:schemeClr val="tx1"/>
                </a:solidFill>
                <a:latin typeface="Times New Roman" pitchFamily="18" charset="0"/>
                <a:ea typeface="ＭＳ Ｐゴシック" pitchFamily="34" charset="-128"/>
              </a:defRPr>
            </a:lvl5pPr>
            <a:lvl6pPr marL="3102711" indent="-282064" defTabSz="1026402"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666840" indent="-282064" defTabSz="1026402"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230970" indent="-282064" defTabSz="1026402"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795098" indent="-282064" defTabSz="1026402"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04055182-3DB8-4F40-9EA9-BE883AD1077A}" type="slidenum">
              <a:rPr lang="en-US" sz="1300"/>
              <a:pPr/>
              <a:t>13</a:t>
            </a:fld>
            <a:endParaRPr lang="en-US" sz="1300"/>
          </a:p>
        </p:txBody>
      </p:sp>
      <p:sp>
        <p:nvSpPr>
          <p:cNvPr id="31747" name="Rectangle 2"/>
          <p:cNvSpPr>
            <a:spLocks noGrp="1" noRot="1" noChangeAspect="1" noChangeArrowheads="1" noTextEdit="1"/>
          </p:cNvSpPr>
          <p:nvPr>
            <p:ph type="sldImg"/>
          </p:nvPr>
        </p:nvSpPr>
        <p:spPr>
          <a:xfrm>
            <a:off x="801688" y="812800"/>
            <a:ext cx="5360987" cy="4143375"/>
          </a:xfrm>
          <a:ln/>
        </p:spPr>
      </p:sp>
      <p:sp>
        <p:nvSpPr>
          <p:cNvPr id="31748" name="Rectangle 3"/>
          <p:cNvSpPr>
            <a:spLocks noGrp="1" noChangeArrowheads="1"/>
          </p:cNvSpPr>
          <p:nvPr>
            <p:ph type="body" idx="1"/>
          </p:nvPr>
        </p:nvSpPr>
        <p:spPr>
          <a:xfrm>
            <a:off x="780379" y="5246483"/>
            <a:ext cx="5767597" cy="59076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dirty="0">
                <a:latin typeface="Times New Roman" panose="02020603050405020304" pitchFamily="18" charset="0"/>
                <a:ea typeface="Tahoma" pitchFamily="34" charset="0"/>
                <a:cs typeface="Times New Roman" panose="02020603050405020304" pitchFamily="18" charset="0"/>
              </a:rPr>
              <a:t>The Baldrige framework and the Criteria are a globally recognized model of performance excellence. Of the approximately 100 performance or business excellence programs around the world, most use the Baldrige Criteria or criteria similar to Baldrige as their performance excellence models.</a:t>
            </a:r>
          </a:p>
          <a:p>
            <a:pPr>
              <a:spcAft>
                <a:spcPts val="673"/>
              </a:spcAft>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3779818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4877" eaLnBrk="0" hangingPunct="0">
              <a:defRPr sz="2700">
                <a:solidFill>
                  <a:schemeClr val="tx1"/>
                </a:solidFill>
                <a:latin typeface="Times New Roman" pitchFamily="18" charset="0"/>
                <a:ea typeface="ＭＳ Ｐゴシック" pitchFamily="34" charset="-128"/>
              </a:defRPr>
            </a:lvl1pPr>
            <a:lvl2pPr marL="817492" indent="-314419" defTabSz="1014877" eaLnBrk="0" hangingPunct="0">
              <a:defRPr sz="2700">
                <a:solidFill>
                  <a:schemeClr val="tx1"/>
                </a:solidFill>
                <a:latin typeface="Times New Roman" pitchFamily="18" charset="0"/>
                <a:ea typeface="ＭＳ Ｐゴシック" pitchFamily="34" charset="-128"/>
              </a:defRPr>
            </a:lvl2pPr>
            <a:lvl3pPr marL="1257679" indent="-251536" defTabSz="1014877" eaLnBrk="0" hangingPunct="0">
              <a:defRPr sz="2700">
                <a:solidFill>
                  <a:schemeClr val="tx1"/>
                </a:solidFill>
                <a:latin typeface="Times New Roman" pitchFamily="18" charset="0"/>
                <a:ea typeface="ＭＳ Ｐゴシック" pitchFamily="34" charset="-128"/>
              </a:defRPr>
            </a:lvl3pPr>
            <a:lvl4pPr marL="1760750" indent="-251536" defTabSz="1014877" eaLnBrk="0" hangingPunct="0">
              <a:defRPr sz="2700">
                <a:solidFill>
                  <a:schemeClr val="tx1"/>
                </a:solidFill>
                <a:latin typeface="Times New Roman" pitchFamily="18" charset="0"/>
                <a:ea typeface="ＭＳ Ｐゴシック" pitchFamily="34" charset="-128"/>
              </a:defRPr>
            </a:lvl4pPr>
            <a:lvl5pPr marL="2263823" indent="-251536" defTabSz="1014877" eaLnBrk="0" hangingPunct="0">
              <a:defRPr sz="2700">
                <a:solidFill>
                  <a:schemeClr val="tx1"/>
                </a:solidFill>
                <a:latin typeface="Times New Roman" pitchFamily="18" charset="0"/>
                <a:ea typeface="ＭＳ Ｐゴシック" pitchFamily="34" charset="-128"/>
              </a:defRPr>
            </a:lvl5pPr>
            <a:lvl6pPr marL="2766894"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2BEDBEFF-A6E1-49D2-91F4-8A9C226D51E7}" type="slidenum">
              <a:rPr lang="en-US" sz="1300"/>
              <a:pPr/>
              <a:t>14</a:t>
            </a:fld>
            <a:endParaRPr lang="en-US" sz="1300"/>
          </a:p>
        </p:txBody>
      </p:sp>
      <p:sp>
        <p:nvSpPr>
          <p:cNvPr id="30723" name="Rectangle 4"/>
          <p:cNvSpPr>
            <a:spLocks noGrp="1" noRot="1" noChangeAspect="1" noChangeArrowheads="1" noTextEdit="1"/>
          </p:cNvSpPr>
          <p:nvPr>
            <p:ph type="sldImg"/>
          </p:nvPr>
        </p:nvSpPr>
        <p:spPr>
          <a:xfrm>
            <a:off x="1704975" y="368300"/>
            <a:ext cx="3897313" cy="3013075"/>
          </a:xfrm>
          <a:ln/>
        </p:spPr>
      </p:sp>
      <p:sp>
        <p:nvSpPr>
          <p:cNvPr id="29700" name="Rectangle 5"/>
          <p:cNvSpPr>
            <a:spLocks noGrp="1" noChangeArrowheads="1"/>
          </p:cNvSpPr>
          <p:nvPr>
            <p:ph type="body" idx="1"/>
          </p:nvPr>
        </p:nvSpPr>
        <p:spPr>
          <a:xfrm>
            <a:off x="312152" y="3405612"/>
            <a:ext cx="6344286" cy="7455529"/>
          </a:xfrm>
          <a:ln/>
        </p:spPr>
        <p:txBody>
          <a:bodyPr/>
          <a:lstStyle/>
          <a:p>
            <a:pPr>
              <a:spcAft>
                <a:spcPts val="673"/>
              </a:spcAft>
              <a:defRPr/>
            </a:pPr>
            <a:r>
              <a:rPr lang="en-US" dirty="0">
                <a:latin typeface="Times New Roman" panose="02020603050405020304" pitchFamily="18" charset="0"/>
                <a:ea typeface="Tahoma" pitchFamily="34" charset="0"/>
                <a:cs typeface="Times New Roman" panose="02020603050405020304" pitchFamily="18" charset="0"/>
              </a:rPr>
              <a:t>Organizations of all sizes and types use the Baldrige framework for improvement and self-assessment, including large and small manufacturers; banks and other service providers; small businesses from consulting firms to fast-food restaurants; K–12 school systems, universities, and other education organizations; hospitals, long-term care facilities, and other health care organizations; nonprofit organizations, and local, state, and federal government agencies. </a:t>
            </a:r>
          </a:p>
          <a:p>
            <a:pPr>
              <a:spcAft>
                <a:spcPts val="673"/>
              </a:spcAft>
              <a:defRPr/>
            </a:pPr>
            <a:r>
              <a:rPr lang="en-US" dirty="0">
                <a:latin typeface="Times New Roman" panose="02020603050405020304" pitchFamily="18" charset="0"/>
                <a:ea typeface="Tahoma" pitchFamily="34" charset="0"/>
                <a:cs typeface="Times New Roman" panose="02020603050405020304" pitchFamily="18" charset="0"/>
              </a:rPr>
              <a:t>Several large national and international organizations, such as Cargill Inc., Tata Industries, and Infosys, base their internal performance excellence programs on the Baldrige Criteria.</a:t>
            </a:r>
          </a:p>
          <a:p>
            <a:pPr>
              <a:spcAft>
                <a:spcPts val="673"/>
              </a:spcAft>
              <a:defRPr/>
            </a:pPr>
            <a:r>
              <a:rPr lang="en-US" dirty="0">
                <a:latin typeface="Times New Roman" panose="02020603050405020304" pitchFamily="18" charset="0"/>
                <a:ea typeface="Tahoma" pitchFamily="34" charset="0"/>
                <a:cs typeface="Times New Roman" panose="02020603050405020304" pitchFamily="18" charset="0"/>
              </a:rPr>
              <a:t>Colleges and  universities, such as Ferris State University, Loyola University of New Orleans, and the College of Engineering at the University of Missouri, offer MBA programs, certificates, or courses on the Baldrige framework. </a:t>
            </a:r>
          </a:p>
          <a:p>
            <a:pPr>
              <a:spcAft>
                <a:spcPts val="673"/>
              </a:spcAft>
              <a:defRPr/>
            </a:pPr>
            <a:r>
              <a:rPr lang="en-US" dirty="0">
                <a:latin typeface="Times New Roman" panose="02020603050405020304" pitchFamily="18" charset="0"/>
                <a:ea typeface="Tahoma" pitchFamily="34" charset="0"/>
                <a:cs typeface="Times New Roman" panose="02020603050405020304" pitchFamily="18" charset="0"/>
              </a:rPr>
              <a:t>The North Central Association’s Commission on Accreditation and School Improvement has adopted Baldrige-compatible criteria as the basis of its district and school accreditation frameworks. The Accreditation Council for Business Schools and Programs bases its accreditations on the Baldrige Criteria. And the </a:t>
            </a:r>
            <a:r>
              <a:rPr lang="en-US" dirty="0">
                <a:latin typeface="Times New Roman" panose="02020603050405020304" pitchFamily="18" charset="0"/>
                <a:cs typeface="Times New Roman" panose="02020603050405020304" pitchFamily="18" charset="0"/>
              </a:rPr>
              <a:t>National Housing Quality Award (NHQA) for home builders is modeled after the Malcolm Baldrige National Quality Award.</a:t>
            </a:r>
          </a:p>
          <a:p>
            <a:pPr>
              <a:spcAft>
                <a:spcPts val="673"/>
              </a:spcAft>
              <a:defRPr/>
            </a:pPr>
            <a:r>
              <a:rPr lang="en-US" dirty="0">
                <a:latin typeface="Times New Roman" panose="02020603050405020304" pitchFamily="18" charset="0"/>
                <a:ea typeface="Tahoma" pitchFamily="34" charset="0"/>
                <a:cs typeface="Times New Roman" panose="02020603050405020304" pitchFamily="18" charset="0"/>
              </a:rPr>
              <a:t>An informal community of Baldrige-based consultants helps organizations learn about and use the Baldrige framework.</a:t>
            </a:r>
          </a:p>
          <a:p>
            <a:pPr>
              <a:spcAft>
                <a:spcPts val="673"/>
              </a:spcAft>
              <a:defRPr/>
            </a:pPr>
            <a:r>
              <a:rPr lang="en-US" dirty="0">
                <a:latin typeface="Times New Roman" panose="02020603050405020304" pitchFamily="18" charset="0"/>
                <a:ea typeface="Tahoma" pitchFamily="34" charset="0"/>
                <a:cs typeface="Times New Roman" panose="02020603050405020304" pitchFamily="18" charset="0"/>
              </a:rPr>
              <a:t>Before 2011, over 90% of program support, including in-kind contributions, came from the private sector. This includes the volunteer time of members of the Board of Examiners. (Currently, the Baldrige Program is funded partly through a gift from the private Baldrige Foundation and partly through product and service fees.)</a:t>
            </a:r>
          </a:p>
          <a:p>
            <a:pPr>
              <a:spcAft>
                <a:spcPts val="673"/>
              </a:spcAft>
              <a:defRPr/>
            </a:pPr>
            <a:r>
              <a:rPr lang="en-US" dirty="0">
                <a:latin typeface="Times New Roman" panose="02020603050405020304" pitchFamily="18" charset="0"/>
                <a:ea typeface="+mn-ea"/>
                <a:cs typeface="Times New Roman" panose="02020603050405020304" pitchFamily="18" charset="0"/>
              </a:rPr>
              <a:t>63 small business development centers, with a total of 1,100 offices in the United States, have adopted aspects of the Baldrige Competitiveness Program begun by the Puerto Rico Small Business Technology and Development Center, which, since 2011, has trained more than 125 businesses, including 250 top-management executives, on Baldrige principles. The Puerto Rico small business graduates have seen improvements in the areas of leadership, sales, metrics, operations, human resources, workplace environment, financial results, and client satisfaction. In addition, SBDCs in Central America, including El Salvador, have begun adopting the Baldrige program. </a:t>
            </a: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369534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4877" eaLnBrk="0" hangingPunct="0">
              <a:defRPr sz="2700">
                <a:solidFill>
                  <a:schemeClr val="tx1"/>
                </a:solidFill>
                <a:latin typeface="Times New Roman" pitchFamily="18" charset="0"/>
                <a:ea typeface="ＭＳ Ｐゴシック" pitchFamily="34" charset="-128"/>
              </a:defRPr>
            </a:lvl1pPr>
            <a:lvl2pPr marL="817492" indent="-314419" defTabSz="1014877" eaLnBrk="0" hangingPunct="0">
              <a:defRPr sz="2700">
                <a:solidFill>
                  <a:schemeClr val="tx1"/>
                </a:solidFill>
                <a:latin typeface="Times New Roman" pitchFamily="18" charset="0"/>
                <a:ea typeface="ＭＳ Ｐゴシック" pitchFamily="34" charset="-128"/>
              </a:defRPr>
            </a:lvl2pPr>
            <a:lvl3pPr marL="1257679" indent="-251536" defTabSz="1014877" eaLnBrk="0" hangingPunct="0">
              <a:defRPr sz="2700">
                <a:solidFill>
                  <a:schemeClr val="tx1"/>
                </a:solidFill>
                <a:latin typeface="Times New Roman" pitchFamily="18" charset="0"/>
                <a:ea typeface="ＭＳ Ｐゴシック" pitchFamily="34" charset="-128"/>
              </a:defRPr>
            </a:lvl3pPr>
            <a:lvl4pPr marL="1760750" indent="-251536" defTabSz="1014877" eaLnBrk="0" hangingPunct="0">
              <a:defRPr sz="2700">
                <a:solidFill>
                  <a:schemeClr val="tx1"/>
                </a:solidFill>
                <a:latin typeface="Times New Roman" pitchFamily="18" charset="0"/>
                <a:ea typeface="ＭＳ Ｐゴシック" pitchFamily="34" charset="-128"/>
              </a:defRPr>
            </a:lvl4pPr>
            <a:lvl5pPr marL="2263823" indent="-251536" defTabSz="1014877" eaLnBrk="0" hangingPunct="0">
              <a:defRPr sz="2700">
                <a:solidFill>
                  <a:schemeClr val="tx1"/>
                </a:solidFill>
                <a:latin typeface="Times New Roman" pitchFamily="18" charset="0"/>
                <a:ea typeface="ＭＳ Ｐゴシック" pitchFamily="34" charset="-128"/>
              </a:defRPr>
            </a:lvl5pPr>
            <a:lvl6pPr marL="2766894"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2BEDBEFF-A6E1-49D2-91F4-8A9C226D51E7}" type="slidenum">
              <a:rPr lang="en-US" sz="1300"/>
              <a:pPr/>
              <a:t>15</a:t>
            </a:fld>
            <a:endParaRPr lang="en-US" sz="1300"/>
          </a:p>
        </p:txBody>
      </p:sp>
      <p:sp>
        <p:nvSpPr>
          <p:cNvPr id="30723" name="Rectangle 4"/>
          <p:cNvSpPr>
            <a:spLocks noGrp="1" noRot="1" noChangeAspect="1" noChangeArrowheads="1" noTextEdit="1"/>
          </p:cNvSpPr>
          <p:nvPr>
            <p:ph type="sldImg"/>
          </p:nvPr>
        </p:nvSpPr>
        <p:spPr>
          <a:xfrm>
            <a:off x="1704975" y="368300"/>
            <a:ext cx="3897313" cy="3013075"/>
          </a:xfrm>
          <a:ln/>
        </p:spPr>
      </p:sp>
      <p:sp>
        <p:nvSpPr>
          <p:cNvPr id="29700" name="Rectangle 5"/>
          <p:cNvSpPr>
            <a:spLocks noGrp="1" noChangeArrowheads="1"/>
          </p:cNvSpPr>
          <p:nvPr>
            <p:ph type="body" idx="1"/>
          </p:nvPr>
        </p:nvSpPr>
        <p:spPr>
          <a:xfrm>
            <a:off x="312152" y="3405612"/>
            <a:ext cx="6344286" cy="7455529"/>
          </a:xfrm>
          <a:ln/>
        </p:spPr>
        <p:txBody>
          <a:bodyPr/>
          <a:lstStyle/>
          <a:p>
            <a:pPr>
              <a:spcAft>
                <a:spcPts val="673"/>
              </a:spcAft>
              <a:defRPr/>
            </a:pPr>
            <a:r>
              <a:rPr lang="en-US" dirty="0">
                <a:latin typeface="Times New Roman" panose="02020603050405020304" pitchFamily="18" charset="0"/>
                <a:ea typeface="Tahoma" pitchFamily="34" charset="0"/>
                <a:cs typeface="Times New Roman" panose="02020603050405020304" pitchFamily="18" charset="0"/>
              </a:rPr>
              <a:t>Baldrige Program participants include a wide variety of individuals and organizations, such as Baldrige framework-using organizations; Baldrige Award applicants and recipients; and members of the Board of Examiners, who evaluate the award applications and prepare feedback reports.</a:t>
            </a:r>
          </a:p>
          <a:p>
            <a:pPr>
              <a:spcAft>
                <a:spcPts val="673"/>
              </a:spcAft>
              <a:defRPr/>
            </a:pPr>
            <a:r>
              <a:rPr lang="en-US" dirty="0">
                <a:latin typeface="Times New Roman" panose="02020603050405020304" pitchFamily="18" charset="0"/>
                <a:ea typeface="Tahoma" pitchFamily="34" charset="0"/>
                <a:cs typeface="Times New Roman" panose="02020603050405020304" pitchFamily="18" charset="0"/>
              </a:rPr>
              <a:t>From the program’s inception through 2014, 105 of the more than 1,600 applications have resulted in a Baldrige Award: 31 in manufacturing, 16 in service, 23 in small business, 10 in education, 19 in health care, and 6 in the nonprofit sector. Six organizations (MEDRAD;</a:t>
            </a:r>
            <a:r>
              <a:rPr lang="en-US" b="1" dirty="0">
                <a:latin typeface="Times New Roman" panose="02020603050405020304" pitchFamily="18" charset="0"/>
                <a:ea typeface="Tahoma" pitchFamily="34" charset="0"/>
                <a:cs typeface="Times New Roman" panose="02020603050405020304" pitchFamily="18" charset="0"/>
              </a:rPr>
              <a:t> </a:t>
            </a:r>
            <a:r>
              <a:rPr lang="en-US" dirty="0">
                <a:latin typeface="Times New Roman" panose="02020603050405020304" pitchFamily="18" charset="0"/>
                <a:ea typeface="Tahoma" pitchFamily="34" charset="0"/>
                <a:cs typeface="Times New Roman" panose="02020603050405020304" pitchFamily="18" charset="0"/>
              </a:rPr>
              <a:t>MESA;</a:t>
            </a:r>
            <a:r>
              <a:rPr lang="en-US" b="1" dirty="0">
                <a:latin typeface="Times New Roman" panose="02020603050405020304" pitchFamily="18" charset="0"/>
                <a:ea typeface="Tahoma" pitchFamily="34" charset="0"/>
                <a:cs typeface="Times New Roman" panose="02020603050405020304" pitchFamily="18" charset="0"/>
              </a:rPr>
              <a:t> </a:t>
            </a:r>
            <a:r>
              <a:rPr lang="en-US" dirty="0">
                <a:latin typeface="Times New Roman" panose="02020603050405020304" pitchFamily="18" charset="0"/>
                <a:ea typeface="Tahoma" pitchFamily="34" charset="0"/>
                <a:cs typeface="Times New Roman" panose="02020603050405020304" pitchFamily="18" charset="0"/>
              </a:rPr>
              <a:t>The Ritz-Carlton Hotel Company, L.L.C.; Solectron; Cargill Kitchen Solutions [formerly Sunny Fresh Foods, Inc.]; and Texas Nameplate, Inc.) have received the award twice, making the total number of award recipients 99.</a:t>
            </a:r>
          </a:p>
          <a:p>
            <a:pPr>
              <a:spcAft>
                <a:spcPts val="673"/>
              </a:spcAft>
              <a:defRPr/>
            </a:pPr>
            <a:r>
              <a:rPr lang="en-US" dirty="0">
                <a:latin typeface="Times New Roman" panose="02020603050405020304" pitchFamily="18" charset="0"/>
                <a:ea typeface="Tahoma" pitchFamily="34" charset="0"/>
                <a:cs typeface="Times New Roman" panose="02020603050405020304" pitchFamily="18" charset="0"/>
              </a:rPr>
              <a:t>Through 2014, the Baldrige Performance Excellence Program had trained more than 9,400 examiners in the Baldrige framework and processes. State and regional programs that are members of the nonprofit Alliance for Performance Excellence, which serves as a feeder system for the national Baldrige Award, have trained more than 30,000 examiners over the past 19 years. Examiners often take knowledge from the program to their own organizations and teach others about the Baldrige process. </a:t>
            </a:r>
          </a:p>
          <a:p>
            <a:pPr>
              <a:spcAft>
                <a:spcPts val="673"/>
              </a:spcAft>
              <a:defRPr/>
            </a:pPr>
            <a:r>
              <a:rPr lang="en-US" dirty="0">
                <a:latin typeface="Times New Roman" panose="02020603050405020304" pitchFamily="18" charset="0"/>
                <a:ea typeface="Tahoma" pitchFamily="34" charset="0"/>
                <a:cs typeface="Times New Roman" panose="02020603050405020304" pitchFamily="18" charset="0"/>
              </a:rPr>
              <a:t>There have been examiners and award recipients in nearly every state and the District of Columbia.</a:t>
            </a:r>
          </a:p>
          <a:p>
            <a:pPr>
              <a:spcAft>
                <a:spcPts val="673"/>
              </a:spcAft>
              <a:defRPr/>
            </a:pPr>
            <a:endParaRPr lang="en-US" dirty="0">
              <a:latin typeface="Times New Roman" panose="02020603050405020304" pitchFamily="18" charset="0"/>
              <a:ea typeface="Tahoma" pitchFamily="34" charset="0"/>
              <a:cs typeface="Times New Roman" panose="02020603050405020304" pitchFamily="18" charset="0"/>
            </a:endParaRPr>
          </a:p>
          <a:p>
            <a:pPr>
              <a:spcAft>
                <a:spcPts val="673"/>
              </a:spcAft>
              <a:defRPr/>
            </a:pPr>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1505048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4877" eaLnBrk="0" hangingPunct="0">
              <a:defRPr sz="2700">
                <a:solidFill>
                  <a:schemeClr val="tx1"/>
                </a:solidFill>
                <a:latin typeface="Times New Roman" pitchFamily="18" charset="0"/>
                <a:ea typeface="ＭＳ Ｐゴシック" pitchFamily="34" charset="-128"/>
              </a:defRPr>
            </a:lvl1pPr>
            <a:lvl2pPr marL="817492" indent="-314419" defTabSz="1014877" eaLnBrk="0" hangingPunct="0">
              <a:defRPr sz="2700">
                <a:solidFill>
                  <a:schemeClr val="tx1"/>
                </a:solidFill>
                <a:latin typeface="Times New Roman" pitchFamily="18" charset="0"/>
                <a:ea typeface="ＭＳ Ｐゴシック" pitchFamily="34" charset="-128"/>
              </a:defRPr>
            </a:lvl2pPr>
            <a:lvl3pPr marL="1257679" indent="-251536" defTabSz="1014877" eaLnBrk="0" hangingPunct="0">
              <a:defRPr sz="2700">
                <a:solidFill>
                  <a:schemeClr val="tx1"/>
                </a:solidFill>
                <a:latin typeface="Times New Roman" pitchFamily="18" charset="0"/>
                <a:ea typeface="ＭＳ Ｐゴシック" pitchFamily="34" charset="-128"/>
              </a:defRPr>
            </a:lvl3pPr>
            <a:lvl4pPr marL="1760750" indent="-251536" defTabSz="1014877" eaLnBrk="0" hangingPunct="0">
              <a:defRPr sz="2700">
                <a:solidFill>
                  <a:schemeClr val="tx1"/>
                </a:solidFill>
                <a:latin typeface="Times New Roman" pitchFamily="18" charset="0"/>
                <a:ea typeface="ＭＳ Ｐゴシック" pitchFamily="34" charset="-128"/>
              </a:defRPr>
            </a:lvl4pPr>
            <a:lvl5pPr marL="2263823" indent="-251536" defTabSz="1014877" eaLnBrk="0" hangingPunct="0">
              <a:defRPr sz="2700">
                <a:solidFill>
                  <a:schemeClr val="tx1"/>
                </a:solidFill>
                <a:latin typeface="Times New Roman" pitchFamily="18" charset="0"/>
                <a:ea typeface="ＭＳ Ｐゴシック" pitchFamily="34" charset="-128"/>
              </a:defRPr>
            </a:lvl5pPr>
            <a:lvl6pPr marL="2766894"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71DAC9A5-19C3-4DC2-A219-304D44349ABE}" type="slidenum">
              <a:rPr lang="en-US" sz="1300"/>
              <a:pPr/>
              <a:t>16</a:t>
            </a:fld>
            <a:endParaRPr lang="en-US" sz="1300"/>
          </a:p>
        </p:txBody>
      </p:sp>
      <p:sp>
        <p:nvSpPr>
          <p:cNvPr id="31747" name="Rectangle 4"/>
          <p:cNvSpPr>
            <a:spLocks noGrp="1" noRot="1" noChangeAspect="1" noChangeArrowheads="1" noTextEdit="1"/>
          </p:cNvSpPr>
          <p:nvPr>
            <p:ph type="sldImg"/>
          </p:nvPr>
        </p:nvSpPr>
        <p:spPr>
          <a:xfrm>
            <a:off x="803275" y="812800"/>
            <a:ext cx="5359400" cy="4143375"/>
          </a:xfrm>
          <a:ln/>
        </p:spPr>
      </p:sp>
      <p:sp>
        <p:nvSpPr>
          <p:cNvPr id="31748" name="Rectangle 5"/>
          <p:cNvSpPr>
            <a:spLocks noGrp="1" noChangeArrowheads="1"/>
          </p:cNvSpPr>
          <p:nvPr>
            <p:ph type="body" idx="1"/>
          </p:nvPr>
        </p:nvSpPr>
        <p:spPr>
          <a:xfrm>
            <a:off x="547114" y="5055481"/>
            <a:ext cx="5712879" cy="5247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0"/>
              </a:spcBef>
              <a:spcAft>
                <a:spcPts val="673"/>
              </a:spcAft>
            </a:pPr>
            <a:r>
              <a:rPr lang="en-US" dirty="0">
                <a:latin typeface="Times New Roman" panose="02020603050405020304" pitchFamily="18" charset="0"/>
                <a:ea typeface="Tahoma" pitchFamily="34" charset="0"/>
                <a:cs typeface="Times New Roman" panose="02020603050405020304" pitchFamily="18" charset="0"/>
              </a:rPr>
              <a:t>Through the sharing of best practices and knowledge of the Baldrige framework , award recipients have helped increase the competitiveness of U.S. organizations. For example, award recipients often host seminars and workshops to help other organizations understand and use the Criteria.</a:t>
            </a:r>
          </a:p>
          <a:p>
            <a:pPr>
              <a:spcBef>
                <a:spcPts val="0"/>
              </a:spcBef>
              <a:spcAft>
                <a:spcPts val="673"/>
              </a:spcAft>
            </a:pPr>
            <a:r>
              <a:rPr lang="en-US" dirty="0">
                <a:latin typeface="Times New Roman" panose="02020603050405020304" pitchFamily="18" charset="0"/>
                <a:ea typeface="Tahoma" pitchFamily="34" charset="0"/>
                <a:cs typeface="Times New Roman" panose="02020603050405020304" pitchFamily="18" charset="0"/>
              </a:rPr>
              <a:t>Collectively, Baldrige Award recipients have given thousands of presentations. Audiences have included businesses, education and health care organizations, and government agencies and other nonprofit groups.</a:t>
            </a:r>
          </a:p>
          <a:p>
            <a:pPr>
              <a:spcBef>
                <a:spcPts val="0"/>
              </a:spcBef>
              <a:spcAft>
                <a:spcPts val="673"/>
              </a:spcAft>
            </a:pPr>
            <a:r>
              <a:rPr lang="en-US" dirty="0">
                <a:latin typeface="Times New Roman" panose="02020603050405020304" pitchFamily="18" charset="0"/>
                <a:ea typeface="Tahoma" pitchFamily="34" charset="0"/>
                <a:cs typeface="Times New Roman" panose="02020603050405020304" pitchFamily="18" charset="0"/>
              </a:rPr>
              <a:t>Award recipients also share best practices at the annual Quest for Excellence Conference</a:t>
            </a:r>
            <a:r>
              <a:rPr lang="en-US" baseline="30000" dirty="0">
                <a:latin typeface="Times New Roman" panose="02020603050405020304" pitchFamily="18" charset="0"/>
                <a:ea typeface="Tahoma" pitchFamily="34" charset="0"/>
                <a:cs typeface="Times New Roman" panose="02020603050405020304" pitchFamily="18" charset="0"/>
              </a:rPr>
              <a:t>® </a:t>
            </a:r>
            <a:r>
              <a:rPr lang="en-US" dirty="0">
                <a:latin typeface="Times New Roman" panose="02020603050405020304" pitchFamily="18" charset="0"/>
                <a:ea typeface="Tahoma" pitchFamily="34" charset="0"/>
                <a:cs typeface="Times New Roman" panose="02020603050405020304" pitchFamily="18" charset="0"/>
              </a:rPr>
              <a:t>and at regional conferences. Regional conferences are held at various U.S. locations each year.</a:t>
            </a:r>
          </a:p>
          <a:p>
            <a:pPr>
              <a:spcBef>
                <a:spcPts val="0"/>
              </a:spcBef>
              <a:spcAft>
                <a:spcPts val="673"/>
              </a:spcAft>
            </a:pPr>
            <a:r>
              <a:rPr lang="en-US" dirty="0">
                <a:latin typeface="Times New Roman" panose="02020603050405020304" pitchFamily="18" charset="0"/>
                <a:ea typeface="Tahoma" pitchFamily="34" charset="0"/>
                <a:cs typeface="Times New Roman" panose="02020603050405020304" pitchFamily="18" charset="0"/>
              </a:rPr>
              <a:t>The use of the Baldrige framework by award recipients has had a positive influence in several ways on these organizations’ customers and suppliers. First, the use of the Baldrige framework has helped the organizations improve their processes related to customers and suppliers and their relationships with these groups. In addition, some organizations, through such mechanisms as Baldrige-based awards for their suppliers, have encouraged their supplier organizations to use the Baldrige framework .  </a:t>
            </a:r>
          </a:p>
          <a:p>
            <a:pPr>
              <a:spcBef>
                <a:spcPts val="0"/>
              </a:spcBef>
              <a:spcAft>
                <a:spcPts val="673"/>
              </a:spcAft>
            </a:pPr>
            <a:r>
              <a:rPr lang="en-US" dirty="0">
                <a:latin typeface="Times New Roman" panose="02020603050405020304" pitchFamily="18" charset="0"/>
                <a:ea typeface="Tahoma" pitchFamily="34" charset="0"/>
                <a:cs typeface="Times New Roman" panose="02020603050405020304" pitchFamily="18" charset="0"/>
              </a:rPr>
              <a:t>Many award recipients have also written and published articles on the Baldrige framework and the Baldrige Program. </a:t>
            </a:r>
          </a:p>
        </p:txBody>
      </p:sp>
    </p:spTree>
    <p:extLst>
      <p:ext uri="{BB962C8B-B14F-4D97-AF65-F5344CB8AC3E}">
        <p14:creationId xmlns:p14="http://schemas.microsoft.com/office/powerpoint/2010/main" val="3433398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5358">
              <a:defRPr sz="2700">
                <a:solidFill>
                  <a:schemeClr val="tx1"/>
                </a:solidFill>
                <a:latin typeface="Times New Roman" pitchFamily="18" charset="0"/>
                <a:ea typeface="ＭＳ Ｐゴシック" pitchFamily="34" charset="-128"/>
              </a:defRPr>
            </a:lvl1pPr>
            <a:lvl2pPr marL="817492" indent="-314419" defTabSz="1025358">
              <a:defRPr sz="2700">
                <a:solidFill>
                  <a:schemeClr val="tx1"/>
                </a:solidFill>
                <a:latin typeface="Times New Roman" pitchFamily="18" charset="0"/>
                <a:ea typeface="ＭＳ Ｐゴシック" pitchFamily="34" charset="-128"/>
              </a:defRPr>
            </a:lvl2pPr>
            <a:lvl3pPr marL="1257679" indent="-251536" defTabSz="1025358">
              <a:defRPr sz="2700">
                <a:solidFill>
                  <a:schemeClr val="tx1"/>
                </a:solidFill>
                <a:latin typeface="Times New Roman" pitchFamily="18" charset="0"/>
                <a:ea typeface="ＭＳ Ｐゴシック" pitchFamily="34" charset="-128"/>
              </a:defRPr>
            </a:lvl3pPr>
            <a:lvl4pPr marL="1760750" indent="-251536" defTabSz="1025358">
              <a:defRPr sz="2700">
                <a:solidFill>
                  <a:schemeClr val="tx1"/>
                </a:solidFill>
                <a:latin typeface="Times New Roman" pitchFamily="18" charset="0"/>
                <a:ea typeface="ＭＳ Ｐゴシック" pitchFamily="34" charset="-128"/>
              </a:defRPr>
            </a:lvl4pPr>
            <a:lvl5pPr marL="2263823" indent="-251536" defTabSz="1025358">
              <a:defRPr sz="2700">
                <a:solidFill>
                  <a:schemeClr val="tx1"/>
                </a:solidFill>
                <a:latin typeface="Times New Roman" pitchFamily="18" charset="0"/>
                <a:ea typeface="ＭＳ Ｐゴシック" pitchFamily="34" charset="-128"/>
              </a:defRPr>
            </a:lvl5pPr>
            <a:lvl6pPr marL="2766894" indent="-251536" defTabSz="102535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2535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2535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2535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D944A158-3D94-4487-BB63-49DD713B7F70}" type="slidenum">
              <a:rPr lang="en-US" sz="1300"/>
              <a:pPr/>
              <a:t>17</a:t>
            </a:fld>
            <a:endParaRPr lang="en-US" sz="1300"/>
          </a:p>
        </p:txBody>
      </p:sp>
      <p:sp>
        <p:nvSpPr>
          <p:cNvPr id="55299" name="Rectangle 2"/>
          <p:cNvSpPr>
            <a:spLocks noGrp="1" noRot="1" noChangeAspect="1" noChangeArrowheads="1" noTextEdit="1"/>
          </p:cNvSpPr>
          <p:nvPr>
            <p:ph type="sldImg"/>
          </p:nvPr>
        </p:nvSpPr>
        <p:spPr>
          <a:xfrm>
            <a:off x="801688" y="811213"/>
            <a:ext cx="5360987" cy="4144962"/>
          </a:xfrm>
          <a:ln/>
        </p:spPr>
      </p:sp>
      <p:sp>
        <p:nvSpPr>
          <p:cNvPr id="55300" name="Rectangle 3"/>
          <p:cNvSpPr>
            <a:spLocks noGrp="1" noChangeArrowheads="1"/>
          </p:cNvSpPr>
          <p:nvPr>
            <p:ph type="body" idx="1"/>
          </p:nvPr>
        </p:nvSpPr>
        <p:spPr>
          <a:xfrm>
            <a:off x="157455" y="4981293"/>
            <a:ext cx="6708498" cy="6063935"/>
          </a:xfrm>
          <a:ln/>
        </p:spPr>
        <p:txBody>
          <a:bodyPr/>
          <a:lstStyle/>
          <a:p>
            <a:pPr>
              <a:defRPr/>
            </a:pPr>
            <a:r>
              <a:rPr lang="en-US" sz="1000" dirty="0">
                <a:latin typeface="Times New Roman" panose="02020603050405020304" pitchFamily="18" charset="0"/>
                <a:ea typeface="ＭＳ Ｐゴシック" pitchFamily="-109" charset="-128"/>
                <a:cs typeface="Times New Roman" panose="02020603050405020304" pitchFamily="18" charset="0"/>
              </a:rPr>
              <a:t>Besides results such as increased self-knowledge, more workforce participation, and integrated operations, the Baldrige framework has helped organizations to improve bottom-line results and competitiveness. Following are some examples:</a:t>
            </a:r>
          </a:p>
          <a:p>
            <a:pPr marL="102532" indent="-102532">
              <a:spcAft>
                <a:spcPts val="673"/>
              </a:spcAft>
              <a:buFont typeface="Arial" pitchFamily="34" charset="0"/>
              <a:buChar char="•"/>
            </a:pPr>
            <a:r>
              <a:rPr lang="en-US" sz="1000" dirty="0" smtClean="0">
                <a:latin typeface="Times New Roman" panose="02020603050405020304" pitchFamily="18" charset="0"/>
                <a:ea typeface="Tahoma" pitchFamily="34" charset="0"/>
                <a:cs typeface="Times New Roman" panose="02020603050405020304" pitchFamily="18" charset="0"/>
              </a:rPr>
              <a:t>Lockheed </a:t>
            </a:r>
            <a:r>
              <a:rPr lang="en-US" sz="1000" dirty="0">
                <a:latin typeface="Times New Roman" panose="02020603050405020304" pitchFamily="18" charset="0"/>
                <a:ea typeface="Tahoma" pitchFamily="34" charset="0"/>
                <a:cs typeface="Times New Roman" panose="02020603050405020304" pitchFamily="18" charset="0"/>
              </a:rPr>
              <a:t>Martin Missiles and Fire Control (MFC) has attained a leading market share and sustained growth over the past four years: return on investment, a strategic measure for MFC, has grown at a 23% compound annual rate, faster than the industry-best competitor at 13.7%; operating margin has had a compound annual growth rate of 6.2% over 11 years, better than the Standard &amp; Poor’s (S&amp;P) 500 Capital Goods Manufacturing Index at 1.5% and the industry-best competitor at 0.2%; from 2006 to 2011, annual orders from repeat customers increased by 32%, and international orders increased by almost 400%; and time reductions as a result of process and performance improvement programs yielded an estimated saving of $225 million annually.</a:t>
            </a:r>
          </a:p>
          <a:p>
            <a:pPr marL="102532" indent="-102532">
              <a:spcAft>
                <a:spcPts val="673"/>
              </a:spcAft>
              <a:buFont typeface="Arial" pitchFamily="34" charset="0"/>
              <a:buChar char="•"/>
            </a:pPr>
            <a:r>
              <a:rPr lang="en-US" sz="1000" dirty="0">
                <a:latin typeface="Times New Roman" panose="02020603050405020304" pitchFamily="18" charset="0"/>
                <a:ea typeface="Tahoma" pitchFamily="34" charset="0"/>
                <a:cs typeface="Times New Roman" panose="02020603050405020304" pitchFamily="18" charset="0"/>
              </a:rPr>
              <a:t>Since 2006, MESA more than doubled in size while transforming itself from a manufacturing company to a full-service provider of corrosion control and integrity solutions to the pipeline industry. MESA's growth rate during this period exceeded its closest competitor by almost 40%; MESA's entry into new markets, including expansion into the asset integrity market for pipelines, has created more than $26 million of annual revenue over a nine-year period; profitability as a percentage of revenue has increased from 5% in 2006 to greater than 10% projected for 2012; customer retention rates consistently exceeded 95% in both materials and service between 2006 and 2011, and revenue from existing customers increased over the same period; and the customer satisfaction increased from 87% in 2006 to over 90% since 2009; these levels are consistently better than competitors (ranging from 72 to 83%) and the American Customer Satisfaction Index (ranging from 72 to 76%). </a:t>
            </a:r>
          </a:p>
          <a:p>
            <a:pPr marL="102532" indent="-102532">
              <a:spcAft>
                <a:spcPts val="673"/>
              </a:spcAft>
              <a:buFont typeface="Arial" pitchFamily="34" charset="0"/>
              <a:buChar char="•"/>
            </a:pPr>
            <a:r>
              <a:rPr lang="en-US" sz="1000" dirty="0">
                <a:latin typeface="Times New Roman" panose="02020603050405020304" pitchFamily="18" charset="0"/>
                <a:ea typeface="Tahoma" pitchFamily="34" charset="0"/>
                <a:cs typeface="Times New Roman" panose="02020603050405020304" pitchFamily="18" charset="0"/>
              </a:rPr>
              <a:t>North Mississippi Health Services’ (NMHS’) outpatient management of diabetes has met or exceeded the National Committee for Quality Assurance (NCQA) top-decile benchmark since 2008; colorectal cancer screenings have increased since 2009 and consistently exceed the standard set by the state’s Medicare quality improvement organization; for 2012, the system’s flagship hospital performed at the 100% level for Joint Commission-accredited hospitals in 26 of 30 Surgical Care Improvement Project core measures; a strong focus on patient safety has led to no central line-associated blood stream infections in the intensive care unit for two years; employee retention has been at or above 90% since fiscal year 2007, exceeding the Bureau of Labor Statistics’ benchmark for health care organizations by 10%; and NMHS leads its primary competitor in market share by 13% and all other hospitals combined by 8%.</a:t>
            </a:r>
          </a:p>
          <a:p>
            <a:pPr marL="102532" indent="-102532">
              <a:spcAft>
                <a:spcPts val="673"/>
              </a:spcAft>
              <a:buFont typeface="Arial" pitchFamily="34" charset="0"/>
              <a:buChar char="•"/>
            </a:pPr>
            <a:r>
              <a:rPr lang="en-US" sz="1000" dirty="0">
                <a:latin typeface="Times New Roman" panose="02020603050405020304" pitchFamily="18" charset="0"/>
                <a:ea typeface="Tahoma" pitchFamily="34" charset="0"/>
                <a:cs typeface="Times New Roman" panose="02020603050405020304" pitchFamily="18" charset="0"/>
              </a:rPr>
              <a:t>The City of Irving is one of five cities in the state and 89 in the nation with a AAA rating from both Standard and Poor’s and Moody’s—ratings that it has maintained since 2007; the tax rate is the second lowest in the Dallas-Fort Worth Metropolitan area. Since 2007, its overall cost of service has been better than four comparable cities in the area; the rating for overall quality of service in Irving (74%) is higher than the state of Texas (46%), county government (37%), and the U.S. government (38%); since 2006, </a:t>
            </a:r>
            <a:r>
              <a:rPr lang="en-US" sz="1000" dirty="0" err="1">
                <a:latin typeface="Times New Roman" panose="02020603050405020304" pitchFamily="18" charset="0"/>
                <a:ea typeface="Tahoma" pitchFamily="34" charset="0"/>
                <a:cs typeface="Times New Roman" panose="02020603050405020304" pitchFamily="18" charset="0"/>
              </a:rPr>
              <a:t>the%age</a:t>
            </a:r>
            <a:r>
              <a:rPr lang="en-US" sz="1000" dirty="0">
                <a:latin typeface="Times New Roman" panose="02020603050405020304" pitchFamily="18" charset="0"/>
                <a:ea typeface="Tahoma" pitchFamily="34" charset="0"/>
                <a:cs typeface="Times New Roman" panose="02020603050405020304" pitchFamily="18" charset="0"/>
              </a:rPr>
              <a:t> of residents rating many of the city’s key services—including police, code enforcement, libraries, and recreational—as good or excellent has increased by double digits; and Irving’s focus on process efficiency has resulted in more than $44 million in cost savings and efficiencies since 2008. </a:t>
            </a:r>
            <a:endParaRPr lang="en-US" sz="1000" b="1" dirty="0">
              <a:latin typeface="Times New Roman" pitchFamily="18" charset="0"/>
              <a:ea typeface="ＭＳ Ｐゴシック" pitchFamily="-109" charset="-128"/>
              <a:cs typeface="Times New Roman" panose="02020603050405020304" pitchFamily="18" charset="0"/>
            </a:endParaRPr>
          </a:p>
          <a:p>
            <a:pPr marL="70512" indent="-70512">
              <a:spcBef>
                <a:spcPts val="215"/>
              </a:spcBef>
              <a:buFont typeface="Arial" pitchFamily="34" charset="0"/>
              <a:buChar char="•"/>
              <a:defRPr/>
            </a:pPr>
            <a:r>
              <a:rPr lang="en-US" sz="1000" dirty="0">
                <a:latin typeface="Times New Roman" pitchFamily="18" charset="0"/>
                <a:ea typeface="ＭＳ Ｐゴシック" pitchFamily="-109" charset="-128"/>
                <a:cs typeface="Times New Roman" panose="02020603050405020304" pitchFamily="18" charset="0"/>
              </a:rPr>
              <a:t>Montgomery County Public Schools (2010 Baldrige Award recipient) elementary school students’ reading performance used to determine Adequate Yearly Progress (AYP) increased for all subgroups, including improvements of 10.2 percentage points for Limited English Proficient students, 8.3 percentage points for students receiving free and reduced-priced meals, 7.1 percentage points for African Americans, and 7.6 percentage points for Hispanics..</a:t>
            </a:r>
          </a:p>
          <a:p>
            <a:pPr marL="70512" indent="-70512">
              <a:buFont typeface="Arial" pitchFamily="34" charset="0"/>
              <a:buChar char="•"/>
              <a:defRPr/>
            </a:pPr>
            <a:r>
              <a:rPr lang="en-US" sz="1000" dirty="0" smtClean="0">
                <a:latin typeface="Times New Roman" pitchFamily="18" charset="0"/>
                <a:ea typeface="ＭＳ Ｐゴシック" pitchFamily="-109" charset="-128"/>
                <a:cs typeface="Times New Roman" panose="02020603050405020304" pitchFamily="18" charset="0"/>
              </a:rPr>
              <a:t>Advocate </a:t>
            </a:r>
            <a:r>
              <a:rPr lang="en-US" sz="1000" dirty="0">
                <a:latin typeface="Times New Roman" pitchFamily="18" charset="0"/>
                <a:ea typeface="ＭＳ Ｐゴシック" pitchFamily="-109" charset="-128"/>
                <a:cs typeface="Times New Roman" panose="02020603050405020304" pitchFamily="18" charset="0"/>
              </a:rPr>
              <a:t>Good Samaritan Hospital (2010 Baldrige Award recipient) demonstrates high levels of performance in many process measures for clinical outcomes. For example, risk-adjusted mortality (overall mortality divided by expected mortality where 1 is the standard) decreased from 0.55 in 2007 to 0.42 in 2010, exceeding the six-county top-decile level as measured by Thomson Reuters. </a:t>
            </a:r>
          </a:p>
          <a:p>
            <a:pPr marL="70512" indent="-70512">
              <a:buFont typeface="Arial" pitchFamily="34" charset="0"/>
              <a:buChar char="•"/>
              <a:defRPr/>
            </a:pPr>
            <a:r>
              <a:rPr lang="en-US" sz="1000" dirty="0">
                <a:latin typeface="Times New Roman" pitchFamily="18" charset="0"/>
                <a:ea typeface="ＭＳ Ｐゴシック" pitchFamily="-109" charset="-128"/>
                <a:cs typeface="Times New Roman" panose="02020603050405020304" pitchFamily="18" charset="0"/>
              </a:rPr>
              <a:t>Lean manufacturing concepts have helped MESA Products, Inc. (2006 Baldrige Award recipient) achieve cycle time and productivity improvements. For example, throughput time in the magnesium assembly area improved by 82%, output in the instrumentation equipment assembly area increased by 60%, lead time for the sales-order-entry process decreased by 30%, and error rates dropped 50%. In addition, on-time shipments improved to 97.2%.</a:t>
            </a:r>
          </a:p>
          <a:p>
            <a:pPr marL="70512" indent="-70512">
              <a:buFont typeface="Arial" pitchFamily="34" charset="0"/>
              <a:buChar char="•"/>
              <a:defRPr/>
            </a:pPr>
            <a:r>
              <a:rPr lang="en-US" sz="1000" dirty="0">
                <a:latin typeface="Times New Roman" pitchFamily="18" charset="0"/>
                <a:ea typeface="ＭＳ Ｐゴシック" pitchFamily="-109" charset="-128"/>
                <a:cs typeface="Times New Roman" panose="02020603050405020304" pitchFamily="18" charset="0"/>
              </a:rPr>
              <a:t>Hurricane Katrina caused </a:t>
            </a:r>
            <a:r>
              <a:rPr lang="en-US" sz="1000" dirty="0" err="1">
                <a:latin typeface="Times New Roman" pitchFamily="18" charset="0"/>
                <a:ea typeface="ＭＳ Ｐゴシック" pitchFamily="-109" charset="-128"/>
                <a:cs typeface="Times New Roman" panose="02020603050405020304" pitchFamily="18" charset="0"/>
              </a:rPr>
              <a:t>DynMcDermott</a:t>
            </a:r>
            <a:r>
              <a:rPr lang="en-US" sz="1000" dirty="0">
                <a:latin typeface="Times New Roman" pitchFamily="18" charset="0"/>
                <a:ea typeface="ＭＳ Ｐゴシック" pitchFamily="-109" charset="-128"/>
                <a:cs typeface="Times New Roman" panose="02020603050405020304" pitchFamily="18" charset="0"/>
              </a:rPr>
              <a:t> Petroleum Operations Company (2005 Baldrige Award recipient) to relocate operations from New Orleans, Louisiana, to Beaumont, Texas. Within five days, the Strategic Petroleum Reserve, which </a:t>
            </a:r>
            <a:r>
              <a:rPr lang="en-US" sz="1000" dirty="0" err="1">
                <a:latin typeface="Times New Roman" pitchFamily="18" charset="0"/>
                <a:ea typeface="ＭＳ Ｐゴシック" pitchFamily="-109" charset="-128"/>
                <a:cs typeface="Times New Roman" panose="02020603050405020304" pitchFamily="18" charset="0"/>
              </a:rPr>
              <a:t>DynMcDermott</a:t>
            </a:r>
            <a:r>
              <a:rPr lang="en-US" sz="1000" dirty="0">
                <a:latin typeface="Times New Roman" pitchFamily="18" charset="0"/>
                <a:ea typeface="ＭＳ Ｐゴシック" pitchFamily="-109" charset="-128"/>
                <a:cs typeface="Times New Roman" panose="02020603050405020304" pitchFamily="18" charset="0"/>
              </a:rPr>
              <a:t> manages as a contractor for the U.S. Department of Energy, began delivering oil to refineries in the Gulf Coast region that normally get oil from the Gulf of Mexico.</a:t>
            </a:r>
          </a:p>
          <a:p>
            <a:pPr>
              <a:defRPr/>
            </a:pPr>
            <a:endParaRPr lang="en-US" sz="1000" dirty="0">
              <a:latin typeface="Times New Roman" pitchFamily="18" charset="0"/>
              <a:ea typeface="ＭＳ Ｐゴシック" pitchFamily="-109" charset="-128"/>
              <a:cs typeface="Times New Roman" panose="02020603050405020304" pitchFamily="18" charset="0"/>
            </a:endParaRPr>
          </a:p>
          <a:p>
            <a:pPr>
              <a:defRPr/>
            </a:pPr>
            <a:endParaRPr lang="en-US" sz="1000" dirty="0">
              <a:latin typeface="Times New Roman" pitchFamily="18" charset="0"/>
              <a:ea typeface="ＭＳ Ｐゴシック" pitchFamily="-109" charset="-128"/>
              <a:cs typeface="Times New Roman" panose="02020603050405020304" pitchFamily="18" charset="0"/>
            </a:endParaRPr>
          </a:p>
          <a:p>
            <a:pPr lvl="1" indent="-121437">
              <a:defRPr/>
            </a:pPr>
            <a:endParaRPr lang="en-US" sz="1000" dirty="0">
              <a:latin typeface="Times New Roman" pitchFamily="18" charset="0"/>
              <a:ea typeface="ＭＳ Ｐゴシック" pitchFamily="-109" charset="-128"/>
              <a:cs typeface="Times New Roman" panose="02020603050405020304" pitchFamily="18" charset="0"/>
            </a:endParaRPr>
          </a:p>
        </p:txBody>
      </p:sp>
    </p:spTree>
    <p:extLst>
      <p:ext uri="{BB962C8B-B14F-4D97-AF65-F5344CB8AC3E}">
        <p14:creationId xmlns:p14="http://schemas.microsoft.com/office/powerpoint/2010/main" val="714918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4877" eaLnBrk="0" hangingPunct="0">
              <a:defRPr sz="2700">
                <a:solidFill>
                  <a:schemeClr val="tx1"/>
                </a:solidFill>
                <a:latin typeface="Times New Roman" pitchFamily="18" charset="0"/>
                <a:ea typeface="ＭＳ Ｐゴシック" pitchFamily="34" charset="-128"/>
              </a:defRPr>
            </a:lvl1pPr>
            <a:lvl2pPr marL="817492" indent="-314419" defTabSz="1014877" eaLnBrk="0" hangingPunct="0">
              <a:defRPr sz="2700">
                <a:solidFill>
                  <a:schemeClr val="tx1"/>
                </a:solidFill>
                <a:latin typeface="Times New Roman" pitchFamily="18" charset="0"/>
                <a:ea typeface="ＭＳ Ｐゴシック" pitchFamily="34" charset="-128"/>
              </a:defRPr>
            </a:lvl2pPr>
            <a:lvl3pPr marL="1257679" indent="-251536" defTabSz="1014877" eaLnBrk="0" hangingPunct="0">
              <a:defRPr sz="2700">
                <a:solidFill>
                  <a:schemeClr val="tx1"/>
                </a:solidFill>
                <a:latin typeface="Times New Roman" pitchFamily="18" charset="0"/>
                <a:ea typeface="ＭＳ Ｐゴシック" pitchFamily="34" charset="-128"/>
              </a:defRPr>
            </a:lvl3pPr>
            <a:lvl4pPr marL="1760750" indent="-251536" defTabSz="1014877" eaLnBrk="0" hangingPunct="0">
              <a:defRPr sz="2700">
                <a:solidFill>
                  <a:schemeClr val="tx1"/>
                </a:solidFill>
                <a:latin typeface="Times New Roman" pitchFamily="18" charset="0"/>
                <a:ea typeface="ＭＳ Ｐゴシック" pitchFamily="34" charset="-128"/>
              </a:defRPr>
            </a:lvl4pPr>
            <a:lvl5pPr marL="2263823" indent="-251536" defTabSz="1014877" eaLnBrk="0" hangingPunct="0">
              <a:defRPr sz="2700">
                <a:solidFill>
                  <a:schemeClr val="tx1"/>
                </a:solidFill>
                <a:latin typeface="Times New Roman" pitchFamily="18" charset="0"/>
                <a:ea typeface="ＭＳ Ｐゴシック" pitchFamily="34" charset="-128"/>
              </a:defRPr>
            </a:lvl5pPr>
            <a:lvl6pPr marL="2766894"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14877"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7FE24620-6131-4443-A5C2-D14CF82A61BD}" type="slidenum">
              <a:rPr lang="en-US" sz="1300"/>
              <a:pPr/>
              <a:t>18</a:t>
            </a:fld>
            <a:endParaRPr lang="en-US" sz="1300"/>
          </a:p>
        </p:txBody>
      </p:sp>
      <p:sp>
        <p:nvSpPr>
          <p:cNvPr id="32771" name="Rectangle 6"/>
          <p:cNvSpPr>
            <a:spLocks noGrp="1" noRot="1" noChangeAspect="1" noChangeArrowheads="1" noTextEdit="1"/>
          </p:cNvSpPr>
          <p:nvPr>
            <p:ph type="sldImg"/>
          </p:nvPr>
        </p:nvSpPr>
        <p:spPr>
          <a:ln/>
        </p:spPr>
      </p:sp>
      <p:sp>
        <p:nvSpPr>
          <p:cNvPr id="31748" name="Rectangle 7"/>
          <p:cNvSpPr>
            <a:spLocks noGrp="1" noChangeArrowheads="1"/>
          </p:cNvSpPr>
          <p:nvPr>
            <p:ph type="body" idx="1"/>
          </p:nvPr>
        </p:nvSpPr>
        <p:spPr>
          <a:xfrm>
            <a:off x="542342" y="5098234"/>
            <a:ext cx="5692204" cy="4285307"/>
          </a:xfrm>
          <a:ln/>
        </p:spPr>
        <p:txBody>
          <a:bodyPr/>
          <a:lstStyle/>
          <a:p>
            <a:pPr>
              <a:spcAft>
                <a:spcPts val="740"/>
              </a:spcAft>
              <a:defRPr/>
            </a:pPr>
            <a:r>
              <a:rPr lang="en-US" dirty="0" smtClean="0">
                <a:latin typeface="Times New Roman" panose="02020603050405020304" pitchFamily="18" charset="0"/>
                <a:ea typeface="Tahoma" pitchFamily="34" charset="0"/>
                <a:cs typeface="Times New Roman" panose="02020603050405020304" pitchFamily="18" charset="0"/>
              </a:rPr>
              <a:t>The following slides show some of the achievements of the current award recipients</a:t>
            </a:r>
            <a:r>
              <a:rPr lang="en-US" dirty="0">
                <a:latin typeface="Times New Roman" panose="02020603050405020304" pitchFamily="18" charset="0"/>
                <a:ea typeface="Tahoma" pitchFamily="34" charset="0"/>
                <a:cs typeface="Times New Roman" panose="02020603050405020304" pitchFamily="18" charset="0"/>
              </a:rPr>
              <a:t>.</a:t>
            </a:r>
            <a:endParaRPr lang="en-US" dirty="0" smtClean="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729259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0117" eaLnBrk="0" hangingPunct="0">
              <a:defRPr sz="2700">
                <a:solidFill>
                  <a:schemeClr val="tx1"/>
                </a:solidFill>
                <a:latin typeface="Times New Roman" pitchFamily="18" charset="0"/>
                <a:ea typeface="ＭＳ Ｐゴシック" pitchFamily="34" charset="-128"/>
              </a:defRPr>
            </a:lvl1pPr>
            <a:lvl2pPr marL="817492" indent="-314419" defTabSz="1020117" eaLnBrk="0" hangingPunct="0">
              <a:defRPr sz="2700">
                <a:solidFill>
                  <a:schemeClr val="tx1"/>
                </a:solidFill>
                <a:latin typeface="Times New Roman" pitchFamily="18" charset="0"/>
                <a:ea typeface="ＭＳ Ｐゴシック" pitchFamily="34" charset="-128"/>
              </a:defRPr>
            </a:lvl2pPr>
            <a:lvl3pPr marL="1257679" indent="-251536" defTabSz="1020117" eaLnBrk="0" hangingPunct="0">
              <a:defRPr sz="2700">
                <a:solidFill>
                  <a:schemeClr val="tx1"/>
                </a:solidFill>
                <a:latin typeface="Times New Roman" pitchFamily="18" charset="0"/>
                <a:ea typeface="ＭＳ Ｐゴシック" pitchFamily="34" charset="-128"/>
              </a:defRPr>
            </a:lvl3pPr>
            <a:lvl4pPr marL="1760750" indent="-251536" defTabSz="1020117" eaLnBrk="0" hangingPunct="0">
              <a:defRPr sz="2700">
                <a:solidFill>
                  <a:schemeClr val="tx1"/>
                </a:solidFill>
                <a:latin typeface="Times New Roman" pitchFamily="18" charset="0"/>
                <a:ea typeface="ＭＳ Ｐゴシック" pitchFamily="34" charset="-128"/>
              </a:defRPr>
            </a:lvl4pPr>
            <a:lvl5pPr marL="2263823" indent="-251536" defTabSz="1020117" eaLnBrk="0" hangingPunct="0">
              <a:defRPr sz="2700">
                <a:solidFill>
                  <a:schemeClr val="tx1"/>
                </a:solidFill>
                <a:latin typeface="Times New Roman" pitchFamily="18" charset="0"/>
                <a:ea typeface="ＭＳ Ｐゴシック" pitchFamily="34" charset="-128"/>
              </a:defRPr>
            </a:lvl5pPr>
            <a:lvl6pPr marL="2766894"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BBD833A4-69FF-46F6-BBFA-3E128CEBF497}" type="slidenum">
              <a:rPr lang="en-US" sz="1300"/>
              <a:pPr/>
              <a:t>19</a:t>
            </a:fld>
            <a:endParaRPr lang="en-US" sz="1300"/>
          </a:p>
        </p:txBody>
      </p:sp>
      <p:sp>
        <p:nvSpPr>
          <p:cNvPr id="33795" name="Rectangle 2"/>
          <p:cNvSpPr>
            <a:spLocks noGrp="1" noRot="1" noChangeAspect="1" noChangeArrowheads="1" noTextEdit="1"/>
          </p:cNvSpPr>
          <p:nvPr>
            <p:ph type="sldImg"/>
          </p:nvPr>
        </p:nvSpPr>
        <p:spPr>
          <a:xfrm>
            <a:off x="1101725" y="831850"/>
            <a:ext cx="4546600" cy="3514725"/>
          </a:xfrm>
          <a:ln/>
        </p:spPr>
      </p:sp>
      <p:sp>
        <p:nvSpPr>
          <p:cNvPr id="272387" name="Rectangle 3"/>
          <p:cNvSpPr>
            <a:spLocks noGrp="1" noChangeArrowheads="1"/>
          </p:cNvSpPr>
          <p:nvPr>
            <p:ph type="body" idx="1"/>
          </p:nvPr>
        </p:nvSpPr>
        <p:spPr>
          <a:xfrm>
            <a:off x="229025" y="4517804"/>
            <a:ext cx="6576492" cy="4778596"/>
          </a:xfrm>
        </p:spPr>
        <p:txBody>
          <a:bodyPr/>
          <a:lstStyle/>
          <a:p>
            <a:pPr>
              <a:spcAft>
                <a:spcPts val="673"/>
              </a:spcAft>
            </a:pPr>
            <a:r>
              <a:rPr lang="en-US" dirty="0">
                <a:latin typeface="Times New Roman" panose="02020603050405020304" pitchFamily="18" charset="0"/>
                <a:cs typeface="Times New Roman" panose="02020603050405020304" pitchFamily="18" charset="0"/>
              </a:rPr>
              <a:t>PricewaterhouseCoopers Public Sector Practice (PwC </a:t>
            </a:r>
            <a:r>
              <a:rPr lang="en-US" dirty="0" err="1">
                <a:latin typeface="Times New Roman" panose="02020603050405020304" pitchFamily="18" charset="0"/>
                <a:cs typeface="Times New Roman" panose="02020603050405020304" pitchFamily="18" charset="0"/>
              </a:rPr>
              <a:t>PSP</a:t>
            </a:r>
            <a:r>
              <a:rPr lang="en-US" dirty="0">
                <a:latin typeface="Times New Roman" panose="02020603050405020304" pitchFamily="18" charset="0"/>
                <a:cs typeface="Times New Roman" panose="02020603050405020304" pitchFamily="18" charset="0"/>
              </a:rPr>
              <a:t>) was formed in 2005 and is one of 17 business units of PwC. Key customers are the U.S. federal government and state and local governments. PwC </a:t>
            </a:r>
            <a:r>
              <a:rPr lang="en-US" dirty="0" err="1">
                <a:latin typeface="Times New Roman" panose="02020603050405020304" pitchFamily="18" charset="0"/>
                <a:cs typeface="Times New Roman" panose="02020603050405020304" pitchFamily="18" charset="0"/>
              </a:rPr>
              <a:t>PSP</a:t>
            </a:r>
            <a:r>
              <a:rPr lang="en-US" dirty="0">
                <a:latin typeface="Times New Roman" panose="02020603050405020304" pitchFamily="18" charset="0"/>
                <a:cs typeface="Times New Roman" panose="02020603050405020304" pitchFamily="18" charset="0"/>
              </a:rPr>
              <a:t> provides business advisory services, including risk consulting, management consulting and technology consulting. Headquartered in McLean, Va., PwC </a:t>
            </a:r>
            <a:r>
              <a:rPr lang="en-US" dirty="0" err="1">
                <a:latin typeface="Times New Roman" panose="02020603050405020304" pitchFamily="18" charset="0"/>
                <a:cs typeface="Times New Roman" panose="02020603050405020304" pitchFamily="18" charset="0"/>
              </a:rPr>
              <a:t>PSP</a:t>
            </a:r>
            <a:r>
              <a:rPr lang="en-US" dirty="0">
                <a:latin typeface="Times New Roman" panose="02020603050405020304" pitchFamily="18" charset="0"/>
                <a:cs typeface="Times New Roman" panose="02020603050405020304" pitchFamily="18" charset="0"/>
              </a:rPr>
              <a:t> employs nearly 1,100 people and reported a gross revenue of $265.5 million for fiscal year 2014. </a:t>
            </a:r>
          </a:p>
          <a:p>
            <a:pPr>
              <a:spcAft>
                <a:spcPts val="673"/>
              </a:spcAft>
            </a:pPr>
            <a:r>
              <a:rPr lang="en-US" dirty="0">
                <a:latin typeface="Times New Roman" panose="02020603050405020304" pitchFamily="18" charset="0"/>
                <a:ea typeface="Tahoma" pitchFamily="34" charset="0"/>
                <a:cs typeface="Times New Roman" panose="02020603050405020304" pitchFamily="18" charset="0"/>
              </a:rPr>
              <a:t>Selected results: </a:t>
            </a:r>
          </a:p>
          <a:p>
            <a:pPr marL="192247" indent="-192247">
              <a:buFont typeface="Arial" panose="020B0604020202020204" pitchFamily="34" charset="0"/>
              <a:buChar char="•"/>
            </a:pPr>
            <a:r>
              <a:rPr lang="en-US" dirty="0"/>
              <a:t>Contractor Performance Assessment Reports scores rating PwC </a:t>
            </a:r>
            <a:r>
              <a:rPr lang="en-US" dirty="0" err="1"/>
              <a:t>PSP</a:t>
            </a:r>
            <a:r>
              <a:rPr lang="en-US" dirty="0"/>
              <a:t> as “exceptional” or “very good” increased from 50% in </a:t>
            </a:r>
            <a:r>
              <a:rPr lang="en-US" dirty="0" err="1"/>
              <a:t>FY2008</a:t>
            </a:r>
            <a:r>
              <a:rPr lang="en-US" dirty="0"/>
              <a:t> to at or near 100% for </a:t>
            </a:r>
            <a:r>
              <a:rPr lang="en-US" dirty="0" err="1"/>
              <a:t>FY2010</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FY</a:t>
            </a:r>
            <a:r>
              <a:rPr lang="en-US" dirty="0" err="1"/>
              <a:t>2014</a:t>
            </a:r>
            <a:r>
              <a:rPr lang="en-US" dirty="0"/>
              <a:t>. </a:t>
            </a:r>
          </a:p>
          <a:p>
            <a:pPr marL="192247" indent="-192247">
              <a:buFont typeface="Arial" panose="020B0604020202020204" pitchFamily="34" charset="0"/>
              <a:buChar char="•"/>
            </a:pPr>
            <a:r>
              <a:rPr lang="en-US" dirty="0"/>
              <a:t>Net Promoter System (NPS, a tool for measuring and comparing customer engagement and loyalty) survey scores have been 50 or higher in all markets since fiscal year 2012. These scores are equal to or better than NPS scores for some of the most respected companies in the country.</a:t>
            </a:r>
          </a:p>
          <a:p>
            <a:pPr marL="192247" indent="-192247">
              <a:buFont typeface="Arial" panose="020B0604020202020204" pitchFamily="34" charset="0"/>
              <a:buChar char="•"/>
            </a:pPr>
            <a:r>
              <a:rPr lang="en-US" dirty="0"/>
              <a:t>PwC </a:t>
            </a:r>
            <a:r>
              <a:rPr lang="en-US" dirty="0" err="1"/>
              <a:t>PSP</a:t>
            </a:r>
            <a:r>
              <a:rPr lang="en-US" dirty="0"/>
              <a:t> was one of the fastest growing consulting firms serving the federal government for the period 2011-2014.</a:t>
            </a:r>
          </a:p>
          <a:p>
            <a:pPr marL="192247" indent="-192247">
              <a:buFont typeface="Arial" panose="020B0604020202020204" pitchFamily="34" charset="0"/>
              <a:buChar char="•"/>
            </a:pPr>
            <a:r>
              <a:rPr lang="en-US" dirty="0"/>
              <a:t>Demand management—making internal resources available prior to hiring and onboarding—has reduced onboarding costs by an estimated $2 million since 2012.</a:t>
            </a:r>
          </a:p>
          <a:p>
            <a:pPr marL="192247" indent="-192247">
              <a:buFont typeface="Arial" panose="020B0604020202020204" pitchFamily="34" charset="0"/>
              <a:buChar char="•"/>
            </a:pPr>
            <a:r>
              <a:rPr lang="en-US" dirty="0"/>
              <a:t>Strategic planning has helped address the challenges of decreased federal funding for contractor services and increased pressure for lower rates by competitors. Revenue results have exhibited continuous growth, from $41 million in </a:t>
            </a:r>
            <a:r>
              <a:rPr lang="en-US" dirty="0" err="1"/>
              <a:t>FY2005</a:t>
            </a:r>
            <a:r>
              <a:rPr lang="en-US" dirty="0"/>
              <a:t> to $265 million in </a:t>
            </a:r>
            <a:r>
              <a:rPr lang="en-US" dirty="0" err="1"/>
              <a:t>FY2014</a:t>
            </a:r>
            <a:r>
              <a:rPr lang="en-US" dirty="0"/>
              <a:t>. </a:t>
            </a:r>
          </a:p>
          <a:p>
            <a:pPr marL="192247" indent="-192247">
              <a:buFont typeface="Arial" panose="020B0604020202020204" pitchFamily="34" charset="0"/>
              <a:buChar char="•"/>
            </a:pPr>
            <a:r>
              <a:rPr lang="en-US" dirty="0"/>
              <a:t>Workforce turnover has decreased each year since </a:t>
            </a:r>
            <a:r>
              <a:rPr lang="en-US" dirty="0" err="1"/>
              <a:t>FY2009</a:t>
            </a:r>
            <a:r>
              <a:rPr lang="en-US" dirty="0"/>
              <a:t>, from approximately 22% to 13%—considerably better than the industry average of 20%. </a:t>
            </a:r>
          </a:p>
          <a:p>
            <a:endParaRPr lang="en-US" dirty="0"/>
          </a:p>
          <a:p>
            <a:endParaRPr lang="en-US" dirty="0"/>
          </a:p>
        </p:txBody>
      </p:sp>
      <p:sp>
        <p:nvSpPr>
          <p:cNvPr id="33797" name="Rectangle 4"/>
          <p:cNvSpPr>
            <a:spLocks noChangeArrowheads="1"/>
          </p:cNvSpPr>
          <p:nvPr/>
        </p:nvSpPr>
        <p:spPr bwMode="auto">
          <a:xfrm>
            <a:off x="-482839" y="8998768"/>
            <a:ext cx="203856" cy="47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10" tIns="50455" rIns="100910" bIns="50455">
            <a:spAutoFit/>
          </a:bodyPr>
          <a:lstStyle/>
          <a:p>
            <a:pPr algn="ctr" eaLnBrk="0" hangingPunct="0"/>
            <a:endParaRPr lang="en-US">
              <a:latin typeface="Arial" pitchFamily="34" charset="0"/>
            </a:endParaRPr>
          </a:p>
        </p:txBody>
      </p:sp>
    </p:spTree>
    <p:extLst>
      <p:ext uri="{BB962C8B-B14F-4D97-AF65-F5344CB8AC3E}">
        <p14:creationId xmlns:p14="http://schemas.microsoft.com/office/powerpoint/2010/main" val="1817968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566">
              <a:defRPr sz="2900">
                <a:solidFill>
                  <a:schemeClr val="tx1"/>
                </a:solidFill>
                <a:latin typeface="Times New Roman" pitchFamily="18" charset="0"/>
                <a:ea typeface="MS PGothic" pitchFamily="34" charset="-128"/>
              </a:defRPr>
            </a:lvl1pPr>
            <a:lvl2pPr marL="916710" indent="-352580" defTabSz="1018566">
              <a:defRPr sz="2900">
                <a:solidFill>
                  <a:schemeClr val="tx1"/>
                </a:solidFill>
                <a:latin typeface="Times New Roman" pitchFamily="18" charset="0"/>
                <a:ea typeface="MS PGothic" pitchFamily="34" charset="-128"/>
              </a:defRPr>
            </a:lvl2pPr>
            <a:lvl3pPr marL="1410323" indent="-282064" defTabSz="1018566">
              <a:defRPr sz="2900">
                <a:solidFill>
                  <a:schemeClr val="tx1"/>
                </a:solidFill>
                <a:latin typeface="Times New Roman" pitchFamily="18" charset="0"/>
                <a:ea typeface="MS PGothic" pitchFamily="34" charset="-128"/>
              </a:defRPr>
            </a:lvl3pPr>
            <a:lvl4pPr marL="1974452" indent="-282064" defTabSz="1018566">
              <a:defRPr sz="2900">
                <a:solidFill>
                  <a:schemeClr val="tx1"/>
                </a:solidFill>
                <a:latin typeface="Times New Roman" pitchFamily="18" charset="0"/>
                <a:ea typeface="MS PGothic" pitchFamily="34" charset="-128"/>
              </a:defRPr>
            </a:lvl4pPr>
            <a:lvl5pPr marL="2538582" indent="-282064" defTabSz="1018566">
              <a:defRPr sz="2900">
                <a:solidFill>
                  <a:schemeClr val="tx1"/>
                </a:solidFill>
                <a:latin typeface="Times New Roman" pitchFamily="18" charset="0"/>
                <a:ea typeface="MS PGothic" pitchFamily="34" charset="-128"/>
              </a:defRPr>
            </a:lvl5pPr>
            <a:lvl6pPr marL="3102711" indent="-282064" defTabSz="1018566" eaLnBrk="0" fontAlgn="base" hangingPunct="0">
              <a:spcBef>
                <a:spcPct val="0"/>
              </a:spcBef>
              <a:spcAft>
                <a:spcPct val="0"/>
              </a:spcAft>
              <a:defRPr sz="2900">
                <a:solidFill>
                  <a:schemeClr val="tx1"/>
                </a:solidFill>
                <a:latin typeface="Times New Roman" pitchFamily="18" charset="0"/>
                <a:ea typeface="MS PGothic" pitchFamily="34" charset="-128"/>
              </a:defRPr>
            </a:lvl6pPr>
            <a:lvl7pPr marL="3666840" indent="-282064" defTabSz="1018566" eaLnBrk="0" fontAlgn="base" hangingPunct="0">
              <a:spcBef>
                <a:spcPct val="0"/>
              </a:spcBef>
              <a:spcAft>
                <a:spcPct val="0"/>
              </a:spcAft>
              <a:defRPr sz="2900">
                <a:solidFill>
                  <a:schemeClr val="tx1"/>
                </a:solidFill>
                <a:latin typeface="Times New Roman" pitchFamily="18" charset="0"/>
                <a:ea typeface="MS PGothic" pitchFamily="34" charset="-128"/>
              </a:defRPr>
            </a:lvl7pPr>
            <a:lvl8pPr marL="4230970" indent="-282064" defTabSz="1018566" eaLnBrk="0" fontAlgn="base" hangingPunct="0">
              <a:spcBef>
                <a:spcPct val="0"/>
              </a:spcBef>
              <a:spcAft>
                <a:spcPct val="0"/>
              </a:spcAft>
              <a:defRPr sz="2900">
                <a:solidFill>
                  <a:schemeClr val="tx1"/>
                </a:solidFill>
                <a:latin typeface="Times New Roman" pitchFamily="18" charset="0"/>
                <a:ea typeface="MS PGothic" pitchFamily="34" charset="-128"/>
              </a:defRPr>
            </a:lvl8pPr>
            <a:lvl9pPr marL="4795098" indent="-282064" defTabSz="1018566" eaLnBrk="0" fontAlgn="base" hangingPunct="0">
              <a:spcBef>
                <a:spcPct val="0"/>
              </a:spcBef>
              <a:spcAft>
                <a:spcPct val="0"/>
              </a:spcAft>
              <a:defRPr sz="2900">
                <a:solidFill>
                  <a:schemeClr val="tx1"/>
                </a:solidFill>
                <a:latin typeface="Times New Roman" pitchFamily="18" charset="0"/>
                <a:ea typeface="MS PGothic" pitchFamily="34" charset="-128"/>
              </a:defRPr>
            </a:lvl9pPr>
          </a:lstStyle>
          <a:p>
            <a:fld id="{A5873479-C10D-4CA8-99B5-65A432721FC5}" type="slidenum">
              <a:rPr lang="en-US" altLang="en-US" sz="1300"/>
              <a:pPr/>
              <a:t>2</a:t>
            </a:fld>
            <a:endParaRPr lang="en-US" altLang="en-US" sz="1300"/>
          </a:p>
        </p:txBody>
      </p:sp>
      <p:sp>
        <p:nvSpPr>
          <p:cNvPr id="17410" name="Rectangle 2"/>
          <p:cNvSpPr>
            <a:spLocks noGrp="1" noRot="1" noChangeAspect="1" noChangeArrowheads="1" noTextEdit="1"/>
          </p:cNvSpPr>
          <p:nvPr>
            <p:ph type="sldImg"/>
          </p:nvPr>
        </p:nvSpPr>
        <p:spPr>
          <a:xfrm>
            <a:off x="831850" y="828675"/>
            <a:ext cx="5359400" cy="4141788"/>
          </a:xfrm>
          <a:ln/>
        </p:spPr>
      </p:sp>
      <p:sp>
        <p:nvSpPr>
          <p:cNvPr id="17411" name="Rectangle 3"/>
          <p:cNvSpPr>
            <a:spLocks noGrp="1" noChangeArrowheads="1"/>
          </p:cNvSpPr>
          <p:nvPr>
            <p:ph type="body" idx="1"/>
          </p:nvPr>
        </p:nvSpPr>
        <p:spPr>
          <a:xfrm>
            <a:off x="1070095" y="5211967"/>
            <a:ext cx="5140743" cy="4184147"/>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a:spcBef>
                <a:spcPts val="673"/>
              </a:spcBef>
            </a:pPr>
            <a:r>
              <a:rPr lang="en-US" altLang="en-US" dirty="0">
                <a:latin typeface="Times New Roman" panose="02020603050405020304" pitchFamily="18" charset="0"/>
                <a:cs typeface="Times New Roman" panose="02020603050405020304" pitchFamily="18" charset="0"/>
              </a:rPr>
              <a:t>The ratio of the </a:t>
            </a:r>
            <a:r>
              <a:rPr lang="en-US" altLang="en-US" dirty="0" err="1">
                <a:latin typeface="Times New Roman" panose="02020603050405020304" pitchFamily="18" charset="0"/>
                <a:cs typeface="Times New Roman" panose="02020603050405020304" pitchFamily="18" charset="0"/>
              </a:rPr>
              <a:t>Baldrige</a:t>
            </a:r>
            <a:r>
              <a:rPr lang="en-US" altLang="en-US" dirty="0">
                <a:latin typeface="Times New Roman" panose="02020603050405020304" pitchFamily="18" charset="0"/>
                <a:cs typeface="Times New Roman" panose="02020603050405020304" pitchFamily="18" charset="0"/>
              </a:rPr>
              <a:t> Program’s benefits for the U.S. economy to its costs is estimated at 820 to 1.</a:t>
            </a:r>
          </a:p>
          <a:p>
            <a:pPr>
              <a:spcBef>
                <a:spcPts val="673"/>
              </a:spcBef>
            </a:pPr>
            <a:r>
              <a:rPr lang="en-US" altLang="en-US" dirty="0" smtClean="0">
                <a:latin typeface="Times New Roman" panose="02020603050405020304" pitchFamily="18" charset="0"/>
                <a:cs typeface="Times New Roman" panose="02020603050405020304" pitchFamily="18" charset="0"/>
              </a:rPr>
              <a:t>99 </a:t>
            </a:r>
            <a:r>
              <a:rPr lang="en-US" altLang="en-US" dirty="0">
                <a:latin typeface="Times New Roman" panose="02020603050405020304" pitchFamily="18" charset="0"/>
                <a:cs typeface="Times New Roman" panose="02020603050405020304" pitchFamily="18" charset="0"/>
              </a:rPr>
              <a:t>Baldrige Award winners serve as national role models.</a:t>
            </a:r>
          </a:p>
          <a:p>
            <a:pPr>
              <a:spcBef>
                <a:spcPts val="673"/>
              </a:spcBef>
            </a:pPr>
            <a:r>
              <a:rPr lang="en-US" altLang="en-US" dirty="0" smtClean="0">
                <a:latin typeface="Times New Roman" panose="02020603050405020304" pitchFamily="18" charset="0"/>
                <a:cs typeface="Times New Roman" panose="02020603050405020304" pitchFamily="18" charset="0"/>
              </a:rPr>
              <a:t>2010–2014 </a:t>
            </a:r>
            <a:r>
              <a:rPr lang="en-US" altLang="en-US" dirty="0">
                <a:latin typeface="Times New Roman" panose="02020603050405020304" pitchFamily="18" charset="0"/>
                <a:cs typeface="Times New Roman" panose="02020603050405020304" pitchFamily="18" charset="0"/>
              </a:rPr>
              <a:t>award applicants represent </a:t>
            </a:r>
            <a:r>
              <a:rPr lang="en-US" altLang="en-US" dirty="0" smtClean="0">
                <a:latin typeface="Times New Roman" panose="02020603050405020304" pitchFamily="18" charset="0"/>
                <a:cs typeface="Times New Roman" panose="02020603050405020304" pitchFamily="18" charset="0"/>
              </a:rPr>
              <a:t>537,871 </a:t>
            </a:r>
            <a:r>
              <a:rPr lang="en-US" altLang="en-US" dirty="0">
                <a:latin typeface="Times New Roman" panose="02020603050405020304" pitchFamily="18" charset="0"/>
                <a:cs typeface="Times New Roman" panose="02020603050405020304" pitchFamily="18" charset="0"/>
              </a:rPr>
              <a:t>jobs, </a:t>
            </a:r>
            <a:r>
              <a:rPr lang="en-US" altLang="en-US" dirty="0" smtClean="0">
                <a:latin typeface="Times New Roman" panose="02020603050405020304" pitchFamily="18" charset="0"/>
                <a:cs typeface="Times New Roman" panose="02020603050405020304" pitchFamily="18" charset="0"/>
              </a:rPr>
              <a:t>2,520 </a:t>
            </a:r>
            <a:r>
              <a:rPr lang="en-US" altLang="en-US" dirty="0">
                <a:latin typeface="Times New Roman" panose="02020603050405020304" pitchFamily="18" charset="0"/>
                <a:cs typeface="Times New Roman" panose="02020603050405020304" pitchFamily="18" charset="0"/>
              </a:rPr>
              <a:t>work sites, over </a:t>
            </a:r>
            <a:r>
              <a:rPr lang="en-US" altLang="en-US" dirty="0" smtClean="0">
                <a:latin typeface="Times New Roman" panose="02020603050405020304" pitchFamily="18" charset="0"/>
                <a:cs typeface="Times New Roman" panose="02020603050405020304" pitchFamily="18" charset="0"/>
              </a:rPr>
              <a:t>$80 </a:t>
            </a:r>
            <a:r>
              <a:rPr lang="en-US" altLang="en-US" dirty="0">
                <a:latin typeface="Times New Roman" panose="02020603050405020304" pitchFamily="18" charset="0"/>
                <a:cs typeface="Times New Roman" panose="02020603050405020304" pitchFamily="18" charset="0"/>
              </a:rPr>
              <a:t>billion in revenue/budgets, and </a:t>
            </a:r>
            <a:r>
              <a:rPr lang="en-US" altLang="en-US" dirty="0" smtClean="0">
                <a:latin typeface="Times New Roman" panose="02020603050405020304" pitchFamily="18" charset="0"/>
                <a:cs typeface="Times New Roman" panose="02020603050405020304" pitchFamily="18" charset="0"/>
              </a:rPr>
              <a:t>more than 436 million </a:t>
            </a:r>
            <a:r>
              <a:rPr lang="en-US" altLang="en-US" dirty="0">
                <a:latin typeface="Times New Roman" panose="02020603050405020304" pitchFamily="18" charset="0"/>
                <a:cs typeface="Times New Roman" panose="02020603050405020304" pitchFamily="18" charset="0"/>
              </a:rPr>
              <a:t>customers served.</a:t>
            </a:r>
          </a:p>
          <a:p>
            <a:pPr>
              <a:spcBef>
                <a:spcPts val="673"/>
              </a:spcBef>
            </a:pPr>
            <a:r>
              <a:rPr lang="en-US" altLang="en-US" dirty="0" smtClean="0">
                <a:latin typeface="Times New Roman" panose="02020603050405020304" pitchFamily="18" charset="0"/>
                <a:cs typeface="Times New Roman" panose="02020603050405020304" pitchFamily="18" charset="0"/>
              </a:rPr>
              <a:t>364 </a:t>
            </a:r>
            <a:r>
              <a:rPr lang="en-US" altLang="en-US" dirty="0">
                <a:latin typeface="Times New Roman" panose="02020603050405020304" pitchFamily="18" charset="0"/>
                <a:cs typeface="Times New Roman" panose="02020603050405020304" pitchFamily="18" charset="0"/>
              </a:rPr>
              <a:t>Baldrige examiners volunteered roughly </a:t>
            </a:r>
            <a:r>
              <a:rPr lang="en-US" altLang="en-US" dirty="0" smtClean="0">
                <a:latin typeface="Times New Roman" panose="02020603050405020304" pitchFamily="18" charset="0"/>
                <a:cs typeface="Times New Roman" panose="02020603050405020304" pitchFamily="18" charset="0"/>
              </a:rPr>
              <a:t>$5.5 </a:t>
            </a:r>
            <a:r>
              <a:rPr lang="en-US" altLang="en-US" dirty="0">
                <a:latin typeface="Times New Roman" panose="02020603050405020304" pitchFamily="18" charset="0"/>
                <a:cs typeface="Times New Roman" panose="02020603050405020304" pitchFamily="18" charset="0"/>
              </a:rPr>
              <a:t>million in services in </a:t>
            </a:r>
            <a:r>
              <a:rPr lang="en-US" altLang="en-US" dirty="0" smtClean="0">
                <a:latin typeface="Times New Roman" panose="02020603050405020304" pitchFamily="18" charset="0"/>
                <a:cs typeface="Times New Roman" panose="02020603050405020304" pitchFamily="18" charset="0"/>
              </a:rPr>
              <a:t>2014.</a:t>
            </a:r>
            <a:endParaRPr lang="en-US" altLang="en-US" dirty="0">
              <a:latin typeface="Times New Roman" panose="02020603050405020304" pitchFamily="18" charset="0"/>
              <a:cs typeface="Times New Roman" panose="02020603050405020304" pitchFamily="18" charset="0"/>
            </a:endParaRPr>
          </a:p>
          <a:p>
            <a:pPr>
              <a:spcBef>
                <a:spcPts val="673"/>
              </a:spcBef>
            </a:pPr>
            <a:r>
              <a:rPr lang="en-US" altLang="en-US" dirty="0" smtClean="0">
                <a:latin typeface="Times New Roman" panose="02020603050405020304" pitchFamily="18" charset="0"/>
                <a:cs typeface="Times New Roman" panose="02020603050405020304" pitchFamily="18" charset="0"/>
              </a:rPr>
              <a:t>State </a:t>
            </a:r>
            <a:r>
              <a:rPr lang="en-US" altLang="en-US" dirty="0">
                <a:latin typeface="Times New Roman" panose="02020603050405020304" pitchFamily="18" charset="0"/>
                <a:cs typeface="Times New Roman" panose="02020603050405020304" pitchFamily="18" charset="0"/>
              </a:rPr>
              <a:t>Baldrige-based examiners volunteered around $30 million in services in </a:t>
            </a:r>
            <a:r>
              <a:rPr lang="en-US" altLang="en-US" dirty="0" smtClean="0">
                <a:latin typeface="Times New Roman" panose="02020603050405020304" pitchFamily="18" charset="0"/>
                <a:cs typeface="Times New Roman" panose="02020603050405020304" pitchFamily="18" charset="0"/>
              </a:rPr>
              <a:t>2014.</a:t>
            </a:r>
            <a:endParaRPr lang="en-US" altLang="en-US" dirty="0">
              <a:latin typeface="Times New Roman" panose="02020603050405020304" pitchFamily="18" charset="0"/>
              <a:cs typeface="Times New Roman" panose="02020603050405020304" pitchFamily="18" charset="0"/>
            </a:endParaRPr>
          </a:p>
          <a:p>
            <a:pPr>
              <a:spcBef>
                <a:spcPts val="673"/>
              </a:spcBef>
            </a:pPr>
            <a:endParaRPr lang="en-US" altLang="en-US" baseline="30000" dirty="0" smtClean="0">
              <a:latin typeface="Times New Roman" pitchFamily="18" charset="0"/>
              <a:cs typeface="Times New Roman" panose="02020603050405020304" pitchFamily="18" charset="0"/>
            </a:endParaRPr>
          </a:p>
          <a:p>
            <a:pPr>
              <a:spcBef>
                <a:spcPts val="673"/>
              </a:spcBef>
            </a:pPr>
            <a:endParaRPr lang="en-US" altLang="en-US" baseline="30000" dirty="0" smtClean="0">
              <a:latin typeface="Times New Roman" pitchFamily="18" charset="0"/>
              <a:cs typeface="Times New Roman" panose="02020603050405020304" pitchFamily="18" charset="0"/>
            </a:endParaRPr>
          </a:p>
          <a:p>
            <a:pPr>
              <a:spcBef>
                <a:spcPts val="673"/>
              </a:spcBef>
            </a:pPr>
            <a:endParaRPr lang="en-US" altLang="en-US" baseline="30000" dirty="0" smtClean="0">
              <a:latin typeface="Times New Roman" pitchFamily="18" charset="0"/>
              <a:cs typeface="Times New Roman" panose="02020603050405020304" pitchFamily="18" charset="0"/>
            </a:endParaRPr>
          </a:p>
          <a:p>
            <a:pPr>
              <a:spcBef>
                <a:spcPts val="673"/>
              </a:spcBef>
            </a:pPr>
            <a:endParaRPr lang="en-US" altLang="en-US" baseline="30000" dirty="0" smtClean="0">
              <a:latin typeface="Times New Roman" pitchFamily="18" charset="0"/>
              <a:cs typeface="Times New Roman" panose="02020603050405020304" pitchFamily="18" charset="0"/>
            </a:endParaRPr>
          </a:p>
          <a:p>
            <a:pPr>
              <a:spcBef>
                <a:spcPts val="673"/>
              </a:spcBef>
            </a:pPr>
            <a:endParaRPr lang="en-US" altLang="en-US" baseline="30000" dirty="0" smtClean="0">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4125767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0117" eaLnBrk="0" hangingPunct="0">
              <a:defRPr sz="2700">
                <a:solidFill>
                  <a:schemeClr val="tx1"/>
                </a:solidFill>
                <a:latin typeface="Times New Roman" pitchFamily="18" charset="0"/>
                <a:ea typeface="ＭＳ Ｐゴシック" pitchFamily="34" charset="-128"/>
              </a:defRPr>
            </a:lvl1pPr>
            <a:lvl2pPr marL="817492" indent="-314419" defTabSz="1020117" eaLnBrk="0" hangingPunct="0">
              <a:defRPr sz="2700">
                <a:solidFill>
                  <a:schemeClr val="tx1"/>
                </a:solidFill>
                <a:latin typeface="Times New Roman" pitchFamily="18" charset="0"/>
                <a:ea typeface="ＭＳ Ｐゴシック" pitchFamily="34" charset="-128"/>
              </a:defRPr>
            </a:lvl2pPr>
            <a:lvl3pPr marL="1257679" indent="-251536" defTabSz="1020117" eaLnBrk="0" hangingPunct="0">
              <a:defRPr sz="2700">
                <a:solidFill>
                  <a:schemeClr val="tx1"/>
                </a:solidFill>
                <a:latin typeface="Times New Roman" pitchFamily="18" charset="0"/>
                <a:ea typeface="ＭＳ Ｐゴシック" pitchFamily="34" charset="-128"/>
              </a:defRPr>
            </a:lvl3pPr>
            <a:lvl4pPr marL="1760750" indent="-251536" defTabSz="1020117" eaLnBrk="0" hangingPunct="0">
              <a:defRPr sz="2700">
                <a:solidFill>
                  <a:schemeClr val="tx1"/>
                </a:solidFill>
                <a:latin typeface="Times New Roman" pitchFamily="18" charset="0"/>
                <a:ea typeface="ＭＳ Ｐゴシック" pitchFamily="34" charset="-128"/>
              </a:defRPr>
            </a:lvl4pPr>
            <a:lvl5pPr marL="2263823" indent="-251536" defTabSz="1020117" eaLnBrk="0" hangingPunct="0">
              <a:defRPr sz="2700">
                <a:solidFill>
                  <a:schemeClr val="tx1"/>
                </a:solidFill>
                <a:latin typeface="Times New Roman" pitchFamily="18" charset="0"/>
                <a:ea typeface="ＭＳ Ｐゴシック" pitchFamily="34" charset="-128"/>
              </a:defRPr>
            </a:lvl5pPr>
            <a:lvl6pPr marL="2766894"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BBD833A4-69FF-46F6-BBFA-3E128CEBF497}" type="slidenum">
              <a:rPr lang="en-US" sz="1300"/>
              <a:pPr/>
              <a:t>20</a:t>
            </a:fld>
            <a:endParaRPr lang="en-US" sz="1300"/>
          </a:p>
        </p:txBody>
      </p:sp>
      <p:sp>
        <p:nvSpPr>
          <p:cNvPr id="33795" name="Rectangle 2"/>
          <p:cNvSpPr>
            <a:spLocks noGrp="1" noRot="1" noChangeAspect="1" noChangeArrowheads="1" noTextEdit="1"/>
          </p:cNvSpPr>
          <p:nvPr>
            <p:ph type="sldImg"/>
          </p:nvPr>
        </p:nvSpPr>
        <p:spPr>
          <a:xfrm>
            <a:off x="1101725" y="831850"/>
            <a:ext cx="4546600" cy="3514725"/>
          </a:xfrm>
          <a:ln/>
        </p:spPr>
      </p:sp>
      <p:sp>
        <p:nvSpPr>
          <p:cNvPr id="272387" name="Rectangle 3"/>
          <p:cNvSpPr>
            <a:spLocks noGrp="1" noChangeArrowheads="1"/>
          </p:cNvSpPr>
          <p:nvPr>
            <p:ph type="body" idx="1"/>
          </p:nvPr>
        </p:nvSpPr>
        <p:spPr>
          <a:xfrm>
            <a:off x="229025" y="4479453"/>
            <a:ext cx="6576492" cy="4640531"/>
          </a:xfrm>
        </p:spPr>
        <p:txBody>
          <a:bodyPr/>
          <a:lstStyle/>
          <a:p>
            <a:pPr>
              <a:spcAft>
                <a:spcPts val="673"/>
              </a:spcAft>
            </a:pPr>
            <a:r>
              <a:rPr lang="en-US" dirty="0"/>
              <a:t>Hill Country Memorial (</a:t>
            </a:r>
            <a:r>
              <a:rPr lang="en-US" dirty="0" err="1"/>
              <a:t>HCM</a:t>
            </a:r>
            <a:r>
              <a:rPr lang="en-US" dirty="0"/>
              <a:t>) is an 86-bed community hospital operating as a nonprofit that offers both general and acute care services to 10 counties in the heart of the Texas Hill Country. Opened in 1971—with 93% of the community providing financial support—</a:t>
            </a:r>
            <a:r>
              <a:rPr lang="en-US" dirty="0" err="1"/>
              <a:t>HCM</a:t>
            </a:r>
            <a:r>
              <a:rPr lang="en-US" dirty="0"/>
              <a:t> provides inpatient, outpatient, and emergency services. With a workforce of more than 800 employees, medical staff and volunteers, </a:t>
            </a:r>
            <a:r>
              <a:rPr lang="en-US" dirty="0" err="1"/>
              <a:t>HCM</a:t>
            </a:r>
            <a:r>
              <a:rPr lang="en-US" dirty="0"/>
              <a:t> has an operating budget of $199.5 million. </a:t>
            </a:r>
          </a:p>
          <a:p>
            <a:pPr>
              <a:spcAft>
                <a:spcPts val="673"/>
              </a:spcAft>
            </a:pPr>
            <a:r>
              <a:rPr lang="en-US" dirty="0">
                <a:latin typeface="Times New Roman" panose="02020603050405020304" pitchFamily="18" charset="0"/>
                <a:ea typeface="Tahoma" pitchFamily="34" charset="0"/>
                <a:cs typeface="Times New Roman" panose="02020603050405020304" pitchFamily="18" charset="0"/>
              </a:rPr>
              <a:t>Selected results: </a:t>
            </a:r>
          </a:p>
          <a:p>
            <a:pPr marL="192247" indent="-192247">
              <a:buFont typeface="Arial" panose="020B0604020202020204" pitchFamily="34" charset="0"/>
              <a:buChar char="•"/>
            </a:pPr>
            <a:r>
              <a:rPr lang="en-US" dirty="0" err="1"/>
              <a:t>HCM</a:t>
            </a:r>
            <a:r>
              <a:rPr lang="en-US" dirty="0"/>
              <a:t> was named one of “Top 100 Hospitals” by </a:t>
            </a:r>
            <a:r>
              <a:rPr lang="en-US" dirty="0" err="1"/>
              <a:t>Truven</a:t>
            </a:r>
            <a:r>
              <a:rPr lang="en-US" dirty="0"/>
              <a:t> Health Analytics from 2012 to 2014 and was selected by </a:t>
            </a:r>
            <a:r>
              <a:rPr lang="en-US" i="1" dirty="0"/>
              <a:t>Becker’s Hospital Review </a:t>
            </a:r>
            <a:r>
              <a:rPr lang="en-US" dirty="0"/>
              <a:t>as one of its “Top 100 Great Community Hospitals” in 2014. </a:t>
            </a:r>
          </a:p>
          <a:p>
            <a:pPr marL="192247" indent="-192247">
              <a:buFont typeface="Arial" panose="020B0604020202020204" pitchFamily="34" charset="0"/>
              <a:buChar char="•"/>
            </a:pPr>
            <a:r>
              <a:rPr lang="en-US" dirty="0" err="1"/>
              <a:t>Healthgrades</a:t>
            </a:r>
            <a:r>
              <a:rPr lang="en-US" dirty="0"/>
              <a:t> consistently scores </a:t>
            </a:r>
            <a:r>
              <a:rPr lang="en-US" dirty="0" err="1"/>
              <a:t>HCM</a:t>
            </a:r>
            <a:r>
              <a:rPr lang="en-US" dirty="0"/>
              <a:t> in the top 10% nationally for patient safety, general surgery, gastrointestinal care and joint replacement. </a:t>
            </a:r>
          </a:p>
          <a:p>
            <a:pPr marL="192247" indent="-192247">
              <a:buFont typeface="Arial" panose="020B0604020202020204" pitchFamily="34" charset="0"/>
              <a:buChar char="•"/>
            </a:pPr>
            <a:r>
              <a:rPr lang="en-US" dirty="0" err="1"/>
              <a:t>HCM</a:t>
            </a:r>
            <a:r>
              <a:rPr lang="en-US" dirty="0"/>
              <a:t> ranks consistently in the top 10% nationally on CMS clinical process measures, health care outcomes and patient experience measures. In 2013, CMS ranked </a:t>
            </a:r>
            <a:r>
              <a:rPr lang="en-US" dirty="0" err="1"/>
              <a:t>HCM</a:t>
            </a:r>
            <a:r>
              <a:rPr lang="en-US" dirty="0"/>
              <a:t> higher than the top 10% nationally for patient experience measures such as “overall rating of hospital,” “communication about medications,” “pain management” and “responsiveness of hospital staff.” </a:t>
            </a:r>
          </a:p>
          <a:p>
            <a:pPr marL="192247" indent="-192247">
              <a:buFont typeface="Arial" panose="020B0604020202020204" pitchFamily="34" charset="0"/>
              <a:buChar char="•"/>
            </a:pPr>
            <a:r>
              <a:rPr lang="en-US" dirty="0"/>
              <a:t>Employee satisfaction and engagement scores, as well as those for employed and independent physicians, ranked </a:t>
            </a:r>
            <a:r>
              <a:rPr lang="en-US" dirty="0" err="1"/>
              <a:t>HCM</a:t>
            </a:r>
            <a:r>
              <a:rPr lang="en-US" dirty="0"/>
              <a:t> in the top 10% nationally for 2013 and 2014.</a:t>
            </a:r>
          </a:p>
          <a:p>
            <a:pPr marL="192247" indent="-192247">
              <a:buFont typeface="Arial" panose="020B0604020202020204" pitchFamily="34" charset="0"/>
              <a:buChar char="•"/>
            </a:pPr>
            <a:r>
              <a:rPr lang="en-US" dirty="0" err="1"/>
              <a:t>HCM</a:t>
            </a:r>
            <a:r>
              <a:rPr lang="en-US" dirty="0"/>
              <a:t> demonstrated significant improvements in its financial performance from 2010 to 2013. During that period, </a:t>
            </a:r>
            <a:r>
              <a:rPr lang="en-US" dirty="0" err="1"/>
              <a:t>HCM’s</a:t>
            </a:r>
            <a:r>
              <a:rPr lang="en-US" dirty="0"/>
              <a:t> net income increased from $10 million to nearly $20 million, cash flow to total debt ratios improved from 50 to 60, and cash and investments to debt ratios improved from less than 1.5 to higher than 3. </a:t>
            </a:r>
          </a:p>
          <a:p>
            <a:pPr marL="192247" indent="-192247">
              <a:buFont typeface="Arial" panose="020B0604020202020204" pitchFamily="34" charset="0"/>
              <a:buChar char="•"/>
            </a:pPr>
            <a:endParaRPr lang="en-US" dirty="0"/>
          </a:p>
        </p:txBody>
      </p:sp>
      <p:sp>
        <p:nvSpPr>
          <p:cNvPr id="33797" name="Rectangle 4"/>
          <p:cNvSpPr>
            <a:spLocks noChangeArrowheads="1"/>
          </p:cNvSpPr>
          <p:nvPr/>
        </p:nvSpPr>
        <p:spPr bwMode="auto">
          <a:xfrm>
            <a:off x="-482839" y="8998768"/>
            <a:ext cx="203856" cy="47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10" tIns="50455" rIns="100910" bIns="50455">
            <a:spAutoFit/>
          </a:bodyPr>
          <a:lstStyle/>
          <a:p>
            <a:pPr algn="ctr" eaLnBrk="0" hangingPunct="0"/>
            <a:endParaRPr lang="en-US">
              <a:latin typeface="Arial" pitchFamily="34" charset="0"/>
            </a:endParaRPr>
          </a:p>
        </p:txBody>
      </p:sp>
    </p:spTree>
    <p:extLst>
      <p:ext uri="{BB962C8B-B14F-4D97-AF65-F5344CB8AC3E}">
        <p14:creationId xmlns:p14="http://schemas.microsoft.com/office/powerpoint/2010/main" val="11937644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0117" eaLnBrk="0" hangingPunct="0">
              <a:defRPr sz="2700">
                <a:solidFill>
                  <a:schemeClr val="tx1"/>
                </a:solidFill>
                <a:latin typeface="Times New Roman" pitchFamily="18" charset="0"/>
                <a:ea typeface="ＭＳ Ｐゴシック" pitchFamily="34" charset="-128"/>
              </a:defRPr>
            </a:lvl1pPr>
            <a:lvl2pPr marL="817492" indent="-314419" defTabSz="1020117" eaLnBrk="0" hangingPunct="0">
              <a:defRPr sz="2700">
                <a:solidFill>
                  <a:schemeClr val="tx1"/>
                </a:solidFill>
                <a:latin typeface="Times New Roman" pitchFamily="18" charset="0"/>
                <a:ea typeface="ＭＳ Ｐゴシック" pitchFamily="34" charset="-128"/>
              </a:defRPr>
            </a:lvl2pPr>
            <a:lvl3pPr marL="1257679" indent="-251536" defTabSz="1020117" eaLnBrk="0" hangingPunct="0">
              <a:defRPr sz="2700">
                <a:solidFill>
                  <a:schemeClr val="tx1"/>
                </a:solidFill>
                <a:latin typeface="Times New Roman" pitchFamily="18" charset="0"/>
                <a:ea typeface="ＭＳ Ｐゴシック" pitchFamily="34" charset="-128"/>
              </a:defRPr>
            </a:lvl3pPr>
            <a:lvl4pPr marL="1760750" indent="-251536" defTabSz="1020117" eaLnBrk="0" hangingPunct="0">
              <a:defRPr sz="2700">
                <a:solidFill>
                  <a:schemeClr val="tx1"/>
                </a:solidFill>
                <a:latin typeface="Times New Roman" pitchFamily="18" charset="0"/>
                <a:ea typeface="ＭＳ Ｐゴシック" pitchFamily="34" charset="-128"/>
              </a:defRPr>
            </a:lvl4pPr>
            <a:lvl5pPr marL="2263823" indent="-251536" defTabSz="1020117" eaLnBrk="0" hangingPunct="0">
              <a:defRPr sz="2700">
                <a:solidFill>
                  <a:schemeClr val="tx1"/>
                </a:solidFill>
                <a:latin typeface="Times New Roman" pitchFamily="18" charset="0"/>
                <a:ea typeface="ＭＳ Ｐゴシック" pitchFamily="34" charset="-128"/>
              </a:defRPr>
            </a:lvl5pPr>
            <a:lvl6pPr marL="2766894"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BBD833A4-69FF-46F6-BBFA-3E128CEBF497}" type="slidenum">
              <a:rPr lang="en-US" sz="1300"/>
              <a:pPr/>
              <a:t>21</a:t>
            </a:fld>
            <a:endParaRPr lang="en-US" sz="1300"/>
          </a:p>
        </p:txBody>
      </p:sp>
      <p:sp>
        <p:nvSpPr>
          <p:cNvPr id="33795" name="Rectangle 2"/>
          <p:cNvSpPr>
            <a:spLocks noGrp="1" noRot="1" noChangeAspect="1" noChangeArrowheads="1" noTextEdit="1"/>
          </p:cNvSpPr>
          <p:nvPr>
            <p:ph type="sldImg"/>
          </p:nvPr>
        </p:nvSpPr>
        <p:spPr>
          <a:xfrm>
            <a:off x="1101725" y="463550"/>
            <a:ext cx="4546600" cy="3514725"/>
          </a:xfrm>
          <a:ln/>
        </p:spPr>
      </p:sp>
      <p:sp>
        <p:nvSpPr>
          <p:cNvPr id="272387" name="Rectangle 3"/>
          <p:cNvSpPr>
            <a:spLocks noGrp="1" noChangeArrowheads="1"/>
          </p:cNvSpPr>
          <p:nvPr>
            <p:ph type="body" idx="1"/>
          </p:nvPr>
        </p:nvSpPr>
        <p:spPr>
          <a:xfrm>
            <a:off x="446915" y="3992391"/>
            <a:ext cx="6407410" cy="6245006"/>
          </a:xfrm>
        </p:spPr>
        <p:txBody>
          <a:bodyPr/>
          <a:lstStyle/>
          <a:p>
            <a:pPr>
              <a:spcBef>
                <a:spcPts val="0"/>
              </a:spcBef>
              <a:spcAft>
                <a:spcPts val="673"/>
              </a:spcAft>
            </a:pPr>
            <a:r>
              <a:rPr lang="en-US" dirty="0"/>
              <a:t>St. David’s HealthCare (</a:t>
            </a:r>
            <a:r>
              <a:rPr lang="en-US" dirty="0" err="1"/>
              <a:t>SDH</a:t>
            </a:r>
            <a:r>
              <a:rPr lang="en-US" dirty="0"/>
              <a:t>)—one of the largest hospital systems in Texas—is a partnership between St. David’s Foundation, Hospital Corporation of America (HCA) and Georgetown Health Foundation. With locations throughout Central Texas, </a:t>
            </a:r>
            <a:r>
              <a:rPr lang="en-US" dirty="0" err="1"/>
              <a:t>SDH</a:t>
            </a:r>
            <a:r>
              <a:rPr lang="en-US" dirty="0"/>
              <a:t> operates six hospitals, six ambulatory surgery centers, four free-standing emergency departments, four urgent care clinics, rehabilitation facilities and numerous physician practices. </a:t>
            </a:r>
            <a:r>
              <a:rPr lang="en-US" dirty="0" err="1"/>
              <a:t>SDH</a:t>
            </a:r>
            <a:r>
              <a:rPr lang="en-US" dirty="0"/>
              <a:t> is the fourth-largest private employer in the Austin, Texas, area, with a workforce consisting of more than 8,000 employees, contractors and volunteers. </a:t>
            </a:r>
          </a:p>
          <a:p>
            <a:pPr>
              <a:spcBef>
                <a:spcPts val="0"/>
              </a:spcBef>
              <a:spcAft>
                <a:spcPts val="673"/>
              </a:spcAft>
            </a:pPr>
            <a:r>
              <a:rPr lang="en-US" dirty="0">
                <a:latin typeface="Times New Roman" panose="02020603050405020304" pitchFamily="18" charset="0"/>
                <a:ea typeface="Tahoma" pitchFamily="34" charset="0"/>
                <a:cs typeface="Times New Roman" panose="02020603050405020304" pitchFamily="18" charset="0"/>
              </a:rPr>
              <a:t>Selected results: </a:t>
            </a:r>
          </a:p>
          <a:p>
            <a:pPr marL="192247" indent="-192247">
              <a:spcBef>
                <a:spcPts val="0"/>
              </a:spcBef>
              <a:spcAft>
                <a:spcPts val="673"/>
              </a:spcAft>
              <a:buFont typeface="Arial" panose="020B0604020202020204" pitchFamily="34" charset="0"/>
              <a:buChar char="•"/>
            </a:pPr>
            <a:r>
              <a:rPr lang="en-US" dirty="0"/>
              <a:t>Composite performance on core measures reported by the Centers for Medicare and Medicaid Services (CMS) is at or better than the top 10% of health care systems nationally for each disease group—a level achieved since 2009.</a:t>
            </a:r>
          </a:p>
          <a:p>
            <a:pPr marL="192247" indent="-192247">
              <a:spcBef>
                <a:spcPts val="0"/>
              </a:spcBef>
              <a:spcAft>
                <a:spcPts val="673"/>
              </a:spcAft>
              <a:buFont typeface="Arial" panose="020B0604020202020204" pitchFamily="34" charset="0"/>
              <a:buChar char="•"/>
            </a:pPr>
            <a:r>
              <a:rPr lang="en-US" dirty="0" err="1"/>
              <a:t>SDH</a:t>
            </a:r>
            <a:r>
              <a:rPr lang="en-US" dirty="0"/>
              <a:t> has ranked in the American College of Cardiology’s top 10% since 2010 for its “door-to-balloon” time in treating the most severe form of heart attack known as </a:t>
            </a:r>
            <a:r>
              <a:rPr lang="en-US" dirty="0" err="1"/>
              <a:t>STEMI</a:t>
            </a:r>
            <a:r>
              <a:rPr lang="en-US" dirty="0"/>
              <a:t> (in which the coronary artery is completely blocked off by a clot). </a:t>
            </a:r>
          </a:p>
          <a:p>
            <a:pPr marL="192247" indent="-192247">
              <a:spcBef>
                <a:spcPts val="0"/>
              </a:spcBef>
              <a:spcAft>
                <a:spcPts val="673"/>
              </a:spcAft>
              <a:buFont typeface="Arial" panose="020B0604020202020204" pitchFamily="34" charset="0"/>
              <a:buChar char="•"/>
            </a:pPr>
            <a:r>
              <a:rPr lang="en-US" dirty="0" err="1"/>
              <a:t>SDH</a:t>
            </a:r>
            <a:r>
              <a:rPr lang="en-US" dirty="0"/>
              <a:t> was the first health system in Texas to be named “Texas Employer of the Year” by the Texas Workforce Commission. It also has been recognized as one of the “top 100 best places to work” by </a:t>
            </a:r>
            <a:r>
              <a:rPr lang="en-US" i="1" dirty="0"/>
              <a:t>Modern Healthcare</a:t>
            </a:r>
            <a:r>
              <a:rPr lang="en-US" dirty="0"/>
              <a:t> magazine.</a:t>
            </a:r>
          </a:p>
          <a:p>
            <a:pPr marL="192247" indent="-192247">
              <a:spcBef>
                <a:spcPts val="0"/>
              </a:spcBef>
              <a:spcAft>
                <a:spcPts val="673"/>
              </a:spcAft>
              <a:buFont typeface="Arial" panose="020B0604020202020204" pitchFamily="34" charset="0"/>
              <a:buChar char="•"/>
            </a:pPr>
            <a:r>
              <a:rPr lang="en-US" dirty="0" err="1"/>
              <a:t>SDH’s</a:t>
            </a:r>
            <a:r>
              <a:rPr lang="en-US" dirty="0"/>
              <a:t> patient satisfaction scores, as assessed by Hospital Consumer Assessment of Healthcare Providers and Systems (</a:t>
            </a:r>
            <a:r>
              <a:rPr lang="en-US" dirty="0" err="1"/>
              <a:t>HCAHPS</a:t>
            </a:r>
            <a:r>
              <a:rPr lang="en-US" dirty="0"/>
              <a:t>), have improved each year since 2009. Compared to a Gallup survey database used to track patient satisfaction across the nation, </a:t>
            </a:r>
            <a:r>
              <a:rPr lang="en-US" dirty="0" err="1"/>
              <a:t>SDH’s</a:t>
            </a:r>
            <a:r>
              <a:rPr lang="en-US" dirty="0"/>
              <a:t> scores were in the top 10% for emergency departments and in the top 25% for outpatient surgery and treatment. </a:t>
            </a:r>
          </a:p>
          <a:p>
            <a:pPr marL="192247" indent="-192247">
              <a:spcBef>
                <a:spcPts val="0"/>
              </a:spcBef>
              <a:spcAft>
                <a:spcPts val="673"/>
              </a:spcAft>
              <a:buFont typeface="Arial" panose="020B0604020202020204" pitchFamily="34" charset="0"/>
              <a:buChar char="•"/>
            </a:pPr>
            <a:r>
              <a:rPr lang="en-US" dirty="0"/>
              <a:t>Net revenue increased more than 70% between 2007 and 2013. Additionally, return on assets increased from approximately 17% in 2007 to 33% in 2013, far exceeding the 4.7% average benchmark for Moody’s AA-rated organizations.</a:t>
            </a:r>
          </a:p>
        </p:txBody>
      </p:sp>
      <p:sp>
        <p:nvSpPr>
          <p:cNvPr id="33797" name="Rectangle 4"/>
          <p:cNvSpPr>
            <a:spLocks noChangeArrowheads="1"/>
          </p:cNvSpPr>
          <p:nvPr/>
        </p:nvSpPr>
        <p:spPr bwMode="auto">
          <a:xfrm>
            <a:off x="-482839" y="8998768"/>
            <a:ext cx="203856" cy="47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10" tIns="50455" rIns="100910" bIns="50455">
            <a:spAutoFit/>
          </a:bodyPr>
          <a:lstStyle/>
          <a:p>
            <a:pPr algn="ctr" eaLnBrk="0" hangingPunct="0"/>
            <a:endParaRPr lang="en-US">
              <a:latin typeface="Arial" pitchFamily="34" charset="0"/>
            </a:endParaRPr>
          </a:p>
        </p:txBody>
      </p:sp>
    </p:spTree>
    <p:extLst>
      <p:ext uri="{BB962C8B-B14F-4D97-AF65-F5344CB8AC3E}">
        <p14:creationId xmlns:p14="http://schemas.microsoft.com/office/powerpoint/2010/main" val="2399322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0117" eaLnBrk="0" hangingPunct="0">
              <a:defRPr sz="2700">
                <a:solidFill>
                  <a:schemeClr val="tx1"/>
                </a:solidFill>
                <a:latin typeface="Times New Roman" pitchFamily="18" charset="0"/>
                <a:ea typeface="ＭＳ Ｐゴシック" pitchFamily="34" charset="-128"/>
              </a:defRPr>
            </a:lvl1pPr>
            <a:lvl2pPr marL="817492" indent="-314419" defTabSz="1020117" eaLnBrk="0" hangingPunct="0">
              <a:defRPr sz="2700">
                <a:solidFill>
                  <a:schemeClr val="tx1"/>
                </a:solidFill>
                <a:latin typeface="Times New Roman" pitchFamily="18" charset="0"/>
                <a:ea typeface="ＭＳ Ｐゴシック" pitchFamily="34" charset="-128"/>
              </a:defRPr>
            </a:lvl2pPr>
            <a:lvl3pPr marL="1257679" indent="-251536" defTabSz="1020117" eaLnBrk="0" hangingPunct="0">
              <a:defRPr sz="2700">
                <a:solidFill>
                  <a:schemeClr val="tx1"/>
                </a:solidFill>
                <a:latin typeface="Times New Roman" pitchFamily="18" charset="0"/>
                <a:ea typeface="ＭＳ Ｐゴシック" pitchFamily="34" charset="-128"/>
              </a:defRPr>
            </a:lvl3pPr>
            <a:lvl4pPr marL="1760750" indent="-251536" defTabSz="1020117" eaLnBrk="0" hangingPunct="0">
              <a:defRPr sz="2700">
                <a:solidFill>
                  <a:schemeClr val="tx1"/>
                </a:solidFill>
                <a:latin typeface="Times New Roman" pitchFamily="18" charset="0"/>
                <a:ea typeface="ＭＳ Ｐゴシック" pitchFamily="34" charset="-128"/>
              </a:defRPr>
            </a:lvl4pPr>
            <a:lvl5pPr marL="2263823" indent="-251536" defTabSz="1020117" eaLnBrk="0" hangingPunct="0">
              <a:defRPr sz="2700">
                <a:solidFill>
                  <a:schemeClr val="tx1"/>
                </a:solidFill>
                <a:latin typeface="Times New Roman" pitchFamily="18" charset="0"/>
                <a:ea typeface="ＭＳ Ｐゴシック" pitchFamily="34" charset="-128"/>
              </a:defRPr>
            </a:lvl5pPr>
            <a:lvl6pPr marL="2766894"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20117"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BBD833A4-69FF-46F6-BBFA-3E128CEBF497}" type="slidenum">
              <a:rPr lang="en-US" sz="1300"/>
              <a:pPr/>
              <a:t>22</a:t>
            </a:fld>
            <a:endParaRPr lang="en-US" sz="1300"/>
          </a:p>
        </p:txBody>
      </p:sp>
      <p:sp>
        <p:nvSpPr>
          <p:cNvPr id="33795" name="Rectangle 2"/>
          <p:cNvSpPr>
            <a:spLocks noGrp="1" noRot="1" noChangeAspect="1" noChangeArrowheads="1" noTextEdit="1"/>
          </p:cNvSpPr>
          <p:nvPr>
            <p:ph type="sldImg"/>
          </p:nvPr>
        </p:nvSpPr>
        <p:spPr>
          <a:xfrm>
            <a:off x="1101725" y="831850"/>
            <a:ext cx="4546600" cy="3514725"/>
          </a:xfrm>
          <a:ln/>
        </p:spPr>
      </p:sp>
      <p:sp>
        <p:nvSpPr>
          <p:cNvPr id="272387" name="Rectangle 3"/>
          <p:cNvSpPr>
            <a:spLocks noGrp="1" noChangeArrowheads="1"/>
          </p:cNvSpPr>
          <p:nvPr>
            <p:ph type="body" idx="1"/>
          </p:nvPr>
        </p:nvSpPr>
        <p:spPr>
          <a:xfrm>
            <a:off x="229025" y="4377822"/>
            <a:ext cx="6576492" cy="4497436"/>
          </a:xfrm>
        </p:spPr>
        <p:txBody>
          <a:bodyPr/>
          <a:lstStyle/>
          <a:p>
            <a:pPr>
              <a:spcBef>
                <a:spcPts val="0"/>
              </a:spcBef>
              <a:spcAft>
                <a:spcPts val="673"/>
              </a:spcAft>
            </a:pPr>
            <a:r>
              <a:rPr lang="en-US" dirty="0"/>
              <a:t>Elevations Credit Union (ECU) is a member-owned, nonprofit credit union, serving over 106,000 people through 11 branches and 332 employees in Colorado’s Boulder, Broomfield, Larimer and Adams counties. The organization provides financial products and services, including checking and savings accounts, auto loans, student loans, mortgages, home-equity lines of credit, business loans, credit cards and financial planning. </a:t>
            </a:r>
          </a:p>
          <a:p>
            <a:pPr>
              <a:spcBef>
                <a:spcPts val="0"/>
              </a:spcBef>
              <a:spcAft>
                <a:spcPts val="673"/>
              </a:spcAft>
            </a:pPr>
            <a:r>
              <a:rPr lang="en-US" dirty="0">
                <a:latin typeface="Times New Roman" panose="02020603050405020304" pitchFamily="18" charset="0"/>
                <a:ea typeface="Tahoma" pitchFamily="34" charset="0"/>
                <a:cs typeface="Times New Roman" panose="02020603050405020304" pitchFamily="18" charset="0"/>
              </a:rPr>
              <a:t>Selected results: </a:t>
            </a:r>
          </a:p>
          <a:p>
            <a:pPr marL="192247" indent="-192247">
              <a:spcBef>
                <a:spcPts val="0"/>
              </a:spcBef>
              <a:spcAft>
                <a:spcPts val="673"/>
              </a:spcAft>
              <a:buFont typeface="Arial" panose="020B0604020202020204" pitchFamily="34" charset="0"/>
              <a:buChar char="•"/>
            </a:pPr>
            <a:r>
              <a:rPr lang="en-US" dirty="0"/>
              <a:t>ECU has been named “Best Financial Institution” by readers of the </a:t>
            </a:r>
            <a:r>
              <a:rPr lang="en-US" i="1" dirty="0"/>
              <a:t>Boulder Daily Camera </a:t>
            </a:r>
            <a:r>
              <a:rPr lang="en-US" dirty="0"/>
              <a:t>for 15 of the past 16 years, and repeatedly as “Best Bank,” “Best Mortgage Company” or “Best Customer Service” by readers of the </a:t>
            </a:r>
            <a:r>
              <a:rPr lang="en-US" i="1" dirty="0"/>
              <a:t>Colorado Daily</a:t>
            </a:r>
            <a:r>
              <a:rPr lang="en-US" dirty="0"/>
              <a:t>, </a:t>
            </a:r>
            <a:r>
              <a:rPr lang="en-US" i="1" dirty="0"/>
              <a:t>Boulder Weekly</a:t>
            </a:r>
            <a:r>
              <a:rPr lang="en-US" dirty="0"/>
              <a:t>, </a:t>
            </a:r>
            <a:r>
              <a:rPr lang="en-US" i="1" dirty="0"/>
              <a:t>Longmont Times-Call</a:t>
            </a:r>
            <a:r>
              <a:rPr lang="en-US" dirty="0"/>
              <a:t> and </a:t>
            </a:r>
            <a:r>
              <a:rPr lang="en-US" i="1" dirty="0"/>
              <a:t>Loveland Reporter-Herald</a:t>
            </a:r>
            <a:r>
              <a:rPr lang="en-US" dirty="0"/>
              <a:t>.</a:t>
            </a:r>
          </a:p>
          <a:p>
            <a:pPr marL="192247" indent="-192247">
              <a:spcBef>
                <a:spcPts val="0"/>
              </a:spcBef>
              <a:spcAft>
                <a:spcPts val="673"/>
              </a:spcAft>
              <a:buFont typeface="Arial" panose="020B0604020202020204" pitchFamily="34" charset="0"/>
              <a:buChar char="•"/>
            </a:pPr>
            <a:r>
              <a:rPr lang="en-US" dirty="0"/>
              <a:t>ECU holds primary financial institution (the financial institution used most by a customer) relationships with members at a rate better than 75 percent of all comparable credit unions. Since 2011, the percentage of members considering ECU their </a:t>
            </a:r>
            <a:r>
              <a:rPr lang="en-US" dirty="0" err="1"/>
              <a:t>PFI</a:t>
            </a:r>
            <a:r>
              <a:rPr lang="en-US" dirty="0"/>
              <a:t> has increased from 66% to 68%, and the organization exhibits a household retention rate of 96.5%.</a:t>
            </a:r>
          </a:p>
          <a:p>
            <a:pPr marL="192247" indent="-192247">
              <a:spcBef>
                <a:spcPts val="0"/>
              </a:spcBef>
              <a:spcAft>
                <a:spcPts val="673"/>
              </a:spcAft>
              <a:buFont typeface="Arial" panose="020B0604020202020204" pitchFamily="34" charset="0"/>
              <a:buChar char="•"/>
            </a:pPr>
            <a:r>
              <a:rPr lang="en-US" dirty="0"/>
              <a:t>The number of financial products per household (just over 2.3) ranks in the top 20% nationally as measured by a credit union benchmarking firm. </a:t>
            </a:r>
          </a:p>
          <a:p>
            <a:pPr marL="192247" indent="-192247">
              <a:spcBef>
                <a:spcPts val="0"/>
              </a:spcBef>
              <a:spcAft>
                <a:spcPts val="673"/>
              </a:spcAft>
              <a:buFont typeface="Arial" panose="020B0604020202020204" pitchFamily="34" charset="0"/>
              <a:buChar char="•"/>
            </a:pPr>
            <a:r>
              <a:rPr lang="en-US" dirty="0"/>
              <a:t>ECU’s mortgage market production volume increased from 1,123 loans in 2011 to 2,307 in 2014 (annualized). In 2013, ECU produced more mortgage volume in Boulder County than any of its competitors, and during the summer of 2014, captured one-third of all mortgages closed in the county. ECU also is the largest credit union mortgage lender in Colorado.</a:t>
            </a:r>
          </a:p>
          <a:p>
            <a:pPr marL="192247" indent="-192247">
              <a:spcBef>
                <a:spcPts val="0"/>
              </a:spcBef>
              <a:spcAft>
                <a:spcPts val="673"/>
              </a:spcAft>
              <a:buFont typeface="Arial" panose="020B0604020202020204" pitchFamily="34" charset="0"/>
              <a:buChar char="•"/>
            </a:pPr>
            <a:r>
              <a:rPr lang="en-US" dirty="0"/>
              <a:t>Mortgage lending cycle time (days from locked to funded) decreased from 49 days in 2012 to 37 days in 2014. Mortgage loans per closer per month increased from 90 in 2012 to 100 in 2014, compared to the national benchmark of 72.</a:t>
            </a:r>
          </a:p>
          <a:p>
            <a:pPr>
              <a:spcBef>
                <a:spcPts val="0"/>
              </a:spcBef>
              <a:spcAft>
                <a:spcPts val="673"/>
              </a:spcAft>
            </a:pPr>
            <a:endParaRPr lang="en-US" dirty="0"/>
          </a:p>
        </p:txBody>
      </p:sp>
      <p:sp>
        <p:nvSpPr>
          <p:cNvPr id="33797" name="Rectangle 4"/>
          <p:cNvSpPr>
            <a:spLocks noChangeArrowheads="1"/>
          </p:cNvSpPr>
          <p:nvPr/>
        </p:nvSpPr>
        <p:spPr bwMode="auto">
          <a:xfrm>
            <a:off x="-482839" y="8998768"/>
            <a:ext cx="203856" cy="47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0910" tIns="50455" rIns="100910" bIns="50455">
            <a:spAutoFit/>
          </a:bodyPr>
          <a:lstStyle/>
          <a:p>
            <a:pPr algn="ctr" eaLnBrk="0" hangingPunct="0"/>
            <a:endParaRPr lang="en-US">
              <a:latin typeface="Arial" pitchFamily="34" charset="0"/>
            </a:endParaRPr>
          </a:p>
        </p:txBody>
      </p:sp>
    </p:spTree>
    <p:extLst>
      <p:ext uri="{BB962C8B-B14F-4D97-AF65-F5344CB8AC3E}">
        <p14:creationId xmlns:p14="http://schemas.microsoft.com/office/powerpoint/2010/main" val="1933279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23</a:t>
            </a:fld>
            <a:endParaRPr lang="en-US"/>
          </a:p>
        </p:txBody>
      </p:sp>
    </p:spTree>
    <p:extLst>
      <p:ext uri="{BB962C8B-B14F-4D97-AF65-F5344CB8AC3E}">
        <p14:creationId xmlns:p14="http://schemas.microsoft.com/office/powerpoint/2010/main" val="1576382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6402" eaLnBrk="0" hangingPunct="0">
              <a:defRPr sz="2900">
                <a:solidFill>
                  <a:schemeClr val="tx1"/>
                </a:solidFill>
                <a:latin typeface="Times New Roman" pitchFamily="18" charset="0"/>
                <a:ea typeface="ＭＳ Ｐゴシック" pitchFamily="34" charset="-128"/>
              </a:defRPr>
            </a:lvl1pPr>
            <a:lvl2pPr marL="916710" indent="-352580" defTabSz="1026402" eaLnBrk="0" hangingPunct="0">
              <a:defRPr sz="2900">
                <a:solidFill>
                  <a:schemeClr val="tx1"/>
                </a:solidFill>
                <a:latin typeface="Times New Roman" pitchFamily="18" charset="0"/>
                <a:ea typeface="ＭＳ Ｐゴシック" pitchFamily="34" charset="-128"/>
              </a:defRPr>
            </a:lvl2pPr>
            <a:lvl3pPr marL="1410323" indent="-282064" defTabSz="1026402" eaLnBrk="0" hangingPunct="0">
              <a:defRPr sz="2900">
                <a:solidFill>
                  <a:schemeClr val="tx1"/>
                </a:solidFill>
                <a:latin typeface="Times New Roman" pitchFamily="18" charset="0"/>
                <a:ea typeface="ＭＳ Ｐゴシック" pitchFamily="34" charset="-128"/>
              </a:defRPr>
            </a:lvl3pPr>
            <a:lvl4pPr marL="1974452" indent="-282064" defTabSz="1026402" eaLnBrk="0" hangingPunct="0">
              <a:defRPr sz="2900">
                <a:solidFill>
                  <a:schemeClr val="tx1"/>
                </a:solidFill>
                <a:latin typeface="Times New Roman" pitchFamily="18" charset="0"/>
                <a:ea typeface="ＭＳ Ｐゴシック" pitchFamily="34" charset="-128"/>
              </a:defRPr>
            </a:lvl4pPr>
            <a:lvl5pPr marL="2538582" indent="-282064" defTabSz="1026402" eaLnBrk="0" hangingPunct="0">
              <a:defRPr sz="2900">
                <a:solidFill>
                  <a:schemeClr val="tx1"/>
                </a:solidFill>
                <a:latin typeface="Times New Roman" pitchFamily="18" charset="0"/>
                <a:ea typeface="ＭＳ Ｐゴシック" pitchFamily="34" charset="-128"/>
              </a:defRPr>
            </a:lvl5pPr>
            <a:lvl6pPr marL="3102711" indent="-282064" defTabSz="1026402"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666840" indent="-282064" defTabSz="1026402"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230970" indent="-282064" defTabSz="1026402"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795098" indent="-282064" defTabSz="1026402"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04055182-3DB8-4F40-9EA9-BE883AD1077A}" type="slidenum">
              <a:rPr lang="en-US" sz="1300"/>
              <a:pPr/>
              <a:t>3</a:t>
            </a:fld>
            <a:endParaRPr lang="en-US" sz="1300"/>
          </a:p>
        </p:txBody>
      </p:sp>
      <p:sp>
        <p:nvSpPr>
          <p:cNvPr id="31747" name="Rectangle 2"/>
          <p:cNvSpPr>
            <a:spLocks noGrp="1" noRot="1" noChangeAspect="1" noChangeArrowheads="1" noTextEdit="1"/>
          </p:cNvSpPr>
          <p:nvPr>
            <p:ph type="sldImg"/>
          </p:nvPr>
        </p:nvSpPr>
        <p:spPr>
          <a:xfrm>
            <a:off x="801688" y="812800"/>
            <a:ext cx="5360987" cy="4143375"/>
          </a:xfrm>
          <a:ln/>
        </p:spPr>
      </p:sp>
      <p:sp>
        <p:nvSpPr>
          <p:cNvPr id="31748" name="Rectangle 3"/>
          <p:cNvSpPr>
            <a:spLocks noGrp="1" noChangeArrowheads="1"/>
          </p:cNvSpPr>
          <p:nvPr>
            <p:ph type="body" idx="1"/>
          </p:nvPr>
        </p:nvSpPr>
        <p:spPr>
          <a:xfrm>
            <a:off x="780379" y="5246483"/>
            <a:ext cx="5767597" cy="240589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kern="1200" dirty="0" smtClean="0">
                <a:solidFill>
                  <a:schemeClr val="tx1"/>
                </a:solidFill>
                <a:effectLst/>
                <a:latin typeface="Times New Roman" panose="02020603050405020304" pitchFamily="18" charset="0"/>
                <a:ea typeface="Tahoma" pitchFamily="34" charset="0"/>
                <a:cs typeface="Times New Roman" panose="02020603050405020304" pitchFamily="18" charset="0"/>
              </a:rPr>
              <a:t>Since 1987, the Baldrige Excellence Framework and its Criteria for Performance Excellence have played three roles in strengthening U.S. competitiveness: </a:t>
            </a:r>
          </a:p>
          <a:p>
            <a:pPr marL="192247" indent="-192247">
              <a:spcAft>
                <a:spcPts val="673"/>
              </a:spcAft>
              <a:buFont typeface="Arial" pitchFamily="34" charset="0"/>
              <a:buChar char="•"/>
            </a:pPr>
            <a:r>
              <a:rPr lang="en-US" kern="1200" dirty="0" smtClean="0">
                <a:solidFill>
                  <a:schemeClr val="tx1"/>
                </a:solidFill>
                <a:effectLst/>
                <a:latin typeface="Times New Roman" panose="02020603050405020304" pitchFamily="18" charset="0"/>
                <a:ea typeface="Tahoma" pitchFamily="34" charset="0"/>
                <a:cs typeface="Times New Roman" panose="02020603050405020304" pitchFamily="18" charset="0"/>
              </a:rPr>
              <a:t>They help improve organizational performance practices, capabilities, and results.</a:t>
            </a:r>
          </a:p>
          <a:p>
            <a:pPr marL="192247" lvl="1" indent="-192247" defTabSz="1025317" eaLnBrk="1" fontAlgn="auto" hangingPunct="1">
              <a:spcAft>
                <a:spcPts val="673"/>
              </a:spcAft>
              <a:buFont typeface="Arial" pitchFamily="34" charset="0"/>
              <a:buChar char="•"/>
              <a:defRPr/>
            </a:pPr>
            <a:r>
              <a:rPr lang="en-US" strike="noStrike" baseline="0" dirty="0" smtClean="0">
                <a:latin typeface="Times New Roman" panose="02020603050405020304" pitchFamily="18" charset="0"/>
                <a:ea typeface="Tahoma" pitchFamily="34" charset="0"/>
                <a:cs typeface="Times New Roman" panose="02020603050405020304" pitchFamily="18" charset="0"/>
              </a:rPr>
              <a:t>As the basis of the Baldrige Award, which recognizes the achievements of role-model organizations, the Criteria </a:t>
            </a:r>
            <a:r>
              <a:rPr lang="en-US" kern="1200" dirty="0" smtClean="0">
                <a:solidFill>
                  <a:schemeClr val="tx1"/>
                </a:solidFill>
                <a:effectLst/>
                <a:latin typeface="Times New Roman" panose="02020603050405020304" pitchFamily="18" charset="0"/>
                <a:ea typeface="Tahoma" pitchFamily="34" charset="0"/>
                <a:cs typeface="Times New Roman" panose="02020603050405020304" pitchFamily="18" charset="0"/>
              </a:rPr>
              <a:t>facilitate communication and sharing of best practices among U.S. </a:t>
            </a:r>
            <a:r>
              <a:rPr lang="en-US" strike="noStrike" kern="1200" dirty="0" smtClean="0">
                <a:solidFill>
                  <a:schemeClr val="tx1"/>
                </a:solidFill>
                <a:effectLst/>
                <a:latin typeface="Times New Roman" panose="02020603050405020304" pitchFamily="18" charset="0"/>
                <a:ea typeface="Tahoma" pitchFamily="34" charset="0"/>
                <a:cs typeface="Times New Roman" panose="02020603050405020304" pitchFamily="18" charset="0"/>
              </a:rPr>
              <a:t>organizations.</a:t>
            </a:r>
            <a:endParaRPr lang="en-US" strike="noStrike" baseline="0" dirty="0" smtClean="0">
              <a:latin typeface="Times New Roman" panose="02020603050405020304" pitchFamily="18" charset="0"/>
              <a:ea typeface="Tahoma" pitchFamily="34" charset="0"/>
              <a:cs typeface="Times New Roman" panose="02020603050405020304" pitchFamily="18" charset="0"/>
            </a:endParaRPr>
          </a:p>
          <a:p>
            <a:pPr marL="192247" indent="-192247">
              <a:spcAft>
                <a:spcPts val="673"/>
              </a:spcAft>
              <a:buFont typeface="Arial" pitchFamily="34" charset="0"/>
              <a:buChar char="•"/>
            </a:pPr>
            <a:r>
              <a:rPr lang="en-US" kern="1200" dirty="0" smtClean="0">
                <a:solidFill>
                  <a:schemeClr val="tx1"/>
                </a:solidFill>
                <a:effectLst/>
                <a:latin typeface="Times New Roman" panose="02020603050405020304" pitchFamily="18" charset="0"/>
                <a:ea typeface="Tahoma" pitchFamily="34" charset="0"/>
                <a:cs typeface="Times New Roman" panose="02020603050405020304" pitchFamily="18" charset="0"/>
              </a:rPr>
              <a:t>They also serve as a working tool for understanding and managing organizational performance, for guiding your strategic plan, and for providing opportunities to learn.</a:t>
            </a:r>
            <a:endParaRPr lang="en-US" kern="1200" dirty="0">
              <a:solidFill>
                <a:schemeClr val="tx1"/>
              </a:solidFill>
              <a:effectLst/>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3582316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xfrm>
            <a:off x="702341" y="4490959"/>
            <a:ext cx="5618725" cy="37737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1025317" eaLnBrk="1" fontAlgn="auto" hangingPunct="1">
              <a:spcBef>
                <a:spcPts val="0"/>
              </a:spcBef>
              <a:spcAft>
                <a:spcPts val="673"/>
              </a:spcAft>
              <a:defRPr/>
            </a:pPr>
            <a:r>
              <a:rPr lang="en-US" dirty="0">
                <a:latin typeface="Times New Roman" panose="02020603050405020304" pitchFamily="18" charset="0"/>
                <a:ea typeface="Tahoma" pitchFamily="34" charset="0"/>
                <a:cs typeface="Times New Roman" panose="02020603050405020304" pitchFamily="18" charset="0"/>
              </a:rPr>
              <a:t>Source for 820-to-1 ratio: Albert N. Link and John T. Scott, </a:t>
            </a:r>
            <a:r>
              <a:rPr lang="en-US" i="1" dirty="0">
                <a:latin typeface="Times New Roman" panose="02020603050405020304" pitchFamily="18" charset="0"/>
                <a:ea typeface="Tahoma" pitchFamily="34" charset="0"/>
                <a:cs typeface="Times New Roman" panose="02020603050405020304" pitchFamily="18" charset="0"/>
              </a:rPr>
              <a:t>Economic Evaluation of the Baldrige Performance Excellence Program, </a:t>
            </a:r>
            <a:r>
              <a:rPr lang="en-US" dirty="0">
                <a:latin typeface="Times New Roman" panose="02020603050405020304" pitchFamily="18" charset="0"/>
                <a:ea typeface="Tahoma" pitchFamily="34" charset="0"/>
                <a:cs typeface="Times New Roman" panose="02020603050405020304" pitchFamily="18" charset="0"/>
              </a:rPr>
              <a:t>December 2011, http://</a:t>
            </a:r>
            <a:r>
              <a:rPr lang="en-US" dirty="0" err="1">
                <a:latin typeface="Times New Roman" panose="02020603050405020304" pitchFamily="18" charset="0"/>
                <a:ea typeface="Tahoma" pitchFamily="34" charset="0"/>
                <a:cs typeface="Times New Roman" panose="02020603050405020304" pitchFamily="18" charset="0"/>
              </a:rPr>
              <a:t>www.nist.gov</a:t>
            </a:r>
            <a:r>
              <a:rPr lang="en-US" dirty="0">
                <a:latin typeface="Times New Roman" panose="02020603050405020304" pitchFamily="18" charset="0"/>
                <a:ea typeface="Tahoma" pitchFamily="34" charset="0"/>
                <a:cs typeface="Times New Roman" panose="02020603050405020304" pitchFamily="18" charset="0"/>
              </a:rPr>
              <a:t>/</a:t>
            </a:r>
            <a:r>
              <a:rPr lang="en-US" dirty="0" err="1">
                <a:latin typeface="Times New Roman" panose="02020603050405020304" pitchFamily="18" charset="0"/>
                <a:ea typeface="Tahoma" pitchFamily="34" charset="0"/>
                <a:cs typeface="Times New Roman" panose="02020603050405020304" pitchFamily="18" charset="0"/>
              </a:rPr>
              <a:t>baldrige</a:t>
            </a:r>
            <a:r>
              <a:rPr lang="en-US" dirty="0">
                <a:latin typeface="Times New Roman" panose="02020603050405020304" pitchFamily="18" charset="0"/>
                <a:ea typeface="Tahoma" pitchFamily="34" charset="0"/>
                <a:cs typeface="Times New Roman" panose="02020603050405020304" pitchFamily="18" charset="0"/>
              </a:rPr>
              <a:t>/publications/</a:t>
            </a:r>
            <a:r>
              <a:rPr lang="en-US" dirty="0" err="1">
                <a:latin typeface="Times New Roman" panose="02020603050405020304" pitchFamily="18" charset="0"/>
                <a:ea typeface="Tahoma" pitchFamily="34" charset="0"/>
                <a:cs typeface="Times New Roman" panose="02020603050405020304" pitchFamily="18" charset="0"/>
              </a:rPr>
              <a:t>economic_evaluation_2011.cfm</a:t>
            </a:r>
            <a:r>
              <a:rPr lang="en-US" dirty="0">
                <a:latin typeface="Times New Roman" panose="02020603050405020304" pitchFamily="18" charset="0"/>
                <a:ea typeface="Tahoma" pitchFamily="34" charset="0"/>
                <a:cs typeface="Times New Roman" panose="02020603050405020304" pitchFamily="18" charset="0"/>
              </a:rPr>
              <a:t>.</a:t>
            </a:r>
          </a:p>
          <a:p>
            <a:pPr defTabSz="1025317" eaLnBrk="1" fontAlgn="auto" hangingPunct="1">
              <a:spcBef>
                <a:spcPts val="0"/>
              </a:spcBef>
              <a:spcAft>
                <a:spcPts val="673"/>
              </a:spcAft>
              <a:defRPr/>
            </a:pPr>
            <a:r>
              <a:rPr lang="en-US" dirty="0">
                <a:latin typeface="Times New Roman" panose="02020603050405020304" pitchFamily="18" charset="0"/>
                <a:ea typeface="Tahoma" pitchFamily="34" charset="0"/>
                <a:cs typeface="Times New Roman" panose="02020603050405020304" pitchFamily="18" charset="0"/>
              </a:rPr>
              <a:t>To arrive at this ratio, they compared the benefits received by the 273 Baldrige Award applicants from 2007 to 2010 with the cost of operating the Baldrige Program.</a:t>
            </a:r>
          </a:p>
          <a:p>
            <a:pPr>
              <a:spcAft>
                <a:spcPts val="673"/>
              </a:spcAft>
            </a:pPr>
            <a:r>
              <a:rPr lang="en-US" dirty="0">
                <a:latin typeface="Times New Roman" panose="02020603050405020304" pitchFamily="18" charset="0"/>
                <a:ea typeface="Tahoma" pitchFamily="34" charset="0"/>
                <a:cs typeface="Times New Roman" panose="02020603050405020304" pitchFamily="18" charset="0"/>
              </a:rPr>
              <a:t>The 820-to-1 ratio represents only the benefits for the surveyed applicants, but it represents all of the Baldrige Program's social costs. Link and Scott note that the benefit-to-cost ratio would be much higher if program costs were compared with the benefits for the entire U.S. economy.</a:t>
            </a:r>
          </a:p>
          <a:p>
            <a:pPr>
              <a:spcAft>
                <a:spcPts val="673"/>
              </a:spcAft>
            </a:pPr>
            <a:r>
              <a:rPr lang="en-US" dirty="0">
                <a:latin typeface="Times New Roman" panose="02020603050405020304" pitchFamily="18" charset="0"/>
                <a:ea typeface="Tahoma" pitchFamily="34" charset="0"/>
                <a:cs typeface="Times New Roman" panose="02020603050405020304" pitchFamily="18" charset="0"/>
              </a:rPr>
              <a:t>Three types of social benefit were measured:</a:t>
            </a:r>
          </a:p>
          <a:p>
            <a:pPr marL="192247" indent="-192247">
              <a:spcAft>
                <a:spcPts val="673"/>
              </a:spcAft>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the applicants’ cost savings from using the Baldrige Criteria instead of a higher-priced alternative</a:t>
            </a:r>
          </a:p>
          <a:p>
            <a:pPr marL="192247" indent="-192247">
              <a:spcAft>
                <a:spcPts val="673"/>
              </a:spcAft>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gains to U.S. consumers, who had greater satisfaction with higher-quality products</a:t>
            </a:r>
          </a:p>
          <a:p>
            <a:pPr marL="192247" indent="-192247">
              <a:spcAft>
                <a:spcPts val="673"/>
              </a:spcAft>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gains to the U.S. economy from saving scarce resources, since the Baldrige Criteria were used instead of a higher-cost alternative</a:t>
            </a:r>
          </a:p>
          <a:p>
            <a:pPr defTabSz="1025317" eaLnBrk="1" fontAlgn="auto" hangingPunct="1">
              <a:spcBef>
                <a:spcPts val="0"/>
              </a:spcBef>
              <a:spcAft>
                <a:spcPts val="673"/>
              </a:spcAft>
              <a:defRPr/>
            </a:pPr>
            <a:endParaRPr lang="en-US" dirty="0">
              <a:latin typeface="Times New Roman" panose="02020603050405020304" pitchFamily="18" charset="0"/>
              <a:ea typeface="Tahoma" pitchFamily="34" charset="0"/>
              <a:cs typeface="Times New Roman" panose="02020603050405020304" pitchFamily="18"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371" eaLnBrk="0" hangingPunct="0">
              <a:defRPr sz="2700">
                <a:solidFill>
                  <a:schemeClr val="tx1"/>
                </a:solidFill>
                <a:latin typeface="Times New Roman" pitchFamily="18" charset="0"/>
                <a:ea typeface="ＭＳ Ｐゴシック" pitchFamily="34" charset="-128"/>
              </a:defRPr>
            </a:lvl1pPr>
            <a:lvl2pPr marL="817492" indent="-314419" defTabSz="1018371" eaLnBrk="0" hangingPunct="0">
              <a:defRPr sz="2700">
                <a:solidFill>
                  <a:schemeClr val="tx1"/>
                </a:solidFill>
                <a:latin typeface="Times New Roman" pitchFamily="18" charset="0"/>
                <a:ea typeface="ＭＳ Ｐゴシック" pitchFamily="34" charset="-128"/>
              </a:defRPr>
            </a:lvl2pPr>
            <a:lvl3pPr marL="1257679" indent="-251536" defTabSz="1018371" eaLnBrk="0" hangingPunct="0">
              <a:defRPr sz="2700">
                <a:solidFill>
                  <a:schemeClr val="tx1"/>
                </a:solidFill>
                <a:latin typeface="Times New Roman" pitchFamily="18" charset="0"/>
                <a:ea typeface="ＭＳ Ｐゴシック" pitchFamily="34" charset="-128"/>
              </a:defRPr>
            </a:lvl3pPr>
            <a:lvl4pPr marL="1760750" indent="-251536" defTabSz="1018371" eaLnBrk="0" hangingPunct="0">
              <a:defRPr sz="2700">
                <a:solidFill>
                  <a:schemeClr val="tx1"/>
                </a:solidFill>
                <a:latin typeface="Times New Roman" pitchFamily="18" charset="0"/>
                <a:ea typeface="ＭＳ Ｐゴシック" pitchFamily="34" charset="-128"/>
              </a:defRPr>
            </a:lvl4pPr>
            <a:lvl5pPr marL="2263823" indent="-251536" defTabSz="1018371" eaLnBrk="0" hangingPunct="0">
              <a:defRPr sz="2700">
                <a:solidFill>
                  <a:schemeClr val="tx1"/>
                </a:solidFill>
                <a:latin typeface="Times New Roman" pitchFamily="18" charset="0"/>
                <a:ea typeface="ＭＳ Ｐゴシック" pitchFamily="34" charset="-128"/>
              </a:defRPr>
            </a:lvl5pPr>
            <a:lvl6pPr marL="2766894"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3EB80A0-B1F9-4604-94C6-A85EDE7035B5}" type="slidenum">
              <a:rPr lang="en-US" sz="1300">
                <a:latin typeface="Arial" pitchFamily="34" charset="0"/>
              </a:rPr>
              <a:pPr/>
              <a:t>4</a:t>
            </a:fld>
            <a:endParaRPr lang="en-US" sz="1300">
              <a:latin typeface="Arial" pitchFamily="34" charset="0"/>
            </a:endParaRPr>
          </a:p>
        </p:txBody>
      </p:sp>
    </p:spTree>
    <p:extLst>
      <p:ext uri="{BB962C8B-B14F-4D97-AF65-F5344CB8AC3E}">
        <p14:creationId xmlns:p14="http://schemas.microsoft.com/office/powerpoint/2010/main" val="1573809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60" eaLnBrk="0" hangingPunct="0">
              <a:defRPr sz="2900">
                <a:solidFill>
                  <a:schemeClr val="tx1"/>
                </a:solidFill>
                <a:latin typeface="Times New Roman" pitchFamily="18" charset="0"/>
                <a:ea typeface="ＭＳ Ｐゴシック" pitchFamily="34" charset="-128"/>
              </a:defRPr>
            </a:lvl1pPr>
            <a:lvl2pPr marL="935154" indent="-359674" defTabSz="1041060" eaLnBrk="0" hangingPunct="0">
              <a:defRPr sz="2900">
                <a:solidFill>
                  <a:schemeClr val="tx1"/>
                </a:solidFill>
                <a:latin typeface="Times New Roman" pitchFamily="18" charset="0"/>
                <a:ea typeface="ＭＳ Ｐゴシック" pitchFamily="34" charset="-128"/>
              </a:defRPr>
            </a:lvl2pPr>
            <a:lvl3pPr marL="1438700" indent="-287739" defTabSz="1041060" eaLnBrk="0" hangingPunct="0">
              <a:defRPr sz="2900">
                <a:solidFill>
                  <a:schemeClr val="tx1"/>
                </a:solidFill>
                <a:latin typeface="Times New Roman" pitchFamily="18" charset="0"/>
                <a:ea typeface="ＭＳ Ｐゴシック" pitchFamily="34" charset="-128"/>
              </a:defRPr>
            </a:lvl3pPr>
            <a:lvl4pPr marL="2014180" indent="-287739" defTabSz="1041060" eaLnBrk="0" hangingPunct="0">
              <a:defRPr sz="2900">
                <a:solidFill>
                  <a:schemeClr val="tx1"/>
                </a:solidFill>
                <a:latin typeface="Times New Roman" pitchFamily="18" charset="0"/>
                <a:ea typeface="ＭＳ Ｐゴシック" pitchFamily="34" charset="-128"/>
              </a:defRPr>
            </a:lvl4pPr>
            <a:lvl5pPr marL="2589660" indent="-287739" defTabSz="1041060" eaLnBrk="0" hangingPunct="0">
              <a:defRPr sz="2900">
                <a:solidFill>
                  <a:schemeClr val="tx1"/>
                </a:solidFill>
                <a:latin typeface="Times New Roman" pitchFamily="18" charset="0"/>
                <a:ea typeface="ＭＳ Ｐゴシック" pitchFamily="34" charset="-128"/>
              </a:defRPr>
            </a:lvl5pPr>
            <a:lvl6pPr marL="316514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6pPr>
            <a:lvl7pPr marL="3740621"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7pPr>
            <a:lvl8pPr marL="4316100"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8pPr>
            <a:lvl9pPr marL="4891579" indent="-287739" defTabSz="1041060" eaLnBrk="0" fontAlgn="base" hangingPunct="0">
              <a:spcBef>
                <a:spcPct val="0"/>
              </a:spcBef>
              <a:spcAft>
                <a:spcPct val="0"/>
              </a:spcAft>
              <a:defRPr sz="2900">
                <a:solidFill>
                  <a:schemeClr val="tx1"/>
                </a:solidFill>
                <a:latin typeface="Times New Roman" pitchFamily="18" charset="0"/>
                <a:ea typeface="ＭＳ Ｐゴシック" pitchFamily="34" charset="-128"/>
              </a:defRPr>
            </a:lvl9pPr>
          </a:lstStyle>
          <a:p>
            <a:fld id="{C84F10CA-3172-468D-90B4-4E5DDCF9FE84}" type="slidenum">
              <a:rPr lang="en-US" sz="1300"/>
              <a:pPr/>
              <a:t>5</a:t>
            </a:fld>
            <a:endParaRPr lang="en-US" sz="1300" dirty="0"/>
          </a:p>
        </p:txBody>
      </p:sp>
      <p:sp>
        <p:nvSpPr>
          <p:cNvPr id="24579" name="Rectangle 2"/>
          <p:cNvSpPr>
            <a:spLocks noGrp="1" noRot="1" noChangeAspect="1" noChangeArrowheads="1" noTextEdit="1"/>
          </p:cNvSpPr>
          <p:nvPr>
            <p:ph type="sldImg"/>
          </p:nvPr>
        </p:nvSpPr>
        <p:spPr>
          <a:xfrm>
            <a:off x="1630363" y="390525"/>
            <a:ext cx="4029075" cy="3114675"/>
          </a:xfrm>
          <a:ln/>
        </p:spPr>
      </p:sp>
      <p:sp>
        <p:nvSpPr>
          <p:cNvPr id="24580" name="Rectangle 3"/>
          <p:cNvSpPr>
            <a:spLocks noGrp="1" noChangeArrowheads="1"/>
          </p:cNvSpPr>
          <p:nvPr>
            <p:ph type="body" idx="1"/>
          </p:nvPr>
        </p:nvSpPr>
        <p:spPr>
          <a:xfrm>
            <a:off x="399400" y="3706288"/>
            <a:ext cx="6492322" cy="512606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1025317">
              <a:spcBef>
                <a:spcPts val="0"/>
              </a:spcBef>
              <a:spcAft>
                <a:spcPts val="673"/>
              </a:spcAft>
              <a:defRPr/>
            </a:pPr>
            <a:r>
              <a:rPr lang="en-US" dirty="0">
                <a:ea typeface="ＭＳ Ｐゴシック" pitchFamily="-109" charset="-128"/>
              </a:rPr>
              <a:t>The Baldrige Program is the hub of an organizational excellence network. It develops and maintains the Baldrige Excellence Framework and </a:t>
            </a:r>
            <a:r>
              <a:rPr lang="en-US" dirty="0"/>
              <a:t>Baldrige Criteria for Performance Excellence, the world’s leading resource on organizational improvement and excellence. </a:t>
            </a:r>
          </a:p>
          <a:p>
            <a:pPr>
              <a:spcBef>
                <a:spcPts val="673"/>
              </a:spcBef>
            </a:pPr>
            <a:r>
              <a:rPr lang="en-US" dirty="0"/>
              <a:t>Local improvement services are provided by a network of more than 30 regional, and sector Baldrige-based nonprofits. </a:t>
            </a:r>
          </a:p>
          <a:p>
            <a:pPr>
              <a:spcBef>
                <a:spcPts val="673"/>
              </a:spcBef>
            </a:pPr>
            <a:r>
              <a:rPr lang="en-US" dirty="0"/>
              <a:t>It offers nationally ranked Baldrige leadership and executive education programs</a:t>
            </a:r>
          </a:p>
          <a:p>
            <a:pPr>
              <a:spcBef>
                <a:spcPts val="673"/>
              </a:spcBef>
            </a:pPr>
            <a:r>
              <a:rPr lang="en-US" dirty="0"/>
              <a:t>Baldrige-based improvement programs at federal agencies use the Criteria/</a:t>
            </a:r>
          </a:p>
          <a:p>
            <a:pPr>
              <a:spcBef>
                <a:spcPts val="673"/>
              </a:spcBef>
            </a:pPr>
            <a:r>
              <a:rPr lang="en-US" dirty="0"/>
              <a:t>99 Baldrige Award recipients have at their own expense made over 50,000 presentations to other U.S. organizations</a:t>
            </a:r>
          </a:p>
          <a:p>
            <a:pPr defTabSz="1025317">
              <a:spcBef>
                <a:spcPts val="0"/>
              </a:spcBef>
              <a:spcAft>
                <a:spcPts val="673"/>
              </a:spcAft>
              <a:defRPr/>
            </a:pPr>
            <a:endParaRPr lang="en-US" dirty="0">
              <a:solidFill>
                <a:schemeClr val="bg2"/>
              </a:solidFill>
              <a:ea typeface="ＭＳ Ｐゴシック" pitchFamily="-109" charset="-128"/>
            </a:endParaRPr>
          </a:p>
          <a:p>
            <a:pPr>
              <a:spcBef>
                <a:spcPts val="0"/>
              </a:spcBef>
              <a:spcAft>
                <a:spcPts val="673"/>
              </a:spcAft>
              <a:defRPr/>
            </a:pPr>
            <a:endParaRPr lang="en-US"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348040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1025317" eaLnBrk="1" fontAlgn="auto" hangingPunct="1">
              <a:spcBef>
                <a:spcPts val="0"/>
              </a:spcBef>
              <a:spcAft>
                <a:spcPts val="0"/>
              </a:spcAft>
              <a:defRPr/>
            </a:pPr>
            <a:r>
              <a:rPr lang="en-US" dirty="0">
                <a:latin typeface="Times New Roman" panose="02020603050405020304" pitchFamily="18" charset="0"/>
                <a:ea typeface="Tahoma" pitchFamily="34" charset="0"/>
                <a:cs typeface="Times New Roman" panose="02020603050405020304" pitchFamily="18" charset="0"/>
              </a:rPr>
              <a:t>For data on the impact of using Baldrige within an organization, we looked at organizations that we know were using the Criteria for at least a 5-year period: the six two-time Baldrige Award winners. These growth rates represent the time period between awards. Comparative data on job growth are from the U.S. Bureau of Economic Analysis and U.S. Bureau of Labor Statistics</a:t>
            </a: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371" eaLnBrk="0" hangingPunct="0">
              <a:defRPr sz="2700">
                <a:solidFill>
                  <a:schemeClr val="tx1"/>
                </a:solidFill>
                <a:latin typeface="Times New Roman" pitchFamily="18" charset="0"/>
                <a:ea typeface="ＭＳ Ｐゴシック" pitchFamily="34" charset="-128"/>
              </a:defRPr>
            </a:lvl1pPr>
            <a:lvl2pPr marL="817492" indent="-314419" defTabSz="1018371" eaLnBrk="0" hangingPunct="0">
              <a:defRPr sz="2700">
                <a:solidFill>
                  <a:schemeClr val="tx1"/>
                </a:solidFill>
                <a:latin typeface="Times New Roman" pitchFamily="18" charset="0"/>
                <a:ea typeface="ＭＳ Ｐゴシック" pitchFamily="34" charset="-128"/>
              </a:defRPr>
            </a:lvl2pPr>
            <a:lvl3pPr marL="1257679" indent="-251536" defTabSz="1018371" eaLnBrk="0" hangingPunct="0">
              <a:defRPr sz="2700">
                <a:solidFill>
                  <a:schemeClr val="tx1"/>
                </a:solidFill>
                <a:latin typeface="Times New Roman" pitchFamily="18" charset="0"/>
                <a:ea typeface="ＭＳ Ｐゴシック" pitchFamily="34" charset="-128"/>
              </a:defRPr>
            </a:lvl3pPr>
            <a:lvl4pPr marL="1760750" indent="-251536" defTabSz="1018371" eaLnBrk="0" hangingPunct="0">
              <a:defRPr sz="2700">
                <a:solidFill>
                  <a:schemeClr val="tx1"/>
                </a:solidFill>
                <a:latin typeface="Times New Roman" pitchFamily="18" charset="0"/>
                <a:ea typeface="ＭＳ Ｐゴシック" pitchFamily="34" charset="-128"/>
              </a:defRPr>
            </a:lvl4pPr>
            <a:lvl5pPr marL="2263823" indent="-251536" defTabSz="1018371" eaLnBrk="0" hangingPunct="0">
              <a:defRPr sz="2700">
                <a:solidFill>
                  <a:schemeClr val="tx1"/>
                </a:solidFill>
                <a:latin typeface="Times New Roman" pitchFamily="18" charset="0"/>
                <a:ea typeface="ＭＳ Ｐゴシック" pitchFamily="34" charset="-128"/>
              </a:defRPr>
            </a:lvl5pPr>
            <a:lvl6pPr marL="2766894"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3EB80A0-B1F9-4604-94C6-A85EDE7035B5}" type="slidenum">
              <a:rPr lang="en-US" sz="1300">
                <a:latin typeface="Arial" pitchFamily="34" charset="0"/>
              </a:rPr>
              <a:pPr/>
              <a:t>6</a:t>
            </a:fld>
            <a:endParaRPr lang="en-US" sz="1300">
              <a:latin typeface="Arial" pitchFamily="34" charset="0"/>
            </a:endParaRPr>
          </a:p>
        </p:txBody>
      </p:sp>
    </p:spTree>
    <p:extLst>
      <p:ext uri="{BB962C8B-B14F-4D97-AF65-F5344CB8AC3E}">
        <p14:creationId xmlns:p14="http://schemas.microsoft.com/office/powerpoint/2010/main" val="94911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dirty="0">
                <a:latin typeface="Times New Roman" panose="02020603050405020304" pitchFamily="18" charset="0"/>
                <a:ea typeface="Tahoma" pitchFamily="34" charset="0"/>
                <a:cs typeface="Times New Roman" panose="02020603050405020304" pitchFamily="18" charset="0"/>
              </a:rPr>
              <a:t>An independent study has documented that use of the Baldrige Health Care Criteria for Performance Excellence has a direct impact on both reducing health care costs and improving quality. The study was completed by Thomson Reuters in October 2011. Key findings include the following:</a:t>
            </a:r>
          </a:p>
          <a:p>
            <a:pPr marL="192247" indent="-192247">
              <a:spcAft>
                <a:spcPts val="673"/>
              </a:spcAft>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Baldrige hospitals (award winners and those that have received a site visit) demonstrate faster five-year performance improvement than their peers.</a:t>
            </a:r>
          </a:p>
          <a:p>
            <a:pPr marL="192247" indent="-192247">
              <a:spcAft>
                <a:spcPts val="673"/>
              </a:spcAft>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Baldrige hospitals, as a group, are about 83% more likely than non-Baldrige hospitals to be awarded Thomson Reuters 100 Top Hospitals® national recognition for excellence in organization-wide performance.</a:t>
            </a:r>
          </a:p>
          <a:p>
            <a:pPr marL="192247" indent="-192247">
              <a:spcAft>
                <a:spcPts val="673"/>
              </a:spcAft>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Baldrige hospitals have outperformed non-Baldrige hospitals on six of seven individual measures of performance used in the 100 Top Hospitals composite score, including the Centers for Medicare and Medicaid Services’ (CMS) Core Measures and adjusted operating profit margin.</a:t>
            </a:r>
          </a:p>
          <a:p>
            <a:pPr>
              <a:spcAft>
                <a:spcPts val="673"/>
              </a:spcAft>
            </a:pPr>
            <a:r>
              <a:rPr lang="en-US" dirty="0">
                <a:latin typeface="Times New Roman" panose="02020603050405020304" pitchFamily="18" charset="0"/>
                <a:ea typeface="Tahoma" pitchFamily="34" charset="0"/>
                <a:cs typeface="Times New Roman" panose="02020603050405020304" pitchFamily="18" charset="0"/>
              </a:rPr>
              <a:t>Foster, D. A., and Chenoweth, J. 2011, October. </a:t>
            </a:r>
            <a:r>
              <a:rPr lang="en-US" i="1" dirty="0">
                <a:latin typeface="Times New Roman" panose="02020603050405020304" pitchFamily="18" charset="0"/>
                <a:ea typeface="Tahoma" pitchFamily="34" charset="0"/>
                <a:cs typeface="Times New Roman" panose="02020603050405020304" pitchFamily="18" charset="0"/>
              </a:rPr>
              <a:t>Comparison of Baldrige Award Applicants and Recipients with Peer Hospitals on a National Balanced Scorecard. </a:t>
            </a:r>
            <a:r>
              <a:rPr lang="en-US" dirty="0">
                <a:latin typeface="Times New Roman" panose="02020603050405020304" pitchFamily="18" charset="0"/>
                <a:ea typeface="Tahoma" pitchFamily="34" charset="0"/>
                <a:cs typeface="Times New Roman" panose="02020603050405020304" pitchFamily="18" charset="0"/>
              </a:rPr>
              <a:t>Thomson Reuters. http://</a:t>
            </a:r>
            <a:r>
              <a:rPr lang="en-US" dirty="0" err="1">
                <a:latin typeface="Times New Roman" panose="02020603050405020304" pitchFamily="18" charset="0"/>
                <a:ea typeface="Tahoma" pitchFamily="34" charset="0"/>
                <a:cs typeface="Times New Roman" panose="02020603050405020304" pitchFamily="18" charset="0"/>
              </a:rPr>
              <a:t>www.nist.gov</a:t>
            </a:r>
            <a:r>
              <a:rPr lang="en-US" dirty="0">
                <a:latin typeface="Times New Roman" panose="02020603050405020304" pitchFamily="18" charset="0"/>
                <a:ea typeface="Tahoma" pitchFamily="34" charset="0"/>
                <a:cs typeface="Times New Roman" panose="02020603050405020304" pitchFamily="18" charset="0"/>
              </a:rPr>
              <a:t>/</a:t>
            </a:r>
            <a:r>
              <a:rPr lang="en-US" dirty="0" err="1">
                <a:latin typeface="Times New Roman" panose="02020603050405020304" pitchFamily="18" charset="0"/>
                <a:ea typeface="Tahoma" pitchFamily="34" charset="0"/>
                <a:cs typeface="Times New Roman" panose="02020603050405020304" pitchFamily="18" charset="0"/>
              </a:rPr>
              <a:t>baldrige</a:t>
            </a:r>
            <a:r>
              <a:rPr lang="en-US" dirty="0">
                <a:latin typeface="Times New Roman" panose="02020603050405020304" pitchFamily="18" charset="0"/>
                <a:ea typeface="Tahoma" pitchFamily="34" charset="0"/>
                <a:cs typeface="Times New Roman" panose="02020603050405020304" pitchFamily="18" charset="0"/>
              </a:rPr>
              <a:t>/upload/</a:t>
            </a:r>
            <a:r>
              <a:rPr lang="en-US" dirty="0" err="1">
                <a:latin typeface="Times New Roman" panose="02020603050405020304" pitchFamily="18" charset="0"/>
                <a:ea typeface="Tahoma" pitchFamily="34" charset="0"/>
                <a:cs typeface="Times New Roman" panose="02020603050405020304" pitchFamily="18" charset="0"/>
              </a:rPr>
              <a:t>baldrige</a:t>
            </a:r>
            <a:r>
              <a:rPr lang="en-US" dirty="0">
                <a:latin typeface="Times New Roman" panose="02020603050405020304" pitchFamily="18" charset="0"/>
                <a:ea typeface="Tahoma" pitchFamily="34" charset="0"/>
                <a:cs typeface="Times New Roman" panose="02020603050405020304" pitchFamily="18" charset="0"/>
              </a:rPr>
              <a:t>-hospital-research-</a:t>
            </a:r>
            <a:r>
              <a:rPr lang="en-US" dirty="0" err="1">
                <a:latin typeface="Times New Roman" panose="02020603050405020304" pitchFamily="18" charset="0"/>
                <a:ea typeface="Tahoma" pitchFamily="34" charset="0"/>
                <a:cs typeface="Times New Roman" panose="02020603050405020304" pitchFamily="18" charset="0"/>
              </a:rPr>
              <a:t>paper.pdf</a:t>
            </a:r>
            <a:r>
              <a:rPr lang="en-US" dirty="0">
                <a:latin typeface="Times New Roman" panose="02020603050405020304" pitchFamily="18" charset="0"/>
                <a:ea typeface="Tahoma" pitchFamily="34" charset="0"/>
                <a:cs typeface="Times New Roman" panose="02020603050405020304" pitchFamily="18" charset="0"/>
              </a:rPr>
              <a:t>.</a:t>
            </a:r>
          </a:p>
          <a:p>
            <a:pPr>
              <a:spcAft>
                <a:spcPts val="673"/>
              </a:spcAft>
            </a:pPr>
            <a:endParaRPr lang="en-US" dirty="0">
              <a:latin typeface="Times New Roman" panose="02020603050405020304" pitchFamily="18" charset="0"/>
              <a:ea typeface="Tahoma" pitchFamily="34" charset="0"/>
              <a:cs typeface="Times New Roman" panose="02020603050405020304" pitchFamily="18"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371" eaLnBrk="0" hangingPunct="0">
              <a:defRPr sz="2700">
                <a:solidFill>
                  <a:schemeClr val="tx1"/>
                </a:solidFill>
                <a:latin typeface="Times New Roman" pitchFamily="18" charset="0"/>
                <a:ea typeface="ＭＳ Ｐゴシック" pitchFamily="34" charset="-128"/>
              </a:defRPr>
            </a:lvl1pPr>
            <a:lvl2pPr marL="817492" indent="-314419" defTabSz="1018371" eaLnBrk="0" hangingPunct="0">
              <a:defRPr sz="2700">
                <a:solidFill>
                  <a:schemeClr val="tx1"/>
                </a:solidFill>
                <a:latin typeface="Times New Roman" pitchFamily="18" charset="0"/>
                <a:ea typeface="ＭＳ Ｐゴシック" pitchFamily="34" charset="-128"/>
              </a:defRPr>
            </a:lvl2pPr>
            <a:lvl3pPr marL="1257679" indent="-251536" defTabSz="1018371" eaLnBrk="0" hangingPunct="0">
              <a:defRPr sz="2700">
                <a:solidFill>
                  <a:schemeClr val="tx1"/>
                </a:solidFill>
                <a:latin typeface="Times New Roman" pitchFamily="18" charset="0"/>
                <a:ea typeface="ＭＳ Ｐゴシック" pitchFamily="34" charset="-128"/>
              </a:defRPr>
            </a:lvl3pPr>
            <a:lvl4pPr marL="1760750" indent="-251536" defTabSz="1018371" eaLnBrk="0" hangingPunct="0">
              <a:defRPr sz="2700">
                <a:solidFill>
                  <a:schemeClr val="tx1"/>
                </a:solidFill>
                <a:latin typeface="Times New Roman" pitchFamily="18" charset="0"/>
                <a:ea typeface="ＭＳ Ｐゴシック" pitchFamily="34" charset="-128"/>
              </a:defRPr>
            </a:lvl4pPr>
            <a:lvl5pPr marL="2263823" indent="-251536" defTabSz="1018371" eaLnBrk="0" hangingPunct="0">
              <a:defRPr sz="2700">
                <a:solidFill>
                  <a:schemeClr val="tx1"/>
                </a:solidFill>
                <a:latin typeface="Times New Roman" pitchFamily="18" charset="0"/>
                <a:ea typeface="ＭＳ Ｐゴシック" pitchFamily="34" charset="-128"/>
              </a:defRPr>
            </a:lvl5pPr>
            <a:lvl6pPr marL="2766894"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3EB80A0-B1F9-4604-94C6-A85EDE7035B5}" type="slidenum">
              <a:rPr lang="en-US" sz="1300">
                <a:latin typeface="Arial" pitchFamily="34" charset="0"/>
              </a:rPr>
              <a:pPr/>
              <a:t>7</a:t>
            </a:fld>
            <a:endParaRPr lang="en-US" sz="1300">
              <a:latin typeface="Arial" pitchFamily="34" charset="0"/>
            </a:endParaRPr>
          </a:p>
        </p:txBody>
      </p:sp>
    </p:spTree>
    <p:extLst>
      <p:ext uri="{BB962C8B-B14F-4D97-AF65-F5344CB8AC3E}">
        <p14:creationId xmlns:p14="http://schemas.microsoft.com/office/powerpoint/2010/main" val="1800002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dirty="0">
                <a:latin typeface="Times New Roman" panose="02020603050405020304" pitchFamily="18" charset="0"/>
                <a:ea typeface="Tahoma" pitchFamily="34" charset="0"/>
                <a:cs typeface="Times New Roman" panose="02020603050405020304" pitchFamily="18" charset="0"/>
              </a:rPr>
              <a:t>Another study looked at the current adoption of Baldrige practices among Top 100 Hospitals winners. The study conducted by </a:t>
            </a:r>
            <a:r>
              <a:rPr lang="en-US" dirty="0" err="1">
                <a:latin typeface="Times New Roman" panose="02020603050405020304" pitchFamily="18" charset="0"/>
                <a:ea typeface="Tahoma" pitchFamily="34" charset="0"/>
                <a:cs typeface="Times New Roman" panose="02020603050405020304" pitchFamily="18" charset="0"/>
              </a:rPr>
              <a:t>Truven</a:t>
            </a:r>
            <a:r>
              <a:rPr lang="en-US" dirty="0">
                <a:latin typeface="Times New Roman" panose="02020603050405020304" pitchFamily="18" charset="0"/>
                <a:ea typeface="Tahoma" pitchFamily="34" charset="0"/>
                <a:cs typeface="Times New Roman" panose="02020603050405020304" pitchFamily="18" charset="0"/>
              </a:rPr>
              <a:t> Health Analytics (formerly known as the health care business of Thomson Reuters; </a:t>
            </a:r>
            <a:r>
              <a:rPr lang="en-US" dirty="0">
                <a:latin typeface="Times New Roman" panose="02020603050405020304" pitchFamily="18" charset="0"/>
                <a:ea typeface="Tahoma" pitchFamily="34" charset="0"/>
                <a:cs typeface="Times New Roman" panose="02020603050405020304" pitchFamily="18" charset="0"/>
                <a:hlinkClick r:id="rId3"/>
              </a:rPr>
              <a:t>http://</a:t>
            </a:r>
            <a:r>
              <a:rPr lang="en-US" dirty="0" err="1">
                <a:latin typeface="Times New Roman" panose="02020603050405020304" pitchFamily="18" charset="0"/>
                <a:ea typeface="Tahoma" pitchFamily="34" charset="0"/>
                <a:cs typeface="Times New Roman" panose="02020603050405020304" pitchFamily="18" charset="0"/>
                <a:hlinkClick r:id="rId3"/>
              </a:rPr>
              <a:t>www.nist.gov</a:t>
            </a:r>
            <a:r>
              <a:rPr lang="en-US" dirty="0">
                <a:latin typeface="Times New Roman" panose="02020603050405020304" pitchFamily="18" charset="0"/>
                <a:ea typeface="Tahoma" pitchFamily="34" charset="0"/>
                <a:cs typeface="Times New Roman" panose="02020603050405020304" pitchFamily="18" charset="0"/>
                <a:hlinkClick r:id="rId3"/>
              </a:rPr>
              <a:t>/</a:t>
            </a:r>
            <a:r>
              <a:rPr lang="en-US" dirty="0" err="1">
                <a:latin typeface="Times New Roman" panose="02020603050405020304" pitchFamily="18" charset="0"/>
                <a:ea typeface="Tahoma" pitchFamily="34" charset="0"/>
                <a:cs typeface="Times New Roman" panose="02020603050405020304" pitchFamily="18" charset="0"/>
                <a:hlinkClick r:id="rId3"/>
              </a:rPr>
              <a:t>baldrige</a:t>
            </a:r>
            <a:r>
              <a:rPr lang="en-US" dirty="0">
                <a:latin typeface="Times New Roman" panose="02020603050405020304" pitchFamily="18" charset="0"/>
                <a:ea typeface="Tahoma" pitchFamily="34" charset="0"/>
                <a:cs typeface="Times New Roman" panose="02020603050405020304" pitchFamily="18" charset="0"/>
                <a:hlinkClick r:id="rId3"/>
              </a:rPr>
              <a:t>/</a:t>
            </a:r>
            <a:r>
              <a:rPr lang="en-US" dirty="0" err="1">
                <a:latin typeface="Times New Roman" panose="02020603050405020304" pitchFamily="18" charset="0"/>
                <a:ea typeface="Tahoma" pitchFamily="34" charset="0"/>
                <a:cs typeface="Times New Roman" panose="02020603050405020304" pitchFamily="18" charset="0"/>
                <a:hlinkClick r:id="rId3"/>
              </a:rPr>
              <a:t>baldrige-120412.cfm</a:t>
            </a:r>
            <a:r>
              <a:rPr lang="en-US" dirty="0">
                <a:latin typeface="Times New Roman" panose="02020603050405020304" pitchFamily="18" charset="0"/>
                <a:ea typeface="Tahoma" pitchFamily="34" charset="0"/>
                <a:cs typeface="Times New Roman" panose="02020603050405020304" pitchFamily="18" charset="0"/>
              </a:rPr>
              <a:t>) was completed in October 2012. </a:t>
            </a:r>
          </a:p>
          <a:p>
            <a:pPr marL="192247" indent="-192247">
              <a:spcAft>
                <a:spcPts val="673"/>
              </a:spcAft>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Overall, the 100 Top Hospitals winners have extensively adopted Baldrige practices, even though 63% reported they did not intentionally use the Baldrige Criteria to develop organizational goals and/or process improvement initiatives. More than 80% of the respondents agreed or strongly agreed that they have implemented the Baldrige practices listed on the survey, with the exception of alignment of results across all areas (68%).</a:t>
            </a:r>
          </a:p>
          <a:p>
            <a:pPr marL="192247" indent="-192247">
              <a:spcAft>
                <a:spcPts val="673"/>
              </a:spcAft>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Teaching hospitals reported the highest formal use of the Baldrige Criteria. Nearly 70% of these hospitals noted that their teams have used the Criteria to develop organizational goals and process improvement initiatives. </a:t>
            </a:r>
          </a:p>
          <a:p>
            <a:pPr>
              <a:spcAft>
                <a:spcPts val="673"/>
              </a:spcAft>
            </a:pPr>
            <a:r>
              <a:rPr lang="en-US" dirty="0">
                <a:latin typeface="Times New Roman" panose="02020603050405020304" pitchFamily="18" charset="0"/>
                <a:ea typeface="Tahoma" pitchFamily="34" charset="0"/>
                <a:cs typeface="Times New Roman" panose="02020603050405020304" pitchFamily="18" charset="0"/>
              </a:rPr>
              <a:t>Shook, J., and Chenoweth, J. 2012, October. </a:t>
            </a:r>
            <a:r>
              <a:rPr lang="en-US" i="1" dirty="0">
                <a:latin typeface="Times New Roman" panose="02020603050405020304" pitchFamily="18" charset="0"/>
                <a:ea typeface="Tahoma" pitchFamily="34" charset="0"/>
                <a:cs typeface="Times New Roman" panose="02020603050405020304" pitchFamily="18" charset="0"/>
              </a:rPr>
              <a:t>100 Top Hospitals CEO Insights: Adoption Rates of Select Baldrige Award Practices and Processes. </a:t>
            </a:r>
            <a:r>
              <a:rPr lang="en-US" dirty="0" err="1">
                <a:latin typeface="Times New Roman" panose="02020603050405020304" pitchFamily="18" charset="0"/>
                <a:ea typeface="Tahoma" pitchFamily="34" charset="0"/>
                <a:cs typeface="Times New Roman" panose="02020603050405020304" pitchFamily="18" charset="0"/>
              </a:rPr>
              <a:t>Truven</a:t>
            </a:r>
            <a:r>
              <a:rPr lang="en-US" dirty="0">
                <a:latin typeface="Times New Roman" panose="02020603050405020304" pitchFamily="18" charset="0"/>
                <a:ea typeface="Tahoma" pitchFamily="34" charset="0"/>
                <a:cs typeface="Times New Roman" panose="02020603050405020304" pitchFamily="18" charset="0"/>
              </a:rPr>
              <a:t> Health Analytics. http://</a:t>
            </a:r>
            <a:r>
              <a:rPr lang="en-US" dirty="0" err="1">
                <a:latin typeface="Times New Roman" panose="02020603050405020304" pitchFamily="18" charset="0"/>
                <a:ea typeface="Tahoma" pitchFamily="34" charset="0"/>
                <a:cs typeface="Times New Roman" panose="02020603050405020304" pitchFamily="18" charset="0"/>
              </a:rPr>
              <a:t>www.nist.gov</a:t>
            </a:r>
            <a:r>
              <a:rPr lang="en-US" dirty="0">
                <a:latin typeface="Times New Roman" panose="02020603050405020304" pitchFamily="18" charset="0"/>
                <a:ea typeface="Tahoma" pitchFamily="34" charset="0"/>
                <a:cs typeface="Times New Roman" panose="02020603050405020304" pitchFamily="18" charset="0"/>
              </a:rPr>
              <a:t>/</a:t>
            </a:r>
            <a:r>
              <a:rPr lang="en-US" dirty="0" err="1">
                <a:latin typeface="Times New Roman" panose="02020603050405020304" pitchFamily="18" charset="0"/>
                <a:ea typeface="Tahoma" pitchFamily="34" charset="0"/>
                <a:cs typeface="Times New Roman" panose="02020603050405020304" pitchFamily="18" charset="0"/>
              </a:rPr>
              <a:t>baldrige</a:t>
            </a:r>
            <a:r>
              <a:rPr lang="en-US" dirty="0">
                <a:latin typeface="Times New Roman" panose="02020603050405020304" pitchFamily="18" charset="0"/>
                <a:ea typeface="Tahoma" pitchFamily="34" charset="0"/>
                <a:cs typeface="Times New Roman" panose="02020603050405020304" pitchFamily="18" charset="0"/>
              </a:rPr>
              <a:t>/upload/100-Top-</a:t>
            </a:r>
            <a:r>
              <a:rPr lang="en-US" dirty="0" err="1">
                <a:latin typeface="Times New Roman" panose="02020603050405020304" pitchFamily="18" charset="0"/>
                <a:ea typeface="Tahoma" pitchFamily="34" charset="0"/>
                <a:cs typeface="Times New Roman" panose="02020603050405020304" pitchFamily="18" charset="0"/>
              </a:rPr>
              <a:t>Hosp</a:t>
            </a:r>
            <a:r>
              <a:rPr lang="en-US" dirty="0">
                <a:latin typeface="Times New Roman" panose="02020603050405020304" pitchFamily="18" charset="0"/>
                <a:ea typeface="Tahoma" pitchFamily="34" charset="0"/>
                <a:cs typeface="Times New Roman" panose="02020603050405020304" pitchFamily="18" charset="0"/>
              </a:rPr>
              <a:t>-CEO-Insights-</a:t>
            </a:r>
            <a:r>
              <a:rPr lang="en-US" dirty="0" err="1">
                <a:latin typeface="Times New Roman" panose="02020603050405020304" pitchFamily="18" charset="0"/>
                <a:ea typeface="Tahoma" pitchFamily="34" charset="0"/>
                <a:cs typeface="Times New Roman" panose="02020603050405020304" pitchFamily="18" charset="0"/>
              </a:rPr>
              <a:t>RB</a:t>
            </a:r>
            <a:r>
              <a:rPr lang="en-US" dirty="0">
                <a:latin typeface="Times New Roman" panose="02020603050405020304" pitchFamily="18" charset="0"/>
                <a:ea typeface="Tahoma" pitchFamily="34" charset="0"/>
                <a:cs typeface="Times New Roman" panose="02020603050405020304" pitchFamily="18" charset="0"/>
              </a:rPr>
              <a:t>-</a:t>
            </a:r>
            <a:r>
              <a:rPr lang="en-US" dirty="0" err="1">
                <a:latin typeface="Times New Roman" panose="02020603050405020304" pitchFamily="18" charset="0"/>
                <a:ea typeface="Tahoma" pitchFamily="34" charset="0"/>
                <a:cs typeface="Times New Roman" panose="02020603050405020304" pitchFamily="18" charset="0"/>
              </a:rPr>
              <a:t>final.pdf</a:t>
            </a:r>
            <a:endParaRPr lang="en-US" dirty="0">
              <a:latin typeface="Times New Roman" panose="02020603050405020304" pitchFamily="18" charset="0"/>
              <a:ea typeface="Tahoma" pitchFamily="34" charset="0"/>
              <a:cs typeface="Times New Roman" panose="02020603050405020304" pitchFamily="18"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371" eaLnBrk="0" hangingPunct="0">
              <a:defRPr sz="2700">
                <a:solidFill>
                  <a:schemeClr val="tx1"/>
                </a:solidFill>
                <a:latin typeface="Times New Roman" pitchFamily="18" charset="0"/>
                <a:ea typeface="ＭＳ Ｐゴシック" pitchFamily="34" charset="-128"/>
              </a:defRPr>
            </a:lvl1pPr>
            <a:lvl2pPr marL="817492" indent="-314419" defTabSz="1018371" eaLnBrk="0" hangingPunct="0">
              <a:defRPr sz="2700">
                <a:solidFill>
                  <a:schemeClr val="tx1"/>
                </a:solidFill>
                <a:latin typeface="Times New Roman" pitchFamily="18" charset="0"/>
                <a:ea typeface="ＭＳ Ｐゴシック" pitchFamily="34" charset="-128"/>
              </a:defRPr>
            </a:lvl2pPr>
            <a:lvl3pPr marL="1257679" indent="-251536" defTabSz="1018371" eaLnBrk="0" hangingPunct="0">
              <a:defRPr sz="2700">
                <a:solidFill>
                  <a:schemeClr val="tx1"/>
                </a:solidFill>
                <a:latin typeface="Times New Roman" pitchFamily="18" charset="0"/>
                <a:ea typeface="ＭＳ Ｐゴシック" pitchFamily="34" charset="-128"/>
              </a:defRPr>
            </a:lvl3pPr>
            <a:lvl4pPr marL="1760750" indent="-251536" defTabSz="1018371" eaLnBrk="0" hangingPunct="0">
              <a:defRPr sz="2700">
                <a:solidFill>
                  <a:schemeClr val="tx1"/>
                </a:solidFill>
                <a:latin typeface="Times New Roman" pitchFamily="18" charset="0"/>
                <a:ea typeface="ＭＳ Ｐゴシック" pitchFamily="34" charset="-128"/>
              </a:defRPr>
            </a:lvl4pPr>
            <a:lvl5pPr marL="2263823" indent="-251536" defTabSz="1018371" eaLnBrk="0" hangingPunct="0">
              <a:defRPr sz="2700">
                <a:solidFill>
                  <a:schemeClr val="tx1"/>
                </a:solidFill>
                <a:latin typeface="Times New Roman" pitchFamily="18" charset="0"/>
                <a:ea typeface="ＭＳ Ｐゴシック" pitchFamily="34" charset="-128"/>
              </a:defRPr>
            </a:lvl5pPr>
            <a:lvl6pPr marL="2766894"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3EB80A0-B1F9-4604-94C6-A85EDE7035B5}" type="slidenum">
              <a:rPr lang="en-US" sz="1300">
                <a:latin typeface="Arial" pitchFamily="34" charset="0"/>
              </a:rPr>
              <a:pPr/>
              <a:t>8</a:t>
            </a:fld>
            <a:endParaRPr lang="en-US" sz="1300">
              <a:latin typeface="Arial" pitchFamily="34" charset="0"/>
            </a:endParaRPr>
          </a:p>
        </p:txBody>
      </p:sp>
    </p:spTree>
    <p:extLst>
      <p:ext uri="{BB962C8B-B14F-4D97-AF65-F5344CB8AC3E}">
        <p14:creationId xmlns:p14="http://schemas.microsoft.com/office/powerpoint/2010/main" val="655885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73"/>
              </a:spcAft>
            </a:pPr>
            <a:r>
              <a:rPr lang="en-US" dirty="0">
                <a:latin typeface="Times New Roman" panose="02020603050405020304" pitchFamily="18" charset="0"/>
                <a:ea typeface="Tahoma" pitchFamily="34" charset="0"/>
                <a:cs typeface="Times New Roman" panose="02020603050405020304" pitchFamily="18" charset="0"/>
              </a:rPr>
              <a:t>A third study posed questions specifically about the use of the Baldrige Health Care Criteria. This study was based on a survey of CEO members of the American College of Health Care Executives and senior, provider-based members of the Society for Healthcare Strategy and Market Development, as part of </a:t>
            </a:r>
            <a:r>
              <a:rPr lang="en-US" i="1" dirty="0" err="1">
                <a:latin typeface="Times New Roman" panose="02020603050405020304" pitchFamily="18" charset="0"/>
                <a:ea typeface="Tahoma" pitchFamily="34" charset="0"/>
                <a:cs typeface="Times New Roman" panose="02020603050405020304" pitchFamily="18" charset="0"/>
              </a:rPr>
              <a:t>Futurescan</a:t>
            </a:r>
            <a:r>
              <a:rPr lang="en-US" i="1" dirty="0">
                <a:latin typeface="Times New Roman" panose="02020603050405020304" pitchFamily="18" charset="0"/>
                <a:ea typeface="Tahoma" pitchFamily="34" charset="0"/>
                <a:cs typeface="Times New Roman" panose="02020603050405020304" pitchFamily="18" charset="0"/>
              </a:rPr>
              <a:t> 2013</a:t>
            </a:r>
            <a:r>
              <a:rPr lang="en-US" dirty="0">
                <a:latin typeface="Times New Roman" panose="02020603050405020304" pitchFamily="18" charset="0"/>
                <a:ea typeface="Tahoma" pitchFamily="34" charset="0"/>
                <a:cs typeface="Times New Roman" panose="02020603050405020304" pitchFamily="18" charset="0"/>
              </a:rPr>
              <a:t>. Key findings include these:</a:t>
            </a:r>
          </a:p>
          <a:p>
            <a:pPr marL="192247" indent="-192247">
              <a:spcAft>
                <a:spcPts val="673"/>
              </a:spcAft>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65% of hospitals are likely to “use the Baldrige Criteria for Performance Excellence as a systematic framework for performance improvement or as an internal assessment tool” by 2018.</a:t>
            </a:r>
          </a:p>
          <a:p>
            <a:pPr marL="192247" indent="-192247">
              <a:spcAft>
                <a:spcPts val="673"/>
              </a:spcAft>
              <a:buFont typeface="Arial" pitchFamily="34" charset="0"/>
              <a:buChar char="•"/>
            </a:pPr>
            <a:r>
              <a:rPr lang="en-US" dirty="0">
                <a:latin typeface="Times New Roman" panose="02020603050405020304" pitchFamily="18" charset="0"/>
                <a:ea typeface="Tahoma" pitchFamily="34" charset="0"/>
                <a:cs typeface="Times New Roman" panose="02020603050405020304" pitchFamily="18" charset="0"/>
              </a:rPr>
              <a:t>41% are likely to submit an application for the Baldrige Award or a state-level Baldrige-based award by 2018. </a:t>
            </a:r>
          </a:p>
          <a:p>
            <a:pPr>
              <a:spcAft>
                <a:spcPts val="673"/>
              </a:spcAft>
            </a:pPr>
            <a:r>
              <a:rPr lang="en-US" i="1" dirty="0" err="1">
                <a:latin typeface="Times New Roman" panose="02020603050405020304" pitchFamily="18" charset="0"/>
                <a:ea typeface="Tahoma" pitchFamily="34" charset="0"/>
                <a:cs typeface="Times New Roman" panose="02020603050405020304" pitchFamily="18" charset="0"/>
              </a:rPr>
              <a:t>Futurescan</a:t>
            </a:r>
            <a:r>
              <a:rPr lang="en-US" i="1" dirty="0">
                <a:latin typeface="Times New Roman" panose="02020603050405020304" pitchFamily="18" charset="0"/>
                <a:ea typeface="Tahoma" pitchFamily="34" charset="0"/>
                <a:cs typeface="Times New Roman" panose="02020603050405020304" pitchFamily="18" charset="0"/>
              </a:rPr>
              <a:t> 2013: Healthcare Trends and Implications 2013-2018. </a:t>
            </a:r>
            <a:r>
              <a:rPr lang="en-US" dirty="0">
                <a:latin typeface="Times New Roman" panose="02020603050405020304" pitchFamily="18" charset="0"/>
                <a:ea typeface="Tahoma" pitchFamily="34" charset="0"/>
                <a:cs typeface="Times New Roman" panose="02020603050405020304" pitchFamily="18" charset="0"/>
              </a:rPr>
              <a:t>American Hospital Association, Society for Healthcare Strategy &amp; Market Development. http://</a:t>
            </a:r>
            <a:r>
              <a:rPr lang="en-US" dirty="0" err="1">
                <a:latin typeface="Times New Roman" panose="02020603050405020304" pitchFamily="18" charset="0"/>
                <a:ea typeface="Tahoma" pitchFamily="34" charset="0"/>
                <a:cs typeface="Times New Roman" panose="02020603050405020304" pitchFamily="18" charset="0"/>
              </a:rPr>
              <a:t>www.nist.gov</a:t>
            </a:r>
            <a:r>
              <a:rPr lang="en-US" dirty="0">
                <a:latin typeface="Times New Roman" panose="02020603050405020304" pitchFamily="18" charset="0"/>
                <a:ea typeface="Tahoma" pitchFamily="34" charset="0"/>
                <a:cs typeface="Times New Roman" panose="02020603050405020304" pitchFamily="18" charset="0"/>
              </a:rPr>
              <a:t>/</a:t>
            </a:r>
            <a:r>
              <a:rPr lang="en-US" dirty="0" err="1">
                <a:latin typeface="Times New Roman" panose="02020603050405020304" pitchFamily="18" charset="0"/>
                <a:ea typeface="Tahoma" pitchFamily="34" charset="0"/>
                <a:cs typeface="Times New Roman" panose="02020603050405020304" pitchFamily="18" charset="0"/>
              </a:rPr>
              <a:t>baldrige</a:t>
            </a:r>
            <a:r>
              <a:rPr lang="en-US" dirty="0">
                <a:latin typeface="Times New Roman" panose="02020603050405020304" pitchFamily="18" charset="0"/>
                <a:ea typeface="Tahoma" pitchFamily="34" charset="0"/>
                <a:cs typeface="Times New Roman" panose="02020603050405020304" pitchFamily="18" charset="0"/>
              </a:rPr>
              <a:t>/upload/</a:t>
            </a:r>
            <a:r>
              <a:rPr lang="en-US" dirty="0" err="1">
                <a:latin typeface="Times New Roman" panose="02020603050405020304" pitchFamily="18" charset="0"/>
                <a:ea typeface="Tahoma" pitchFamily="34" charset="0"/>
                <a:cs typeface="Times New Roman" panose="02020603050405020304" pitchFamily="18" charset="0"/>
              </a:rPr>
              <a:t>Futurescan</a:t>
            </a:r>
            <a:r>
              <a:rPr lang="en-US" dirty="0">
                <a:latin typeface="Times New Roman" panose="02020603050405020304" pitchFamily="18" charset="0"/>
                <a:ea typeface="Tahoma" pitchFamily="34" charset="0"/>
                <a:cs typeface="Times New Roman" panose="02020603050405020304" pitchFamily="18" charset="0"/>
              </a:rPr>
              <a:t>-2013-</a:t>
            </a:r>
            <a:r>
              <a:rPr lang="en-US" dirty="0" err="1">
                <a:latin typeface="Times New Roman" panose="02020603050405020304" pitchFamily="18" charset="0"/>
                <a:ea typeface="Tahoma" pitchFamily="34" charset="0"/>
                <a:cs typeface="Times New Roman" panose="02020603050405020304" pitchFamily="18" charset="0"/>
              </a:rPr>
              <a:t>p44</a:t>
            </a:r>
            <a:r>
              <a:rPr lang="en-US" dirty="0">
                <a:latin typeface="Times New Roman" panose="02020603050405020304" pitchFamily="18" charset="0"/>
                <a:ea typeface="Tahoma" pitchFamily="34" charset="0"/>
                <a:cs typeface="Times New Roman" panose="02020603050405020304" pitchFamily="18" charset="0"/>
              </a:rPr>
              <a:t>-</a:t>
            </a:r>
            <a:r>
              <a:rPr lang="en-US" dirty="0" err="1">
                <a:latin typeface="Times New Roman" panose="02020603050405020304" pitchFamily="18" charset="0"/>
                <a:ea typeface="Tahoma" pitchFamily="34" charset="0"/>
                <a:cs typeface="Times New Roman" panose="02020603050405020304" pitchFamily="18" charset="0"/>
              </a:rPr>
              <a:t>2.pdf</a:t>
            </a:r>
            <a:r>
              <a:rPr lang="en-US" dirty="0">
                <a:latin typeface="Times New Roman" panose="02020603050405020304" pitchFamily="18" charset="0"/>
                <a:ea typeface="Tahoma" pitchFamily="34" charset="0"/>
                <a:cs typeface="Times New Roman" panose="02020603050405020304" pitchFamily="18" charset="0"/>
              </a:rPr>
              <a:t>.</a:t>
            </a:r>
          </a:p>
          <a:p>
            <a:pPr>
              <a:spcAft>
                <a:spcPts val="673"/>
              </a:spcAft>
            </a:pPr>
            <a:endParaRPr lang="en-US" dirty="0">
              <a:latin typeface="Times New Roman" panose="02020603050405020304" pitchFamily="18" charset="0"/>
              <a:ea typeface="Tahoma" pitchFamily="34" charset="0"/>
              <a:cs typeface="Times New Roman" panose="02020603050405020304" pitchFamily="18"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8371" eaLnBrk="0" hangingPunct="0">
              <a:defRPr sz="2700">
                <a:solidFill>
                  <a:schemeClr val="tx1"/>
                </a:solidFill>
                <a:latin typeface="Times New Roman" pitchFamily="18" charset="0"/>
                <a:ea typeface="ＭＳ Ｐゴシック" pitchFamily="34" charset="-128"/>
              </a:defRPr>
            </a:lvl1pPr>
            <a:lvl2pPr marL="817492" indent="-314419" defTabSz="1018371" eaLnBrk="0" hangingPunct="0">
              <a:defRPr sz="2700">
                <a:solidFill>
                  <a:schemeClr val="tx1"/>
                </a:solidFill>
                <a:latin typeface="Times New Roman" pitchFamily="18" charset="0"/>
                <a:ea typeface="ＭＳ Ｐゴシック" pitchFamily="34" charset="-128"/>
              </a:defRPr>
            </a:lvl2pPr>
            <a:lvl3pPr marL="1257679" indent="-251536" defTabSz="1018371" eaLnBrk="0" hangingPunct="0">
              <a:defRPr sz="2700">
                <a:solidFill>
                  <a:schemeClr val="tx1"/>
                </a:solidFill>
                <a:latin typeface="Times New Roman" pitchFamily="18" charset="0"/>
                <a:ea typeface="ＭＳ Ｐゴシック" pitchFamily="34" charset="-128"/>
              </a:defRPr>
            </a:lvl3pPr>
            <a:lvl4pPr marL="1760750" indent="-251536" defTabSz="1018371" eaLnBrk="0" hangingPunct="0">
              <a:defRPr sz="2700">
                <a:solidFill>
                  <a:schemeClr val="tx1"/>
                </a:solidFill>
                <a:latin typeface="Times New Roman" pitchFamily="18" charset="0"/>
                <a:ea typeface="ＭＳ Ｐゴシック" pitchFamily="34" charset="-128"/>
              </a:defRPr>
            </a:lvl4pPr>
            <a:lvl5pPr marL="2263823" indent="-251536" defTabSz="1018371" eaLnBrk="0" hangingPunct="0">
              <a:defRPr sz="2700">
                <a:solidFill>
                  <a:schemeClr val="tx1"/>
                </a:solidFill>
                <a:latin typeface="Times New Roman" pitchFamily="18" charset="0"/>
                <a:ea typeface="ＭＳ Ｐゴシック" pitchFamily="34" charset="-128"/>
              </a:defRPr>
            </a:lvl5pPr>
            <a:lvl6pPr marL="2766894"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269965"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773038"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276109" indent="-251536" defTabSz="10183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3EB80A0-B1F9-4604-94C6-A85EDE7035B5}" type="slidenum">
              <a:rPr lang="en-US" sz="1300">
                <a:latin typeface="Arial" pitchFamily="34" charset="0"/>
              </a:rPr>
              <a:pPr/>
              <a:t>9</a:t>
            </a:fld>
            <a:endParaRPr lang="en-US" sz="1300">
              <a:latin typeface="Arial" pitchFamily="34" charset="0"/>
            </a:endParaRPr>
          </a:p>
        </p:txBody>
      </p:sp>
    </p:spTree>
    <p:extLst>
      <p:ext uri="{BB962C8B-B14F-4D97-AF65-F5344CB8AC3E}">
        <p14:creationId xmlns:p14="http://schemas.microsoft.com/office/powerpoint/2010/main" val="172531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662320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341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621252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097689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55275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50275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5833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56833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948613"/>
            <a:chOff x="-3876" y="-8640"/>
            <a:chExt cx="10061403" cy="7950005"/>
          </a:xfrm>
        </p:grpSpPr>
        <p:pic>
          <p:nvPicPr>
            <p:cNvPr id="1031" name="Picture 14" descr="shutterstock_40118065#5D201C_cmyk.ai"/>
            <p:cNvPicPr>
              <a:picLocks noChangeAspect="1"/>
            </p:cNvPicPr>
            <p:nvPr userDrawn="1"/>
          </p:nvPicPr>
          <p:blipFill>
            <a:blip r:embed="rId1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5" descr="top"/>
            <p:cNvPicPr>
              <a:picLocks noChangeAspect="1"/>
            </p:cNvPicPr>
            <p:nvPr userDrawn="1"/>
          </p:nvPicPr>
          <p:blipFill>
            <a:blip r:embed="rId14">
              <a:extLst>
                <a:ext uri="{28A0092B-C50C-407E-A947-70E740481C1C}">
                  <a14:useLocalDpi xmlns:a14="http://schemas.microsoft.com/office/drawing/2010/main"/>
                </a:ext>
              </a:extLst>
            </a:blip>
            <a:srcRect/>
            <a:stretch>
              <a:fillRect/>
            </a:stretch>
          </p:blipFill>
          <p:spPr bwMode="auto">
            <a:xfrm>
              <a:off x="7301627" y="-8640"/>
              <a:ext cx="27559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smtClean="0">
                  <a:solidFill>
                    <a:srgbClr val="A6A6A6"/>
                  </a:solidFill>
                  <a:latin typeface="Arial" charset="0"/>
                  <a:cs typeface="Arial" charset="0"/>
                </a:rPr>
                <a:t>2015</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5" cstate="screen">
            <a:extLst>
              <a:ext uri="{28A0092B-C50C-407E-A947-70E740481C1C}">
                <a14:useLocalDpi xmlns:a14="http://schemas.microsoft.com/office/drawing/2010/main"/>
              </a:ext>
            </a:extLst>
          </a:blip>
          <a:srcRect/>
          <a:stretch>
            <a:fillRect/>
          </a:stretch>
        </p:blipFill>
        <p:spPr bwMode="auto">
          <a:xfrm>
            <a:off x="95250" y="6438900"/>
            <a:ext cx="8969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smtClean="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file://localhost/Users/rossl/Desktop/Design%20Center/2014%20New%20Logo/Final/All%20black%20no%20white/2014_Baldrige_Program_Logo.png" TargetMode="External"/><Relationship Id="rId5" Type="http://schemas.openxmlformats.org/officeDocument/2006/relationships/image" Target="../media/image4.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Users/rossl/Desktop/Design%20Center/2014%20Baldrige%20Impacts/Slide/2014_Impacts_Image.jpg"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file://localhost/Users/rossl/Desktop/Design%20Center/2014%20New%20Logo/Final/All%20black%20no%20white/2014_Baldrige_Program_Logo.pn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9" name="Group 16"/>
          <p:cNvGrpSpPr>
            <a:grpSpLocks/>
          </p:cNvGrpSpPr>
          <p:nvPr/>
        </p:nvGrpSpPr>
        <p:grpSpPr bwMode="auto">
          <a:xfrm>
            <a:off x="0" y="0"/>
            <a:ext cx="10058400" cy="7948613"/>
            <a:chOff x="-3876" y="-8640"/>
            <a:chExt cx="10058400" cy="7950005"/>
          </a:xfrm>
        </p:grpSpPr>
        <p:pic>
          <p:nvPicPr>
            <p:cNvPr id="16392"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a:solidFill>
                    <a:schemeClr val="bg1"/>
                  </a:solidFill>
                  <a:latin typeface="Arial" charset="0"/>
                  <a:cs typeface="Arial" charset="0"/>
                </a:rPr>
                <a:t>Baldrige Performance Excellence Program | www.nist.gov/baldrige</a:t>
              </a:r>
            </a:p>
          </p:txBody>
        </p:sp>
        <p:pic>
          <p:nvPicPr>
            <p:cNvPr id="16394" name="Picture 15" descr="top"/>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390" name="Baldrige_Program_Logo_2010.whitebkgd.eps"/>
          <p:cNvPicPr>
            <a:picLocks noChangeAspect="1"/>
          </p:cNvPicPr>
          <p:nvPr/>
        </p:nvPicPr>
        <p:blipFill>
          <a:blip r:embed="rId5" r:link="rId6"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nistident_flright_vec.eps" descr="/Users/louannross/Desktop/Design Center/Art Folder/Logo Folder/N/ New Identifiers 11.09.07/nistident_flright_vec.eps"/>
          <p:cNvPicPr>
            <a:picLocks noChangeAspect="1"/>
          </p:cNvPicPr>
          <p:nvPr/>
        </p:nvPicPr>
        <p:blipFill>
          <a:blip r:embed="rId7" cstate="screen">
            <a:extLst>
              <a:ext uri="{28A0092B-C50C-407E-A947-70E740481C1C}">
                <a14:useLocalDpi xmlns:a14="http://schemas.microsoft.com/office/drawing/2010/main"/>
              </a:ext>
            </a:extLst>
          </a:blip>
          <a:srcRect/>
          <a:stretch>
            <a:fillRect/>
          </a:stretch>
        </p:blipFill>
        <p:spPr bwMode="auto">
          <a:xfrm>
            <a:off x="8976023" y="7285038"/>
            <a:ext cx="933481"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Rectangle 2"/>
          <p:cNvSpPr>
            <a:spLocks noGrp="1" noChangeArrowheads="1"/>
          </p:cNvSpPr>
          <p:nvPr>
            <p:ph type="ctrTitle"/>
          </p:nvPr>
        </p:nvSpPr>
        <p:spPr>
          <a:xfrm>
            <a:off x="787400" y="5029200"/>
            <a:ext cx="8188623" cy="906463"/>
          </a:xfrm>
        </p:spPr>
        <p:txBody>
          <a:bodyPr anchor="t"/>
          <a:lstStyle/>
          <a:p>
            <a:pPr>
              <a:lnSpc>
                <a:spcPts val="5300"/>
              </a:lnSpc>
            </a:pPr>
            <a:r>
              <a:rPr lang="en-US" sz="2600" b="0" dirty="0" smtClean="0">
                <a:solidFill>
                  <a:srgbClr val="A6A6A6"/>
                </a:solidFill>
                <a:latin typeface="Arial" charset="0"/>
                <a:ea typeface="ＭＳ Ｐゴシック" charset="0"/>
                <a:cs typeface="Arial" charset="0"/>
              </a:rPr>
              <a:t>Baldrige Performance Excellence Program | 2015</a:t>
            </a:r>
            <a:r>
              <a:rPr lang="en-US" sz="2600" b="0" dirty="0">
                <a:latin typeface="Arial" charset="0"/>
                <a:ea typeface="ＭＳ Ｐゴシック" charset="0"/>
                <a:cs typeface="Arial" charset="0"/>
              </a:rPr>
              <a:t/>
            </a:r>
            <a:br>
              <a:rPr lang="en-US" sz="2600" b="0" dirty="0">
                <a:latin typeface="Arial" charset="0"/>
                <a:ea typeface="ＭＳ Ｐゴシック" charset="0"/>
                <a:cs typeface="Arial" charset="0"/>
              </a:rPr>
            </a:br>
            <a:endParaRPr lang="en-US" sz="2600" b="0" dirty="0">
              <a:latin typeface="Arial" charset="0"/>
              <a:ea typeface="ＭＳ Ｐゴシック" charset="0"/>
              <a:cs typeface="Arial" charset="0"/>
            </a:endParaRPr>
          </a:p>
        </p:txBody>
      </p:sp>
      <p:sp>
        <p:nvSpPr>
          <p:cNvPr id="16387" name="Rectangle 3"/>
          <p:cNvSpPr>
            <a:spLocks noGrp="1" noChangeArrowheads="1"/>
          </p:cNvSpPr>
          <p:nvPr>
            <p:ph type="subTitle" idx="1"/>
          </p:nvPr>
        </p:nvSpPr>
        <p:spPr>
          <a:xfrm>
            <a:off x="787400" y="1752599"/>
            <a:ext cx="8432800" cy="1405425"/>
          </a:xfrm>
          <a:noFill/>
        </p:spPr>
        <p:txBody>
          <a:bodyPr/>
          <a:lstStyle/>
          <a:p>
            <a:pPr algn="l" defTabSz="1006069">
              <a:lnSpc>
                <a:spcPct val="100000"/>
              </a:lnSpc>
              <a:defRPr/>
            </a:pPr>
            <a:r>
              <a:rPr lang="en-US" sz="4400" b="1" dirty="0">
                <a:solidFill>
                  <a:schemeClr val="tx2"/>
                </a:solidFill>
                <a:latin typeface="Arial" pitchFamily="34" charset="0"/>
                <a:cs typeface="Arial" pitchFamily="34" charset="0"/>
              </a:rPr>
              <a:t>Baldrige </a:t>
            </a:r>
            <a:r>
              <a:rPr lang="en-US" sz="4400" b="1" dirty="0">
                <a:latin typeface="Arial" pitchFamily="34" charset="0"/>
                <a:ea typeface="ＭＳ Ｐゴシック" pitchFamily="-109" charset="-128"/>
                <a:cs typeface="Arial" pitchFamily="34" charset="0"/>
              </a:rPr>
              <a:t>Program</a:t>
            </a:r>
            <a:r>
              <a:rPr lang="en-US" sz="4400" b="1" dirty="0">
                <a:solidFill>
                  <a:schemeClr val="tx2"/>
                </a:solidFill>
                <a:latin typeface="Arial" pitchFamily="34" charset="0"/>
                <a:cs typeface="Arial" pitchFamily="34" charset="0"/>
              </a:rPr>
              <a:t> Impacts</a:t>
            </a:r>
            <a:endParaRPr lang="en-US" sz="4400" b="1" dirty="0">
              <a:solidFill>
                <a:schemeClr val="tx2"/>
              </a:solidFill>
              <a:cs typeface="Arial Narrow"/>
            </a:endParaRPr>
          </a:p>
          <a:p>
            <a:pPr algn="l">
              <a:lnSpc>
                <a:spcPct val="100000"/>
              </a:lnSpc>
            </a:pPr>
            <a:endParaRPr lang="en-US" sz="4000" b="1" dirty="0">
              <a:latin typeface="Arial" charset="0"/>
              <a:ea typeface="ＭＳ Ｐゴシック"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19100" y="1203960"/>
            <a:ext cx="9237663" cy="1257300"/>
          </a:xfrm>
        </p:spPr>
        <p:txBody>
          <a:bodyPr/>
          <a:lstStyle/>
          <a:p>
            <a:pPr>
              <a:lnSpc>
                <a:spcPct val="100000"/>
              </a:lnSpc>
            </a:pPr>
            <a:r>
              <a:rPr lang="en-US" sz="4840" dirty="0">
                <a:solidFill>
                  <a:schemeClr val="tx1"/>
                </a:solidFill>
                <a:latin typeface="Arial Narrow" pitchFamily="34" charset="0"/>
                <a:ea typeface="ＭＳ Ｐゴシック" pitchFamily="34" charset="-128"/>
                <a:cs typeface="Arial Narrow" pitchFamily="34" charset="0"/>
              </a:rPr>
              <a:t>Baldrige Training: </a:t>
            </a:r>
            <a:br>
              <a:rPr lang="en-US" sz="4840" dirty="0">
                <a:solidFill>
                  <a:schemeClr val="tx1"/>
                </a:solidFill>
                <a:latin typeface="Arial Narrow" pitchFamily="34" charset="0"/>
                <a:ea typeface="ＭＳ Ｐゴシック" pitchFamily="34" charset="-128"/>
                <a:cs typeface="Arial Narrow" pitchFamily="34" charset="0"/>
              </a:rPr>
            </a:br>
            <a:r>
              <a:rPr lang="en-US" sz="4840" dirty="0">
                <a:solidFill>
                  <a:schemeClr val="tx1"/>
                </a:solidFill>
                <a:latin typeface="Arial Narrow" pitchFamily="34" charset="0"/>
                <a:ea typeface="ＭＳ Ｐゴシック" pitchFamily="34" charset="-128"/>
                <a:cs typeface="Arial Narrow" pitchFamily="34" charset="0"/>
              </a:rPr>
              <a:t>Top-Tier Leadership Development</a:t>
            </a:r>
          </a:p>
        </p:txBody>
      </p:sp>
      <p:sp>
        <p:nvSpPr>
          <p:cNvPr id="5123" name="Rectangle 3"/>
          <p:cNvSpPr>
            <a:spLocks noGrp="1" noChangeArrowheads="1"/>
          </p:cNvSpPr>
          <p:nvPr>
            <p:ph type="body" idx="1"/>
          </p:nvPr>
        </p:nvSpPr>
        <p:spPr>
          <a:xfrm>
            <a:off x="1173480" y="2712720"/>
            <a:ext cx="7711440" cy="3520440"/>
          </a:xfrm>
        </p:spPr>
        <p:txBody>
          <a:bodyPr/>
          <a:lstStyle/>
          <a:p>
            <a:pPr marL="0" indent="0">
              <a:lnSpc>
                <a:spcPct val="100000"/>
              </a:lnSpc>
              <a:spcBef>
                <a:spcPts val="0"/>
              </a:spcBef>
              <a:spcAft>
                <a:spcPts val="1320"/>
              </a:spcAft>
              <a:buNone/>
            </a:pPr>
            <a:r>
              <a:rPr lang="en-US" dirty="0" smtClean="0">
                <a:ea typeface="ＭＳ Ｐゴシック" pitchFamily="34" charset="-128"/>
              </a:rPr>
              <a:t>Among government/military leadership development programs:</a:t>
            </a:r>
          </a:p>
          <a:p>
            <a:pPr marL="1005840" indent="-509905">
              <a:lnSpc>
                <a:spcPct val="100000"/>
              </a:lnSpc>
              <a:spcBef>
                <a:spcPts val="0"/>
              </a:spcBef>
              <a:spcAft>
                <a:spcPts val="1320"/>
              </a:spcAft>
            </a:pPr>
            <a:r>
              <a:rPr lang="en-US" b="1" dirty="0" smtClean="0">
                <a:ea typeface="ＭＳ Ｐゴシック" pitchFamily="34" charset="-128"/>
              </a:rPr>
              <a:t>No. 1 </a:t>
            </a:r>
            <a:r>
              <a:rPr lang="en-US" dirty="0" smtClean="0">
                <a:ea typeface="ＭＳ Ｐゴシック" pitchFamily="34" charset="-128"/>
              </a:rPr>
              <a:t>in 2014</a:t>
            </a:r>
          </a:p>
          <a:p>
            <a:pPr marL="1005840" indent="-509905">
              <a:lnSpc>
                <a:spcPct val="100000"/>
              </a:lnSpc>
              <a:spcBef>
                <a:spcPts val="0"/>
              </a:spcBef>
              <a:spcAft>
                <a:spcPts val="1320"/>
              </a:spcAft>
            </a:pPr>
            <a:r>
              <a:rPr lang="en-US" b="1" dirty="0" smtClean="0">
                <a:ea typeface="ＭＳ Ｐゴシック" pitchFamily="34" charset="-128"/>
              </a:rPr>
              <a:t>Top-10</a:t>
            </a:r>
            <a:r>
              <a:rPr lang="en-US" dirty="0" smtClean="0">
                <a:ea typeface="ＭＳ Ｐゴシック" pitchFamily="34" charset="-128"/>
              </a:rPr>
              <a:t> ranking 3 times since 2010</a:t>
            </a:r>
          </a:p>
          <a:p>
            <a:pPr marL="495935" indent="0" algn="r">
              <a:lnSpc>
                <a:spcPct val="100000"/>
              </a:lnSpc>
              <a:spcBef>
                <a:spcPts val="0"/>
              </a:spcBef>
              <a:spcAft>
                <a:spcPts val="1320"/>
              </a:spcAft>
              <a:buNone/>
            </a:pPr>
            <a:r>
              <a:rPr lang="en-US" dirty="0">
                <a:ea typeface="ＭＳ Ｐゴシック" pitchFamily="34" charset="-128"/>
              </a:rPr>
              <a:t>—</a:t>
            </a:r>
            <a:r>
              <a:rPr lang="en-US" i="1" dirty="0">
                <a:ea typeface="ＭＳ Ｐゴシック" pitchFamily="34" charset="-128"/>
              </a:rPr>
              <a:t>Leadership Excellence </a:t>
            </a:r>
            <a:r>
              <a:rPr lang="en-US" dirty="0" smtClean="0">
                <a:ea typeface="ＭＳ Ｐゴシック" pitchFamily="34" charset="-128"/>
              </a:rPr>
              <a:t>magazine</a:t>
            </a:r>
            <a:endParaRPr lang="en-US" dirty="0">
              <a:ea typeface="ＭＳ Ｐゴシック" pitchFamily="34" charset="-128"/>
            </a:endParaRPr>
          </a:p>
          <a:p>
            <a:pPr marL="1005840" indent="-509905">
              <a:lnSpc>
                <a:spcPct val="100000"/>
              </a:lnSpc>
              <a:spcBef>
                <a:spcPts val="0"/>
              </a:spcBef>
              <a:spcAft>
                <a:spcPts val="1320"/>
              </a:spcAft>
            </a:pPr>
            <a:endParaRPr lang="en-US" dirty="0" smtClean="0">
              <a:ea typeface="ＭＳ Ｐゴシック" pitchFamily="34" charset="-128"/>
            </a:endParaRPr>
          </a:p>
          <a:p>
            <a:pPr>
              <a:lnSpc>
                <a:spcPct val="100000"/>
              </a:lnSpc>
              <a:spcBef>
                <a:spcPts val="0"/>
              </a:spcBef>
              <a:spcAft>
                <a:spcPts val="1320"/>
              </a:spcAft>
              <a:buNone/>
            </a:pPr>
            <a:endParaRPr lang="en-US" i="1" dirty="0" smtClean="0">
              <a:ea typeface="ＭＳ Ｐゴシック" pitchFamily="34" charset="-128"/>
            </a:endParaRPr>
          </a:p>
        </p:txBody>
      </p:sp>
    </p:spTree>
    <p:extLst>
      <p:ext uri="{BB962C8B-B14F-4D97-AF65-F5344CB8AC3E}">
        <p14:creationId xmlns:p14="http://schemas.microsoft.com/office/powerpoint/2010/main" val="679125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5469" y="1623060"/>
            <a:ext cx="8151813" cy="979955"/>
          </a:xfrm>
        </p:spPr>
        <p:txBody>
          <a:bodyPr/>
          <a:lstStyle/>
          <a:p>
            <a:r>
              <a:rPr lang="en-US" sz="4840" dirty="0">
                <a:latin typeface="Arial Narrow" pitchFamily="34" charset="0"/>
                <a:ea typeface="ＭＳ Ｐゴシック" pitchFamily="34" charset="-128"/>
                <a:cs typeface="Arial Narrow" pitchFamily="34" charset="0"/>
              </a:rPr>
              <a:t>Factors behind the Impact</a:t>
            </a:r>
            <a:endParaRPr lang="en-US" sz="4840" b="0" dirty="0">
              <a:latin typeface="Arial" pitchFamily="34" charset="0"/>
              <a:ea typeface="ＭＳ Ｐゴシック" pitchFamily="34" charset="-128"/>
              <a:cs typeface="Arial Narrow" pitchFamily="34" charset="0"/>
            </a:endParaRPr>
          </a:p>
        </p:txBody>
      </p:sp>
      <p:sp>
        <p:nvSpPr>
          <p:cNvPr id="6147" name="Rectangle 3"/>
          <p:cNvSpPr>
            <a:spLocks noGrp="1" noChangeArrowheads="1"/>
          </p:cNvSpPr>
          <p:nvPr>
            <p:ph type="body" idx="1"/>
          </p:nvPr>
        </p:nvSpPr>
        <p:spPr>
          <a:xfrm>
            <a:off x="1236028" y="2712720"/>
            <a:ext cx="7565072" cy="2598420"/>
          </a:xfrm>
        </p:spPr>
        <p:txBody>
          <a:bodyPr/>
          <a:lstStyle/>
          <a:p>
            <a:pPr>
              <a:lnSpc>
                <a:spcPct val="100000"/>
              </a:lnSpc>
              <a:spcBef>
                <a:spcPts val="2369"/>
              </a:spcBef>
            </a:pPr>
            <a:r>
              <a:rPr lang="en-US" sz="3960" dirty="0">
                <a:ea typeface="ＭＳ Ｐゴシック" pitchFamily="34" charset="-128"/>
              </a:rPr>
              <a:t>Acceptance of the Criteria nationally and globally</a:t>
            </a:r>
          </a:p>
          <a:p>
            <a:pPr>
              <a:lnSpc>
                <a:spcPct val="100000"/>
              </a:lnSpc>
              <a:spcBef>
                <a:spcPts val="2369"/>
              </a:spcBef>
            </a:pPr>
            <a:r>
              <a:rPr lang="en-US" sz="3960" dirty="0">
                <a:ea typeface="ＭＳ Ｐゴシック" pitchFamily="34" charset="-128"/>
              </a:rPr>
              <a:t>Program participants</a:t>
            </a:r>
            <a:endParaRPr lang="en-US" sz="3960" b="1" strike="sngStrike" dirty="0">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02920" y="1136559"/>
            <a:ext cx="8691923" cy="1508760"/>
          </a:xfrm>
        </p:spPr>
        <p:txBody>
          <a:bodyPr/>
          <a:lstStyle/>
          <a:p>
            <a:pPr>
              <a:lnSpc>
                <a:spcPct val="100000"/>
              </a:lnSpc>
              <a:spcAft>
                <a:spcPts val="1320"/>
              </a:spcAft>
            </a:pPr>
            <a:r>
              <a:rPr lang="en-US" dirty="0">
                <a:solidFill>
                  <a:schemeClr val="tx1"/>
                </a:solidFill>
                <a:latin typeface="Arial Narrow" pitchFamily="34" charset="0"/>
                <a:ea typeface="ＭＳ Ｐゴシック" pitchFamily="34" charset="-128"/>
                <a:cs typeface="Arial Narrow" pitchFamily="34" charset="0"/>
              </a:rPr>
              <a:t>Alliance for Performance Excellence: </a:t>
            </a:r>
            <a:br>
              <a:rPr lang="en-US" dirty="0">
                <a:solidFill>
                  <a:schemeClr val="tx1"/>
                </a:solidFill>
                <a:latin typeface="Arial Narrow" pitchFamily="34" charset="0"/>
                <a:ea typeface="ＭＳ Ｐゴシック" pitchFamily="34" charset="-128"/>
                <a:cs typeface="Arial Narrow" pitchFamily="34" charset="0"/>
              </a:rPr>
            </a:br>
            <a:r>
              <a:rPr lang="en-US" dirty="0">
                <a:solidFill>
                  <a:schemeClr val="tx1"/>
                </a:solidFill>
                <a:latin typeface="Arial Narrow" pitchFamily="34" charset="0"/>
                <a:ea typeface="ＭＳ Ｐゴシック" pitchFamily="34" charset="-128"/>
                <a:cs typeface="Arial Narrow" pitchFamily="34" charset="0"/>
              </a:rPr>
              <a:t>A National Network</a:t>
            </a:r>
          </a:p>
        </p:txBody>
      </p:sp>
      <p:sp>
        <p:nvSpPr>
          <p:cNvPr id="4" name="Rectangle 3"/>
          <p:cNvSpPr/>
          <p:nvPr/>
        </p:nvSpPr>
        <p:spPr>
          <a:xfrm>
            <a:off x="4645850" y="6188905"/>
            <a:ext cx="4695386" cy="582049"/>
          </a:xfrm>
          <a:prstGeom prst="rect">
            <a:avLst/>
          </a:prstGeom>
        </p:spPr>
        <p:txBody>
          <a:bodyPr wrap="none" lIns="90264" tIns="45132" rIns="90264" bIns="45132">
            <a:spAutoFit/>
          </a:bodyPr>
          <a:lstStyle/>
          <a:p>
            <a:pPr eaLnBrk="0" hangingPunct="0">
              <a:defRPr/>
            </a:pPr>
            <a:r>
              <a:rPr lang="en-US" sz="3190" b="1" dirty="0" err="1">
                <a:latin typeface="+mn-lt"/>
                <a:ea typeface="ＭＳ Ｐゴシック" pitchFamily="-109" charset="-128"/>
              </a:rPr>
              <a:t>www.baldrigepe.org/alliance</a:t>
            </a:r>
            <a:endParaRPr lang="en-US" sz="3190" b="1" dirty="0">
              <a:latin typeface="+mn-lt"/>
              <a:ea typeface="ＭＳ Ｐゴシック" pitchFamily="-109" charset="-128"/>
            </a:endParaRPr>
          </a:p>
        </p:txBody>
      </p:sp>
      <p:pic>
        <p:nvPicPr>
          <p:cNvPr id="1536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4439" y="3881579"/>
            <a:ext cx="9525" cy="9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4439" y="3881579"/>
            <a:ext cx="9525" cy="9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3688080" y="3138600"/>
            <a:ext cx="6118860" cy="2172541"/>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a:lnSpc>
                <a:spcPct val="100000"/>
              </a:lnSpc>
              <a:spcBef>
                <a:spcPts val="0"/>
              </a:spcBef>
              <a:spcAft>
                <a:spcPts val="660"/>
              </a:spcAft>
              <a:buSzPct val="100000"/>
              <a:buFont typeface="Arial" pitchFamily="34" charset="0"/>
              <a:buChar char="•"/>
            </a:pPr>
            <a:r>
              <a:rPr lang="en-US" sz="3520" dirty="0">
                <a:ea typeface="ＭＳ Ｐゴシック" pitchFamily="34" charset="-128"/>
              </a:rPr>
              <a:t>Feeder system</a:t>
            </a:r>
          </a:p>
          <a:p>
            <a:pPr>
              <a:lnSpc>
                <a:spcPct val="100000"/>
              </a:lnSpc>
              <a:spcBef>
                <a:spcPts val="0"/>
              </a:spcBef>
              <a:spcAft>
                <a:spcPts val="660"/>
              </a:spcAft>
              <a:buSzPct val="100000"/>
              <a:buFont typeface="Arial" pitchFamily="34" charset="0"/>
              <a:buChar char="•"/>
            </a:pPr>
            <a:r>
              <a:rPr lang="en-US" sz="3520" dirty="0">
                <a:ea typeface="ＭＳ Ｐゴシック" pitchFamily="34" charset="-128"/>
              </a:rPr>
              <a:t>Leverages the national </a:t>
            </a:r>
            <a:br>
              <a:rPr lang="en-US" sz="3520" dirty="0">
                <a:ea typeface="ＭＳ Ｐゴシック" pitchFamily="34" charset="-128"/>
              </a:rPr>
            </a:br>
            <a:r>
              <a:rPr lang="en-US" sz="3520" dirty="0">
                <a:ea typeface="ＭＳ Ｐゴシック" pitchFamily="34" charset="-128"/>
              </a:rPr>
              <a:t>Baldrige Program</a:t>
            </a:r>
          </a:p>
        </p:txBody>
      </p:sp>
      <p:pic>
        <p:nvPicPr>
          <p:cNvPr id="5122" name="Picture 2" descr="T:\PMT\Slide Sets and FAQs\2013\Images\Alliance.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314016" y="2667135"/>
            <a:ext cx="2374065" cy="2615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195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51460" y="617221"/>
            <a:ext cx="9555480" cy="835965"/>
          </a:xfrm>
          <a:prstGeom prst="rect">
            <a:avLst/>
          </a:prstGeom>
          <a:noFill/>
          <a:ln w="9525">
            <a:noFill/>
            <a:miter lim="800000"/>
            <a:headEnd/>
            <a:tailEnd/>
          </a:ln>
        </p:spPr>
        <p:txBody>
          <a:bodyPr wrap="square" lIns="90264" tIns="45132" rIns="90264" bIns="45132">
            <a:spAutoFit/>
          </a:bodyPr>
          <a:lstStyle/>
          <a:p>
            <a:pPr>
              <a:spcAft>
                <a:spcPts val="660"/>
              </a:spcAft>
              <a:defRPr/>
            </a:pPr>
            <a:r>
              <a:rPr lang="en-US" sz="4840" b="1" dirty="0">
                <a:latin typeface="+mj-lt"/>
                <a:ea typeface="ＭＳ Ｐゴシック" pitchFamily="-109" charset="-128"/>
              </a:rPr>
              <a:t>International Adoption</a:t>
            </a: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86740" y="1874520"/>
            <a:ext cx="3905150" cy="2816352"/>
          </a:xfrm>
          <a:prstGeom prst="rect">
            <a:avLst/>
          </a:prstGeom>
        </p:spPr>
      </p:pic>
      <p:sp>
        <p:nvSpPr>
          <p:cNvPr id="8" name="Rectangle 3"/>
          <p:cNvSpPr>
            <a:spLocks noChangeArrowheads="1"/>
          </p:cNvSpPr>
          <p:nvPr/>
        </p:nvSpPr>
        <p:spPr bwMode="auto">
          <a:xfrm>
            <a:off x="4861560" y="2796541"/>
            <a:ext cx="4358640" cy="1553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264" tIns="45132" rIns="90264" bIns="45132">
            <a:spAutoFit/>
          </a:bodyPr>
          <a:lstStyle/>
          <a:p>
            <a:pPr marL="164430" lvl="1">
              <a:lnSpc>
                <a:spcPts val="3751"/>
              </a:lnSpc>
              <a:spcBef>
                <a:spcPts val="1975"/>
              </a:spcBef>
              <a:buSzPct val="60000"/>
            </a:pPr>
            <a:r>
              <a:rPr lang="en-US" sz="3520" dirty="0">
                <a:latin typeface="Arial Narrow" pitchFamily="34" charset="0"/>
              </a:rPr>
              <a:t>About 100 performance excellence programs worldwide</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4470073" y="4975860"/>
            <a:ext cx="4799298" cy="1508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7264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86740" y="977153"/>
            <a:ext cx="8940164" cy="1257300"/>
          </a:xfrm>
        </p:spPr>
        <p:txBody>
          <a:bodyPr/>
          <a:lstStyle/>
          <a:p>
            <a:pPr>
              <a:lnSpc>
                <a:spcPct val="100000"/>
              </a:lnSpc>
              <a:spcAft>
                <a:spcPts val="660"/>
              </a:spcAft>
            </a:pPr>
            <a:r>
              <a:rPr lang="en-US" sz="4840" dirty="0">
                <a:solidFill>
                  <a:schemeClr val="tx1"/>
                </a:solidFill>
                <a:latin typeface="Arial Narrow" pitchFamily="34" charset="0"/>
                <a:ea typeface="ＭＳ Ｐゴシック" pitchFamily="34" charset="-128"/>
                <a:cs typeface="Arial Narrow" pitchFamily="34" charset="0"/>
              </a:rPr>
              <a:t>Widespread U.S. Participation</a:t>
            </a:r>
          </a:p>
        </p:txBody>
      </p:sp>
      <p:sp>
        <p:nvSpPr>
          <p:cNvPr id="7171" name="Rectangle 3"/>
          <p:cNvSpPr>
            <a:spLocks noGrp="1" noChangeArrowheads="1"/>
          </p:cNvSpPr>
          <p:nvPr>
            <p:ph type="body" idx="1"/>
          </p:nvPr>
        </p:nvSpPr>
        <p:spPr>
          <a:xfrm>
            <a:off x="1676400" y="2318273"/>
            <a:ext cx="7879080" cy="4585447"/>
          </a:xfrm>
        </p:spPr>
        <p:txBody>
          <a:bodyPr/>
          <a:lstStyle/>
          <a:p>
            <a:r>
              <a:rPr lang="en-US" sz="3960" dirty="0">
                <a:ea typeface="ＭＳ Ｐゴシック" pitchFamily="34" charset="-128"/>
              </a:rPr>
              <a:t>Large and small organizations</a:t>
            </a:r>
          </a:p>
          <a:p>
            <a:r>
              <a:rPr lang="en-US" sz="3960" dirty="0">
                <a:ea typeface="ＭＳ Ｐゴシック" pitchFamily="34" charset="-128"/>
              </a:rPr>
              <a:t>Internal business excellence programs</a:t>
            </a:r>
          </a:p>
          <a:p>
            <a:r>
              <a:rPr lang="en-US" sz="3960" dirty="0">
                <a:ea typeface="ＭＳ Ｐゴシック" pitchFamily="34" charset="-128"/>
              </a:rPr>
              <a:t>College and university courses</a:t>
            </a:r>
          </a:p>
          <a:p>
            <a:r>
              <a:rPr lang="en-US" sz="3960" dirty="0">
                <a:ea typeface="ＭＳ Ｐゴシック" pitchFamily="34" charset="-128"/>
              </a:rPr>
              <a:t>Accreditation</a:t>
            </a:r>
          </a:p>
          <a:p>
            <a:r>
              <a:rPr lang="en-US" sz="3960" dirty="0">
                <a:ea typeface="ＭＳ Ｐゴシック" pitchFamily="34" charset="-128"/>
              </a:rPr>
              <a:t>Consultants</a:t>
            </a:r>
          </a:p>
          <a:p>
            <a:r>
              <a:rPr lang="en-US" sz="3960" dirty="0">
                <a:ea typeface="ＭＳ Ｐゴシック" pitchFamily="34" charset="-128"/>
              </a:rPr>
              <a:t>Private-sector support</a:t>
            </a:r>
          </a:p>
        </p:txBody>
      </p:sp>
    </p:spTree>
    <p:extLst>
      <p:ext uri="{BB962C8B-B14F-4D97-AF65-F5344CB8AC3E}">
        <p14:creationId xmlns:p14="http://schemas.microsoft.com/office/powerpoint/2010/main" val="1835601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99136" y="1608268"/>
            <a:ext cx="8940164" cy="1257300"/>
          </a:xfrm>
        </p:spPr>
        <p:txBody>
          <a:bodyPr/>
          <a:lstStyle/>
          <a:p>
            <a:r>
              <a:rPr lang="en-US" sz="4840" dirty="0">
                <a:solidFill>
                  <a:schemeClr val="tx1"/>
                </a:solidFill>
                <a:latin typeface="Arial Narrow" pitchFamily="34" charset="0"/>
                <a:ea typeface="ＭＳ Ｐゴシック" pitchFamily="34" charset="-128"/>
                <a:cs typeface="Arial Narrow" pitchFamily="34" charset="0"/>
              </a:rPr>
              <a:t>Baldrige Award Participants</a:t>
            </a:r>
          </a:p>
        </p:txBody>
      </p:sp>
      <p:sp>
        <p:nvSpPr>
          <p:cNvPr id="7171" name="Rectangle 3"/>
          <p:cNvSpPr>
            <a:spLocks noGrp="1" noChangeArrowheads="1"/>
          </p:cNvSpPr>
          <p:nvPr>
            <p:ph type="body" idx="1"/>
          </p:nvPr>
        </p:nvSpPr>
        <p:spPr>
          <a:xfrm>
            <a:off x="1592581" y="2712720"/>
            <a:ext cx="7620000" cy="2773680"/>
          </a:xfrm>
        </p:spPr>
        <p:txBody>
          <a:bodyPr/>
          <a:lstStyle/>
          <a:p>
            <a:pPr>
              <a:lnSpc>
                <a:spcPct val="100000"/>
              </a:lnSpc>
            </a:pPr>
            <a:r>
              <a:rPr lang="en-US" dirty="0" smtClean="0">
                <a:ea typeface="ＭＳ Ｐゴシック" pitchFamily="34" charset="-128"/>
              </a:rPr>
              <a:t>99 Baldrige Award recipients </a:t>
            </a:r>
            <a:br>
              <a:rPr lang="en-US" dirty="0" smtClean="0">
                <a:ea typeface="ＭＳ Ｐゴシック" pitchFamily="34" charset="-128"/>
              </a:rPr>
            </a:br>
            <a:r>
              <a:rPr lang="en-US" dirty="0" smtClean="0">
                <a:ea typeface="ＭＳ Ｐゴシック" pitchFamily="34" charset="-128"/>
              </a:rPr>
              <a:t>(105 awards)</a:t>
            </a:r>
          </a:p>
          <a:p>
            <a:pPr>
              <a:lnSpc>
                <a:spcPct val="100000"/>
              </a:lnSpc>
            </a:pPr>
            <a:r>
              <a:rPr lang="en-US" dirty="0" smtClean="0">
                <a:ea typeface="ＭＳ Ｐゴシック" pitchFamily="34" charset="-128"/>
              </a:rPr>
              <a:t>1,613 award applications </a:t>
            </a:r>
          </a:p>
          <a:p>
            <a:pPr>
              <a:lnSpc>
                <a:spcPct val="100000"/>
              </a:lnSpc>
            </a:pPr>
            <a:r>
              <a:rPr lang="en-US" dirty="0" smtClean="0">
                <a:ea typeface="ＭＳ Ｐゴシック" pitchFamily="34" charset="-128"/>
              </a:rPr>
              <a:t>More than 9,400 examiners trained </a:t>
            </a:r>
          </a:p>
          <a:p>
            <a:pPr marL="0" indent="0">
              <a:lnSpc>
                <a:spcPct val="100000"/>
              </a:lnSpc>
              <a:buNone/>
            </a:pPr>
            <a:r>
              <a:rPr lang="en-US" strike="sngStrike" dirty="0" smtClean="0">
                <a:ea typeface="ＭＳ Ｐゴシック" pitchFamily="34" charset="-128"/>
              </a:rPr>
              <a:t/>
            </a:r>
            <a:br>
              <a:rPr lang="en-US" strike="sngStrike" dirty="0" smtClean="0">
                <a:ea typeface="ＭＳ Ｐゴシック" pitchFamily="34" charset="-128"/>
              </a:rPr>
            </a:br>
            <a:endParaRPr lang="en-US" strike="sngStrike" dirty="0" smtClean="0">
              <a:ea typeface="ＭＳ Ｐゴシック" pitchFamily="34" charset="-128"/>
            </a:endParaRPr>
          </a:p>
        </p:txBody>
      </p:sp>
    </p:spTree>
    <p:extLst>
      <p:ext uri="{BB962C8B-B14F-4D97-AF65-F5344CB8AC3E}">
        <p14:creationId xmlns:p14="http://schemas.microsoft.com/office/powerpoint/2010/main" val="3368685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33428" y="743354"/>
            <a:ext cx="8305800" cy="744819"/>
          </a:xfrm>
          <a:prstGeom prst="rect">
            <a:avLst/>
          </a:prstGeom>
          <a:noFill/>
          <a:ln w="9525">
            <a:noFill/>
            <a:miter lim="800000"/>
            <a:headEnd/>
            <a:tailEnd/>
          </a:ln>
        </p:spPr>
        <p:txBody>
          <a:bodyPr lIns="0" tIns="0" rIns="0" bIns="0">
            <a:spAutoFit/>
          </a:bodyPr>
          <a:lstStyle/>
          <a:p>
            <a:pPr defTabSz="1006069">
              <a:spcBef>
                <a:spcPts val="660"/>
              </a:spcBef>
              <a:spcAft>
                <a:spcPts val="660"/>
              </a:spcAft>
              <a:defRPr/>
            </a:pPr>
            <a:r>
              <a:rPr lang="en-US" sz="4840" b="1" dirty="0">
                <a:solidFill>
                  <a:schemeClr val="tx2"/>
                </a:solidFill>
                <a:latin typeface="+mj-lt"/>
                <a:ea typeface="ＭＳ Ｐゴシック" pitchFamily="-109" charset="-128"/>
              </a:rPr>
              <a:t>Baldrige Award Recipients</a:t>
            </a:r>
          </a:p>
        </p:txBody>
      </p:sp>
      <p:sp>
        <p:nvSpPr>
          <p:cNvPr id="8195" name="Rectangle 3"/>
          <p:cNvSpPr>
            <a:spLocks noChangeArrowheads="1"/>
          </p:cNvSpPr>
          <p:nvPr/>
        </p:nvSpPr>
        <p:spPr bwMode="auto">
          <a:xfrm>
            <a:off x="838200" y="1874521"/>
            <a:ext cx="5867400" cy="4881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502920" indent="-502920">
              <a:lnSpc>
                <a:spcPct val="85000"/>
              </a:lnSpc>
              <a:spcBef>
                <a:spcPts val="1580"/>
              </a:spcBef>
              <a:buClr>
                <a:schemeClr val="tx1"/>
              </a:buClr>
              <a:buSzPct val="100000"/>
              <a:buFont typeface="Arial" pitchFamily="34" charset="0"/>
              <a:buChar char="•"/>
            </a:pPr>
            <a:r>
              <a:rPr lang="en-US" sz="3520" dirty="0">
                <a:latin typeface="Arial Narrow" pitchFamily="34" charset="0"/>
              </a:rPr>
              <a:t>Presentations to all sectors </a:t>
            </a:r>
          </a:p>
          <a:p>
            <a:pPr marL="502920" indent="-502920">
              <a:lnSpc>
                <a:spcPct val="85000"/>
              </a:lnSpc>
              <a:spcBef>
                <a:spcPts val="1580"/>
              </a:spcBef>
              <a:buClr>
                <a:schemeClr val="tx1"/>
              </a:buClr>
              <a:buSzPct val="100000"/>
              <a:buFont typeface="Arial" pitchFamily="34" charset="0"/>
              <a:buChar char="•"/>
            </a:pPr>
            <a:r>
              <a:rPr lang="en-US" sz="3520" dirty="0">
                <a:latin typeface="Arial Narrow" pitchFamily="34" charset="0"/>
              </a:rPr>
              <a:t>Quest for Excellence</a:t>
            </a:r>
            <a:r>
              <a:rPr lang="en-US" sz="3520" baseline="30000" dirty="0">
                <a:latin typeface="Arial Narrow" pitchFamily="34" charset="0"/>
              </a:rPr>
              <a:t>®</a:t>
            </a:r>
            <a:r>
              <a:rPr lang="en-US" sz="3520" dirty="0">
                <a:latin typeface="Arial Narrow" pitchFamily="34" charset="0"/>
              </a:rPr>
              <a:t> and regional conferences</a:t>
            </a:r>
          </a:p>
          <a:p>
            <a:pPr marL="502920" indent="-502920">
              <a:lnSpc>
                <a:spcPct val="85000"/>
              </a:lnSpc>
              <a:spcBef>
                <a:spcPts val="1580"/>
              </a:spcBef>
              <a:buClr>
                <a:schemeClr val="tx1"/>
              </a:buClr>
              <a:buSzPct val="100000"/>
              <a:buFont typeface="Arial" pitchFamily="34" charset="0"/>
              <a:buChar char="•"/>
            </a:pPr>
            <a:r>
              <a:rPr lang="en-US" sz="3520" dirty="0">
                <a:latin typeface="Arial Narrow" pitchFamily="34" charset="0"/>
              </a:rPr>
              <a:t>Influence on customers/suppliers</a:t>
            </a:r>
          </a:p>
          <a:p>
            <a:pPr marL="502920" indent="-502920">
              <a:lnSpc>
                <a:spcPct val="85000"/>
              </a:lnSpc>
              <a:spcBef>
                <a:spcPts val="1580"/>
              </a:spcBef>
              <a:buClr>
                <a:schemeClr val="tx1"/>
              </a:buClr>
              <a:buSzPct val="100000"/>
              <a:buFont typeface="Arial" pitchFamily="34" charset="0"/>
              <a:buChar char="•"/>
            </a:pPr>
            <a:r>
              <a:rPr lang="en-US" sz="3520" dirty="0">
                <a:latin typeface="Arial Narrow" pitchFamily="34" charset="0"/>
              </a:rPr>
              <a:t>Seminars and workshops</a:t>
            </a:r>
          </a:p>
          <a:p>
            <a:pPr marL="502920" indent="-502920">
              <a:lnSpc>
                <a:spcPct val="85000"/>
              </a:lnSpc>
              <a:spcBef>
                <a:spcPts val="1580"/>
              </a:spcBef>
              <a:buClr>
                <a:schemeClr val="tx1"/>
              </a:buClr>
              <a:buSzPct val="100000"/>
              <a:buFont typeface="Arial" pitchFamily="34" charset="0"/>
              <a:buChar char="•"/>
            </a:pPr>
            <a:r>
              <a:rPr lang="en-US" sz="3520" dirty="0">
                <a:latin typeface="Arial Narrow" pitchFamily="34" charset="0"/>
              </a:rPr>
              <a:t>Articles</a:t>
            </a: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961227" y="3950208"/>
            <a:ext cx="3097173" cy="382219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70560" y="2235509"/>
            <a:ext cx="6553201" cy="577081"/>
          </a:xfrm>
          <a:prstGeom prst="rect">
            <a:avLst/>
          </a:prstGeom>
          <a:noFill/>
          <a:ln w="9525">
            <a:noFill/>
            <a:miter lim="800000"/>
            <a:headEnd/>
            <a:tailEnd/>
          </a:ln>
        </p:spPr>
        <p:txBody>
          <a:bodyPr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The Bottom Line: Results</a:t>
            </a:r>
          </a:p>
        </p:txBody>
      </p:sp>
      <p:sp>
        <p:nvSpPr>
          <p:cNvPr id="24579" name="Rectangle 3"/>
          <p:cNvSpPr>
            <a:spLocks noChangeArrowheads="1"/>
          </p:cNvSpPr>
          <p:nvPr/>
        </p:nvSpPr>
        <p:spPr bwMode="auto">
          <a:xfrm>
            <a:off x="1889760" y="3147668"/>
            <a:ext cx="7162800" cy="1828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6069">
              <a:buSzPct val="50000"/>
            </a:pPr>
            <a:r>
              <a:rPr lang="en-US" sz="3960" dirty="0">
                <a:latin typeface="Arial Narrow" pitchFamily="34" charset="0"/>
              </a:rPr>
              <a:t>Improved outcomes for products, services, and processes</a:t>
            </a:r>
          </a:p>
          <a:p>
            <a:pPr marL="510870" indent="-510870" defTabSz="1006069">
              <a:buSzPct val="50000"/>
              <a:buFont typeface="Monotype Sorts"/>
              <a:buChar char="l"/>
            </a:pPr>
            <a:endParaRPr lang="en-US" sz="3960" dirty="0">
              <a:latin typeface="Arial Narrow" pitchFamily="34" charset="0"/>
            </a:endParaRPr>
          </a:p>
        </p:txBody>
      </p:sp>
    </p:spTree>
    <p:extLst>
      <p:ext uri="{BB962C8B-B14F-4D97-AF65-F5344CB8AC3E}">
        <p14:creationId xmlns:p14="http://schemas.microsoft.com/office/powerpoint/2010/main" val="2839368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55056" y="1455420"/>
            <a:ext cx="9475787" cy="2932274"/>
          </a:xfrm>
          <a:ln>
            <a:miter lim="800000"/>
            <a:headEnd/>
            <a:tailEnd/>
          </a:ln>
          <a:extLst/>
        </p:spPr>
        <p:txBody>
          <a:bodyPr/>
          <a:lstStyle/>
          <a:p>
            <a:pPr>
              <a:lnSpc>
                <a:spcPct val="100000"/>
              </a:lnSpc>
              <a:spcAft>
                <a:spcPts val="600"/>
              </a:spcAft>
              <a:defRPr/>
            </a:pPr>
            <a:r>
              <a:rPr lang="en-US" sz="4840" dirty="0">
                <a:solidFill>
                  <a:schemeClr val="tx1"/>
                </a:solidFill>
              </a:rPr>
              <a:t>Returns on Investment in </a:t>
            </a:r>
            <a:br>
              <a:rPr lang="en-US" sz="4840" dirty="0">
                <a:solidFill>
                  <a:schemeClr val="tx1"/>
                </a:solidFill>
              </a:rPr>
            </a:br>
            <a:r>
              <a:rPr lang="en-US" sz="4840" dirty="0">
                <a:solidFill>
                  <a:schemeClr val="tx1"/>
                </a:solidFill>
              </a:rPr>
              <a:t>Performance Excellence:</a:t>
            </a:r>
            <a:r>
              <a:rPr lang="en-US" sz="4840" strike="sngStrike" dirty="0">
                <a:solidFill>
                  <a:schemeClr val="tx1"/>
                </a:solidFill>
              </a:rPr>
              <a:t/>
            </a:r>
            <a:br>
              <a:rPr lang="en-US" sz="4840" strike="sngStrike" dirty="0">
                <a:solidFill>
                  <a:schemeClr val="tx1"/>
                </a:solidFill>
              </a:rPr>
            </a:br>
            <a:r>
              <a:rPr lang="en-US" sz="4840" dirty="0" smtClean="0">
                <a:solidFill>
                  <a:schemeClr val="tx1"/>
                </a:solidFill>
              </a:rPr>
              <a:t>2014 </a:t>
            </a:r>
            <a:r>
              <a:rPr lang="en-US" sz="4840" dirty="0">
                <a:solidFill>
                  <a:schemeClr val="tx1"/>
                </a:solidFill>
              </a:rPr>
              <a:t>Baldrige Award Recipients</a:t>
            </a:r>
            <a:r>
              <a:rPr lang="en-US" sz="4840" strike="sngStrike" dirty="0">
                <a:solidFill>
                  <a:schemeClr val="tx1"/>
                </a:solidFill>
              </a:rPr>
              <a:t/>
            </a:r>
            <a:br>
              <a:rPr lang="en-US" sz="4840" strike="sngStrike" dirty="0">
                <a:solidFill>
                  <a:schemeClr val="tx1"/>
                </a:solidFill>
              </a:rPr>
            </a:br>
            <a:endParaRPr lang="en-US" sz="4840" strike="sngStrike" dirty="0">
              <a:solidFill>
                <a:schemeClr val="tx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961227" y="3950208"/>
            <a:ext cx="3097173" cy="3822192"/>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19100" y="497711"/>
            <a:ext cx="9304020" cy="1376809"/>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PricewaterhouseCoopers </a:t>
            </a:r>
            <a:r>
              <a:rPr lang="en-US" sz="4840" dirty="0" smtClean="0">
                <a:latin typeface="Arial Narrow" pitchFamily="34" charset="0"/>
                <a:ea typeface="ＭＳ Ｐゴシック" pitchFamily="34" charset="-128"/>
                <a:cs typeface="Arial Narrow" pitchFamily="34" charset="0"/>
              </a:rPr>
              <a:t/>
            </a:r>
            <a:br>
              <a:rPr lang="en-US" sz="4840" dirty="0" smtClean="0">
                <a:latin typeface="Arial Narrow" pitchFamily="34" charset="0"/>
                <a:ea typeface="ＭＳ Ｐゴシック" pitchFamily="34" charset="-128"/>
                <a:cs typeface="Arial Narrow" pitchFamily="34" charset="0"/>
              </a:rPr>
            </a:br>
            <a:r>
              <a:rPr lang="en-US" sz="4840" dirty="0" smtClean="0">
                <a:latin typeface="Arial Narrow" pitchFamily="34" charset="0"/>
                <a:ea typeface="ＭＳ Ｐゴシック" pitchFamily="34" charset="-128"/>
                <a:cs typeface="Arial Narrow" pitchFamily="34" charset="0"/>
              </a:rPr>
              <a:t>Public </a:t>
            </a:r>
            <a:r>
              <a:rPr lang="en-US" sz="4840" dirty="0">
                <a:latin typeface="Arial Narrow" pitchFamily="34" charset="0"/>
                <a:ea typeface="ＭＳ Ｐゴシック" pitchFamily="34" charset="-128"/>
                <a:cs typeface="Arial Narrow" pitchFamily="34" charset="0"/>
              </a:rPr>
              <a:t>Sector Practice</a:t>
            </a:r>
          </a:p>
        </p:txBody>
      </p:sp>
      <p:sp>
        <p:nvSpPr>
          <p:cNvPr id="10244" name="Content Placeholder 4"/>
          <p:cNvSpPr>
            <a:spLocks noGrp="1"/>
          </p:cNvSpPr>
          <p:nvPr>
            <p:ph idx="1"/>
          </p:nvPr>
        </p:nvSpPr>
        <p:spPr>
          <a:xfrm>
            <a:off x="5196840" y="2125979"/>
            <a:ext cx="4610100" cy="5281817"/>
          </a:xfrm>
          <a:noFill/>
          <a:ln w="9525">
            <a:noFill/>
            <a:miter lim="800000"/>
            <a:headEnd/>
            <a:tailEnd/>
          </a:ln>
        </p:spPr>
        <p:txBody>
          <a:bodyPr vert="horz" wrap="square" lIns="90134" tIns="45065" rIns="90134" bIns="45065" numCol="1" anchor="t" anchorCtr="0" compatLnSpc="1">
            <a:prstTxWarp prst="textNoShape">
              <a:avLst/>
            </a:prstTxWarp>
          </a:bodyPr>
          <a:lstStyle/>
          <a:p>
            <a:pPr marL="0" indent="0">
              <a:lnSpc>
                <a:spcPct val="100000"/>
              </a:lnSpc>
              <a:spcBef>
                <a:spcPts val="0"/>
              </a:spcBef>
              <a:spcAft>
                <a:spcPts val="1200"/>
              </a:spcAft>
              <a:buNone/>
            </a:pPr>
            <a:r>
              <a:rPr lang="en-US" sz="2800" dirty="0" smtClean="0"/>
              <a:t>Contractor </a:t>
            </a:r>
            <a:r>
              <a:rPr lang="en-US" sz="2800" dirty="0"/>
              <a:t>Performance Assessment </a:t>
            </a:r>
            <a:r>
              <a:rPr lang="en-US" sz="2800" dirty="0" smtClean="0"/>
              <a:t>scores of </a:t>
            </a:r>
            <a:r>
              <a:rPr lang="en-US" sz="2800" dirty="0"/>
              <a:t>“exceptional” or “very good” </a:t>
            </a:r>
            <a:r>
              <a:rPr lang="en-US" sz="2800" dirty="0" smtClean="0"/>
              <a:t>at or </a:t>
            </a:r>
            <a:r>
              <a:rPr lang="en-US" sz="2800" dirty="0"/>
              <a:t>near </a:t>
            </a:r>
            <a:r>
              <a:rPr lang="en-US" sz="2800" dirty="0" smtClean="0"/>
              <a:t>100% for </a:t>
            </a:r>
            <a:r>
              <a:rPr lang="en-US" sz="2800" dirty="0" err="1" smtClean="0"/>
              <a:t>FY2010</a:t>
            </a:r>
            <a:r>
              <a:rPr lang="en-US" sz="2800" dirty="0" smtClean="0">
                <a:latin typeface="Arial Narrow" panose="020B0606020202030204" pitchFamily="34" charset="0"/>
              </a:rPr>
              <a:t>–</a:t>
            </a:r>
            <a:r>
              <a:rPr lang="en-US" sz="2800" dirty="0" err="1" smtClean="0">
                <a:latin typeface="Arial Narrow" panose="020B0606020202030204" pitchFamily="34" charset="0"/>
              </a:rPr>
              <a:t>FY20</a:t>
            </a:r>
            <a:r>
              <a:rPr lang="en-US" sz="2800" dirty="0" err="1" smtClean="0"/>
              <a:t>14</a:t>
            </a:r>
            <a:r>
              <a:rPr lang="en-US" sz="2800" dirty="0" smtClean="0"/>
              <a:t> </a:t>
            </a:r>
          </a:p>
          <a:p>
            <a:pPr marL="0" indent="0">
              <a:lnSpc>
                <a:spcPct val="100000"/>
              </a:lnSpc>
              <a:spcBef>
                <a:spcPts val="0"/>
              </a:spcBef>
              <a:spcAft>
                <a:spcPts val="1200"/>
              </a:spcAft>
              <a:buNone/>
            </a:pPr>
            <a:r>
              <a:rPr lang="en-US" sz="2800" dirty="0" smtClean="0"/>
              <a:t>Net </a:t>
            </a:r>
            <a:r>
              <a:rPr lang="en-US" sz="2800" dirty="0"/>
              <a:t>Promoter System </a:t>
            </a:r>
            <a:r>
              <a:rPr lang="en-US" sz="2800" dirty="0" smtClean="0"/>
              <a:t>scores 50 </a:t>
            </a:r>
            <a:r>
              <a:rPr lang="en-US" sz="2800" dirty="0"/>
              <a:t>or higher </a:t>
            </a:r>
            <a:r>
              <a:rPr lang="en-US" sz="2800" dirty="0" smtClean="0"/>
              <a:t>since </a:t>
            </a:r>
            <a:r>
              <a:rPr lang="en-US" sz="2800" dirty="0" err="1" smtClean="0"/>
              <a:t>FY2012</a:t>
            </a:r>
            <a:r>
              <a:rPr lang="en-US" sz="2800" dirty="0" smtClean="0">
                <a:latin typeface="Arial" panose="020B0604020202020204" pitchFamily="34" charset="0"/>
                <a:cs typeface="Arial" panose="020B0604020202020204" pitchFamily="34" charset="0"/>
              </a:rPr>
              <a:t>—</a:t>
            </a:r>
            <a:r>
              <a:rPr lang="en-US" sz="2800" dirty="0" smtClean="0"/>
              <a:t>equal </a:t>
            </a:r>
            <a:r>
              <a:rPr lang="en-US" sz="2800" dirty="0"/>
              <a:t>to or better than NPS scores for some of the most respected companies in the </a:t>
            </a:r>
            <a:r>
              <a:rPr lang="en-US" sz="2800" dirty="0" smtClean="0"/>
              <a:t>country</a:t>
            </a:r>
            <a:endParaRPr lang="en-US" sz="2800" dirty="0"/>
          </a:p>
        </p:txBody>
      </p:sp>
      <p:pic>
        <p:nvPicPr>
          <p:cNvPr id="1026" name="Picture 2" descr="PricewaterhouseCoopers Public Sector Practice"/>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18562" y="2304286"/>
            <a:ext cx="4272379"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331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pacts_Image.jpg" descr="/Users/rossl/Desktop/Design Center/2014 Baldrige Impacts/Slide/2014_Impacts_Image.jpg"/>
          <p:cNvPicPr>
            <a:picLocks noChangeAspect="1"/>
          </p:cNvPicPr>
          <p:nvPr/>
        </p:nvPicPr>
        <p:blipFill>
          <a:blip r:embed="rId3" r:link="rId4" cstate="screen">
            <a:extLst>
              <a:ext uri="{28A0092B-C50C-407E-A947-70E740481C1C}">
                <a14:useLocalDpi xmlns:a14="http://schemas.microsoft.com/office/drawing/2010/main"/>
              </a:ext>
            </a:extLst>
          </a:blip>
          <a:srcRect/>
          <a:stretch>
            <a:fillRect/>
          </a:stretch>
        </p:blipFill>
        <p:spPr bwMode="auto">
          <a:xfrm>
            <a:off x="1815547" y="185668"/>
            <a:ext cx="64008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23239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38077" y="859507"/>
            <a:ext cx="9304020" cy="1005840"/>
          </a:xfrm>
        </p:spPr>
        <p:txBody>
          <a:bodyPr/>
          <a:lstStyle/>
          <a:p>
            <a:r>
              <a:rPr lang="en-US" sz="4840" dirty="0">
                <a:latin typeface="Arial Narrow" pitchFamily="34" charset="0"/>
                <a:ea typeface="ＭＳ Ｐゴシック" pitchFamily="34" charset="-128"/>
                <a:cs typeface="Arial Narrow" pitchFamily="34" charset="0"/>
              </a:rPr>
              <a:t>Hill Country Memorial</a:t>
            </a:r>
          </a:p>
        </p:txBody>
      </p:sp>
      <p:sp>
        <p:nvSpPr>
          <p:cNvPr id="10244" name="Content Placeholder 4"/>
          <p:cNvSpPr>
            <a:spLocks noGrp="1"/>
          </p:cNvSpPr>
          <p:nvPr>
            <p:ph idx="1"/>
          </p:nvPr>
        </p:nvSpPr>
        <p:spPr>
          <a:xfrm>
            <a:off x="4990087" y="2159177"/>
            <a:ext cx="4610100" cy="3855720"/>
          </a:xfrm>
          <a:noFill/>
          <a:ln w="9525">
            <a:noFill/>
            <a:miter lim="800000"/>
            <a:headEnd/>
            <a:tailEnd/>
          </a:ln>
        </p:spPr>
        <p:txBody>
          <a:bodyPr vert="horz" wrap="square" lIns="90134" tIns="45065" rIns="90134" bIns="45065" numCol="1" anchor="t" anchorCtr="0" compatLnSpc="1">
            <a:prstTxWarp prst="textNoShape">
              <a:avLst/>
            </a:prstTxWarp>
          </a:bodyPr>
          <a:lstStyle/>
          <a:p>
            <a:pPr marL="0" indent="0">
              <a:lnSpc>
                <a:spcPct val="100000"/>
              </a:lnSpc>
              <a:spcBef>
                <a:spcPts val="0"/>
              </a:spcBef>
              <a:spcAft>
                <a:spcPts val="660"/>
              </a:spcAft>
              <a:buNone/>
            </a:pPr>
            <a:r>
              <a:rPr lang="en-US" dirty="0" smtClean="0"/>
              <a:t>Consistently </a:t>
            </a:r>
            <a:r>
              <a:rPr lang="en-US" dirty="0"/>
              <a:t>in the top </a:t>
            </a:r>
            <a:r>
              <a:rPr lang="en-US" dirty="0" smtClean="0"/>
              <a:t>10% </a:t>
            </a:r>
            <a:r>
              <a:rPr lang="en-US" dirty="0"/>
              <a:t>nationally on CMS clinical process measures, health care outcomes and patient experience </a:t>
            </a:r>
            <a:r>
              <a:rPr lang="en-US" dirty="0" smtClean="0"/>
              <a:t>measures </a:t>
            </a:r>
            <a:endParaRPr lang="en-US" b="1" dirty="0">
              <a:ea typeface="Tahoma" pitchFamily="34" charset="0"/>
              <a:cs typeface="Tahoma" pitchFamily="34" charset="0"/>
            </a:endParaRPr>
          </a:p>
        </p:txBody>
      </p:sp>
      <p:pic>
        <p:nvPicPr>
          <p:cNvPr id="2050" name="Picture 2" descr="Hill Country Memorial"/>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99700" y="2263348"/>
            <a:ext cx="4110400" cy="310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750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38077" y="859507"/>
            <a:ext cx="9304020" cy="1005840"/>
          </a:xfrm>
        </p:spPr>
        <p:txBody>
          <a:bodyPr/>
          <a:lstStyle/>
          <a:p>
            <a:r>
              <a:rPr lang="en-US" sz="4840" dirty="0">
                <a:latin typeface="Arial Narrow" pitchFamily="34" charset="0"/>
                <a:ea typeface="ＭＳ Ｐゴシック" pitchFamily="34" charset="-128"/>
                <a:cs typeface="Arial Narrow" pitchFamily="34" charset="0"/>
              </a:rPr>
              <a:t>St. David’s HealthCare</a:t>
            </a:r>
          </a:p>
        </p:txBody>
      </p:sp>
      <p:sp>
        <p:nvSpPr>
          <p:cNvPr id="10244" name="Content Placeholder 4"/>
          <p:cNvSpPr>
            <a:spLocks noGrp="1"/>
          </p:cNvSpPr>
          <p:nvPr>
            <p:ph idx="1"/>
          </p:nvPr>
        </p:nvSpPr>
        <p:spPr>
          <a:xfrm>
            <a:off x="5256305" y="2153888"/>
            <a:ext cx="4610100" cy="4299496"/>
          </a:xfrm>
          <a:noFill/>
          <a:ln w="9525">
            <a:noFill/>
            <a:miter lim="800000"/>
            <a:headEnd/>
            <a:tailEnd/>
          </a:ln>
        </p:spPr>
        <p:txBody>
          <a:bodyPr vert="horz" wrap="square" lIns="90134" tIns="45065" rIns="90134" bIns="45065" numCol="1" anchor="t" anchorCtr="0" compatLnSpc="1">
            <a:prstTxWarp prst="textNoShape">
              <a:avLst/>
            </a:prstTxWarp>
          </a:bodyPr>
          <a:lstStyle/>
          <a:p>
            <a:pPr marL="0" indent="0">
              <a:lnSpc>
                <a:spcPct val="100000"/>
              </a:lnSpc>
              <a:spcBef>
                <a:spcPts val="0"/>
              </a:spcBef>
              <a:spcAft>
                <a:spcPts val="660"/>
              </a:spcAft>
              <a:buNone/>
            </a:pPr>
            <a:r>
              <a:rPr lang="en-US" dirty="0" smtClean="0"/>
              <a:t>Since 2009, composite </a:t>
            </a:r>
            <a:r>
              <a:rPr lang="en-US" dirty="0"/>
              <a:t>performance on core </a:t>
            </a:r>
            <a:r>
              <a:rPr lang="en-US" dirty="0" smtClean="0"/>
              <a:t>CMS measures at </a:t>
            </a:r>
            <a:r>
              <a:rPr lang="en-US" dirty="0"/>
              <a:t>or better than the top </a:t>
            </a:r>
            <a:r>
              <a:rPr lang="en-US" dirty="0" smtClean="0"/>
              <a:t>10% </a:t>
            </a:r>
            <a:r>
              <a:rPr lang="en-US" dirty="0"/>
              <a:t>of health care systems nationally for each disease </a:t>
            </a:r>
            <a:r>
              <a:rPr lang="en-US" dirty="0" smtClean="0"/>
              <a:t>group</a:t>
            </a:r>
            <a:endParaRPr lang="en-US" b="1" dirty="0">
              <a:ea typeface="Tahoma" pitchFamily="34" charset="0"/>
              <a:cs typeface="Tahoma" pitchFamily="34" charset="0"/>
            </a:endParaRPr>
          </a:p>
        </p:txBody>
      </p:sp>
      <p:pic>
        <p:nvPicPr>
          <p:cNvPr id="3" name="Picture 2"/>
          <p:cNvPicPr>
            <a:picLocks noChangeAspect="1"/>
          </p:cNvPicPr>
          <p:nvPr/>
        </p:nvPicPr>
        <p:blipFill>
          <a:blip r:embed="rId3"/>
          <a:stretch>
            <a:fillRect/>
          </a:stretch>
        </p:blipFill>
        <p:spPr>
          <a:xfrm>
            <a:off x="338077" y="2159177"/>
            <a:ext cx="4485498" cy="3017520"/>
          </a:xfrm>
          <a:prstGeom prst="rect">
            <a:avLst/>
          </a:prstGeom>
        </p:spPr>
      </p:pic>
    </p:spTree>
    <p:extLst>
      <p:ext uri="{BB962C8B-B14F-4D97-AF65-F5344CB8AC3E}">
        <p14:creationId xmlns:p14="http://schemas.microsoft.com/office/powerpoint/2010/main" val="12004554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38077" y="859507"/>
            <a:ext cx="9304020" cy="1005840"/>
          </a:xfrm>
        </p:spPr>
        <p:txBody>
          <a:bodyPr/>
          <a:lstStyle/>
          <a:p>
            <a:r>
              <a:rPr lang="en-US" sz="4840" dirty="0">
                <a:latin typeface="Arial Narrow" pitchFamily="34" charset="0"/>
                <a:ea typeface="ＭＳ Ｐゴシック" pitchFamily="34" charset="-128"/>
                <a:cs typeface="Arial Narrow" pitchFamily="34" charset="0"/>
              </a:rPr>
              <a:t>Elevations Credit Union</a:t>
            </a:r>
          </a:p>
        </p:txBody>
      </p:sp>
      <p:sp>
        <p:nvSpPr>
          <p:cNvPr id="10244" name="Content Placeholder 4"/>
          <p:cNvSpPr>
            <a:spLocks noGrp="1"/>
          </p:cNvSpPr>
          <p:nvPr>
            <p:ph idx="1"/>
          </p:nvPr>
        </p:nvSpPr>
        <p:spPr>
          <a:xfrm>
            <a:off x="5256305" y="1865346"/>
            <a:ext cx="4610100" cy="5172061"/>
          </a:xfrm>
          <a:noFill/>
          <a:ln w="9525">
            <a:noFill/>
            <a:miter lim="800000"/>
            <a:headEnd/>
            <a:tailEnd/>
          </a:ln>
        </p:spPr>
        <p:txBody>
          <a:bodyPr vert="horz" wrap="square" lIns="90134" tIns="45065" rIns="90134" bIns="45065" numCol="1" anchor="t" anchorCtr="0" compatLnSpc="1">
            <a:prstTxWarp prst="textNoShape">
              <a:avLst/>
            </a:prstTxWarp>
          </a:bodyPr>
          <a:lstStyle/>
          <a:p>
            <a:pPr marL="0" indent="0">
              <a:lnSpc>
                <a:spcPct val="100000"/>
              </a:lnSpc>
              <a:spcBef>
                <a:spcPts val="0"/>
              </a:spcBef>
              <a:spcAft>
                <a:spcPts val="1200"/>
              </a:spcAft>
              <a:buNone/>
            </a:pPr>
            <a:r>
              <a:rPr lang="en-US" dirty="0" smtClean="0"/>
              <a:t>Increased mortgage </a:t>
            </a:r>
            <a:r>
              <a:rPr lang="en-US" dirty="0"/>
              <a:t>market production volume </a:t>
            </a:r>
            <a:r>
              <a:rPr lang="en-US" dirty="0" smtClean="0"/>
              <a:t>from</a:t>
            </a:r>
            <a:r>
              <a:rPr lang="en-US" dirty="0"/>
              <a:t> 1,123 loans in 2011 to 2,307 in 2014 </a:t>
            </a:r>
            <a:endParaRPr lang="en-US" dirty="0" smtClean="0"/>
          </a:p>
          <a:p>
            <a:pPr marL="0" indent="0">
              <a:lnSpc>
                <a:spcPct val="100000"/>
              </a:lnSpc>
              <a:spcBef>
                <a:spcPts val="0"/>
              </a:spcBef>
              <a:spcAft>
                <a:spcPts val="660"/>
              </a:spcAft>
              <a:buNone/>
            </a:pPr>
            <a:r>
              <a:rPr lang="en-US" dirty="0" smtClean="0"/>
              <a:t>In </a:t>
            </a:r>
            <a:r>
              <a:rPr lang="en-US" dirty="0"/>
              <a:t>2013, </a:t>
            </a:r>
            <a:r>
              <a:rPr lang="en-US" dirty="0" smtClean="0"/>
              <a:t>more </a:t>
            </a:r>
            <a:r>
              <a:rPr lang="en-US" dirty="0"/>
              <a:t>mortgage volume in </a:t>
            </a:r>
            <a:r>
              <a:rPr lang="en-US" dirty="0" smtClean="0"/>
              <a:t>than </a:t>
            </a:r>
            <a:r>
              <a:rPr lang="en-US" dirty="0"/>
              <a:t>any </a:t>
            </a:r>
            <a:r>
              <a:rPr lang="en-US" dirty="0" smtClean="0"/>
              <a:t>county competitor</a:t>
            </a:r>
            <a:endParaRPr lang="en-US" b="1" dirty="0">
              <a:ea typeface="Tahoma" pitchFamily="34" charset="0"/>
              <a:cs typeface="Tahoma" pitchFamily="34" charset="0"/>
            </a:endParaRPr>
          </a:p>
        </p:txBody>
      </p:sp>
      <p:pic>
        <p:nvPicPr>
          <p:cNvPr id="3074" name="Picture 2" descr="Elevations Credit Union"/>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11159" y="2153887"/>
            <a:ext cx="3749040" cy="374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3163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3"/>
          <p:cNvGrpSpPr>
            <a:grpSpLocks/>
          </p:cNvGrpSpPr>
          <p:nvPr/>
        </p:nvGrpSpPr>
        <p:grpSpPr bwMode="auto">
          <a:xfrm>
            <a:off x="0" y="-7938"/>
            <a:ext cx="10058400" cy="7948613"/>
            <a:chOff x="-3175" y="-7938"/>
            <a:chExt cx="10058069" cy="7948613"/>
          </a:xfrm>
        </p:grpSpPr>
        <p:grpSp>
          <p:nvGrpSpPr>
            <p:cNvPr id="19462" name="Group 16"/>
            <p:cNvGrpSpPr>
              <a:grpSpLocks/>
            </p:cNvGrpSpPr>
            <p:nvPr/>
          </p:nvGrpSpPr>
          <p:grpSpPr bwMode="auto">
            <a:xfrm>
              <a:off x="-3175" y="-7938"/>
              <a:ext cx="10058069" cy="7948613"/>
              <a:chOff x="-3876" y="-8640"/>
              <a:chExt cx="10058400" cy="7950005"/>
            </a:xfrm>
          </p:grpSpPr>
          <p:pic>
            <p:nvPicPr>
              <p:cNvPr id="19465" name="Picture 14" descr="shutterstock_40118065#5D201C_cmyk.ai"/>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a:solidFill>
                      <a:schemeClr val="bg1"/>
                    </a:solidFill>
                    <a:latin typeface="Arial" charset="0"/>
                    <a:cs typeface="Arial" charset="0"/>
                  </a:rPr>
                  <a:t>Baldrige Performance Excellence Program | www.nist.gov/baldrige</a:t>
                </a:r>
              </a:p>
            </p:txBody>
          </p:sp>
          <p:pic>
            <p:nvPicPr>
              <p:cNvPr id="19467" name="Picture 15" descr="top"/>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4" name="nistident_flright_vec.eps" descr="/Users/louannross/Desktop/Design Center/Art Folder/Logo Folder/N/ New Identifiers 11.09.07/nistident_flright_vec.eps"/>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58" name="Rectangle 3"/>
          <p:cNvSpPr txBox="1">
            <a:spLocks noChangeArrowheads="1"/>
          </p:cNvSpPr>
          <p:nvPr/>
        </p:nvSpPr>
        <p:spPr bwMode="auto">
          <a:xfrm>
            <a:off x="312838" y="601555"/>
            <a:ext cx="649307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nSpc>
                <a:spcPts val="3800"/>
              </a:lnSpc>
              <a:spcBef>
                <a:spcPts val="1000"/>
              </a:spcBef>
              <a:buSzPct val="50000"/>
              <a:buFont typeface="Monotype Sorts" charset="0"/>
              <a:buNone/>
            </a:pPr>
            <a:r>
              <a:rPr lang="en-US" sz="4400" b="1" dirty="0">
                <a:latin typeface="Arial" charset="0"/>
                <a:cs typeface="Arial" charset="0"/>
              </a:rPr>
              <a:t>For more information</a:t>
            </a:r>
          </a:p>
          <a:p>
            <a:pPr>
              <a:lnSpc>
                <a:spcPts val="3800"/>
              </a:lnSpc>
              <a:spcBef>
                <a:spcPts val="1000"/>
              </a:spcBef>
              <a:buSzPct val="50000"/>
              <a:buFont typeface="Monotype Sorts" charset="0"/>
              <a:buNone/>
            </a:pPr>
            <a:endParaRPr lang="en-US" sz="4000" b="1" dirty="0">
              <a:latin typeface="Arial" charset="0"/>
              <a:cs typeface="Arial" charset="0"/>
            </a:endParaRPr>
          </a:p>
        </p:txBody>
      </p:sp>
      <p:pic>
        <p:nvPicPr>
          <p:cNvPr id="13" name="Baldrige_Program_Logo_2010.whitebkgd.eps"/>
          <p:cNvPicPr>
            <a:picLocks noChangeAspect="1"/>
          </p:cNvPicPr>
          <p:nvPr/>
        </p:nvPicPr>
        <p:blipFill>
          <a:blip r:embed="rId6" r:link="rId7" cstate="screen">
            <a:extLst>
              <a:ext uri="{28A0092B-C50C-407E-A947-70E740481C1C}">
                <a14:useLocalDpi xmlns:a14="http://schemas.microsoft.com/office/drawing/2010/main"/>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3"/>
          <p:cNvSpPr>
            <a:spLocks noGrp="1" noChangeArrowheads="1"/>
          </p:cNvSpPr>
          <p:nvPr>
            <p:ph idx="1"/>
          </p:nvPr>
        </p:nvSpPr>
        <p:spPr>
          <a:xfrm>
            <a:off x="634509" y="1465736"/>
            <a:ext cx="8341511" cy="4007357"/>
          </a:xfrm>
        </p:spPr>
        <p:txBody>
          <a:bodyPr/>
          <a:lstStyle/>
          <a:p>
            <a:pPr>
              <a:lnSpc>
                <a:spcPct val="100000"/>
              </a:lnSpc>
              <a:spcBef>
                <a:spcPts val="0"/>
              </a:spcBef>
              <a:spcAft>
                <a:spcPts val="660"/>
              </a:spcAft>
            </a:pPr>
            <a:r>
              <a:rPr lang="en-US" sz="3080" dirty="0">
                <a:ea typeface="ＭＳ Ｐゴシック" pitchFamily="34" charset="-128"/>
              </a:rPr>
              <a:t>Criteria booklets and free Criteria content</a:t>
            </a:r>
          </a:p>
          <a:p>
            <a:pPr>
              <a:lnSpc>
                <a:spcPct val="100000"/>
              </a:lnSpc>
              <a:spcBef>
                <a:spcPts val="0"/>
              </a:spcBef>
              <a:spcAft>
                <a:spcPts val="660"/>
              </a:spcAft>
            </a:pPr>
            <a:r>
              <a:rPr lang="en-US" sz="3080" dirty="0">
                <a:ea typeface="ＭＳ Ｐゴシック" pitchFamily="34" charset="-128"/>
              </a:rPr>
              <a:t>Self-assessment tools </a:t>
            </a:r>
          </a:p>
          <a:p>
            <a:pPr>
              <a:lnSpc>
                <a:spcPct val="100000"/>
              </a:lnSpc>
              <a:spcBef>
                <a:spcPts val="0"/>
              </a:spcBef>
              <a:spcAft>
                <a:spcPts val="660"/>
              </a:spcAft>
            </a:pPr>
            <a:r>
              <a:rPr lang="en-US" sz="3080" dirty="0">
                <a:ea typeface="ＭＳ Ｐゴシック" pitchFamily="34" charset="-128"/>
              </a:rPr>
              <a:t>Organizational assessments</a:t>
            </a:r>
          </a:p>
          <a:p>
            <a:pPr>
              <a:lnSpc>
                <a:spcPct val="100000"/>
              </a:lnSpc>
              <a:spcBef>
                <a:spcPts val="0"/>
              </a:spcBef>
              <a:spcAft>
                <a:spcPts val="660"/>
              </a:spcAft>
            </a:pPr>
            <a:r>
              <a:rPr lang="en-US" sz="3080" dirty="0">
                <a:ea typeface="ＭＳ Ｐゴシック" pitchFamily="34" charset="-128"/>
              </a:rPr>
              <a:t>Training, conferences, and executive education</a:t>
            </a:r>
          </a:p>
          <a:p>
            <a:pPr>
              <a:lnSpc>
                <a:spcPct val="100000"/>
              </a:lnSpc>
              <a:spcBef>
                <a:spcPts val="0"/>
              </a:spcBef>
              <a:spcAft>
                <a:spcPts val="660"/>
              </a:spcAft>
            </a:pPr>
            <a:r>
              <a:rPr lang="en-US" sz="3080" dirty="0">
                <a:ea typeface="ＭＳ Ｐゴシック" pitchFamily="34" charset="-128"/>
              </a:rPr>
              <a:t>Award recipient profiles</a:t>
            </a:r>
          </a:p>
          <a:p>
            <a:pPr>
              <a:lnSpc>
                <a:spcPct val="100000"/>
              </a:lnSpc>
              <a:spcBef>
                <a:spcPts val="0"/>
              </a:spcBef>
              <a:spcAft>
                <a:spcPts val="660"/>
              </a:spcAft>
            </a:pPr>
            <a:r>
              <a:rPr lang="en-US" sz="3080" dirty="0">
                <a:ea typeface="ＭＳ Ｐゴシック" pitchFamily="34" charset="-128"/>
              </a:rPr>
              <a:t>Case studies</a:t>
            </a:r>
          </a:p>
          <a:p>
            <a:pPr>
              <a:lnSpc>
                <a:spcPct val="100000"/>
              </a:lnSpc>
              <a:spcBef>
                <a:spcPts val="0"/>
              </a:spcBef>
              <a:spcAft>
                <a:spcPts val="660"/>
              </a:spcAft>
            </a:pPr>
            <a:r>
              <a:rPr lang="en-US" sz="3080" dirty="0">
                <a:ea typeface="ＭＳ Ｐゴシック" pitchFamily="34" charset="-128"/>
              </a:rPr>
              <a:t>Connections to the Baldrige community</a:t>
            </a:r>
          </a:p>
        </p:txBody>
      </p:sp>
      <p:sp>
        <p:nvSpPr>
          <p:cNvPr id="15" name="TextBox 14"/>
          <p:cNvSpPr txBox="1"/>
          <p:nvPr/>
        </p:nvSpPr>
        <p:spPr>
          <a:xfrm>
            <a:off x="6035040" y="5394960"/>
            <a:ext cx="3870961" cy="1309941"/>
          </a:xfrm>
          <a:prstGeom prst="rect">
            <a:avLst/>
          </a:prstGeom>
          <a:noFill/>
        </p:spPr>
        <p:txBody>
          <a:bodyPr wrap="square" lIns="90264" tIns="45132" rIns="90264" bIns="45132">
            <a:spAutoFit/>
          </a:bodyPr>
          <a:lstStyle/>
          <a:p>
            <a:pPr marL="510870" indent="-510870" algn="r" defTabSz="1006069">
              <a:buSzPct val="50000"/>
              <a:defRPr/>
            </a:pPr>
            <a:r>
              <a:rPr lang="en-US" sz="2640" b="1" kern="0" dirty="0">
                <a:solidFill>
                  <a:srgbClr val="000000"/>
                </a:solidFill>
                <a:latin typeface="Arial Narrow"/>
                <a:ea typeface="ＭＳ Ｐゴシック" pitchFamily="-107" charset="-128"/>
              </a:rPr>
              <a:t>www.nist.gov/baldrige </a:t>
            </a:r>
          </a:p>
          <a:p>
            <a:pPr marL="510870" indent="-510870" algn="r" defTabSz="1006069">
              <a:buSzPct val="50000"/>
              <a:defRPr/>
            </a:pPr>
            <a:r>
              <a:rPr lang="en-US" sz="2640" b="1" kern="0" dirty="0">
                <a:solidFill>
                  <a:srgbClr val="000000"/>
                </a:solidFill>
                <a:latin typeface="Arial Narrow"/>
                <a:ea typeface="ＭＳ Ｐゴシック" pitchFamily="-107" charset="-128"/>
              </a:rPr>
              <a:t>baldrige@nist.gov</a:t>
            </a:r>
          </a:p>
          <a:p>
            <a:pPr marL="510870" indent="-510870" algn="r" defTabSz="1006069">
              <a:buSzPct val="50000"/>
              <a:defRPr/>
            </a:pPr>
            <a:r>
              <a:rPr lang="en-US" sz="2640" b="1" kern="0" dirty="0">
                <a:solidFill>
                  <a:srgbClr val="000000"/>
                </a:solidFill>
                <a:latin typeface="Arial Narrow"/>
                <a:ea typeface="ＭＳ Ｐゴシック" pitchFamily="-107" charset="-128"/>
              </a:rPr>
              <a:t>(301) 975-2036</a:t>
            </a:r>
            <a:endParaRPr lang="en-US" sz="2640" dirty="0">
              <a:ea typeface="ＭＳ Ｐゴシック" pitchFamily="-109"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70706" y="869615"/>
            <a:ext cx="8634797" cy="719523"/>
          </a:xfrm>
          <a:prstGeom prst="rect">
            <a:avLst/>
          </a:prstGeom>
          <a:noFill/>
          <a:ln w="9525">
            <a:noFill/>
            <a:miter lim="800000"/>
            <a:headEnd/>
            <a:tailEnd/>
          </a:ln>
        </p:spPr>
        <p:txBody>
          <a:bodyPr wrap="square" lIns="90264" tIns="45132" rIns="90264" bIns="45132">
            <a:spAutoFit/>
          </a:bodyPr>
          <a:lstStyle/>
          <a:p>
            <a:pPr>
              <a:lnSpc>
                <a:spcPts val="4936"/>
              </a:lnSpc>
              <a:defRPr/>
            </a:pPr>
            <a:r>
              <a:rPr lang="en-US" sz="4840" b="1" dirty="0" smtClean="0">
                <a:latin typeface="+mj-lt"/>
                <a:ea typeface="ＭＳ Ｐゴシック" pitchFamily="-109" charset="-128"/>
              </a:rPr>
              <a:t>Nationwide</a:t>
            </a:r>
            <a:endParaRPr lang="en-US" sz="4840" b="1" dirty="0">
              <a:latin typeface="+mj-lt"/>
              <a:ea typeface="ＭＳ Ｐゴシック" pitchFamily="-109" charset="-128"/>
            </a:endParaRPr>
          </a:p>
        </p:txBody>
      </p:sp>
      <p:sp>
        <p:nvSpPr>
          <p:cNvPr id="4099" name="Rectangle 3"/>
          <p:cNvSpPr>
            <a:spLocks noChangeArrowheads="1"/>
          </p:cNvSpPr>
          <p:nvPr/>
        </p:nvSpPr>
        <p:spPr bwMode="auto">
          <a:xfrm>
            <a:off x="1004503" y="1857754"/>
            <a:ext cx="8001000" cy="4395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264" tIns="45132" rIns="90264" bIns="45132">
            <a:spAutoFit/>
          </a:bodyPr>
          <a:lstStyle/>
          <a:p>
            <a:pPr marL="667350" lvl="1" indent="-502920">
              <a:spcBef>
                <a:spcPts val="1975"/>
              </a:spcBef>
              <a:buSzPct val="100000"/>
              <a:buFont typeface="Arial" pitchFamily="34" charset="0"/>
              <a:buChar char="•"/>
            </a:pPr>
            <a:r>
              <a:rPr lang="en-US" sz="3520" dirty="0">
                <a:latin typeface="Arial Narrow" pitchFamily="34" charset="0"/>
              </a:rPr>
              <a:t>Help improve organizational practices, capabilities, and results</a:t>
            </a:r>
          </a:p>
          <a:p>
            <a:pPr marL="667350" lvl="1" indent="-502920">
              <a:spcBef>
                <a:spcPts val="1975"/>
              </a:spcBef>
              <a:buSzPct val="100000"/>
              <a:buFont typeface="Arial" pitchFamily="34" charset="0"/>
              <a:buChar char="•"/>
            </a:pPr>
            <a:r>
              <a:rPr lang="en-US" sz="3520" dirty="0">
                <a:latin typeface="Arial Narrow" pitchFamily="34" charset="0"/>
              </a:rPr>
              <a:t>Facilitate communication and sharing of best practices among organizations (Baldrige Award recipients)</a:t>
            </a:r>
          </a:p>
          <a:p>
            <a:pPr marL="667350" lvl="1" indent="-502920">
              <a:spcBef>
                <a:spcPts val="1975"/>
              </a:spcBef>
              <a:buSzPct val="100000"/>
              <a:buFont typeface="Arial" pitchFamily="34" charset="0"/>
              <a:buChar char="•"/>
            </a:pPr>
            <a:r>
              <a:rPr lang="en-US" sz="3520" dirty="0">
                <a:latin typeface="Arial Narrow" pitchFamily="34" charset="0"/>
              </a:rPr>
              <a:t>Are a tool for understanding and managing organizational performance</a:t>
            </a:r>
          </a:p>
        </p:txBody>
      </p:sp>
    </p:spTree>
    <p:extLst>
      <p:ext uri="{BB962C8B-B14F-4D97-AF65-F5344CB8AC3E}">
        <p14:creationId xmlns:p14="http://schemas.microsoft.com/office/powerpoint/2010/main" val="1398723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1706880"/>
            <a:ext cx="3759168" cy="1446550"/>
          </a:xfrm>
          <a:prstGeom prst="rect">
            <a:avLst/>
          </a:prstGeom>
          <a:noFill/>
        </p:spPr>
        <p:txBody>
          <a:bodyPr wrap="square" rtlCol="0">
            <a:spAutoFit/>
          </a:bodyPr>
          <a:lstStyle/>
          <a:p>
            <a:pPr lvl="0"/>
            <a:r>
              <a:rPr lang="en-US" sz="8800" b="1" dirty="0">
                <a:ln w="17780" cmpd="sng">
                  <a:solidFill>
                    <a:srgbClr val="FFFFFF"/>
                  </a:solidFill>
                  <a:prstDash val="solid"/>
                  <a:miter lim="800000"/>
                </a:ln>
                <a:effectLst>
                  <a:outerShdw blurRad="50800" algn="tl" rotWithShape="0">
                    <a:srgbClr val="000000"/>
                  </a:outerShdw>
                </a:effectLst>
              </a:rPr>
              <a:t>820:1</a:t>
            </a:r>
          </a:p>
        </p:txBody>
      </p:sp>
      <p:sp>
        <p:nvSpPr>
          <p:cNvPr id="3" name="TextBox 2"/>
          <p:cNvSpPr txBox="1"/>
          <p:nvPr/>
        </p:nvSpPr>
        <p:spPr>
          <a:xfrm>
            <a:off x="2933700" y="3383281"/>
            <a:ext cx="6202680" cy="1040285"/>
          </a:xfrm>
          <a:prstGeom prst="rect">
            <a:avLst/>
          </a:prstGeom>
          <a:noFill/>
        </p:spPr>
        <p:txBody>
          <a:bodyPr wrap="square" rtlCol="0">
            <a:spAutoFit/>
          </a:bodyPr>
          <a:lstStyle/>
          <a:p>
            <a:pPr lvl="0"/>
            <a:r>
              <a:rPr lang="en-US" sz="3080" dirty="0">
                <a:latin typeface="+mn-lt"/>
              </a:rPr>
              <a:t>Ratio of Baldrige Program benefits for the U.S. economy to program costs </a:t>
            </a:r>
          </a:p>
        </p:txBody>
      </p:sp>
      <p:sp>
        <p:nvSpPr>
          <p:cNvPr id="2" name="TextBox 1"/>
          <p:cNvSpPr txBox="1"/>
          <p:nvPr/>
        </p:nvSpPr>
        <p:spPr>
          <a:xfrm>
            <a:off x="2682240" y="6316980"/>
            <a:ext cx="7208520" cy="650947"/>
          </a:xfrm>
          <a:prstGeom prst="rect">
            <a:avLst/>
          </a:prstGeom>
          <a:noFill/>
        </p:spPr>
        <p:txBody>
          <a:bodyPr wrap="square" rtlCol="0">
            <a:spAutoFit/>
          </a:bodyPr>
          <a:lstStyle/>
          <a:p>
            <a:pPr lvl="0"/>
            <a:r>
              <a:rPr lang="en-US" sz="1210" b="1" dirty="0">
                <a:latin typeface="+mn-lt"/>
                <a:ea typeface="Tahoma" pitchFamily="34" charset="0"/>
                <a:cs typeface="Tahoma" pitchFamily="34" charset="0"/>
              </a:rPr>
              <a:t>Source: </a:t>
            </a:r>
            <a:r>
              <a:rPr lang="en-US" sz="1210" dirty="0">
                <a:latin typeface="+mn-lt"/>
                <a:ea typeface="Tahoma" pitchFamily="34" charset="0"/>
                <a:cs typeface="Tahoma" pitchFamily="34" charset="0"/>
              </a:rPr>
              <a:t>Albert N. Link and John T. Scott, </a:t>
            </a:r>
            <a:r>
              <a:rPr lang="en-US" sz="1210" i="1" dirty="0">
                <a:latin typeface="+mn-lt"/>
                <a:ea typeface="Tahoma" pitchFamily="34" charset="0"/>
                <a:cs typeface="Tahoma" pitchFamily="34" charset="0"/>
              </a:rPr>
              <a:t>Economic Evaluation of the Baldrige Performance Excellence Program, </a:t>
            </a:r>
            <a:r>
              <a:rPr lang="en-US" sz="1210" dirty="0">
                <a:latin typeface="+mn-lt"/>
                <a:ea typeface="Tahoma" pitchFamily="34" charset="0"/>
                <a:cs typeface="Tahoma" pitchFamily="34" charset="0"/>
              </a:rPr>
              <a:t>December 2011, http://</a:t>
            </a:r>
            <a:r>
              <a:rPr lang="en-US" sz="1210" dirty="0" err="1">
                <a:latin typeface="+mn-lt"/>
                <a:ea typeface="Tahoma" pitchFamily="34" charset="0"/>
                <a:cs typeface="Tahoma" pitchFamily="34" charset="0"/>
              </a:rPr>
              <a:t>www.nist.gov</a:t>
            </a:r>
            <a:r>
              <a:rPr lang="en-US" sz="1210" dirty="0">
                <a:latin typeface="+mn-lt"/>
                <a:ea typeface="Tahoma" pitchFamily="34" charset="0"/>
                <a:cs typeface="Tahoma" pitchFamily="34" charset="0"/>
              </a:rPr>
              <a:t>/</a:t>
            </a:r>
            <a:r>
              <a:rPr lang="en-US" sz="1210" dirty="0" err="1">
                <a:latin typeface="+mn-lt"/>
                <a:ea typeface="Tahoma" pitchFamily="34" charset="0"/>
                <a:cs typeface="Tahoma" pitchFamily="34" charset="0"/>
              </a:rPr>
              <a:t>baldrige</a:t>
            </a:r>
            <a:r>
              <a:rPr lang="en-US" sz="1210" dirty="0">
                <a:latin typeface="+mn-lt"/>
                <a:ea typeface="Tahoma" pitchFamily="34" charset="0"/>
                <a:cs typeface="Tahoma" pitchFamily="34" charset="0"/>
              </a:rPr>
              <a:t>/publications/</a:t>
            </a:r>
            <a:r>
              <a:rPr lang="en-US" sz="1210" dirty="0" err="1">
                <a:latin typeface="+mn-lt"/>
                <a:ea typeface="Tahoma" pitchFamily="34" charset="0"/>
                <a:cs typeface="Tahoma" pitchFamily="34" charset="0"/>
              </a:rPr>
              <a:t>economic_evaluation_2011.cfm</a:t>
            </a:r>
            <a:r>
              <a:rPr lang="en-US" sz="1210" dirty="0">
                <a:latin typeface="+mn-lt"/>
                <a:ea typeface="Tahoma" pitchFamily="34" charset="0"/>
                <a:cs typeface="Tahoma" pitchFamily="34" charset="0"/>
              </a:rPr>
              <a:t>.</a:t>
            </a:r>
          </a:p>
          <a:p>
            <a:endParaRPr lang="en-US" sz="1210" dirty="0">
              <a:latin typeface="+mn-lt"/>
            </a:endParaRPr>
          </a:p>
        </p:txBody>
      </p:sp>
    </p:spTree>
    <p:extLst>
      <p:ext uri="{BB962C8B-B14F-4D97-AF65-F5344CB8AC3E}">
        <p14:creationId xmlns:p14="http://schemas.microsoft.com/office/powerpoint/2010/main" val="600007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ight Arrow 33"/>
          <p:cNvSpPr/>
          <p:nvPr/>
        </p:nvSpPr>
        <p:spPr bwMode="auto">
          <a:xfrm rot="1530438">
            <a:off x="8541877" y="5090054"/>
            <a:ext cx="371061" cy="43732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35" name="Right Arrow 34"/>
          <p:cNvSpPr/>
          <p:nvPr/>
        </p:nvSpPr>
        <p:spPr bwMode="auto">
          <a:xfrm rot="19755850">
            <a:off x="8172377" y="1654298"/>
            <a:ext cx="371061" cy="43732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24" name="Isosceles Triangle 23"/>
          <p:cNvSpPr/>
          <p:nvPr/>
        </p:nvSpPr>
        <p:spPr bwMode="auto">
          <a:xfrm rot="14152223">
            <a:off x="6366988" y="-980477"/>
            <a:ext cx="3044854" cy="6213274"/>
          </a:xfrm>
          <a:prstGeom prst="triangle">
            <a:avLst/>
          </a:prstGeom>
          <a:solidFill>
            <a:srgbClr val="CC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5" name="Rectangle 4"/>
          <p:cNvSpPr/>
          <p:nvPr/>
        </p:nvSpPr>
        <p:spPr bwMode="auto">
          <a:xfrm>
            <a:off x="1" y="4552121"/>
            <a:ext cx="9898914" cy="329979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23" name="Isosceles Triangle 22"/>
          <p:cNvSpPr/>
          <p:nvPr/>
        </p:nvSpPr>
        <p:spPr bwMode="auto">
          <a:xfrm rot="17450992">
            <a:off x="6656763" y="1857145"/>
            <a:ext cx="2622981" cy="5963326"/>
          </a:xfrm>
          <a:prstGeom prst="triangle">
            <a:avLst/>
          </a:prstGeom>
          <a:solidFill>
            <a:srgbClr val="CC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48" name="Right Arrow 47"/>
          <p:cNvSpPr/>
          <p:nvPr/>
        </p:nvSpPr>
        <p:spPr bwMode="auto">
          <a:xfrm rot="2698461">
            <a:off x="7615358" y="6385560"/>
            <a:ext cx="371060" cy="437323"/>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21" name="Isosceles Triangle 20"/>
          <p:cNvSpPr/>
          <p:nvPr/>
        </p:nvSpPr>
        <p:spPr bwMode="auto">
          <a:xfrm rot="19225430">
            <a:off x="5865171" y="3153298"/>
            <a:ext cx="2947499" cy="6072721"/>
          </a:xfrm>
          <a:prstGeom prst="triangle">
            <a:avLst/>
          </a:prstGeom>
          <a:solidFill>
            <a:srgbClr val="CC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30" name="Right Arrow 29"/>
          <p:cNvSpPr/>
          <p:nvPr/>
        </p:nvSpPr>
        <p:spPr bwMode="auto">
          <a:xfrm>
            <a:off x="8729525" y="3339979"/>
            <a:ext cx="371061" cy="43732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4" name="Isosceles Triangle 3"/>
          <p:cNvSpPr/>
          <p:nvPr/>
        </p:nvSpPr>
        <p:spPr bwMode="auto">
          <a:xfrm rot="15849718">
            <a:off x="6814569" y="1109273"/>
            <a:ext cx="1954704" cy="4957219"/>
          </a:xfrm>
          <a:prstGeom prst="triangl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25" name="Rectangle 77"/>
          <p:cNvSpPr>
            <a:spLocks noChangeArrowheads="1"/>
          </p:cNvSpPr>
          <p:nvPr/>
        </p:nvSpPr>
        <p:spPr bwMode="auto">
          <a:xfrm>
            <a:off x="442783" y="256667"/>
            <a:ext cx="2621051" cy="577081"/>
          </a:xfrm>
          <a:prstGeom prst="rect">
            <a:avLst/>
          </a:prstGeom>
          <a:noFill/>
          <a:ln w="9525">
            <a:noFill/>
            <a:miter lim="800000"/>
            <a:headEnd/>
            <a:tailEnd/>
          </a:ln>
        </p:spPr>
        <p:txBody>
          <a:bodyPr wrap="square" lIns="0" tIns="0" rIns="0" bIns="0">
            <a:spAutoFit/>
          </a:bodyPr>
          <a:lstStyle/>
          <a:p>
            <a:pPr defTabSz="1006069">
              <a:lnSpc>
                <a:spcPts val="4541"/>
              </a:lnSpc>
              <a:defRPr/>
            </a:pPr>
            <a:endParaRPr lang="en-US" sz="4290" b="1" dirty="0">
              <a:solidFill>
                <a:schemeClr val="bg2"/>
              </a:solidFill>
              <a:latin typeface="+mj-lt"/>
              <a:ea typeface="ＭＳ Ｐゴシック" pitchFamily="-109" charset="-128"/>
            </a:endParaRPr>
          </a:p>
        </p:txBody>
      </p:sp>
      <p:sp>
        <p:nvSpPr>
          <p:cNvPr id="72" name="Rectangle 3"/>
          <p:cNvSpPr txBox="1">
            <a:spLocks noChangeArrowheads="1"/>
          </p:cNvSpPr>
          <p:nvPr/>
        </p:nvSpPr>
        <p:spPr>
          <a:xfrm>
            <a:off x="8415976" y="2890839"/>
            <a:ext cx="1810196" cy="400110"/>
          </a:xfrm>
          <a:prstGeom prst="rect">
            <a:avLst/>
          </a:prstGeom>
          <a:noFill/>
        </p:spPr>
        <p:txBody>
          <a:bodyPr wrap="square" rtlCol="0">
            <a:spAutoFit/>
          </a:bodyPr>
          <a:lstStyle>
            <a:defPPr>
              <a:defRPr lang="en-US"/>
            </a:defPPr>
            <a:lvl1pPr>
              <a:defRPr sz="2000">
                <a:latin typeface="+mn-lt"/>
                <a:cs typeface="Arial" panose="020B0604020202020204" pitchFamily="34" charset="0"/>
              </a:defRPr>
            </a:lvl1pPr>
          </a:lstStyle>
          <a:p>
            <a:r>
              <a:rPr lang="en-US" dirty="0"/>
              <a:t>ROI: 820 to 1</a:t>
            </a:r>
          </a:p>
        </p:txBody>
      </p:sp>
      <p:sp>
        <p:nvSpPr>
          <p:cNvPr id="2" name="Right Arrow 1"/>
          <p:cNvSpPr/>
          <p:nvPr/>
        </p:nvSpPr>
        <p:spPr bwMode="auto">
          <a:xfrm rot="20002459" flipH="1">
            <a:off x="1736338" y="5021110"/>
            <a:ext cx="371061" cy="437322"/>
          </a:xfrm>
          <a:prstGeom prst="rightArrow">
            <a:avLst>
              <a:gd name="adj1" fmla="val 50000"/>
              <a:gd name="adj2" fmla="val 4642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37" name="Right Arrow 36"/>
          <p:cNvSpPr/>
          <p:nvPr/>
        </p:nvSpPr>
        <p:spPr bwMode="auto">
          <a:xfrm rot="16200000">
            <a:off x="5132940" y="52837"/>
            <a:ext cx="371061" cy="43732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38" name="Right Arrow 37"/>
          <p:cNvSpPr/>
          <p:nvPr/>
        </p:nvSpPr>
        <p:spPr bwMode="auto">
          <a:xfrm rot="18017436">
            <a:off x="6877440" y="423898"/>
            <a:ext cx="371061" cy="43732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39" name="Right Arrow 38"/>
          <p:cNvSpPr/>
          <p:nvPr/>
        </p:nvSpPr>
        <p:spPr bwMode="auto">
          <a:xfrm rot="14089152">
            <a:off x="3307713" y="457034"/>
            <a:ext cx="371061" cy="43732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40" name="Right Arrow 39"/>
          <p:cNvSpPr/>
          <p:nvPr/>
        </p:nvSpPr>
        <p:spPr bwMode="auto">
          <a:xfrm rot="11016732">
            <a:off x="1472489" y="3242205"/>
            <a:ext cx="371061" cy="43732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41" name="Right Arrow 40"/>
          <p:cNvSpPr/>
          <p:nvPr/>
        </p:nvSpPr>
        <p:spPr bwMode="auto">
          <a:xfrm rot="1722387" flipH="1">
            <a:off x="2004092" y="1628730"/>
            <a:ext cx="371061" cy="437322"/>
          </a:xfrm>
          <a:prstGeom prst="rightArrow">
            <a:avLst>
              <a:gd name="adj1" fmla="val 50000"/>
              <a:gd name="adj2" fmla="val 4642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42" name="Right Arrow 41"/>
          <p:cNvSpPr/>
          <p:nvPr/>
        </p:nvSpPr>
        <p:spPr bwMode="auto">
          <a:xfrm rot="4408688">
            <a:off x="6016232" y="7202440"/>
            <a:ext cx="371060" cy="437323"/>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43" name="Right Arrow 42"/>
          <p:cNvSpPr/>
          <p:nvPr/>
        </p:nvSpPr>
        <p:spPr bwMode="auto">
          <a:xfrm rot="6304133">
            <a:off x="4273823" y="7202440"/>
            <a:ext cx="371060" cy="437323"/>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47" name="Right Arrow 46"/>
          <p:cNvSpPr/>
          <p:nvPr/>
        </p:nvSpPr>
        <p:spPr bwMode="auto">
          <a:xfrm rot="7747339">
            <a:off x="2678761" y="6408748"/>
            <a:ext cx="371060" cy="437323"/>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07" charset="0"/>
            </a:endParaRPr>
          </a:p>
        </p:txBody>
      </p:sp>
      <p:sp>
        <p:nvSpPr>
          <p:cNvPr id="6" name="TextBox 5"/>
          <p:cNvSpPr txBox="1"/>
          <p:nvPr/>
        </p:nvSpPr>
        <p:spPr>
          <a:xfrm>
            <a:off x="7037912" y="6568879"/>
            <a:ext cx="2532292" cy="1323439"/>
          </a:xfrm>
          <a:prstGeom prst="rect">
            <a:avLst/>
          </a:prstGeom>
          <a:noFill/>
        </p:spPr>
        <p:txBody>
          <a:bodyPr wrap="square" rtlCol="0">
            <a:spAutoFit/>
          </a:bodyPr>
          <a:lstStyle>
            <a:defPPr>
              <a:defRPr lang="en-US"/>
            </a:defPPr>
            <a:lvl1pPr>
              <a:defRPr sz="2000">
                <a:latin typeface="+mn-lt"/>
                <a:cs typeface="Arial" panose="020B0604020202020204" pitchFamily="34" charset="0"/>
              </a:defRPr>
            </a:lvl1pPr>
          </a:lstStyle>
          <a:p>
            <a:r>
              <a:rPr lang="en-US" dirty="0"/>
              <a:t>10,000 applications</a:t>
            </a:r>
          </a:p>
          <a:p>
            <a:r>
              <a:rPr lang="en-US" dirty="0"/>
              <a:t>  20,000 examiners</a:t>
            </a:r>
          </a:p>
          <a:p>
            <a:r>
              <a:rPr lang="en-US" dirty="0"/>
              <a:t>   40,000 conference</a:t>
            </a:r>
          </a:p>
          <a:p>
            <a:r>
              <a:rPr lang="en-US" dirty="0"/>
              <a:t>            attendees</a:t>
            </a:r>
          </a:p>
        </p:txBody>
      </p:sp>
      <p:graphicFrame>
        <p:nvGraphicFramePr>
          <p:cNvPr id="18" name="Diagram 17"/>
          <p:cNvGraphicFramePr/>
          <p:nvPr>
            <p:extLst>
              <p:ext uri="{D42A27DB-BD31-4B8C-83A1-F6EECF244321}">
                <p14:modId xmlns:p14="http://schemas.microsoft.com/office/powerpoint/2010/main" val="1423761316"/>
              </p:ext>
            </p:extLst>
          </p:nvPr>
        </p:nvGraphicFramePr>
        <p:xfrm>
          <a:off x="1334607" y="560619"/>
          <a:ext cx="7942939" cy="65665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 name="TextBox 25"/>
          <p:cNvSpPr txBox="1"/>
          <p:nvPr/>
        </p:nvSpPr>
        <p:spPr>
          <a:xfrm>
            <a:off x="8121002" y="778815"/>
            <a:ext cx="1937397" cy="1323439"/>
          </a:xfrm>
          <a:prstGeom prst="rect">
            <a:avLst/>
          </a:prstGeom>
          <a:noFill/>
        </p:spPr>
        <p:txBody>
          <a:bodyPr wrap="square" rtlCol="0">
            <a:spAutoFit/>
          </a:bodyPr>
          <a:lstStyle/>
          <a:p>
            <a:r>
              <a:rPr lang="en-US" sz="2000" dirty="0" smtClean="0">
                <a:latin typeface="+mn-lt"/>
                <a:cs typeface="Arial" panose="020B0604020202020204" pitchFamily="34" charset="0"/>
              </a:rPr>
              <a:t>Rated #1 Leadership Development Progra</a:t>
            </a:r>
            <a:r>
              <a:rPr lang="en-US" sz="2000" dirty="0">
                <a:latin typeface="+mn-lt"/>
                <a:cs typeface="Arial" panose="020B0604020202020204" pitchFamily="34" charset="0"/>
              </a:rPr>
              <a:t>m</a:t>
            </a:r>
            <a:endParaRPr lang="en-US" sz="2000" dirty="0" smtClean="0">
              <a:latin typeface="+mn-lt"/>
              <a:cs typeface="Arial" panose="020B0604020202020204" pitchFamily="34" charset="0"/>
            </a:endParaRPr>
          </a:p>
        </p:txBody>
      </p:sp>
      <p:sp>
        <p:nvSpPr>
          <p:cNvPr id="7" name="TextBox 6"/>
          <p:cNvSpPr txBox="1"/>
          <p:nvPr/>
        </p:nvSpPr>
        <p:spPr>
          <a:xfrm>
            <a:off x="8499310" y="4537510"/>
            <a:ext cx="1857778" cy="1323439"/>
          </a:xfrm>
          <a:prstGeom prst="rect">
            <a:avLst/>
          </a:prstGeom>
          <a:noFill/>
        </p:spPr>
        <p:txBody>
          <a:bodyPr wrap="square" rtlCol="0">
            <a:spAutoFit/>
          </a:bodyPr>
          <a:lstStyle>
            <a:defPPr>
              <a:defRPr lang="en-US"/>
            </a:defPPr>
            <a:lvl1pPr>
              <a:defRPr sz="2000">
                <a:latin typeface="+mn-lt"/>
                <a:cs typeface="Arial" panose="020B0604020202020204" pitchFamily="34" charset="0"/>
              </a:defRPr>
            </a:lvl1pPr>
          </a:lstStyle>
          <a:p>
            <a:r>
              <a:rPr lang="en-US" dirty="0"/>
              <a:t>Improved: operations, engagement, outcomes</a:t>
            </a:r>
          </a:p>
        </p:txBody>
      </p:sp>
    </p:spTree>
    <p:extLst>
      <p:ext uri="{BB962C8B-B14F-4D97-AF65-F5344CB8AC3E}">
        <p14:creationId xmlns:p14="http://schemas.microsoft.com/office/powerpoint/2010/main" val="298919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2"/>
                                        </p:tgtEl>
                                        <p:attrNameLst>
                                          <p:attrName>style.visibility</p:attrName>
                                        </p:attrNameLst>
                                      </p:cBhvr>
                                      <p:to>
                                        <p:strVal val="visible"/>
                                      </p:to>
                                    </p:set>
                                    <p:anim calcmode="lin" valueType="num">
                                      <p:cBhvr>
                                        <p:cTn id="12" dur="500" fill="hold"/>
                                        <p:tgtEl>
                                          <p:spTgt spid="72"/>
                                        </p:tgtEl>
                                        <p:attrNameLst>
                                          <p:attrName>ppt_w</p:attrName>
                                        </p:attrNameLst>
                                      </p:cBhvr>
                                      <p:tavLst>
                                        <p:tav tm="0">
                                          <p:val>
                                            <p:fltVal val="0"/>
                                          </p:val>
                                        </p:tav>
                                        <p:tav tm="100000">
                                          <p:val>
                                            <p:strVal val="#ppt_w"/>
                                          </p:val>
                                        </p:tav>
                                      </p:tavLst>
                                    </p:anim>
                                    <p:anim calcmode="lin" valueType="num">
                                      <p:cBhvr>
                                        <p:cTn id="13" dur="500" fill="hold"/>
                                        <p:tgtEl>
                                          <p:spTgt spid="72"/>
                                        </p:tgtEl>
                                        <p:attrNameLst>
                                          <p:attrName>ppt_h</p:attrName>
                                        </p:attrNameLst>
                                      </p:cBhvr>
                                      <p:tavLst>
                                        <p:tav tm="0">
                                          <p:val>
                                            <p:fltVal val="0"/>
                                          </p:val>
                                        </p:tav>
                                        <p:tav tm="100000">
                                          <p:val>
                                            <p:strVal val="#ppt_h"/>
                                          </p:val>
                                        </p:tav>
                                      </p:tavLst>
                                    </p:anim>
                                    <p:animEffect transition="in" filter="fade">
                                      <p:cBhvr>
                                        <p:cTn id="14" dur="500"/>
                                        <p:tgtEl>
                                          <p:spTgt spid="7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Effect transition="in" filter="fade">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500"/>
                                        <p:tgtEl>
                                          <p:spTgt spid="24"/>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p:cTn id="48" dur="500" fill="hold"/>
                                        <p:tgtEl>
                                          <p:spTgt spid="26"/>
                                        </p:tgtEl>
                                        <p:attrNameLst>
                                          <p:attrName>ppt_w</p:attrName>
                                        </p:attrNameLst>
                                      </p:cBhvr>
                                      <p:tavLst>
                                        <p:tav tm="0">
                                          <p:val>
                                            <p:fltVal val="0"/>
                                          </p:val>
                                        </p:tav>
                                        <p:tav tm="100000">
                                          <p:val>
                                            <p:strVal val="#ppt_w"/>
                                          </p:val>
                                        </p:tav>
                                      </p:tavLst>
                                    </p:anim>
                                    <p:anim calcmode="lin" valueType="num">
                                      <p:cBhvr>
                                        <p:cTn id="49" dur="500" fill="hold"/>
                                        <p:tgtEl>
                                          <p:spTgt spid="26"/>
                                        </p:tgtEl>
                                        <p:attrNameLst>
                                          <p:attrName>ppt_h</p:attrName>
                                        </p:attrNameLst>
                                      </p:cBhvr>
                                      <p:tavLst>
                                        <p:tav tm="0">
                                          <p:val>
                                            <p:fltVal val="0"/>
                                          </p:val>
                                        </p:tav>
                                        <p:tav tm="100000">
                                          <p:val>
                                            <p:strVal val="#ppt_h"/>
                                          </p:val>
                                        </p:tav>
                                      </p:tavLst>
                                    </p:anim>
                                    <p:animEffect transition="in" filter="fade">
                                      <p:cBhvr>
                                        <p:cTn id="5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3" grpId="0" animBg="1"/>
      <p:bldP spid="21" grpId="0" animBg="1"/>
      <p:bldP spid="4" grpId="0" animBg="1"/>
      <p:bldP spid="72" grpId="0"/>
      <p:bldP spid="6" grpId="0"/>
      <p:bldP spid="2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51460" y="281941"/>
            <a:ext cx="8637572" cy="769441"/>
          </a:xfrm>
          <a:prstGeom prst="rect">
            <a:avLst/>
          </a:prstGeom>
        </p:spPr>
        <p:txBody>
          <a:bodyPr wrap="square">
            <a:spAutoFit/>
          </a:bodyPr>
          <a:lstStyle/>
          <a:p>
            <a:pPr lvl="0"/>
            <a:r>
              <a:rPr lang="en-US" sz="4400" b="1" dirty="0">
                <a:latin typeface="+mj-lt"/>
              </a:rPr>
              <a:t>Impact of Criteria Use</a:t>
            </a:r>
          </a:p>
        </p:txBody>
      </p:sp>
      <p:graphicFrame>
        <p:nvGraphicFramePr>
          <p:cNvPr id="12" name="Chart 11"/>
          <p:cNvGraphicFramePr>
            <a:graphicFrameLocks/>
          </p:cNvGraphicFramePr>
          <p:nvPr>
            <p:extLst>
              <p:ext uri="{D42A27DB-BD31-4B8C-83A1-F6EECF244321}">
                <p14:modId xmlns:p14="http://schemas.microsoft.com/office/powerpoint/2010/main" val="567119881"/>
              </p:ext>
            </p:extLst>
          </p:nvPr>
        </p:nvGraphicFramePr>
        <p:xfrm>
          <a:off x="1257300" y="1371600"/>
          <a:ext cx="8465820" cy="56754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5809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2920" y="1942959"/>
            <a:ext cx="9555480" cy="3611758"/>
          </a:xfrm>
          <a:prstGeom prst="rect">
            <a:avLst/>
          </a:prstGeom>
          <a:noFill/>
        </p:spPr>
        <p:txBody>
          <a:bodyPr wrap="square" rtlCol="0">
            <a:spAutoFit/>
          </a:bodyPr>
          <a:lstStyle/>
          <a:p>
            <a:pPr>
              <a:spcAft>
                <a:spcPts val="660"/>
              </a:spcAft>
            </a:pPr>
            <a:r>
              <a:rPr lang="en-US" sz="3520" dirty="0">
                <a:latin typeface="+mn-lt"/>
              </a:rPr>
              <a:t>Baldrige hospitals: </a:t>
            </a:r>
          </a:p>
          <a:p>
            <a:pPr marL="502920" indent="-502920">
              <a:spcAft>
                <a:spcPts val="660"/>
              </a:spcAft>
              <a:buFont typeface="Arial" pitchFamily="34" charset="0"/>
              <a:buChar char="•"/>
            </a:pPr>
            <a:r>
              <a:rPr lang="en-US" sz="3520" dirty="0">
                <a:latin typeface="+mn-lt"/>
              </a:rPr>
              <a:t>Faster five-year performance improvement than peers</a:t>
            </a:r>
          </a:p>
          <a:p>
            <a:pPr marL="502920" indent="-502920">
              <a:spcAft>
                <a:spcPts val="660"/>
              </a:spcAft>
              <a:buFont typeface="Arial" pitchFamily="34" charset="0"/>
              <a:buChar char="•"/>
            </a:pPr>
            <a:r>
              <a:rPr lang="en-US" sz="3520" dirty="0">
                <a:latin typeface="+mn-lt"/>
              </a:rPr>
              <a:t>83% more likely to be among Thomson Reuters’ 100 Top Hospitals®</a:t>
            </a:r>
          </a:p>
          <a:p>
            <a:pPr marL="502920" indent="-502920">
              <a:spcAft>
                <a:spcPts val="660"/>
              </a:spcAft>
              <a:buFont typeface="Arial" pitchFamily="34" charset="0"/>
              <a:buChar char="•"/>
            </a:pPr>
            <a:r>
              <a:rPr lang="en-US" sz="3520" dirty="0">
                <a:latin typeface="+mn-lt"/>
              </a:rPr>
              <a:t>Outperformed non-Baldrige hospitals on 6 of 7 </a:t>
            </a:r>
            <a:br>
              <a:rPr lang="en-US" sz="3520" dirty="0">
                <a:latin typeface="+mn-lt"/>
              </a:rPr>
            </a:br>
            <a:r>
              <a:rPr lang="en-US" sz="3520" dirty="0">
                <a:latin typeface="+mn-lt"/>
              </a:rPr>
              <a:t>100 Top Hospitals measures</a:t>
            </a:r>
          </a:p>
        </p:txBody>
      </p:sp>
      <p:sp>
        <p:nvSpPr>
          <p:cNvPr id="3" name="Rectangle 2"/>
          <p:cNvSpPr/>
          <p:nvPr/>
        </p:nvSpPr>
        <p:spPr>
          <a:xfrm>
            <a:off x="502920" y="351754"/>
            <a:ext cx="8884920" cy="1581972"/>
          </a:xfrm>
          <a:prstGeom prst="rect">
            <a:avLst/>
          </a:prstGeom>
        </p:spPr>
        <p:txBody>
          <a:bodyPr wrap="square">
            <a:spAutoFit/>
          </a:bodyPr>
          <a:lstStyle/>
          <a:p>
            <a:pPr lvl="0"/>
            <a:r>
              <a:rPr lang="en-US" sz="4840" b="1" dirty="0">
                <a:latin typeface="+mj-lt"/>
              </a:rPr>
              <a:t>Lower Health Care Costs, </a:t>
            </a:r>
            <a:br>
              <a:rPr lang="en-US" sz="4840" b="1" dirty="0">
                <a:latin typeface="+mj-lt"/>
              </a:rPr>
            </a:br>
            <a:r>
              <a:rPr lang="en-US" sz="4840" b="1" dirty="0">
                <a:latin typeface="+mj-lt"/>
              </a:rPr>
              <a:t>Improved Quality</a:t>
            </a:r>
          </a:p>
        </p:txBody>
      </p:sp>
      <p:sp>
        <p:nvSpPr>
          <p:cNvPr id="2" name="TextBox 1"/>
          <p:cNvSpPr txBox="1"/>
          <p:nvPr/>
        </p:nvSpPr>
        <p:spPr>
          <a:xfrm>
            <a:off x="2620152" y="6065521"/>
            <a:ext cx="7459980" cy="904863"/>
          </a:xfrm>
          <a:prstGeom prst="rect">
            <a:avLst/>
          </a:prstGeom>
          <a:noFill/>
        </p:spPr>
        <p:txBody>
          <a:bodyPr wrap="square" rtlCol="0">
            <a:spAutoFit/>
          </a:bodyPr>
          <a:lstStyle/>
          <a:p>
            <a:r>
              <a:rPr lang="en-US" sz="1320" b="1" dirty="0">
                <a:latin typeface="+mn-lt"/>
                <a:ea typeface="Tahoma" pitchFamily="34" charset="0"/>
                <a:cs typeface="Tahoma" pitchFamily="34" charset="0"/>
              </a:rPr>
              <a:t>Source: </a:t>
            </a:r>
            <a:r>
              <a:rPr lang="en-US" sz="1320" dirty="0">
                <a:latin typeface="+mn-lt"/>
                <a:ea typeface="Tahoma" pitchFamily="34" charset="0"/>
                <a:cs typeface="Tahoma" pitchFamily="34" charset="0"/>
              </a:rPr>
              <a:t>Foster, D. A., and Chenoweth, J. 2011, October. </a:t>
            </a:r>
            <a:r>
              <a:rPr lang="en-US" sz="1320" i="1" dirty="0">
                <a:latin typeface="+mn-lt"/>
                <a:ea typeface="Tahoma" pitchFamily="34" charset="0"/>
                <a:cs typeface="Tahoma" pitchFamily="34" charset="0"/>
              </a:rPr>
              <a:t>Comparison of Baldrige Award Applicants and Recipients with Peer Hospitals on a National Balanced Scorecard. </a:t>
            </a:r>
            <a:r>
              <a:rPr lang="en-US" sz="1320" dirty="0">
                <a:latin typeface="+mn-lt"/>
                <a:ea typeface="Tahoma" pitchFamily="34" charset="0"/>
                <a:cs typeface="Tahoma" pitchFamily="34" charset="0"/>
              </a:rPr>
              <a:t>Thomson Reuters. http://</a:t>
            </a:r>
            <a:r>
              <a:rPr lang="en-US" sz="1320" dirty="0" err="1">
                <a:latin typeface="+mn-lt"/>
                <a:ea typeface="Tahoma" pitchFamily="34" charset="0"/>
                <a:cs typeface="Tahoma" pitchFamily="34" charset="0"/>
              </a:rPr>
              <a:t>www.nist.gov</a:t>
            </a:r>
            <a:r>
              <a:rPr lang="en-US" sz="1320" dirty="0">
                <a:latin typeface="+mn-lt"/>
                <a:ea typeface="Tahoma" pitchFamily="34" charset="0"/>
                <a:cs typeface="Tahoma" pitchFamily="34" charset="0"/>
              </a:rPr>
              <a:t>/</a:t>
            </a:r>
            <a:r>
              <a:rPr lang="en-US" sz="1320" dirty="0" err="1">
                <a:latin typeface="+mn-lt"/>
                <a:ea typeface="Tahoma" pitchFamily="34" charset="0"/>
                <a:cs typeface="Tahoma" pitchFamily="34" charset="0"/>
              </a:rPr>
              <a:t>baldrige</a:t>
            </a:r>
            <a:r>
              <a:rPr lang="en-US" sz="1320" dirty="0">
                <a:latin typeface="+mn-lt"/>
                <a:ea typeface="Tahoma" pitchFamily="34" charset="0"/>
                <a:cs typeface="Tahoma" pitchFamily="34" charset="0"/>
              </a:rPr>
              <a:t>/upload/</a:t>
            </a:r>
            <a:r>
              <a:rPr lang="en-US" sz="1320" dirty="0" err="1">
                <a:latin typeface="+mn-lt"/>
                <a:ea typeface="Tahoma" pitchFamily="34" charset="0"/>
                <a:cs typeface="Tahoma" pitchFamily="34" charset="0"/>
              </a:rPr>
              <a:t>baldrige</a:t>
            </a:r>
            <a:r>
              <a:rPr lang="en-US" sz="1320" dirty="0">
                <a:latin typeface="+mn-lt"/>
                <a:ea typeface="Tahoma" pitchFamily="34" charset="0"/>
                <a:cs typeface="Tahoma" pitchFamily="34" charset="0"/>
              </a:rPr>
              <a:t>-hospital-research-</a:t>
            </a:r>
            <a:r>
              <a:rPr lang="en-US" sz="1320" dirty="0" err="1">
                <a:latin typeface="+mn-lt"/>
                <a:ea typeface="Tahoma" pitchFamily="34" charset="0"/>
                <a:cs typeface="Tahoma" pitchFamily="34" charset="0"/>
              </a:rPr>
              <a:t>paper.pdf</a:t>
            </a:r>
            <a:r>
              <a:rPr lang="en-US" sz="1320" dirty="0">
                <a:latin typeface="+mn-lt"/>
                <a:ea typeface="Tahoma" pitchFamily="34" charset="0"/>
                <a:cs typeface="Tahoma" pitchFamily="34" charset="0"/>
              </a:rPr>
              <a:t>.</a:t>
            </a:r>
          </a:p>
          <a:p>
            <a:endParaRPr lang="en-US" sz="1320" dirty="0">
              <a:latin typeface="+mn-lt"/>
            </a:endParaRPr>
          </a:p>
        </p:txBody>
      </p:sp>
    </p:spTree>
    <p:extLst>
      <p:ext uri="{BB962C8B-B14F-4D97-AF65-F5344CB8AC3E}">
        <p14:creationId xmlns:p14="http://schemas.microsoft.com/office/powerpoint/2010/main" val="1080492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55545" y="2958188"/>
            <a:ext cx="8575612" cy="2348848"/>
          </a:xfrm>
          <a:prstGeom prst="rect">
            <a:avLst/>
          </a:prstGeom>
          <a:noFill/>
        </p:spPr>
        <p:txBody>
          <a:bodyPr wrap="square" rtlCol="0">
            <a:spAutoFit/>
          </a:bodyPr>
          <a:lstStyle/>
          <a:p>
            <a:pPr marL="502920" indent="-502920">
              <a:spcAft>
                <a:spcPts val="660"/>
              </a:spcAft>
              <a:buFont typeface="Arial" pitchFamily="34" charset="0"/>
              <a:buChar char="•"/>
            </a:pPr>
            <a:r>
              <a:rPr lang="en-US" sz="3520" dirty="0">
                <a:latin typeface="+mn-lt"/>
              </a:rPr>
              <a:t>100 Top Hospitals winners extensively use Baldrige practices (80%)</a:t>
            </a:r>
          </a:p>
          <a:p>
            <a:pPr marL="502920" indent="-502920">
              <a:spcAft>
                <a:spcPts val="660"/>
              </a:spcAft>
              <a:buFont typeface="Arial" pitchFamily="34" charset="0"/>
              <a:buChar char="•"/>
            </a:pPr>
            <a:r>
              <a:rPr lang="en-US" sz="3520" dirty="0">
                <a:latin typeface="+mn-lt"/>
              </a:rPr>
              <a:t>Highest formal use: Teaching hospitals</a:t>
            </a:r>
            <a:br>
              <a:rPr lang="en-US" sz="3520" dirty="0">
                <a:latin typeface="+mn-lt"/>
              </a:rPr>
            </a:br>
            <a:r>
              <a:rPr lang="en-US" sz="3520" dirty="0">
                <a:latin typeface="+mn-lt"/>
              </a:rPr>
              <a:t>(nearly 70%)</a:t>
            </a:r>
          </a:p>
        </p:txBody>
      </p:sp>
      <p:sp>
        <p:nvSpPr>
          <p:cNvPr id="3" name="Rectangle 2"/>
          <p:cNvSpPr/>
          <p:nvPr/>
        </p:nvSpPr>
        <p:spPr>
          <a:xfrm>
            <a:off x="670560" y="1199344"/>
            <a:ext cx="8884920" cy="1581972"/>
          </a:xfrm>
          <a:prstGeom prst="rect">
            <a:avLst/>
          </a:prstGeom>
        </p:spPr>
        <p:txBody>
          <a:bodyPr wrap="square">
            <a:spAutoFit/>
          </a:bodyPr>
          <a:lstStyle/>
          <a:p>
            <a:pPr lvl="0"/>
            <a:r>
              <a:rPr lang="en-US" sz="4840" b="1" dirty="0">
                <a:latin typeface="+mj-lt"/>
              </a:rPr>
              <a:t>Health Care: </a:t>
            </a:r>
            <a:br>
              <a:rPr lang="en-US" sz="4840" b="1" dirty="0">
                <a:latin typeface="+mj-lt"/>
              </a:rPr>
            </a:br>
            <a:r>
              <a:rPr lang="en-US" sz="4840" b="1" dirty="0">
                <a:latin typeface="+mj-lt"/>
              </a:rPr>
              <a:t>Adoption of Baldrige Practices</a:t>
            </a:r>
          </a:p>
        </p:txBody>
      </p:sp>
      <p:sp>
        <p:nvSpPr>
          <p:cNvPr id="2" name="TextBox 1"/>
          <p:cNvSpPr txBox="1"/>
          <p:nvPr/>
        </p:nvSpPr>
        <p:spPr>
          <a:xfrm>
            <a:off x="3719124" y="6316980"/>
            <a:ext cx="6339276" cy="904863"/>
          </a:xfrm>
          <a:prstGeom prst="rect">
            <a:avLst/>
          </a:prstGeom>
          <a:noFill/>
        </p:spPr>
        <p:txBody>
          <a:bodyPr wrap="square" rtlCol="0">
            <a:spAutoFit/>
          </a:bodyPr>
          <a:lstStyle/>
          <a:p>
            <a:r>
              <a:rPr lang="en-US" sz="1320" b="1" dirty="0">
                <a:latin typeface="+mn-lt"/>
                <a:ea typeface="Tahoma" pitchFamily="34" charset="0"/>
                <a:cs typeface="Tahoma" pitchFamily="34" charset="0"/>
              </a:rPr>
              <a:t>Source: </a:t>
            </a:r>
            <a:r>
              <a:rPr lang="en-US" sz="1320" dirty="0">
                <a:latin typeface="+mn-lt"/>
                <a:ea typeface="Tahoma" pitchFamily="34" charset="0"/>
                <a:cs typeface="Tahoma" pitchFamily="34" charset="0"/>
              </a:rPr>
              <a:t>Shook, J., and Chenoweth, J. 2012, October. </a:t>
            </a:r>
            <a:r>
              <a:rPr lang="en-US" sz="1320" i="1" dirty="0">
                <a:latin typeface="+mn-lt"/>
                <a:ea typeface="Tahoma" pitchFamily="34" charset="0"/>
                <a:cs typeface="Tahoma" pitchFamily="34" charset="0"/>
              </a:rPr>
              <a:t>100 Top Hospitals CEO Insights: Adoption Rates of Select Baldrige Award Practices and Processes. </a:t>
            </a:r>
            <a:r>
              <a:rPr lang="en-US" sz="1320" dirty="0" err="1">
                <a:latin typeface="+mn-lt"/>
                <a:ea typeface="Tahoma" pitchFamily="34" charset="0"/>
                <a:cs typeface="Tahoma" pitchFamily="34" charset="0"/>
              </a:rPr>
              <a:t>Truven</a:t>
            </a:r>
            <a:r>
              <a:rPr lang="en-US" sz="1320" dirty="0">
                <a:latin typeface="+mn-lt"/>
                <a:ea typeface="Tahoma" pitchFamily="34" charset="0"/>
                <a:cs typeface="Tahoma" pitchFamily="34" charset="0"/>
              </a:rPr>
              <a:t> Health Analytics. http://</a:t>
            </a:r>
            <a:r>
              <a:rPr lang="en-US" sz="1320" dirty="0" err="1">
                <a:latin typeface="+mn-lt"/>
                <a:ea typeface="Tahoma" pitchFamily="34" charset="0"/>
                <a:cs typeface="Tahoma" pitchFamily="34" charset="0"/>
              </a:rPr>
              <a:t>www.nist.gov</a:t>
            </a:r>
            <a:r>
              <a:rPr lang="en-US" sz="1320" dirty="0">
                <a:latin typeface="+mn-lt"/>
                <a:ea typeface="Tahoma" pitchFamily="34" charset="0"/>
                <a:cs typeface="Tahoma" pitchFamily="34" charset="0"/>
              </a:rPr>
              <a:t>/</a:t>
            </a:r>
            <a:r>
              <a:rPr lang="en-US" sz="1320" dirty="0" err="1">
                <a:latin typeface="+mn-lt"/>
                <a:ea typeface="Tahoma" pitchFamily="34" charset="0"/>
                <a:cs typeface="Tahoma" pitchFamily="34" charset="0"/>
              </a:rPr>
              <a:t>baldrige</a:t>
            </a:r>
            <a:r>
              <a:rPr lang="en-US" sz="1320" dirty="0">
                <a:latin typeface="+mn-lt"/>
                <a:ea typeface="Tahoma" pitchFamily="34" charset="0"/>
                <a:cs typeface="Tahoma" pitchFamily="34" charset="0"/>
              </a:rPr>
              <a:t>/upload/100-Top-</a:t>
            </a:r>
            <a:r>
              <a:rPr lang="en-US" sz="1320" dirty="0" err="1">
                <a:latin typeface="+mn-lt"/>
                <a:ea typeface="Tahoma" pitchFamily="34" charset="0"/>
                <a:cs typeface="Tahoma" pitchFamily="34" charset="0"/>
              </a:rPr>
              <a:t>Hosp</a:t>
            </a:r>
            <a:r>
              <a:rPr lang="en-US" sz="1320" dirty="0">
                <a:latin typeface="+mn-lt"/>
                <a:ea typeface="Tahoma" pitchFamily="34" charset="0"/>
                <a:cs typeface="Tahoma" pitchFamily="34" charset="0"/>
              </a:rPr>
              <a:t>-CEO-Insights-</a:t>
            </a:r>
            <a:r>
              <a:rPr lang="en-US" sz="1320" dirty="0" err="1">
                <a:latin typeface="+mn-lt"/>
                <a:ea typeface="Tahoma" pitchFamily="34" charset="0"/>
                <a:cs typeface="Tahoma" pitchFamily="34" charset="0"/>
              </a:rPr>
              <a:t>RB</a:t>
            </a:r>
            <a:r>
              <a:rPr lang="en-US" sz="1320" dirty="0">
                <a:latin typeface="+mn-lt"/>
                <a:ea typeface="Tahoma" pitchFamily="34" charset="0"/>
                <a:cs typeface="Tahoma" pitchFamily="34" charset="0"/>
              </a:rPr>
              <a:t>-</a:t>
            </a:r>
            <a:r>
              <a:rPr lang="en-US" sz="1320" dirty="0" err="1">
                <a:latin typeface="+mn-lt"/>
                <a:ea typeface="Tahoma" pitchFamily="34" charset="0"/>
                <a:cs typeface="Tahoma" pitchFamily="34" charset="0"/>
              </a:rPr>
              <a:t>final.pdf</a:t>
            </a:r>
            <a:r>
              <a:rPr lang="en-US" sz="1320" dirty="0">
                <a:latin typeface="+mn-lt"/>
                <a:ea typeface="Tahoma" pitchFamily="34" charset="0"/>
                <a:cs typeface="Tahoma" pitchFamily="34" charset="0"/>
              </a:rPr>
              <a:t>.</a:t>
            </a:r>
          </a:p>
          <a:p>
            <a:endParaRPr lang="en-US" sz="1320" dirty="0">
              <a:latin typeface="+mn-lt"/>
            </a:endParaRPr>
          </a:p>
        </p:txBody>
      </p:sp>
    </p:spTree>
    <p:extLst>
      <p:ext uri="{BB962C8B-B14F-4D97-AF65-F5344CB8AC3E}">
        <p14:creationId xmlns:p14="http://schemas.microsoft.com/office/powerpoint/2010/main" val="1763315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2020" y="2461260"/>
            <a:ext cx="8801100" cy="3269613"/>
          </a:xfrm>
          <a:prstGeom prst="rect">
            <a:avLst/>
          </a:prstGeom>
          <a:noFill/>
        </p:spPr>
        <p:txBody>
          <a:bodyPr wrap="square" rtlCol="0">
            <a:spAutoFit/>
          </a:bodyPr>
          <a:lstStyle/>
          <a:p>
            <a:pPr>
              <a:spcAft>
                <a:spcPts val="1320"/>
              </a:spcAft>
            </a:pPr>
            <a:r>
              <a:rPr lang="en-US" sz="3520" dirty="0">
                <a:latin typeface="+mn-lt"/>
              </a:rPr>
              <a:t>By 2018, hospitals likely to </a:t>
            </a:r>
          </a:p>
          <a:p>
            <a:pPr marL="502920" indent="-502920">
              <a:spcAft>
                <a:spcPts val="1320"/>
              </a:spcAft>
              <a:buFont typeface="Arial" pitchFamily="34" charset="0"/>
              <a:buChar char="•"/>
            </a:pPr>
            <a:r>
              <a:rPr lang="en-US" sz="3520" dirty="0">
                <a:latin typeface="+mn-lt"/>
              </a:rPr>
              <a:t>Use the Baldrige Criteria for improvement or assessment: </a:t>
            </a:r>
            <a:r>
              <a:rPr lang="en-US" sz="3960" b="1" dirty="0">
                <a:latin typeface="+mn-lt"/>
              </a:rPr>
              <a:t>65%</a:t>
            </a:r>
            <a:endParaRPr lang="en-US" sz="3520" b="1" dirty="0">
              <a:latin typeface="+mn-lt"/>
            </a:endParaRPr>
          </a:p>
          <a:p>
            <a:pPr marL="502920" indent="-502920">
              <a:spcAft>
                <a:spcPts val="1320"/>
              </a:spcAft>
              <a:buFont typeface="Arial" pitchFamily="34" charset="0"/>
              <a:buChar char="•"/>
            </a:pPr>
            <a:r>
              <a:rPr lang="en-US" sz="3520" dirty="0">
                <a:latin typeface="+mn-lt"/>
              </a:rPr>
              <a:t>Apply for the Baldrige Award or a state-level Baldrige-based award: </a:t>
            </a:r>
            <a:r>
              <a:rPr lang="en-US" sz="3960" b="1" dirty="0">
                <a:latin typeface="+mn-lt"/>
              </a:rPr>
              <a:t>41%</a:t>
            </a:r>
            <a:endParaRPr lang="en-US" sz="3520" b="1" dirty="0">
              <a:latin typeface="+mn-lt"/>
            </a:endParaRPr>
          </a:p>
        </p:txBody>
      </p:sp>
      <p:sp>
        <p:nvSpPr>
          <p:cNvPr id="3" name="Rectangle 2"/>
          <p:cNvSpPr/>
          <p:nvPr/>
        </p:nvSpPr>
        <p:spPr>
          <a:xfrm>
            <a:off x="502920" y="846261"/>
            <a:ext cx="8884920" cy="1581972"/>
          </a:xfrm>
          <a:prstGeom prst="rect">
            <a:avLst/>
          </a:prstGeom>
        </p:spPr>
        <p:txBody>
          <a:bodyPr wrap="square">
            <a:spAutoFit/>
          </a:bodyPr>
          <a:lstStyle/>
          <a:p>
            <a:pPr lvl="0"/>
            <a:r>
              <a:rPr lang="en-US" sz="4840" b="1" dirty="0">
                <a:latin typeface="+mj-lt"/>
              </a:rPr>
              <a:t>Health Care: </a:t>
            </a:r>
            <a:br>
              <a:rPr lang="en-US" sz="4840" b="1" dirty="0">
                <a:latin typeface="+mj-lt"/>
              </a:rPr>
            </a:br>
            <a:r>
              <a:rPr lang="en-US" sz="4840" b="1" dirty="0">
                <a:latin typeface="+mj-lt"/>
              </a:rPr>
              <a:t>Adoption of Baldrige Criteria</a:t>
            </a:r>
          </a:p>
        </p:txBody>
      </p:sp>
      <p:sp>
        <p:nvSpPr>
          <p:cNvPr id="2" name="TextBox 1"/>
          <p:cNvSpPr txBox="1"/>
          <p:nvPr/>
        </p:nvSpPr>
        <p:spPr>
          <a:xfrm>
            <a:off x="3323117" y="6316981"/>
            <a:ext cx="6775641" cy="904863"/>
          </a:xfrm>
          <a:prstGeom prst="rect">
            <a:avLst/>
          </a:prstGeom>
          <a:noFill/>
        </p:spPr>
        <p:txBody>
          <a:bodyPr wrap="square" rtlCol="0">
            <a:spAutoFit/>
          </a:bodyPr>
          <a:lstStyle/>
          <a:p>
            <a:r>
              <a:rPr lang="en-US" sz="1320" b="1" dirty="0">
                <a:latin typeface="+mn-lt"/>
                <a:ea typeface="Tahoma" pitchFamily="34" charset="0"/>
                <a:cs typeface="Tahoma" pitchFamily="34" charset="0"/>
              </a:rPr>
              <a:t>Source: </a:t>
            </a:r>
            <a:r>
              <a:rPr lang="en-US" sz="1320" i="1" dirty="0" err="1">
                <a:latin typeface="+mn-lt"/>
                <a:ea typeface="Tahoma" pitchFamily="34" charset="0"/>
                <a:cs typeface="Tahoma" pitchFamily="34" charset="0"/>
              </a:rPr>
              <a:t>Futurescan</a:t>
            </a:r>
            <a:r>
              <a:rPr lang="en-US" sz="1320" i="1" dirty="0">
                <a:latin typeface="+mn-lt"/>
                <a:ea typeface="Tahoma" pitchFamily="34" charset="0"/>
                <a:cs typeface="Tahoma" pitchFamily="34" charset="0"/>
              </a:rPr>
              <a:t> 2013: Healthcare Trends and Implications 2013-2018. </a:t>
            </a:r>
            <a:r>
              <a:rPr lang="en-US" sz="1320" dirty="0">
                <a:latin typeface="+mn-lt"/>
                <a:ea typeface="Tahoma" pitchFamily="34" charset="0"/>
                <a:cs typeface="Tahoma" pitchFamily="34" charset="0"/>
              </a:rPr>
              <a:t>American Hospital Association, Society for Healthcare Strategy &amp; Market Development. http://</a:t>
            </a:r>
            <a:r>
              <a:rPr lang="en-US" sz="1320" dirty="0" err="1">
                <a:latin typeface="+mn-lt"/>
                <a:ea typeface="Tahoma" pitchFamily="34" charset="0"/>
                <a:cs typeface="Tahoma" pitchFamily="34" charset="0"/>
              </a:rPr>
              <a:t>www.nist.gov</a:t>
            </a:r>
            <a:r>
              <a:rPr lang="en-US" sz="1320" dirty="0">
                <a:latin typeface="+mn-lt"/>
                <a:ea typeface="Tahoma" pitchFamily="34" charset="0"/>
                <a:cs typeface="Tahoma" pitchFamily="34" charset="0"/>
              </a:rPr>
              <a:t>/</a:t>
            </a:r>
            <a:r>
              <a:rPr lang="en-US" sz="1320" dirty="0" err="1">
                <a:latin typeface="+mn-lt"/>
                <a:ea typeface="Tahoma" pitchFamily="34" charset="0"/>
                <a:cs typeface="Tahoma" pitchFamily="34" charset="0"/>
              </a:rPr>
              <a:t>baldrige</a:t>
            </a:r>
            <a:r>
              <a:rPr lang="en-US" sz="1320" dirty="0">
                <a:latin typeface="+mn-lt"/>
                <a:ea typeface="Tahoma" pitchFamily="34" charset="0"/>
                <a:cs typeface="Tahoma" pitchFamily="34" charset="0"/>
              </a:rPr>
              <a:t>/upload/</a:t>
            </a:r>
            <a:r>
              <a:rPr lang="en-US" sz="1320" dirty="0" err="1">
                <a:latin typeface="+mn-lt"/>
                <a:ea typeface="Tahoma" pitchFamily="34" charset="0"/>
                <a:cs typeface="Tahoma" pitchFamily="34" charset="0"/>
              </a:rPr>
              <a:t>Futurescan</a:t>
            </a:r>
            <a:r>
              <a:rPr lang="en-US" sz="1320" dirty="0">
                <a:latin typeface="+mn-lt"/>
                <a:ea typeface="Tahoma" pitchFamily="34" charset="0"/>
                <a:cs typeface="Tahoma" pitchFamily="34" charset="0"/>
              </a:rPr>
              <a:t>-2013-</a:t>
            </a:r>
            <a:r>
              <a:rPr lang="en-US" sz="1320" dirty="0" err="1">
                <a:latin typeface="+mn-lt"/>
                <a:ea typeface="Tahoma" pitchFamily="34" charset="0"/>
                <a:cs typeface="Tahoma" pitchFamily="34" charset="0"/>
              </a:rPr>
              <a:t>p44</a:t>
            </a:r>
            <a:r>
              <a:rPr lang="en-US" sz="1320" dirty="0">
                <a:latin typeface="+mn-lt"/>
                <a:ea typeface="Tahoma" pitchFamily="34" charset="0"/>
                <a:cs typeface="Tahoma" pitchFamily="34" charset="0"/>
              </a:rPr>
              <a:t>-</a:t>
            </a:r>
            <a:r>
              <a:rPr lang="en-US" sz="1320" dirty="0" err="1">
                <a:latin typeface="+mn-lt"/>
                <a:ea typeface="Tahoma" pitchFamily="34" charset="0"/>
                <a:cs typeface="Tahoma" pitchFamily="34" charset="0"/>
              </a:rPr>
              <a:t>2.pdf</a:t>
            </a:r>
            <a:r>
              <a:rPr lang="en-US" sz="1320" dirty="0">
                <a:latin typeface="+mn-lt"/>
                <a:ea typeface="Tahoma" pitchFamily="34" charset="0"/>
                <a:cs typeface="Tahoma" pitchFamily="34" charset="0"/>
              </a:rPr>
              <a:t>.</a:t>
            </a:r>
          </a:p>
          <a:p>
            <a:endParaRPr lang="en-US" sz="1320" dirty="0">
              <a:latin typeface="+mn-lt"/>
            </a:endParaRPr>
          </a:p>
        </p:txBody>
      </p:sp>
    </p:spTree>
    <p:extLst>
      <p:ext uri="{BB962C8B-B14F-4D97-AF65-F5344CB8AC3E}">
        <p14:creationId xmlns:p14="http://schemas.microsoft.com/office/powerpoint/2010/main" val="1335460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4725</Words>
  <Application>Microsoft Office PowerPoint</Application>
  <PresentationFormat>Custom</PresentationFormat>
  <Paragraphs>239</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Blank Presentation</vt:lpstr>
      <vt:lpstr>Baldrige Performance Excellence Program | 2015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Baldrige Training:  Top-Tier Leadership Development</vt:lpstr>
      <vt:lpstr>Factors behind the Impact</vt:lpstr>
      <vt:lpstr>Alliance for Performance Excellence:  A National Network</vt:lpstr>
      <vt:lpstr>PowerPoint Presentation</vt:lpstr>
      <vt:lpstr>Widespread U.S. Participation</vt:lpstr>
      <vt:lpstr>Baldrige Award Participants</vt:lpstr>
      <vt:lpstr>PowerPoint Presentation</vt:lpstr>
      <vt:lpstr>PowerPoint Presentation</vt:lpstr>
      <vt:lpstr>Returns on Investment in  Performance Excellence: 2014 Baldrige Award Recipients </vt:lpstr>
      <vt:lpstr>PricewaterhouseCoopers  Public Sector Practice</vt:lpstr>
      <vt:lpstr>Hill Country Memorial</vt:lpstr>
      <vt:lpstr>St. David’s HealthCare</vt:lpstr>
      <vt:lpstr>Elevations Credit Union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2015-02-03T15:03:15Z</dcterms:created>
  <dcterms:modified xsi:type="dcterms:W3CDTF">2015-02-03T15:04:05Z</dcterms:modified>
</cp:coreProperties>
</file>