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autoCompressPictures="0">
  <p:sldMasterIdLst>
    <p:sldMasterId id="2147483648" r:id="rId1"/>
  </p:sldMasterIdLst>
  <p:notesMasterIdLst>
    <p:notesMasterId r:id="rId14"/>
  </p:notesMasterIdLst>
  <p:handoutMasterIdLst>
    <p:handoutMasterId r:id="rId15"/>
  </p:handoutMasterIdLst>
  <p:sldIdLst>
    <p:sldId id="259" r:id="rId2"/>
    <p:sldId id="263" r:id="rId3"/>
    <p:sldId id="264" r:id="rId4"/>
    <p:sldId id="265" r:id="rId5"/>
    <p:sldId id="266" r:id="rId6"/>
    <p:sldId id="267" r:id="rId7"/>
    <p:sldId id="268" r:id="rId8"/>
    <p:sldId id="269" r:id="rId9"/>
    <p:sldId id="270" r:id="rId10"/>
    <p:sldId id="273" r:id="rId11"/>
    <p:sldId id="274" r:id="rId12"/>
    <p:sldId id="261" r:id="rId13"/>
  </p:sldIdLst>
  <p:sldSz cx="10058400" cy="7772400"/>
  <p:notesSz cx="7010400" cy="9296400"/>
  <p:defaultTextStyle>
    <a:defPPr>
      <a:defRPr lang="en-US"/>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24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24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24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24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xmlns="">
        <p15:guide id="1" orient="horz" pos="2448">
          <p15:clr>
            <a:srgbClr val="A4A3A4"/>
          </p15:clr>
        </p15:guide>
        <p15:guide id="2" orient="horz" pos="1133">
          <p15:clr>
            <a:srgbClr val="A4A3A4"/>
          </p15:clr>
        </p15:guide>
        <p15:guide id="3" orient="horz" pos="4608">
          <p15:clr>
            <a:srgbClr val="A4A3A4"/>
          </p15:clr>
        </p15:guide>
        <p15:guide id="4" orient="horz" pos="288">
          <p15:clr>
            <a:srgbClr val="A4A3A4"/>
          </p15:clr>
        </p15:guide>
        <p15:guide id="5" pos="3168">
          <p15:clr>
            <a:srgbClr val="A4A3A4"/>
          </p15:clr>
        </p15:guide>
        <p15:guide id="6" pos="5904">
          <p15:clr>
            <a:srgbClr val="A4A3A4"/>
          </p15:clr>
        </p15:guide>
        <p15:guide id="7" pos="346">
          <p15:clr>
            <a:srgbClr val="A4A3A4"/>
          </p15:clr>
        </p15:guide>
        <p15:guide id="8" pos="432">
          <p15:clr>
            <a:srgbClr val="A4A3A4"/>
          </p15:clr>
        </p15:guide>
      </p15:sldGuideLst>
    </p:ext>
    <p:ext uri="{2D200454-40CA-4A62-9FC3-DE9A4176ACB9}">
      <p15:notesGuideLst xmlns:p15="http://schemas.microsoft.com/office/powerpoint/2012/main" xmlns="">
        <p15:guide id="1" orient="horz" pos="2986"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997801"/>
    <a:srgbClr val="0C2D83"/>
    <a:srgbClr val="FFFFCC"/>
    <a:srgbClr val="B1FEFC"/>
    <a:srgbClr val="0066CC"/>
    <a:srgbClr val="330099"/>
    <a:srgbClr val="006DE5"/>
    <a:srgbClr val="C7E3F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8114" autoAdjust="0"/>
  </p:normalViewPr>
  <p:slideViewPr>
    <p:cSldViewPr snapToGrid="0" snapToObjects="1">
      <p:cViewPr varScale="1">
        <p:scale>
          <a:sx n="55" d="100"/>
          <a:sy n="55" d="100"/>
        </p:scale>
        <p:origin x="-1242" y="-78"/>
      </p:cViewPr>
      <p:guideLst>
        <p:guide orient="horz" pos="2448"/>
        <p:guide orient="horz" pos="1133"/>
        <p:guide orient="horz" pos="4608"/>
        <p:guide orient="horz" pos="288"/>
        <p:guide pos="3168"/>
        <p:guide pos="5904"/>
        <p:guide pos="346"/>
        <p:guide pos="43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50" d="100"/>
        <a:sy n="50" d="100"/>
      </p:scale>
      <p:origin x="0" y="0"/>
    </p:cViewPr>
  </p:sorterViewPr>
  <p:notesViewPr>
    <p:cSldViewPr snapToGrid="0" snapToObjects="1">
      <p:cViewPr>
        <p:scale>
          <a:sx n="70" d="100"/>
          <a:sy n="70" d="100"/>
        </p:scale>
        <p:origin x="1608" y="-1488"/>
      </p:cViewPr>
      <p:guideLst>
        <p:guide orient="horz" pos="2986"/>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8850" name="Rectangle 2"/>
          <p:cNvSpPr>
            <a:spLocks noGrp="1" noChangeArrowheads="1"/>
          </p:cNvSpPr>
          <p:nvPr>
            <p:ph type="hdr" sz="quarter"/>
          </p:nvPr>
        </p:nvSpPr>
        <p:spPr bwMode="auto">
          <a:xfrm>
            <a:off x="0" y="1"/>
            <a:ext cx="3038599" cy="464053"/>
          </a:xfrm>
          <a:prstGeom prst="rect">
            <a:avLst/>
          </a:prstGeom>
          <a:noFill/>
          <a:ln w="9525">
            <a:noFill/>
            <a:miter lim="800000"/>
            <a:headEnd/>
            <a:tailEnd/>
          </a:ln>
          <a:effectLst/>
        </p:spPr>
        <p:txBody>
          <a:bodyPr vert="horz" wrap="square" lIns="92637" tIns="46319" rIns="92637" bIns="46319" numCol="1" anchor="t" anchorCtr="0" compatLnSpc="1">
            <a:prstTxWarp prst="textNoShape">
              <a:avLst/>
            </a:prstTxWarp>
          </a:bodyPr>
          <a:lstStyle>
            <a:lvl1pPr defTabSz="925633">
              <a:defRPr sz="1200">
                <a:ea typeface="ＭＳ Ｐゴシック" pitchFamily="-109" charset="-128"/>
                <a:cs typeface="ＭＳ Ｐゴシック" pitchFamily="-109" charset="-128"/>
              </a:defRPr>
            </a:lvl1pPr>
          </a:lstStyle>
          <a:p>
            <a:pPr>
              <a:defRPr/>
            </a:pPr>
            <a:endParaRPr lang="en-US" dirty="0"/>
          </a:p>
        </p:txBody>
      </p:sp>
      <p:sp>
        <p:nvSpPr>
          <p:cNvPr id="78851" name="Rectangle 3"/>
          <p:cNvSpPr>
            <a:spLocks noGrp="1" noChangeArrowheads="1"/>
          </p:cNvSpPr>
          <p:nvPr>
            <p:ph type="dt" sz="quarter" idx="1"/>
          </p:nvPr>
        </p:nvSpPr>
        <p:spPr bwMode="auto">
          <a:xfrm>
            <a:off x="3971802" y="1"/>
            <a:ext cx="3038598" cy="464053"/>
          </a:xfrm>
          <a:prstGeom prst="rect">
            <a:avLst/>
          </a:prstGeom>
          <a:noFill/>
          <a:ln w="9525">
            <a:noFill/>
            <a:miter lim="800000"/>
            <a:headEnd/>
            <a:tailEnd/>
          </a:ln>
          <a:effectLst/>
        </p:spPr>
        <p:txBody>
          <a:bodyPr vert="horz" wrap="square" lIns="92637" tIns="46319" rIns="92637" bIns="46319" numCol="1" anchor="t" anchorCtr="0" compatLnSpc="1">
            <a:prstTxWarp prst="textNoShape">
              <a:avLst/>
            </a:prstTxWarp>
          </a:bodyPr>
          <a:lstStyle>
            <a:lvl1pPr algn="r" defTabSz="925633">
              <a:defRPr sz="1200">
                <a:ea typeface="ＭＳ Ｐゴシック" pitchFamily="-109" charset="-128"/>
                <a:cs typeface="ＭＳ Ｐゴシック" pitchFamily="-109" charset="-128"/>
              </a:defRPr>
            </a:lvl1pPr>
          </a:lstStyle>
          <a:p>
            <a:pPr>
              <a:defRPr/>
            </a:pPr>
            <a:endParaRPr lang="en-US" dirty="0"/>
          </a:p>
        </p:txBody>
      </p:sp>
      <p:sp>
        <p:nvSpPr>
          <p:cNvPr id="78852" name="Rectangle 4"/>
          <p:cNvSpPr>
            <a:spLocks noGrp="1" noChangeArrowheads="1"/>
          </p:cNvSpPr>
          <p:nvPr>
            <p:ph type="ftr" sz="quarter" idx="2"/>
          </p:nvPr>
        </p:nvSpPr>
        <p:spPr bwMode="auto">
          <a:xfrm>
            <a:off x="0" y="8832348"/>
            <a:ext cx="3038599" cy="464053"/>
          </a:xfrm>
          <a:prstGeom prst="rect">
            <a:avLst/>
          </a:prstGeom>
          <a:noFill/>
          <a:ln w="9525">
            <a:noFill/>
            <a:miter lim="800000"/>
            <a:headEnd/>
            <a:tailEnd/>
          </a:ln>
          <a:effectLst/>
        </p:spPr>
        <p:txBody>
          <a:bodyPr vert="horz" wrap="square" lIns="92637" tIns="46319" rIns="92637" bIns="46319" numCol="1" anchor="b" anchorCtr="0" compatLnSpc="1">
            <a:prstTxWarp prst="textNoShape">
              <a:avLst/>
            </a:prstTxWarp>
          </a:bodyPr>
          <a:lstStyle>
            <a:lvl1pPr defTabSz="925633">
              <a:defRPr sz="1200">
                <a:ea typeface="ＭＳ Ｐゴシック" pitchFamily="-109" charset="-128"/>
                <a:cs typeface="ＭＳ Ｐゴシック" pitchFamily="-109" charset="-128"/>
              </a:defRPr>
            </a:lvl1pPr>
          </a:lstStyle>
          <a:p>
            <a:pPr>
              <a:defRPr/>
            </a:pPr>
            <a:endParaRPr lang="en-US" dirty="0"/>
          </a:p>
        </p:txBody>
      </p:sp>
      <p:sp>
        <p:nvSpPr>
          <p:cNvPr id="78853" name="Rectangle 5"/>
          <p:cNvSpPr>
            <a:spLocks noGrp="1" noChangeArrowheads="1"/>
          </p:cNvSpPr>
          <p:nvPr>
            <p:ph type="sldNum" sz="quarter" idx="3"/>
          </p:nvPr>
        </p:nvSpPr>
        <p:spPr bwMode="auto">
          <a:xfrm>
            <a:off x="3971802" y="8832348"/>
            <a:ext cx="3038598" cy="464053"/>
          </a:xfrm>
          <a:prstGeom prst="rect">
            <a:avLst/>
          </a:prstGeom>
          <a:noFill/>
          <a:ln w="9525">
            <a:noFill/>
            <a:miter lim="800000"/>
            <a:headEnd/>
            <a:tailEnd/>
          </a:ln>
          <a:effectLst/>
        </p:spPr>
        <p:txBody>
          <a:bodyPr vert="horz" wrap="square" lIns="92637" tIns="46319" rIns="92637" bIns="46319" numCol="1" anchor="b" anchorCtr="0" compatLnSpc="1">
            <a:prstTxWarp prst="textNoShape">
              <a:avLst/>
            </a:prstTxWarp>
          </a:bodyPr>
          <a:lstStyle>
            <a:lvl1pPr algn="r" defTabSz="925633">
              <a:defRPr sz="1200" smtClean="0"/>
            </a:lvl1pPr>
          </a:lstStyle>
          <a:p>
            <a:pPr>
              <a:defRPr/>
            </a:pPr>
            <a:fld id="{B4209F6B-AA93-4047-A16F-4528D28572EC}" type="slidenum">
              <a:rPr lang="en-US"/>
              <a:pPr>
                <a:defRPr/>
              </a:pPr>
              <a:t>‹#›</a:t>
            </a:fld>
            <a:endParaRPr lang="en-US" dirty="0"/>
          </a:p>
        </p:txBody>
      </p:sp>
    </p:spTree>
    <p:extLst>
      <p:ext uri="{BB962C8B-B14F-4D97-AF65-F5344CB8AC3E}">
        <p14:creationId xmlns:p14="http://schemas.microsoft.com/office/powerpoint/2010/main" val="19158301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xfrm>
            <a:off x="0" y="1"/>
            <a:ext cx="3038599" cy="464053"/>
          </a:xfrm>
          <a:prstGeom prst="rect">
            <a:avLst/>
          </a:prstGeom>
          <a:noFill/>
          <a:ln w="9525">
            <a:noFill/>
            <a:miter lim="800000"/>
            <a:headEnd/>
            <a:tailEnd/>
          </a:ln>
          <a:effectLst/>
        </p:spPr>
        <p:txBody>
          <a:bodyPr vert="horz" wrap="square" lIns="92637" tIns="46319" rIns="92637" bIns="46319" numCol="1" anchor="t" anchorCtr="0" compatLnSpc="1">
            <a:prstTxWarp prst="textNoShape">
              <a:avLst/>
            </a:prstTxWarp>
          </a:bodyPr>
          <a:lstStyle>
            <a:lvl1pPr defTabSz="925633">
              <a:defRPr sz="1200">
                <a:ea typeface="ＭＳ Ｐゴシック" pitchFamily="-109" charset="-128"/>
                <a:cs typeface="ＭＳ Ｐゴシック" pitchFamily="-109" charset="-128"/>
              </a:defRPr>
            </a:lvl1pPr>
          </a:lstStyle>
          <a:p>
            <a:pPr>
              <a:defRPr/>
            </a:pPr>
            <a:endParaRPr lang="en-US" dirty="0"/>
          </a:p>
        </p:txBody>
      </p:sp>
      <p:sp>
        <p:nvSpPr>
          <p:cNvPr id="35843" name="Rectangle 3"/>
          <p:cNvSpPr>
            <a:spLocks noGrp="1" noChangeArrowheads="1"/>
          </p:cNvSpPr>
          <p:nvPr>
            <p:ph type="dt" idx="1"/>
          </p:nvPr>
        </p:nvSpPr>
        <p:spPr bwMode="auto">
          <a:xfrm>
            <a:off x="3971802" y="1"/>
            <a:ext cx="3038598" cy="464053"/>
          </a:xfrm>
          <a:prstGeom prst="rect">
            <a:avLst/>
          </a:prstGeom>
          <a:noFill/>
          <a:ln w="9525">
            <a:noFill/>
            <a:miter lim="800000"/>
            <a:headEnd/>
            <a:tailEnd/>
          </a:ln>
          <a:effectLst/>
        </p:spPr>
        <p:txBody>
          <a:bodyPr vert="horz" wrap="square" lIns="92637" tIns="46319" rIns="92637" bIns="46319" numCol="1" anchor="t" anchorCtr="0" compatLnSpc="1">
            <a:prstTxWarp prst="textNoShape">
              <a:avLst/>
            </a:prstTxWarp>
          </a:bodyPr>
          <a:lstStyle>
            <a:lvl1pPr algn="r" defTabSz="925633">
              <a:defRPr sz="1200">
                <a:ea typeface="ＭＳ Ｐゴシック" pitchFamily="-109" charset="-128"/>
                <a:cs typeface="ＭＳ Ｐゴシック" pitchFamily="-109" charset="-128"/>
              </a:defRPr>
            </a:lvl1pPr>
          </a:lstStyle>
          <a:p>
            <a:pPr>
              <a:defRPr/>
            </a:pPr>
            <a:endParaRPr lang="en-US" dirty="0"/>
          </a:p>
        </p:txBody>
      </p:sp>
      <p:sp>
        <p:nvSpPr>
          <p:cNvPr id="15364" name="Rectangle 4"/>
          <p:cNvSpPr>
            <a:spLocks noGrp="1" noRot="1" noChangeAspect="1" noChangeArrowheads="1" noTextEdit="1"/>
          </p:cNvSpPr>
          <p:nvPr>
            <p:ph type="sldImg" idx="2"/>
          </p:nvPr>
        </p:nvSpPr>
        <p:spPr bwMode="auto">
          <a:xfrm>
            <a:off x="1250950" y="698500"/>
            <a:ext cx="4387850" cy="3391664"/>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35845" name="Rectangle 5"/>
          <p:cNvSpPr>
            <a:spLocks noGrp="1" noChangeArrowheads="1"/>
          </p:cNvSpPr>
          <p:nvPr>
            <p:ph type="body" sz="quarter" idx="3"/>
          </p:nvPr>
        </p:nvSpPr>
        <p:spPr bwMode="auto">
          <a:xfrm>
            <a:off x="419100" y="4414257"/>
            <a:ext cx="6261100" cy="4184147"/>
          </a:xfrm>
          <a:prstGeom prst="rect">
            <a:avLst/>
          </a:prstGeom>
          <a:noFill/>
          <a:ln w="9525">
            <a:noFill/>
            <a:miter lim="800000"/>
            <a:headEnd/>
            <a:tailEnd/>
          </a:ln>
          <a:effectLst/>
        </p:spPr>
        <p:txBody>
          <a:bodyPr vert="horz" wrap="square" lIns="92637" tIns="46319" rIns="92637" bIns="4631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5846" name="Rectangle 6"/>
          <p:cNvSpPr>
            <a:spLocks noGrp="1" noChangeArrowheads="1"/>
          </p:cNvSpPr>
          <p:nvPr>
            <p:ph type="ftr" sz="quarter" idx="4"/>
          </p:nvPr>
        </p:nvSpPr>
        <p:spPr bwMode="auto">
          <a:xfrm>
            <a:off x="0" y="8832348"/>
            <a:ext cx="3038599" cy="464053"/>
          </a:xfrm>
          <a:prstGeom prst="rect">
            <a:avLst/>
          </a:prstGeom>
          <a:noFill/>
          <a:ln w="9525">
            <a:noFill/>
            <a:miter lim="800000"/>
            <a:headEnd/>
            <a:tailEnd/>
          </a:ln>
          <a:effectLst/>
        </p:spPr>
        <p:txBody>
          <a:bodyPr vert="horz" wrap="square" lIns="92637" tIns="46319" rIns="92637" bIns="46319" numCol="1" anchor="b" anchorCtr="0" compatLnSpc="1">
            <a:prstTxWarp prst="textNoShape">
              <a:avLst/>
            </a:prstTxWarp>
          </a:bodyPr>
          <a:lstStyle>
            <a:lvl1pPr defTabSz="925633">
              <a:defRPr sz="1100">
                <a:ea typeface="ＭＳ Ｐゴシック" pitchFamily="-109" charset="-128"/>
                <a:cs typeface="ＭＳ Ｐゴシック" pitchFamily="-109" charset="-128"/>
              </a:defRPr>
            </a:lvl1pPr>
          </a:lstStyle>
          <a:p>
            <a:pPr>
              <a:defRPr/>
            </a:pPr>
            <a:endParaRPr lang="en-US" dirty="0"/>
          </a:p>
        </p:txBody>
      </p:sp>
      <p:sp>
        <p:nvSpPr>
          <p:cNvPr id="35847" name="Rectangle 7"/>
          <p:cNvSpPr>
            <a:spLocks noGrp="1" noChangeArrowheads="1"/>
          </p:cNvSpPr>
          <p:nvPr>
            <p:ph type="sldNum" sz="quarter" idx="5"/>
          </p:nvPr>
        </p:nvSpPr>
        <p:spPr bwMode="auto">
          <a:xfrm>
            <a:off x="3971802" y="8832348"/>
            <a:ext cx="3038598" cy="464053"/>
          </a:xfrm>
          <a:prstGeom prst="rect">
            <a:avLst/>
          </a:prstGeom>
          <a:noFill/>
          <a:ln w="9525">
            <a:noFill/>
            <a:miter lim="800000"/>
            <a:headEnd/>
            <a:tailEnd/>
          </a:ln>
          <a:effectLst/>
        </p:spPr>
        <p:txBody>
          <a:bodyPr vert="horz" wrap="square" lIns="92637" tIns="46319" rIns="92637" bIns="46319" numCol="1" anchor="b" anchorCtr="0" compatLnSpc="1">
            <a:prstTxWarp prst="textNoShape">
              <a:avLst/>
            </a:prstTxWarp>
          </a:bodyPr>
          <a:lstStyle>
            <a:lvl1pPr algn="r" defTabSz="925633">
              <a:defRPr sz="1100" smtClean="0"/>
            </a:lvl1pPr>
          </a:lstStyle>
          <a:p>
            <a:pPr>
              <a:defRPr/>
            </a:pPr>
            <a:fld id="{E54A5DDD-13F4-9145-98AB-212D371D7138}" type="slidenum">
              <a:rPr lang="en-US" smtClean="0"/>
              <a:pPr>
                <a:defRPr/>
              </a:pPr>
              <a:t>‹#›</a:t>
            </a:fld>
            <a:endParaRPr lang="en-US" dirty="0"/>
          </a:p>
        </p:txBody>
      </p:sp>
    </p:spTree>
    <p:extLst>
      <p:ext uri="{BB962C8B-B14F-4D97-AF65-F5344CB8AC3E}">
        <p14:creationId xmlns:p14="http://schemas.microsoft.com/office/powerpoint/2010/main" val="41176266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100" kern="1200">
        <a:solidFill>
          <a:schemeClr val="tx1"/>
        </a:solidFill>
        <a:latin typeface="Times New Roman" pitchFamily="-107" charset="0"/>
        <a:ea typeface="ＭＳ Ｐゴシック" pitchFamily="-107" charset="-128"/>
        <a:cs typeface="ＭＳ Ｐゴシック" pitchFamily="-110" charset="-128"/>
      </a:defRPr>
    </a:lvl1pPr>
    <a:lvl2pPr marL="457200" algn="l" rtl="0" eaLnBrk="0" fontAlgn="base" hangingPunct="0">
      <a:spcBef>
        <a:spcPct val="30000"/>
      </a:spcBef>
      <a:spcAft>
        <a:spcPct val="0"/>
      </a:spcAft>
      <a:defRPr sz="1100" kern="1200">
        <a:solidFill>
          <a:schemeClr val="tx1"/>
        </a:solidFill>
        <a:latin typeface="Times New Roman" pitchFamily="-107" charset="0"/>
        <a:ea typeface="ＭＳ Ｐゴシック" pitchFamily="-107" charset="-128"/>
        <a:cs typeface="ＭＳ Ｐゴシック" charset="0"/>
      </a:defRPr>
    </a:lvl2pPr>
    <a:lvl3pPr marL="914400" algn="l" rtl="0" eaLnBrk="0" fontAlgn="base" hangingPunct="0">
      <a:spcBef>
        <a:spcPct val="30000"/>
      </a:spcBef>
      <a:spcAft>
        <a:spcPct val="0"/>
      </a:spcAft>
      <a:defRPr sz="1100" kern="1200">
        <a:solidFill>
          <a:schemeClr val="tx1"/>
        </a:solidFill>
        <a:latin typeface="Times New Roman" pitchFamily="-107" charset="0"/>
        <a:ea typeface="ヒラギノ角ゴ Pro W3" pitchFamily="-65" charset="-128"/>
        <a:cs typeface="ヒラギノ角ゴ Pro W3" pitchFamily="-109" charset="-128"/>
      </a:defRPr>
    </a:lvl3pPr>
    <a:lvl4pPr marL="1371600" algn="l" rtl="0" eaLnBrk="0" fontAlgn="base" hangingPunct="0">
      <a:spcBef>
        <a:spcPct val="30000"/>
      </a:spcBef>
      <a:spcAft>
        <a:spcPct val="0"/>
      </a:spcAft>
      <a:defRPr sz="1100" kern="1200">
        <a:solidFill>
          <a:schemeClr val="tx1"/>
        </a:solidFill>
        <a:latin typeface="Times New Roman" pitchFamily="-107" charset="0"/>
        <a:ea typeface="ヒラギノ角ゴ Pro W3" pitchFamily="-65" charset="-128"/>
        <a:cs typeface="+mn-cs"/>
      </a:defRPr>
    </a:lvl4pPr>
    <a:lvl5pPr marL="1828800" algn="l" rtl="0" eaLnBrk="0" fontAlgn="base" hangingPunct="0">
      <a:spcBef>
        <a:spcPct val="30000"/>
      </a:spcBef>
      <a:spcAft>
        <a:spcPct val="0"/>
      </a:spcAft>
      <a:defRPr sz="1100" kern="1200">
        <a:solidFill>
          <a:schemeClr val="tx1"/>
        </a:solidFill>
        <a:latin typeface="Times New Roman" pitchFamily="-107" charset="0"/>
        <a:ea typeface="ヒラギノ角ゴ Pro W3"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633">
              <a:defRPr sz="2700">
                <a:solidFill>
                  <a:schemeClr val="tx1"/>
                </a:solidFill>
                <a:latin typeface="Times New Roman" charset="0"/>
                <a:ea typeface="ＭＳ Ｐゴシック" charset="0"/>
                <a:cs typeface="ＭＳ Ｐゴシック" charset="0"/>
              </a:defRPr>
            </a:lvl1pPr>
            <a:lvl2pPr marL="833070" indent="-320411" defTabSz="925633">
              <a:defRPr sz="2700">
                <a:solidFill>
                  <a:schemeClr val="tx1"/>
                </a:solidFill>
                <a:latin typeface="Times New Roman" charset="0"/>
                <a:ea typeface="ＭＳ Ｐゴシック" charset="0"/>
                <a:cs typeface="ＭＳ Ｐゴシック" charset="0"/>
              </a:defRPr>
            </a:lvl2pPr>
            <a:lvl3pPr marL="1281646" indent="-256329" defTabSz="925633">
              <a:defRPr sz="2700">
                <a:solidFill>
                  <a:schemeClr val="tx1"/>
                </a:solidFill>
                <a:latin typeface="Times New Roman" charset="0"/>
                <a:ea typeface="ＭＳ Ｐゴシック" charset="0"/>
                <a:cs typeface="ＭＳ Ｐゴシック" charset="0"/>
              </a:defRPr>
            </a:lvl3pPr>
            <a:lvl4pPr marL="1794304" indent="-256329" defTabSz="925633">
              <a:defRPr sz="2700">
                <a:solidFill>
                  <a:schemeClr val="tx1"/>
                </a:solidFill>
                <a:latin typeface="Times New Roman" charset="0"/>
                <a:ea typeface="ＭＳ Ｐゴシック" charset="0"/>
                <a:cs typeface="ＭＳ Ｐゴシック" charset="0"/>
              </a:defRPr>
            </a:lvl4pPr>
            <a:lvl5pPr marL="2306963" indent="-256329" defTabSz="925633">
              <a:defRPr sz="2700">
                <a:solidFill>
                  <a:schemeClr val="tx1"/>
                </a:solidFill>
                <a:latin typeface="Times New Roman" charset="0"/>
                <a:ea typeface="ＭＳ Ｐゴシック" charset="0"/>
                <a:cs typeface="ＭＳ Ｐゴシック" charset="0"/>
              </a:defRPr>
            </a:lvl5pPr>
            <a:lvl6pPr marL="2819621" indent="-256329" defTabSz="925633" eaLnBrk="0" fontAlgn="base" hangingPunct="0">
              <a:spcBef>
                <a:spcPct val="0"/>
              </a:spcBef>
              <a:spcAft>
                <a:spcPct val="0"/>
              </a:spcAft>
              <a:defRPr sz="2700">
                <a:solidFill>
                  <a:schemeClr val="tx1"/>
                </a:solidFill>
                <a:latin typeface="Times New Roman" charset="0"/>
                <a:ea typeface="ＭＳ Ｐゴシック" charset="0"/>
                <a:cs typeface="ＭＳ Ｐゴシック" charset="0"/>
              </a:defRPr>
            </a:lvl6pPr>
            <a:lvl7pPr marL="3332279" indent="-256329" defTabSz="925633" eaLnBrk="0" fontAlgn="base" hangingPunct="0">
              <a:spcBef>
                <a:spcPct val="0"/>
              </a:spcBef>
              <a:spcAft>
                <a:spcPct val="0"/>
              </a:spcAft>
              <a:defRPr sz="2700">
                <a:solidFill>
                  <a:schemeClr val="tx1"/>
                </a:solidFill>
                <a:latin typeface="Times New Roman" charset="0"/>
                <a:ea typeface="ＭＳ Ｐゴシック" charset="0"/>
                <a:cs typeface="ＭＳ Ｐゴシック" charset="0"/>
              </a:defRPr>
            </a:lvl7pPr>
            <a:lvl8pPr marL="3844938" indent="-256329" defTabSz="925633" eaLnBrk="0" fontAlgn="base" hangingPunct="0">
              <a:spcBef>
                <a:spcPct val="0"/>
              </a:spcBef>
              <a:spcAft>
                <a:spcPct val="0"/>
              </a:spcAft>
              <a:defRPr sz="2700">
                <a:solidFill>
                  <a:schemeClr val="tx1"/>
                </a:solidFill>
                <a:latin typeface="Times New Roman" charset="0"/>
                <a:ea typeface="ＭＳ Ｐゴシック" charset="0"/>
                <a:cs typeface="ＭＳ Ｐゴシック" charset="0"/>
              </a:defRPr>
            </a:lvl8pPr>
            <a:lvl9pPr marL="4357596" indent="-256329" defTabSz="925633" eaLnBrk="0" fontAlgn="base" hangingPunct="0">
              <a:spcBef>
                <a:spcPct val="0"/>
              </a:spcBef>
              <a:spcAft>
                <a:spcPct val="0"/>
              </a:spcAft>
              <a:defRPr sz="2700">
                <a:solidFill>
                  <a:schemeClr val="tx1"/>
                </a:solidFill>
                <a:latin typeface="Times New Roman" charset="0"/>
                <a:ea typeface="ＭＳ Ｐゴシック" charset="0"/>
                <a:cs typeface="ＭＳ Ｐゴシック" charset="0"/>
              </a:defRPr>
            </a:lvl9pPr>
          </a:lstStyle>
          <a:p>
            <a:fld id="{BED9C391-AC5A-B744-B84B-CD38850A6149}" type="slidenum">
              <a:rPr lang="en-US" sz="1200"/>
              <a:pPr/>
              <a:t>1</a:t>
            </a:fld>
            <a:endParaRPr lang="en-US" sz="1200" dirty="0"/>
          </a:p>
        </p:txBody>
      </p:sp>
      <p:sp>
        <p:nvSpPr>
          <p:cNvPr id="17410" name="Rectangle 2"/>
          <p:cNvSpPr>
            <a:spLocks noGrp="1" noRot="1" noChangeAspect="1" noChangeArrowheads="1" noTextEdit="1"/>
          </p:cNvSpPr>
          <p:nvPr>
            <p:ph type="sldImg"/>
          </p:nvPr>
        </p:nvSpPr>
        <p:spPr>
          <a:xfrm>
            <a:off x="1250950" y="698500"/>
            <a:ext cx="4387850" cy="3390900"/>
          </a:xfrm>
          <a:ln/>
        </p:spPr>
      </p:sp>
      <p:sp>
        <p:nvSpPr>
          <p:cNvPr id="174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9625036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1083" eaLnBrk="0" hangingPunct="0">
              <a:defRPr sz="3000">
                <a:solidFill>
                  <a:schemeClr val="tx1"/>
                </a:solidFill>
                <a:latin typeface="Times New Roman" pitchFamily="18" charset="0"/>
                <a:ea typeface="ＭＳ Ｐゴシック" pitchFamily="34" charset="-128"/>
              </a:defRPr>
            </a:lvl1pPr>
            <a:lvl2pPr marL="935174" indent="-359682" defTabSz="1041083" eaLnBrk="0" hangingPunct="0">
              <a:defRPr sz="3000">
                <a:solidFill>
                  <a:schemeClr val="tx1"/>
                </a:solidFill>
                <a:latin typeface="Times New Roman" pitchFamily="18" charset="0"/>
                <a:ea typeface="ＭＳ Ｐゴシック" pitchFamily="34" charset="-128"/>
              </a:defRPr>
            </a:lvl2pPr>
            <a:lvl3pPr marL="1438731" indent="-287746" defTabSz="1041083" eaLnBrk="0" hangingPunct="0">
              <a:defRPr sz="3000">
                <a:solidFill>
                  <a:schemeClr val="tx1"/>
                </a:solidFill>
                <a:latin typeface="Times New Roman" pitchFamily="18" charset="0"/>
                <a:ea typeface="ＭＳ Ｐゴシック" pitchFamily="34" charset="-128"/>
              </a:defRPr>
            </a:lvl3pPr>
            <a:lvl4pPr marL="2014224" indent="-287746" defTabSz="1041083" eaLnBrk="0" hangingPunct="0">
              <a:defRPr sz="3000">
                <a:solidFill>
                  <a:schemeClr val="tx1"/>
                </a:solidFill>
                <a:latin typeface="Times New Roman" pitchFamily="18" charset="0"/>
                <a:ea typeface="ＭＳ Ｐゴシック" pitchFamily="34" charset="-128"/>
              </a:defRPr>
            </a:lvl4pPr>
            <a:lvl5pPr marL="2589719" indent="-287746" defTabSz="1041083" eaLnBrk="0" hangingPunct="0">
              <a:defRPr sz="3000">
                <a:solidFill>
                  <a:schemeClr val="tx1"/>
                </a:solidFill>
                <a:latin typeface="Times New Roman" pitchFamily="18" charset="0"/>
                <a:ea typeface="ＭＳ Ｐゴシック" pitchFamily="34" charset="-128"/>
              </a:defRPr>
            </a:lvl5pPr>
            <a:lvl6pPr marL="3165211" indent="-287746" defTabSz="1041083"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704" indent="-287746" defTabSz="1041083"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197" indent="-287746" defTabSz="1041083"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688" indent="-287746" defTabSz="1041083"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0B6BBAEC-0B90-4367-8758-6E7C30E3D920}" type="slidenum">
              <a:rPr lang="en-US" sz="1300"/>
              <a:pPr/>
              <a:t>10</a:t>
            </a:fld>
            <a:endParaRPr lang="en-US" sz="1300" dirty="0"/>
          </a:p>
        </p:txBody>
      </p:sp>
      <p:sp>
        <p:nvSpPr>
          <p:cNvPr id="33795"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xfrm>
            <a:off x="520779" y="4628404"/>
            <a:ext cx="5970468" cy="3993010"/>
          </a:xfrm>
          <a:noFill/>
          <a:ln w="9525">
            <a:noFill/>
            <a:miter lim="800000"/>
            <a:headEnd/>
            <a:tailEnd/>
          </a:ln>
          <a:effectLst/>
        </p:spPr>
        <p:txBody>
          <a:bodyPr vert="horz" wrap="square" lIns="92637" tIns="46319" rIns="92637" bIns="46319" numCol="1" anchor="t" anchorCtr="0" compatLnSpc="1">
            <a:prstTxWarp prst="textNoShape">
              <a:avLst/>
            </a:prstTxWarp>
          </a:bodyPr>
          <a:lstStyle/>
          <a:p>
            <a:pPr>
              <a:spcAft>
                <a:spcPts val="686"/>
              </a:spcAft>
            </a:pPr>
            <a:r>
              <a:rPr lang="en-US" dirty="0">
                <a:latin typeface="+mn-lt"/>
                <a:ea typeface="Tahoma" pitchFamily="34" charset="0"/>
                <a:cs typeface="Tahoma" pitchFamily="34" charset="0"/>
              </a:rPr>
              <a:t>You can take a number of steps to start using Baldrige to improve your organization’s performance.</a:t>
            </a:r>
          </a:p>
          <a:p>
            <a:pPr>
              <a:spcAft>
                <a:spcPts val="686"/>
              </a:spcAft>
            </a:pPr>
            <a:r>
              <a:rPr lang="en-US" dirty="0">
                <a:latin typeface="+mn-lt"/>
                <a:ea typeface="Tahoma" pitchFamily="34" charset="0"/>
                <a:cs typeface="Tahoma" pitchFamily="34" charset="0"/>
              </a:rPr>
              <a:t>Visit the Baldrige website for </a:t>
            </a:r>
            <a:r>
              <a:rPr lang="en-US" i="1" dirty="0">
                <a:latin typeface="+mn-lt"/>
                <a:ea typeface="Tahoma" pitchFamily="34" charset="0"/>
                <a:cs typeface="Tahoma" pitchFamily="34" charset="0"/>
              </a:rPr>
              <a:t>Baldrige Excellence Framework </a:t>
            </a:r>
            <a:r>
              <a:rPr lang="en-US" dirty="0">
                <a:latin typeface="+mn-lt"/>
                <a:ea typeface="Tahoma" pitchFamily="34" charset="0"/>
                <a:cs typeface="Tahoma" pitchFamily="34" charset="0"/>
              </a:rPr>
              <a:t>booklets and free content.</a:t>
            </a:r>
          </a:p>
          <a:p>
            <a:pPr>
              <a:spcAft>
                <a:spcPts val="686"/>
              </a:spcAft>
            </a:pPr>
            <a:r>
              <a:rPr lang="en-US" dirty="0">
                <a:latin typeface="+mn-lt"/>
                <a:ea typeface="Tahoma" pitchFamily="34" charset="0"/>
                <a:cs typeface="Tahoma" pitchFamily="34" charset="0"/>
              </a:rPr>
              <a:t>Become an examiner. Examiners at </a:t>
            </a:r>
            <a:r>
              <a:rPr lang="en-US" dirty="0" smtClean="0">
                <a:latin typeface="+mn-lt"/>
                <a:ea typeface="Tahoma" pitchFamily="34" charset="0"/>
                <a:cs typeface="Tahoma" pitchFamily="34" charset="0"/>
              </a:rPr>
              <a:t>the </a:t>
            </a:r>
            <a:r>
              <a:rPr lang="en-US" dirty="0">
                <a:latin typeface="+mn-lt"/>
                <a:ea typeface="Tahoma" pitchFamily="34" charset="0"/>
                <a:cs typeface="Tahoma" pitchFamily="34" charset="0"/>
              </a:rPr>
              <a:t>state/local and the national levels receive valuable training and experience in understanding and applying the Criteria, and they strengthen their ability to use the Criteria within their own organizations. For a fee, you can also attend examiner training without serving as an examiner.</a:t>
            </a:r>
          </a:p>
          <a:p>
            <a:pPr>
              <a:spcAft>
                <a:spcPts val="686"/>
              </a:spcAft>
            </a:pPr>
            <a:r>
              <a:rPr lang="en-US" dirty="0">
                <a:latin typeface="+mn-lt"/>
                <a:ea typeface="Tahoma" pitchFamily="34" charset="0"/>
                <a:cs typeface="Tahoma" pitchFamily="34" charset="0"/>
              </a:rPr>
              <a:t>Attend a conference. Annually, Baldrige sponsors The Quest for Excellence® conference in Washington, D.C., every spring, as well as regional conferences, to showcase the award recipients. Conferences give you an opportunity to learn about recipients’ best practices and to network with other organizations.</a:t>
            </a:r>
          </a:p>
          <a:p>
            <a:pPr>
              <a:spcAft>
                <a:spcPts val="686"/>
              </a:spcAft>
            </a:pPr>
            <a:r>
              <a:rPr lang="en-US" dirty="0">
                <a:latin typeface="+mn-lt"/>
                <a:ea typeface="Tahoma" pitchFamily="34" charset="0"/>
                <a:cs typeface="Tahoma" pitchFamily="34" charset="0"/>
              </a:rPr>
              <a:t>Consider self-assessing your organization against the Baldrige Criteria. See the Baldrige website for tools and information.</a:t>
            </a:r>
          </a:p>
          <a:p>
            <a:pPr>
              <a:spcAft>
                <a:spcPts val="686"/>
              </a:spcAft>
            </a:pPr>
            <a:endParaRPr lang="en-US" dirty="0">
              <a:latin typeface="+mn-lt"/>
              <a:ea typeface="Tahoma" pitchFamily="34" charset="0"/>
              <a:cs typeface="Tahoma" pitchFamily="34" charset="0"/>
            </a:endParaRPr>
          </a:p>
          <a:p>
            <a:pPr>
              <a:spcAft>
                <a:spcPts val="686"/>
              </a:spcAft>
            </a:pPr>
            <a:endParaRPr lang="en-US" dirty="0">
              <a:latin typeface="+mn-lt"/>
              <a:ea typeface="Tahoma" pitchFamily="34" charset="0"/>
              <a:cs typeface="Tahoma" pitchFamily="34" charset="0"/>
            </a:endParaRPr>
          </a:p>
        </p:txBody>
      </p:sp>
    </p:spTree>
    <p:extLst>
      <p:ext uri="{BB962C8B-B14F-4D97-AF65-F5344CB8AC3E}">
        <p14:creationId xmlns:p14="http://schemas.microsoft.com/office/powerpoint/2010/main" val="879280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1083" eaLnBrk="0" hangingPunct="0">
              <a:defRPr sz="3000">
                <a:solidFill>
                  <a:schemeClr val="tx1"/>
                </a:solidFill>
                <a:latin typeface="Times New Roman" pitchFamily="18" charset="0"/>
                <a:ea typeface="ＭＳ Ｐゴシック" pitchFamily="34" charset="-128"/>
              </a:defRPr>
            </a:lvl1pPr>
            <a:lvl2pPr marL="935174" indent="-359682" defTabSz="1041083" eaLnBrk="0" hangingPunct="0">
              <a:defRPr sz="3000">
                <a:solidFill>
                  <a:schemeClr val="tx1"/>
                </a:solidFill>
                <a:latin typeface="Times New Roman" pitchFamily="18" charset="0"/>
                <a:ea typeface="ＭＳ Ｐゴシック" pitchFamily="34" charset="-128"/>
              </a:defRPr>
            </a:lvl2pPr>
            <a:lvl3pPr marL="1438731" indent="-287746" defTabSz="1041083" eaLnBrk="0" hangingPunct="0">
              <a:defRPr sz="3000">
                <a:solidFill>
                  <a:schemeClr val="tx1"/>
                </a:solidFill>
                <a:latin typeface="Times New Roman" pitchFamily="18" charset="0"/>
                <a:ea typeface="ＭＳ Ｐゴシック" pitchFamily="34" charset="-128"/>
              </a:defRPr>
            </a:lvl3pPr>
            <a:lvl4pPr marL="2014224" indent="-287746" defTabSz="1041083" eaLnBrk="0" hangingPunct="0">
              <a:defRPr sz="3000">
                <a:solidFill>
                  <a:schemeClr val="tx1"/>
                </a:solidFill>
                <a:latin typeface="Times New Roman" pitchFamily="18" charset="0"/>
                <a:ea typeface="ＭＳ Ｐゴシック" pitchFamily="34" charset="-128"/>
              </a:defRPr>
            </a:lvl4pPr>
            <a:lvl5pPr marL="2589719" indent="-287746" defTabSz="1041083" eaLnBrk="0" hangingPunct="0">
              <a:defRPr sz="3000">
                <a:solidFill>
                  <a:schemeClr val="tx1"/>
                </a:solidFill>
                <a:latin typeface="Times New Roman" pitchFamily="18" charset="0"/>
                <a:ea typeface="ＭＳ Ｐゴシック" pitchFamily="34" charset="-128"/>
              </a:defRPr>
            </a:lvl5pPr>
            <a:lvl6pPr marL="3165211" indent="-287746" defTabSz="1041083"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704" indent="-287746" defTabSz="1041083"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197" indent="-287746" defTabSz="1041083"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688" indent="-287746" defTabSz="1041083"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0B6BBAEC-0B90-4367-8758-6E7C30E3D920}" type="slidenum">
              <a:rPr lang="en-US" sz="1300"/>
              <a:pPr/>
              <a:t>11</a:t>
            </a:fld>
            <a:endParaRPr lang="en-US" sz="1300" dirty="0"/>
          </a:p>
        </p:txBody>
      </p:sp>
      <p:sp>
        <p:nvSpPr>
          <p:cNvPr id="33795"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xfrm>
            <a:off x="654244" y="4873362"/>
            <a:ext cx="5970468" cy="5434199"/>
          </a:xfrm>
          <a:noFill/>
          <a:ln w="9525">
            <a:noFill/>
            <a:miter lim="800000"/>
            <a:headEnd/>
            <a:tailEnd/>
          </a:ln>
          <a:effectLst/>
        </p:spPr>
        <p:txBody>
          <a:bodyPr vert="horz" wrap="square" lIns="92637" tIns="46319" rIns="92637" bIns="46319" numCol="1" anchor="t" anchorCtr="0" compatLnSpc="1">
            <a:prstTxWarp prst="textNoShape">
              <a:avLst/>
            </a:prstTxWarp>
          </a:bodyPr>
          <a:lstStyle/>
          <a:p>
            <a:pPr>
              <a:spcAft>
                <a:spcPts val="686"/>
              </a:spcAft>
            </a:pPr>
            <a:r>
              <a:rPr lang="en-US" dirty="0">
                <a:latin typeface="+mn-lt"/>
                <a:ea typeface="Tahoma" pitchFamily="34" charset="0"/>
                <a:cs typeface="Tahoma" pitchFamily="34" charset="0"/>
              </a:rPr>
              <a:t>Contact your state or local Baldrige-based program. These programs’ training and assessment offerings are a good way to begin learning about the Baldrige framework. Information on these programs is linked from the Baldrige website.</a:t>
            </a:r>
          </a:p>
          <a:p>
            <a:pPr>
              <a:spcAft>
                <a:spcPts val="686"/>
              </a:spcAft>
            </a:pPr>
            <a:r>
              <a:rPr lang="en-US" dirty="0">
                <a:latin typeface="+mn-lt"/>
                <a:ea typeface="Tahoma" pitchFamily="34" charset="0"/>
                <a:cs typeface="Tahoma" pitchFamily="34" charset="0"/>
              </a:rPr>
              <a:t>Ask your CEO or another senior leader to consider the Baldrige Executive Fellows Program. This executive development program centers on forming relationships with and learning from Baldrige Award recipients and their senior executives. </a:t>
            </a:r>
          </a:p>
          <a:p>
            <a:pPr>
              <a:spcAft>
                <a:spcPts val="686"/>
              </a:spcAft>
            </a:pPr>
            <a:r>
              <a:rPr lang="en-US" dirty="0">
                <a:latin typeface="+mn-lt"/>
                <a:ea typeface="Tahoma" pitchFamily="34" charset="0"/>
                <a:cs typeface="Tahoma" pitchFamily="34" charset="0"/>
              </a:rPr>
              <a:t>Most Baldrige Award recipients offer events focused on sharing role-model practices with other U.S. organizations. See the Baldrige </a:t>
            </a:r>
            <a:r>
              <a:rPr lang="en-US" dirty="0" smtClean="0">
                <a:latin typeface="+mn-lt"/>
                <a:ea typeface="Tahoma" pitchFamily="34" charset="0"/>
                <a:cs typeface="Tahoma" pitchFamily="34" charset="0"/>
              </a:rPr>
              <a:t>website </a:t>
            </a:r>
            <a:r>
              <a:rPr lang="en-US" dirty="0">
                <a:latin typeface="+mn-lt"/>
                <a:ea typeface="Tahoma" pitchFamily="34" charset="0"/>
                <a:cs typeface="Tahoma" pitchFamily="34" charset="0"/>
              </a:rPr>
              <a:t>for contact information. </a:t>
            </a:r>
          </a:p>
          <a:p>
            <a:pPr>
              <a:spcAft>
                <a:spcPts val="686"/>
              </a:spcAft>
            </a:pPr>
            <a:r>
              <a:rPr lang="en-US" dirty="0">
                <a:latin typeface="+mn-lt"/>
                <a:ea typeface="Tahoma" pitchFamily="34" charset="0"/>
                <a:cs typeface="Tahoma" pitchFamily="34" charset="0"/>
              </a:rPr>
              <a:t>Consider applying for a Baldrige-based award. If you are not ready to apply at the national level, consider contacting your </a:t>
            </a:r>
            <a:r>
              <a:rPr lang="en-US" dirty="0" smtClean="0">
                <a:latin typeface="+mn-lt"/>
                <a:ea typeface="Tahoma" pitchFamily="34" charset="0"/>
                <a:cs typeface="Tahoma" pitchFamily="34" charset="0"/>
              </a:rPr>
              <a:t>state, regional, or sector Baldrige-based </a:t>
            </a:r>
            <a:r>
              <a:rPr lang="en-US" dirty="0">
                <a:latin typeface="+mn-lt"/>
                <a:ea typeface="Tahoma" pitchFamily="34" charset="0"/>
                <a:cs typeface="Tahoma" pitchFamily="34" charset="0"/>
              </a:rPr>
              <a:t>program. Or consider a Baldrige Collaborative </a:t>
            </a:r>
            <a:r>
              <a:rPr lang="en-US" dirty="0" smtClean="0">
                <a:latin typeface="+mn-lt"/>
                <a:ea typeface="Tahoma" pitchFamily="34" charset="0"/>
                <a:cs typeface="Tahoma" pitchFamily="34" charset="0"/>
              </a:rPr>
              <a:t>Assessment</a:t>
            </a:r>
            <a:r>
              <a:rPr lang="en-US" dirty="0">
                <a:latin typeface="+mn-lt"/>
                <a:ea typeface="Tahoma" pitchFamily="34" charset="0"/>
                <a:cs typeface="Tahoma" pitchFamily="34" charset="0"/>
              </a:rPr>
              <a:t>, in which team of Baldrige examiners works with your staff to assess your organization.</a:t>
            </a:r>
          </a:p>
          <a:p>
            <a:pPr>
              <a:spcAft>
                <a:spcPts val="686"/>
              </a:spcAft>
            </a:pPr>
            <a:endParaRPr lang="en-US" dirty="0">
              <a:latin typeface="+mn-lt"/>
              <a:ea typeface="Tahoma" pitchFamily="34" charset="0"/>
              <a:cs typeface="Tahoma" pitchFamily="34" charset="0"/>
            </a:endParaRPr>
          </a:p>
          <a:p>
            <a:pPr>
              <a:spcAft>
                <a:spcPts val="686"/>
              </a:spcAft>
            </a:pPr>
            <a:endParaRPr lang="en-US" dirty="0">
              <a:latin typeface="+mn-lt"/>
              <a:ea typeface="Tahoma" pitchFamily="34" charset="0"/>
              <a:cs typeface="Tahoma" pitchFamily="34" charset="0"/>
            </a:endParaRPr>
          </a:p>
          <a:p>
            <a:pPr>
              <a:spcAft>
                <a:spcPts val="686"/>
              </a:spcAft>
            </a:pPr>
            <a:endParaRPr lang="en-US" dirty="0">
              <a:latin typeface="+mn-lt"/>
              <a:ea typeface="Tahoma" pitchFamily="34" charset="0"/>
              <a:cs typeface="Tahoma" pitchFamily="34" charset="0"/>
            </a:endParaRPr>
          </a:p>
          <a:p>
            <a:pPr>
              <a:spcAft>
                <a:spcPts val="686"/>
              </a:spcAft>
            </a:pPr>
            <a:endParaRPr lang="en-US" dirty="0">
              <a:latin typeface="+mn-lt"/>
              <a:ea typeface="Tahoma" pitchFamily="34" charset="0"/>
              <a:cs typeface="Tahoma" pitchFamily="34" charset="0"/>
            </a:endParaRPr>
          </a:p>
        </p:txBody>
      </p:sp>
    </p:spTree>
    <p:extLst>
      <p:ext uri="{BB962C8B-B14F-4D97-AF65-F5344CB8AC3E}">
        <p14:creationId xmlns:p14="http://schemas.microsoft.com/office/powerpoint/2010/main" val="40163968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0950" y="698500"/>
            <a:ext cx="4387850" cy="3390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54A5DDD-13F4-9145-98AB-212D371D7138}" type="slidenum">
              <a:rPr lang="en-US" smtClean="0"/>
              <a:pPr>
                <a:defRPr/>
              </a:pPr>
              <a:t>12</a:t>
            </a:fld>
            <a:endParaRPr lang="en-US" dirty="0"/>
          </a:p>
        </p:txBody>
      </p:sp>
    </p:spTree>
    <p:extLst>
      <p:ext uri="{BB962C8B-B14F-4D97-AF65-F5344CB8AC3E}">
        <p14:creationId xmlns:p14="http://schemas.microsoft.com/office/powerpoint/2010/main" val="16168395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1060" eaLnBrk="0" hangingPunct="0">
              <a:defRPr sz="2900">
                <a:solidFill>
                  <a:schemeClr val="tx1"/>
                </a:solidFill>
                <a:latin typeface="Times New Roman" pitchFamily="18" charset="0"/>
                <a:ea typeface="ＭＳ Ｐゴシック" pitchFamily="34" charset="-128"/>
              </a:defRPr>
            </a:lvl1pPr>
            <a:lvl2pPr marL="935154" indent="-359674" defTabSz="1041060" eaLnBrk="0" hangingPunct="0">
              <a:defRPr sz="2900">
                <a:solidFill>
                  <a:schemeClr val="tx1"/>
                </a:solidFill>
                <a:latin typeface="Times New Roman" pitchFamily="18" charset="0"/>
                <a:ea typeface="ＭＳ Ｐゴシック" pitchFamily="34" charset="-128"/>
              </a:defRPr>
            </a:lvl2pPr>
            <a:lvl3pPr marL="1438700" indent="-287739" defTabSz="1041060" eaLnBrk="0" hangingPunct="0">
              <a:defRPr sz="2900">
                <a:solidFill>
                  <a:schemeClr val="tx1"/>
                </a:solidFill>
                <a:latin typeface="Times New Roman" pitchFamily="18" charset="0"/>
                <a:ea typeface="ＭＳ Ｐゴシック" pitchFamily="34" charset="-128"/>
              </a:defRPr>
            </a:lvl3pPr>
            <a:lvl4pPr marL="2014180" indent="-287739" defTabSz="1041060" eaLnBrk="0" hangingPunct="0">
              <a:defRPr sz="2900">
                <a:solidFill>
                  <a:schemeClr val="tx1"/>
                </a:solidFill>
                <a:latin typeface="Times New Roman" pitchFamily="18" charset="0"/>
                <a:ea typeface="ＭＳ Ｐゴシック" pitchFamily="34" charset="-128"/>
              </a:defRPr>
            </a:lvl4pPr>
            <a:lvl5pPr marL="2589660" indent="-287739" defTabSz="1041060" eaLnBrk="0" hangingPunct="0">
              <a:defRPr sz="2900">
                <a:solidFill>
                  <a:schemeClr val="tx1"/>
                </a:solidFill>
                <a:latin typeface="Times New Roman" pitchFamily="18" charset="0"/>
                <a:ea typeface="ＭＳ Ｐゴシック" pitchFamily="34" charset="-128"/>
              </a:defRPr>
            </a:lvl5pPr>
            <a:lvl6pPr marL="3165141" indent="-287739" defTabSz="1041060" eaLnBrk="0" fontAlgn="base" hangingPunct="0">
              <a:spcBef>
                <a:spcPct val="0"/>
              </a:spcBef>
              <a:spcAft>
                <a:spcPct val="0"/>
              </a:spcAft>
              <a:defRPr sz="2900">
                <a:solidFill>
                  <a:schemeClr val="tx1"/>
                </a:solidFill>
                <a:latin typeface="Times New Roman" pitchFamily="18" charset="0"/>
                <a:ea typeface="ＭＳ Ｐゴシック" pitchFamily="34" charset="-128"/>
              </a:defRPr>
            </a:lvl6pPr>
            <a:lvl7pPr marL="3740621" indent="-287739" defTabSz="1041060" eaLnBrk="0" fontAlgn="base" hangingPunct="0">
              <a:spcBef>
                <a:spcPct val="0"/>
              </a:spcBef>
              <a:spcAft>
                <a:spcPct val="0"/>
              </a:spcAft>
              <a:defRPr sz="2900">
                <a:solidFill>
                  <a:schemeClr val="tx1"/>
                </a:solidFill>
                <a:latin typeface="Times New Roman" pitchFamily="18" charset="0"/>
                <a:ea typeface="ＭＳ Ｐゴシック" pitchFamily="34" charset="-128"/>
              </a:defRPr>
            </a:lvl7pPr>
            <a:lvl8pPr marL="4316100" indent="-287739" defTabSz="1041060" eaLnBrk="0" fontAlgn="base" hangingPunct="0">
              <a:spcBef>
                <a:spcPct val="0"/>
              </a:spcBef>
              <a:spcAft>
                <a:spcPct val="0"/>
              </a:spcAft>
              <a:defRPr sz="2900">
                <a:solidFill>
                  <a:schemeClr val="tx1"/>
                </a:solidFill>
                <a:latin typeface="Times New Roman" pitchFamily="18" charset="0"/>
                <a:ea typeface="ＭＳ Ｐゴシック" pitchFamily="34" charset="-128"/>
              </a:defRPr>
            </a:lvl8pPr>
            <a:lvl9pPr marL="4891579" indent="-287739" defTabSz="1041060" eaLnBrk="0" fontAlgn="base" hangingPunct="0">
              <a:spcBef>
                <a:spcPct val="0"/>
              </a:spcBef>
              <a:spcAft>
                <a:spcPct val="0"/>
              </a:spcAft>
              <a:defRPr sz="2900">
                <a:solidFill>
                  <a:schemeClr val="tx1"/>
                </a:solidFill>
                <a:latin typeface="Times New Roman" pitchFamily="18" charset="0"/>
                <a:ea typeface="ＭＳ Ｐゴシック" pitchFamily="34" charset="-128"/>
              </a:defRPr>
            </a:lvl9pPr>
          </a:lstStyle>
          <a:p>
            <a:fld id="{91FC4A27-B117-4342-AAD2-9414A5F6F633}" type="slidenum">
              <a:rPr lang="en-US" sz="1300"/>
              <a:pPr/>
              <a:t>2</a:t>
            </a:fld>
            <a:endParaRPr lang="en-US" sz="1300" dirty="0"/>
          </a:p>
        </p:txBody>
      </p:sp>
      <p:sp>
        <p:nvSpPr>
          <p:cNvPr id="22531" name="Rectangle 2"/>
          <p:cNvSpPr>
            <a:spLocks noGrp="1" noRot="1" noChangeAspect="1" noChangeArrowheads="1" noTextEdit="1"/>
          </p:cNvSpPr>
          <p:nvPr>
            <p:ph type="sldImg"/>
          </p:nvPr>
        </p:nvSpPr>
        <p:spPr>
          <a:xfrm>
            <a:off x="1250950" y="698500"/>
            <a:ext cx="4387850" cy="3390900"/>
          </a:xfrm>
          <a:ln/>
        </p:spPr>
      </p:sp>
      <p:sp>
        <p:nvSpPr>
          <p:cNvPr id="27652" name="Rectangle 3"/>
          <p:cNvSpPr>
            <a:spLocks noGrp="1" noChangeArrowheads="1"/>
          </p:cNvSpPr>
          <p:nvPr>
            <p:ph type="body" idx="1"/>
          </p:nvPr>
        </p:nvSpPr>
        <p:spPr>
          <a:xfrm>
            <a:off x="592918" y="4719874"/>
            <a:ext cx="6091879" cy="5330580"/>
          </a:xfrm>
          <a:ln/>
        </p:spPr>
        <p:txBody>
          <a:bodyPr/>
          <a:lstStyle/>
          <a:p>
            <a:pPr>
              <a:spcAft>
                <a:spcPts val="686"/>
              </a:spcAft>
            </a:pPr>
            <a:r>
              <a:rPr lang="en-US" dirty="0">
                <a:latin typeface="+mn-lt"/>
                <a:ea typeface="Tahoma" pitchFamily="34" charset="0"/>
                <a:cs typeface="Tahoma" pitchFamily="34" charset="0"/>
              </a:rPr>
              <a:t>The Baldrige Program is the only public-private partnership and Presidential award and education program dedicated to improving U.S. organizations. </a:t>
            </a:r>
            <a:r>
              <a:rPr lang="en-US" dirty="0" smtClean="0">
                <a:latin typeface="+mn-lt"/>
                <a:ea typeface="Tahoma" pitchFamily="34" charset="0"/>
                <a:cs typeface="Tahoma" pitchFamily="34" charset="0"/>
              </a:rPr>
              <a:t>Its mission is to </a:t>
            </a:r>
            <a:r>
              <a:rPr lang="en-US" kern="1200" dirty="0" smtClean="0">
                <a:solidFill>
                  <a:schemeClr val="tx1"/>
                </a:solidFill>
                <a:effectLst/>
                <a:latin typeface="+mn-lt"/>
              </a:rPr>
              <a:t>define, recognize, and foster organizational excellence in every sector.</a:t>
            </a:r>
            <a:endParaRPr lang="en-US" dirty="0">
              <a:latin typeface="+mn-lt"/>
              <a:ea typeface="Tahoma" pitchFamily="34" charset="0"/>
              <a:cs typeface="Tahoma" pitchFamily="34" charset="0"/>
            </a:endParaRPr>
          </a:p>
        </p:txBody>
      </p:sp>
    </p:spTree>
    <p:extLst>
      <p:ext uri="{BB962C8B-B14F-4D97-AF65-F5344CB8AC3E}">
        <p14:creationId xmlns:p14="http://schemas.microsoft.com/office/powerpoint/2010/main" val="23122099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1060" eaLnBrk="0" hangingPunct="0">
              <a:defRPr sz="2900">
                <a:solidFill>
                  <a:schemeClr val="tx1"/>
                </a:solidFill>
                <a:latin typeface="Times New Roman" pitchFamily="18" charset="0"/>
                <a:ea typeface="ＭＳ Ｐゴシック" pitchFamily="34" charset="-128"/>
              </a:defRPr>
            </a:lvl1pPr>
            <a:lvl2pPr marL="935154" indent="-359674" defTabSz="1041060" eaLnBrk="0" hangingPunct="0">
              <a:defRPr sz="2900">
                <a:solidFill>
                  <a:schemeClr val="tx1"/>
                </a:solidFill>
                <a:latin typeface="Times New Roman" pitchFamily="18" charset="0"/>
                <a:ea typeface="ＭＳ Ｐゴシック" pitchFamily="34" charset="-128"/>
              </a:defRPr>
            </a:lvl2pPr>
            <a:lvl3pPr marL="1438700" indent="-287739" defTabSz="1041060" eaLnBrk="0" hangingPunct="0">
              <a:defRPr sz="2900">
                <a:solidFill>
                  <a:schemeClr val="tx1"/>
                </a:solidFill>
                <a:latin typeface="Times New Roman" pitchFamily="18" charset="0"/>
                <a:ea typeface="ＭＳ Ｐゴシック" pitchFamily="34" charset="-128"/>
              </a:defRPr>
            </a:lvl3pPr>
            <a:lvl4pPr marL="2014180" indent="-287739" defTabSz="1041060" eaLnBrk="0" hangingPunct="0">
              <a:defRPr sz="2900">
                <a:solidFill>
                  <a:schemeClr val="tx1"/>
                </a:solidFill>
                <a:latin typeface="Times New Roman" pitchFamily="18" charset="0"/>
                <a:ea typeface="ＭＳ Ｐゴシック" pitchFamily="34" charset="-128"/>
              </a:defRPr>
            </a:lvl4pPr>
            <a:lvl5pPr marL="2589660" indent="-287739" defTabSz="1041060" eaLnBrk="0" hangingPunct="0">
              <a:defRPr sz="2900">
                <a:solidFill>
                  <a:schemeClr val="tx1"/>
                </a:solidFill>
                <a:latin typeface="Times New Roman" pitchFamily="18" charset="0"/>
                <a:ea typeface="ＭＳ Ｐゴシック" pitchFamily="34" charset="-128"/>
              </a:defRPr>
            </a:lvl5pPr>
            <a:lvl6pPr marL="3165141" indent="-287739" defTabSz="1041060" eaLnBrk="0" fontAlgn="base" hangingPunct="0">
              <a:spcBef>
                <a:spcPct val="0"/>
              </a:spcBef>
              <a:spcAft>
                <a:spcPct val="0"/>
              </a:spcAft>
              <a:defRPr sz="2900">
                <a:solidFill>
                  <a:schemeClr val="tx1"/>
                </a:solidFill>
                <a:latin typeface="Times New Roman" pitchFamily="18" charset="0"/>
                <a:ea typeface="ＭＳ Ｐゴシック" pitchFamily="34" charset="-128"/>
              </a:defRPr>
            </a:lvl6pPr>
            <a:lvl7pPr marL="3740621" indent="-287739" defTabSz="1041060" eaLnBrk="0" fontAlgn="base" hangingPunct="0">
              <a:spcBef>
                <a:spcPct val="0"/>
              </a:spcBef>
              <a:spcAft>
                <a:spcPct val="0"/>
              </a:spcAft>
              <a:defRPr sz="2900">
                <a:solidFill>
                  <a:schemeClr val="tx1"/>
                </a:solidFill>
                <a:latin typeface="Times New Roman" pitchFamily="18" charset="0"/>
                <a:ea typeface="ＭＳ Ｐゴシック" pitchFamily="34" charset="-128"/>
              </a:defRPr>
            </a:lvl7pPr>
            <a:lvl8pPr marL="4316100" indent="-287739" defTabSz="1041060" eaLnBrk="0" fontAlgn="base" hangingPunct="0">
              <a:spcBef>
                <a:spcPct val="0"/>
              </a:spcBef>
              <a:spcAft>
                <a:spcPct val="0"/>
              </a:spcAft>
              <a:defRPr sz="2900">
                <a:solidFill>
                  <a:schemeClr val="tx1"/>
                </a:solidFill>
                <a:latin typeface="Times New Roman" pitchFamily="18" charset="0"/>
                <a:ea typeface="ＭＳ Ｐゴシック" pitchFamily="34" charset="-128"/>
              </a:defRPr>
            </a:lvl8pPr>
            <a:lvl9pPr marL="4891579" indent="-287739" defTabSz="1041060" eaLnBrk="0" fontAlgn="base" hangingPunct="0">
              <a:spcBef>
                <a:spcPct val="0"/>
              </a:spcBef>
              <a:spcAft>
                <a:spcPct val="0"/>
              </a:spcAft>
              <a:defRPr sz="2900">
                <a:solidFill>
                  <a:schemeClr val="tx1"/>
                </a:solidFill>
                <a:latin typeface="Times New Roman" pitchFamily="18" charset="0"/>
                <a:ea typeface="ＭＳ Ｐゴシック" pitchFamily="34" charset="-128"/>
              </a:defRPr>
            </a:lvl9pPr>
          </a:lstStyle>
          <a:p>
            <a:fld id="{91FC4A27-B117-4342-AAD2-9414A5F6F633}" type="slidenum">
              <a:rPr lang="en-US" sz="1300"/>
              <a:pPr/>
              <a:t>3</a:t>
            </a:fld>
            <a:endParaRPr lang="en-US" sz="1300" dirty="0"/>
          </a:p>
        </p:txBody>
      </p:sp>
      <p:sp>
        <p:nvSpPr>
          <p:cNvPr id="2253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xfrm>
            <a:off x="311779" y="4654915"/>
            <a:ext cx="6487318" cy="5330580"/>
          </a:xfrm>
          <a:noFill/>
          <a:ln w="9525">
            <a:noFill/>
            <a:miter lim="800000"/>
            <a:headEnd/>
            <a:tailEnd/>
          </a:ln>
          <a:effectLst/>
        </p:spPr>
        <p:txBody>
          <a:bodyPr vert="horz" wrap="square" lIns="92637" tIns="46319" rIns="92637" bIns="46319" numCol="1" anchor="t" anchorCtr="0" compatLnSpc="1">
            <a:prstTxWarp prst="textNoShape">
              <a:avLst/>
            </a:prstTxWarp>
          </a:bodyPr>
          <a:lstStyle/>
          <a:p>
            <a:pPr>
              <a:spcAft>
                <a:spcPts val="686"/>
              </a:spcAft>
            </a:pPr>
            <a:r>
              <a:rPr lang="en-US" dirty="0">
                <a:latin typeface="+mn-lt"/>
                <a:ea typeface="Tahoma" pitchFamily="34" charset="0"/>
                <a:cs typeface="Tahoma" pitchFamily="34" charset="0"/>
              </a:rPr>
              <a:t>In carrying out that mission, the Baldrige Program </a:t>
            </a:r>
          </a:p>
          <a:p>
            <a:pPr marL="171450" indent="-171450">
              <a:spcAft>
                <a:spcPts val="686"/>
              </a:spcAft>
              <a:buFont typeface="Arial" panose="020B0604020202020204" pitchFamily="34" charset="0"/>
              <a:buChar char="•"/>
            </a:pPr>
            <a:r>
              <a:rPr lang="en-US" dirty="0">
                <a:latin typeface="+mn-lt"/>
                <a:ea typeface="Tahoma" pitchFamily="34" charset="0"/>
                <a:cs typeface="Tahoma" pitchFamily="34" charset="0"/>
              </a:rPr>
              <a:t>authors the Baldrige Excellence Framework and its Criteria for Performance Excellence, an integrated management framework that serves as the basis for state, regional, sector, local, and many international performance excellence and business excellence awards and programs</a:t>
            </a:r>
          </a:p>
          <a:p>
            <a:pPr marL="171450" indent="-171450">
              <a:spcAft>
                <a:spcPts val="686"/>
              </a:spcAft>
              <a:buFont typeface="Arial" panose="020B0604020202020204" pitchFamily="34" charset="0"/>
              <a:buChar char="•"/>
            </a:pPr>
            <a:r>
              <a:rPr lang="en-US" dirty="0">
                <a:latin typeface="+mn-lt"/>
                <a:ea typeface="Tahoma" pitchFamily="34" charset="0"/>
                <a:cs typeface="Tahoma" pitchFamily="34" charset="0"/>
              </a:rPr>
              <a:t>offers Baldrige Award evaluations and Baldrige Collaborative Assessments of organizational strengths and opportunities for improvement by teams of trained experts </a:t>
            </a:r>
          </a:p>
          <a:p>
            <a:pPr marL="171450" indent="-171450">
              <a:spcAft>
                <a:spcPts val="686"/>
              </a:spcAft>
              <a:buFont typeface="Arial" panose="020B0604020202020204" pitchFamily="34" charset="0"/>
              <a:buChar char="•"/>
            </a:pPr>
            <a:r>
              <a:rPr lang="en-US" dirty="0">
                <a:latin typeface="+mn-lt"/>
                <a:ea typeface="Tahoma" pitchFamily="34" charset="0"/>
                <a:cs typeface="Tahoma" pitchFamily="34" charset="0"/>
              </a:rPr>
              <a:t>provides self-assessment tools for organizations</a:t>
            </a:r>
          </a:p>
          <a:p>
            <a:pPr marL="171450" indent="-171450">
              <a:spcAft>
                <a:spcPts val="686"/>
              </a:spcAft>
              <a:buFont typeface="Arial" panose="020B0604020202020204" pitchFamily="34" charset="0"/>
              <a:buChar char="•"/>
            </a:pPr>
            <a:r>
              <a:rPr lang="en-US" dirty="0">
                <a:latin typeface="+mn-lt"/>
                <a:ea typeface="Tahoma" pitchFamily="34" charset="0"/>
                <a:cs typeface="Tahoma" pitchFamily="34" charset="0"/>
              </a:rPr>
              <a:t>provides executive development, training, educational presentations, conferences, and workshops on proven best management practices and on using the Baldrige Criteria to improve</a:t>
            </a:r>
          </a:p>
          <a:p>
            <a:pPr marL="171450" indent="-171450">
              <a:spcAft>
                <a:spcPts val="686"/>
              </a:spcAft>
              <a:buFont typeface="Arial" panose="020B0604020202020204" pitchFamily="34" charset="0"/>
              <a:buChar char="•"/>
            </a:pPr>
            <a:r>
              <a:rPr lang="en-US" dirty="0">
                <a:latin typeface="+mn-lt"/>
                <a:ea typeface="Tahoma" pitchFamily="34" charset="0"/>
                <a:cs typeface="Tahoma" pitchFamily="34" charset="0"/>
              </a:rPr>
              <a:t>manages the Malcolm Baldrige National Quality Award, the highest award for performance excellence that a U.S. organization can receive </a:t>
            </a:r>
          </a:p>
          <a:p>
            <a:pPr>
              <a:spcAft>
                <a:spcPts val="686"/>
              </a:spcAft>
            </a:pPr>
            <a:endParaRPr lang="en-US" dirty="0">
              <a:latin typeface="+mn-lt"/>
              <a:ea typeface="Tahoma" pitchFamily="34" charset="0"/>
              <a:cs typeface="Tahoma" pitchFamily="34" charset="0"/>
            </a:endParaRPr>
          </a:p>
          <a:p>
            <a:pPr>
              <a:spcAft>
                <a:spcPts val="686"/>
              </a:spcAft>
            </a:pPr>
            <a:endParaRPr lang="en-US" dirty="0">
              <a:latin typeface="+mn-lt"/>
              <a:ea typeface="Tahoma" pitchFamily="34" charset="0"/>
              <a:cs typeface="Tahoma" pitchFamily="34" charset="0"/>
            </a:endParaRPr>
          </a:p>
          <a:p>
            <a:pPr>
              <a:spcAft>
                <a:spcPts val="686"/>
              </a:spcAft>
            </a:pPr>
            <a:endParaRPr lang="en-US" dirty="0">
              <a:latin typeface="+mn-lt"/>
              <a:ea typeface="Tahoma" pitchFamily="34" charset="0"/>
              <a:cs typeface="Tahoma" pitchFamily="34" charset="0"/>
            </a:endParaRPr>
          </a:p>
          <a:p>
            <a:pPr>
              <a:spcAft>
                <a:spcPts val="686"/>
              </a:spcAft>
            </a:pPr>
            <a:endParaRPr lang="en-US" dirty="0">
              <a:latin typeface="+mn-lt"/>
              <a:ea typeface="Tahoma" pitchFamily="34" charset="0"/>
              <a:cs typeface="Tahoma" pitchFamily="34" charset="0"/>
            </a:endParaRPr>
          </a:p>
        </p:txBody>
      </p:sp>
    </p:spTree>
    <p:extLst>
      <p:ext uri="{BB962C8B-B14F-4D97-AF65-F5344CB8AC3E}">
        <p14:creationId xmlns:p14="http://schemas.microsoft.com/office/powerpoint/2010/main" val="33209995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1060" eaLnBrk="0" hangingPunct="0">
              <a:defRPr sz="2900">
                <a:solidFill>
                  <a:schemeClr val="tx1"/>
                </a:solidFill>
                <a:latin typeface="Times New Roman" pitchFamily="18" charset="0"/>
                <a:ea typeface="ＭＳ Ｐゴシック" pitchFamily="34" charset="-128"/>
              </a:defRPr>
            </a:lvl1pPr>
            <a:lvl2pPr marL="935154" indent="-359674" defTabSz="1041060" eaLnBrk="0" hangingPunct="0">
              <a:defRPr sz="2900">
                <a:solidFill>
                  <a:schemeClr val="tx1"/>
                </a:solidFill>
                <a:latin typeface="Times New Roman" pitchFamily="18" charset="0"/>
                <a:ea typeface="ＭＳ Ｐゴシック" pitchFamily="34" charset="-128"/>
              </a:defRPr>
            </a:lvl2pPr>
            <a:lvl3pPr marL="1438700" indent="-287739" defTabSz="1041060" eaLnBrk="0" hangingPunct="0">
              <a:defRPr sz="2900">
                <a:solidFill>
                  <a:schemeClr val="tx1"/>
                </a:solidFill>
                <a:latin typeface="Times New Roman" pitchFamily="18" charset="0"/>
                <a:ea typeface="ＭＳ Ｐゴシック" pitchFamily="34" charset="-128"/>
              </a:defRPr>
            </a:lvl3pPr>
            <a:lvl4pPr marL="2014180" indent="-287739" defTabSz="1041060" eaLnBrk="0" hangingPunct="0">
              <a:defRPr sz="2900">
                <a:solidFill>
                  <a:schemeClr val="tx1"/>
                </a:solidFill>
                <a:latin typeface="Times New Roman" pitchFamily="18" charset="0"/>
                <a:ea typeface="ＭＳ Ｐゴシック" pitchFamily="34" charset="-128"/>
              </a:defRPr>
            </a:lvl4pPr>
            <a:lvl5pPr marL="2589660" indent="-287739" defTabSz="1041060" eaLnBrk="0" hangingPunct="0">
              <a:defRPr sz="2900">
                <a:solidFill>
                  <a:schemeClr val="tx1"/>
                </a:solidFill>
                <a:latin typeface="Times New Roman" pitchFamily="18" charset="0"/>
                <a:ea typeface="ＭＳ Ｐゴシック" pitchFamily="34" charset="-128"/>
              </a:defRPr>
            </a:lvl5pPr>
            <a:lvl6pPr marL="3165141" indent="-287739" defTabSz="1041060" eaLnBrk="0" fontAlgn="base" hangingPunct="0">
              <a:spcBef>
                <a:spcPct val="0"/>
              </a:spcBef>
              <a:spcAft>
                <a:spcPct val="0"/>
              </a:spcAft>
              <a:defRPr sz="2900">
                <a:solidFill>
                  <a:schemeClr val="tx1"/>
                </a:solidFill>
                <a:latin typeface="Times New Roman" pitchFamily="18" charset="0"/>
                <a:ea typeface="ＭＳ Ｐゴシック" pitchFamily="34" charset="-128"/>
              </a:defRPr>
            </a:lvl6pPr>
            <a:lvl7pPr marL="3740621" indent="-287739" defTabSz="1041060" eaLnBrk="0" fontAlgn="base" hangingPunct="0">
              <a:spcBef>
                <a:spcPct val="0"/>
              </a:spcBef>
              <a:spcAft>
                <a:spcPct val="0"/>
              </a:spcAft>
              <a:defRPr sz="2900">
                <a:solidFill>
                  <a:schemeClr val="tx1"/>
                </a:solidFill>
                <a:latin typeface="Times New Roman" pitchFamily="18" charset="0"/>
                <a:ea typeface="ＭＳ Ｐゴシック" pitchFamily="34" charset="-128"/>
              </a:defRPr>
            </a:lvl7pPr>
            <a:lvl8pPr marL="4316100" indent="-287739" defTabSz="1041060" eaLnBrk="0" fontAlgn="base" hangingPunct="0">
              <a:spcBef>
                <a:spcPct val="0"/>
              </a:spcBef>
              <a:spcAft>
                <a:spcPct val="0"/>
              </a:spcAft>
              <a:defRPr sz="2900">
                <a:solidFill>
                  <a:schemeClr val="tx1"/>
                </a:solidFill>
                <a:latin typeface="Times New Roman" pitchFamily="18" charset="0"/>
                <a:ea typeface="ＭＳ Ｐゴシック" pitchFamily="34" charset="-128"/>
              </a:defRPr>
            </a:lvl8pPr>
            <a:lvl9pPr marL="4891579" indent="-287739" defTabSz="1041060" eaLnBrk="0" fontAlgn="base" hangingPunct="0">
              <a:spcBef>
                <a:spcPct val="0"/>
              </a:spcBef>
              <a:spcAft>
                <a:spcPct val="0"/>
              </a:spcAft>
              <a:defRPr sz="2900">
                <a:solidFill>
                  <a:schemeClr val="tx1"/>
                </a:solidFill>
                <a:latin typeface="Times New Roman" pitchFamily="18" charset="0"/>
                <a:ea typeface="ＭＳ Ｐゴシック" pitchFamily="34" charset="-128"/>
              </a:defRPr>
            </a:lvl9pPr>
          </a:lstStyle>
          <a:p>
            <a:fld id="{078347F8-EB9F-4493-AD40-FFD987E0F000}" type="slidenum">
              <a:rPr lang="en-US" sz="1300"/>
              <a:pPr/>
              <a:t>4</a:t>
            </a:fld>
            <a:endParaRPr lang="en-US" sz="1300" dirty="0"/>
          </a:p>
        </p:txBody>
      </p:sp>
      <p:sp>
        <p:nvSpPr>
          <p:cNvPr id="23555" name="Rectangle 2"/>
          <p:cNvSpPr>
            <a:spLocks noGrp="1" noRot="1" noChangeAspect="1" noChangeArrowheads="1" noTextEdit="1"/>
          </p:cNvSpPr>
          <p:nvPr>
            <p:ph type="sldImg"/>
          </p:nvPr>
        </p:nvSpPr>
        <p:spPr>
          <a:xfrm>
            <a:off x="746125" y="331788"/>
            <a:ext cx="5602288" cy="4329112"/>
          </a:xfrm>
          <a:ln/>
        </p:spPr>
      </p:sp>
      <p:sp>
        <p:nvSpPr>
          <p:cNvPr id="28676" name="Rectangle 3"/>
          <p:cNvSpPr>
            <a:spLocks noGrp="1" noChangeArrowheads="1"/>
          </p:cNvSpPr>
          <p:nvPr>
            <p:ph type="body" idx="1"/>
          </p:nvPr>
        </p:nvSpPr>
        <p:spPr>
          <a:xfrm>
            <a:off x="625226" y="5085269"/>
            <a:ext cx="6252236" cy="3747079"/>
          </a:xfrm>
          <a:noFill/>
          <a:ln w="9525">
            <a:noFill/>
            <a:miter lim="800000"/>
            <a:headEnd/>
            <a:tailEnd/>
          </a:ln>
          <a:effectLst/>
        </p:spPr>
        <p:txBody>
          <a:bodyPr vert="horz" wrap="square" lIns="92637" tIns="46319" rIns="92637" bIns="46319" numCol="1" anchor="t" anchorCtr="0" compatLnSpc="1">
            <a:prstTxWarp prst="textNoShape">
              <a:avLst/>
            </a:prstTxWarp>
          </a:bodyPr>
          <a:lstStyle/>
          <a:p>
            <a:pPr>
              <a:spcAft>
                <a:spcPts val="686"/>
              </a:spcAft>
            </a:pPr>
            <a:r>
              <a:rPr lang="en-US" dirty="0">
                <a:latin typeface="+mn-lt"/>
                <a:ea typeface="Tahoma" pitchFamily="34" charset="0"/>
                <a:cs typeface="Tahoma" pitchFamily="34" charset="0"/>
              </a:rPr>
              <a:t>In the early and mid-1980s, many industry and government leaders saw that an emphasis on quality was necessary for survival in the U.S. marketplace and for doing business in an ever-expanding, more demanding, highly competitive global market. The U.S. Congress responded by passing the Malcolm Baldrige National Quality Improvement Act of 1987. The goal of the act was to enhance the competitiveness of U.S. businesses.</a:t>
            </a:r>
          </a:p>
          <a:p>
            <a:pPr>
              <a:spcAft>
                <a:spcPts val="686"/>
              </a:spcAft>
            </a:pPr>
            <a:r>
              <a:rPr lang="en-US" dirty="0">
                <a:latin typeface="+mn-lt"/>
                <a:ea typeface="Tahoma" pitchFamily="34" charset="0"/>
                <a:cs typeface="Tahoma" pitchFamily="34" charset="0"/>
              </a:rPr>
              <a:t> The act established the Baldrige Performance Excellence Program, which aims to </a:t>
            </a:r>
          </a:p>
          <a:p>
            <a:pPr lvl="1"/>
            <a:r>
              <a:rPr lang="en-US" dirty="0"/>
              <a:t>— identify role-model organizations and recognize them as examples for others to emulate</a:t>
            </a:r>
          </a:p>
          <a:p>
            <a:pPr lvl="1"/>
            <a:r>
              <a:rPr lang="en-US" dirty="0"/>
              <a:t>— establish criteria for organizations to use in evaluating their improvement efforts</a:t>
            </a:r>
          </a:p>
          <a:p>
            <a:pPr lvl="1"/>
            <a:r>
              <a:rPr lang="en-US" dirty="0"/>
              <a:t>— encourage the sharing of organizational best practices</a:t>
            </a:r>
          </a:p>
          <a:p>
            <a:pPr>
              <a:spcAft>
                <a:spcPts val="686"/>
              </a:spcAft>
            </a:pPr>
            <a:r>
              <a:rPr lang="en-US" dirty="0">
                <a:latin typeface="+mn-lt"/>
                <a:ea typeface="Tahoma" pitchFamily="34" charset="0"/>
                <a:cs typeface="Tahoma" pitchFamily="34" charset="0"/>
              </a:rPr>
              <a:t> In 1998, the original legislation was expanded beyond business organizations to make education and health care organizations eligible to receive the Baldrige Award.</a:t>
            </a:r>
          </a:p>
          <a:p>
            <a:pPr>
              <a:spcAft>
                <a:spcPts val="686"/>
              </a:spcAft>
            </a:pPr>
            <a:r>
              <a:rPr lang="en-US" dirty="0" smtClean="0">
                <a:latin typeface="+mn-lt"/>
                <a:ea typeface="Tahoma" pitchFamily="34" charset="0"/>
                <a:cs typeface="Tahoma" pitchFamily="34" charset="0"/>
              </a:rPr>
              <a:t>Congress </a:t>
            </a:r>
            <a:r>
              <a:rPr lang="en-US" dirty="0">
                <a:latin typeface="+mn-lt"/>
                <a:ea typeface="Tahoma" pitchFamily="34" charset="0"/>
                <a:cs typeface="Tahoma" pitchFamily="34" charset="0"/>
              </a:rPr>
              <a:t>passed legislation granting nonprofit organizations (including charities and government agencies) eligibility to apply for the Baldrige Award. Following a pilot program in the 2006 award cycle, all nonprofit organizations were fully integrated into the process in 2007.</a:t>
            </a:r>
          </a:p>
          <a:p>
            <a:pPr>
              <a:spcAft>
                <a:spcPts val="686"/>
              </a:spcAft>
            </a:pPr>
            <a:endParaRPr lang="en-US" dirty="0">
              <a:latin typeface="+mn-lt"/>
              <a:ea typeface="Tahoma" pitchFamily="34" charset="0"/>
              <a:cs typeface="Tahoma" pitchFamily="34" charset="0"/>
            </a:endParaRPr>
          </a:p>
        </p:txBody>
      </p:sp>
    </p:spTree>
    <p:extLst>
      <p:ext uri="{BB962C8B-B14F-4D97-AF65-F5344CB8AC3E}">
        <p14:creationId xmlns:p14="http://schemas.microsoft.com/office/powerpoint/2010/main" val="3991138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1060" eaLnBrk="0" hangingPunct="0">
              <a:defRPr sz="2900">
                <a:solidFill>
                  <a:schemeClr val="tx1"/>
                </a:solidFill>
                <a:latin typeface="Times New Roman" pitchFamily="18" charset="0"/>
                <a:ea typeface="ＭＳ Ｐゴシック" pitchFamily="34" charset="-128"/>
              </a:defRPr>
            </a:lvl1pPr>
            <a:lvl2pPr marL="935154" indent="-359674" defTabSz="1041060" eaLnBrk="0" hangingPunct="0">
              <a:defRPr sz="2900">
                <a:solidFill>
                  <a:schemeClr val="tx1"/>
                </a:solidFill>
                <a:latin typeface="Times New Roman" pitchFamily="18" charset="0"/>
                <a:ea typeface="ＭＳ Ｐゴシック" pitchFamily="34" charset="-128"/>
              </a:defRPr>
            </a:lvl2pPr>
            <a:lvl3pPr marL="1438700" indent="-287739" defTabSz="1041060" eaLnBrk="0" hangingPunct="0">
              <a:defRPr sz="2900">
                <a:solidFill>
                  <a:schemeClr val="tx1"/>
                </a:solidFill>
                <a:latin typeface="Times New Roman" pitchFamily="18" charset="0"/>
                <a:ea typeface="ＭＳ Ｐゴシック" pitchFamily="34" charset="-128"/>
              </a:defRPr>
            </a:lvl3pPr>
            <a:lvl4pPr marL="2014180" indent="-287739" defTabSz="1041060" eaLnBrk="0" hangingPunct="0">
              <a:defRPr sz="2900">
                <a:solidFill>
                  <a:schemeClr val="tx1"/>
                </a:solidFill>
                <a:latin typeface="Times New Roman" pitchFamily="18" charset="0"/>
                <a:ea typeface="ＭＳ Ｐゴシック" pitchFamily="34" charset="-128"/>
              </a:defRPr>
            </a:lvl4pPr>
            <a:lvl5pPr marL="2589660" indent="-287739" defTabSz="1041060" eaLnBrk="0" hangingPunct="0">
              <a:defRPr sz="2900">
                <a:solidFill>
                  <a:schemeClr val="tx1"/>
                </a:solidFill>
                <a:latin typeface="Times New Roman" pitchFamily="18" charset="0"/>
                <a:ea typeface="ＭＳ Ｐゴシック" pitchFamily="34" charset="-128"/>
              </a:defRPr>
            </a:lvl5pPr>
            <a:lvl6pPr marL="3165141" indent="-287739" defTabSz="1041060" eaLnBrk="0" fontAlgn="base" hangingPunct="0">
              <a:spcBef>
                <a:spcPct val="0"/>
              </a:spcBef>
              <a:spcAft>
                <a:spcPct val="0"/>
              </a:spcAft>
              <a:defRPr sz="2900">
                <a:solidFill>
                  <a:schemeClr val="tx1"/>
                </a:solidFill>
                <a:latin typeface="Times New Roman" pitchFamily="18" charset="0"/>
                <a:ea typeface="ＭＳ Ｐゴシック" pitchFamily="34" charset="-128"/>
              </a:defRPr>
            </a:lvl6pPr>
            <a:lvl7pPr marL="3740621" indent="-287739" defTabSz="1041060" eaLnBrk="0" fontAlgn="base" hangingPunct="0">
              <a:spcBef>
                <a:spcPct val="0"/>
              </a:spcBef>
              <a:spcAft>
                <a:spcPct val="0"/>
              </a:spcAft>
              <a:defRPr sz="2900">
                <a:solidFill>
                  <a:schemeClr val="tx1"/>
                </a:solidFill>
                <a:latin typeface="Times New Roman" pitchFamily="18" charset="0"/>
                <a:ea typeface="ＭＳ Ｐゴシック" pitchFamily="34" charset="-128"/>
              </a:defRPr>
            </a:lvl7pPr>
            <a:lvl8pPr marL="4316100" indent="-287739" defTabSz="1041060" eaLnBrk="0" fontAlgn="base" hangingPunct="0">
              <a:spcBef>
                <a:spcPct val="0"/>
              </a:spcBef>
              <a:spcAft>
                <a:spcPct val="0"/>
              </a:spcAft>
              <a:defRPr sz="2900">
                <a:solidFill>
                  <a:schemeClr val="tx1"/>
                </a:solidFill>
                <a:latin typeface="Times New Roman" pitchFamily="18" charset="0"/>
                <a:ea typeface="ＭＳ Ｐゴシック" pitchFamily="34" charset="-128"/>
              </a:defRPr>
            </a:lvl8pPr>
            <a:lvl9pPr marL="4891579" indent="-287739" defTabSz="1041060" eaLnBrk="0" fontAlgn="base" hangingPunct="0">
              <a:spcBef>
                <a:spcPct val="0"/>
              </a:spcBef>
              <a:spcAft>
                <a:spcPct val="0"/>
              </a:spcAft>
              <a:defRPr sz="2900">
                <a:solidFill>
                  <a:schemeClr val="tx1"/>
                </a:solidFill>
                <a:latin typeface="Times New Roman" pitchFamily="18" charset="0"/>
                <a:ea typeface="ＭＳ Ｐゴシック" pitchFamily="34" charset="-128"/>
              </a:defRPr>
            </a:lvl9pPr>
          </a:lstStyle>
          <a:p>
            <a:fld id="{C84F10CA-3172-468D-90B4-4E5DDCF9FE84}" type="slidenum">
              <a:rPr lang="en-US" sz="1300"/>
              <a:pPr/>
              <a:t>5</a:t>
            </a:fld>
            <a:endParaRPr lang="en-US" sz="1300" dirty="0"/>
          </a:p>
        </p:txBody>
      </p:sp>
      <p:sp>
        <p:nvSpPr>
          <p:cNvPr id="24579" name="Rectangle 2"/>
          <p:cNvSpPr>
            <a:spLocks noGrp="1" noRot="1" noChangeAspect="1" noChangeArrowheads="1" noTextEdit="1"/>
          </p:cNvSpPr>
          <p:nvPr>
            <p:ph type="sldImg"/>
          </p:nvPr>
        </p:nvSpPr>
        <p:spPr>
          <a:xfrm>
            <a:off x="1630363" y="390525"/>
            <a:ext cx="4029075" cy="3114675"/>
          </a:xfrm>
          <a:ln/>
        </p:spPr>
      </p:sp>
      <p:sp>
        <p:nvSpPr>
          <p:cNvPr id="24580" name="Rectangle 3"/>
          <p:cNvSpPr>
            <a:spLocks noGrp="1" noChangeArrowheads="1"/>
          </p:cNvSpPr>
          <p:nvPr>
            <p:ph type="body" idx="1"/>
          </p:nvPr>
        </p:nvSpPr>
        <p:spPr>
          <a:xfrm>
            <a:off x="399400" y="3706288"/>
            <a:ext cx="6492322" cy="5126060"/>
          </a:xfrm>
          <a:noFill/>
          <a:ln w="9525">
            <a:noFill/>
            <a:miter lim="800000"/>
            <a:headEnd/>
            <a:tailEnd/>
          </a:ln>
          <a:effectLst/>
          <a:extLst/>
        </p:spPr>
        <p:txBody>
          <a:bodyPr vert="horz" wrap="square" lIns="92637" tIns="46319" rIns="92637" bIns="46319" numCol="1" anchor="t" anchorCtr="0" compatLnSpc="1">
            <a:prstTxWarp prst="textNoShape">
              <a:avLst/>
            </a:prstTxWarp>
          </a:bodyPr>
          <a:lstStyle/>
          <a:p>
            <a:pPr>
              <a:spcAft>
                <a:spcPts val="686"/>
              </a:spcAft>
            </a:pPr>
            <a:r>
              <a:rPr lang="en-US" dirty="0">
                <a:latin typeface="+mn-lt"/>
                <a:ea typeface="Tahoma" pitchFamily="34" charset="0"/>
                <a:cs typeface="Tahoma" pitchFamily="34" charset="0"/>
              </a:rPr>
              <a:t>The public-private partnership is fundamental to the program’s success. The program is managed by the National Institute of Standards and Technology, an agency of the U.S. Department of Commerce. It is funded by product and service fees and by a gift to the Department of Commerce from the Foundation for the Malcolm Baldrige National Quality Award.</a:t>
            </a:r>
          </a:p>
          <a:p>
            <a:pPr>
              <a:spcAft>
                <a:spcPts val="686"/>
              </a:spcAft>
            </a:pPr>
            <a:r>
              <a:rPr lang="en-US" dirty="0">
                <a:latin typeface="+mn-lt"/>
                <a:ea typeface="Tahoma" pitchFamily="34" charset="0"/>
                <a:cs typeface="Tahoma" pitchFamily="34" charset="0"/>
              </a:rPr>
              <a:t>The following are the program’s key partners.</a:t>
            </a:r>
          </a:p>
          <a:p>
            <a:pPr marL="403225" lvl="1" indent="-171450">
              <a:buFont typeface="Arial" panose="020B0604020202020204" pitchFamily="34" charset="0"/>
              <a:buChar char="•"/>
            </a:pPr>
            <a:r>
              <a:rPr lang="en-US" dirty="0"/>
              <a:t>The Baldrige Foundation, composed of leaders from prominent U.S. organizations, is responsible for raising funds to endow the program permanently, overseeing the investment of endowed funds, and disbursing funds to the National Institute of Standards and Technology (NIST).</a:t>
            </a:r>
          </a:p>
          <a:p>
            <a:pPr marL="403225" lvl="1" indent="-171450">
              <a:buFont typeface="Arial" panose="020B0604020202020204" pitchFamily="34" charset="0"/>
              <a:buChar char="•"/>
            </a:pPr>
            <a:r>
              <a:rPr lang="en-US" dirty="0"/>
              <a:t>The Alliance for Performance Excellence is a nonprofit national network of local, state, regional, and sector Baldrige-based programs. Alliance member programs serve as a feeder system for the national Baldrige Award. </a:t>
            </a:r>
          </a:p>
          <a:p>
            <a:pPr marL="403225" lvl="1" indent="-171450">
              <a:buFont typeface="Arial" panose="020B0604020202020204" pitchFamily="34" charset="0"/>
              <a:buChar char="•"/>
            </a:pPr>
            <a:r>
              <a:rPr lang="en-US" dirty="0"/>
              <a:t>ASQ provides logistical support to the program in administering the award process under a contract with NIST.</a:t>
            </a:r>
          </a:p>
          <a:p>
            <a:pPr lvl="1"/>
            <a:r>
              <a:rPr lang="en-US" dirty="0"/>
              <a:t>— The Board of Overseers, composed of distinguished leaders from all sectors of the U.S. economy, is appointed by the U.S. Secretary of Commerce to evaluate the program, provide policy guidance, and assess how well the award is serving the national interest.</a:t>
            </a:r>
          </a:p>
          <a:p>
            <a:pPr lvl="1"/>
            <a:r>
              <a:rPr lang="en-US" dirty="0"/>
              <a:t>— The Board of Examiners is a group of about 500 recognized experts who volunteer to assess award applications and assist in the program’s outreach and educational activities. </a:t>
            </a:r>
          </a:p>
          <a:p>
            <a:pPr lvl="1"/>
            <a:r>
              <a:rPr lang="en-US" dirty="0"/>
              <a:t>— Baldrige Award recipients share information on their best management practices and performance results.</a:t>
            </a:r>
          </a:p>
        </p:txBody>
      </p:sp>
    </p:spTree>
    <p:extLst>
      <p:ext uri="{BB962C8B-B14F-4D97-AF65-F5344CB8AC3E}">
        <p14:creationId xmlns:p14="http://schemas.microsoft.com/office/powerpoint/2010/main" val="23025457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1060" eaLnBrk="0" hangingPunct="0">
              <a:defRPr sz="2900">
                <a:solidFill>
                  <a:schemeClr val="tx1"/>
                </a:solidFill>
                <a:latin typeface="Times New Roman" pitchFamily="18" charset="0"/>
                <a:ea typeface="ＭＳ Ｐゴシック" pitchFamily="34" charset="-128"/>
              </a:defRPr>
            </a:lvl1pPr>
            <a:lvl2pPr marL="935154" indent="-359674" defTabSz="1041060" eaLnBrk="0" hangingPunct="0">
              <a:defRPr sz="2900">
                <a:solidFill>
                  <a:schemeClr val="tx1"/>
                </a:solidFill>
                <a:latin typeface="Times New Roman" pitchFamily="18" charset="0"/>
                <a:ea typeface="ＭＳ Ｐゴシック" pitchFamily="34" charset="-128"/>
              </a:defRPr>
            </a:lvl2pPr>
            <a:lvl3pPr marL="1438700" indent="-287739" defTabSz="1041060" eaLnBrk="0" hangingPunct="0">
              <a:defRPr sz="2900">
                <a:solidFill>
                  <a:schemeClr val="tx1"/>
                </a:solidFill>
                <a:latin typeface="Times New Roman" pitchFamily="18" charset="0"/>
                <a:ea typeface="ＭＳ Ｐゴシック" pitchFamily="34" charset="-128"/>
              </a:defRPr>
            </a:lvl3pPr>
            <a:lvl4pPr marL="2014180" indent="-287739" defTabSz="1041060" eaLnBrk="0" hangingPunct="0">
              <a:defRPr sz="2900">
                <a:solidFill>
                  <a:schemeClr val="tx1"/>
                </a:solidFill>
                <a:latin typeface="Times New Roman" pitchFamily="18" charset="0"/>
                <a:ea typeface="ＭＳ Ｐゴシック" pitchFamily="34" charset="-128"/>
              </a:defRPr>
            </a:lvl4pPr>
            <a:lvl5pPr marL="2589660" indent="-287739" defTabSz="1041060" eaLnBrk="0" hangingPunct="0">
              <a:defRPr sz="2900">
                <a:solidFill>
                  <a:schemeClr val="tx1"/>
                </a:solidFill>
                <a:latin typeface="Times New Roman" pitchFamily="18" charset="0"/>
                <a:ea typeface="ＭＳ Ｐゴシック" pitchFamily="34" charset="-128"/>
              </a:defRPr>
            </a:lvl5pPr>
            <a:lvl6pPr marL="3165141" indent="-287739" defTabSz="1041060" eaLnBrk="0" fontAlgn="base" hangingPunct="0">
              <a:spcBef>
                <a:spcPct val="0"/>
              </a:spcBef>
              <a:spcAft>
                <a:spcPct val="0"/>
              </a:spcAft>
              <a:defRPr sz="2900">
                <a:solidFill>
                  <a:schemeClr val="tx1"/>
                </a:solidFill>
                <a:latin typeface="Times New Roman" pitchFamily="18" charset="0"/>
                <a:ea typeface="ＭＳ Ｐゴシック" pitchFamily="34" charset="-128"/>
              </a:defRPr>
            </a:lvl6pPr>
            <a:lvl7pPr marL="3740621" indent="-287739" defTabSz="1041060" eaLnBrk="0" fontAlgn="base" hangingPunct="0">
              <a:spcBef>
                <a:spcPct val="0"/>
              </a:spcBef>
              <a:spcAft>
                <a:spcPct val="0"/>
              </a:spcAft>
              <a:defRPr sz="2900">
                <a:solidFill>
                  <a:schemeClr val="tx1"/>
                </a:solidFill>
                <a:latin typeface="Times New Roman" pitchFamily="18" charset="0"/>
                <a:ea typeface="ＭＳ Ｐゴシック" pitchFamily="34" charset="-128"/>
              </a:defRPr>
            </a:lvl7pPr>
            <a:lvl8pPr marL="4316100" indent="-287739" defTabSz="1041060" eaLnBrk="0" fontAlgn="base" hangingPunct="0">
              <a:spcBef>
                <a:spcPct val="0"/>
              </a:spcBef>
              <a:spcAft>
                <a:spcPct val="0"/>
              </a:spcAft>
              <a:defRPr sz="2900">
                <a:solidFill>
                  <a:schemeClr val="tx1"/>
                </a:solidFill>
                <a:latin typeface="Times New Roman" pitchFamily="18" charset="0"/>
                <a:ea typeface="ＭＳ Ｐゴシック" pitchFamily="34" charset="-128"/>
              </a:defRPr>
            </a:lvl8pPr>
            <a:lvl9pPr marL="4891579" indent="-287739" defTabSz="1041060" eaLnBrk="0" fontAlgn="base" hangingPunct="0">
              <a:spcBef>
                <a:spcPct val="0"/>
              </a:spcBef>
              <a:spcAft>
                <a:spcPct val="0"/>
              </a:spcAft>
              <a:defRPr sz="2900">
                <a:solidFill>
                  <a:schemeClr val="tx1"/>
                </a:solidFill>
                <a:latin typeface="Times New Roman" pitchFamily="18" charset="0"/>
                <a:ea typeface="ＭＳ Ｐゴシック" pitchFamily="34" charset="-128"/>
              </a:defRPr>
            </a:lvl9pPr>
          </a:lstStyle>
          <a:p>
            <a:fld id="{EE84FAF2-0FDC-465F-8E5D-24D5B0A7371B}" type="slidenum">
              <a:rPr lang="en-US" sz="1300"/>
              <a:pPr/>
              <a:t>6</a:t>
            </a:fld>
            <a:endParaRPr lang="en-US" sz="1300" dirty="0"/>
          </a:p>
        </p:txBody>
      </p:sp>
      <p:sp>
        <p:nvSpPr>
          <p:cNvPr id="25603" name="Rectangle 2"/>
          <p:cNvSpPr>
            <a:spLocks noGrp="1" noRot="1" noChangeAspect="1" noChangeArrowheads="1" noTextEdit="1"/>
          </p:cNvSpPr>
          <p:nvPr>
            <p:ph type="sldImg"/>
          </p:nvPr>
        </p:nvSpPr>
        <p:spPr>
          <a:xfrm>
            <a:off x="912813" y="827088"/>
            <a:ext cx="5457825" cy="4217987"/>
          </a:xfrm>
          <a:ln/>
        </p:spPr>
      </p:sp>
      <p:sp>
        <p:nvSpPr>
          <p:cNvPr id="25604" name="Rectangle 3"/>
          <p:cNvSpPr>
            <a:spLocks noGrp="1" noChangeArrowheads="1"/>
          </p:cNvSpPr>
          <p:nvPr>
            <p:ph type="body" idx="1"/>
          </p:nvPr>
        </p:nvSpPr>
        <p:spPr>
          <a:xfrm>
            <a:off x="984149" y="5350799"/>
            <a:ext cx="5315234" cy="2846941"/>
          </a:xfrm>
          <a:noFill/>
          <a:ln w="9525">
            <a:noFill/>
            <a:miter lim="800000"/>
            <a:headEnd/>
            <a:tailEnd/>
          </a:ln>
          <a:effectLst/>
          <a:extLst/>
        </p:spPr>
        <p:txBody>
          <a:bodyPr vert="horz" wrap="square" lIns="92637" tIns="46319" rIns="92637" bIns="46319" numCol="1" anchor="t" anchorCtr="0" compatLnSpc="1">
            <a:prstTxWarp prst="textNoShape">
              <a:avLst/>
            </a:prstTxWarp>
          </a:bodyPr>
          <a:lstStyle/>
          <a:p>
            <a:pPr>
              <a:spcAft>
                <a:spcPts val="686"/>
              </a:spcAft>
            </a:pPr>
            <a:r>
              <a:rPr lang="en-US" dirty="0">
                <a:latin typeface="+mn-lt"/>
                <a:ea typeface="Tahoma" pitchFamily="34" charset="0"/>
                <a:cs typeface="Tahoma" pitchFamily="34" charset="0"/>
              </a:rPr>
              <a:t> As mentioned previously, the Baldrige Program aims to identify and recognize organizations that demonstrate performance excellence, to disseminate best practices, and to help organizations achieve performance excellence. </a:t>
            </a:r>
          </a:p>
          <a:p>
            <a:pPr>
              <a:spcAft>
                <a:spcPts val="686"/>
              </a:spcAft>
            </a:pPr>
            <a:r>
              <a:rPr lang="en-US" dirty="0" smtClean="0">
                <a:latin typeface="+mn-lt"/>
                <a:ea typeface="Tahoma" pitchFamily="34" charset="0"/>
                <a:cs typeface="Tahoma" pitchFamily="34" charset="0"/>
              </a:rPr>
              <a:t>Performance </a:t>
            </a:r>
            <a:r>
              <a:rPr lang="en-US" dirty="0">
                <a:latin typeface="+mn-lt"/>
                <a:ea typeface="Tahoma" pitchFamily="34" charset="0"/>
                <a:cs typeface="Tahoma" pitchFamily="34" charset="0"/>
              </a:rPr>
              <a:t>excellence refers to an integrated </a:t>
            </a:r>
            <a:r>
              <a:rPr lang="en-US" b="1" dirty="0">
                <a:latin typeface="+mn-lt"/>
                <a:ea typeface="Tahoma" pitchFamily="34" charset="0"/>
                <a:cs typeface="Tahoma" pitchFamily="34" charset="0"/>
              </a:rPr>
              <a:t>approach</a:t>
            </a:r>
            <a:r>
              <a:rPr lang="en-US" dirty="0">
                <a:latin typeface="+mn-lt"/>
                <a:ea typeface="Tahoma" pitchFamily="34" charset="0"/>
                <a:cs typeface="Tahoma" pitchFamily="34" charset="0"/>
              </a:rPr>
              <a:t> to organizational performance management. This approach </a:t>
            </a:r>
            <a:r>
              <a:rPr lang="en-US" b="1" dirty="0" smtClean="0">
                <a:latin typeface="+mn-lt"/>
                <a:ea typeface="Tahoma" pitchFamily="34" charset="0"/>
                <a:cs typeface="Tahoma" pitchFamily="34" charset="0"/>
              </a:rPr>
              <a:t>results in </a:t>
            </a:r>
            <a:r>
              <a:rPr lang="en-US" dirty="0" smtClean="0">
                <a:latin typeface="+mn-lt"/>
                <a:ea typeface="Tahoma" pitchFamily="34" charset="0"/>
                <a:cs typeface="Tahoma" pitchFamily="34" charset="0"/>
              </a:rPr>
              <a:t>(</a:t>
            </a:r>
            <a:r>
              <a:rPr lang="en-US" dirty="0">
                <a:latin typeface="+mn-lt"/>
                <a:ea typeface="Tahoma" pitchFamily="34" charset="0"/>
                <a:cs typeface="Tahoma" pitchFamily="34" charset="0"/>
              </a:rPr>
              <a:t>1) delivery of ever-improving value to customers and stakeholders, contributing to </a:t>
            </a:r>
            <a:r>
              <a:rPr lang="en-US" dirty="0" smtClean="0">
                <a:latin typeface="+mn-lt"/>
                <a:ea typeface="Tahoma" pitchFamily="34" charset="0"/>
                <a:cs typeface="Tahoma" pitchFamily="34" charset="0"/>
              </a:rPr>
              <a:t>organizational </a:t>
            </a:r>
            <a:r>
              <a:rPr lang="en-US" dirty="0">
                <a:latin typeface="+mn-lt"/>
                <a:ea typeface="Tahoma" pitchFamily="34" charset="0"/>
                <a:cs typeface="Tahoma" pitchFamily="34" charset="0"/>
              </a:rPr>
              <a:t>sustainability and marketplace success (an external focus); (2) improvement of overall organizational effectiveness and capabilities (an operational focus); and (3) organizational and personal learning (a learning focus).</a:t>
            </a:r>
          </a:p>
        </p:txBody>
      </p:sp>
    </p:spTree>
    <p:extLst>
      <p:ext uri="{BB962C8B-B14F-4D97-AF65-F5344CB8AC3E}">
        <p14:creationId xmlns:p14="http://schemas.microsoft.com/office/powerpoint/2010/main" val="20823746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1060" eaLnBrk="0" hangingPunct="0">
              <a:defRPr sz="2900">
                <a:solidFill>
                  <a:schemeClr val="tx1"/>
                </a:solidFill>
                <a:latin typeface="Times New Roman" pitchFamily="18" charset="0"/>
                <a:ea typeface="ＭＳ Ｐゴシック" pitchFamily="34" charset="-128"/>
              </a:defRPr>
            </a:lvl1pPr>
            <a:lvl2pPr marL="935154" indent="-359674" defTabSz="1041060" eaLnBrk="0" hangingPunct="0">
              <a:defRPr sz="2900">
                <a:solidFill>
                  <a:schemeClr val="tx1"/>
                </a:solidFill>
                <a:latin typeface="Times New Roman" pitchFamily="18" charset="0"/>
                <a:ea typeface="ＭＳ Ｐゴシック" pitchFamily="34" charset="-128"/>
              </a:defRPr>
            </a:lvl2pPr>
            <a:lvl3pPr marL="1438700" indent="-287739" defTabSz="1041060" eaLnBrk="0" hangingPunct="0">
              <a:defRPr sz="2900">
                <a:solidFill>
                  <a:schemeClr val="tx1"/>
                </a:solidFill>
                <a:latin typeface="Times New Roman" pitchFamily="18" charset="0"/>
                <a:ea typeface="ＭＳ Ｐゴシック" pitchFamily="34" charset="-128"/>
              </a:defRPr>
            </a:lvl3pPr>
            <a:lvl4pPr marL="2014180" indent="-287739" defTabSz="1041060" eaLnBrk="0" hangingPunct="0">
              <a:defRPr sz="2900">
                <a:solidFill>
                  <a:schemeClr val="tx1"/>
                </a:solidFill>
                <a:latin typeface="Times New Roman" pitchFamily="18" charset="0"/>
                <a:ea typeface="ＭＳ Ｐゴシック" pitchFamily="34" charset="-128"/>
              </a:defRPr>
            </a:lvl4pPr>
            <a:lvl5pPr marL="2589660" indent="-287739" defTabSz="1041060" eaLnBrk="0" hangingPunct="0">
              <a:defRPr sz="2900">
                <a:solidFill>
                  <a:schemeClr val="tx1"/>
                </a:solidFill>
                <a:latin typeface="Times New Roman" pitchFamily="18" charset="0"/>
                <a:ea typeface="ＭＳ Ｐゴシック" pitchFamily="34" charset="-128"/>
              </a:defRPr>
            </a:lvl5pPr>
            <a:lvl6pPr marL="3165141" indent="-287739" defTabSz="1041060" eaLnBrk="0" fontAlgn="base" hangingPunct="0">
              <a:spcBef>
                <a:spcPct val="0"/>
              </a:spcBef>
              <a:spcAft>
                <a:spcPct val="0"/>
              </a:spcAft>
              <a:defRPr sz="2900">
                <a:solidFill>
                  <a:schemeClr val="tx1"/>
                </a:solidFill>
                <a:latin typeface="Times New Roman" pitchFamily="18" charset="0"/>
                <a:ea typeface="ＭＳ Ｐゴシック" pitchFamily="34" charset="-128"/>
              </a:defRPr>
            </a:lvl6pPr>
            <a:lvl7pPr marL="3740621" indent="-287739" defTabSz="1041060" eaLnBrk="0" fontAlgn="base" hangingPunct="0">
              <a:spcBef>
                <a:spcPct val="0"/>
              </a:spcBef>
              <a:spcAft>
                <a:spcPct val="0"/>
              </a:spcAft>
              <a:defRPr sz="2900">
                <a:solidFill>
                  <a:schemeClr val="tx1"/>
                </a:solidFill>
                <a:latin typeface="Times New Roman" pitchFamily="18" charset="0"/>
                <a:ea typeface="ＭＳ Ｐゴシック" pitchFamily="34" charset="-128"/>
              </a:defRPr>
            </a:lvl7pPr>
            <a:lvl8pPr marL="4316100" indent="-287739" defTabSz="1041060" eaLnBrk="0" fontAlgn="base" hangingPunct="0">
              <a:spcBef>
                <a:spcPct val="0"/>
              </a:spcBef>
              <a:spcAft>
                <a:spcPct val="0"/>
              </a:spcAft>
              <a:defRPr sz="2900">
                <a:solidFill>
                  <a:schemeClr val="tx1"/>
                </a:solidFill>
                <a:latin typeface="Times New Roman" pitchFamily="18" charset="0"/>
                <a:ea typeface="ＭＳ Ｐゴシック" pitchFamily="34" charset="-128"/>
              </a:defRPr>
            </a:lvl8pPr>
            <a:lvl9pPr marL="4891579" indent="-287739" defTabSz="1041060" eaLnBrk="0" fontAlgn="base" hangingPunct="0">
              <a:spcBef>
                <a:spcPct val="0"/>
              </a:spcBef>
              <a:spcAft>
                <a:spcPct val="0"/>
              </a:spcAft>
              <a:defRPr sz="2900">
                <a:solidFill>
                  <a:schemeClr val="tx1"/>
                </a:solidFill>
                <a:latin typeface="Times New Roman" pitchFamily="18" charset="0"/>
                <a:ea typeface="ＭＳ Ｐゴシック" pitchFamily="34" charset="-128"/>
              </a:defRPr>
            </a:lvl9pPr>
          </a:lstStyle>
          <a:p>
            <a:fld id="{D739FFE7-3B1E-4405-A378-F45728D96F71}" type="slidenum">
              <a:rPr lang="en-US" sz="1300"/>
              <a:pPr/>
              <a:t>7</a:t>
            </a:fld>
            <a:endParaRPr lang="en-US" sz="1300" dirty="0"/>
          </a:p>
        </p:txBody>
      </p:sp>
      <p:sp>
        <p:nvSpPr>
          <p:cNvPr id="26627" name="Rectangle 2"/>
          <p:cNvSpPr>
            <a:spLocks noGrp="1" noRot="1" noChangeAspect="1" noChangeArrowheads="1" noTextEdit="1"/>
          </p:cNvSpPr>
          <p:nvPr>
            <p:ph type="sldImg"/>
          </p:nvPr>
        </p:nvSpPr>
        <p:spPr>
          <a:xfrm>
            <a:off x="1227138" y="279400"/>
            <a:ext cx="4772025" cy="3687763"/>
          </a:xfrm>
          <a:ln/>
        </p:spPr>
      </p:sp>
      <p:sp>
        <p:nvSpPr>
          <p:cNvPr id="31748" name="Rectangle 3"/>
          <p:cNvSpPr>
            <a:spLocks noGrp="1" noChangeArrowheads="1"/>
          </p:cNvSpPr>
          <p:nvPr>
            <p:ph type="body" idx="1"/>
          </p:nvPr>
        </p:nvSpPr>
        <p:spPr>
          <a:xfrm>
            <a:off x="311780" y="4121636"/>
            <a:ext cx="6306734" cy="6929056"/>
          </a:xfrm>
          <a:noFill/>
          <a:ln w="9525">
            <a:noFill/>
            <a:miter lim="800000"/>
            <a:headEnd/>
            <a:tailEnd/>
          </a:ln>
          <a:effectLst/>
        </p:spPr>
        <p:txBody>
          <a:bodyPr vert="horz" wrap="square" lIns="92637" tIns="46319" rIns="92637" bIns="46319" numCol="1" anchor="t" anchorCtr="0" compatLnSpc="1">
            <a:prstTxWarp prst="textNoShape">
              <a:avLst/>
            </a:prstTxWarp>
          </a:bodyPr>
          <a:lstStyle/>
          <a:p>
            <a:pPr>
              <a:spcAft>
                <a:spcPts val="686"/>
              </a:spcAft>
            </a:pPr>
            <a:r>
              <a:rPr lang="en-US" dirty="0">
                <a:latin typeface="+mn-lt"/>
                <a:ea typeface="Tahoma" pitchFamily="34" charset="0"/>
                <a:cs typeface="Tahoma" pitchFamily="34" charset="0"/>
              </a:rPr>
              <a:t>The Baldrige Excellence Framework has two uses: (1) to help organizations improve and (2) to identify Baldrige Award recipients to serve as role models of performance excellence. The Criteria are a de facto definition of performance excellence. They are a set of questions that focus on critical factors contributing to performance excellence. The questions are organized into an Organizational Profile and seven categories. The questions in the Organizational Profile focus on the key influences on how your organization operates and the key challenges it faces. The remaining questions ask about an organization’s processes relating to leadership, strategic planning, customers and the workforce, operations, information systems, and results. The seven categories are designed to work as an integrated framework for managing an organization.</a:t>
            </a:r>
          </a:p>
          <a:p>
            <a:pPr>
              <a:spcAft>
                <a:spcPts val="686"/>
              </a:spcAft>
            </a:pPr>
            <a:r>
              <a:rPr lang="en-US" dirty="0">
                <a:latin typeface="+mn-lt"/>
                <a:ea typeface="Tahoma" pitchFamily="34" charset="0"/>
                <a:cs typeface="Tahoma" pitchFamily="34" charset="0"/>
              </a:rPr>
              <a:t> In keeping with the continuous improvement philosophy of the Baldrige Program, the Baldrige framework is updated every two years through a consensus process to stay at the leading edge of validated leadership and performance practice. </a:t>
            </a:r>
          </a:p>
          <a:p>
            <a:pPr>
              <a:spcAft>
                <a:spcPts val="686"/>
              </a:spcAft>
            </a:pPr>
            <a:r>
              <a:rPr lang="en-US" dirty="0">
                <a:latin typeface="+mn-lt"/>
                <a:ea typeface="Tahoma" pitchFamily="34" charset="0"/>
                <a:cs typeface="Tahoma" pitchFamily="34" charset="0"/>
              </a:rPr>
              <a:t> Three versions of the Criteria represent each of the Baldrige Program’s main customer groups: business/nonprofit, education, and health care organizations. The primary differences are the use of language appropriate for each sector and integration of sector-specific themes. For education, these themes focus on student learning. For health care, the themes include a focus on patient care and patient health care outcomes.</a:t>
            </a:r>
          </a:p>
          <a:p>
            <a:pPr>
              <a:spcAft>
                <a:spcPts val="686"/>
              </a:spcAft>
            </a:pPr>
            <a:r>
              <a:rPr lang="en-US" dirty="0">
                <a:latin typeface="+mn-lt"/>
                <a:ea typeface="Tahoma" pitchFamily="34" charset="0"/>
                <a:cs typeface="Tahoma" pitchFamily="34" charset="0"/>
              </a:rPr>
              <a:t>Since their inception in 1988, the Baldrige Criteria for Performance Excellence have accelerated in acceptance and importance. Organizations of all sizes and types use the Criteria for improvement and self-assessment, including large and small manufacturers; banks and other service providers; small businesses from consulting firms to fast-food restaurants; K–12 school systems, universities, and proprietary education organizations; hospitals, long-term care facilities, and other health care organizations; nonprofit organizations, and local, state, and federal government agencies.</a:t>
            </a:r>
          </a:p>
        </p:txBody>
      </p:sp>
    </p:spTree>
    <p:extLst>
      <p:ext uri="{BB962C8B-B14F-4D97-AF65-F5344CB8AC3E}">
        <p14:creationId xmlns:p14="http://schemas.microsoft.com/office/powerpoint/2010/main" val="31434283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1060" eaLnBrk="0" hangingPunct="0">
              <a:defRPr sz="2900">
                <a:solidFill>
                  <a:schemeClr val="tx1"/>
                </a:solidFill>
                <a:latin typeface="Times New Roman" pitchFamily="18" charset="0"/>
                <a:ea typeface="ＭＳ Ｐゴシック" pitchFamily="34" charset="-128"/>
              </a:defRPr>
            </a:lvl1pPr>
            <a:lvl2pPr marL="935154" indent="-359674" defTabSz="1041060" eaLnBrk="0" hangingPunct="0">
              <a:defRPr sz="2900">
                <a:solidFill>
                  <a:schemeClr val="tx1"/>
                </a:solidFill>
                <a:latin typeface="Times New Roman" pitchFamily="18" charset="0"/>
                <a:ea typeface="ＭＳ Ｐゴシック" pitchFamily="34" charset="-128"/>
              </a:defRPr>
            </a:lvl2pPr>
            <a:lvl3pPr marL="1438700" indent="-287739" defTabSz="1041060" eaLnBrk="0" hangingPunct="0">
              <a:defRPr sz="2900">
                <a:solidFill>
                  <a:schemeClr val="tx1"/>
                </a:solidFill>
                <a:latin typeface="Times New Roman" pitchFamily="18" charset="0"/>
                <a:ea typeface="ＭＳ Ｐゴシック" pitchFamily="34" charset="-128"/>
              </a:defRPr>
            </a:lvl3pPr>
            <a:lvl4pPr marL="2014180" indent="-287739" defTabSz="1041060" eaLnBrk="0" hangingPunct="0">
              <a:defRPr sz="2900">
                <a:solidFill>
                  <a:schemeClr val="tx1"/>
                </a:solidFill>
                <a:latin typeface="Times New Roman" pitchFamily="18" charset="0"/>
                <a:ea typeface="ＭＳ Ｐゴシック" pitchFamily="34" charset="-128"/>
              </a:defRPr>
            </a:lvl4pPr>
            <a:lvl5pPr marL="2589660" indent="-287739" defTabSz="1041060" eaLnBrk="0" hangingPunct="0">
              <a:defRPr sz="2900">
                <a:solidFill>
                  <a:schemeClr val="tx1"/>
                </a:solidFill>
                <a:latin typeface="Times New Roman" pitchFamily="18" charset="0"/>
                <a:ea typeface="ＭＳ Ｐゴシック" pitchFamily="34" charset="-128"/>
              </a:defRPr>
            </a:lvl5pPr>
            <a:lvl6pPr marL="3165141" indent="-287739" defTabSz="1041060" eaLnBrk="0" fontAlgn="base" hangingPunct="0">
              <a:spcBef>
                <a:spcPct val="0"/>
              </a:spcBef>
              <a:spcAft>
                <a:spcPct val="0"/>
              </a:spcAft>
              <a:defRPr sz="2900">
                <a:solidFill>
                  <a:schemeClr val="tx1"/>
                </a:solidFill>
                <a:latin typeface="Times New Roman" pitchFamily="18" charset="0"/>
                <a:ea typeface="ＭＳ Ｐゴシック" pitchFamily="34" charset="-128"/>
              </a:defRPr>
            </a:lvl6pPr>
            <a:lvl7pPr marL="3740621" indent="-287739" defTabSz="1041060" eaLnBrk="0" fontAlgn="base" hangingPunct="0">
              <a:spcBef>
                <a:spcPct val="0"/>
              </a:spcBef>
              <a:spcAft>
                <a:spcPct val="0"/>
              </a:spcAft>
              <a:defRPr sz="2900">
                <a:solidFill>
                  <a:schemeClr val="tx1"/>
                </a:solidFill>
                <a:latin typeface="Times New Roman" pitchFamily="18" charset="0"/>
                <a:ea typeface="ＭＳ Ｐゴシック" pitchFamily="34" charset="-128"/>
              </a:defRPr>
            </a:lvl7pPr>
            <a:lvl8pPr marL="4316100" indent="-287739" defTabSz="1041060" eaLnBrk="0" fontAlgn="base" hangingPunct="0">
              <a:spcBef>
                <a:spcPct val="0"/>
              </a:spcBef>
              <a:spcAft>
                <a:spcPct val="0"/>
              </a:spcAft>
              <a:defRPr sz="2900">
                <a:solidFill>
                  <a:schemeClr val="tx1"/>
                </a:solidFill>
                <a:latin typeface="Times New Roman" pitchFamily="18" charset="0"/>
                <a:ea typeface="ＭＳ Ｐゴシック" pitchFamily="34" charset="-128"/>
              </a:defRPr>
            </a:lvl8pPr>
            <a:lvl9pPr marL="4891579" indent="-287739" defTabSz="1041060" eaLnBrk="0" fontAlgn="base" hangingPunct="0">
              <a:spcBef>
                <a:spcPct val="0"/>
              </a:spcBef>
              <a:spcAft>
                <a:spcPct val="0"/>
              </a:spcAft>
              <a:defRPr sz="2900">
                <a:solidFill>
                  <a:schemeClr val="tx1"/>
                </a:solidFill>
                <a:latin typeface="Times New Roman" pitchFamily="18" charset="0"/>
                <a:ea typeface="ＭＳ Ｐゴシック" pitchFamily="34" charset="-128"/>
              </a:defRPr>
            </a:lvl9pPr>
          </a:lstStyle>
          <a:p>
            <a:fld id="{5A2A9BBE-82C0-413F-89CA-4CEA39F2C769}" type="slidenum">
              <a:rPr lang="en-US" sz="1300"/>
              <a:pPr/>
              <a:t>8</a:t>
            </a:fld>
            <a:endParaRPr lang="en-US" sz="1300" dirty="0"/>
          </a:p>
        </p:txBody>
      </p:sp>
      <p:sp>
        <p:nvSpPr>
          <p:cNvPr id="32771" name="Rectangle 4"/>
          <p:cNvSpPr>
            <a:spLocks noGrp="1" noRot="1" noChangeAspect="1" noChangeArrowheads="1" noTextEdit="1"/>
          </p:cNvSpPr>
          <p:nvPr>
            <p:ph type="sldImg"/>
          </p:nvPr>
        </p:nvSpPr>
        <p:spPr>
          <a:xfrm>
            <a:off x="1281113" y="846138"/>
            <a:ext cx="4629150" cy="3578225"/>
          </a:xfrm>
          <a:ln/>
        </p:spPr>
      </p:sp>
      <p:sp>
        <p:nvSpPr>
          <p:cNvPr id="32772" name="Rectangle 5"/>
          <p:cNvSpPr>
            <a:spLocks noGrp="1" noChangeArrowheads="1"/>
          </p:cNvSpPr>
          <p:nvPr>
            <p:ph type="body" idx="1"/>
          </p:nvPr>
        </p:nvSpPr>
        <p:spPr>
          <a:xfrm>
            <a:off x="390141" y="4883080"/>
            <a:ext cx="6330596" cy="5805903"/>
          </a:xfrm>
          <a:noFill/>
          <a:ln w="9525">
            <a:noFill/>
            <a:miter lim="800000"/>
            <a:headEnd/>
            <a:tailEnd/>
          </a:ln>
          <a:effectLst/>
          <a:extLst/>
        </p:spPr>
        <p:txBody>
          <a:bodyPr vert="horz" wrap="square" lIns="92637" tIns="46319" rIns="92637" bIns="46319" numCol="1" anchor="t" anchorCtr="0" compatLnSpc="1">
            <a:prstTxWarp prst="textNoShape">
              <a:avLst/>
            </a:prstTxWarp>
          </a:bodyPr>
          <a:lstStyle/>
          <a:p>
            <a:pPr>
              <a:spcAft>
                <a:spcPts val="686"/>
              </a:spcAft>
            </a:pPr>
            <a:r>
              <a:rPr lang="en-US" dirty="0">
                <a:latin typeface="+mn-lt"/>
                <a:ea typeface="Tahoma" pitchFamily="34" charset="0"/>
                <a:cs typeface="Tahoma" pitchFamily="34" charset="0"/>
              </a:rPr>
              <a:t>Accomplishments:</a:t>
            </a:r>
          </a:p>
          <a:p>
            <a:pPr>
              <a:spcAft>
                <a:spcPts val="686"/>
              </a:spcAft>
            </a:pPr>
            <a:r>
              <a:rPr lang="en-US" dirty="0">
                <a:latin typeface="+mn-lt"/>
                <a:ea typeface="Tahoma" pitchFamily="34" charset="0"/>
                <a:cs typeface="Tahoma" pitchFamily="34" charset="0"/>
              </a:rPr>
              <a:t>The Baldrige Excellence Framework and its Criteria for Performance Excellence are accepted in the United States and worldwide as the primary standard for performance excellence. In addition to U.S. organizations that apply for the award, thousands more use the Baldrige framework for internal assessments. </a:t>
            </a:r>
          </a:p>
          <a:p>
            <a:pPr>
              <a:spcAft>
                <a:spcPts val="686"/>
              </a:spcAft>
            </a:pPr>
            <a:r>
              <a:rPr lang="en-US" dirty="0">
                <a:latin typeface="+mn-lt"/>
                <a:ea typeface="Tahoma" pitchFamily="34" charset="0"/>
                <a:cs typeface="Tahoma" pitchFamily="34" charset="0"/>
              </a:rPr>
              <a:t>Award recipients serve as role models. They actively share information and effectively demonstrate the importance of engaging in a continuous improvement process and of using assessment to gain a better understanding of customers, internal processes, and corporate culture.</a:t>
            </a:r>
          </a:p>
          <a:p>
            <a:pPr>
              <a:spcAft>
                <a:spcPts val="686"/>
              </a:spcAft>
            </a:pPr>
            <a:r>
              <a:rPr lang="en-US" dirty="0">
                <a:latin typeface="+mn-lt"/>
                <a:ea typeface="Tahoma" pitchFamily="34" charset="0"/>
                <a:cs typeface="Tahoma" pitchFamily="34" charset="0"/>
              </a:rPr>
              <a:t>State and local Baldrige-based award programs have grown from 8 in 1991 to around 30 today, covering nearly every U.S. state and territory.</a:t>
            </a:r>
          </a:p>
          <a:p>
            <a:pPr>
              <a:spcAft>
                <a:spcPts val="686"/>
              </a:spcAft>
            </a:pPr>
            <a:r>
              <a:rPr lang="en-US" dirty="0">
                <a:latin typeface="+mn-lt"/>
                <a:ea typeface="Tahoma" pitchFamily="34" charset="0"/>
                <a:cs typeface="Tahoma" pitchFamily="34" charset="0"/>
              </a:rPr>
              <a:t>Award recipients and other organizations that have used the Criteria see the benefits, such as increased customer engagement, improved cycle time, and increased sales/market share. Although the program is small, it has leveraged its influence to make a nationwide (and even global) impact and has promoted nationwide learning about the value of performance excellence.</a:t>
            </a:r>
          </a:p>
        </p:txBody>
      </p:sp>
    </p:spTree>
    <p:extLst>
      <p:ext uri="{BB962C8B-B14F-4D97-AF65-F5344CB8AC3E}">
        <p14:creationId xmlns:p14="http://schemas.microsoft.com/office/powerpoint/2010/main" val="22975796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9209">
              <a:defRPr sz="3000">
                <a:solidFill>
                  <a:schemeClr val="tx1"/>
                </a:solidFill>
                <a:latin typeface="Times New Roman" pitchFamily="18" charset="0"/>
                <a:ea typeface="MS PGothic" pitchFamily="34" charset="-128"/>
              </a:defRPr>
            </a:lvl1pPr>
            <a:lvl2pPr marL="935288" indent="-359726" defTabSz="1039209">
              <a:defRPr sz="3000">
                <a:solidFill>
                  <a:schemeClr val="tx1"/>
                </a:solidFill>
                <a:latin typeface="Times New Roman" pitchFamily="18" charset="0"/>
                <a:ea typeface="MS PGothic" pitchFamily="34" charset="-128"/>
              </a:defRPr>
            </a:lvl2pPr>
            <a:lvl3pPr marL="1438904" indent="-287781" defTabSz="1039209">
              <a:defRPr sz="3000">
                <a:solidFill>
                  <a:schemeClr val="tx1"/>
                </a:solidFill>
                <a:latin typeface="Times New Roman" pitchFamily="18" charset="0"/>
                <a:ea typeface="MS PGothic" pitchFamily="34" charset="-128"/>
              </a:defRPr>
            </a:lvl3pPr>
            <a:lvl4pPr marL="2014466" indent="-287781" defTabSz="1039209">
              <a:defRPr sz="3000">
                <a:solidFill>
                  <a:schemeClr val="tx1"/>
                </a:solidFill>
                <a:latin typeface="Times New Roman" pitchFamily="18" charset="0"/>
                <a:ea typeface="MS PGothic" pitchFamily="34" charset="-128"/>
              </a:defRPr>
            </a:lvl4pPr>
            <a:lvl5pPr marL="2590027" indent="-287781" defTabSz="1039209">
              <a:defRPr sz="3000">
                <a:solidFill>
                  <a:schemeClr val="tx1"/>
                </a:solidFill>
                <a:latin typeface="Times New Roman" pitchFamily="18" charset="0"/>
                <a:ea typeface="MS PGothic" pitchFamily="34" charset="-128"/>
              </a:defRPr>
            </a:lvl5pPr>
            <a:lvl6pPr marL="3165588" indent="-287781" defTabSz="1039209" eaLnBrk="0" fontAlgn="base" hangingPunct="0">
              <a:spcBef>
                <a:spcPct val="0"/>
              </a:spcBef>
              <a:spcAft>
                <a:spcPct val="0"/>
              </a:spcAft>
              <a:defRPr sz="3000">
                <a:solidFill>
                  <a:schemeClr val="tx1"/>
                </a:solidFill>
                <a:latin typeface="Times New Roman" pitchFamily="18" charset="0"/>
                <a:ea typeface="MS PGothic" pitchFamily="34" charset="-128"/>
              </a:defRPr>
            </a:lvl6pPr>
            <a:lvl7pPr marL="3741150" indent="-287781" defTabSz="1039209" eaLnBrk="0" fontAlgn="base" hangingPunct="0">
              <a:spcBef>
                <a:spcPct val="0"/>
              </a:spcBef>
              <a:spcAft>
                <a:spcPct val="0"/>
              </a:spcAft>
              <a:defRPr sz="3000">
                <a:solidFill>
                  <a:schemeClr val="tx1"/>
                </a:solidFill>
                <a:latin typeface="Times New Roman" pitchFamily="18" charset="0"/>
                <a:ea typeface="MS PGothic" pitchFamily="34" charset="-128"/>
              </a:defRPr>
            </a:lvl7pPr>
            <a:lvl8pPr marL="4316711" indent="-287781" defTabSz="1039209" eaLnBrk="0" fontAlgn="base" hangingPunct="0">
              <a:spcBef>
                <a:spcPct val="0"/>
              </a:spcBef>
              <a:spcAft>
                <a:spcPct val="0"/>
              </a:spcAft>
              <a:defRPr sz="3000">
                <a:solidFill>
                  <a:schemeClr val="tx1"/>
                </a:solidFill>
                <a:latin typeface="Times New Roman" pitchFamily="18" charset="0"/>
                <a:ea typeface="MS PGothic" pitchFamily="34" charset="-128"/>
              </a:defRPr>
            </a:lvl8pPr>
            <a:lvl9pPr marL="4892273" indent="-287781" defTabSz="1039209" eaLnBrk="0" fontAlgn="base" hangingPunct="0">
              <a:spcBef>
                <a:spcPct val="0"/>
              </a:spcBef>
              <a:spcAft>
                <a:spcPct val="0"/>
              </a:spcAft>
              <a:defRPr sz="3000">
                <a:solidFill>
                  <a:schemeClr val="tx1"/>
                </a:solidFill>
                <a:latin typeface="Times New Roman" pitchFamily="18" charset="0"/>
                <a:ea typeface="MS PGothic" pitchFamily="34" charset="-128"/>
              </a:defRPr>
            </a:lvl9pPr>
          </a:lstStyle>
          <a:p>
            <a:fld id="{C4D17473-8F70-4EDB-9AD8-BA5D5BC99FA0}" type="slidenum">
              <a:rPr lang="en-US" altLang="en-US" sz="1300"/>
              <a:pPr/>
              <a:t>9</a:t>
            </a:fld>
            <a:endParaRPr lang="en-US" altLang="en-US" sz="1300" dirty="0"/>
          </a:p>
        </p:txBody>
      </p:sp>
      <p:sp>
        <p:nvSpPr>
          <p:cNvPr id="17410" name="Rectangle 2"/>
          <p:cNvSpPr>
            <a:spLocks noGrp="1" noRot="1" noChangeAspect="1" noChangeArrowheads="1" noTextEdit="1"/>
          </p:cNvSpPr>
          <p:nvPr>
            <p:ph type="sldImg"/>
          </p:nvPr>
        </p:nvSpPr>
        <p:spPr>
          <a:xfrm>
            <a:off x="866775" y="841375"/>
            <a:ext cx="5456238" cy="4216400"/>
          </a:xfrm>
          <a:ln/>
        </p:spPr>
      </p:sp>
      <p:sp>
        <p:nvSpPr>
          <p:cNvPr id="17411" name="Rectangle 3"/>
          <p:cNvSpPr>
            <a:spLocks noGrp="1" noChangeArrowheads="1"/>
          </p:cNvSpPr>
          <p:nvPr>
            <p:ph type="body" idx="1"/>
          </p:nvPr>
        </p:nvSpPr>
        <p:spPr>
          <a:xfrm>
            <a:off x="934830" y="5211967"/>
            <a:ext cx="5140743" cy="2986047"/>
          </a:xfrm>
          <a:noFill/>
          <a:ln w="9525">
            <a:noFill/>
            <a:miter lim="800000"/>
            <a:headEnd/>
            <a:tailEnd/>
          </a:ln>
          <a:effectLst/>
          <a:extLst>
            <a:ext uri="{FAA26D3D-D897-4be2-8F04-BA451C77F1D7}">
              <ma14:placeholderFlag xmlns="" xmlns:ma14="http://schemas.microsoft.com/office/mac/drawingml/2011/main" val="1"/>
            </a:ext>
          </a:extLst>
        </p:spPr>
        <p:txBody>
          <a:bodyPr vert="horz" wrap="square" lIns="92637" tIns="46319" rIns="92637" bIns="46319" numCol="1" anchor="t" anchorCtr="0" compatLnSpc="1">
            <a:prstTxWarp prst="textNoShape">
              <a:avLst/>
            </a:prstTxWarp>
          </a:bodyPr>
          <a:lstStyle/>
          <a:p>
            <a:pPr>
              <a:spcAft>
                <a:spcPts val="686"/>
              </a:spcAft>
            </a:pPr>
            <a:r>
              <a:rPr lang="en-US" altLang="en-US" dirty="0">
                <a:latin typeface="+mn-lt"/>
                <a:ea typeface="Tahoma" pitchFamily="34" charset="0"/>
                <a:cs typeface="Tahoma" pitchFamily="34" charset="0"/>
              </a:rPr>
              <a:t>The ratio of the Baldrige Program’s benefits for the U.S. economy to its costs is estimated at 820 to 1.</a:t>
            </a:r>
          </a:p>
          <a:p>
            <a:pPr>
              <a:spcAft>
                <a:spcPts val="686"/>
              </a:spcAft>
            </a:pPr>
            <a:r>
              <a:rPr lang="en-US" altLang="en-US" dirty="0">
                <a:latin typeface="+mn-lt"/>
                <a:ea typeface="Tahoma" pitchFamily="34" charset="0"/>
                <a:cs typeface="Tahoma" pitchFamily="34" charset="0"/>
              </a:rPr>
              <a:t>99 Baldrige Award winners serve as national role models.</a:t>
            </a:r>
          </a:p>
          <a:p>
            <a:pPr>
              <a:spcAft>
                <a:spcPts val="686"/>
              </a:spcAft>
            </a:pPr>
            <a:r>
              <a:rPr lang="en-US" altLang="en-US" dirty="0">
                <a:latin typeface="+mn-lt"/>
                <a:ea typeface="Tahoma" pitchFamily="34" charset="0"/>
                <a:cs typeface="Tahoma" pitchFamily="34" charset="0"/>
              </a:rPr>
              <a:t>2010-–2014 award applicants represent 537,871 jobs, 2,520 work sites, over $80 billion in revenue/budgets, and about 436 million customers served.</a:t>
            </a:r>
          </a:p>
          <a:p>
            <a:pPr>
              <a:spcAft>
                <a:spcPts val="686"/>
              </a:spcAft>
            </a:pPr>
            <a:r>
              <a:rPr lang="en-US" altLang="en-US" dirty="0">
                <a:latin typeface="+mn-lt"/>
                <a:ea typeface="Tahoma" pitchFamily="34" charset="0"/>
                <a:cs typeface="Tahoma" pitchFamily="34" charset="0"/>
              </a:rPr>
              <a:t>464 Baldrige examiners volunteered roughly $5.5 million in services in 2014.</a:t>
            </a:r>
          </a:p>
          <a:p>
            <a:pPr>
              <a:spcAft>
                <a:spcPts val="686"/>
              </a:spcAft>
            </a:pPr>
            <a:r>
              <a:rPr lang="en-US" altLang="en-US" dirty="0">
                <a:latin typeface="+mn-lt"/>
                <a:ea typeface="Tahoma" pitchFamily="34" charset="0"/>
                <a:cs typeface="Tahoma" pitchFamily="34" charset="0"/>
              </a:rPr>
              <a:t>State Baldrige-based examiners volunteered around $30 million in services in 2014.</a:t>
            </a:r>
          </a:p>
          <a:p>
            <a:pPr>
              <a:spcAft>
                <a:spcPts val="686"/>
              </a:spcAft>
            </a:pPr>
            <a:endParaRPr lang="en-US" altLang="en-US" dirty="0">
              <a:latin typeface="+mn-lt"/>
              <a:ea typeface="Tahoma" pitchFamily="34" charset="0"/>
              <a:cs typeface="Tahoma" pitchFamily="34" charset="0"/>
            </a:endParaRPr>
          </a:p>
          <a:p>
            <a:pPr>
              <a:spcAft>
                <a:spcPts val="686"/>
              </a:spcAft>
            </a:pPr>
            <a:endParaRPr lang="en-US" altLang="en-US" dirty="0">
              <a:latin typeface="+mn-lt"/>
              <a:ea typeface="Tahoma" pitchFamily="34" charset="0"/>
              <a:cs typeface="Tahoma" pitchFamily="34" charset="0"/>
            </a:endParaRPr>
          </a:p>
          <a:p>
            <a:pPr>
              <a:spcAft>
                <a:spcPts val="686"/>
              </a:spcAft>
            </a:pPr>
            <a:endParaRPr lang="en-US" altLang="en-US" dirty="0">
              <a:latin typeface="+mn-lt"/>
              <a:ea typeface="Tahoma" pitchFamily="34" charset="0"/>
              <a:cs typeface="Tahoma" pitchFamily="34" charset="0"/>
            </a:endParaRPr>
          </a:p>
          <a:p>
            <a:pPr>
              <a:spcAft>
                <a:spcPts val="686"/>
              </a:spcAft>
            </a:pPr>
            <a:endParaRPr lang="en-US" altLang="en-US" dirty="0">
              <a:latin typeface="+mn-lt"/>
              <a:ea typeface="Tahoma" pitchFamily="34" charset="0"/>
              <a:cs typeface="Tahoma" pitchFamily="34" charset="0"/>
            </a:endParaRPr>
          </a:p>
          <a:p>
            <a:pPr>
              <a:spcAft>
                <a:spcPts val="686"/>
              </a:spcAft>
            </a:pPr>
            <a:endParaRPr lang="en-US" altLang="en-US" dirty="0">
              <a:latin typeface="+mn-lt"/>
              <a:ea typeface="Tahoma" pitchFamily="34" charset="0"/>
              <a:cs typeface="Tahoma" pitchFamily="34" charset="0"/>
            </a:endParaRPr>
          </a:p>
        </p:txBody>
      </p:sp>
    </p:spTree>
    <p:extLst>
      <p:ext uri="{BB962C8B-B14F-4D97-AF65-F5344CB8AC3E}">
        <p14:creationId xmlns:p14="http://schemas.microsoft.com/office/powerpoint/2010/main" val="19261738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063" y="2414588"/>
            <a:ext cx="8550275" cy="166528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08125" y="4403725"/>
            <a:ext cx="7042150" cy="19875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96623203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10003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78775" y="844550"/>
            <a:ext cx="2079625" cy="6477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735138" y="844550"/>
            <a:ext cx="6091237" cy="6477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43417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56212520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5338" y="4994275"/>
            <a:ext cx="8548687" cy="1544638"/>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5338" y="3294063"/>
            <a:ext cx="8548687" cy="1700212"/>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50976894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906588" y="2597150"/>
            <a:ext cx="3998912"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057900" y="2597150"/>
            <a:ext cx="40005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6552755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3238" y="311150"/>
            <a:ext cx="9051925" cy="1295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3238" y="1739900"/>
            <a:ext cx="4443412" cy="7254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3238" y="2465388"/>
            <a:ext cx="4443412" cy="44783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10163" y="1739900"/>
            <a:ext cx="4445000" cy="7254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10163" y="2465388"/>
            <a:ext cx="4445000" cy="44783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4502753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90583378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024418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238" y="309563"/>
            <a:ext cx="3308350" cy="13176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32238" y="309563"/>
            <a:ext cx="5622925" cy="66341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3238" y="1627188"/>
            <a:ext cx="3308350" cy="531653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82568336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1675" y="5440363"/>
            <a:ext cx="6035675" cy="642937"/>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1675" y="693738"/>
            <a:ext cx="6035675" cy="4664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971675" y="6083300"/>
            <a:ext cx="6035675" cy="9112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3144251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5"/>
          <p:cNvSpPr>
            <a:spLocks noGrp="1" noChangeArrowheads="1"/>
          </p:cNvSpPr>
          <p:nvPr>
            <p:ph type="title"/>
          </p:nvPr>
        </p:nvSpPr>
        <p:spPr bwMode="auto">
          <a:xfrm>
            <a:off x="990600" y="844550"/>
            <a:ext cx="889635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t>Master Title Style goes here</a:t>
            </a:r>
          </a:p>
        </p:txBody>
      </p:sp>
      <p:sp>
        <p:nvSpPr>
          <p:cNvPr id="1027" name="Rectangle 16"/>
          <p:cNvSpPr>
            <a:spLocks noGrp="1" noChangeArrowheads="1"/>
          </p:cNvSpPr>
          <p:nvPr>
            <p:ph type="body" idx="1"/>
          </p:nvPr>
        </p:nvSpPr>
        <p:spPr bwMode="auto">
          <a:xfrm>
            <a:off x="1162050" y="2597150"/>
            <a:ext cx="889635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dirty="0"/>
              <a:t>Master Style Text</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1028" name="Group 16"/>
          <p:cNvGrpSpPr>
            <a:grpSpLocks/>
          </p:cNvGrpSpPr>
          <p:nvPr userDrawn="1"/>
        </p:nvGrpSpPr>
        <p:grpSpPr bwMode="auto">
          <a:xfrm>
            <a:off x="-3175" y="-7938"/>
            <a:ext cx="10061071" cy="7948613"/>
            <a:chOff x="-3876" y="-8640"/>
            <a:chExt cx="10061403" cy="7950005"/>
          </a:xfrm>
        </p:grpSpPr>
        <p:pic>
          <p:nvPicPr>
            <p:cNvPr id="1031" name="Picture 14" descr="shutterstock_40118065#5D201C_cmyk.ai"/>
            <p:cNvPicPr>
              <a:picLocks noChangeAspect="1"/>
            </p:cNvPicPr>
            <p:nvPr userDrawn="1"/>
          </p:nvPicPr>
          <p:blipFill>
            <a:blip r:embed="rId13">
              <a:extLst>
                <a:ext uri="{28A0092B-C50C-407E-A947-70E740481C1C}">
                  <a14:useLocalDpi xmlns:a14="http://schemas.microsoft.com/office/drawing/2010/main"/>
                </a:ext>
              </a:extLst>
            </a:blip>
            <a:srcRect/>
            <a:stretch>
              <a:fillRect/>
            </a:stretch>
          </p:blipFill>
          <p:spPr bwMode="auto">
            <a:xfrm>
              <a:off x="-3876" y="5503425"/>
              <a:ext cx="10058400" cy="2437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Picture 15" descr="top"/>
            <p:cNvPicPr>
              <a:picLocks noChangeAspect="1"/>
            </p:cNvPicPr>
            <p:nvPr userDrawn="1"/>
          </p:nvPicPr>
          <p:blipFill>
            <a:blip r:embed="rId14">
              <a:extLst>
                <a:ext uri="{28A0092B-C50C-407E-A947-70E740481C1C}">
                  <a14:useLocalDpi xmlns:a14="http://schemas.microsoft.com/office/drawing/2010/main"/>
                </a:ext>
              </a:extLst>
            </a:blip>
            <a:srcRect/>
            <a:stretch>
              <a:fillRect/>
            </a:stretch>
          </p:blipFill>
          <p:spPr bwMode="auto">
            <a:xfrm>
              <a:off x="7301627" y="-8640"/>
              <a:ext cx="27559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3" name="Text Box 12"/>
            <p:cNvSpPr txBox="1">
              <a:spLocks noChangeArrowheads="1"/>
            </p:cNvSpPr>
            <p:nvPr userDrawn="1"/>
          </p:nvSpPr>
          <p:spPr bwMode="auto">
            <a:xfrm>
              <a:off x="9242028" y="-701"/>
              <a:ext cx="812827" cy="2762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cs typeface="ＭＳ Ｐゴシック" charset="0"/>
                </a:defRPr>
              </a:lvl2pPr>
              <a:lvl3pPr marL="1143000" indent="-228600">
                <a:defRPr sz="2400">
                  <a:solidFill>
                    <a:schemeClr val="tx1"/>
                  </a:solidFill>
                  <a:latin typeface="Times New Roman" charset="0"/>
                  <a:ea typeface="ＭＳ Ｐゴシック" charset="0"/>
                  <a:cs typeface="ＭＳ Ｐゴシック" charset="0"/>
                </a:defRPr>
              </a:lvl3pPr>
              <a:lvl4pPr marL="1600200" indent="-228600">
                <a:defRPr sz="2400">
                  <a:solidFill>
                    <a:schemeClr val="tx1"/>
                  </a:solidFill>
                  <a:latin typeface="Times New Roman" charset="0"/>
                  <a:ea typeface="ＭＳ Ｐゴシック" charset="0"/>
                  <a:cs typeface="ＭＳ Ｐゴシック" charset="0"/>
                </a:defRPr>
              </a:lvl4pPr>
              <a:lvl5pPr marL="2057400" indent="-228600">
                <a:defRPr sz="2400">
                  <a:solidFill>
                    <a:schemeClr val="tx1"/>
                  </a:solidFill>
                  <a:latin typeface="Times New Roman"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9pPr>
            </a:lstStyle>
            <a:p>
              <a:pPr algn="r">
                <a:defRPr/>
              </a:pPr>
              <a:r>
                <a:rPr lang="en-US" sz="1200" dirty="0" smtClean="0">
                  <a:solidFill>
                    <a:srgbClr val="A6A6A6"/>
                  </a:solidFill>
                  <a:latin typeface="Arial" charset="0"/>
                  <a:cs typeface="Arial" charset="0"/>
                </a:rPr>
                <a:t>2015</a:t>
              </a:r>
            </a:p>
          </p:txBody>
        </p:sp>
      </p:grpSp>
      <p:pic>
        <p:nvPicPr>
          <p:cNvPr id="1029" name="Discountinuous Chart Growth white glow.eps" descr="/Users/louannross/Desktop/Design Center/Baldrige Style Brand Folder/Graphics/Discountinuous Chart/Discountinuous Chart Growth white glow.eps"/>
          <p:cNvPicPr>
            <a:picLocks noChangeAspect="1"/>
          </p:cNvPicPr>
          <p:nvPr userDrawn="1"/>
        </p:nvPicPr>
        <p:blipFill>
          <a:blip r:embed="rId15" cstate="screen">
            <a:extLst>
              <a:ext uri="{28A0092B-C50C-407E-A947-70E740481C1C}">
                <a14:useLocalDpi xmlns:a14="http://schemas.microsoft.com/office/drawing/2010/main"/>
              </a:ext>
            </a:extLst>
          </a:blip>
          <a:srcRect/>
          <a:stretch>
            <a:fillRect/>
          </a:stretch>
        </p:blipFill>
        <p:spPr bwMode="auto">
          <a:xfrm>
            <a:off x="95250" y="6438900"/>
            <a:ext cx="896938"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Text Box 12"/>
          <p:cNvSpPr txBox="1">
            <a:spLocks noChangeArrowheads="1"/>
          </p:cNvSpPr>
          <p:nvPr userDrawn="1"/>
        </p:nvSpPr>
        <p:spPr bwMode="auto">
          <a:xfrm>
            <a:off x="26988" y="7442200"/>
            <a:ext cx="438785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cs typeface="ＭＳ Ｐゴシック" charset="0"/>
              </a:defRPr>
            </a:lvl2pPr>
            <a:lvl3pPr marL="1143000" indent="-228600">
              <a:defRPr sz="2400">
                <a:solidFill>
                  <a:schemeClr val="tx1"/>
                </a:solidFill>
                <a:latin typeface="Times New Roman" charset="0"/>
                <a:ea typeface="ＭＳ Ｐゴシック" charset="0"/>
                <a:cs typeface="ＭＳ Ｐゴシック" charset="0"/>
              </a:defRPr>
            </a:lvl3pPr>
            <a:lvl4pPr marL="1600200" indent="-228600">
              <a:defRPr sz="2400">
                <a:solidFill>
                  <a:schemeClr val="tx1"/>
                </a:solidFill>
                <a:latin typeface="Times New Roman" charset="0"/>
                <a:ea typeface="ＭＳ Ｐゴシック" charset="0"/>
                <a:cs typeface="ＭＳ Ｐゴシック" charset="0"/>
              </a:defRPr>
            </a:lvl4pPr>
            <a:lvl5pPr marL="2057400" indent="-228600">
              <a:defRPr sz="2400">
                <a:solidFill>
                  <a:schemeClr val="tx1"/>
                </a:solidFill>
                <a:latin typeface="Times New Roman"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9pPr>
          </a:lstStyle>
          <a:p>
            <a:pPr>
              <a:defRPr/>
            </a:pPr>
            <a:r>
              <a:rPr lang="en-US" sz="1000" dirty="0" smtClean="0">
                <a:solidFill>
                  <a:schemeClr val="bg1"/>
                </a:solidFill>
                <a:latin typeface="Arial" charset="0"/>
                <a:cs typeface="Arial" charset="0"/>
              </a:rPr>
              <a:t>Baldrige Performance Excellence Program | www.nist.gov/baldrige</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defTabSz="1019175" rtl="0" eaLnBrk="0" fontAlgn="base" hangingPunct="0">
        <a:lnSpc>
          <a:spcPts val="4600"/>
        </a:lnSpc>
        <a:spcBef>
          <a:spcPct val="0"/>
        </a:spcBef>
        <a:spcAft>
          <a:spcPct val="0"/>
        </a:spcAft>
        <a:defRPr sz="4400" b="1">
          <a:solidFill>
            <a:schemeClr val="tx2"/>
          </a:solidFill>
          <a:latin typeface="Arial Narrow"/>
          <a:ea typeface="ＭＳ Ｐゴシック" pitchFamily="-107" charset="-128"/>
          <a:cs typeface="Arial Narrow"/>
        </a:defRPr>
      </a:lvl1pPr>
      <a:lvl2pPr algn="l" defTabSz="1019175" rtl="0" eaLnBrk="0" fontAlgn="base" hangingPunct="0">
        <a:lnSpc>
          <a:spcPts val="4600"/>
        </a:lnSpc>
        <a:spcBef>
          <a:spcPct val="0"/>
        </a:spcBef>
        <a:spcAft>
          <a:spcPct val="0"/>
        </a:spcAft>
        <a:defRPr sz="4400" b="1">
          <a:solidFill>
            <a:schemeClr val="tx2"/>
          </a:solidFill>
          <a:latin typeface="Arial Narrow" pitchFamily="-109" charset="0"/>
          <a:ea typeface="ＭＳ Ｐゴシック" pitchFamily="-107" charset="-128"/>
          <a:cs typeface="Arial Narrow" pitchFamily="-109" charset="0"/>
        </a:defRPr>
      </a:lvl2pPr>
      <a:lvl3pPr algn="l" defTabSz="1019175" rtl="0" eaLnBrk="0" fontAlgn="base" hangingPunct="0">
        <a:lnSpc>
          <a:spcPts val="4600"/>
        </a:lnSpc>
        <a:spcBef>
          <a:spcPct val="0"/>
        </a:spcBef>
        <a:spcAft>
          <a:spcPct val="0"/>
        </a:spcAft>
        <a:defRPr sz="4400" b="1">
          <a:solidFill>
            <a:schemeClr val="tx2"/>
          </a:solidFill>
          <a:latin typeface="Arial Narrow" pitchFamily="-109" charset="0"/>
          <a:ea typeface="ＭＳ Ｐゴシック" pitchFamily="-107" charset="-128"/>
          <a:cs typeface="Arial Narrow" pitchFamily="-109" charset="0"/>
        </a:defRPr>
      </a:lvl3pPr>
      <a:lvl4pPr algn="l" defTabSz="1019175" rtl="0" eaLnBrk="0" fontAlgn="base" hangingPunct="0">
        <a:lnSpc>
          <a:spcPts val="4600"/>
        </a:lnSpc>
        <a:spcBef>
          <a:spcPct val="0"/>
        </a:spcBef>
        <a:spcAft>
          <a:spcPct val="0"/>
        </a:spcAft>
        <a:defRPr sz="4400" b="1">
          <a:solidFill>
            <a:schemeClr val="tx2"/>
          </a:solidFill>
          <a:latin typeface="Arial Narrow" pitchFamily="-109" charset="0"/>
          <a:ea typeface="ＭＳ Ｐゴシック" pitchFamily="-107" charset="-128"/>
          <a:cs typeface="Arial Narrow" pitchFamily="-109" charset="0"/>
        </a:defRPr>
      </a:lvl4pPr>
      <a:lvl5pPr algn="l" defTabSz="1019175" rtl="0" eaLnBrk="0" fontAlgn="base" hangingPunct="0">
        <a:lnSpc>
          <a:spcPts val="4600"/>
        </a:lnSpc>
        <a:spcBef>
          <a:spcPct val="0"/>
        </a:spcBef>
        <a:spcAft>
          <a:spcPct val="0"/>
        </a:spcAft>
        <a:defRPr sz="4400" b="1">
          <a:solidFill>
            <a:schemeClr val="tx2"/>
          </a:solidFill>
          <a:latin typeface="Arial Narrow" pitchFamily="-109" charset="0"/>
          <a:ea typeface="ＭＳ Ｐゴシック" pitchFamily="-107" charset="-128"/>
          <a:cs typeface="Arial Narrow" pitchFamily="-109" charset="0"/>
        </a:defRPr>
      </a:lvl5pPr>
      <a:lvl6pPr marL="457200" algn="l" defTabSz="1019175" rtl="0" eaLnBrk="0" fontAlgn="base" hangingPunct="0">
        <a:lnSpc>
          <a:spcPts val="4600"/>
        </a:lnSpc>
        <a:spcBef>
          <a:spcPct val="0"/>
        </a:spcBef>
        <a:spcAft>
          <a:spcPct val="0"/>
        </a:spcAft>
        <a:defRPr sz="4400" b="1" i="1">
          <a:solidFill>
            <a:schemeClr val="tx2"/>
          </a:solidFill>
          <a:latin typeface="Times New Roman" pitchFamily="-107" charset="0"/>
        </a:defRPr>
      </a:lvl6pPr>
      <a:lvl7pPr marL="914400" algn="l" defTabSz="1019175" rtl="0" eaLnBrk="0" fontAlgn="base" hangingPunct="0">
        <a:lnSpc>
          <a:spcPts val="4600"/>
        </a:lnSpc>
        <a:spcBef>
          <a:spcPct val="0"/>
        </a:spcBef>
        <a:spcAft>
          <a:spcPct val="0"/>
        </a:spcAft>
        <a:defRPr sz="4400" b="1" i="1">
          <a:solidFill>
            <a:schemeClr val="tx2"/>
          </a:solidFill>
          <a:latin typeface="Times New Roman" pitchFamily="-107" charset="0"/>
        </a:defRPr>
      </a:lvl7pPr>
      <a:lvl8pPr marL="1371600" algn="l" defTabSz="1019175" rtl="0" eaLnBrk="0" fontAlgn="base" hangingPunct="0">
        <a:lnSpc>
          <a:spcPts val="4600"/>
        </a:lnSpc>
        <a:spcBef>
          <a:spcPct val="0"/>
        </a:spcBef>
        <a:spcAft>
          <a:spcPct val="0"/>
        </a:spcAft>
        <a:defRPr sz="4400" b="1" i="1">
          <a:solidFill>
            <a:schemeClr val="tx2"/>
          </a:solidFill>
          <a:latin typeface="Times New Roman" pitchFamily="-107" charset="0"/>
        </a:defRPr>
      </a:lvl8pPr>
      <a:lvl9pPr marL="1828800" algn="l" defTabSz="1019175" rtl="0" eaLnBrk="0" fontAlgn="base" hangingPunct="0">
        <a:lnSpc>
          <a:spcPts val="4600"/>
        </a:lnSpc>
        <a:spcBef>
          <a:spcPct val="0"/>
        </a:spcBef>
        <a:spcAft>
          <a:spcPct val="0"/>
        </a:spcAft>
        <a:defRPr sz="4400" b="1" i="1">
          <a:solidFill>
            <a:schemeClr val="tx2"/>
          </a:solidFill>
          <a:latin typeface="Times New Roman" pitchFamily="-107" charset="0"/>
        </a:defRPr>
      </a:lvl9pPr>
    </p:titleStyle>
    <p:bodyStyle>
      <a:lvl1pPr marL="517525" indent="-517525" algn="l" defTabSz="1019175" rtl="0" eaLnBrk="0" fontAlgn="base" hangingPunct="0">
        <a:lnSpc>
          <a:spcPts val="3800"/>
        </a:lnSpc>
        <a:spcBef>
          <a:spcPts val="1000"/>
        </a:spcBef>
        <a:spcAft>
          <a:spcPct val="0"/>
        </a:spcAft>
        <a:buSzPct val="100000"/>
        <a:buFont typeface="Arial" pitchFamily="34" charset="0"/>
        <a:buChar char="•"/>
        <a:defRPr sz="3600">
          <a:solidFill>
            <a:schemeClr val="tx1"/>
          </a:solidFill>
          <a:latin typeface="+mn-lt"/>
          <a:ea typeface="ＭＳ Ｐゴシック" pitchFamily="-107" charset="-128"/>
          <a:cs typeface="ＭＳ Ｐゴシック" pitchFamily="-110" charset="-128"/>
        </a:defRPr>
      </a:lvl1pPr>
      <a:lvl2pPr marL="1036638" indent="-404813" algn="l" defTabSz="1019175" rtl="0" eaLnBrk="0" fontAlgn="base" hangingPunct="0">
        <a:lnSpc>
          <a:spcPts val="3800"/>
        </a:lnSpc>
        <a:spcBef>
          <a:spcPts val="1000"/>
        </a:spcBef>
        <a:spcAft>
          <a:spcPct val="0"/>
        </a:spcAft>
        <a:defRPr sz="3600">
          <a:solidFill>
            <a:schemeClr val="tx1"/>
          </a:solidFill>
          <a:latin typeface="+mn-lt"/>
          <a:ea typeface="ＭＳ Ｐゴシック" pitchFamily="-107" charset="-128"/>
          <a:cs typeface="ＭＳ Ｐゴシック" charset="0"/>
        </a:defRPr>
      </a:lvl2pPr>
      <a:lvl3pPr marL="1497013" indent="-254000" algn="l" defTabSz="1019175" rtl="0" eaLnBrk="0" fontAlgn="base" hangingPunct="0">
        <a:lnSpc>
          <a:spcPts val="3800"/>
        </a:lnSpc>
        <a:spcBef>
          <a:spcPts val="400"/>
        </a:spcBef>
        <a:spcAft>
          <a:spcPct val="0"/>
        </a:spcAft>
        <a:buFont typeface="Monotype Sorts" charset="0"/>
        <a:defRPr sz="3600">
          <a:solidFill>
            <a:schemeClr val="tx1"/>
          </a:solidFill>
          <a:latin typeface="+mn-lt"/>
          <a:ea typeface="ヒラギノ角ゴ Pro W3" pitchFamily="-65" charset="-128"/>
          <a:cs typeface="ヒラギノ角ゴ Pro W3" pitchFamily="-109" charset="-128"/>
        </a:defRPr>
      </a:lvl3pPr>
      <a:lvl4pPr marL="1865313" indent="-254000" algn="l" defTabSz="1019175" rtl="0" eaLnBrk="0" fontAlgn="base" hangingPunct="0">
        <a:lnSpc>
          <a:spcPts val="2200"/>
        </a:lnSpc>
        <a:spcBef>
          <a:spcPts val="400"/>
        </a:spcBef>
        <a:spcAft>
          <a:spcPct val="0"/>
        </a:spcAft>
        <a:defRPr sz="2200">
          <a:solidFill>
            <a:schemeClr val="tx1"/>
          </a:solidFill>
          <a:latin typeface="+mn-lt"/>
          <a:ea typeface="ヒラギノ角ゴ Pro W3" pitchFamily="-65" charset="-128"/>
        </a:defRPr>
      </a:lvl4pPr>
      <a:lvl5pPr marL="2292350" indent="-254000" algn="l" defTabSz="1019175" rtl="0" eaLnBrk="0" fontAlgn="base" hangingPunct="0">
        <a:lnSpc>
          <a:spcPts val="2200"/>
        </a:lnSpc>
        <a:spcBef>
          <a:spcPts val="400"/>
        </a:spcBef>
        <a:spcAft>
          <a:spcPct val="0"/>
        </a:spcAft>
        <a:buFont typeface="CommonBullets" charset="0"/>
        <a:defRPr sz="2200">
          <a:solidFill>
            <a:schemeClr val="tx1"/>
          </a:solidFill>
          <a:latin typeface="+mn-lt"/>
          <a:ea typeface="ヒラギノ角ゴ Pro W3" pitchFamily="-65" charset="-128"/>
        </a:defRPr>
      </a:lvl5pPr>
      <a:lvl6pPr marL="2749550" indent="-254000" algn="l" defTabSz="1019175" rtl="0" eaLnBrk="0" fontAlgn="base" hangingPunct="0">
        <a:lnSpc>
          <a:spcPts val="2200"/>
        </a:lnSpc>
        <a:spcBef>
          <a:spcPts val="400"/>
        </a:spcBef>
        <a:spcAft>
          <a:spcPct val="0"/>
        </a:spcAft>
        <a:buFont typeface="CommonBullets" pitchFamily="34" charset="2"/>
        <a:defRPr sz="2200">
          <a:solidFill>
            <a:schemeClr val="tx1"/>
          </a:solidFill>
          <a:latin typeface="+mn-lt"/>
          <a:ea typeface="ＭＳ Ｐゴシック" pitchFamily="-107" charset="-128"/>
        </a:defRPr>
      </a:lvl6pPr>
      <a:lvl7pPr marL="3206750" indent="-254000" algn="l" defTabSz="1019175" rtl="0" eaLnBrk="0" fontAlgn="base" hangingPunct="0">
        <a:lnSpc>
          <a:spcPts val="2200"/>
        </a:lnSpc>
        <a:spcBef>
          <a:spcPts val="400"/>
        </a:spcBef>
        <a:spcAft>
          <a:spcPct val="0"/>
        </a:spcAft>
        <a:buFont typeface="CommonBullets" pitchFamily="34" charset="2"/>
        <a:defRPr sz="2200">
          <a:solidFill>
            <a:schemeClr val="tx1"/>
          </a:solidFill>
          <a:latin typeface="+mn-lt"/>
          <a:ea typeface="ＭＳ Ｐゴシック" pitchFamily="-107" charset="-128"/>
        </a:defRPr>
      </a:lvl7pPr>
      <a:lvl8pPr marL="3663950" indent="-254000" algn="l" defTabSz="1019175" rtl="0" eaLnBrk="0" fontAlgn="base" hangingPunct="0">
        <a:lnSpc>
          <a:spcPts val="2200"/>
        </a:lnSpc>
        <a:spcBef>
          <a:spcPts val="400"/>
        </a:spcBef>
        <a:spcAft>
          <a:spcPct val="0"/>
        </a:spcAft>
        <a:buFont typeface="CommonBullets" pitchFamily="34" charset="2"/>
        <a:defRPr sz="2200">
          <a:solidFill>
            <a:schemeClr val="tx1"/>
          </a:solidFill>
          <a:latin typeface="+mn-lt"/>
          <a:ea typeface="ＭＳ Ｐゴシック" pitchFamily="-107" charset="-128"/>
        </a:defRPr>
      </a:lvl8pPr>
      <a:lvl9pPr marL="4121150" indent="-254000" algn="l" defTabSz="1019175" rtl="0" eaLnBrk="0" fontAlgn="base" hangingPunct="0">
        <a:lnSpc>
          <a:spcPts val="2200"/>
        </a:lnSpc>
        <a:spcBef>
          <a:spcPts val="400"/>
        </a:spcBef>
        <a:spcAft>
          <a:spcPct val="0"/>
        </a:spcAft>
        <a:buFont typeface="CommonBullets" pitchFamily="34" charset="2"/>
        <a:defRPr sz="2200">
          <a:solidFill>
            <a:schemeClr val="tx1"/>
          </a:solidFill>
          <a:latin typeface="+mn-lt"/>
          <a:ea typeface="ＭＳ Ｐゴシック" pitchFamily="-107"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7" Type="http://schemas.openxmlformats.org/officeDocument/2006/relationships/image" Target="../media/image5.em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file://localhost/Users/rossl/Desktop/Design%20Center/2014%20New%20Logo/Final/All%20black%20no%20white/2014_Baldrige_Program_Logo.png" TargetMode="External"/><Relationship Id="rId5" Type="http://schemas.openxmlformats.org/officeDocument/2006/relationships/image" Target="../media/image4.png"/><Relationship Id="rId4" Type="http://schemas.openxmlformats.org/officeDocument/2006/relationships/image" Target="../media/image2.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emf"/><Relationship Id="rId7" Type="http://schemas.openxmlformats.org/officeDocument/2006/relationships/image" Target="file://localhost/Users/rossl/Desktop/Design%20Center/2014%20New%20Logo/Final/All%20black%20no%20white/2014_Baldrige_Program_Logo.png"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5.emf"/><Relationship Id="rId4" Type="http://schemas.openxmlformats.org/officeDocument/2006/relationships/image" Target="../media/image2.emf"/></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file://localhost/Users/rossl/Desktop/Design%20Center/2014%20New%20Logo/Final/All%20black%20no%20white/2014_Baldrige_Program_Logo.png"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Users/rossl/Desktop/Design%20Center/2014%20Baldrige%20Impacts/Slide/2014_Impacts_Image.jp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389" name="Group 16"/>
          <p:cNvGrpSpPr>
            <a:grpSpLocks/>
          </p:cNvGrpSpPr>
          <p:nvPr/>
        </p:nvGrpSpPr>
        <p:grpSpPr bwMode="auto">
          <a:xfrm>
            <a:off x="0" y="26504"/>
            <a:ext cx="10058400" cy="7922109"/>
            <a:chOff x="-3876" y="17868"/>
            <a:chExt cx="10058400" cy="7923497"/>
          </a:xfrm>
        </p:grpSpPr>
        <p:pic>
          <p:nvPicPr>
            <p:cNvPr id="16392" name="Picture 14" descr="shutterstock_40118065#5D201C_cmyk.ai"/>
            <p:cNvPicPr>
              <a:picLocks noChangeAspect="1"/>
            </p:cNvPicPr>
            <p:nvPr/>
          </p:nvPicPr>
          <p:blipFill>
            <a:blip r:embed="rId3">
              <a:extLst>
                <a:ext uri="{28A0092B-C50C-407E-A947-70E740481C1C}">
                  <a14:useLocalDpi xmlns:a14="http://schemas.microsoft.com/office/drawing/2010/main"/>
                </a:ext>
              </a:extLst>
            </a:blip>
            <a:srcRect/>
            <a:stretch>
              <a:fillRect/>
            </a:stretch>
          </p:blipFill>
          <p:spPr bwMode="auto">
            <a:xfrm>
              <a:off x="-3876" y="5503425"/>
              <a:ext cx="10058400" cy="2437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93" name="Text Box 12"/>
            <p:cNvSpPr txBox="1">
              <a:spLocks noChangeArrowheads="1"/>
            </p:cNvSpPr>
            <p:nvPr/>
          </p:nvSpPr>
          <p:spPr bwMode="auto">
            <a:xfrm>
              <a:off x="26288" y="7442803"/>
              <a:ext cx="4387994" cy="246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cs typeface="ＭＳ Ｐゴシック" charset="0"/>
                </a:defRPr>
              </a:lvl2pPr>
              <a:lvl3pPr marL="1143000" indent="-228600">
                <a:defRPr sz="2400">
                  <a:solidFill>
                    <a:schemeClr val="tx1"/>
                  </a:solidFill>
                  <a:latin typeface="Times New Roman" charset="0"/>
                  <a:ea typeface="ＭＳ Ｐゴシック" charset="0"/>
                  <a:cs typeface="ＭＳ Ｐゴシック" charset="0"/>
                </a:defRPr>
              </a:lvl3pPr>
              <a:lvl4pPr marL="1600200" indent="-228600">
                <a:defRPr sz="2400">
                  <a:solidFill>
                    <a:schemeClr val="tx1"/>
                  </a:solidFill>
                  <a:latin typeface="Times New Roman" charset="0"/>
                  <a:ea typeface="ＭＳ Ｐゴシック" charset="0"/>
                  <a:cs typeface="ＭＳ Ｐゴシック" charset="0"/>
                </a:defRPr>
              </a:lvl4pPr>
              <a:lvl5pPr marL="2057400" indent="-228600">
                <a:defRPr sz="2400">
                  <a:solidFill>
                    <a:schemeClr val="tx1"/>
                  </a:solidFill>
                  <a:latin typeface="Times New Roman"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9pPr>
            </a:lstStyle>
            <a:p>
              <a:r>
                <a:rPr lang="en-US" sz="1000" dirty="0">
                  <a:solidFill>
                    <a:schemeClr val="bg1"/>
                  </a:solidFill>
                  <a:latin typeface="Arial" charset="0"/>
                  <a:cs typeface="Arial" charset="0"/>
                </a:rPr>
                <a:t>Baldrige Performance Excellence Program | www.nist.gov/baldrige</a:t>
              </a:r>
            </a:p>
          </p:txBody>
        </p:sp>
        <p:pic>
          <p:nvPicPr>
            <p:cNvPr id="16394" name="Picture 15" descr="top"/>
            <p:cNvPicPr>
              <a:picLocks noChangeAspect="1"/>
            </p:cNvPicPr>
            <p:nvPr/>
          </p:nvPicPr>
          <p:blipFill>
            <a:blip r:embed="rId4">
              <a:extLst>
                <a:ext uri="{28A0092B-C50C-407E-A947-70E740481C1C}">
                  <a14:useLocalDpi xmlns:a14="http://schemas.microsoft.com/office/drawing/2010/main"/>
                </a:ext>
              </a:extLst>
            </a:blip>
            <a:srcRect/>
            <a:stretch>
              <a:fillRect/>
            </a:stretch>
          </p:blipFill>
          <p:spPr bwMode="auto">
            <a:xfrm>
              <a:off x="7328567" y="17868"/>
              <a:ext cx="2712704"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6390" name="Baldrige_Program_Logo_2010.whitebkgd.eps"/>
          <p:cNvPicPr>
            <a:picLocks noChangeAspect="1"/>
          </p:cNvPicPr>
          <p:nvPr/>
        </p:nvPicPr>
        <p:blipFill>
          <a:blip r:embed="rId5" r:link="rId6" cstate="screen">
            <a:extLst>
              <a:ext uri="{28A0092B-C50C-407E-A947-70E740481C1C}">
                <a14:useLocalDpi xmlns:a14="http://schemas.microsoft.com/office/drawing/2010/main"/>
              </a:ext>
            </a:extLst>
          </a:blip>
          <a:stretch>
            <a:fillRect/>
          </a:stretch>
        </p:blipFill>
        <p:spPr bwMode="auto">
          <a:xfrm>
            <a:off x="143777" y="6594712"/>
            <a:ext cx="2084767" cy="891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1" name="nistident_flright_vec.eps" descr="/Users/louannross/Desktop/Design Center/Art Folder/Logo Folder/N/ New Identifiers 11.09.07/nistident_flright_vec.eps"/>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8976023" y="7285038"/>
            <a:ext cx="933481" cy="4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6" name="Rectangle 2"/>
          <p:cNvSpPr>
            <a:spLocks noGrp="1" noChangeArrowheads="1"/>
          </p:cNvSpPr>
          <p:nvPr>
            <p:ph type="ctrTitle"/>
          </p:nvPr>
        </p:nvSpPr>
        <p:spPr>
          <a:xfrm>
            <a:off x="787400" y="5029200"/>
            <a:ext cx="8466328" cy="906463"/>
          </a:xfrm>
        </p:spPr>
        <p:txBody>
          <a:bodyPr anchor="t"/>
          <a:lstStyle/>
          <a:p>
            <a:pPr>
              <a:lnSpc>
                <a:spcPts val="5300"/>
              </a:lnSpc>
            </a:pPr>
            <a:r>
              <a:rPr lang="en-US" sz="2600" b="0" dirty="0" smtClean="0">
                <a:solidFill>
                  <a:srgbClr val="A6A6A6"/>
                </a:solidFill>
                <a:latin typeface="Arial" charset="0"/>
                <a:ea typeface="ＭＳ Ｐゴシック" charset="0"/>
                <a:cs typeface="Arial" charset="0"/>
              </a:rPr>
              <a:t>Baldrige Performance Excellence Program  |  2015</a:t>
            </a:r>
            <a:r>
              <a:rPr lang="en-US" sz="2600" b="0" dirty="0">
                <a:latin typeface="Arial" charset="0"/>
                <a:ea typeface="ＭＳ Ｐゴシック" charset="0"/>
                <a:cs typeface="Arial" charset="0"/>
              </a:rPr>
              <a:t/>
            </a:r>
            <a:br>
              <a:rPr lang="en-US" sz="2600" b="0" dirty="0">
                <a:latin typeface="Arial" charset="0"/>
                <a:ea typeface="ＭＳ Ｐゴシック" charset="0"/>
                <a:cs typeface="Arial" charset="0"/>
              </a:rPr>
            </a:br>
            <a:endParaRPr lang="en-US" sz="2600" b="0" dirty="0">
              <a:latin typeface="Arial" charset="0"/>
              <a:ea typeface="ＭＳ Ｐゴシック" charset="0"/>
              <a:cs typeface="Arial" charset="0"/>
            </a:endParaRPr>
          </a:p>
        </p:txBody>
      </p:sp>
      <p:sp>
        <p:nvSpPr>
          <p:cNvPr id="12" name="Rectangle 18"/>
          <p:cNvSpPr txBox="1">
            <a:spLocks noChangeArrowheads="1"/>
          </p:cNvSpPr>
          <p:nvPr/>
        </p:nvSpPr>
        <p:spPr bwMode="auto">
          <a:xfrm>
            <a:off x="838200" y="2205574"/>
            <a:ext cx="7757160" cy="1827399"/>
          </a:xfrm>
          <a:prstGeom prst="rect">
            <a:avLst/>
          </a:prstGeom>
          <a:noFill/>
          <a:ln w="9525">
            <a:noFill/>
            <a:miter lim="800000"/>
            <a:headEnd/>
            <a:tailEnd/>
          </a:ln>
        </p:spPr>
        <p:txBody>
          <a:bodyPr lIns="90264" tIns="45132" rIns="90264" bIns="45132" anchor="ctr"/>
          <a:lstStyle/>
          <a:p>
            <a:pPr defTabSz="1006069">
              <a:lnSpc>
                <a:spcPts val="5232"/>
              </a:lnSpc>
              <a:defRPr/>
            </a:pPr>
            <a:r>
              <a:rPr lang="en-US" sz="4290" b="1" kern="0" dirty="0">
                <a:latin typeface="Arial" pitchFamily="34" charset="0"/>
                <a:ea typeface="ＭＳ Ｐゴシック" pitchFamily="-109" charset="-128"/>
                <a:cs typeface="Arial" pitchFamily="34" charset="0"/>
              </a:rPr>
              <a:t>Introduction to the </a:t>
            </a:r>
            <a:br>
              <a:rPr lang="en-US" sz="4290" b="1" kern="0" dirty="0">
                <a:latin typeface="Arial" pitchFamily="34" charset="0"/>
                <a:ea typeface="ＭＳ Ｐゴシック" pitchFamily="-109" charset="-128"/>
                <a:cs typeface="Arial" pitchFamily="34" charset="0"/>
              </a:rPr>
            </a:br>
            <a:r>
              <a:rPr lang="en-US" sz="4290" b="1" kern="0" dirty="0">
                <a:latin typeface="Arial" pitchFamily="34" charset="0"/>
                <a:ea typeface="ＭＳ Ｐゴシック" pitchFamily="-109" charset="-128"/>
                <a:cs typeface="Arial" pitchFamily="34" charset="0"/>
              </a:rPr>
              <a:t>Baldrige Program</a:t>
            </a:r>
            <a:endParaRPr lang="en-US" sz="4290" b="1" kern="0" dirty="0">
              <a:latin typeface="Arial Narrow"/>
              <a:ea typeface="ＭＳ Ｐゴシック" pitchFamily="-109" charset="-128"/>
              <a:cs typeface="Arial Narrow"/>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27888" y="914160"/>
            <a:ext cx="8790432" cy="1087874"/>
          </a:xfrm>
        </p:spPr>
        <p:txBody>
          <a:bodyPr/>
          <a:lstStyle/>
          <a:p>
            <a:pPr>
              <a:lnSpc>
                <a:spcPct val="100000"/>
              </a:lnSpc>
            </a:pPr>
            <a:r>
              <a:rPr lang="en-US" dirty="0" smtClean="0">
                <a:solidFill>
                  <a:schemeClr val="tx1"/>
                </a:solidFill>
                <a:latin typeface="Arial Narrow" pitchFamily="34" charset="0"/>
                <a:ea typeface="ＭＳ Ｐゴシック" pitchFamily="34" charset="-128"/>
                <a:cs typeface="Arial Narrow" pitchFamily="34" charset="0"/>
              </a:rPr>
              <a:t>Start Improving Your Organization</a:t>
            </a:r>
            <a:endParaRPr lang="en-US" dirty="0">
              <a:solidFill>
                <a:schemeClr val="tx1"/>
              </a:solidFill>
              <a:latin typeface="Arial Narrow" pitchFamily="34" charset="0"/>
              <a:ea typeface="ＭＳ Ｐゴシック" pitchFamily="34" charset="-128"/>
              <a:cs typeface="Arial Narrow" pitchFamily="34" charset="0"/>
            </a:endParaRPr>
          </a:p>
        </p:txBody>
      </p:sp>
      <p:sp>
        <p:nvSpPr>
          <p:cNvPr id="16387" name="Rectangle 3"/>
          <p:cNvSpPr>
            <a:spLocks noGrp="1" noChangeArrowheads="1"/>
          </p:cNvSpPr>
          <p:nvPr>
            <p:ph type="body" idx="1"/>
          </p:nvPr>
        </p:nvSpPr>
        <p:spPr>
          <a:xfrm>
            <a:off x="1273776" y="2276115"/>
            <a:ext cx="8017708" cy="3679841"/>
          </a:xfrm>
        </p:spPr>
        <p:txBody>
          <a:bodyPr/>
          <a:lstStyle/>
          <a:p>
            <a:pPr>
              <a:lnSpc>
                <a:spcPct val="100000"/>
              </a:lnSpc>
              <a:spcBef>
                <a:spcPts val="0"/>
              </a:spcBef>
              <a:spcAft>
                <a:spcPts val="600"/>
              </a:spcAft>
            </a:pPr>
            <a:r>
              <a:rPr lang="en-US" sz="3200" dirty="0">
                <a:ea typeface="ＭＳ Ｐゴシック" pitchFamily="34" charset="-128"/>
              </a:rPr>
              <a:t>Purchase the </a:t>
            </a:r>
            <a:r>
              <a:rPr lang="en-US" sz="3200" dirty="0" smtClean="0">
                <a:ea typeface="ＭＳ Ｐゴシック" pitchFamily="34" charset="-128"/>
              </a:rPr>
              <a:t>Baldrige Excellence Framework </a:t>
            </a:r>
            <a:r>
              <a:rPr lang="en-US" sz="3200" dirty="0">
                <a:ea typeface="ＭＳ Ｐゴシック" pitchFamily="34" charset="-128"/>
              </a:rPr>
              <a:t>or </a:t>
            </a:r>
            <a:r>
              <a:rPr lang="en-US" sz="3200" dirty="0" smtClean="0">
                <a:ea typeface="ＭＳ Ｐゴシック" pitchFamily="34" charset="-128"/>
              </a:rPr>
              <a:t>download free content.</a:t>
            </a:r>
            <a:endParaRPr lang="en-US" sz="3200" dirty="0">
              <a:ea typeface="ＭＳ Ｐゴシック" pitchFamily="34" charset="-128"/>
            </a:endParaRPr>
          </a:p>
          <a:p>
            <a:pPr>
              <a:lnSpc>
                <a:spcPct val="100000"/>
              </a:lnSpc>
              <a:spcBef>
                <a:spcPts val="0"/>
              </a:spcBef>
              <a:spcAft>
                <a:spcPts val="600"/>
              </a:spcAft>
            </a:pPr>
            <a:r>
              <a:rPr lang="en-US" sz="3200" dirty="0" smtClean="0">
                <a:ea typeface="ＭＳ Ｐゴシック" pitchFamily="34" charset="-128"/>
              </a:rPr>
              <a:t>Become </a:t>
            </a:r>
            <a:r>
              <a:rPr lang="en-US" sz="3200" dirty="0">
                <a:ea typeface="ＭＳ Ｐゴシック" pitchFamily="34" charset="-128"/>
              </a:rPr>
              <a:t>a Baldrige examiner, or </a:t>
            </a:r>
            <a:br>
              <a:rPr lang="en-US" sz="3200" dirty="0">
                <a:ea typeface="ＭＳ Ｐゴシック" pitchFamily="34" charset="-128"/>
              </a:rPr>
            </a:br>
            <a:r>
              <a:rPr lang="en-US" sz="3200" dirty="0">
                <a:ea typeface="ＭＳ Ｐゴシック" pitchFamily="34" charset="-128"/>
              </a:rPr>
              <a:t>attend examiner training.</a:t>
            </a:r>
          </a:p>
          <a:p>
            <a:pPr>
              <a:lnSpc>
                <a:spcPct val="100000"/>
              </a:lnSpc>
              <a:spcBef>
                <a:spcPts val="0"/>
              </a:spcBef>
              <a:spcAft>
                <a:spcPts val="600"/>
              </a:spcAft>
            </a:pPr>
            <a:r>
              <a:rPr lang="en-US" sz="3200" dirty="0">
                <a:ea typeface="ＭＳ Ｐゴシック" pitchFamily="34" charset="-128"/>
              </a:rPr>
              <a:t>Attend a national or regional </a:t>
            </a:r>
            <a:r>
              <a:rPr lang="en-US" sz="3200" dirty="0" smtClean="0">
                <a:ea typeface="ＭＳ Ｐゴシック" pitchFamily="34" charset="-128"/>
              </a:rPr>
              <a:t>Baldrige conference</a:t>
            </a:r>
            <a:r>
              <a:rPr lang="en-US" sz="3200" dirty="0">
                <a:ea typeface="ＭＳ Ｐゴシック" pitchFamily="34" charset="-128"/>
              </a:rPr>
              <a:t>.</a:t>
            </a:r>
          </a:p>
          <a:p>
            <a:pPr>
              <a:lnSpc>
                <a:spcPct val="100000"/>
              </a:lnSpc>
              <a:spcBef>
                <a:spcPts val="0"/>
              </a:spcBef>
              <a:spcAft>
                <a:spcPts val="600"/>
              </a:spcAft>
            </a:pPr>
            <a:r>
              <a:rPr lang="en-US" sz="3200" dirty="0" smtClean="0">
                <a:ea typeface="ＭＳ Ｐゴシック" pitchFamily="34" charset="-128"/>
              </a:rPr>
              <a:t>Do </a:t>
            </a:r>
            <a:r>
              <a:rPr lang="en-US" sz="3200" dirty="0">
                <a:ea typeface="ＭＳ Ｐゴシック" pitchFamily="34" charset="-128"/>
              </a:rPr>
              <a:t>a Baldrige self-assessment</a:t>
            </a:r>
            <a:r>
              <a:rPr lang="en-US" sz="3200" dirty="0" smtClean="0">
                <a:ea typeface="ＭＳ Ｐゴシック" pitchFamily="34" charset="-128"/>
              </a:rPr>
              <a:t>.</a:t>
            </a:r>
            <a:r>
              <a:rPr lang="en-US" sz="3200" dirty="0">
                <a:ea typeface="ＭＳ Ｐゴシック" pitchFamily="34" charset="-128"/>
              </a:rPr>
              <a:t> </a:t>
            </a:r>
            <a:endParaRPr lang="en-US" sz="3200" dirty="0" smtClean="0">
              <a:ea typeface="ＭＳ Ｐゴシック" pitchFamily="34" charset="-128"/>
            </a:endParaRPr>
          </a:p>
          <a:p>
            <a:pPr>
              <a:lnSpc>
                <a:spcPct val="100000"/>
              </a:lnSpc>
              <a:spcBef>
                <a:spcPts val="0"/>
              </a:spcBef>
              <a:spcAft>
                <a:spcPts val="600"/>
              </a:spcAft>
            </a:pPr>
            <a:endParaRPr lang="en-US" sz="3200" dirty="0">
              <a:ea typeface="ＭＳ Ｐゴシック" pitchFamily="34" charset="-128"/>
            </a:endParaRPr>
          </a:p>
        </p:txBody>
      </p:sp>
    </p:spTree>
    <p:extLst>
      <p:ext uri="{BB962C8B-B14F-4D97-AF65-F5344CB8AC3E}">
        <p14:creationId xmlns:p14="http://schemas.microsoft.com/office/powerpoint/2010/main" val="31328558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type="body" idx="1"/>
          </p:nvPr>
        </p:nvSpPr>
        <p:spPr>
          <a:xfrm>
            <a:off x="1257300" y="1958340"/>
            <a:ext cx="8046720" cy="4526280"/>
          </a:xfrm>
        </p:spPr>
        <p:txBody>
          <a:bodyPr/>
          <a:lstStyle/>
          <a:p>
            <a:pPr>
              <a:lnSpc>
                <a:spcPct val="100000"/>
              </a:lnSpc>
              <a:spcBef>
                <a:spcPts val="0"/>
              </a:spcBef>
              <a:spcAft>
                <a:spcPts val="600"/>
              </a:spcAft>
            </a:pPr>
            <a:r>
              <a:rPr lang="en-US" sz="3200" dirty="0">
                <a:ea typeface="ＭＳ Ｐゴシック" pitchFamily="34" charset="-128"/>
              </a:rPr>
              <a:t>Contact your state or local Baldrige-based program.</a:t>
            </a:r>
          </a:p>
          <a:p>
            <a:pPr>
              <a:lnSpc>
                <a:spcPct val="100000"/>
              </a:lnSpc>
              <a:spcBef>
                <a:spcPts val="0"/>
              </a:spcBef>
              <a:spcAft>
                <a:spcPts val="600"/>
              </a:spcAft>
            </a:pPr>
            <a:r>
              <a:rPr lang="en-US" sz="3200" dirty="0">
                <a:ea typeface="ＭＳ Ｐゴシック" pitchFamily="34" charset="-128"/>
              </a:rPr>
              <a:t>Consider the Baldrige Executive Fellows Program for a senior leader.</a:t>
            </a:r>
          </a:p>
          <a:p>
            <a:pPr>
              <a:lnSpc>
                <a:spcPct val="100000"/>
              </a:lnSpc>
              <a:spcBef>
                <a:spcPts val="0"/>
              </a:spcBef>
              <a:spcAft>
                <a:spcPts val="600"/>
              </a:spcAft>
            </a:pPr>
            <a:r>
              <a:rPr lang="en-US" sz="3200" dirty="0" smtClean="0">
                <a:ea typeface="ＭＳ Ｐゴシック" pitchFamily="34" charset="-128"/>
              </a:rPr>
              <a:t>Contact </a:t>
            </a:r>
            <a:r>
              <a:rPr lang="en-US" sz="3200" dirty="0">
                <a:ea typeface="ＭＳ Ｐゴシック" pitchFamily="34" charset="-128"/>
              </a:rPr>
              <a:t>a Baldrige Award recipient.</a:t>
            </a:r>
          </a:p>
          <a:p>
            <a:pPr>
              <a:lnSpc>
                <a:spcPct val="100000"/>
              </a:lnSpc>
              <a:spcBef>
                <a:spcPts val="0"/>
              </a:spcBef>
              <a:spcAft>
                <a:spcPts val="600"/>
              </a:spcAft>
            </a:pPr>
            <a:r>
              <a:rPr lang="en-US" sz="3200" dirty="0" smtClean="0">
                <a:ea typeface="ＭＳ Ｐゴシック" pitchFamily="34" charset="-128"/>
              </a:rPr>
              <a:t>Apply </a:t>
            </a:r>
            <a:r>
              <a:rPr lang="en-US" sz="3200" dirty="0">
                <a:ea typeface="ＭＳ Ｐゴシック" pitchFamily="34" charset="-128"/>
              </a:rPr>
              <a:t>for a Baldrige-based award, or </a:t>
            </a:r>
            <a:br>
              <a:rPr lang="en-US" sz="3200" dirty="0">
                <a:ea typeface="ＭＳ Ｐゴシック" pitchFamily="34" charset="-128"/>
              </a:rPr>
            </a:br>
            <a:r>
              <a:rPr lang="en-US" sz="3200" dirty="0">
                <a:ea typeface="ＭＳ Ｐゴシック" pitchFamily="34" charset="-128"/>
              </a:rPr>
              <a:t>consider a Baldrige Collaborative Assessment.</a:t>
            </a:r>
          </a:p>
          <a:p>
            <a:pPr>
              <a:lnSpc>
                <a:spcPct val="100000"/>
              </a:lnSpc>
              <a:spcBef>
                <a:spcPts val="0"/>
              </a:spcBef>
              <a:spcAft>
                <a:spcPts val="600"/>
              </a:spcAft>
            </a:pPr>
            <a:endParaRPr lang="en-US" sz="3200" dirty="0">
              <a:ea typeface="ＭＳ Ｐゴシック" pitchFamily="34" charset="-128"/>
            </a:endParaRPr>
          </a:p>
        </p:txBody>
      </p:sp>
      <p:sp>
        <p:nvSpPr>
          <p:cNvPr id="6" name="Rectangle 2"/>
          <p:cNvSpPr>
            <a:spLocks noGrp="1" noChangeArrowheads="1"/>
          </p:cNvSpPr>
          <p:nvPr>
            <p:ph type="title"/>
          </p:nvPr>
        </p:nvSpPr>
        <p:spPr>
          <a:xfrm>
            <a:off x="627888" y="666166"/>
            <a:ext cx="8790432" cy="1459814"/>
          </a:xfrm>
        </p:spPr>
        <p:txBody>
          <a:bodyPr/>
          <a:lstStyle/>
          <a:p>
            <a:pPr>
              <a:lnSpc>
                <a:spcPct val="100000"/>
              </a:lnSpc>
            </a:pPr>
            <a:r>
              <a:rPr lang="en-US" dirty="0" smtClean="0">
                <a:solidFill>
                  <a:schemeClr val="tx1"/>
                </a:solidFill>
                <a:latin typeface="Arial Narrow" pitchFamily="34" charset="0"/>
                <a:ea typeface="ＭＳ Ｐゴシック" pitchFamily="34" charset="-128"/>
                <a:cs typeface="Arial Narrow" pitchFamily="34" charset="0"/>
              </a:rPr>
              <a:t>Start Improving Your Organization</a:t>
            </a:r>
            <a:endParaRPr lang="en-US" dirty="0">
              <a:solidFill>
                <a:schemeClr val="tx1"/>
              </a:solidFill>
              <a:latin typeface="Arial Narrow" pitchFamily="34" charset="0"/>
              <a:ea typeface="ＭＳ Ｐゴシック" pitchFamily="34" charset="-128"/>
              <a:cs typeface="Arial Narrow" pitchFamily="34" charset="0"/>
            </a:endParaRPr>
          </a:p>
        </p:txBody>
      </p:sp>
    </p:spTree>
    <p:extLst>
      <p:ext uri="{BB962C8B-B14F-4D97-AF65-F5344CB8AC3E}">
        <p14:creationId xmlns:p14="http://schemas.microsoft.com/office/powerpoint/2010/main" val="20049202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457" name="Group 13"/>
          <p:cNvGrpSpPr>
            <a:grpSpLocks/>
          </p:cNvGrpSpPr>
          <p:nvPr/>
        </p:nvGrpSpPr>
        <p:grpSpPr bwMode="auto">
          <a:xfrm>
            <a:off x="0" y="-7938"/>
            <a:ext cx="10058400" cy="7948613"/>
            <a:chOff x="-3175" y="-7938"/>
            <a:chExt cx="10058069" cy="7948613"/>
          </a:xfrm>
        </p:grpSpPr>
        <p:grpSp>
          <p:nvGrpSpPr>
            <p:cNvPr id="19462" name="Group 16"/>
            <p:cNvGrpSpPr>
              <a:grpSpLocks/>
            </p:cNvGrpSpPr>
            <p:nvPr/>
          </p:nvGrpSpPr>
          <p:grpSpPr bwMode="auto">
            <a:xfrm>
              <a:off x="-3175" y="-7938"/>
              <a:ext cx="10058069" cy="7948613"/>
              <a:chOff x="-3876" y="-8640"/>
              <a:chExt cx="10058400" cy="7950005"/>
            </a:xfrm>
          </p:grpSpPr>
          <p:pic>
            <p:nvPicPr>
              <p:cNvPr id="19465" name="Picture 14" descr="shutterstock_40118065#5D201C_cmyk.ai"/>
              <p:cNvPicPr>
                <a:picLocks noChangeAspect="1"/>
              </p:cNvPicPr>
              <p:nvPr/>
            </p:nvPicPr>
            <p:blipFill>
              <a:blip r:embed="rId3">
                <a:extLst>
                  <a:ext uri="{28A0092B-C50C-407E-A947-70E740481C1C}">
                    <a14:useLocalDpi xmlns:a14="http://schemas.microsoft.com/office/drawing/2010/main"/>
                  </a:ext>
                </a:extLst>
              </a:blip>
              <a:srcRect/>
              <a:stretch>
                <a:fillRect/>
              </a:stretch>
            </p:blipFill>
            <p:spPr bwMode="auto">
              <a:xfrm>
                <a:off x="-3876" y="5503425"/>
                <a:ext cx="10058400" cy="2437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6" name="Text Box 12"/>
              <p:cNvSpPr txBox="1">
                <a:spLocks noChangeArrowheads="1"/>
              </p:cNvSpPr>
              <p:nvPr/>
            </p:nvSpPr>
            <p:spPr bwMode="auto">
              <a:xfrm>
                <a:off x="26288" y="7442803"/>
                <a:ext cx="4387994" cy="246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cs typeface="ＭＳ Ｐゴシック" charset="0"/>
                  </a:defRPr>
                </a:lvl2pPr>
                <a:lvl3pPr marL="1143000" indent="-228600">
                  <a:defRPr sz="2400">
                    <a:solidFill>
                      <a:schemeClr val="tx1"/>
                    </a:solidFill>
                    <a:latin typeface="Times New Roman" charset="0"/>
                    <a:ea typeface="ＭＳ Ｐゴシック" charset="0"/>
                    <a:cs typeface="ＭＳ Ｐゴシック" charset="0"/>
                  </a:defRPr>
                </a:lvl3pPr>
                <a:lvl4pPr marL="1600200" indent="-228600">
                  <a:defRPr sz="2400">
                    <a:solidFill>
                      <a:schemeClr val="tx1"/>
                    </a:solidFill>
                    <a:latin typeface="Times New Roman" charset="0"/>
                    <a:ea typeface="ＭＳ Ｐゴシック" charset="0"/>
                    <a:cs typeface="ＭＳ Ｐゴシック" charset="0"/>
                  </a:defRPr>
                </a:lvl4pPr>
                <a:lvl5pPr marL="2057400" indent="-228600">
                  <a:defRPr sz="2400">
                    <a:solidFill>
                      <a:schemeClr val="tx1"/>
                    </a:solidFill>
                    <a:latin typeface="Times New Roman"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9pPr>
              </a:lstStyle>
              <a:p>
                <a:r>
                  <a:rPr lang="en-US" sz="1000" dirty="0">
                    <a:solidFill>
                      <a:schemeClr val="bg1"/>
                    </a:solidFill>
                    <a:latin typeface="Arial" charset="0"/>
                    <a:cs typeface="Arial" charset="0"/>
                  </a:rPr>
                  <a:t>Baldrige Performance Excellence Program | www.nist.gov/baldrige</a:t>
                </a:r>
              </a:p>
            </p:txBody>
          </p:sp>
          <p:pic>
            <p:nvPicPr>
              <p:cNvPr id="19467" name="Picture 15" descr="top"/>
              <p:cNvPicPr>
                <a:picLocks noChangeAspect="1"/>
              </p:cNvPicPr>
              <p:nvPr/>
            </p:nvPicPr>
            <p:blipFill>
              <a:blip r:embed="rId4">
                <a:extLst>
                  <a:ext uri="{28A0092B-C50C-407E-A947-70E740481C1C}">
                    <a14:useLocalDpi xmlns:a14="http://schemas.microsoft.com/office/drawing/2010/main"/>
                  </a:ext>
                </a:extLst>
              </a:blip>
              <a:srcRect/>
              <a:stretch>
                <a:fillRect/>
              </a:stretch>
            </p:blipFill>
            <p:spPr bwMode="auto">
              <a:xfrm>
                <a:off x="7341819" y="-8640"/>
                <a:ext cx="2712704"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9464" name="nistident_flright_vec.eps" descr="/Users/louannross/Desktop/Design Center/Art Folder/Logo Folder/N/ New Identifiers 11.09.07/nistident_flright_vec.eps"/>
            <p:cNvPicPr>
              <a:picLocks noChangeAspect="1"/>
            </p:cNvPicPr>
            <p:nvPr/>
          </p:nvPicPr>
          <p:blipFill>
            <a:blip r:embed="rId5" cstate="screen">
              <a:extLst>
                <a:ext uri="{28A0092B-C50C-407E-A947-70E740481C1C}">
                  <a14:useLocalDpi xmlns:a14="http://schemas.microsoft.com/office/drawing/2010/main"/>
                </a:ext>
              </a:extLst>
            </a:blip>
            <a:srcRect/>
            <a:stretch>
              <a:fillRect/>
            </a:stretch>
          </p:blipFill>
          <p:spPr bwMode="auto">
            <a:xfrm>
              <a:off x="8972550" y="7277100"/>
              <a:ext cx="933450" cy="4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3" name="Baldrige_Program_Logo_2010.whitebkgd.eps"/>
          <p:cNvPicPr>
            <a:picLocks noChangeAspect="1"/>
          </p:cNvPicPr>
          <p:nvPr/>
        </p:nvPicPr>
        <p:blipFill>
          <a:blip r:embed="rId6" r:link="rId7" cstate="screen">
            <a:extLst>
              <a:ext uri="{28A0092B-C50C-407E-A947-70E740481C1C}">
                <a14:useLocalDpi xmlns:a14="http://schemas.microsoft.com/office/drawing/2010/main"/>
              </a:ext>
            </a:extLst>
          </a:blip>
          <a:stretch>
            <a:fillRect/>
          </a:stretch>
        </p:blipFill>
        <p:spPr bwMode="auto">
          <a:xfrm>
            <a:off x="143777" y="6594712"/>
            <a:ext cx="2084767" cy="891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Rectangle 2"/>
          <p:cNvSpPr>
            <a:spLocks noGrp="1" noChangeArrowheads="1"/>
          </p:cNvSpPr>
          <p:nvPr>
            <p:ph type="title"/>
          </p:nvPr>
        </p:nvSpPr>
        <p:spPr>
          <a:xfrm>
            <a:off x="335280" y="248149"/>
            <a:ext cx="6629400" cy="778135"/>
          </a:xfrm>
        </p:spPr>
        <p:txBody>
          <a:bodyPr/>
          <a:lstStyle/>
          <a:p>
            <a:r>
              <a:rPr lang="en-US" dirty="0" smtClean="0">
                <a:solidFill>
                  <a:schemeClr val="tx1"/>
                </a:solidFill>
                <a:latin typeface="Arial Narrow" pitchFamily="34" charset="0"/>
                <a:ea typeface="ＭＳ Ｐゴシック" pitchFamily="34" charset="-128"/>
                <a:cs typeface="Arial Narrow" pitchFamily="34" charset="0"/>
              </a:rPr>
              <a:t>For More Information</a:t>
            </a:r>
            <a:endParaRPr lang="en-US" dirty="0" smtClean="0">
              <a:latin typeface="Arial Narrow" pitchFamily="34" charset="0"/>
              <a:ea typeface="ＭＳ Ｐゴシック" pitchFamily="34" charset="-128"/>
              <a:cs typeface="Arial Narrow" pitchFamily="34" charset="0"/>
            </a:endParaRPr>
          </a:p>
        </p:txBody>
      </p:sp>
      <p:sp>
        <p:nvSpPr>
          <p:cNvPr id="15" name="Rectangle 3"/>
          <p:cNvSpPr>
            <a:spLocks noGrp="1" noChangeArrowheads="1"/>
          </p:cNvSpPr>
          <p:nvPr>
            <p:ph idx="1"/>
          </p:nvPr>
        </p:nvSpPr>
        <p:spPr>
          <a:xfrm>
            <a:off x="735834" y="1245289"/>
            <a:ext cx="9050897" cy="4507664"/>
          </a:xfrm>
        </p:spPr>
        <p:txBody>
          <a:bodyPr/>
          <a:lstStyle/>
          <a:p>
            <a:pPr>
              <a:lnSpc>
                <a:spcPct val="100000"/>
              </a:lnSpc>
              <a:spcBef>
                <a:spcPts val="0"/>
              </a:spcBef>
              <a:spcAft>
                <a:spcPts val="660"/>
              </a:spcAft>
            </a:pPr>
            <a:r>
              <a:rPr lang="en-US" sz="3200" i="1" dirty="0" smtClean="0">
                <a:ea typeface="ＭＳ Ｐゴシック" pitchFamily="34" charset="-128"/>
              </a:rPr>
              <a:t>Baldrige Excellence Framework </a:t>
            </a:r>
            <a:r>
              <a:rPr lang="en-US" sz="3200" dirty="0">
                <a:ea typeface="ＭＳ Ｐゴシック" pitchFamily="34" charset="-128"/>
              </a:rPr>
              <a:t>booklets and free </a:t>
            </a:r>
            <a:r>
              <a:rPr lang="en-US" sz="3200" dirty="0" smtClean="0">
                <a:ea typeface="ＭＳ Ｐゴシック" pitchFamily="34" charset="-128"/>
              </a:rPr>
              <a:t>content</a:t>
            </a:r>
            <a:endParaRPr lang="en-US" sz="3200" dirty="0">
              <a:ea typeface="ＭＳ Ｐゴシック" pitchFamily="34" charset="-128"/>
            </a:endParaRPr>
          </a:p>
          <a:p>
            <a:pPr>
              <a:lnSpc>
                <a:spcPct val="100000"/>
              </a:lnSpc>
              <a:spcBef>
                <a:spcPts val="0"/>
              </a:spcBef>
              <a:spcAft>
                <a:spcPts val="660"/>
              </a:spcAft>
            </a:pPr>
            <a:r>
              <a:rPr lang="en-US" sz="3200" dirty="0">
                <a:ea typeface="ＭＳ Ｐゴシック" pitchFamily="34" charset="-128"/>
              </a:rPr>
              <a:t>Self-assessment tools </a:t>
            </a:r>
          </a:p>
          <a:p>
            <a:pPr>
              <a:lnSpc>
                <a:spcPct val="100000"/>
              </a:lnSpc>
              <a:spcBef>
                <a:spcPts val="0"/>
              </a:spcBef>
              <a:spcAft>
                <a:spcPts val="660"/>
              </a:spcAft>
            </a:pPr>
            <a:r>
              <a:rPr lang="en-US" sz="3200" dirty="0">
                <a:ea typeface="ＭＳ Ｐゴシック" pitchFamily="34" charset="-128"/>
              </a:rPr>
              <a:t>Organizational assessments</a:t>
            </a:r>
          </a:p>
          <a:p>
            <a:pPr>
              <a:lnSpc>
                <a:spcPct val="100000"/>
              </a:lnSpc>
              <a:spcBef>
                <a:spcPts val="0"/>
              </a:spcBef>
              <a:spcAft>
                <a:spcPts val="660"/>
              </a:spcAft>
            </a:pPr>
            <a:r>
              <a:rPr lang="en-US" sz="3200" dirty="0">
                <a:ea typeface="ＭＳ Ｐゴシック" pitchFamily="34" charset="-128"/>
              </a:rPr>
              <a:t>Training, conferences, and executive education</a:t>
            </a:r>
          </a:p>
          <a:p>
            <a:pPr>
              <a:lnSpc>
                <a:spcPct val="100000"/>
              </a:lnSpc>
              <a:spcBef>
                <a:spcPts val="0"/>
              </a:spcBef>
              <a:spcAft>
                <a:spcPts val="660"/>
              </a:spcAft>
            </a:pPr>
            <a:r>
              <a:rPr lang="en-US" sz="3200" dirty="0">
                <a:ea typeface="ＭＳ Ｐゴシック" pitchFamily="34" charset="-128"/>
              </a:rPr>
              <a:t>Award recipient profiles</a:t>
            </a:r>
          </a:p>
          <a:p>
            <a:pPr>
              <a:lnSpc>
                <a:spcPct val="100000"/>
              </a:lnSpc>
              <a:spcBef>
                <a:spcPts val="0"/>
              </a:spcBef>
              <a:spcAft>
                <a:spcPts val="660"/>
              </a:spcAft>
            </a:pPr>
            <a:r>
              <a:rPr lang="en-US" sz="3200" dirty="0">
                <a:ea typeface="ＭＳ Ｐゴシック" pitchFamily="34" charset="-128"/>
              </a:rPr>
              <a:t>Case studies</a:t>
            </a:r>
          </a:p>
          <a:p>
            <a:pPr>
              <a:lnSpc>
                <a:spcPct val="100000"/>
              </a:lnSpc>
              <a:spcBef>
                <a:spcPts val="0"/>
              </a:spcBef>
              <a:spcAft>
                <a:spcPts val="660"/>
              </a:spcAft>
            </a:pPr>
            <a:r>
              <a:rPr lang="en-US" sz="3200" dirty="0">
                <a:ea typeface="ＭＳ Ｐゴシック" pitchFamily="34" charset="-128"/>
              </a:rPr>
              <a:t>Connections to the Baldrige community</a:t>
            </a:r>
          </a:p>
        </p:txBody>
      </p:sp>
      <p:sp>
        <p:nvSpPr>
          <p:cNvPr id="16" name="TextBox 15"/>
          <p:cNvSpPr txBox="1"/>
          <p:nvPr/>
        </p:nvSpPr>
        <p:spPr>
          <a:xfrm>
            <a:off x="6035040" y="5642150"/>
            <a:ext cx="3870961" cy="1309941"/>
          </a:xfrm>
          <a:prstGeom prst="rect">
            <a:avLst/>
          </a:prstGeom>
          <a:noFill/>
        </p:spPr>
        <p:txBody>
          <a:bodyPr wrap="square" lIns="90264" tIns="45132" rIns="90264" bIns="45132">
            <a:spAutoFit/>
          </a:bodyPr>
          <a:lstStyle/>
          <a:p>
            <a:pPr marL="510870" indent="-510870" algn="r" defTabSz="1006069">
              <a:buSzPct val="50000"/>
              <a:defRPr/>
            </a:pPr>
            <a:r>
              <a:rPr lang="en-US" sz="2640" b="1" kern="0" dirty="0">
                <a:solidFill>
                  <a:srgbClr val="000000"/>
                </a:solidFill>
                <a:latin typeface="Arial Narrow"/>
                <a:ea typeface="ＭＳ Ｐゴシック" pitchFamily="-107" charset="-128"/>
              </a:rPr>
              <a:t>www.nist.gov/baldrige </a:t>
            </a:r>
          </a:p>
          <a:p>
            <a:pPr marL="510870" indent="-510870" algn="r" defTabSz="1006069">
              <a:buSzPct val="50000"/>
              <a:defRPr/>
            </a:pPr>
            <a:r>
              <a:rPr lang="en-US" sz="2640" b="1" kern="0" dirty="0">
                <a:solidFill>
                  <a:srgbClr val="000000"/>
                </a:solidFill>
                <a:latin typeface="Arial Narrow"/>
                <a:ea typeface="ＭＳ Ｐゴシック" pitchFamily="-107" charset="-128"/>
              </a:rPr>
              <a:t>baldrige@nist.gov</a:t>
            </a:r>
          </a:p>
          <a:p>
            <a:pPr marL="510870" indent="-510870" algn="r" defTabSz="1006069">
              <a:buSzPct val="50000"/>
              <a:defRPr/>
            </a:pPr>
            <a:r>
              <a:rPr lang="en-US" sz="2640" b="1" kern="0" dirty="0">
                <a:solidFill>
                  <a:srgbClr val="000000"/>
                </a:solidFill>
                <a:latin typeface="Arial Narrow"/>
                <a:ea typeface="ＭＳ Ｐゴシック" pitchFamily="-107" charset="-128"/>
              </a:rPr>
              <a:t>(301) 975-2036</a:t>
            </a:r>
            <a:endParaRPr lang="en-US" sz="2640" dirty="0">
              <a:ea typeface="ＭＳ Ｐゴシック" pitchFamily="-109"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type="body" idx="1"/>
          </p:nvPr>
        </p:nvSpPr>
        <p:spPr>
          <a:xfrm>
            <a:off x="2125450" y="5169267"/>
            <a:ext cx="7460973" cy="1679514"/>
          </a:xfrm>
        </p:spPr>
        <p:txBody>
          <a:bodyPr/>
          <a:lstStyle/>
          <a:p>
            <a:r>
              <a:rPr lang="en-US" sz="3200" dirty="0" smtClean="0"/>
              <a:t>Public-private partnership</a:t>
            </a:r>
          </a:p>
          <a:p>
            <a:r>
              <a:rPr lang="en-US" sz="3200" dirty="0" smtClean="0"/>
              <a:t>Presidential education and award program</a:t>
            </a:r>
          </a:p>
        </p:txBody>
      </p:sp>
      <p:sp>
        <p:nvSpPr>
          <p:cNvPr id="5" name="Rectangle 3"/>
          <p:cNvSpPr>
            <a:spLocks noChangeArrowheads="1"/>
          </p:cNvSpPr>
          <p:nvPr/>
        </p:nvSpPr>
        <p:spPr bwMode="auto">
          <a:xfrm>
            <a:off x="576065" y="901981"/>
            <a:ext cx="5279871" cy="4051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264" tIns="45132" rIns="90264" bIns="45132">
            <a:spAutoFit/>
          </a:bodyPr>
          <a:lstStyle/>
          <a:p>
            <a:pPr marL="0" lvl="1" defTabSz="1019175">
              <a:spcBef>
                <a:spcPts val="1000"/>
              </a:spcBef>
              <a:buSzPct val="100000"/>
            </a:pPr>
            <a:r>
              <a:rPr lang="en-US" sz="3200" kern="0" dirty="0" smtClean="0">
                <a:latin typeface="+mn-lt"/>
                <a:ea typeface="ＭＳ Ｐゴシック" pitchFamily="-107" charset="-128"/>
                <a:cs typeface="ＭＳ Ｐゴシック" pitchFamily="-110" charset="-128"/>
              </a:rPr>
              <a:t>For 27 years: </a:t>
            </a:r>
          </a:p>
          <a:p>
            <a:pPr marL="571500" lvl="1" indent="-571500" defTabSz="1019175">
              <a:spcBef>
                <a:spcPts val="1000"/>
              </a:spcBef>
              <a:buSzPct val="100000"/>
              <a:buFont typeface="Arial" panose="020B0604020202020204" pitchFamily="34" charset="0"/>
              <a:buChar char="•"/>
            </a:pPr>
            <a:r>
              <a:rPr lang="en-US" sz="3200" kern="0" dirty="0" smtClean="0">
                <a:latin typeface="+mn-lt"/>
                <a:ea typeface="ＭＳ Ｐゴシック" pitchFamily="-107" charset="-128"/>
                <a:cs typeface="ＭＳ Ｐゴシック" pitchFamily="-110" charset="-128"/>
              </a:rPr>
              <a:t>defining performance excellence</a:t>
            </a:r>
          </a:p>
          <a:p>
            <a:pPr marL="571500" lvl="1" indent="-571500" defTabSz="1019175">
              <a:spcBef>
                <a:spcPts val="1000"/>
              </a:spcBef>
              <a:buSzPct val="100000"/>
              <a:buFont typeface="Arial" panose="020B0604020202020204" pitchFamily="34" charset="0"/>
              <a:buChar char="•"/>
            </a:pPr>
            <a:r>
              <a:rPr lang="en-US" sz="3200" kern="0" dirty="0" smtClean="0">
                <a:latin typeface="+mn-lt"/>
                <a:ea typeface="ＭＳ Ｐゴシック" pitchFamily="-107" charset="-128"/>
                <a:cs typeface="ＭＳ Ｐゴシック" pitchFamily="-110" charset="-128"/>
              </a:rPr>
              <a:t>recognizing performance excellence</a:t>
            </a:r>
          </a:p>
          <a:p>
            <a:pPr marL="571500" lvl="1" indent="-571500" defTabSz="1019175">
              <a:spcBef>
                <a:spcPts val="1000"/>
              </a:spcBef>
              <a:buSzPct val="100000"/>
              <a:buFont typeface="Arial" panose="020B0604020202020204" pitchFamily="34" charset="0"/>
              <a:buChar char="•"/>
            </a:pPr>
            <a:r>
              <a:rPr lang="en-US" sz="3200" kern="0" dirty="0" smtClean="0">
                <a:latin typeface="+mn-lt"/>
                <a:ea typeface="ＭＳ Ｐゴシック" pitchFamily="-107" charset="-128"/>
                <a:cs typeface="ＭＳ Ｐゴシック" pitchFamily="-110" charset="-128"/>
              </a:rPr>
              <a:t>helping organizations improve</a:t>
            </a:r>
          </a:p>
          <a:p>
            <a:pPr marL="517525" lvl="1" indent="-517525" defTabSz="1019175">
              <a:spcBef>
                <a:spcPts val="1000"/>
              </a:spcBef>
              <a:buSzPct val="100000"/>
              <a:buFont typeface="Arial" pitchFamily="34" charset="0"/>
              <a:buChar char="•"/>
            </a:pPr>
            <a:endParaRPr lang="en-US" sz="3200" kern="0" dirty="0">
              <a:latin typeface="+mn-lt"/>
              <a:ea typeface="ＭＳ Ｐゴシック" pitchFamily="-107" charset="-128"/>
              <a:cs typeface="ＭＳ Ｐゴシック" pitchFamily="-110" charset="-128"/>
            </a:endParaRPr>
          </a:p>
        </p:txBody>
      </p:sp>
      <p:pic>
        <p:nvPicPr>
          <p:cNvPr id="6" name="Baldrige_Program_Logo_2010.whitebkgd.eps"/>
          <p:cNvPicPr>
            <a:picLocks noChangeAspect="1"/>
          </p:cNvPicPr>
          <p:nvPr/>
        </p:nvPicPr>
        <p:blipFill>
          <a:blip r:embed="rId3" r:link="rId4" cstate="screen">
            <a:extLst>
              <a:ext uri="{28A0092B-C50C-407E-A947-70E740481C1C}">
                <a14:useLocalDpi xmlns:a14="http://schemas.microsoft.com/office/drawing/2010/main"/>
              </a:ext>
            </a:extLst>
          </a:blip>
          <a:stretch>
            <a:fillRect/>
          </a:stretch>
        </p:blipFill>
        <p:spPr bwMode="auto">
          <a:xfrm>
            <a:off x="5309021" y="1274496"/>
            <a:ext cx="4277402"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738281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502921" y="701040"/>
            <a:ext cx="8896350" cy="1257300"/>
          </a:xfrm>
        </p:spPr>
        <p:txBody>
          <a:bodyPr/>
          <a:lstStyle/>
          <a:p>
            <a:r>
              <a:rPr lang="en-US" dirty="0" smtClean="0">
                <a:solidFill>
                  <a:schemeClr val="tx1"/>
                </a:solidFill>
                <a:latin typeface="Arial Narrow" pitchFamily="34" charset="0"/>
                <a:ea typeface="ＭＳ Ｐゴシック" pitchFamily="34" charset="-128"/>
                <a:cs typeface="Arial Narrow" pitchFamily="34" charset="0"/>
              </a:rPr>
              <a:t>The Baldrige Program . . .</a:t>
            </a:r>
          </a:p>
        </p:txBody>
      </p:sp>
      <p:sp>
        <p:nvSpPr>
          <p:cNvPr id="5123" name="Rectangle 3"/>
          <p:cNvSpPr>
            <a:spLocks noGrp="1" noChangeArrowheads="1"/>
          </p:cNvSpPr>
          <p:nvPr>
            <p:ph type="body" idx="1"/>
          </p:nvPr>
        </p:nvSpPr>
        <p:spPr>
          <a:xfrm>
            <a:off x="754380" y="1964436"/>
            <a:ext cx="9052560" cy="4526280"/>
          </a:xfrm>
        </p:spPr>
        <p:txBody>
          <a:bodyPr/>
          <a:lstStyle/>
          <a:p>
            <a:pPr>
              <a:lnSpc>
                <a:spcPct val="100000"/>
              </a:lnSpc>
              <a:spcBef>
                <a:spcPts val="600"/>
              </a:spcBef>
            </a:pPr>
            <a:r>
              <a:rPr lang="en-US" sz="3200" dirty="0"/>
              <a:t>Authors the </a:t>
            </a:r>
            <a:r>
              <a:rPr lang="en-US" sz="3200" dirty="0" smtClean="0"/>
              <a:t>Baldrige Excellence Framework and its Criteria </a:t>
            </a:r>
            <a:r>
              <a:rPr lang="en-US" sz="3200" dirty="0"/>
              <a:t>for Performance Excellence</a:t>
            </a:r>
          </a:p>
          <a:p>
            <a:pPr>
              <a:lnSpc>
                <a:spcPct val="100000"/>
              </a:lnSpc>
              <a:spcBef>
                <a:spcPts val="600"/>
              </a:spcBef>
              <a:spcAft>
                <a:spcPts val="660"/>
              </a:spcAft>
            </a:pPr>
            <a:r>
              <a:rPr lang="en-US" sz="3200" dirty="0"/>
              <a:t>Offers organizational assessments and self-assessment tools</a:t>
            </a:r>
          </a:p>
          <a:p>
            <a:pPr>
              <a:lnSpc>
                <a:spcPct val="100000"/>
              </a:lnSpc>
              <a:spcBef>
                <a:spcPts val="600"/>
              </a:spcBef>
            </a:pPr>
            <a:r>
              <a:rPr lang="en-US" sz="3200" dirty="0"/>
              <a:t>Provides training, executive development, and conferences</a:t>
            </a:r>
          </a:p>
          <a:p>
            <a:pPr>
              <a:lnSpc>
                <a:spcPct val="100000"/>
              </a:lnSpc>
              <a:spcBef>
                <a:spcPts val="600"/>
              </a:spcBef>
            </a:pPr>
            <a:r>
              <a:rPr lang="en-US" sz="3200" dirty="0"/>
              <a:t>Manages the Malcolm Baldrige National Quality Award </a:t>
            </a:r>
          </a:p>
          <a:p>
            <a:pPr>
              <a:lnSpc>
                <a:spcPct val="100000"/>
              </a:lnSpc>
              <a:spcBef>
                <a:spcPts val="600"/>
              </a:spcBef>
            </a:pPr>
            <a:endParaRPr lang="en-US" sz="3200" dirty="0"/>
          </a:p>
        </p:txBody>
      </p:sp>
    </p:spTree>
    <p:extLst>
      <p:ext uri="{BB962C8B-B14F-4D97-AF65-F5344CB8AC3E}">
        <p14:creationId xmlns:p14="http://schemas.microsoft.com/office/powerpoint/2010/main" val="41769494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35280" y="449580"/>
            <a:ext cx="7770813" cy="952219"/>
          </a:xfrm>
        </p:spPr>
        <p:txBody>
          <a:bodyPr/>
          <a:lstStyle/>
          <a:p>
            <a:r>
              <a:rPr lang="en-US" dirty="0" smtClean="0">
                <a:latin typeface="Arial Narrow" pitchFamily="34" charset="0"/>
                <a:ea typeface="ＭＳ Ｐゴシック" pitchFamily="34" charset="-128"/>
                <a:cs typeface="Arial Narrow" pitchFamily="34" charset="0"/>
              </a:rPr>
              <a:t>Program History</a:t>
            </a:r>
            <a:endParaRPr lang="en-US" dirty="0" smtClean="0">
              <a:solidFill>
                <a:schemeClr val="tx1"/>
              </a:solidFill>
              <a:latin typeface="Arial Narrow" pitchFamily="34" charset="0"/>
              <a:ea typeface="ＭＳ Ｐゴシック" pitchFamily="34" charset="-128"/>
              <a:cs typeface="Arial Narrow" pitchFamily="34" charset="0"/>
            </a:endParaRPr>
          </a:p>
        </p:txBody>
      </p:sp>
      <p:sp>
        <p:nvSpPr>
          <p:cNvPr id="5123" name="Rectangle 3"/>
          <p:cNvSpPr>
            <a:spLocks noGrp="1" noChangeArrowheads="1"/>
          </p:cNvSpPr>
          <p:nvPr>
            <p:ph type="body" idx="1"/>
          </p:nvPr>
        </p:nvSpPr>
        <p:spPr>
          <a:xfrm>
            <a:off x="1481966" y="2461261"/>
            <a:ext cx="8073515" cy="4002980"/>
          </a:xfrm>
        </p:spPr>
        <p:txBody>
          <a:bodyPr/>
          <a:lstStyle/>
          <a:p>
            <a:pPr>
              <a:lnSpc>
                <a:spcPct val="100000"/>
              </a:lnSpc>
              <a:spcBef>
                <a:spcPts val="0"/>
              </a:spcBef>
              <a:spcAft>
                <a:spcPts val="660"/>
              </a:spcAft>
              <a:defRPr/>
            </a:pPr>
            <a:r>
              <a:rPr lang="en-US" sz="3200" dirty="0"/>
              <a:t>Created award program to</a:t>
            </a:r>
          </a:p>
          <a:p>
            <a:pPr marL="1005840" lvl="1" indent="-445294">
              <a:lnSpc>
                <a:spcPct val="100000"/>
              </a:lnSpc>
              <a:spcBef>
                <a:spcPts val="0"/>
              </a:spcBef>
              <a:spcAft>
                <a:spcPts val="660"/>
              </a:spcAft>
              <a:buFontTx/>
              <a:buChar char="–"/>
              <a:defRPr/>
            </a:pPr>
            <a:r>
              <a:rPr lang="en-US" sz="3200" dirty="0"/>
              <a:t>identify/recognize role-model businesses</a:t>
            </a:r>
          </a:p>
          <a:p>
            <a:pPr marL="1005840" lvl="1" indent="-445294">
              <a:lnSpc>
                <a:spcPct val="100000"/>
              </a:lnSpc>
              <a:spcBef>
                <a:spcPts val="0"/>
              </a:spcBef>
              <a:spcAft>
                <a:spcPts val="660"/>
              </a:spcAft>
              <a:buFontTx/>
              <a:buChar char="–"/>
              <a:defRPr/>
            </a:pPr>
            <a:r>
              <a:rPr lang="en-US" sz="3200" dirty="0"/>
              <a:t>establish criteria for evaluating improvement efforts</a:t>
            </a:r>
          </a:p>
          <a:p>
            <a:pPr marL="1005840" lvl="1" indent="-445294">
              <a:lnSpc>
                <a:spcPct val="100000"/>
              </a:lnSpc>
              <a:spcBef>
                <a:spcPts val="0"/>
              </a:spcBef>
              <a:spcAft>
                <a:spcPts val="660"/>
              </a:spcAft>
              <a:buFontTx/>
              <a:buChar char="–"/>
              <a:defRPr/>
            </a:pPr>
            <a:r>
              <a:rPr lang="en-US" sz="3200" dirty="0"/>
              <a:t>disseminate/share best practices </a:t>
            </a:r>
          </a:p>
          <a:p>
            <a:pPr>
              <a:lnSpc>
                <a:spcPct val="100000"/>
              </a:lnSpc>
              <a:spcBef>
                <a:spcPts val="0"/>
              </a:spcBef>
              <a:spcAft>
                <a:spcPts val="660"/>
              </a:spcAft>
              <a:defRPr/>
            </a:pPr>
            <a:r>
              <a:rPr lang="en-US" sz="3200" dirty="0" smtClean="0"/>
              <a:t>Expanded </a:t>
            </a:r>
            <a:r>
              <a:rPr lang="en-US" sz="3200" dirty="0"/>
              <a:t>to health care and education (1998</a:t>
            </a:r>
            <a:r>
              <a:rPr lang="en-US" sz="3200" dirty="0" smtClean="0"/>
              <a:t>) and to </a:t>
            </a:r>
            <a:r>
              <a:rPr lang="en-US" sz="3200" dirty="0"/>
              <a:t>nonprofit sector (2005</a:t>
            </a:r>
            <a:r>
              <a:rPr lang="en-US" sz="3200" dirty="0" smtClean="0"/>
              <a:t>)</a:t>
            </a:r>
          </a:p>
          <a:p>
            <a:pPr marL="0" indent="0">
              <a:lnSpc>
                <a:spcPct val="100000"/>
              </a:lnSpc>
              <a:spcBef>
                <a:spcPts val="0"/>
              </a:spcBef>
              <a:spcAft>
                <a:spcPts val="660"/>
              </a:spcAft>
              <a:buFont typeface="Monotype Sorts" pitchFamily="-109" charset="2"/>
              <a:buChar char="l"/>
              <a:defRPr/>
            </a:pPr>
            <a:endParaRPr lang="en-US" sz="3200" dirty="0" smtClean="0"/>
          </a:p>
        </p:txBody>
      </p:sp>
      <p:sp>
        <p:nvSpPr>
          <p:cNvPr id="4" name="Rectangle 3"/>
          <p:cNvSpPr/>
          <p:nvPr/>
        </p:nvSpPr>
        <p:spPr>
          <a:xfrm>
            <a:off x="1089660" y="1287780"/>
            <a:ext cx="8465820" cy="1065771"/>
          </a:xfrm>
          <a:prstGeom prst="rect">
            <a:avLst/>
          </a:prstGeom>
        </p:spPr>
        <p:txBody>
          <a:bodyPr wrap="square" lIns="90264" tIns="45132" rIns="90264" bIns="45132">
            <a:spAutoFit/>
          </a:bodyPr>
          <a:lstStyle/>
          <a:p>
            <a:pPr defTabSz="1006069">
              <a:lnSpc>
                <a:spcPts val="3751"/>
              </a:lnSpc>
              <a:spcBef>
                <a:spcPts val="987"/>
              </a:spcBef>
              <a:spcAft>
                <a:spcPts val="1776"/>
              </a:spcAft>
              <a:buSzPct val="50000"/>
              <a:defRPr/>
            </a:pPr>
            <a:r>
              <a:rPr lang="en-US" sz="3200" b="1" kern="0" dirty="0">
                <a:solidFill>
                  <a:srgbClr val="000000"/>
                </a:solidFill>
                <a:latin typeface="Arial Narrow"/>
                <a:ea typeface="ＭＳ Ｐゴシック" pitchFamily="-107" charset="-128"/>
              </a:rPr>
              <a:t>Malcolm Baldrige National Quality Improvement Act of 1987, Public Law 100-107</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341120" y="1427893"/>
            <a:ext cx="8190681" cy="4724631"/>
            <a:chOff x="1219200" y="1194174"/>
            <a:chExt cx="7446074" cy="4295119"/>
          </a:xfrm>
        </p:grpSpPr>
        <p:sp>
          <p:nvSpPr>
            <p:cNvPr id="56" name="Line 79"/>
            <p:cNvSpPr>
              <a:spLocks noChangeAspect="1" noChangeShapeType="1"/>
            </p:cNvSpPr>
            <p:nvPr/>
          </p:nvSpPr>
          <p:spPr bwMode="auto">
            <a:xfrm>
              <a:off x="6172200" y="2906486"/>
              <a:ext cx="1391994"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540" dirty="0"/>
            </a:p>
          </p:txBody>
        </p:sp>
        <p:sp>
          <p:nvSpPr>
            <p:cNvPr id="58" name="Line 85"/>
            <p:cNvSpPr>
              <a:spLocks noChangeAspect="1" noChangeShapeType="1"/>
            </p:cNvSpPr>
            <p:nvPr/>
          </p:nvSpPr>
          <p:spPr bwMode="auto">
            <a:xfrm>
              <a:off x="2454566" y="3995058"/>
              <a:ext cx="0" cy="558022"/>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540" dirty="0"/>
            </a:p>
          </p:txBody>
        </p:sp>
        <p:grpSp>
          <p:nvGrpSpPr>
            <p:cNvPr id="29" name="Group 20"/>
            <p:cNvGrpSpPr>
              <a:grpSpLocks/>
            </p:cNvGrpSpPr>
            <p:nvPr/>
          </p:nvGrpSpPr>
          <p:grpSpPr bwMode="auto">
            <a:xfrm>
              <a:off x="1219200" y="1194174"/>
              <a:ext cx="7446074" cy="4295119"/>
              <a:chOff x="1951439" y="2858961"/>
              <a:chExt cx="7249777" cy="4400709"/>
            </a:xfrm>
          </p:grpSpPr>
          <p:sp>
            <p:nvSpPr>
              <p:cNvPr id="38" name="Line 79"/>
              <p:cNvSpPr>
                <a:spLocks noChangeAspect="1" noChangeShapeType="1"/>
              </p:cNvSpPr>
              <p:nvPr/>
            </p:nvSpPr>
            <p:spPr bwMode="auto">
              <a:xfrm>
                <a:off x="6759787" y="5181014"/>
                <a:ext cx="1344400"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540" dirty="0"/>
              </a:p>
            </p:txBody>
          </p:sp>
          <p:sp>
            <p:nvSpPr>
              <p:cNvPr id="39" name="Line 82"/>
              <p:cNvSpPr>
                <a:spLocks noChangeAspect="1" noChangeShapeType="1"/>
              </p:cNvSpPr>
              <p:nvPr/>
            </p:nvSpPr>
            <p:spPr bwMode="auto">
              <a:xfrm>
                <a:off x="8104188" y="3341646"/>
                <a:ext cx="0" cy="130886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540" dirty="0"/>
              </a:p>
            </p:txBody>
          </p:sp>
          <p:sp>
            <p:nvSpPr>
              <p:cNvPr id="40" name="Line 85"/>
              <p:cNvSpPr>
                <a:spLocks noChangeAspect="1" noChangeShapeType="1"/>
              </p:cNvSpPr>
              <p:nvPr/>
            </p:nvSpPr>
            <p:spPr bwMode="auto">
              <a:xfrm>
                <a:off x="5602507" y="3589338"/>
                <a:ext cx="0" cy="2919441"/>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540" dirty="0"/>
              </a:p>
            </p:txBody>
          </p:sp>
          <p:grpSp>
            <p:nvGrpSpPr>
              <p:cNvPr id="41" name="Group 18"/>
              <p:cNvGrpSpPr>
                <a:grpSpLocks/>
              </p:cNvGrpSpPr>
              <p:nvPr/>
            </p:nvGrpSpPr>
            <p:grpSpPr bwMode="auto">
              <a:xfrm>
                <a:off x="1951439" y="2858961"/>
                <a:ext cx="7249777" cy="4400709"/>
                <a:chOff x="1951439" y="2858961"/>
                <a:chExt cx="7249777" cy="4400709"/>
              </a:xfrm>
            </p:grpSpPr>
            <p:sp>
              <p:nvSpPr>
                <p:cNvPr id="43" name="Line 81"/>
                <p:cNvSpPr>
                  <a:spLocks noChangeAspect="1" noChangeShapeType="1"/>
                </p:cNvSpPr>
                <p:nvPr/>
              </p:nvSpPr>
              <p:spPr bwMode="auto">
                <a:xfrm>
                  <a:off x="2991936" y="6650864"/>
                  <a:ext cx="1703388"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540" dirty="0"/>
                </a:p>
              </p:txBody>
            </p:sp>
            <p:sp>
              <p:nvSpPr>
                <p:cNvPr id="44" name="Line 83"/>
                <p:cNvSpPr>
                  <a:spLocks noChangeAspect="1" noChangeShapeType="1"/>
                </p:cNvSpPr>
                <p:nvPr/>
              </p:nvSpPr>
              <p:spPr bwMode="auto">
                <a:xfrm>
                  <a:off x="3298187" y="4895880"/>
                  <a:ext cx="1731224"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r>
                    <a:rPr lang="en-US" sz="1540" dirty="0"/>
                    <a:t>CV</a:t>
                  </a:r>
                </a:p>
              </p:txBody>
            </p:sp>
            <p:sp>
              <p:nvSpPr>
                <p:cNvPr id="45" name="Line 84"/>
                <p:cNvSpPr>
                  <a:spLocks noChangeAspect="1" noChangeShapeType="1"/>
                </p:cNvSpPr>
                <p:nvPr/>
              </p:nvSpPr>
              <p:spPr bwMode="auto">
                <a:xfrm>
                  <a:off x="6586309" y="3316288"/>
                  <a:ext cx="1517879"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540" dirty="0"/>
                </a:p>
              </p:txBody>
            </p:sp>
            <p:sp>
              <p:nvSpPr>
                <p:cNvPr id="46" name="Rectangle 86"/>
                <p:cNvSpPr>
                  <a:spLocks noChangeArrowheads="1"/>
                </p:cNvSpPr>
                <p:nvPr/>
              </p:nvSpPr>
              <p:spPr bwMode="auto">
                <a:xfrm>
                  <a:off x="4716691" y="3096430"/>
                  <a:ext cx="1869618" cy="567059"/>
                </a:xfrm>
                <a:prstGeom prst="rect">
                  <a:avLst/>
                </a:prstGeom>
                <a:ln>
                  <a:headEnd/>
                  <a:tailEnd/>
                </a:ln>
              </p:spPr>
              <p:style>
                <a:lnRef idx="1">
                  <a:schemeClr val="dk1"/>
                </a:lnRef>
                <a:fillRef idx="2">
                  <a:schemeClr val="dk1"/>
                </a:fillRef>
                <a:effectRef idx="1">
                  <a:schemeClr val="dk1"/>
                </a:effectRef>
                <a:fontRef idx="minor">
                  <a:schemeClr val="dk1"/>
                </a:fontRef>
              </p:style>
              <p:txBody>
                <a:bodyPr lIns="90880" tIns="90254" rIns="90880" bIns="90254" anchor="ctr">
                  <a:spAutoFit/>
                </a:bodyPr>
                <a:lstStyle/>
                <a:p>
                  <a:pPr algn="ctr" defTabSz="810183">
                    <a:lnSpc>
                      <a:spcPct val="90000"/>
                    </a:lnSpc>
                    <a:defRPr/>
                  </a:pPr>
                  <a:r>
                    <a:rPr lang="en-US" sz="1540" b="1" dirty="0">
                      <a:latin typeface="Arial" charset="0"/>
                    </a:rPr>
                    <a:t>Department of Commerce</a:t>
                  </a:r>
                </a:p>
              </p:txBody>
            </p:sp>
            <p:sp>
              <p:nvSpPr>
                <p:cNvPr id="47" name="Rectangle 87"/>
                <p:cNvSpPr>
                  <a:spLocks noChangeArrowheads="1"/>
                </p:cNvSpPr>
                <p:nvPr/>
              </p:nvSpPr>
              <p:spPr bwMode="auto">
                <a:xfrm>
                  <a:off x="1951439" y="2858961"/>
                  <a:ext cx="1780589" cy="1052735"/>
                </a:xfrm>
                <a:prstGeom prst="rect">
                  <a:avLst/>
                </a:prstGeom>
                <a:gradFill flip="none" rotWithShape="1">
                  <a:gsLst>
                    <a:gs pos="0">
                      <a:schemeClr val="bg1">
                        <a:lumMod val="85000"/>
                      </a:schemeClr>
                    </a:gs>
                    <a:gs pos="100000">
                      <a:schemeClr val="accent1"/>
                    </a:gs>
                  </a:gsLst>
                  <a:lin ang="2700000" scaled="1"/>
                  <a:tileRect/>
                </a:gradFill>
                <a:ln>
                  <a:solidFill>
                    <a:schemeClr val="tx1"/>
                  </a:solidFill>
                  <a:headEnd/>
                  <a:tailEnd/>
                </a:ln>
              </p:spPr>
              <p:style>
                <a:lnRef idx="1">
                  <a:schemeClr val="accent2"/>
                </a:lnRef>
                <a:fillRef idx="2">
                  <a:schemeClr val="accent2"/>
                </a:fillRef>
                <a:effectRef idx="1">
                  <a:schemeClr val="accent2"/>
                </a:effectRef>
                <a:fontRef idx="minor">
                  <a:schemeClr val="dk1"/>
                </a:fontRef>
              </p:style>
              <p:txBody>
                <a:bodyPr lIns="90880" tIns="90254" rIns="90880" bIns="90254" anchor="ctr">
                  <a:spAutoFit/>
                </a:bodyPr>
                <a:lstStyle/>
                <a:p>
                  <a:pPr algn="ctr" defTabSz="810183">
                    <a:defRPr/>
                  </a:pPr>
                  <a:r>
                    <a:rPr lang="en-US" sz="1540" b="1" dirty="0">
                      <a:latin typeface="Arial" charset="0"/>
                    </a:rPr>
                    <a:t>Foundation for the </a:t>
                  </a:r>
                </a:p>
                <a:p>
                  <a:pPr algn="ctr" defTabSz="810183">
                    <a:defRPr/>
                  </a:pPr>
                  <a:r>
                    <a:rPr lang="en-US" sz="1540" b="1" dirty="0">
                      <a:latin typeface="Arial" charset="0"/>
                    </a:rPr>
                    <a:t>Malcolm Baldrige</a:t>
                  </a:r>
                </a:p>
                <a:p>
                  <a:pPr algn="ctr" defTabSz="810183">
                    <a:defRPr/>
                  </a:pPr>
                  <a:r>
                    <a:rPr lang="en-US" sz="1540" b="1" dirty="0">
                      <a:latin typeface="Arial" charset="0"/>
                    </a:rPr>
                    <a:t>National Quality Award</a:t>
                  </a:r>
                  <a:endParaRPr lang="en-US" sz="1540" b="1" dirty="0">
                    <a:solidFill>
                      <a:schemeClr val="bg1"/>
                    </a:solidFill>
                    <a:latin typeface="Arial" charset="0"/>
                  </a:endParaRPr>
                </a:p>
              </p:txBody>
            </p:sp>
            <p:sp>
              <p:nvSpPr>
                <p:cNvPr id="48" name="Rectangle 88"/>
                <p:cNvSpPr>
                  <a:spLocks noChangeArrowheads="1"/>
                </p:cNvSpPr>
                <p:nvPr/>
              </p:nvSpPr>
              <p:spPr bwMode="auto">
                <a:xfrm>
                  <a:off x="7314772" y="2870630"/>
                  <a:ext cx="1600627" cy="964343"/>
                </a:xfrm>
                <a:prstGeom prst="rect">
                  <a:avLst/>
                </a:prstGeom>
                <a:ln>
                  <a:headEnd/>
                  <a:tailEnd/>
                </a:ln>
              </p:spPr>
              <p:style>
                <a:lnRef idx="1">
                  <a:schemeClr val="dk1"/>
                </a:lnRef>
                <a:fillRef idx="2">
                  <a:schemeClr val="dk1"/>
                </a:fillRef>
                <a:effectRef idx="1">
                  <a:schemeClr val="dk1"/>
                </a:effectRef>
                <a:fontRef idx="minor">
                  <a:schemeClr val="dk1"/>
                </a:fontRef>
              </p:style>
              <p:txBody>
                <a:bodyPr lIns="90880" tIns="90254" rIns="90880" bIns="90254" anchor="ctr">
                  <a:spAutoFit/>
                </a:bodyPr>
                <a:lstStyle/>
                <a:p>
                  <a:pPr algn="ctr" defTabSz="810183">
                    <a:lnSpc>
                      <a:spcPct val="90000"/>
                    </a:lnSpc>
                    <a:defRPr/>
                  </a:pPr>
                  <a:endParaRPr lang="en-US" sz="1540" b="1" dirty="0">
                    <a:latin typeface="Arial" charset="0"/>
                  </a:endParaRPr>
                </a:p>
                <a:p>
                  <a:pPr algn="ctr" defTabSz="810183">
                    <a:lnSpc>
                      <a:spcPct val="90000"/>
                    </a:lnSpc>
                    <a:defRPr/>
                  </a:pPr>
                  <a:r>
                    <a:rPr lang="en-US" sz="1540" b="1" dirty="0">
                      <a:latin typeface="Arial" charset="0"/>
                    </a:rPr>
                    <a:t>Board of</a:t>
                  </a:r>
                </a:p>
                <a:p>
                  <a:pPr algn="ctr" defTabSz="810183">
                    <a:lnSpc>
                      <a:spcPct val="90000"/>
                    </a:lnSpc>
                    <a:defRPr/>
                  </a:pPr>
                  <a:r>
                    <a:rPr lang="en-US" sz="1540" b="1" dirty="0">
                      <a:latin typeface="Arial" charset="0"/>
                    </a:rPr>
                    <a:t>Overseers</a:t>
                  </a:r>
                </a:p>
                <a:p>
                  <a:pPr algn="ctr" defTabSz="810183">
                    <a:lnSpc>
                      <a:spcPct val="90000"/>
                    </a:lnSpc>
                    <a:defRPr/>
                  </a:pPr>
                  <a:endParaRPr lang="en-US" sz="1540" b="1" dirty="0">
                    <a:latin typeface="Arial" charset="0"/>
                  </a:endParaRPr>
                </a:p>
              </p:txBody>
            </p:sp>
            <p:sp>
              <p:nvSpPr>
                <p:cNvPr id="49" name="Rectangle 89"/>
                <p:cNvSpPr>
                  <a:spLocks noChangeAspect="1" noChangeArrowheads="1"/>
                </p:cNvSpPr>
                <p:nvPr/>
              </p:nvSpPr>
              <p:spPr bwMode="auto">
                <a:xfrm>
                  <a:off x="4420180" y="4394785"/>
                  <a:ext cx="2339608" cy="964343"/>
                </a:xfrm>
                <a:prstGeom prst="rect">
                  <a:avLst/>
                </a:prstGeom>
                <a:gradFill flip="none" rotWithShape="1">
                  <a:gsLst>
                    <a:gs pos="0">
                      <a:schemeClr val="bg1">
                        <a:lumMod val="85000"/>
                      </a:schemeClr>
                    </a:gs>
                    <a:gs pos="100000">
                      <a:schemeClr val="accent1"/>
                    </a:gs>
                  </a:gsLst>
                  <a:lin ang="2700000" scaled="1"/>
                  <a:tileRect/>
                </a:gradFill>
                <a:ln>
                  <a:solidFill>
                    <a:schemeClr val="tx1"/>
                  </a:solidFill>
                  <a:headEnd/>
                  <a:tailEnd/>
                </a:ln>
              </p:spPr>
              <p:style>
                <a:lnRef idx="1">
                  <a:schemeClr val="accent2"/>
                </a:lnRef>
                <a:fillRef idx="2">
                  <a:schemeClr val="accent2"/>
                </a:fillRef>
                <a:effectRef idx="1">
                  <a:schemeClr val="accent2"/>
                </a:effectRef>
                <a:fontRef idx="minor">
                  <a:schemeClr val="dk1"/>
                </a:fontRef>
              </p:style>
              <p:txBody>
                <a:bodyPr lIns="90880" tIns="90254" rIns="90880" bIns="90254" anchor="ctr">
                  <a:spAutoFit/>
                </a:bodyPr>
                <a:lstStyle/>
                <a:p>
                  <a:pPr algn="ctr" defTabSz="810183">
                    <a:lnSpc>
                      <a:spcPct val="90000"/>
                    </a:lnSpc>
                    <a:defRPr/>
                  </a:pPr>
                  <a:r>
                    <a:rPr lang="en-US" sz="1540" b="1" dirty="0">
                      <a:latin typeface="Arial" charset="0"/>
                    </a:rPr>
                    <a:t>National</a:t>
                  </a:r>
                </a:p>
                <a:p>
                  <a:pPr algn="ctr" defTabSz="810183">
                    <a:lnSpc>
                      <a:spcPct val="90000"/>
                    </a:lnSpc>
                    <a:defRPr/>
                  </a:pPr>
                  <a:r>
                    <a:rPr lang="en-US" sz="1540" b="1" dirty="0">
                      <a:latin typeface="Arial" charset="0"/>
                    </a:rPr>
                    <a:t>Institute of</a:t>
                  </a:r>
                </a:p>
                <a:p>
                  <a:pPr algn="ctr" defTabSz="810183">
                    <a:lnSpc>
                      <a:spcPct val="90000"/>
                    </a:lnSpc>
                    <a:defRPr/>
                  </a:pPr>
                  <a:r>
                    <a:rPr lang="en-US" sz="1540" b="1" dirty="0">
                      <a:latin typeface="Arial" charset="0"/>
                    </a:rPr>
                    <a:t>Standards and</a:t>
                  </a:r>
                </a:p>
                <a:p>
                  <a:pPr algn="ctr" defTabSz="810183">
                    <a:lnSpc>
                      <a:spcPct val="90000"/>
                    </a:lnSpc>
                    <a:defRPr/>
                  </a:pPr>
                  <a:r>
                    <a:rPr lang="en-US" sz="1540" b="1" dirty="0">
                      <a:latin typeface="Arial" charset="0"/>
                    </a:rPr>
                    <a:t>Technology</a:t>
                  </a:r>
                </a:p>
              </p:txBody>
            </p:sp>
            <p:sp>
              <p:nvSpPr>
                <p:cNvPr id="50" name="Rectangle 90"/>
                <p:cNvSpPr>
                  <a:spLocks noChangeArrowheads="1"/>
                </p:cNvSpPr>
                <p:nvPr/>
              </p:nvSpPr>
              <p:spPr bwMode="auto">
                <a:xfrm>
                  <a:off x="1951439" y="6380876"/>
                  <a:ext cx="1780589" cy="567059"/>
                </a:xfrm>
                <a:prstGeom prst="rect">
                  <a:avLst/>
                </a:prstGeom>
                <a:gradFill flip="none" rotWithShape="1">
                  <a:gsLst>
                    <a:gs pos="0">
                      <a:schemeClr val="bg1">
                        <a:lumMod val="85000"/>
                      </a:schemeClr>
                    </a:gs>
                    <a:gs pos="100000">
                      <a:schemeClr val="accent1"/>
                    </a:gs>
                  </a:gsLst>
                  <a:lin ang="2700000" scaled="1"/>
                  <a:tileRect/>
                </a:gradFill>
                <a:ln>
                  <a:solidFill>
                    <a:schemeClr val="tx1"/>
                  </a:solidFill>
                  <a:headEnd/>
                  <a:tailEnd/>
                </a:ln>
              </p:spPr>
              <p:style>
                <a:lnRef idx="1">
                  <a:schemeClr val="accent2"/>
                </a:lnRef>
                <a:fillRef idx="2">
                  <a:schemeClr val="accent2"/>
                </a:fillRef>
                <a:effectRef idx="1">
                  <a:schemeClr val="accent2"/>
                </a:effectRef>
                <a:fontRef idx="minor">
                  <a:schemeClr val="dk1"/>
                </a:fontRef>
              </p:style>
              <p:txBody>
                <a:bodyPr lIns="90880" tIns="90254" rIns="90880" bIns="90254" anchor="ctr">
                  <a:spAutoFit/>
                </a:bodyPr>
                <a:lstStyle/>
                <a:p>
                  <a:pPr marL="451320" indent="-282075" algn="ctr" defTabSz="810183">
                    <a:lnSpc>
                      <a:spcPct val="90000"/>
                    </a:lnSpc>
                    <a:defRPr/>
                  </a:pPr>
                  <a:r>
                    <a:rPr lang="en-US" sz="1540" b="1" dirty="0">
                      <a:latin typeface="Arial" charset="0"/>
                    </a:rPr>
                    <a:t>ASQ</a:t>
                  </a:r>
                </a:p>
                <a:p>
                  <a:pPr marL="451320" indent="-282075" algn="ctr" defTabSz="810183">
                    <a:lnSpc>
                      <a:spcPct val="90000"/>
                    </a:lnSpc>
                    <a:defRPr/>
                  </a:pPr>
                  <a:r>
                    <a:rPr lang="en-US" sz="1540" b="1" dirty="0">
                      <a:latin typeface="Arial" charset="0"/>
                    </a:rPr>
                    <a:t>(Contractor)</a:t>
                  </a:r>
                </a:p>
              </p:txBody>
            </p:sp>
            <p:sp>
              <p:nvSpPr>
                <p:cNvPr id="51" name="Rectangle 91"/>
                <p:cNvSpPr>
                  <a:spLocks noChangeArrowheads="1"/>
                </p:cNvSpPr>
                <p:nvPr/>
              </p:nvSpPr>
              <p:spPr bwMode="auto">
                <a:xfrm>
                  <a:off x="4707349" y="6168693"/>
                  <a:ext cx="1780588" cy="964343"/>
                </a:xfrm>
                <a:prstGeom prst="rect">
                  <a:avLst/>
                </a:prstGeom>
                <a:ln>
                  <a:headEnd/>
                  <a:tailEnd/>
                </a:ln>
              </p:spPr>
              <p:style>
                <a:lnRef idx="1">
                  <a:schemeClr val="dk1"/>
                </a:lnRef>
                <a:fillRef idx="2">
                  <a:schemeClr val="dk1"/>
                </a:fillRef>
                <a:effectRef idx="1">
                  <a:schemeClr val="dk1"/>
                </a:effectRef>
                <a:fontRef idx="minor">
                  <a:schemeClr val="dk1"/>
                </a:fontRef>
              </p:style>
              <p:txBody>
                <a:bodyPr lIns="90880" tIns="90254" rIns="90880" bIns="90254" anchor="ctr">
                  <a:spAutoFit/>
                </a:bodyPr>
                <a:lstStyle/>
                <a:p>
                  <a:pPr algn="ctr" defTabSz="810183">
                    <a:lnSpc>
                      <a:spcPct val="90000"/>
                    </a:lnSpc>
                    <a:defRPr/>
                  </a:pPr>
                  <a:r>
                    <a:rPr lang="en-US" sz="1540" b="1" dirty="0">
                      <a:latin typeface="Arial" charset="0"/>
                    </a:rPr>
                    <a:t>Board of Examiners</a:t>
                  </a:r>
                </a:p>
                <a:p>
                  <a:pPr marL="338490" indent="-112830" defTabSz="810183">
                    <a:lnSpc>
                      <a:spcPct val="90000"/>
                    </a:lnSpc>
                    <a:buFontTx/>
                    <a:buChar char="•"/>
                    <a:defRPr/>
                  </a:pPr>
                  <a:r>
                    <a:rPr lang="en-US" sz="1540" b="1" dirty="0">
                      <a:latin typeface="Arial" charset="0"/>
                    </a:rPr>
                    <a:t> Judges</a:t>
                  </a:r>
                </a:p>
                <a:p>
                  <a:pPr marL="338490" indent="-112830" defTabSz="810183">
                    <a:lnSpc>
                      <a:spcPct val="90000"/>
                    </a:lnSpc>
                    <a:buFontTx/>
                    <a:buChar char="•"/>
                    <a:defRPr/>
                  </a:pPr>
                  <a:r>
                    <a:rPr lang="en-US" sz="1540" b="1" dirty="0">
                      <a:latin typeface="Arial" charset="0"/>
                    </a:rPr>
                    <a:t> Examiners</a:t>
                  </a:r>
                </a:p>
              </p:txBody>
            </p:sp>
            <p:sp>
              <p:nvSpPr>
                <p:cNvPr id="52" name="Rectangle 92"/>
                <p:cNvSpPr>
                  <a:spLocks noChangeArrowheads="1"/>
                </p:cNvSpPr>
                <p:nvPr/>
              </p:nvSpPr>
              <p:spPr bwMode="auto">
                <a:xfrm>
                  <a:off x="7183214" y="4929082"/>
                  <a:ext cx="1869618" cy="765700"/>
                </a:xfrm>
                <a:prstGeom prst="rect">
                  <a:avLst/>
                </a:prstGeom>
                <a:ln>
                  <a:headEnd/>
                  <a:tailEnd/>
                </a:ln>
              </p:spPr>
              <p:style>
                <a:lnRef idx="1">
                  <a:schemeClr val="dk1"/>
                </a:lnRef>
                <a:fillRef idx="2">
                  <a:schemeClr val="dk1"/>
                </a:fillRef>
                <a:effectRef idx="1">
                  <a:schemeClr val="dk1"/>
                </a:effectRef>
                <a:fontRef idx="minor">
                  <a:schemeClr val="dk1"/>
                </a:fontRef>
              </p:style>
              <p:txBody>
                <a:bodyPr lIns="90880" tIns="90254" rIns="90880" bIns="90254" anchor="ctr">
                  <a:spAutoFit/>
                </a:bodyPr>
                <a:lstStyle/>
                <a:p>
                  <a:pPr algn="ctr" defTabSz="810183">
                    <a:lnSpc>
                      <a:spcPct val="90000"/>
                    </a:lnSpc>
                    <a:defRPr/>
                  </a:pPr>
                  <a:r>
                    <a:rPr lang="en-US" sz="1540" b="1" dirty="0">
                      <a:latin typeface="Arial" charset="0"/>
                    </a:rPr>
                    <a:t>Baldrige</a:t>
                  </a:r>
                </a:p>
                <a:p>
                  <a:pPr algn="ctr" defTabSz="810183">
                    <a:lnSpc>
                      <a:spcPct val="90000"/>
                    </a:lnSpc>
                    <a:defRPr/>
                  </a:pPr>
                  <a:r>
                    <a:rPr lang="en-US" sz="1540" b="1" dirty="0">
                      <a:latin typeface="Arial" charset="0"/>
                    </a:rPr>
                    <a:t>Award</a:t>
                  </a:r>
                </a:p>
                <a:p>
                  <a:pPr algn="ctr" defTabSz="810183">
                    <a:lnSpc>
                      <a:spcPct val="90000"/>
                    </a:lnSpc>
                    <a:defRPr/>
                  </a:pPr>
                  <a:r>
                    <a:rPr lang="en-US" sz="1540" b="1" dirty="0">
                      <a:latin typeface="Arial" charset="0"/>
                    </a:rPr>
                    <a:t>Recipients</a:t>
                  </a:r>
                </a:p>
              </p:txBody>
            </p:sp>
            <p:sp>
              <p:nvSpPr>
                <p:cNvPr id="53" name="Rectangle 93"/>
                <p:cNvSpPr>
                  <a:spLocks noChangeAspect="1" noChangeArrowheads="1"/>
                </p:cNvSpPr>
                <p:nvPr/>
              </p:nvSpPr>
              <p:spPr bwMode="auto">
                <a:xfrm>
                  <a:off x="6918249" y="6179462"/>
                  <a:ext cx="2282967" cy="1080208"/>
                </a:xfrm>
                <a:prstGeom prst="rect">
                  <a:avLst/>
                </a:prstGeom>
                <a:ln>
                  <a:headEnd/>
                  <a:tailEnd/>
                </a:ln>
              </p:spPr>
              <p:style>
                <a:lnRef idx="1">
                  <a:schemeClr val="dk1"/>
                </a:lnRef>
                <a:fillRef idx="2">
                  <a:schemeClr val="dk1"/>
                </a:fillRef>
                <a:effectRef idx="1">
                  <a:schemeClr val="dk1"/>
                </a:effectRef>
                <a:fontRef idx="minor">
                  <a:schemeClr val="dk1"/>
                </a:fontRef>
              </p:style>
              <p:txBody>
                <a:bodyPr wrap="square" lIns="90880" tIns="90254" rIns="90880" bIns="90254" anchor="ctr">
                  <a:spAutoFit/>
                </a:bodyPr>
                <a:lstStyle/>
                <a:p>
                  <a:pPr algn="ctr" defTabSz="810183">
                    <a:spcAft>
                      <a:spcPts val="592"/>
                    </a:spcAft>
                    <a:defRPr/>
                  </a:pPr>
                  <a:r>
                    <a:rPr lang="en-US" sz="1540" b="1" dirty="0">
                      <a:latin typeface="Arial" charset="0"/>
                    </a:rPr>
                    <a:t>Cooperating Organizations</a:t>
                  </a:r>
                </a:p>
                <a:p>
                  <a:pPr marL="169245" indent="-169245" defTabSz="810183">
                    <a:lnSpc>
                      <a:spcPct val="90000"/>
                    </a:lnSpc>
                    <a:buFontTx/>
                    <a:buChar char="•"/>
                    <a:defRPr/>
                  </a:pPr>
                  <a:r>
                    <a:rPr lang="en-US" sz="1540" b="1" dirty="0">
                      <a:latin typeface="Arial" charset="0"/>
                    </a:rPr>
                    <a:t>Professional Societies</a:t>
                  </a:r>
                </a:p>
                <a:p>
                  <a:pPr marL="169245" indent="-169245" defTabSz="810183">
                    <a:lnSpc>
                      <a:spcPct val="90000"/>
                    </a:lnSpc>
                    <a:buFontTx/>
                    <a:buChar char="•"/>
                    <a:defRPr/>
                  </a:pPr>
                  <a:r>
                    <a:rPr lang="en-US" sz="1540" b="1" dirty="0">
                      <a:latin typeface="Arial" charset="0"/>
                    </a:rPr>
                    <a:t>Trade Associations</a:t>
                  </a:r>
                </a:p>
              </p:txBody>
            </p:sp>
          </p:grpSp>
        </p:grpSp>
        <p:sp>
          <p:nvSpPr>
            <p:cNvPr id="55" name="Rectangle 90"/>
            <p:cNvSpPr>
              <a:spLocks noChangeArrowheads="1"/>
            </p:cNvSpPr>
            <p:nvPr/>
          </p:nvSpPr>
          <p:spPr bwMode="auto">
            <a:xfrm>
              <a:off x="1545528" y="2722622"/>
              <a:ext cx="1828800" cy="747328"/>
            </a:xfrm>
            <a:prstGeom prst="rect">
              <a:avLst/>
            </a:prstGeom>
            <a:gradFill flip="none" rotWithShape="1">
              <a:gsLst>
                <a:gs pos="0">
                  <a:schemeClr val="bg1">
                    <a:lumMod val="85000"/>
                  </a:schemeClr>
                </a:gs>
                <a:gs pos="100000">
                  <a:schemeClr val="accent1"/>
                </a:gs>
              </a:gsLst>
              <a:lin ang="2700000" scaled="1"/>
              <a:tileRect/>
            </a:gradFill>
            <a:ln>
              <a:solidFill>
                <a:schemeClr val="tx1"/>
              </a:solidFill>
              <a:headEnd/>
              <a:tailEnd/>
            </a:ln>
          </p:spPr>
          <p:style>
            <a:lnRef idx="1">
              <a:schemeClr val="accent2"/>
            </a:lnRef>
            <a:fillRef idx="2">
              <a:schemeClr val="accent2"/>
            </a:fillRef>
            <a:effectRef idx="1">
              <a:schemeClr val="accent2"/>
            </a:effectRef>
            <a:fontRef idx="minor">
              <a:schemeClr val="dk1"/>
            </a:fontRef>
          </p:style>
          <p:txBody>
            <a:bodyPr lIns="90880" tIns="90254" rIns="90880" bIns="90254" anchor="ctr">
              <a:spAutoFit/>
            </a:bodyPr>
            <a:lstStyle/>
            <a:p>
              <a:pPr marL="451320" indent="-282075" algn="ctr" defTabSz="810183">
                <a:lnSpc>
                  <a:spcPct val="90000"/>
                </a:lnSpc>
                <a:defRPr/>
              </a:pPr>
              <a:r>
                <a:rPr lang="en-US" sz="1540" b="1" dirty="0">
                  <a:latin typeface="Arial" charset="0"/>
                </a:rPr>
                <a:t>Alliance for</a:t>
              </a:r>
            </a:p>
            <a:p>
              <a:pPr marL="451320" indent="-282075" algn="ctr" defTabSz="810183">
                <a:lnSpc>
                  <a:spcPct val="90000"/>
                </a:lnSpc>
                <a:defRPr/>
              </a:pPr>
              <a:r>
                <a:rPr lang="en-US" sz="1540" b="1" dirty="0">
                  <a:latin typeface="Arial" charset="0"/>
                </a:rPr>
                <a:t>Performance</a:t>
              </a:r>
            </a:p>
            <a:p>
              <a:pPr marL="451320" indent="-282075" algn="ctr" defTabSz="810183">
                <a:lnSpc>
                  <a:spcPct val="90000"/>
                </a:lnSpc>
                <a:defRPr/>
              </a:pPr>
              <a:r>
                <a:rPr lang="en-US" sz="1540" b="1" dirty="0">
                  <a:latin typeface="Arial" charset="0"/>
                </a:rPr>
                <a:t>Excellence</a:t>
              </a:r>
            </a:p>
          </p:txBody>
        </p:sp>
        <p:sp>
          <p:nvSpPr>
            <p:cNvPr id="57" name="Line 79"/>
            <p:cNvSpPr>
              <a:spLocks noChangeAspect="1" noChangeShapeType="1"/>
            </p:cNvSpPr>
            <p:nvPr/>
          </p:nvSpPr>
          <p:spPr bwMode="auto">
            <a:xfrm>
              <a:off x="2454567" y="4013978"/>
              <a:ext cx="2193634"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540" dirty="0"/>
            </a:p>
          </p:txBody>
        </p:sp>
        <p:sp>
          <p:nvSpPr>
            <p:cNvPr id="60" name="Line 85"/>
            <p:cNvSpPr>
              <a:spLocks noChangeAspect="1" noChangeShapeType="1"/>
            </p:cNvSpPr>
            <p:nvPr/>
          </p:nvSpPr>
          <p:spPr bwMode="auto">
            <a:xfrm>
              <a:off x="4648200" y="3642063"/>
              <a:ext cx="0" cy="382801"/>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540" dirty="0"/>
            </a:p>
          </p:txBody>
        </p:sp>
      </p:grpSp>
      <p:sp>
        <p:nvSpPr>
          <p:cNvPr id="25" name="Rectangle 77"/>
          <p:cNvSpPr>
            <a:spLocks noChangeArrowheads="1"/>
          </p:cNvSpPr>
          <p:nvPr/>
        </p:nvSpPr>
        <p:spPr bwMode="auto">
          <a:xfrm>
            <a:off x="457200" y="511828"/>
            <a:ext cx="7620000" cy="577081"/>
          </a:xfrm>
          <a:prstGeom prst="rect">
            <a:avLst/>
          </a:prstGeom>
          <a:noFill/>
          <a:ln w="9525">
            <a:noFill/>
            <a:miter lim="800000"/>
            <a:headEnd/>
            <a:tailEnd/>
          </a:ln>
        </p:spPr>
        <p:txBody>
          <a:bodyPr lIns="0" tIns="0" rIns="0" bIns="0">
            <a:spAutoFit/>
          </a:bodyPr>
          <a:lstStyle/>
          <a:p>
            <a:pPr defTabSz="1006069">
              <a:lnSpc>
                <a:spcPts val="4541"/>
              </a:lnSpc>
              <a:defRPr/>
            </a:pPr>
            <a:r>
              <a:rPr lang="en-US" sz="4290" b="1" dirty="0">
                <a:latin typeface="+mj-lt"/>
                <a:ea typeface="ＭＳ Ｐゴシック" pitchFamily="-109" charset="-128"/>
              </a:rPr>
              <a:t>Baldrige Community</a:t>
            </a:r>
            <a:endParaRPr lang="en-US" sz="4290" b="1" dirty="0">
              <a:solidFill>
                <a:schemeClr val="bg2"/>
              </a:solidFill>
              <a:latin typeface="+mj-lt"/>
              <a:ea typeface="ＭＳ Ｐゴシック" pitchFamily="-109" charset="-128"/>
            </a:endParaRPr>
          </a:p>
        </p:txBody>
      </p:sp>
    </p:spTree>
    <p:extLst>
      <p:ext uri="{BB962C8B-B14F-4D97-AF65-F5344CB8AC3E}">
        <p14:creationId xmlns:p14="http://schemas.microsoft.com/office/powerpoint/2010/main" val="10043020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47675" y="619685"/>
            <a:ext cx="8896350" cy="955302"/>
          </a:xfrm>
        </p:spPr>
        <p:txBody>
          <a:bodyPr/>
          <a:lstStyle/>
          <a:p>
            <a:r>
              <a:rPr lang="en-US" dirty="0" smtClean="0">
                <a:latin typeface="Arial Narrow" pitchFamily="34" charset="0"/>
                <a:ea typeface="ＭＳ Ｐゴシック" pitchFamily="34" charset="-128"/>
                <a:cs typeface="Arial Narrow" pitchFamily="34" charset="0"/>
              </a:rPr>
              <a:t>Performance Excellence</a:t>
            </a:r>
          </a:p>
        </p:txBody>
      </p:sp>
      <p:sp>
        <p:nvSpPr>
          <p:cNvPr id="8195" name="Rectangle 3"/>
          <p:cNvSpPr>
            <a:spLocks noGrp="1" noChangeArrowheads="1"/>
          </p:cNvSpPr>
          <p:nvPr>
            <p:ph type="body" idx="1"/>
          </p:nvPr>
        </p:nvSpPr>
        <p:spPr>
          <a:xfrm>
            <a:off x="914401" y="1574987"/>
            <a:ext cx="8429625" cy="4665569"/>
          </a:xfrm>
        </p:spPr>
        <p:txBody>
          <a:bodyPr/>
          <a:lstStyle/>
          <a:p>
            <a:pPr marL="62684" indent="0">
              <a:lnSpc>
                <a:spcPct val="100000"/>
              </a:lnSpc>
              <a:spcBef>
                <a:spcPts val="0"/>
              </a:spcBef>
              <a:spcAft>
                <a:spcPts val="660"/>
              </a:spcAft>
              <a:buNone/>
            </a:pPr>
            <a:r>
              <a:rPr lang="en-US" sz="3200" dirty="0" smtClean="0">
                <a:ea typeface="ＭＳ Ｐゴシック" pitchFamily="34" charset="-128"/>
              </a:rPr>
              <a:t>An integrated </a:t>
            </a:r>
            <a:r>
              <a:rPr lang="en-US" sz="3200" dirty="0" smtClean="0">
                <a:solidFill>
                  <a:srgbClr val="FF0000"/>
                </a:solidFill>
                <a:ea typeface="ＭＳ Ｐゴシック" pitchFamily="34" charset="-128"/>
              </a:rPr>
              <a:t>approach</a:t>
            </a:r>
            <a:r>
              <a:rPr lang="en-US" sz="3200" dirty="0" smtClean="0">
                <a:ea typeface="ＭＳ Ｐゴシック" pitchFamily="34" charset="-128"/>
              </a:rPr>
              <a:t> to organizational performance management that </a:t>
            </a:r>
            <a:r>
              <a:rPr lang="en-US" sz="3200" dirty="0" smtClean="0">
                <a:solidFill>
                  <a:srgbClr val="FF0000"/>
                </a:solidFill>
                <a:ea typeface="ＭＳ Ｐゴシック" pitchFamily="34" charset="-128"/>
              </a:rPr>
              <a:t>results</a:t>
            </a:r>
            <a:r>
              <a:rPr lang="en-US" sz="3200" dirty="0" smtClean="0">
                <a:ea typeface="ＭＳ Ｐゴシック" pitchFamily="34" charset="-128"/>
              </a:rPr>
              <a:t> in</a:t>
            </a:r>
          </a:p>
          <a:p>
            <a:pPr marL="1004388" lvl="1" indent="-502920">
              <a:lnSpc>
                <a:spcPct val="100000"/>
              </a:lnSpc>
              <a:spcBef>
                <a:spcPts val="0"/>
              </a:spcBef>
              <a:spcAft>
                <a:spcPts val="660"/>
              </a:spcAft>
              <a:buSzPct val="50000"/>
              <a:buFont typeface="Arial Narrow" pitchFamily="34" charset="0"/>
              <a:buChar char="●"/>
            </a:pPr>
            <a:r>
              <a:rPr lang="en-US" sz="3200" dirty="0" smtClean="0">
                <a:ea typeface="ＭＳ Ｐゴシック" pitchFamily="34" charset="-128"/>
              </a:rPr>
              <a:t>delivery of ever-improving value to customers and stakeholders, contributing to organizational sustainability </a:t>
            </a:r>
          </a:p>
          <a:p>
            <a:pPr marL="1004388" lvl="1" indent="-502920">
              <a:lnSpc>
                <a:spcPct val="100000"/>
              </a:lnSpc>
              <a:spcBef>
                <a:spcPts val="0"/>
              </a:spcBef>
              <a:spcAft>
                <a:spcPts val="660"/>
              </a:spcAft>
              <a:buSzPct val="50000"/>
              <a:buFont typeface="Arial Narrow" pitchFamily="34" charset="0"/>
              <a:buChar char="●"/>
            </a:pPr>
            <a:r>
              <a:rPr lang="en-US" sz="3200" dirty="0" smtClean="0">
                <a:ea typeface="ＭＳ Ｐゴシック" pitchFamily="34" charset="-128"/>
              </a:rPr>
              <a:t>improvement of overall organizational effectiveness and capabilities</a:t>
            </a:r>
          </a:p>
          <a:p>
            <a:pPr marL="1004388" lvl="1" indent="-502920">
              <a:lnSpc>
                <a:spcPct val="100000"/>
              </a:lnSpc>
              <a:spcBef>
                <a:spcPts val="0"/>
              </a:spcBef>
              <a:spcAft>
                <a:spcPts val="660"/>
              </a:spcAft>
              <a:buSzPct val="50000"/>
              <a:buFont typeface="Arial Narrow" pitchFamily="34" charset="0"/>
              <a:buChar char="●"/>
            </a:pPr>
            <a:r>
              <a:rPr lang="en-US" sz="3200" dirty="0" smtClean="0">
                <a:ea typeface="ＭＳ Ｐゴシック" pitchFamily="34" charset="-128"/>
              </a:rPr>
              <a:t>organizational and personal learning</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15459" y="440635"/>
            <a:ext cx="9052560" cy="1173480"/>
          </a:xfrm>
        </p:spPr>
        <p:txBody>
          <a:bodyPr/>
          <a:lstStyle/>
          <a:p>
            <a:pPr>
              <a:lnSpc>
                <a:spcPct val="100000"/>
              </a:lnSpc>
            </a:pPr>
            <a:r>
              <a:rPr lang="en-US" dirty="0" smtClean="0">
                <a:latin typeface="Arial Narrow" pitchFamily="34" charset="0"/>
                <a:ea typeface="ＭＳ Ｐゴシック" pitchFamily="34" charset="-128"/>
                <a:cs typeface="Arial Narrow" pitchFamily="34" charset="0"/>
              </a:rPr>
              <a:t>Baldrige Excellence Framework and Criteria for Performance Excellence</a:t>
            </a:r>
            <a:endParaRPr lang="en-US" dirty="0">
              <a:latin typeface="Arial Narrow" pitchFamily="34" charset="0"/>
              <a:ea typeface="ＭＳ Ｐゴシック" pitchFamily="34" charset="-128"/>
              <a:cs typeface="Arial Narrow" pitchFamily="34" charset="0"/>
            </a:endParaRPr>
          </a:p>
        </p:txBody>
      </p:sp>
      <p:sp>
        <p:nvSpPr>
          <p:cNvPr id="9219" name="Rectangle 3"/>
          <p:cNvSpPr>
            <a:spLocks noGrp="1" noChangeArrowheads="1"/>
          </p:cNvSpPr>
          <p:nvPr>
            <p:ph type="body" idx="1"/>
          </p:nvPr>
        </p:nvSpPr>
        <p:spPr>
          <a:xfrm>
            <a:off x="957470" y="1985175"/>
            <a:ext cx="7376160" cy="4425696"/>
          </a:xfrm>
        </p:spPr>
        <p:txBody>
          <a:bodyPr/>
          <a:lstStyle/>
          <a:p>
            <a:pPr>
              <a:lnSpc>
                <a:spcPts val="4146"/>
              </a:lnSpc>
              <a:spcBef>
                <a:spcPct val="0"/>
              </a:spcBef>
            </a:pPr>
            <a:r>
              <a:rPr lang="en-US" sz="3200" dirty="0">
                <a:ea typeface="ＭＳ Ｐゴシック" pitchFamily="34" charset="-128"/>
              </a:rPr>
              <a:t>Define performance excellence</a:t>
            </a:r>
          </a:p>
          <a:p>
            <a:pPr>
              <a:lnSpc>
                <a:spcPts val="4146"/>
              </a:lnSpc>
              <a:spcBef>
                <a:spcPct val="0"/>
              </a:spcBef>
            </a:pPr>
            <a:r>
              <a:rPr lang="en-US" sz="3200" dirty="0">
                <a:ea typeface="ＭＳ Ｐゴシック" pitchFamily="34" charset="-128"/>
              </a:rPr>
              <a:t>Organizational Profile and seven categories—an integrated management framework </a:t>
            </a:r>
          </a:p>
          <a:p>
            <a:pPr>
              <a:lnSpc>
                <a:spcPts val="4146"/>
              </a:lnSpc>
              <a:spcBef>
                <a:spcPct val="0"/>
              </a:spcBef>
            </a:pPr>
            <a:r>
              <a:rPr lang="en-US" sz="3200" dirty="0">
                <a:ea typeface="ＭＳ Ｐゴシック" pitchFamily="34" charset="-128"/>
              </a:rPr>
              <a:t>Used by diverse organizations in all sectors of the </a:t>
            </a:r>
            <a:r>
              <a:rPr lang="en-US" sz="3200" dirty="0" smtClean="0">
                <a:ea typeface="ＭＳ Ｐゴシック" pitchFamily="34" charset="-128"/>
              </a:rPr>
              <a:t>economy</a:t>
            </a:r>
            <a:endParaRPr lang="en-US" sz="3200" dirty="0">
              <a:ea typeface="ＭＳ Ｐゴシック" pitchFamily="34" charset="-128"/>
            </a:endParaRPr>
          </a:p>
          <a:p>
            <a:pPr>
              <a:lnSpc>
                <a:spcPts val="4146"/>
              </a:lnSpc>
              <a:spcBef>
                <a:spcPct val="0"/>
              </a:spcBef>
            </a:pPr>
            <a:r>
              <a:rPr lang="en-US" sz="3200" dirty="0">
                <a:ea typeface="ＭＳ Ｐゴシック" pitchFamily="34" charset="-128"/>
              </a:rPr>
              <a:t>Used to identify award recipients</a:t>
            </a:r>
          </a:p>
          <a:p>
            <a:pPr>
              <a:lnSpc>
                <a:spcPts val="4146"/>
              </a:lnSpc>
              <a:spcBef>
                <a:spcPct val="0"/>
              </a:spcBef>
            </a:pPr>
            <a:r>
              <a:rPr lang="en-US" sz="3200" dirty="0">
                <a:ea typeface="ＭＳ Ｐゴシック" pitchFamily="34" charset="-128"/>
              </a:rPr>
              <a:t>Updated every two years</a:t>
            </a:r>
            <a:endParaRPr lang="en-US" sz="3200" strike="sngStrike" dirty="0">
              <a:ea typeface="ＭＳ Ｐゴシック" pitchFamily="34" charset="-128"/>
            </a:endParaRPr>
          </a:p>
        </p:txBody>
      </p:sp>
      <p:pic>
        <p:nvPicPr>
          <p:cNvPr id="1026" name="Picture 2" descr="2015–2016 Baldrige Excellence Framework Covers"/>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6592499" y="4572001"/>
            <a:ext cx="3017520" cy="31665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675791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35280" y="617220"/>
            <a:ext cx="7845426" cy="1257300"/>
          </a:xfrm>
        </p:spPr>
        <p:txBody>
          <a:bodyPr/>
          <a:lstStyle/>
          <a:p>
            <a:r>
              <a:rPr lang="en-US" dirty="0" smtClean="0">
                <a:latin typeface="Arial Narrow" pitchFamily="34" charset="0"/>
                <a:ea typeface="ＭＳ Ｐゴシック" pitchFamily="34" charset="-128"/>
                <a:cs typeface="Arial Narrow" pitchFamily="34" charset="0"/>
              </a:rPr>
              <a:t>Program Achievements</a:t>
            </a:r>
          </a:p>
        </p:txBody>
      </p:sp>
      <p:sp>
        <p:nvSpPr>
          <p:cNvPr id="15363" name="Rectangle 3"/>
          <p:cNvSpPr>
            <a:spLocks noGrp="1" noChangeArrowheads="1"/>
          </p:cNvSpPr>
          <p:nvPr>
            <p:ph type="body" idx="1"/>
          </p:nvPr>
        </p:nvSpPr>
        <p:spPr>
          <a:xfrm>
            <a:off x="1279830" y="1874520"/>
            <a:ext cx="8151813" cy="4583907"/>
          </a:xfrm>
        </p:spPr>
        <p:txBody>
          <a:bodyPr/>
          <a:lstStyle/>
          <a:p>
            <a:pPr>
              <a:lnSpc>
                <a:spcPct val="100000"/>
              </a:lnSpc>
              <a:spcBef>
                <a:spcPts val="600"/>
              </a:spcBef>
            </a:pPr>
            <a:r>
              <a:rPr lang="en-US" sz="3200" dirty="0" smtClean="0">
                <a:ea typeface="ＭＳ Ｐゴシック" pitchFamily="34" charset="-128"/>
              </a:rPr>
              <a:t>Created a national and international standard for performance excellence</a:t>
            </a:r>
          </a:p>
          <a:p>
            <a:pPr>
              <a:lnSpc>
                <a:spcPct val="100000"/>
              </a:lnSpc>
              <a:spcBef>
                <a:spcPts val="600"/>
              </a:spcBef>
            </a:pPr>
            <a:r>
              <a:rPr lang="en-US" sz="3200" dirty="0" smtClean="0">
                <a:ea typeface="ＭＳ Ｐゴシック" pitchFamily="34" charset="-128"/>
              </a:rPr>
              <a:t>Produced role models</a:t>
            </a:r>
          </a:p>
          <a:p>
            <a:pPr>
              <a:lnSpc>
                <a:spcPct val="100000"/>
              </a:lnSpc>
              <a:spcBef>
                <a:spcPts val="600"/>
              </a:spcBef>
            </a:pPr>
            <a:r>
              <a:rPr lang="en-US" sz="3200" dirty="0" smtClean="0">
                <a:ea typeface="ＭＳ Ｐゴシック" pitchFamily="34" charset="-128"/>
              </a:rPr>
              <a:t>Shared best management practices</a:t>
            </a:r>
          </a:p>
          <a:p>
            <a:pPr>
              <a:lnSpc>
                <a:spcPct val="100000"/>
              </a:lnSpc>
              <a:spcBef>
                <a:spcPts val="600"/>
              </a:spcBef>
            </a:pPr>
            <a:r>
              <a:rPr lang="en-US" sz="3200" dirty="0" smtClean="0">
                <a:ea typeface="ＭＳ Ｐゴシック" pitchFamily="34" charset="-128"/>
              </a:rPr>
              <a:t>Generated award programs</a:t>
            </a:r>
          </a:p>
          <a:p>
            <a:pPr>
              <a:lnSpc>
                <a:spcPct val="100000"/>
              </a:lnSpc>
              <a:spcBef>
                <a:spcPts val="600"/>
              </a:spcBef>
            </a:pPr>
            <a:r>
              <a:rPr lang="en-US" sz="3200" dirty="0" smtClean="0">
                <a:ea typeface="ＭＳ Ｐゴシック" pitchFamily="34" charset="-128"/>
              </a:rPr>
              <a:t>Raised U.S. competitiveness </a:t>
            </a:r>
          </a:p>
          <a:p>
            <a:pPr>
              <a:lnSpc>
                <a:spcPct val="100000"/>
              </a:lnSpc>
              <a:spcBef>
                <a:spcPts val="600"/>
              </a:spcBef>
            </a:pPr>
            <a:r>
              <a:rPr lang="en-US" sz="3200" dirty="0" smtClean="0">
                <a:ea typeface="ＭＳ Ｐゴシック" pitchFamily="34" charset="-128"/>
              </a:rPr>
              <a:t>Established outreach and education systems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pacts_Image.jpg" descr="/Users/rossl/Desktop/Design Center/2014 Baldrige Impacts/Slide/2014_Impacts_Image.jpg"/>
          <p:cNvPicPr>
            <a:picLocks noChangeAspect="1"/>
          </p:cNvPicPr>
          <p:nvPr/>
        </p:nvPicPr>
        <p:blipFill>
          <a:blip r:embed="rId3" r:link="rId4" cstate="screen">
            <a:extLst>
              <a:ext uri="{28A0092B-C50C-407E-A947-70E740481C1C}">
                <a14:useLocalDpi xmlns:a14="http://schemas.microsoft.com/office/drawing/2010/main"/>
              </a:ext>
            </a:extLst>
          </a:blip>
          <a:srcRect/>
          <a:stretch>
            <a:fillRect/>
          </a:stretch>
        </p:blipFill>
        <p:spPr bwMode="auto">
          <a:xfrm>
            <a:off x="1815547" y="185668"/>
            <a:ext cx="6400800" cy="640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6929685"/>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Custom 1">
      <a:dk1>
        <a:srgbClr val="000000"/>
      </a:dk1>
      <a:lt1>
        <a:srgbClr val="FFFFFF"/>
      </a:lt1>
      <a:dk2>
        <a:srgbClr val="000000"/>
      </a:dk2>
      <a:lt2>
        <a:srgbClr val="808080"/>
      </a:lt2>
      <a:accent1>
        <a:srgbClr val="CCECFF"/>
      </a:accent1>
      <a:accent2>
        <a:srgbClr val="0099CC"/>
      </a:accent2>
      <a:accent3>
        <a:srgbClr val="B2B2B2"/>
      </a:accent3>
      <a:accent4>
        <a:srgbClr val="0099CC"/>
      </a:accent4>
      <a:accent5>
        <a:srgbClr val="808080"/>
      </a:accent5>
      <a:accent6>
        <a:srgbClr val="2D2DB9"/>
      </a:accent6>
      <a:hlink>
        <a:srgbClr val="CCCCFF"/>
      </a:hlink>
      <a:folHlink>
        <a:srgbClr val="B2B2B2"/>
      </a:folHlink>
    </a:clrScheme>
    <a:fontScheme name="Baldrige Slide">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pitchFamily="-107"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pitchFamily="-107"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Arial-Times New Roman">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1999</Words>
  <Application>Microsoft Office PowerPoint</Application>
  <PresentationFormat>Custom</PresentationFormat>
  <Paragraphs>154</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Blank Presentation</vt:lpstr>
      <vt:lpstr>Baldrige Performance Excellence Program  |  2015 </vt:lpstr>
      <vt:lpstr>PowerPoint Presentation</vt:lpstr>
      <vt:lpstr>The Baldrige Program . . .</vt:lpstr>
      <vt:lpstr>Program History</vt:lpstr>
      <vt:lpstr>PowerPoint Presentation</vt:lpstr>
      <vt:lpstr>Performance Excellence</vt:lpstr>
      <vt:lpstr>Baldrige Excellence Framework and Criteria for Performance Excellence</vt:lpstr>
      <vt:lpstr>Program Achievements</vt:lpstr>
      <vt:lpstr>PowerPoint Presentation</vt:lpstr>
      <vt:lpstr>Start Improving Your Organization</vt:lpstr>
      <vt:lpstr>Start Improving Your Organization</vt:lpstr>
      <vt:lpstr>For More Information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2015-02-03T15:06:45Z</dcterms:created>
  <dcterms:modified xsi:type="dcterms:W3CDTF">2015-02-03T15:07:25Z</dcterms:modified>
</cp:coreProperties>
</file>