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2"/>
  </p:notesMasterIdLst>
  <p:handoutMasterIdLst>
    <p:handoutMasterId r:id="rId23"/>
  </p:handoutMasterIdLst>
  <p:sldIdLst>
    <p:sldId id="259" r:id="rId2"/>
    <p:sldId id="306" r:id="rId3"/>
    <p:sldId id="298" r:id="rId4"/>
    <p:sldId id="289" r:id="rId5"/>
    <p:sldId id="288" r:id="rId6"/>
    <p:sldId id="283" r:id="rId7"/>
    <p:sldId id="284" r:id="rId8"/>
    <p:sldId id="285" r:id="rId9"/>
    <p:sldId id="291" r:id="rId10"/>
    <p:sldId id="262" r:id="rId11"/>
    <p:sldId id="301" r:id="rId12"/>
    <p:sldId id="299" r:id="rId13"/>
    <p:sldId id="300" r:id="rId14"/>
    <p:sldId id="303" r:id="rId15"/>
    <p:sldId id="264" r:id="rId16"/>
    <p:sldId id="304" r:id="rId17"/>
    <p:sldId id="265" r:id="rId18"/>
    <p:sldId id="295" r:id="rId19"/>
    <p:sldId id="305" r:id="rId20"/>
    <p:sldId id="29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80024" autoAdjust="0"/>
  </p:normalViewPr>
  <p:slideViewPr>
    <p:cSldViewPr>
      <p:cViewPr varScale="1">
        <p:scale>
          <a:sx n="58" d="100"/>
          <a:sy n="58" d="100"/>
        </p:scale>
        <p:origin x="-1740" y="-90"/>
      </p:cViewPr>
      <p:guideLst>
        <p:guide orient="horz" pos="2160"/>
        <p:guide pos="2880"/>
      </p:guideLst>
    </p:cSldViewPr>
  </p:slideViewPr>
  <p:notesTextViewPr>
    <p:cViewPr>
      <p:scale>
        <a:sx n="1" d="1"/>
        <a:sy n="1" d="1"/>
      </p:scale>
      <p:origin x="0" y="0"/>
    </p:cViewPr>
  </p:notesTextViewPr>
  <p:sorterViewPr>
    <p:cViewPr>
      <p:scale>
        <a:sx n="100" d="100"/>
        <a:sy n="100" d="100"/>
      </p:scale>
      <p:origin x="0" y="2592"/>
    </p:cViewPr>
  </p:sorterViewPr>
  <p:notesViewPr>
    <p:cSldViewPr>
      <p:cViewPr>
        <p:scale>
          <a:sx n="100" d="100"/>
          <a:sy n="100" d="100"/>
        </p:scale>
        <p:origin x="-2323" y="18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manualLayout>
          <c:layoutTarget val="inner"/>
          <c:xMode val="edge"/>
          <c:yMode val="edge"/>
          <c:x val="9.6230549306336732E-3"/>
          <c:y val="5.0727617381160689E-2"/>
          <c:w val="0.78176463709363064"/>
          <c:h val="0.588312736949548"/>
        </c:manualLayout>
      </c:layout>
      <c:barChart>
        <c:barDir val="col"/>
        <c:grouping val="clustered"/>
        <c:varyColors val="0"/>
        <c:ser>
          <c:idx val="0"/>
          <c:order val="0"/>
          <c:tx>
            <c:strRef>
              <c:f>Sheet1!$B$1</c:f>
              <c:strCache>
                <c:ptCount val="1"/>
                <c:pt idx="0">
                  <c:v>Two-time Baldrige Award winners (median)</c:v>
                </c:pt>
              </c:strCache>
            </c:strRef>
          </c:tx>
          <c:invertIfNegative val="0"/>
          <c:dLbls>
            <c:dLbl>
              <c:idx val="0"/>
              <c:layout>
                <c:manualLayout>
                  <c:x val="1.3640715437164278E-17"/>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Growth in revenue</c:v>
                </c:pt>
                <c:pt idx="1">
                  <c:v>Growth in jobs</c:v>
                </c:pt>
                <c:pt idx="2">
                  <c:v>Growth in number of sites</c:v>
                </c:pt>
              </c:strCache>
            </c:strRef>
          </c:cat>
          <c:val>
            <c:numRef>
              <c:f>Sheet1!$B$2:$B$4</c:f>
              <c:numCache>
                <c:formatCode>0.0%</c:formatCode>
                <c:ptCount val="3"/>
                <c:pt idx="0">
                  <c:v>0.92500000000000004</c:v>
                </c:pt>
                <c:pt idx="1">
                  <c:v>0.65500000000000003</c:v>
                </c:pt>
                <c:pt idx="2">
                  <c:v>0.84</c:v>
                </c:pt>
              </c:numCache>
            </c:numRef>
          </c:val>
        </c:ser>
        <c:ser>
          <c:idx val="1"/>
          <c:order val="1"/>
          <c:tx>
            <c:strRef>
              <c:f>Sheet1!$C$1</c:f>
              <c:strCache>
                <c:ptCount val="1"/>
                <c:pt idx="0">
                  <c:v>Matched set of industries and time periods (mean)</c:v>
                </c:pt>
              </c:strCache>
            </c:strRef>
          </c:tx>
          <c:invertIfNegative val="0"/>
          <c:dLbls>
            <c:dLbl>
              <c:idx val="1"/>
              <c:layout>
                <c:manualLayout>
                  <c:x val="1.9047619047619049E-2"/>
                  <c:y val="2.3809523809523812E-3"/>
                </c:manualLayout>
              </c:layout>
              <c:numFmt formatCode="0.0%" sourceLinked="0"/>
              <c:spPr/>
              <c:txPr>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15:layout/>
                </c:ext>
              </c:extLst>
            </c:dLbl>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Growth in revenue</c:v>
                </c:pt>
                <c:pt idx="1">
                  <c:v>Growth in jobs</c:v>
                </c:pt>
                <c:pt idx="2">
                  <c:v>Growth in number of sites</c:v>
                </c:pt>
              </c:strCache>
            </c:strRef>
          </c:cat>
          <c:val>
            <c:numRef>
              <c:f>Sheet1!$C$2:$C$4</c:f>
              <c:numCache>
                <c:formatCode>0.0%</c:formatCode>
                <c:ptCount val="3"/>
                <c:pt idx="1">
                  <c:v>2.5000000000000001E-2</c:v>
                </c:pt>
              </c:numCache>
            </c:numRef>
          </c:val>
        </c:ser>
        <c:dLbls>
          <c:showLegendKey val="0"/>
          <c:showVal val="0"/>
          <c:showCatName val="0"/>
          <c:showSerName val="0"/>
          <c:showPercent val="0"/>
          <c:showBubbleSize val="0"/>
        </c:dLbls>
        <c:gapWidth val="150"/>
        <c:axId val="70770048"/>
        <c:axId val="5764224"/>
      </c:barChart>
      <c:catAx>
        <c:axId val="70770048"/>
        <c:scaling>
          <c:orientation val="minMax"/>
        </c:scaling>
        <c:delete val="0"/>
        <c:axPos val="b"/>
        <c:numFmt formatCode="General" sourceLinked="0"/>
        <c:majorTickMark val="out"/>
        <c:minorTickMark val="none"/>
        <c:tickLblPos val="nextTo"/>
        <c:txPr>
          <a:bodyPr/>
          <a:lstStyle/>
          <a:p>
            <a:pPr>
              <a:defRPr>
                <a:solidFill>
                  <a:schemeClr val="tx1"/>
                </a:solidFill>
              </a:defRPr>
            </a:pPr>
            <a:endParaRPr lang="en-US"/>
          </a:p>
        </c:txPr>
        <c:crossAx val="5764224"/>
        <c:crosses val="autoZero"/>
        <c:auto val="1"/>
        <c:lblAlgn val="ctr"/>
        <c:lblOffset val="100"/>
        <c:noMultiLvlLbl val="0"/>
      </c:catAx>
      <c:valAx>
        <c:axId val="5764224"/>
        <c:scaling>
          <c:orientation val="minMax"/>
          <c:min val="0"/>
        </c:scaling>
        <c:delete val="1"/>
        <c:axPos val="l"/>
        <c:numFmt formatCode="0.0%" sourceLinked="1"/>
        <c:majorTickMark val="out"/>
        <c:minorTickMark val="none"/>
        <c:tickLblPos val="nextTo"/>
        <c:crossAx val="70770048"/>
        <c:crosses val="autoZero"/>
        <c:crossBetween val="between"/>
        <c:majorUnit val="0.2"/>
      </c:valAx>
    </c:plotArea>
    <c:legend>
      <c:legendPos val="b"/>
      <c:layout>
        <c:manualLayout>
          <c:xMode val="edge"/>
          <c:yMode val="edge"/>
          <c:x val="9.9107142857142838E-2"/>
          <c:y val="0.84642014940440136"/>
          <c:w val="0.89999999999999991"/>
          <c:h val="0.12159842519685039"/>
        </c:manualLayout>
      </c:layout>
      <c:overlay val="0"/>
      <c:txPr>
        <a:bodyPr/>
        <a:lstStyle/>
        <a:p>
          <a:pPr>
            <a:defRPr sz="2000">
              <a:solidFill>
                <a:schemeClr val="tx1"/>
              </a:solidFill>
            </a:defRPr>
          </a:pPr>
          <a:endParaRPr lang="en-US"/>
        </a:p>
      </c:txPr>
    </c:legend>
    <c:plotVisOnly val="1"/>
    <c:dispBlanksAs val="gap"/>
    <c:showDLblsOverMax val="0"/>
  </c:chart>
  <c:txPr>
    <a:bodyPr/>
    <a:lstStyle/>
    <a:p>
      <a:pPr>
        <a:defRPr sz="24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29EEC7-187D-4389-8460-CFFC3C965AC7}" type="datetimeFigureOut">
              <a:rPr lang="en-US" smtClean="0"/>
              <a:t>7/8/2014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193F49-2A87-487D-9F61-738EE0C41938}" type="slidenum">
              <a:rPr lang="en-US" smtClean="0"/>
              <a:t>‹#›</a:t>
            </a:fld>
            <a:endParaRPr lang="en-US"/>
          </a:p>
        </p:txBody>
      </p:sp>
    </p:spTree>
    <p:extLst>
      <p:ext uri="{BB962C8B-B14F-4D97-AF65-F5344CB8AC3E}">
        <p14:creationId xmlns:p14="http://schemas.microsoft.com/office/powerpoint/2010/main" val="367235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23920B-8771-4297-A741-1D0610480658}" type="datetimeFigureOut">
              <a:rPr lang="en-US" smtClean="0"/>
              <a:t>7/8/2014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18FA1B-BB3D-4BD9-B60B-7D05DF930F0A}" type="slidenum">
              <a:rPr lang="en-US" smtClean="0"/>
              <a:t>‹#›</a:t>
            </a:fld>
            <a:endParaRPr lang="en-US"/>
          </a:p>
        </p:txBody>
      </p:sp>
    </p:spTree>
    <p:extLst>
      <p:ext uri="{BB962C8B-B14F-4D97-AF65-F5344CB8AC3E}">
        <p14:creationId xmlns:p14="http://schemas.microsoft.com/office/powerpoint/2010/main" val="2957035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ist.gov/baldrige/baldrige-120412.cf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206" eaLnBrk="0" hangingPunct="0">
              <a:defRPr sz="2400">
                <a:solidFill>
                  <a:schemeClr val="tx1"/>
                </a:solidFill>
                <a:latin typeface="Times New Roman" pitchFamily="18" charset="0"/>
                <a:ea typeface="ＭＳ Ｐゴシック" pitchFamily="34" charset="-128"/>
              </a:defRPr>
            </a:lvl1pPr>
            <a:lvl2pPr marL="729057" indent="-280406" defTabSz="908206" eaLnBrk="0" hangingPunct="0">
              <a:defRPr sz="2400">
                <a:solidFill>
                  <a:schemeClr val="tx1"/>
                </a:solidFill>
                <a:latin typeface="Times New Roman" pitchFamily="18" charset="0"/>
                <a:ea typeface="ＭＳ Ｐゴシック" pitchFamily="34" charset="-128"/>
              </a:defRPr>
            </a:lvl2pPr>
            <a:lvl3pPr marL="1121626" indent="-224325" defTabSz="908206" eaLnBrk="0" hangingPunct="0">
              <a:defRPr sz="2400">
                <a:solidFill>
                  <a:schemeClr val="tx1"/>
                </a:solidFill>
                <a:latin typeface="Times New Roman" pitchFamily="18" charset="0"/>
                <a:ea typeface="ＭＳ Ｐゴシック" pitchFamily="34" charset="-128"/>
              </a:defRPr>
            </a:lvl3pPr>
            <a:lvl4pPr marL="1570276" indent="-224325" defTabSz="908206" eaLnBrk="0" hangingPunct="0">
              <a:defRPr sz="2400">
                <a:solidFill>
                  <a:schemeClr val="tx1"/>
                </a:solidFill>
                <a:latin typeface="Times New Roman" pitchFamily="18" charset="0"/>
                <a:ea typeface="ＭＳ Ｐゴシック" pitchFamily="34" charset="-128"/>
              </a:defRPr>
            </a:lvl4pPr>
            <a:lvl5pPr marL="2018927" indent="-224325" defTabSz="908206" eaLnBrk="0" hangingPunct="0">
              <a:defRPr sz="2400">
                <a:solidFill>
                  <a:schemeClr val="tx1"/>
                </a:solidFill>
                <a:latin typeface="Times New Roman" pitchFamily="18" charset="0"/>
                <a:ea typeface="ＭＳ Ｐゴシック" pitchFamily="34" charset="-128"/>
              </a:defRPr>
            </a:lvl5pPr>
            <a:lvl6pPr marL="2467577" indent="-224325" defTabSz="908206"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8206"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8206"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8206"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436FF7D2-3048-4270-89D3-456EA54B432B}" type="slidenum">
              <a:rPr lang="en-US" sz="1200"/>
              <a:pPr/>
              <a:t>1</a:t>
            </a:fld>
            <a:endParaRPr 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872813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090" eaLnBrk="0" hangingPunct="0">
              <a:defRPr sz="2400">
                <a:solidFill>
                  <a:schemeClr val="tx1"/>
                </a:solidFill>
                <a:latin typeface="Times New Roman" pitchFamily="18" charset="0"/>
                <a:ea typeface="ＭＳ Ｐゴシック" pitchFamily="34" charset="-128"/>
              </a:defRPr>
            </a:lvl1pPr>
            <a:lvl2pPr marL="729057" indent="-280406" defTabSz="905090" eaLnBrk="0" hangingPunct="0">
              <a:defRPr sz="2400">
                <a:solidFill>
                  <a:schemeClr val="tx1"/>
                </a:solidFill>
                <a:latin typeface="Times New Roman" pitchFamily="18" charset="0"/>
                <a:ea typeface="ＭＳ Ｐゴシック" pitchFamily="34" charset="-128"/>
              </a:defRPr>
            </a:lvl2pPr>
            <a:lvl3pPr marL="1121626" indent="-224325" defTabSz="905090" eaLnBrk="0" hangingPunct="0">
              <a:defRPr sz="2400">
                <a:solidFill>
                  <a:schemeClr val="tx1"/>
                </a:solidFill>
                <a:latin typeface="Times New Roman" pitchFamily="18" charset="0"/>
                <a:ea typeface="ＭＳ Ｐゴシック" pitchFamily="34" charset="-128"/>
              </a:defRPr>
            </a:lvl3pPr>
            <a:lvl4pPr marL="1570276" indent="-224325" defTabSz="905090" eaLnBrk="0" hangingPunct="0">
              <a:defRPr sz="2400">
                <a:solidFill>
                  <a:schemeClr val="tx1"/>
                </a:solidFill>
                <a:latin typeface="Times New Roman" pitchFamily="18" charset="0"/>
                <a:ea typeface="ＭＳ Ｐゴシック" pitchFamily="34" charset="-128"/>
              </a:defRPr>
            </a:lvl4pPr>
            <a:lvl5pPr marL="2018927" indent="-224325" defTabSz="905090" eaLnBrk="0" hangingPunct="0">
              <a:defRPr sz="2400">
                <a:solidFill>
                  <a:schemeClr val="tx1"/>
                </a:solidFill>
                <a:latin typeface="Times New Roman" pitchFamily="18" charset="0"/>
                <a:ea typeface="ＭＳ Ｐゴシック" pitchFamily="34" charset="-128"/>
              </a:defRPr>
            </a:lvl5pPr>
            <a:lvl6pPr marL="2467577" indent="-224325" defTabSz="90509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509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509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509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ECBFFFA5-6C16-4ED3-890A-42CF666D6A8A}" type="slidenum">
              <a:rPr lang="en-US" sz="1200"/>
              <a:pPr/>
              <a:t>10</a:t>
            </a:fld>
            <a:endParaRPr lang="en-US" sz="1200"/>
          </a:p>
        </p:txBody>
      </p:sp>
      <p:sp>
        <p:nvSpPr>
          <p:cNvPr id="29699" name="Rectangle 4"/>
          <p:cNvSpPr>
            <a:spLocks noGrp="1" noRot="1" noChangeAspect="1" noChangeArrowheads="1" noTextEdit="1"/>
          </p:cNvSpPr>
          <p:nvPr>
            <p:ph type="sldImg"/>
          </p:nvPr>
        </p:nvSpPr>
        <p:spPr>
          <a:ln/>
        </p:spPr>
      </p:sp>
      <p:sp>
        <p:nvSpPr>
          <p:cNvPr id="29700" name="Rectangle 5"/>
          <p:cNvSpPr>
            <a:spLocks noGrp="1" noChangeArrowheads="1"/>
          </p:cNvSpPr>
          <p:nvPr>
            <p:ph type="body" idx="1"/>
          </p:nvPr>
        </p:nvSpPr>
        <p:spPr>
          <a:xfrm>
            <a:off x="745435" y="4344025"/>
            <a:ext cx="5367130"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en-US" sz="1100" dirty="0" smtClean="0">
                <a:latin typeface="Tahoma" pitchFamily="34" charset="0"/>
                <a:ea typeface="Tahoma" pitchFamily="34" charset="0"/>
                <a:cs typeface="Tahoma" pitchFamily="34" charset="0"/>
              </a:rPr>
              <a:t>The Baldrige Program and the Malcolm Baldrige National Quality Award have successfully promoted performance excellence across the country and around the world. </a:t>
            </a:r>
            <a:r>
              <a:rPr lang="en-US" sz="1100" dirty="0">
                <a:latin typeface="Tahoma" pitchFamily="34" charset="0"/>
                <a:ea typeface="Tahoma" pitchFamily="34" charset="0"/>
                <a:cs typeface="Tahoma" pitchFamily="34" charset="0"/>
              </a:rPr>
              <a:t>The program’s success can be attributed to a number of factors, </a:t>
            </a:r>
            <a:r>
              <a:rPr lang="en-US" sz="1100" dirty="0" smtClean="0">
                <a:latin typeface="Tahoma" pitchFamily="34" charset="0"/>
                <a:ea typeface="Tahoma" pitchFamily="34" charset="0"/>
                <a:cs typeface="Tahoma" pitchFamily="34" charset="0"/>
              </a:rPr>
              <a:t>including these:</a:t>
            </a:r>
            <a:endParaRPr lang="en-US" sz="1100" dirty="0">
              <a:latin typeface="Tahoma" pitchFamily="34" charset="0"/>
              <a:ea typeface="Tahoma" pitchFamily="34" charset="0"/>
              <a:cs typeface="Tahoma" pitchFamily="34" charset="0"/>
            </a:endParaRPr>
          </a:p>
          <a:p>
            <a:pPr marL="252366" lvl="1" indent="-252366">
              <a:spcBef>
                <a:spcPct val="0"/>
              </a:spcBef>
              <a:spcAft>
                <a:spcPts val="600"/>
              </a:spcAft>
              <a:buFontTx/>
              <a:buChar char="•"/>
              <a:defRPr/>
            </a:pPr>
            <a:r>
              <a:rPr lang="en-US" sz="1100" dirty="0">
                <a:latin typeface="Tahoma" pitchFamily="34" charset="0"/>
                <a:ea typeface="Tahoma" pitchFamily="34" charset="0"/>
                <a:cs typeface="Tahoma" pitchFamily="34" charset="0"/>
              </a:rPr>
              <a:t>the network of state, regional, and sector-specific Baldrige-based award programs</a:t>
            </a:r>
          </a:p>
          <a:p>
            <a:pPr marL="252366" lvl="1" indent="-252366">
              <a:spcBef>
                <a:spcPct val="0"/>
              </a:spcBef>
              <a:spcAft>
                <a:spcPts val="600"/>
              </a:spcAft>
              <a:buFontTx/>
              <a:buChar char="•"/>
              <a:defRPr/>
            </a:pPr>
            <a:r>
              <a:rPr lang="en-US" sz="1100" dirty="0">
                <a:latin typeface="Tahoma" pitchFamily="34" charset="0"/>
                <a:ea typeface="Tahoma" pitchFamily="34" charset="0"/>
                <a:cs typeface="Tahoma" pitchFamily="34" charset="0"/>
              </a:rPr>
              <a:t>the growth of international interest in the Baldrige Program</a:t>
            </a:r>
          </a:p>
          <a:p>
            <a:pPr marL="252366" lvl="1" indent="-252366">
              <a:spcBef>
                <a:spcPct val="0"/>
              </a:spcBef>
              <a:spcAft>
                <a:spcPts val="600"/>
              </a:spcAft>
              <a:buFontTx/>
              <a:buChar char="•"/>
              <a:defRPr/>
            </a:pPr>
            <a:r>
              <a:rPr lang="en-US" sz="1100" dirty="0">
                <a:latin typeface="Tahoma" pitchFamily="34" charset="0"/>
                <a:ea typeface="Tahoma" pitchFamily="34" charset="0"/>
                <a:cs typeface="Tahoma" pitchFamily="34" charset="0"/>
              </a:rPr>
              <a:t>the efforts of award recipients and other program </a:t>
            </a:r>
            <a:r>
              <a:rPr lang="en-US" sz="1100" dirty="0" smtClean="0">
                <a:latin typeface="Tahoma" pitchFamily="34" charset="0"/>
                <a:ea typeface="Tahoma" pitchFamily="34" charset="0"/>
                <a:cs typeface="Tahoma" pitchFamily="34" charset="0"/>
              </a:rPr>
              <a:t>participants</a:t>
            </a:r>
            <a:endParaRPr lang="en-US" sz="11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152558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090" eaLnBrk="0" hangingPunct="0">
              <a:defRPr sz="2400">
                <a:solidFill>
                  <a:schemeClr val="tx1"/>
                </a:solidFill>
                <a:latin typeface="Times New Roman" pitchFamily="18" charset="0"/>
                <a:ea typeface="ＭＳ Ｐゴシック" pitchFamily="34" charset="-128"/>
              </a:defRPr>
            </a:lvl1pPr>
            <a:lvl2pPr marL="729057" indent="-280406" defTabSz="905090" eaLnBrk="0" hangingPunct="0">
              <a:defRPr sz="2400">
                <a:solidFill>
                  <a:schemeClr val="tx1"/>
                </a:solidFill>
                <a:latin typeface="Times New Roman" pitchFamily="18" charset="0"/>
                <a:ea typeface="ＭＳ Ｐゴシック" pitchFamily="34" charset="-128"/>
              </a:defRPr>
            </a:lvl2pPr>
            <a:lvl3pPr marL="1121626" indent="-224325" defTabSz="905090" eaLnBrk="0" hangingPunct="0">
              <a:defRPr sz="2400">
                <a:solidFill>
                  <a:schemeClr val="tx1"/>
                </a:solidFill>
                <a:latin typeface="Times New Roman" pitchFamily="18" charset="0"/>
                <a:ea typeface="ＭＳ Ｐゴシック" pitchFamily="34" charset="-128"/>
              </a:defRPr>
            </a:lvl3pPr>
            <a:lvl4pPr marL="1570276" indent="-224325" defTabSz="905090" eaLnBrk="0" hangingPunct="0">
              <a:defRPr sz="2400">
                <a:solidFill>
                  <a:schemeClr val="tx1"/>
                </a:solidFill>
                <a:latin typeface="Times New Roman" pitchFamily="18" charset="0"/>
                <a:ea typeface="ＭＳ Ｐゴシック" pitchFamily="34" charset="-128"/>
              </a:defRPr>
            </a:lvl4pPr>
            <a:lvl5pPr marL="2018927" indent="-224325" defTabSz="905090" eaLnBrk="0" hangingPunct="0">
              <a:defRPr sz="2400">
                <a:solidFill>
                  <a:schemeClr val="tx1"/>
                </a:solidFill>
                <a:latin typeface="Times New Roman" pitchFamily="18" charset="0"/>
                <a:ea typeface="ＭＳ Ｐゴシック" pitchFamily="34" charset="-128"/>
              </a:defRPr>
            </a:lvl5pPr>
            <a:lvl6pPr marL="2467577" indent="-224325" defTabSz="90509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509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509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509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65216FDB-17A3-4406-A9A6-60FFA18133E2}" type="slidenum">
              <a:rPr lang="en-US" sz="1200"/>
              <a:pPr/>
              <a:t>11</a:t>
            </a:fld>
            <a:endParaRPr lang="en-US" sz="1200"/>
          </a:p>
        </p:txBody>
      </p:sp>
      <p:sp>
        <p:nvSpPr>
          <p:cNvPr id="38915" name="Rectangle 2"/>
          <p:cNvSpPr>
            <a:spLocks noGrp="1" noRot="1" noChangeAspect="1" noChangeArrowheads="1" noTextEdit="1"/>
          </p:cNvSpPr>
          <p:nvPr>
            <p:ph type="sldImg"/>
          </p:nvPr>
        </p:nvSpPr>
        <p:spPr>
          <a:xfrm>
            <a:off x="1336675" y="687388"/>
            <a:ext cx="3970338" cy="2979737"/>
          </a:xfrm>
          <a:ln/>
        </p:spPr>
      </p:sp>
      <p:sp>
        <p:nvSpPr>
          <p:cNvPr id="37892" name="Rectangle 3"/>
          <p:cNvSpPr>
            <a:spLocks noGrp="1" noChangeArrowheads="1"/>
          </p:cNvSpPr>
          <p:nvPr>
            <p:ph type="body" idx="1"/>
          </p:nvPr>
        </p:nvSpPr>
        <p:spPr>
          <a:xfrm>
            <a:off x="838200" y="3810000"/>
            <a:ext cx="5460310" cy="4114800"/>
          </a:xfrm>
          <a:ln/>
        </p:spPr>
        <p: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100" dirty="0" smtClean="0">
                <a:latin typeface="Tahoma" pitchFamily="34" charset="0"/>
                <a:ea typeface="Tahoma" pitchFamily="34" charset="0"/>
                <a:cs typeface="Tahoma" pitchFamily="34" charset="0"/>
              </a:rPr>
              <a:t>The Criteria are a nationally recognized model for performance excellence. The Alliance for Performance Excellence, a </a:t>
            </a:r>
            <a:r>
              <a:rPr lang="en-US" sz="1100" dirty="0">
                <a:latin typeface="Tahoma" pitchFamily="34" charset="0"/>
                <a:ea typeface="Tahoma" pitchFamily="34" charset="0"/>
                <a:cs typeface="Tahoma" pitchFamily="34" charset="0"/>
              </a:rPr>
              <a:t>nonprofit </a:t>
            </a:r>
            <a:r>
              <a:rPr lang="en-US" sz="1100" dirty="0" smtClean="0">
                <a:latin typeface="Tahoma" pitchFamily="34" charset="0"/>
                <a:ea typeface="Tahoma" pitchFamily="34" charset="0"/>
                <a:cs typeface="Tahoma" pitchFamily="34" charset="0"/>
              </a:rPr>
              <a:t>network, serves as an umbrella organization for local, state, regional, and industry Baldrige-based programs.</a:t>
            </a:r>
            <a:r>
              <a:rPr lang="en-US" sz="1100" dirty="0">
                <a:latin typeface="Tahoma" pitchFamily="34" charset="0"/>
                <a:ea typeface="Tahoma" pitchFamily="34" charset="0"/>
                <a:cs typeface="Tahoma" pitchFamily="34" charset="0"/>
              </a:rPr>
              <a:t> </a:t>
            </a:r>
            <a:r>
              <a:rPr lang="en-US" sz="1100" dirty="0" smtClean="0">
                <a:latin typeface="Tahoma" pitchFamily="34" charset="0"/>
                <a:ea typeface="Tahoma" pitchFamily="34" charset="0"/>
                <a:cs typeface="Tahoma" pitchFamily="34" charset="0"/>
              </a:rPr>
              <a:t>Around 35 state, regional, local,</a:t>
            </a:r>
            <a:r>
              <a:rPr lang="en-US" sz="1100" baseline="0" dirty="0" smtClean="0">
                <a:latin typeface="Tahoma" pitchFamily="34" charset="0"/>
                <a:ea typeface="Tahoma" pitchFamily="34" charset="0"/>
                <a:cs typeface="Tahoma" pitchFamily="34" charset="0"/>
              </a:rPr>
              <a:t> and industry-based </a:t>
            </a:r>
            <a:r>
              <a:rPr lang="en-US" sz="1100" dirty="0" smtClean="0">
                <a:latin typeface="Tahoma" pitchFamily="34" charset="0"/>
                <a:ea typeface="Tahoma" pitchFamily="34" charset="0"/>
                <a:cs typeface="Tahoma" pitchFamily="34" charset="0"/>
              </a:rPr>
              <a:t>performance excellence</a:t>
            </a:r>
            <a:r>
              <a:rPr lang="en-US" sz="1100" baseline="0" dirty="0" smtClean="0">
                <a:latin typeface="Tahoma" pitchFamily="34" charset="0"/>
                <a:ea typeface="Tahoma" pitchFamily="34" charset="0"/>
                <a:cs typeface="Tahoma" pitchFamily="34" charset="0"/>
              </a:rPr>
              <a:t> </a:t>
            </a:r>
            <a:r>
              <a:rPr lang="en-US" sz="1100" dirty="0" smtClean="0">
                <a:latin typeface="Tahoma" pitchFamily="34" charset="0"/>
                <a:ea typeface="Tahoma" pitchFamily="34" charset="0"/>
                <a:cs typeface="Tahoma" pitchFamily="34" charset="0"/>
              </a:rPr>
              <a:t>programs throughout the country base</a:t>
            </a:r>
            <a:r>
              <a:rPr lang="en-US" sz="1100" baseline="0" dirty="0" smtClean="0">
                <a:latin typeface="Tahoma" pitchFamily="34" charset="0"/>
                <a:ea typeface="Tahoma" pitchFamily="34" charset="0"/>
                <a:cs typeface="Tahoma" pitchFamily="34" charset="0"/>
              </a:rPr>
              <a:t> their programs and awards on the Baldrige Criteria, which </a:t>
            </a:r>
            <a:r>
              <a:rPr lang="en-US" sz="1100" dirty="0" smtClean="0">
                <a:latin typeface="Tahoma" pitchFamily="34" charset="0"/>
                <a:ea typeface="Tahoma" pitchFamily="34" charset="0"/>
                <a:cs typeface="Tahoma" pitchFamily="34" charset="0"/>
              </a:rPr>
              <a:t>has </a:t>
            </a:r>
            <a:r>
              <a:rPr lang="en-US" sz="1100" dirty="0">
                <a:latin typeface="Tahoma" pitchFamily="34" charset="0"/>
                <a:ea typeface="Tahoma" pitchFamily="34" charset="0"/>
                <a:cs typeface="Tahoma" pitchFamily="34" charset="0"/>
              </a:rPr>
              <a:t>extended the reach of the national program and the </a:t>
            </a:r>
            <a:r>
              <a:rPr lang="en-US" sz="1100" dirty="0" smtClean="0">
                <a:latin typeface="Tahoma" pitchFamily="34" charset="0"/>
                <a:ea typeface="Tahoma" pitchFamily="34" charset="0"/>
                <a:cs typeface="Tahoma" pitchFamily="34" charset="0"/>
              </a:rPr>
              <a:t>Criteria. These programs serve as a feeder system for the national Baldrige Award: most organizations</a:t>
            </a:r>
            <a:r>
              <a:rPr lang="en-US" sz="1100" baseline="0" dirty="0" smtClean="0">
                <a:latin typeface="Tahoma" pitchFamily="34" charset="0"/>
                <a:ea typeface="Tahoma" pitchFamily="34" charset="0"/>
                <a:cs typeface="Tahoma" pitchFamily="34" charset="0"/>
              </a:rPr>
              <a:t> must first win a top-tier state award before applying for the national award.</a:t>
            </a:r>
            <a:endParaRPr lang="en-US" sz="1100" dirty="0" smtClean="0">
              <a:latin typeface="Tahoma" pitchFamily="34" charset="0"/>
              <a:ea typeface="Tahoma" pitchFamily="34" charset="0"/>
              <a:cs typeface="Tahoma" pitchFamily="34" charset="0"/>
            </a:endParaRPr>
          </a:p>
          <a:p>
            <a:pPr marL="171450" marR="0" indent="-171450"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100" dirty="0" smtClean="0">
                <a:latin typeface="Tahoma" pitchFamily="34" charset="0"/>
                <a:ea typeface="Tahoma" pitchFamily="34" charset="0"/>
                <a:cs typeface="Tahoma" pitchFamily="34" charset="0"/>
              </a:rPr>
              <a:t>The </a:t>
            </a:r>
            <a:r>
              <a:rPr lang="en-US" sz="1100" dirty="0">
                <a:latin typeface="Tahoma" pitchFamily="34" charset="0"/>
                <a:ea typeface="Tahoma" pitchFamily="34" charset="0"/>
                <a:cs typeface="Tahoma" pitchFamily="34" charset="0"/>
              </a:rPr>
              <a:t>number of state and local, regional, and sector-specific Baldrige-based award programs has </a:t>
            </a:r>
            <a:r>
              <a:rPr lang="en-US" sz="1100" dirty="0" smtClean="0">
                <a:latin typeface="Tahoma" pitchFamily="34" charset="0"/>
                <a:ea typeface="Tahoma" pitchFamily="34" charset="0"/>
                <a:cs typeface="Tahoma" pitchFamily="34" charset="0"/>
              </a:rPr>
              <a:t>grown from 8 in 1991 to around 35 today, plus</a:t>
            </a:r>
            <a:r>
              <a:rPr lang="en-US" sz="1100" baseline="0" dirty="0" smtClean="0">
                <a:latin typeface="Tahoma" pitchFamily="34" charset="0"/>
                <a:ea typeface="Tahoma" pitchFamily="34" charset="0"/>
                <a:cs typeface="Tahoma" pitchFamily="34" charset="0"/>
              </a:rPr>
              <a:t> one program from India</a:t>
            </a:r>
            <a:r>
              <a:rPr lang="en-US" sz="1100" dirty="0" smtClean="0">
                <a:latin typeface="Tahoma" pitchFamily="34" charset="0"/>
                <a:ea typeface="Tahoma" pitchFamily="34" charset="0"/>
                <a:cs typeface="Tahoma" pitchFamily="34" charset="0"/>
              </a:rPr>
              <a:t>.</a:t>
            </a:r>
            <a:r>
              <a:rPr lang="en-US" sz="1100" baseline="0" dirty="0" smtClean="0">
                <a:latin typeface="Tahoma" pitchFamily="34" charset="0"/>
                <a:ea typeface="Tahoma" pitchFamily="34" charset="0"/>
                <a:cs typeface="Tahoma" pitchFamily="34" charset="0"/>
              </a:rPr>
              <a:t> These programs cover </a:t>
            </a:r>
            <a:r>
              <a:rPr lang="en-US" sz="1100" dirty="0" smtClean="0">
                <a:latin typeface="Tahoma" pitchFamily="34" charset="0"/>
                <a:ea typeface="Tahoma" pitchFamily="34" charset="0"/>
                <a:cs typeface="Tahoma" pitchFamily="34" charset="0"/>
              </a:rPr>
              <a:t>nearly </a:t>
            </a:r>
            <a:r>
              <a:rPr lang="en-US" sz="1100" dirty="0">
                <a:latin typeface="Tahoma" pitchFamily="34" charset="0"/>
                <a:ea typeface="Tahoma" pitchFamily="34" charset="0"/>
                <a:cs typeface="Tahoma" pitchFamily="34" charset="0"/>
              </a:rPr>
              <a:t>all U.S. states and territories. </a:t>
            </a:r>
          </a:p>
          <a:p>
            <a:pPr marL="171450" indent="-171450">
              <a:spcAft>
                <a:spcPts val="600"/>
              </a:spcAft>
              <a:buFont typeface="Arial" pitchFamily="34" charset="0"/>
              <a:buChar char="•"/>
            </a:pPr>
            <a:r>
              <a:rPr lang="en-US" sz="1100" dirty="0">
                <a:latin typeface="Tahoma" pitchFamily="34" charset="0"/>
                <a:ea typeface="Tahoma" pitchFamily="34" charset="0"/>
                <a:cs typeface="Tahoma" pitchFamily="34" charset="0"/>
              </a:rPr>
              <a:t>Other Baldrige-based programs cover the Department of Veterans Affairs, long-term care and assisted living organizations, health care organizations, and Army National Guard units, for example. </a:t>
            </a:r>
          </a:p>
          <a:p>
            <a:pPr>
              <a:spcAft>
                <a:spcPts val="600"/>
              </a:spcAft>
              <a:defRPr/>
            </a:pPr>
            <a:endParaRPr lang="en-US" sz="1100" dirty="0" smtClean="0">
              <a:latin typeface="Tahoma" pitchFamily="34" charset="0"/>
              <a:ea typeface="Tahoma" pitchFamily="34" charset="0"/>
              <a:cs typeface="Tahoma" pitchFamily="34" charset="0"/>
            </a:endParaRPr>
          </a:p>
          <a:p>
            <a:pPr>
              <a:spcAft>
                <a:spcPts val="600"/>
              </a:spcAft>
              <a:defRPr/>
            </a:pPr>
            <a:r>
              <a:rPr lang="en-US" sz="1100" dirty="0" smtClean="0">
                <a:latin typeface="Tahoma" pitchFamily="34" charset="0"/>
                <a:ea typeface="Tahoma" pitchFamily="34" charset="0"/>
                <a:cs typeface="Tahoma" pitchFamily="34" charset="0"/>
              </a:rPr>
              <a:t>Thirty </a:t>
            </a:r>
            <a:r>
              <a:rPr lang="en-US" sz="1100" dirty="0">
                <a:latin typeface="Tahoma" pitchFamily="34" charset="0"/>
                <a:ea typeface="Tahoma" pitchFamily="34" charset="0"/>
                <a:cs typeface="Tahoma" pitchFamily="34" charset="0"/>
              </a:rPr>
              <a:t>of the state and local programs reporting to the Alliance for Performance Excellence noted the following for </a:t>
            </a:r>
            <a:r>
              <a:rPr lang="en-US" sz="1100" dirty="0" smtClean="0">
                <a:latin typeface="Tahoma" pitchFamily="34" charset="0"/>
                <a:ea typeface="Tahoma" pitchFamily="34" charset="0"/>
                <a:cs typeface="Tahoma" pitchFamily="34" charset="0"/>
              </a:rPr>
              <a:t>2012:</a:t>
            </a:r>
            <a:endParaRPr lang="en-US" sz="1100" dirty="0">
              <a:latin typeface="Tahoma" pitchFamily="34" charset="0"/>
              <a:ea typeface="Tahoma" pitchFamily="34" charset="0"/>
              <a:cs typeface="Tahoma" pitchFamily="34" charset="0"/>
            </a:endParaRPr>
          </a:p>
          <a:p>
            <a:pPr marL="253283" lvl="1" indent="-249790">
              <a:spcAft>
                <a:spcPts val="600"/>
              </a:spcAft>
              <a:buFontTx/>
              <a:buChar char="•"/>
              <a:defRPr/>
            </a:pPr>
            <a:r>
              <a:rPr lang="en-US" sz="1100" dirty="0" smtClean="0">
                <a:latin typeface="Tahoma" pitchFamily="34" charset="0"/>
                <a:ea typeface="Tahoma" pitchFamily="34" charset="0"/>
                <a:cs typeface="Tahoma" pitchFamily="34" charset="0"/>
              </a:rPr>
              <a:t>288 </a:t>
            </a:r>
            <a:r>
              <a:rPr lang="en-US" sz="1100" dirty="0">
                <a:latin typeface="Tahoma" pitchFamily="34" charset="0"/>
                <a:ea typeface="Tahoma" pitchFamily="34" charset="0"/>
                <a:cs typeface="Tahoma" pitchFamily="34" charset="0"/>
              </a:rPr>
              <a:t>application reports were received.</a:t>
            </a:r>
          </a:p>
          <a:p>
            <a:pPr marL="253283" lvl="1" indent="-249790">
              <a:spcAft>
                <a:spcPts val="600"/>
              </a:spcAft>
              <a:buFontTx/>
              <a:buChar char="•"/>
              <a:defRPr/>
            </a:pPr>
            <a:r>
              <a:rPr lang="en-US" sz="1100" dirty="0">
                <a:latin typeface="Tahoma" pitchFamily="34" charset="0"/>
                <a:ea typeface="Tahoma" pitchFamily="34" charset="0"/>
                <a:cs typeface="Tahoma" pitchFamily="34" charset="0"/>
              </a:rPr>
              <a:t>1,983 </a:t>
            </a:r>
            <a:r>
              <a:rPr lang="en-US" sz="1100" dirty="0" smtClean="0">
                <a:latin typeface="Tahoma" pitchFamily="34" charset="0"/>
                <a:ea typeface="Tahoma" pitchFamily="34" charset="0"/>
                <a:cs typeface="Tahoma" pitchFamily="34" charset="0"/>
              </a:rPr>
              <a:t>examiners </a:t>
            </a:r>
            <a:r>
              <a:rPr lang="en-US" sz="1100" dirty="0">
                <a:latin typeface="Tahoma" pitchFamily="34" charset="0"/>
                <a:ea typeface="Tahoma" pitchFamily="34" charset="0"/>
                <a:cs typeface="Tahoma" pitchFamily="34" charset="0"/>
              </a:rPr>
              <a:t>were trained. </a:t>
            </a:r>
            <a:endParaRPr lang="en-US" sz="1100" dirty="0" smtClean="0">
              <a:latin typeface="Tahoma" pitchFamily="34" charset="0"/>
              <a:ea typeface="Tahoma" pitchFamily="34" charset="0"/>
              <a:cs typeface="Tahoma" pitchFamily="34" charset="0"/>
            </a:endParaRPr>
          </a:p>
          <a:p>
            <a:pPr marL="253283" lvl="1" indent="-249790">
              <a:spcAft>
                <a:spcPts val="600"/>
              </a:spcAft>
              <a:buFontTx/>
              <a:buChar char="•"/>
              <a:defRPr/>
            </a:pPr>
            <a:r>
              <a:rPr lang="en-US" sz="1100" dirty="0" smtClean="0">
                <a:latin typeface="Tahoma" pitchFamily="34" charset="0"/>
                <a:ea typeface="Tahoma" pitchFamily="34" charset="0"/>
                <a:cs typeface="Tahoma" pitchFamily="34" charset="0"/>
              </a:rPr>
              <a:t>Over </a:t>
            </a:r>
            <a:r>
              <a:rPr lang="en-US" sz="1100" dirty="0">
                <a:latin typeface="Tahoma" pitchFamily="34" charset="0"/>
                <a:ea typeface="Tahoma" pitchFamily="34" charset="0"/>
                <a:cs typeface="Tahoma" pitchFamily="34" charset="0"/>
              </a:rPr>
              <a:t>the past </a:t>
            </a:r>
            <a:r>
              <a:rPr lang="en-US" sz="1100" dirty="0" smtClean="0">
                <a:latin typeface="Tahoma" pitchFamily="34" charset="0"/>
                <a:ea typeface="Tahoma" pitchFamily="34" charset="0"/>
                <a:cs typeface="Tahoma" pitchFamily="34" charset="0"/>
              </a:rPr>
              <a:t>18 </a:t>
            </a:r>
            <a:r>
              <a:rPr lang="en-US" sz="1100" dirty="0">
                <a:latin typeface="Tahoma" pitchFamily="34" charset="0"/>
                <a:ea typeface="Tahoma" pitchFamily="34" charset="0"/>
                <a:cs typeface="Tahoma" pitchFamily="34" charset="0"/>
              </a:rPr>
              <a:t>years, state and local programs have trained more than 30,000 examiners.</a:t>
            </a:r>
          </a:p>
          <a:p>
            <a:pPr>
              <a:spcAft>
                <a:spcPts val="600"/>
              </a:spcAft>
            </a:pPr>
            <a:endParaRPr lang="en-US" sz="1100" dirty="0" smtClean="0">
              <a:latin typeface="Tahoma" pitchFamily="34" charset="0"/>
              <a:ea typeface="Tahoma" pitchFamily="34" charset="0"/>
              <a:cs typeface="Tahoma" pitchFamily="34" charset="0"/>
            </a:endParaRPr>
          </a:p>
          <a:p>
            <a:pPr>
              <a:spcAft>
                <a:spcPts val="600"/>
              </a:spcAft>
            </a:pPr>
            <a:endParaRPr lang="en-US" sz="11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912747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368" eaLnBrk="0" hangingPunct="0">
              <a:defRPr sz="2600">
                <a:solidFill>
                  <a:schemeClr val="tx1"/>
                </a:solidFill>
                <a:latin typeface="Times New Roman" pitchFamily="18" charset="0"/>
                <a:ea typeface="ＭＳ Ｐゴシック" pitchFamily="34" charset="-128"/>
              </a:defRPr>
            </a:lvl1pPr>
            <a:lvl2pPr marL="817542" indent="-314439" defTabSz="915368" eaLnBrk="0" hangingPunct="0">
              <a:defRPr sz="2600">
                <a:solidFill>
                  <a:schemeClr val="tx1"/>
                </a:solidFill>
                <a:latin typeface="Times New Roman" pitchFamily="18" charset="0"/>
                <a:ea typeface="ＭＳ Ｐゴシック" pitchFamily="34" charset="-128"/>
              </a:defRPr>
            </a:lvl2pPr>
            <a:lvl3pPr marL="1257757" indent="-251551" defTabSz="915368" eaLnBrk="0" hangingPunct="0">
              <a:defRPr sz="2600">
                <a:solidFill>
                  <a:schemeClr val="tx1"/>
                </a:solidFill>
                <a:latin typeface="Times New Roman" pitchFamily="18" charset="0"/>
                <a:ea typeface="ＭＳ Ｐゴシック" pitchFamily="34" charset="-128"/>
              </a:defRPr>
            </a:lvl3pPr>
            <a:lvl4pPr marL="1760860" indent="-251551" defTabSz="915368" eaLnBrk="0" hangingPunct="0">
              <a:defRPr sz="2600">
                <a:solidFill>
                  <a:schemeClr val="tx1"/>
                </a:solidFill>
                <a:latin typeface="Times New Roman" pitchFamily="18" charset="0"/>
                <a:ea typeface="ＭＳ Ｐゴシック" pitchFamily="34" charset="-128"/>
              </a:defRPr>
            </a:lvl4pPr>
            <a:lvl5pPr marL="2263963" indent="-251551" defTabSz="915368" eaLnBrk="0" hangingPunct="0">
              <a:defRPr sz="2600">
                <a:solidFill>
                  <a:schemeClr val="tx1"/>
                </a:solidFill>
                <a:latin typeface="Times New Roman" pitchFamily="18" charset="0"/>
                <a:ea typeface="ＭＳ Ｐゴシック" pitchFamily="34" charset="-128"/>
              </a:defRPr>
            </a:lvl5pPr>
            <a:lvl6pPr marL="2767066" indent="-251551" defTabSz="915368"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15368"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15368"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15368"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04055182-3DB8-4F40-9EA9-BE883AD1077A}" type="slidenum">
              <a:rPr lang="en-US" sz="1200"/>
              <a:pPr/>
              <a:t>12</a:t>
            </a:fld>
            <a:endParaRPr lang="en-US" sz="1200"/>
          </a:p>
        </p:txBody>
      </p:sp>
      <p:sp>
        <p:nvSpPr>
          <p:cNvPr id="31747" name="Rectangle 2"/>
          <p:cNvSpPr>
            <a:spLocks noGrp="1" noRot="1" noChangeAspect="1" noChangeArrowheads="1" noTextEdit="1"/>
          </p:cNvSpPr>
          <p:nvPr>
            <p:ph type="sldImg"/>
          </p:nvPr>
        </p:nvSpPr>
        <p:spPr>
          <a:xfrm>
            <a:off x="1114425" y="673100"/>
            <a:ext cx="4572000" cy="3430588"/>
          </a:xfrm>
          <a:ln/>
        </p:spPr>
      </p:sp>
      <p:sp>
        <p:nvSpPr>
          <p:cNvPr id="31748" name="Rectangle 3"/>
          <p:cNvSpPr>
            <a:spLocks noGrp="1" noChangeArrowheads="1"/>
          </p:cNvSpPr>
          <p:nvPr>
            <p:ph type="body" idx="1"/>
          </p:nvPr>
        </p:nvSpPr>
        <p:spPr>
          <a:xfrm>
            <a:off x="762000" y="4343400"/>
            <a:ext cx="5631766" cy="48907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n-US" sz="1100" dirty="0" smtClean="0">
                <a:latin typeface="Tahoma" pitchFamily="34" charset="0"/>
                <a:ea typeface="Tahoma" pitchFamily="34" charset="0"/>
                <a:cs typeface="Tahoma" pitchFamily="34" charset="0"/>
              </a:rPr>
              <a:t>The Criteria are a globally recognized model of performance excellence. Of the approximately 100 performance or business excellence programs around the world, most use the Baldrige Criteria or criteria similar to Baldrige as their performance excellence models.</a:t>
            </a:r>
          </a:p>
        </p:txBody>
      </p:sp>
    </p:spTree>
    <p:extLst>
      <p:ext uri="{BB962C8B-B14F-4D97-AF65-F5344CB8AC3E}">
        <p14:creationId xmlns:p14="http://schemas.microsoft.com/office/powerpoint/2010/main" val="3779818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090" eaLnBrk="0" hangingPunct="0">
              <a:defRPr sz="2400">
                <a:solidFill>
                  <a:schemeClr val="tx1"/>
                </a:solidFill>
                <a:latin typeface="Times New Roman" pitchFamily="18" charset="0"/>
                <a:ea typeface="ＭＳ Ｐゴシック" pitchFamily="34" charset="-128"/>
              </a:defRPr>
            </a:lvl1pPr>
            <a:lvl2pPr marL="729057" indent="-280406" defTabSz="905090" eaLnBrk="0" hangingPunct="0">
              <a:defRPr sz="2400">
                <a:solidFill>
                  <a:schemeClr val="tx1"/>
                </a:solidFill>
                <a:latin typeface="Times New Roman" pitchFamily="18" charset="0"/>
                <a:ea typeface="ＭＳ Ｐゴシック" pitchFamily="34" charset="-128"/>
              </a:defRPr>
            </a:lvl2pPr>
            <a:lvl3pPr marL="1121626" indent="-224325" defTabSz="905090" eaLnBrk="0" hangingPunct="0">
              <a:defRPr sz="2400">
                <a:solidFill>
                  <a:schemeClr val="tx1"/>
                </a:solidFill>
                <a:latin typeface="Times New Roman" pitchFamily="18" charset="0"/>
                <a:ea typeface="ＭＳ Ｐゴシック" pitchFamily="34" charset="-128"/>
              </a:defRPr>
            </a:lvl3pPr>
            <a:lvl4pPr marL="1570276" indent="-224325" defTabSz="905090" eaLnBrk="0" hangingPunct="0">
              <a:defRPr sz="2400">
                <a:solidFill>
                  <a:schemeClr val="tx1"/>
                </a:solidFill>
                <a:latin typeface="Times New Roman" pitchFamily="18" charset="0"/>
                <a:ea typeface="ＭＳ Ｐゴシック" pitchFamily="34" charset="-128"/>
              </a:defRPr>
            </a:lvl4pPr>
            <a:lvl5pPr marL="2018927" indent="-224325" defTabSz="905090" eaLnBrk="0" hangingPunct="0">
              <a:defRPr sz="2400">
                <a:solidFill>
                  <a:schemeClr val="tx1"/>
                </a:solidFill>
                <a:latin typeface="Times New Roman" pitchFamily="18" charset="0"/>
                <a:ea typeface="ＭＳ Ｐゴシック" pitchFamily="34" charset="-128"/>
              </a:defRPr>
            </a:lvl5pPr>
            <a:lvl6pPr marL="2467577" indent="-224325" defTabSz="90509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509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509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509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2BEDBEFF-A6E1-49D2-91F4-8A9C226D51E7}" type="slidenum">
              <a:rPr lang="en-US" sz="1200"/>
              <a:pPr/>
              <a:t>13</a:t>
            </a:fld>
            <a:endParaRPr lang="en-US" sz="1200"/>
          </a:p>
        </p:txBody>
      </p:sp>
      <p:sp>
        <p:nvSpPr>
          <p:cNvPr id="30723" name="Rectangle 4"/>
          <p:cNvSpPr>
            <a:spLocks noGrp="1" noRot="1" noChangeAspect="1" noChangeArrowheads="1" noTextEdit="1"/>
          </p:cNvSpPr>
          <p:nvPr>
            <p:ph type="sldImg"/>
          </p:nvPr>
        </p:nvSpPr>
        <p:spPr>
          <a:xfrm>
            <a:off x="1905000" y="304800"/>
            <a:ext cx="3324225" cy="2493963"/>
          </a:xfrm>
          <a:ln/>
        </p:spPr>
      </p:sp>
      <p:sp>
        <p:nvSpPr>
          <p:cNvPr id="29700" name="Rectangle 5"/>
          <p:cNvSpPr>
            <a:spLocks noGrp="1" noChangeArrowheads="1"/>
          </p:cNvSpPr>
          <p:nvPr>
            <p:ph type="body" idx="1"/>
          </p:nvPr>
        </p:nvSpPr>
        <p:spPr>
          <a:xfrm>
            <a:off x="304800" y="2819400"/>
            <a:ext cx="6194873" cy="6172200"/>
          </a:xfrm>
          <a:ln/>
        </p:spPr>
        <p:txBody>
          <a:bodyPr/>
          <a:lstStyle/>
          <a:p>
            <a:pPr marL="253283" indent="-253283">
              <a:spcAft>
                <a:spcPts val="600"/>
              </a:spcAft>
              <a:buFontTx/>
              <a:buChar char="•"/>
              <a:defRPr/>
            </a:pPr>
            <a:r>
              <a:rPr lang="en-US" sz="1100" dirty="0" smtClean="0">
                <a:latin typeface="Tahoma" pitchFamily="34" charset="0"/>
                <a:ea typeface="Tahoma" pitchFamily="34" charset="0"/>
                <a:cs typeface="Tahoma" pitchFamily="34" charset="0"/>
              </a:rPr>
              <a:t>Organizations </a:t>
            </a:r>
            <a:r>
              <a:rPr lang="en-US" sz="1100" dirty="0">
                <a:latin typeface="Tahoma" pitchFamily="34" charset="0"/>
                <a:ea typeface="Tahoma" pitchFamily="34" charset="0"/>
                <a:cs typeface="Tahoma" pitchFamily="34" charset="0"/>
              </a:rPr>
              <a:t>of all sizes and types use the Criteria for improvement and self-assessment, </a:t>
            </a:r>
            <a:r>
              <a:rPr lang="en-US" sz="1100" dirty="0" smtClean="0">
                <a:latin typeface="Tahoma" pitchFamily="34" charset="0"/>
                <a:ea typeface="Tahoma" pitchFamily="34" charset="0"/>
                <a:cs typeface="Tahoma" pitchFamily="34" charset="0"/>
              </a:rPr>
              <a:t>including </a:t>
            </a:r>
            <a:r>
              <a:rPr lang="en-US" sz="1100" dirty="0">
                <a:latin typeface="Tahoma" pitchFamily="34" charset="0"/>
                <a:ea typeface="Tahoma" pitchFamily="34" charset="0"/>
                <a:cs typeface="Tahoma" pitchFamily="34" charset="0"/>
              </a:rPr>
              <a:t>large and small manufacturers; banks and other service providers; small businesses from consulting firms to fast-food restaurants; K–12 school systems, universities, and </a:t>
            </a:r>
            <a:r>
              <a:rPr lang="en-US" sz="1100" dirty="0" smtClean="0">
                <a:latin typeface="Tahoma" pitchFamily="34" charset="0"/>
                <a:ea typeface="Tahoma" pitchFamily="34" charset="0"/>
                <a:cs typeface="Tahoma" pitchFamily="34" charset="0"/>
              </a:rPr>
              <a:t>other </a:t>
            </a:r>
            <a:r>
              <a:rPr lang="en-US" sz="1100" dirty="0">
                <a:latin typeface="Tahoma" pitchFamily="34" charset="0"/>
                <a:ea typeface="Tahoma" pitchFamily="34" charset="0"/>
                <a:cs typeface="Tahoma" pitchFamily="34" charset="0"/>
              </a:rPr>
              <a:t>education organizations; hospitals, long-term care facilities, and other health care organizations; nonprofit organizations, and local, state, and federal government agencies. </a:t>
            </a:r>
            <a:endParaRPr lang="en-US" sz="1100" dirty="0" smtClean="0">
              <a:latin typeface="Tahoma" pitchFamily="34" charset="0"/>
              <a:ea typeface="Tahoma" pitchFamily="34" charset="0"/>
              <a:cs typeface="Tahoma" pitchFamily="34" charset="0"/>
            </a:endParaRPr>
          </a:p>
          <a:p>
            <a:pPr marL="253283" indent="-253283">
              <a:spcAft>
                <a:spcPts val="600"/>
              </a:spcAft>
              <a:buFontTx/>
              <a:buChar char="•"/>
              <a:defRPr/>
            </a:pPr>
            <a:r>
              <a:rPr lang="en-US" sz="1100" dirty="0" smtClean="0">
                <a:latin typeface="Tahoma" pitchFamily="34" charset="0"/>
                <a:ea typeface="Tahoma" pitchFamily="34" charset="0"/>
                <a:cs typeface="Tahoma" pitchFamily="34" charset="0"/>
              </a:rPr>
              <a:t>Several large national and international organizations, such </a:t>
            </a:r>
            <a:r>
              <a:rPr lang="en-US" sz="1100" dirty="0">
                <a:latin typeface="Tahoma" pitchFamily="34" charset="0"/>
                <a:ea typeface="Tahoma" pitchFamily="34" charset="0"/>
                <a:cs typeface="Tahoma" pitchFamily="34" charset="0"/>
              </a:rPr>
              <a:t>as Cargill Inc</a:t>
            </a:r>
            <a:r>
              <a:rPr lang="en-US" sz="1100" dirty="0" smtClean="0">
                <a:latin typeface="Tahoma" pitchFamily="34" charset="0"/>
                <a:ea typeface="Tahoma" pitchFamily="34" charset="0"/>
                <a:cs typeface="Tahoma" pitchFamily="34" charset="0"/>
              </a:rPr>
              <a:t>., </a:t>
            </a:r>
            <a:r>
              <a:rPr lang="en-US" sz="1100" dirty="0">
                <a:latin typeface="Tahoma" pitchFamily="34" charset="0"/>
                <a:ea typeface="Tahoma" pitchFamily="34" charset="0"/>
                <a:cs typeface="Tahoma" pitchFamily="34" charset="0"/>
              </a:rPr>
              <a:t>Tata </a:t>
            </a:r>
            <a:r>
              <a:rPr lang="en-US" sz="1100" dirty="0" smtClean="0">
                <a:latin typeface="Tahoma" pitchFamily="34" charset="0"/>
                <a:ea typeface="Tahoma" pitchFamily="34" charset="0"/>
                <a:cs typeface="Tahoma" pitchFamily="34" charset="0"/>
              </a:rPr>
              <a:t>Industries, and Infosys, base their internal performance excellence programs on the Baldrige Criteria.</a:t>
            </a:r>
          </a:p>
          <a:p>
            <a:pPr marL="253283" indent="-253283">
              <a:spcAft>
                <a:spcPts val="600"/>
              </a:spcAft>
              <a:buFontTx/>
              <a:buChar char="•"/>
              <a:defRPr/>
            </a:pPr>
            <a:r>
              <a:rPr lang="en-US" sz="1100" dirty="0" smtClean="0">
                <a:latin typeface="Tahoma" pitchFamily="34" charset="0"/>
                <a:ea typeface="Tahoma" pitchFamily="34" charset="0"/>
                <a:cs typeface="Tahoma" pitchFamily="34" charset="0"/>
              </a:rPr>
              <a:t>Colleges and  universities, such as Ferris State University, Loyola University of New Orleans, and the College of Engineering at the University of Missouri, offer MBA programs, certificates, or courses on the Criteria. </a:t>
            </a:r>
          </a:p>
          <a:p>
            <a:pPr marL="253283" indent="-253283">
              <a:spcAft>
                <a:spcPts val="600"/>
              </a:spcAft>
              <a:buFontTx/>
              <a:buChar char="•"/>
              <a:defRPr/>
            </a:pPr>
            <a:r>
              <a:rPr lang="en-US" sz="1100" dirty="0" smtClean="0">
                <a:latin typeface="Tahoma" pitchFamily="34" charset="0"/>
                <a:ea typeface="Tahoma" pitchFamily="34" charset="0"/>
                <a:cs typeface="Tahoma" pitchFamily="34" charset="0"/>
              </a:rPr>
              <a:t>Examples: The North Central Association’s Commission on Accreditation and School Improvement has adopted Baldrige-compatible criteria as the basis of its district and school accreditation frameworks. The Accreditation Council for Business Schools and Programs</a:t>
            </a:r>
            <a:r>
              <a:rPr lang="en-US" sz="1100" baseline="0" dirty="0" smtClean="0">
                <a:latin typeface="Tahoma" pitchFamily="34" charset="0"/>
                <a:ea typeface="Tahoma" pitchFamily="34" charset="0"/>
                <a:cs typeface="Tahoma" pitchFamily="34" charset="0"/>
              </a:rPr>
              <a:t> bases its accreditations on the Baldrige Criteria. And the </a:t>
            </a:r>
            <a:r>
              <a:rPr lang="en-US" sz="1100" dirty="0" smtClean="0"/>
              <a:t>National Housing Quality Award (NHQA)</a:t>
            </a:r>
            <a:r>
              <a:rPr lang="en-US" sz="1100" baseline="0" dirty="0" smtClean="0"/>
              <a:t> for home builders is modeled </a:t>
            </a:r>
            <a:r>
              <a:rPr lang="en-US" sz="1100" dirty="0" smtClean="0"/>
              <a:t>after the Malcolm Baldrige National Quality Award.</a:t>
            </a:r>
          </a:p>
          <a:p>
            <a:pPr marL="253283" indent="-253283">
              <a:spcAft>
                <a:spcPts val="600"/>
              </a:spcAft>
              <a:buFontTx/>
              <a:buChar char="•"/>
              <a:defRPr/>
            </a:pPr>
            <a:r>
              <a:rPr lang="en-US" sz="1100" dirty="0" smtClean="0">
                <a:latin typeface="Tahoma" pitchFamily="34" charset="0"/>
                <a:ea typeface="Tahoma" pitchFamily="34" charset="0"/>
                <a:cs typeface="Tahoma" pitchFamily="34" charset="0"/>
              </a:rPr>
              <a:t>An informal community of Baldrige-based consultants helps organizations learn about and use the Criteria.</a:t>
            </a:r>
            <a:endParaRPr lang="en-US" sz="1100" dirty="0">
              <a:latin typeface="Tahoma" pitchFamily="34" charset="0"/>
              <a:ea typeface="Tahoma" pitchFamily="34" charset="0"/>
              <a:cs typeface="Tahoma" pitchFamily="34" charset="0"/>
            </a:endParaRPr>
          </a:p>
          <a:p>
            <a:pPr marL="253283" indent="-253283">
              <a:spcAft>
                <a:spcPts val="600"/>
              </a:spcAft>
              <a:buFontTx/>
              <a:buChar char="•"/>
              <a:defRPr/>
            </a:pPr>
            <a:r>
              <a:rPr lang="en-US" sz="1100" dirty="0" smtClean="0">
                <a:latin typeface="Tahoma" pitchFamily="34" charset="0"/>
                <a:ea typeface="Tahoma" pitchFamily="34" charset="0"/>
                <a:cs typeface="Tahoma" pitchFamily="34" charset="0"/>
              </a:rPr>
              <a:t>Before 2011, over 90 percent of program support, including in-kind contributions, came from the private sector. This includes the volunteer time of members of the Board of Examiners. (Currently, the Baldrige Program is funded partly through a gift from the private Baldrige Foundation and partly through product and service fees.)</a:t>
            </a:r>
          </a:p>
          <a:p>
            <a:pPr marL="253283" indent="-253283">
              <a:spcAft>
                <a:spcPts val="600"/>
              </a:spcAft>
              <a:buFontTx/>
              <a:buChar char="•"/>
              <a:defRPr/>
            </a:pPr>
            <a:r>
              <a:rPr lang="en-US" sz="1200" kern="1200" dirty="0" smtClean="0">
                <a:solidFill>
                  <a:schemeClr val="tx1"/>
                </a:solidFill>
                <a:effectLst/>
                <a:latin typeface="+mn-lt"/>
                <a:ea typeface="+mn-ea"/>
                <a:cs typeface="+mn-cs"/>
              </a:rPr>
              <a:t>63 small business</a:t>
            </a:r>
            <a:r>
              <a:rPr lang="en-US" sz="1200" kern="1200" baseline="0" dirty="0" smtClean="0">
                <a:solidFill>
                  <a:schemeClr val="tx1"/>
                </a:solidFill>
                <a:effectLst/>
                <a:latin typeface="+mn-lt"/>
                <a:ea typeface="+mn-ea"/>
                <a:cs typeface="+mn-cs"/>
              </a:rPr>
              <a:t> development</a:t>
            </a:r>
            <a:r>
              <a:rPr lang="en-US" sz="1200" kern="1200" dirty="0" smtClean="0">
                <a:solidFill>
                  <a:schemeClr val="tx1"/>
                </a:solidFill>
                <a:effectLst/>
                <a:latin typeface="+mn-lt"/>
                <a:ea typeface="+mn-ea"/>
                <a:cs typeface="+mn-cs"/>
              </a:rPr>
              <a:t> centers, with a total of 1,100 offices in the United States, have adopted aspects of the Baldrige Competitiveness Program begun by the Puerto</a:t>
            </a:r>
            <a:r>
              <a:rPr lang="en-US" sz="1200" kern="1200" baseline="0" dirty="0" smtClean="0">
                <a:solidFill>
                  <a:schemeClr val="tx1"/>
                </a:solidFill>
                <a:effectLst/>
                <a:latin typeface="+mn-lt"/>
                <a:ea typeface="+mn-ea"/>
                <a:cs typeface="+mn-cs"/>
              </a:rPr>
              <a:t> Rico Small Business Technology and Development Center, which, since 2011, has trained more than </a:t>
            </a:r>
            <a:r>
              <a:rPr lang="en-US" sz="1200" kern="1200" dirty="0" smtClean="0">
                <a:solidFill>
                  <a:schemeClr val="tx1"/>
                </a:solidFill>
                <a:effectLst/>
                <a:latin typeface="+mn-lt"/>
                <a:ea typeface="+mn-ea"/>
                <a:cs typeface="+mn-cs"/>
              </a:rPr>
              <a:t>125 businesses, including 250 top-management executives, on Baldrige principles. The Puerto Rico small business graduates have seen improvements in the areas of leadership, sales, metrics, operations, human resources, workplace environment, financial results, and client satisfaction. In addition, SBDCs in Central America, including El</a:t>
            </a:r>
            <a:r>
              <a:rPr lang="en-US" sz="1200" kern="1200" baseline="0" dirty="0" smtClean="0">
                <a:solidFill>
                  <a:schemeClr val="tx1"/>
                </a:solidFill>
                <a:effectLst/>
                <a:latin typeface="+mn-lt"/>
                <a:ea typeface="+mn-ea"/>
                <a:cs typeface="+mn-cs"/>
              </a:rPr>
              <a:t> Salvador,</a:t>
            </a:r>
            <a:r>
              <a:rPr lang="en-US" sz="1200" kern="1200" dirty="0" smtClean="0">
                <a:solidFill>
                  <a:schemeClr val="tx1"/>
                </a:solidFill>
                <a:effectLst/>
                <a:latin typeface="+mn-lt"/>
                <a:ea typeface="+mn-ea"/>
                <a:cs typeface="+mn-cs"/>
              </a:rPr>
              <a:t> have begun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adopting the Baldrige program. </a:t>
            </a:r>
            <a:endParaRPr lang="en-US" sz="1100" dirty="0" smtClean="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69534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090" eaLnBrk="0" hangingPunct="0">
              <a:defRPr sz="2400">
                <a:solidFill>
                  <a:schemeClr val="tx1"/>
                </a:solidFill>
                <a:latin typeface="Times New Roman" pitchFamily="18" charset="0"/>
                <a:ea typeface="ＭＳ Ｐゴシック" pitchFamily="34" charset="-128"/>
              </a:defRPr>
            </a:lvl1pPr>
            <a:lvl2pPr marL="729057" indent="-280406" defTabSz="905090" eaLnBrk="0" hangingPunct="0">
              <a:defRPr sz="2400">
                <a:solidFill>
                  <a:schemeClr val="tx1"/>
                </a:solidFill>
                <a:latin typeface="Times New Roman" pitchFamily="18" charset="0"/>
                <a:ea typeface="ＭＳ Ｐゴシック" pitchFamily="34" charset="-128"/>
              </a:defRPr>
            </a:lvl2pPr>
            <a:lvl3pPr marL="1121626" indent="-224325" defTabSz="905090" eaLnBrk="0" hangingPunct="0">
              <a:defRPr sz="2400">
                <a:solidFill>
                  <a:schemeClr val="tx1"/>
                </a:solidFill>
                <a:latin typeface="Times New Roman" pitchFamily="18" charset="0"/>
                <a:ea typeface="ＭＳ Ｐゴシック" pitchFamily="34" charset="-128"/>
              </a:defRPr>
            </a:lvl3pPr>
            <a:lvl4pPr marL="1570276" indent="-224325" defTabSz="905090" eaLnBrk="0" hangingPunct="0">
              <a:defRPr sz="2400">
                <a:solidFill>
                  <a:schemeClr val="tx1"/>
                </a:solidFill>
                <a:latin typeface="Times New Roman" pitchFamily="18" charset="0"/>
                <a:ea typeface="ＭＳ Ｐゴシック" pitchFamily="34" charset="-128"/>
              </a:defRPr>
            </a:lvl4pPr>
            <a:lvl5pPr marL="2018927" indent="-224325" defTabSz="905090" eaLnBrk="0" hangingPunct="0">
              <a:defRPr sz="2400">
                <a:solidFill>
                  <a:schemeClr val="tx1"/>
                </a:solidFill>
                <a:latin typeface="Times New Roman" pitchFamily="18" charset="0"/>
                <a:ea typeface="ＭＳ Ｐゴシック" pitchFamily="34" charset="-128"/>
              </a:defRPr>
            </a:lvl5pPr>
            <a:lvl6pPr marL="2467577" indent="-224325" defTabSz="90509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509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509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509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2BEDBEFF-A6E1-49D2-91F4-8A9C226D51E7}" type="slidenum">
              <a:rPr lang="en-US" sz="1200"/>
              <a:pPr/>
              <a:t>14</a:t>
            </a:fld>
            <a:endParaRPr lang="en-US" sz="1200"/>
          </a:p>
        </p:txBody>
      </p:sp>
      <p:sp>
        <p:nvSpPr>
          <p:cNvPr id="30723" name="Rectangle 4"/>
          <p:cNvSpPr>
            <a:spLocks noGrp="1" noRot="1" noChangeAspect="1" noChangeArrowheads="1" noTextEdit="1"/>
          </p:cNvSpPr>
          <p:nvPr>
            <p:ph type="sldImg"/>
          </p:nvPr>
        </p:nvSpPr>
        <p:spPr>
          <a:xfrm>
            <a:off x="1905000" y="304800"/>
            <a:ext cx="3324225" cy="2493963"/>
          </a:xfrm>
          <a:ln/>
        </p:spPr>
      </p:sp>
      <p:sp>
        <p:nvSpPr>
          <p:cNvPr id="29700" name="Rectangle 5"/>
          <p:cNvSpPr>
            <a:spLocks noGrp="1" noChangeArrowheads="1"/>
          </p:cNvSpPr>
          <p:nvPr>
            <p:ph type="body" idx="1"/>
          </p:nvPr>
        </p:nvSpPr>
        <p:spPr>
          <a:xfrm>
            <a:off x="304800" y="2819400"/>
            <a:ext cx="6194873" cy="6172200"/>
          </a:xfrm>
          <a:ln/>
        </p:spPr>
        <p:txBody>
          <a:bodyPr/>
          <a:lstStyle/>
          <a:p>
            <a:pPr marL="253283" indent="-253283">
              <a:spcAft>
                <a:spcPts val="600"/>
              </a:spcAft>
              <a:buFontTx/>
              <a:buChar char="•"/>
              <a:defRPr/>
            </a:pPr>
            <a:r>
              <a:rPr lang="en-US" sz="1100" dirty="0">
                <a:latin typeface="Tahoma" pitchFamily="34" charset="0"/>
                <a:ea typeface="Tahoma" pitchFamily="34" charset="0"/>
                <a:cs typeface="Tahoma" pitchFamily="34" charset="0"/>
              </a:rPr>
              <a:t>Baldrige Program </a:t>
            </a:r>
            <a:r>
              <a:rPr lang="en-US" sz="1100" dirty="0" smtClean="0">
                <a:latin typeface="Tahoma" pitchFamily="34" charset="0"/>
                <a:ea typeface="Tahoma" pitchFamily="34" charset="0"/>
                <a:cs typeface="Tahoma" pitchFamily="34" charset="0"/>
              </a:rPr>
              <a:t>participants include a wide variety of individuals and organizations, such as </a:t>
            </a:r>
            <a:r>
              <a:rPr lang="en-US" sz="1100" dirty="0" smtClean="0">
                <a:solidFill>
                  <a:srgbClr val="C00000"/>
                </a:solidFill>
                <a:latin typeface="Tahoma" pitchFamily="34" charset="0"/>
                <a:ea typeface="Tahoma" pitchFamily="34" charset="0"/>
                <a:cs typeface="Tahoma" pitchFamily="34" charset="0"/>
              </a:rPr>
              <a:t>Criteria-using organizations; </a:t>
            </a:r>
            <a:r>
              <a:rPr lang="en-US" sz="1100" dirty="0" smtClean="0">
                <a:latin typeface="Tahoma" pitchFamily="34" charset="0"/>
                <a:ea typeface="Tahoma" pitchFamily="34" charset="0"/>
                <a:cs typeface="Tahoma" pitchFamily="34" charset="0"/>
              </a:rPr>
              <a:t>Baldrige Award applicants and recipients; </a:t>
            </a:r>
            <a:r>
              <a:rPr lang="en-US" sz="1100" dirty="0" smtClean="0">
                <a:solidFill>
                  <a:srgbClr val="C00000"/>
                </a:solidFill>
                <a:latin typeface="Tahoma" pitchFamily="34" charset="0"/>
                <a:ea typeface="Tahoma" pitchFamily="34" charset="0"/>
                <a:cs typeface="Tahoma" pitchFamily="34" charset="0"/>
              </a:rPr>
              <a:t>and </a:t>
            </a:r>
            <a:r>
              <a:rPr lang="en-US" sz="1100" dirty="0" smtClean="0">
                <a:latin typeface="Tahoma" pitchFamily="34" charset="0"/>
                <a:ea typeface="Tahoma" pitchFamily="34" charset="0"/>
                <a:cs typeface="Tahoma" pitchFamily="34" charset="0"/>
              </a:rPr>
              <a:t>members of the Board of Examiners, who evaluate the award applications and prepare feedback reports.</a:t>
            </a:r>
          </a:p>
          <a:p>
            <a:pPr marL="253283" indent="-253283">
              <a:spcAft>
                <a:spcPts val="600"/>
              </a:spcAft>
              <a:buFontTx/>
              <a:buChar char="•"/>
              <a:defRPr/>
            </a:pPr>
            <a:r>
              <a:rPr lang="en-US" sz="1100" dirty="0" smtClean="0">
                <a:latin typeface="Tahoma" pitchFamily="34" charset="0"/>
                <a:ea typeface="Tahoma" pitchFamily="34" charset="0"/>
                <a:cs typeface="Tahoma" pitchFamily="34" charset="0"/>
              </a:rPr>
              <a:t>From the program’s inception through </a:t>
            </a:r>
            <a:r>
              <a:rPr lang="en-US" sz="1100" dirty="0" smtClean="0">
                <a:solidFill>
                  <a:srgbClr val="C00000"/>
                </a:solidFill>
                <a:latin typeface="Tahoma" pitchFamily="34" charset="0"/>
                <a:ea typeface="Tahoma" pitchFamily="34" charset="0"/>
                <a:cs typeface="Tahoma" pitchFamily="34" charset="0"/>
              </a:rPr>
              <a:t>2013, 101 </a:t>
            </a:r>
            <a:r>
              <a:rPr lang="en-US" sz="1100" dirty="0" smtClean="0">
                <a:latin typeface="Tahoma" pitchFamily="34" charset="0"/>
                <a:ea typeface="Tahoma" pitchFamily="34" charset="0"/>
                <a:cs typeface="Tahoma" pitchFamily="34" charset="0"/>
              </a:rPr>
              <a:t>of the more than 1,600 applications have resulted in a Baldrige Award: </a:t>
            </a:r>
            <a:r>
              <a:rPr lang="en-US" sz="1100" dirty="0" smtClean="0">
                <a:solidFill>
                  <a:srgbClr val="C00000"/>
                </a:solidFill>
                <a:latin typeface="Tahoma" pitchFamily="34" charset="0"/>
                <a:ea typeface="Tahoma" pitchFamily="34" charset="0"/>
                <a:cs typeface="Tahoma" pitchFamily="34" charset="0"/>
              </a:rPr>
              <a:t>31 </a:t>
            </a:r>
            <a:r>
              <a:rPr lang="en-US" sz="1100" dirty="0" smtClean="0">
                <a:latin typeface="Tahoma" pitchFamily="34" charset="0"/>
                <a:ea typeface="Tahoma" pitchFamily="34" charset="0"/>
                <a:cs typeface="Tahoma" pitchFamily="34" charset="0"/>
              </a:rPr>
              <a:t>in manufacturing, 15 in service, </a:t>
            </a:r>
            <a:r>
              <a:rPr lang="en-US" sz="1100" dirty="0" smtClean="0">
                <a:solidFill>
                  <a:srgbClr val="C00000"/>
                </a:solidFill>
                <a:latin typeface="Tahoma" pitchFamily="34" charset="0"/>
                <a:ea typeface="Tahoma" pitchFamily="34" charset="0"/>
                <a:cs typeface="Tahoma" pitchFamily="34" charset="0"/>
              </a:rPr>
              <a:t>23 </a:t>
            </a:r>
            <a:r>
              <a:rPr lang="en-US" sz="1100" dirty="0" smtClean="0">
                <a:latin typeface="Tahoma" pitchFamily="34" charset="0"/>
                <a:ea typeface="Tahoma" pitchFamily="34" charset="0"/>
                <a:cs typeface="Tahoma" pitchFamily="34" charset="0"/>
              </a:rPr>
              <a:t>in small business, 10 in education, </a:t>
            </a:r>
            <a:r>
              <a:rPr lang="en-US" sz="1100" dirty="0" smtClean="0">
                <a:solidFill>
                  <a:srgbClr val="C00000"/>
                </a:solidFill>
                <a:latin typeface="Tahoma" pitchFamily="34" charset="0"/>
                <a:ea typeface="Tahoma" pitchFamily="34" charset="0"/>
                <a:cs typeface="Tahoma" pitchFamily="34" charset="0"/>
              </a:rPr>
              <a:t>17 </a:t>
            </a:r>
            <a:r>
              <a:rPr lang="en-US" sz="1100" dirty="0" smtClean="0">
                <a:latin typeface="Tahoma" pitchFamily="34" charset="0"/>
                <a:ea typeface="Tahoma" pitchFamily="34" charset="0"/>
                <a:cs typeface="Tahoma" pitchFamily="34" charset="0"/>
              </a:rPr>
              <a:t>in health care, and </a:t>
            </a:r>
            <a:r>
              <a:rPr lang="en-US" sz="1100" dirty="0" smtClean="0">
                <a:solidFill>
                  <a:srgbClr val="C00000"/>
                </a:solidFill>
                <a:latin typeface="Tahoma" pitchFamily="34" charset="0"/>
                <a:ea typeface="Tahoma" pitchFamily="34" charset="0"/>
                <a:cs typeface="Tahoma" pitchFamily="34" charset="0"/>
              </a:rPr>
              <a:t>5 </a:t>
            </a:r>
            <a:r>
              <a:rPr lang="en-US" sz="1100" dirty="0" smtClean="0">
                <a:latin typeface="Tahoma" pitchFamily="34" charset="0"/>
                <a:ea typeface="Tahoma" pitchFamily="34" charset="0"/>
                <a:cs typeface="Tahoma" pitchFamily="34" charset="0"/>
              </a:rPr>
              <a:t>in the nonprofit sector. </a:t>
            </a:r>
            <a:r>
              <a:rPr lang="en-US" sz="1100" dirty="0" smtClean="0">
                <a:solidFill>
                  <a:srgbClr val="C00000"/>
                </a:solidFill>
                <a:latin typeface="Tahoma" pitchFamily="34" charset="0"/>
                <a:ea typeface="Tahoma" pitchFamily="34" charset="0"/>
                <a:cs typeface="Tahoma" pitchFamily="34" charset="0"/>
              </a:rPr>
              <a:t>Six </a:t>
            </a:r>
            <a:r>
              <a:rPr lang="en-US" sz="1100" dirty="0" smtClean="0">
                <a:latin typeface="Tahoma" pitchFamily="34" charset="0"/>
                <a:ea typeface="Tahoma" pitchFamily="34" charset="0"/>
                <a:cs typeface="Tahoma" pitchFamily="34" charset="0"/>
              </a:rPr>
              <a:t>organizations (MEDRAD;</a:t>
            </a:r>
            <a:r>
              <a:rPr lang="en-US" sz="1100" b="1" dirty="0" smtClean="0">
                <a:latin typeface="Tahoma" pitchFamily="34" charset="0"/>
                <a:ea typeface="Tahoma" pitchFamily="34" charset="0"/>
                <a:cs typeface="Tahoma" pitchFamily="34" charset="0"/>
              </a:rPr>
              <a:t> </a:t>
            </a:r>
            <a:r>
              <a:rPr lang="en-US" sz="1100" dirty="0" smtClean="0">
                <a:solidFill>
                  <a:srgbClr val="C00000"/>
                </a:solidFill>
                <a:latin typeface="Tahoma" pitchFamily="34" charset="0"/>
                <a:ea typeface="Tahoma" pitchFamily="34" charset="0"/>
                <a:cs typeface="Tahoma" pitchFamily="34" charset="0"/>
              </a:rPr>
              <a:t>MESA;</a:t>
            </a:r>
            <a:r>
              <a:rPr lang="en-US" sz="1100" b="1" dirty="0" smtClean="0">
                <a:latin typeface="Tahoma" pitchFamily="34" charset="0"/>
                <a:ea typeface="Tahoma" pitchFamily="34" charset="0"/>
                <a:cs typeface="Tahoma" pitchFamily="34" charset="0"/>
              </a:rPr>
              <a:t> </a:t>
            </a:r>
            <a:r>
              <a:rPr lang="en-US" sz="1100" dirty="0" smtClean="0">
                <a:latin typeface="Tahoma" pitchFamily="34" charset="0"/>
                <a:ea typeface="Tahoma" pitchFamily="34" charset="0"/>
                <a:cs typeface="Tahoma" pitchFamily="34" charset="0"/>
              </a:rPr>
              <a:t>The </a:t>
            </a:r>
            <a:r>
              <a:rPr lang="en-US" sz="1100" dirty="0">
                <a:latin typeface="Tahoma" pitchFamily="34" charset="0"/>
                <a:ea typeface="Tahoma" pitchFamily="34" charset="0"/>
                <a:cs typeface="Tahoma" pitchFamily="34" charset="0"/>
              </a:rPr>
              <a:t>Ritz-Carlton Hotel Company, L.L.C.; </a:t>
            </a:r>
            <a:r>
              <a:rPr lang="en-US" sz="1100" dirty="0" smtClean="0">
                <a:latin typeface="Tahoma" pitchFamily="34" charset="0"/>
                <a:ea typeface="Tahoma" pitchFamily="34" charset="0"/>
                <a:cs typeface="Tahoma" pitchFamily="34" charset="0"/>
              </a:rPr>
              <a:t>Solectron; Cargill Kitchen Solutions [formerly Sunny Fresh Foods, Inc.]; and Texas </a:t>
            </a:r>
            <a:r>
              <a:rPr lang="en-US" sz="1100" dirty="0">
                <a:latin typeface="Tahoma" pitchFamily="34" charset="0"/>
                <a:ea typeface="Tahoma" pitchFamily="34" charset="0"/>
                <a:cs typeface="Tahoma" pitchFamily="34" charset="0"/>
              </a:rPr>
              <a:t>Nameplate, Inc</a:t>
            </a:r>
            <a:r>
              <a:rPr lang="en-US" sz="1100" dirty="0" smtClean="0">
                <a:latin typeface="Tahoma" pitchFamily="34" charset="0"/>
                <a:ea typeface="Tahoma" pitchFamily="34" charset="0"/>
                <a:cs typeface="Tahoma" pitchFamily="34" charset="0"/>
              </a:rPr>
              <a:t>.) have received the award twice, making the total number of award recipients </a:t>
            </a:r>
            <a:r>
              <a:rPr lang="en-US" sz="1100" dirty="0" smtClean="0">
                <a:solidFill>
                  <a:srgbClr val="C00000"/>
                </a:solidFill>
                <a:latin typeface="Tahoma" pitchFamily="34" charset="0"/>
                <a:ea typeface="Tahoma" pitchFamily="34" charset="0"/>
                <a:cs typeface="Tahoma" pitchFamily="34" charset="0"/>
              </a:rPr>
              <a:t>95</a:t>
            </a:r>
            <a:r>
              <a:rPr lang="en-US" sz="1100" dirty="0" smtClean="0">
                <a:latin typeface="Tahoma" pitchFamily="34" charset="0"/>
                <a:ea typeface="Tahoma" pitchFamily="34" charset="0"/>
                <a:cs typeface="Tahoma" pitchFamily="34" charset="0"/>
              </a:rPr>
              <a:t>.</a:t>
            </a:r>
          </a:p>
          <a:p>
            <a:pPr marL="224325" indent="-224325">
              <a:spcAft>
                <a:spcPts val="600"/>
              </a:spcAft>
              <a:buFont typeface="Arial" pitchFamily="34" charset="0"/>
              <a:buChar char="•"/>
              <a:defRPr/>
            </a:pPr>
            <a:r>
              <a:rPr lang="en-US" sz="1100" dirty="0" smtClean="0">
                <a:latin typeface="Tahoma" pitchFamily="34" charset="0"/>
                <a:ea typeface="Tahoma" pitchFamily="34" charset="0"/>
                <a:cs typeface="Tahoma" pitchFamily="34" charset="0"/>
              </a:rPr>
              <a:t>Through </a:t>
            </a:r>
            <a:r>
              <a:rPr lang="en-US" sz="1100" dirty="0" smtClean="0">
                <a:solidFill>
                  <a:srgbClr val="C00000"/>
                </a:solidFill>
                <a:latin typeface="Tahoma" pitchFamily="34" charset="0"/>
                <a:ea typeface="Tahoma" pitchFamily="34" charset="0"/>
                <a:cs typeface="Tahoma" pitchFamily="34" charset="0"/>
              </a:rPr>
              <a:t>2013</a:t>
            </a:r>
            <a:r>
              <a:rPr lang="en-US" sz="1100" dirty="0" smtClean="0">
                <a:latin typeface="Tahoma" pitchFamily="34" charset="0"/>
                <a:ea typeface="Tahoma" pitchFamily="34" charset="0"/>
                <a:cs typeface="Tahoma" pitchFamily="34" charset="0"/>
              </a:rPr>
              <a:t>, the Baldrige Performance Excellence Program had trained more than </a:t>
            </a:r>
            <a:r>
              <a:rPr lang="en-US" sz="1100" dirty="0" smtClean="0">
                <a:solidFill>
                  <a:srgbClr val="C00000"/>
                </a:solidFill>
                <a:latin typeface="Tahoma" pitchFamily="34" charset="0"/>
                <a:ea typeface="Tahoma" pitchFamily="34" charset="0"/>
                <a:cs typeface="Tahoma" pitchFamily="34" charset="0"/>
              </a:rPr>
              <a:t>9,100 </a:t>
            </a:r>
            <a:r>
              <a:rPr lang="en-US" sz="1100" dirty="0" smtClean="0">
                <a:latin typeface="Tahoma" pitchFamily="34" charset="0"/>
                <a:ea typeface="Tahoma" pitchFamily="34" charset="0"/>
                <a:cs typeface="Tahoma" pitchFamily="34" charset="0"/>
              </a:rPr>
              <a:t>examiners in the Baldrige Criteria and processes. </a:t>
            </a:r>
            <a:r>
              <a:rPr lang="en-US" sz="1100" dirty="0" smtClean="0">
                <a:solidFill>
                  <a:srgbClr val="C00000"/>
                </a:solidFill>
                <a:latin typeface="Tahoma" pitchFamily="34" charset="0"/>
                <a:ea typeface="Tahoma" pitchFamily="34" charset="0"/>
                <a:cs typeface="Tahoma" pitchFamily="34" charset="0"/>
              </a:rPr>
              <a:t>State</a:t>
            </a:r>
            <a:r>
              <a:rPr lang="en-US" sz="1100" dirty="0">
                <a:solidFill>
                  <a:srgbClr val="C00000"/>
                </a:solidFill>
                <a:latin typeface="Tahoma" pitchFamily="34" charset="0"/>
                <a:ea typeface="Tahoma" pitchFamily="34" charset="0"/>
                <a:cs typeface="Tahoma" pitchFamily="34" charset="0"/>
              </a:rPr>
              <a:t> and regional </a:t>
            </a:r>
            <a:r>
              <a:rPr lang="en-US" sz="1100" dirty="0" smtClean="0">
                <a:solidFill>
                  <a:srgbClr val="C00000"/>
                </a:solidFill>
                <a:latin typeface="Tahoma" pitchFamily="34" charset="0"/>
                <a:ea typeface="Tahoma" pitchFamily="34" charset="0"/>
                <a:cs typeface="Tahoma" pitchFamily="34" charset="0"/>
              </a:rPr>
              <a:t>programs that are members of the nonprofit </a:t>
            </a:r>
            <a:r>
              <a:rPr lang="en-US" sz="1100" dirty="0">
                <a:solidFill>
                  <a:srgbClr val="C00000"/>
                </a:solidFill>
                <a:latin typeface="Tahoma" pitchFamily="34" charset="0"/>
                <a:ea typeface="Tahoma" pitchFamily="34" charset="0"/>
                <a:cs typeface="Tahoma" pitchFamily="34" charset="0"/>
              </a:rPr>
              <a:t>Alliance for Performance </a:t>
            </a:r>
            <a:r>
              <a:rPr lang="en-US" sz="1100" dirty="0" smtClean="0">
                <a:solidFill>
                  <a:srgbClr val="C00000"/>
                </a:solidFill>
                <a:latin typeface="Tahoma" pitchFamily="34" charset="0"/>
                <a:ea typeface="Tahoma" pitchFamily="34" charset="0"/>
                <a:cs typeface="Tahoma" pitchFamily="34" charset="0"/>
              </a:rPr>
              <a:t>Excellence, which serves as a feeder system for the national Baldrige Award, have trained more than 30,000 examiners over the past 18 years. </a:t>
            </a:r>
            <a:r>
              <a:rPr lang="en-US" sz="1100" dirty="0">
                <a:latin typeface="Tahoma" pitchFamily="34" charset="0"/>
                <a:ea typeface="Tahoma" pitchFamily="34" charset="0"/>
                <a:cs typeface="Tahoma" pitchFamily="34" charset="0"/>
              </a:rPr>
              <a:t>Examiners </a:t>
            </a:r>
            <a:r>
              <a:rPr lang="en-US" sz="1100" dirty="0" smtClean="0">
                <a:latin typeface="Tahoma" pitchFamily="34" charset="0"/>
                <a:ea typeface="Tahoma" pitchFamily="34" charset="0"/>
                <a:cs typeface="Tahoma" pitchFamily="34" charset="0"/>
              </a:rPr>
              <a:t>often take knowledge from the program to their own organizations and teach others about the Baldrige process. </a:t>
            </a:r>
          </a:p>
          <a:p>
            <a:pPr marL="224325" indent="-224325">
              <a:spcAft>
                <a:spcPts val="600"/>
              </a:spcAft>
              <a:buFont typeface="Arial" pitchFamily="34" charset="0"/>
              <a:buChar char="•"/>
              <a:defRPr/>
            </a:pPr>
            <a:r>
              <a:rPr lang="en-US" sz="1100" dirty="0" smtClean="0">
                <a:latin typeface="Tahoma" pitchFamily="34" charset="0"/>
                <a:ea typeface="Tahoma" pitchFamily="34" charset="0"/>
                <a:cs typeface="Tahoma" pitchFamily="34" charset="0"/>
              </a:rPr>
              <a:t>There have been examiners and award recipients in nearly every state and in the District of Columbia.</a:t>
            </a:r>
          </a:p>
          <a:p>
            <a:pPr marL="224325" indent="-224325">
              <a:spcAft>
                <a:spcPts val="600"/>
              </a:spcAft>
              <a:buFont typeface="Arial" pitchFamily="34" charset="0"/>
              <a:buChar char="•"/>
              <a:defRPr/>
            </a:pPr>
            <a:endParaRPr lang="en-US" sz="1100" dirty="0" smtClean="0">
              <a:latin typeface="Tahoma" pitchFamily="34" charset="0"/>
              <a:ea typeface="Tahoma" pitchFamily="34" charset="0"/>
              <a:cs typeface="Tahoma" pitchFamily="34" charset="0"/>
            </a:endParaRPr>
          </a:p>
          <a:p>
            <a:pPr marL="224325" indent="-224325">
              <a:spcAft>
                <a:spcPts val="600"/>
              </a:spcAft>
              <a:buFont typeface="Arial" pitchFamily="34" charset="0"/>
              <a:buChar char="•"/>
              <a:defRPr/>
            </a:pPr>
            <a:endParaRPr lang="en-US" sz="1100" dirty="0" smtClean="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505048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090" eaLnBrk="0" hangingPunct="0">
              <a:defRPr sz="2400">
                <a:solidFill>
                  <a:schemeClr val="tx1"/>
                </a:solidFill>
                <a:latin typeface="Times New Roman" pitchFamily="18" charset="0"/>
                <a:ea typeface="ＭＳ Ｐゴシック" pitchFamily="34" charset="-128"/>
              </a:defRPr>
            </a:lvl1pPr>
            <a:lvl2pPr marL="729057" indent="-280406" defTabSz="905090" eaLnBrk="0" hangingPunct="0">
              <a:defRPr sz="2400">
                <a:solidFill>
                  <a:schemeClr val="tx1"/>
                </a:solidFill>
                <a:latin typeface="Times New Roman" pitchFamily="18" charset="0"/>
                <a:ea typeface="ＭＳ Ｐゴシック" pitchFamily="34" charset="-128"/>
              </a:defRPr>
            </a:lvl2pPr>
            <a:lvl3pPr marL="1121626" indent="-224325" defTabSz="905090" eaLnBrk="0" hangingPunct="0">
              <a:defRPr sz="2400">
                <a:solidFill>
                  <a:schemeClr val="tx1"/>
                </a:solidFill>
                <a:latin typeface="Times New Roman" pitchFamily="18" charset="0"/>
                <a:ea typeface="ＭＳ Ｐゴシック" pitchFamily="34" charset="-128"/>
              </a:defRPr>
            </a:lvl3pPr>
            <a:lvl4pPr marL="1570276" indent="-224325" defTabSz="905090" eaLnBrk="0" hangingPunct="0">
              <a:defRPr sz="2400">
                <a:solidFill>
                  <a:schemeClr val="tx1"/>
                </a:solidFill>
                <a:latin typeface="Times New Roman" pitchFamily="18" charset="0"/>
                <a:ea typeface="ＭＳ Ｐゴシック" pitchFamily="34" charset="-128"/>
              </a:defRPr>
            </a:lvl4pPr>
            <a:lvl5pPr marL="2018927" indent="-224325" defTabSz="905090" eaLnBrk="0" hangingPunct="0">
              <a:defRPr sz="2400">
                <a:solidFill>
                  <a:schemeClr val="tx1"/>
                </a:solidFill>
                <a:latin typeface="Times New Roman" pitchFamily="18" charset="0"/>
                <a:ea typeface="ＭＳ Ｐゴシック" pitchFamily="34" charset="-128"/>
              </a:defRPr>
            </a:lvl5pPr>
            <a:lvl6pPr marL="2467577" indent="-224325" defTabSz="90509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509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509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509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71DAC9A5-19C3-4DC2-A219-304D44349ABE}" type="slidenum">
              <a:rPr lang="en-US" sz="1200"/>
              <a:pPr/>
              <a:t>15</a:t>
            </a:fld>
            <a:endParaRPr lang="en-US" sz="1200"/>
          </a:p>
        </p:txBody>
      </p:sp>
      <p:sp>
        <p:nvSpPr>
          <p:cNvPr id="31747" name="Rectangle 4"/>
          <p:cNvSpPr>
            <a:spLocks noGrp="1" noRot="1" noChangeAspect="1" noChangeArrowheads="1" noTextEdit="1"/>
          </p:cNvSpPr>
          <p:nvPr>
            <p:ph type="sldImg"/>
          </p:nvPr>
        </p:nvSpPr>
        <p:spPr>
          <a:xfrm>
            <a:off x="1114425" y="673100"/>
            <a:ext cx="4573588" cy="3430588"/>
          </a:xfrm>
          <a:ln/>
        </p:spPr>
      </p:sp>
      <p:sp>
        <p:nvSpPr>
          <p:cNvPr id="31748" name="Rectangle 5"/>
          <p:cNvSpPr>
            <a:spLocks noGrp="1" noChangeArrowheads="1"/>
          </p:cNvSpPr>
          <p:nvPr>
            <p:ph type="body" idx="1"/>
          </p:nvPr>
        </p:nvSpPr>
        <p:spPr>
          <a:xfrm>
            <a:off x="534228" y="4344025"/>
            <a:ext cx="5578337" cy="4344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2366" indent="-252366">
              <a:spcAft>
                <a:spcPts val="600"/>
              </a:spcAft>
              <a:buFontTx/>
              <a:buChar char="•"/>
            </a:pPr>
            <a:r>
              <a:rPr lang="en-US" sz="1100" dirty="0" smtClean="0">
                <a:latin typeface="Tahoma" pitchFamily="34" charset="0"/>
                <a:ea typeface="Tahoma" pitchFamily="34" charset="0"/>
                <a:cs typeface="Tahoma" pitchFamily="34" charset="0"/>
              </a:rPr>
              <a:t>Through the sharing of best practices and knowledge of the Baldrige Criteria, award recipients have helped increase the competitiveness of U.S. organizations. For example, award recipients often host seminars and workshops to help other organizations understand and use the Criteria.</a:t>
            </a:r>
          </a:p>
          <a:p>
            <a:pPr marL="252366" indent="-252366">
              <a:spcAft>
                <a:spcPts val="600"/>
              </a:spcAft>
              <a:buFontTx/>
              <a:buChar char="•"/>
            </a:pPr>
            <a:r>
              <a:rPr lang="en-US" sz="1100" dirty="0" smtClean="0">
                <a:latin typeface="Tahoma" pitchFamily="34" charset="0"/>
                <a:ea typeface="Tahoma" pitchFamily="34" charset="0"/>
                <a:cs typeface="Tahoma" pitchFamily="34" charset="0"/>
              </a:rPr>
              <a:t>Collectively, Baldrige Award recipients have given thousands of presentations. Audiences have included businesses, education and health care organizations, and government agencies and other nonprofit groups.</a:t>
            </a:r>
          </a:p>
          <a:p>
            <a:pPr marL="252366" indent="-252366">
              <a:spcAft>
                <a:spcPts val="600"/>
              </a:spcAft>
              <a:buFontTx/>
              <a:buChar char="•"/>
            </a:pPr>
            <a:r>
              <a:rPr lang="en-US" sz="1100" dirty="0" smtClean="0">
                <a:latin typeface="Tahoma" pitchFamily="34" charset="0"/>
                <a:ea typeface="Tahoma" pitchFamily="34" charset="0"/>
                <a:cs typeface="Tahoma" pitchFamily="34" charset="0"/>
              </a:rPr>
              <a:t>Award recipients also share best practices at the annual Quest for Excellence Conference</a:t>
            </a:r>
            <a:r>
              <a:rPr lang="en-US" sz="1100" baseline="30000" dirty="0" smtClean="0">
                <a:latin typeface="Tahoma" pitchFamily="34" charset="0"/>
                <a:ea typeface="Tahoma" pitchFamily="34" charset="0"/>
                <a:cs typeface="Tahoma" pitchFamily="34" charset="0"/>
              </a:rPr>
              <a:t>® </a:t>
            </a:r>
            <a:r>
              <a:rPr lang="en-US" sz="1100" dirty="0" smtClean="0">
                <a:latin typeface="Tahoma" pitchFamily="34" charset="0"/>
                <a:ea typeface="Tahoma" pitchFamily="34" charset="0"/>
                <a:cs typeface="Tahoma" pitchFamily="34" charset="0"/>
              </a:rPr>
              <a:t>and at regional conferences. Regional conferences are held at various U.S. locations each year.</a:t>
            </a:r>
          </a:p>
          <a:p>
            <a:pPr marL="252366" indent="-252366">
              <a:spcAft>
                <a:spcPts val="600"/>
              </a:spcAft>
              <a:buFontTx/>
              <a:buChar char="•"/>
            </a:pPr>
            <a:r>
              <a:rPr lang="en-US" sz="1100" dirty="0" smtClean="0">
                <a:latin typeface="Tahoma" pitchFamily="34" charset="0"/>
                <a:ea typeface="Tahoma" pitchFamily="34" charset="0"/>
                <a:cs typeface="Tahoma" pitchFamily="34" charset="0"/>
              </a:rPr>
              <a:t>The use of the Baldrige Criteria by award recipients has had a positive influence in several ways on these organizations’ customers and suppliers. First, the use of the Criteria has helped the organizations improve their processes related to customers and suppliers and their relationships with these groups. In addition, some organizations, through such mechanisms as Baldrige-based awards for their suppliers, have encouraged their supplier organizations to use the Criteria.  </a:t>
            </a:r>
          </a:p>
          <a:p>
            <a:pPr marL="252366" indent="-252366">
              <a:spcAft>
                <a:spcPts val="600"/>
              </a:spcAft>
              <a:buFontTx/>
              <a:buChar char="•"/>
            </a:pPr>
            <a:r>
              <a:rPr lang="en-US" sz="1100" dirty="0" smtClean="0">
                <a:latin typeface="Tahoma" pitchFamily="34" charset="0"/>
                <a:ea typeface="Tahoma" pitchFamily="34" charset="0"/>
                <a:cs typeface="Tahoma" pitchFamily="34" charset="0"/>
              </a:rPr>
              <a:t>Many award recipients have also written and published articles on the Criteria and the Baldrige Program. </a:t>
            </a:r>
          </a:p>
        </p:txBody>
      </p:sp>
    </p:spTree>
    <p:extLst>
      <p:ext uri="{BB962C8B-B14F-4D97-AF65-F5344CB8AC3E}">
        <p14:creationId xmlns:p14="http://schemas.microsoft.com/office/powerpoint/2010/main" val="3433398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Times New Roman" pitchFamily="18" charset="0"/>
                <a:ea typeface="ＭＳ Ｐゴシック" pitchFamily="34" charset="-128"/>
              </a:defRPr>
            </a:lvl1pPr>
            <a:lvl2pPr marL="729057" indent="-280406" defTabSz="914437">
              <a:defRPr sz="2400">
                <a:solidFill>
                  <a:schemeClr val="tx1"/>
                </a:solidFill>
                <a:latin typeface="Times New Roman" pitchFamily="18" charset="0"/>
                <a:ea typeface="ＭＳ Ｐゴシック" pitchFamily="34" charset="-128"/>
              </a:defRPr>
            </a:lvl2pPr>
            <a:lvl3pPr marL="1121626" indent="-224325" defTabSz="914437">
              <a:defRPr sz="2400">
                <a:solidFill>
                  <a:schemeClr val="tx1"/>
                </a:solidFill>
                <a:latin typeface="Times New Roman" pitchFamily="18" charset="0"/>
                <a:ea typeface="ＭＳ Ｐゴシック" pitchFamily="34" charset="-128"/>
              </a:defRPr>
            </a:lvl3pPr>
            <a:lvl4pPr marL="1570276" indent="-224325" defTabSz="914437">
              <a:defRPr sz="2400">
                <a:solidFill>
                  <a:schemeClr val="tx1"/>
                </a:solidFill>
                <a:latin typeface="Times New Roman" pitchFamily="18" charset="0"/>
                <a:ea typeface="ＭＳ Ｐゴシック" pitchFamily="34" charset="-128"/>
              </a:defRPr>
            </a:lvl4pPr>
            <a:lvl5pPr marL="2018927" indent="-224325" defTabSz="914437">
              <a:defRPr sz="2400">
                <a:solidFill>
                  <a:schemeClr val="tx1"/>
                </a:solidFill>
                <a:latin typeface="Times New Roman" pitchFamily="18" charset="0"/>
                <a:ea typeface="ＭＳ Ｐゴシック" pitchFamily="34" charset="-128"/>
              </a:defRPr>
            </a:lvl5pPr>
            <a:lvl6pPr marL="2467577" indent="-224325" defTabSz="914437"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14437"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14437"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14437"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D944A158-3D94-4487-BB63-49DD713B7F70}" type="slidenum">
              <a:rPr lang="en-US" sz="1200"/>
              <a:pPr/>
              <a:t>16</a:t>
            </a:fld>
            <a:endParaRPr lang="en-US" sz="1200"/>
          </a:p>
        </p:txBody>
      </p:sp>
      <p:sp>
        <p:nvSpPr>
          <p:cNvPr id="55299" name="Rectangle 2"/>
          <p:cNvSpPr>
            <a:spLocks noGrp="1" noRot="1" noChangeAspect="1" noChangeArrowheads="1" noTextEdit="1"/>
          </p:cNvSpPr>
          <p:nvPr>
            <p:ph type="sldImg"/>
          </p:nvPr>
        </p:nvSpPr>
        <p:spPr>
          <a:xfrm>
            <a:off x="1112838" y="671513"/>
            <a:ext cx="4575175" cy="3432175"/>
          </a:xfrm>
          <a:ln/>
        </p:spPr>
      </p:sp>
      <p:sp>
        <p:nvSpPr>
          <p:cNvPr id="55300" name="Rectangle 3"/>
          <p:cNvSpPr>
            <a:spLocks noGrp="1" noChangeArrowheads="1"/>
          </p:cNvSpPr>
          <p:nvPr>
            <p:ph type="body" idx="1"/>
          </p:nvPr>
        </p:nvSpPr>
        <p:spPr>
          <a:xfrm>
            <a:off x="153747" y="4123857"/>
            <a:ext cx="6550508" cy="5020143"/>
          </a:xfrm>
          <a:ln/>
        </p:spPr>
        <p:txBody>
          <a:bodyPr/>
          <a:lstStyle/>
          <a:p>
            <a:pPr>
              <a:defRPr/>
            </a:pPr>
            <a:r>
              <a:rPr lang="en-US" sz="1000" dirty="0">
                <a:latin typeface="Times New Roman" pitchFamily="18" charset="0"/>
                <a:ea typeface="ＭＳ Ｐゴシック" pitchFamily="-109" charset="-128"/>
              </a:rPr>
              <a:t>Besides results such as increased self-knowledge, more workforce participation, and integrated operations, the Baldrige framework has helped organizations to improve bottom-line results and competitiveness. Following are some examples:</a:t>
            </a:r>
          </a:p>
          <a:p>
            <a:pPr>
              <a:spcBef>
                <a:spcPct val="0"/>
              </a:spcBef>
              <a:defRPr/>
            </a:pPr>
            <a:endParaRPr lang="en-US" sz="1000" b="1" dirty="0">
              <a:latin typeface="Times New Roman" pitchFamily="18" charset="0"/>
              <a:ea typeface="ＭＳ Ｐゴシック" pitchFamily="-109" charset="-128"/>
            </a:endParaRPr>
          </a:p>
          <a:p>
            <a:pPr>
              <a:spcBef>
                <a:spcPct val="0"/>
              </a:spcBef>
              <a:defRPr/>
            </a:pPr>
            <a:r>
              <a:rPr lang="en-US" sz="1000" b="1" dirty="0">
                <a:latin typeface="Times New Roman" pitchFamily="18" charset="0"/>
                <a:ea typeface="ＭＳ Ｐゴシック" pitchFamily="-109" charset="-128"/>
              </a:rPr>
              <a:t>HIGHER PERFORMANCE ON PRODUCTS, SERVICES, AND </a:t>
            </a:r>
            <a:r>
              <a:rPr lang="en-US" sz="1000" b="1" dirty="0" smtClean="0">
                <a:latin typeface="Times New Roman" pitchFamily="18" charset="0"/>
                <a:ea typeface="ＭＳ Ｐゴシック" pitchFamily="-109" charset="-128"/>
              </a:rPr>
              <a:t>PROCESSES</a:t>
            </a:r>
          </a:p>
          <a:p>
            <a:pPr marL="91440" indent="-91440">
              <a:spcAft>
                <a:spcPts val="600"/>
              </a:spcAft>
              <a:buFont typeface="Arial" pitchFamily="34" charset="0"/>
              <a:buChar char="•"/>
            </a:pPr>
            <a:r>
              <a:rPr lang="en-US" sz="1000" dirty="0" smtClean="0">
                <a:latin typeface="Tahoma" pitchFamily="34" charset="0"/>
                <a:ea typeface="Tahoma" pitchFamily="34" charset="0"/>
                <a:cs typeface="Tahoma" pitchFamily="34" charset="0"/>
              </a:rPr>
              <a:t>Lockheed Martin Missiles and Fire Control (MFC) has attained a leading market share and sustained growth over the past four years:</a:t>
            </a:r>
            <a:r>
              <a:rPr lang="en-US" sz="1000" baseline="0" dirty="0" smtClean="0">
                <a:latin typeface="Tahoma" pitchFamily="34" charset="0"/>
                <a:ea typeface="Tahoma" pitchFamily="34" charset="0"/>
                <a:cs typeface="Tahoma" pitchFamily="34" charset="0"/>
              </a:rPr>
              <a:t> r</a:t>
            </a:r>
            <a:r>
              <a:rPr lang="en-US" sz="1000" dirty="0" smtClean="0">
                <a:latin typeface="Tahoma" pitchFamily="34" charset="0"/>
                <a:ea typeface="Tahoma" pitchFamily="34" charset="0"/>
                <a:cs typeface="Tahoma" pitchFamily="34" charset="0"/>
              </a:rPr>
              <a:t>eturn on investment, a strategic measure for MFC, has grown at a 23 percent compound annual rate, faster than the industry-best competitor at 13.7 percent;</a:t>
            </a:r>
            <a:r>
              <a:rPr lang="en-US" sz="1000" baseline="0" dirty="0" smtClean="0">
                <a:latin typeface="Tahoma" pitchFamily="34" charset="0"/>
                <a:ea typeface="Tahoma" pitchFamily="34" charset="0"/>
                <a:cs typeface="Tahoma" pitchFamily="34" charset="0"/>
              </a:rPr>
              <a:t> o</a:t>
            </a:r>
            <a:r>
              <a:rPr lang="en-US" sz="1000" dirty="0" smtClean="0">
                <a:latin typeface="Tahoma" pitchFamily="34" charset="0"/>
                <a:ea typeface="Tahoma" pitchFamily="34" charset="0"/>
                <a:cs typeface="Tahoma" pitchFamily="34" charset="0"/>
              </a:rPr>
              <a:t>perating margin has had a compound annual growth rate of 6.2 percent over 11 years, better than the Standard &amp; Poor’s (S&amp;P) 500 Capital Goods Manufacturing Index at 1.5 percent and the industry-best competitor at 0.2 percent;</a:t>
            </a:r>
            <a:r>
              <a:rPr lang="en-US" sz="1000" baseline="0" dirty="0" smtClean="0">
                <a:latin typeface="Tahoma" pitchFamily="34" charset="0"/>
                <a:ea typeface="Tahoma" pitchFamily="34" charset="0"/>
                <a:cs typeface="Tahoma" pitchFamily="34" charset="0"/>
              </a:rPr>
              <a:t> f</a:t>
            </a:r>
            <a:r>
              <a:rPr lang="en-US" sz="1000" dirty="0" smtClean="0">
                <a:latin typeface="Tahoma" pitchFamily="34" charset="0"/>
                <a:ea typeface="Tahoma" pitchFamily="34" charset="0"/>
                <a:cs typeface="Tahoma" pitchFamily="34" charset="0"/>
              </a:rPr>
              <a:t>rom 2006 to 2011, annual orders from repeat customers increased by 32 percent, and international orders increased by almost 400 percent;</a:t>
            </a:r>
            <a:r>
              <a:rPr lang="en-US" sz="1000" baseline="0" dirty="0" smtClean="0">
                <a:latin typeface="Tahoma" pitchFamily="34" charset="0"/>
                <a:ea typeface="Tahoma" pitchFamily="34" charset="0"/>
                <a:cs typeface="Tahoma" pitchFamily="34" charset="0"/>
              </a:rPr>
              <a:t> and t</a:t>
            </a:r>
            <a:r>
              <a:rPr lang="en-US" sz="1000" dirty="0" smtClean="0">
                <a:latin typeface="Tahoma" pitchFamily="34" charset="0"/>
                <a:ea typeface="Tahoma" pitchFamily="34" charset="0"/>
                <a:cs typeface="Tahoma" pitchFamily="34" charset="0"/>
              </a:rPr>
              <a:t>ime reductions as a result of process and performance improvement programs yielded an estimated saving of $225 million annually.</a:t>
            </a:r>
          </a:p>
          <a:p>
            <a:pPr marL="91440" indent="-91440">
              <a:spcAft>
                <a:spcPts val="600"/>
              </a:spcAft>
              <a:buFont typeface="Arial" pitchFamily="34" charset="0"/>
              <a:buChar char="•"/>
            </a:pPr>
            <a:r>
              <a:rPr lang="en-US" sz="1000" dirty="0" smtClean="0">
                <a:latin typeface="Tahoma" pitchFamily="34" charset="0"/>
                <a:ea typeface="Tahoma" pitchFamily="34" charset="0"/>
                <a:cs typeface="Tahoma" pitchFamily="34" charset="0"/>
              </a:rPr>
              <a:t>Since 2006, MESA more than doubled in size while transforming itself from a manufacturing company to a full-service provider of corrosion control and integrity solutions to the pipeline industry. MESA's growth rate during this period exceeded its closest competitor by almost 40 percent;</a:t>
            </a:r>
            <a:r>
              <a:rPr lang="en-US" sz="1000" baseline="0" dirty="0" smtClean="0">
                <a:latin typeface="Tahoma" pitchFamily="34" charset="0"/>
                <a:ea typeface="Tahoma" pitchFamily="34" charset="0"/>
                <a:cs typeface="Tahoma" pitchFamily="34" charset="0"/>
              </a:rPr>
              <a:t> </a:t>
            </a:r>
            <a:r>
              <a:rPr lang="en-US" sz="1000" dirty="0" smtClean="0">
                <a:latin typeface="Tahoma" pitchFamily="34" charset="0"/>
                <a:ea typeface="Tahoma" pitchFamily="34" charset="0"/>
                <a:cs typeface="Tahoma" pitchFamily="34" charset="0"/>
              </a:rPr>
              <a:t>MESA's entry into new markets, including expansion into the asset integrity market for pipelines, has created more than $26 million of annual revenue over a nine-year period;</a:t>
            </a:r>
            <a:r>
              <a:rPr lang="en-US" sz="1000" baseline="0" dirty="0" smtClean="0">
                <a:latin typeface="Tahoma" pitchFamily="34" charset="0"/>
                <a:ea typeface="Tahoma" pitchFamily="34" charset="0"/>
                <a:cs typeface="Tahoma" pitchFamily="34" charset="0"/>
              </a:rPr>
              <a:t> p</a:t>
            </a:r>
            <a:r>
              <a:rPr lang="en-US" sz="1000" dirty="0" smtClean="0">
                <a:latin typeface="Tahoma" pitchFamily="34" charset="0"/>
                <a:ea typeface="Tahoma" pitchFamily="34" charset="0"/>
                <a:cs typeface="Tahoma" pitchFamily="34" charset="0"/>
              </a:rPr>
              <a:t>rofitability as a percentage of revenue has increased from 5 percent in 2006 to greater than 10 percent projected for 2012;</a:t>
            </a:r>
            <a:r>
              <a:rPr lang="en-US" sz="1000" baseline="0" dirty="0" smtClean="0">
                <a:latin typeface="Tahoma" pitchFamily="34" charset="0"/>
                <a:ea typeface="Tahoma" pitchFamily="34" charset="0"/>
                <a:cs typeface="Tahoma" pitchFamily="34" charset="0"/>
              </a:rPr>
              <a:t> c</a:t>
            </a:r>
            <a:r>
              <a:rPr lang="en-US" sz="1000" dirty="0" smtClean="0">
                <a:latin typeface="Tahoma" pitchFamily="34" charset="0"/>
                <a:ea typeface="Tahoma" pitchFamily="34" charset="0"/>
                <a:cs typeface="Tahoma" pitchFamily="34" charset="0"/>
              </a:rPr>
              <a:t>ustomer retention rates consistently exceeded 95 percent in both materials and service between 2006 and 2011, and revenue from existing customers increased over the same period;</a:t>
            </a:r>
            <a:r>
              <a:rPr lang="en-US" sz="1000" baseline="0" dirty="0" smtClean="0">
                <a:latin typeface="Tahoma" pitchFamily="34" charset="0"/>
                <a:ea typeface="Tahoma" pitchFamily="34" charset="0"/>
                <a:cs typeface="Tahoma" pitchFamily="34" charset="0"/>
              </a:rPr>
              <a:t> and t</a:t>
            </a:r>
            <a:r>
              <a:rPr lang="en-US" sz="1000" dirty="0" smtClean="0">
                <a:latin typeface="Tahoma" pitchFamily="34" charset="0"/>
                <a:ea typeface="Tahoma" pitchFamily="34" charset="0"/>
                <a:cs typeface="Tahoma" pitchFamily="34" charset="0"/>
              </a:rPr>
              <a:t>he customer satisfaction increased from 87 percent in 2006 to over 90 percent since 2009; these levels are consistently better than competitors (ranging from 72 to 83 percent) and the American Customer Satisfaction Index (ranging from 72 to 76 percent). </a:t>
            </a:r>
          </a:p>
          <a:p>
            <a:pPr marL="91440" indent="-91440">
              <a:spcAft>
                <a:spcPts val="600"/>
              </a:spcAft>
              <a:buFont typeface="Arial" pitchFamily="34" charset="0"/>
              <a:buChar char="•"/>
            </a:pPr>
            <a:r>
              <a:rPr lang="en-US" sz="1000" dirty="0" smtClean="0">
                <a:latin typeface="Tahoma" pitchFamily="34" charset="0"/>
                <a:ea typeface="Tahoma" pitchFamily="34" charset="0"/>
                <a:cs typeface="Tahoma" pitchFamily="34" charset="0"/>
              </a:rPr>
              <a:t>North Mississippi Health Services’ (NMHS’) outpatient management of diabetes has met or exceeded the National Committee for Quality Assurance (NCQA) top-</a:t>
            </a:r>
            <a:r>
              <a:rPr lang="en-US" sz="1000" dirty="0" err="1" smtClean="0">
                <a:latin typeface="Tahoma" pitchFamily="34" charset="0"/>
                <a:ea typeface="Tahoma" pitchFamily="34" charset="0"/>
                <a:cs typeface="Tahoma" pitchFamily="34" charset="0"/>
              </a:rPr>
              <a:t>decile</a:t>
            </a:r>
            <a:r>
              <a:rPr lang="en-US" sz="1000" dirty="0" smtClean="0">
                <a:latin typeface="Tahoma" pitchFamily="34" charset="0"/>
                <a:ea typeface="Tahoma" pitchFamily="34" charset="0"/>
                <a:cs typeface="Tahoma" pitchFamily="34" charset="0"/>
              </a:rPr>
              <a:t> benchmark since 2008;</a:t>
            </a:r>
            <a:r>
              <a:rPr lang="en-US" sz="1000" baseline="0" dirty="0" smtClean="0">
                <a:latin typeface="Tahoma" pitchFamily="34" charset="0"/>
                <a:ea typeface="Tahoma" pitchFamily="34" charset="0"/>
                <a:cs typeface="Tahoma" pitchFamily="34" charset="0"/>
              </a:rPr>
              <a:t> c</a:t>
            </a:r>
            <a:r>
              <a:rPr lang="en-US" sz="1000" dirty="0" smtClean="0">
                <a:latin typeface="Tahoma" pitchFamily="34" charset="0"/>
                <a:ea typeface="Tahoma" pitchFamily="34" charset="0"/>
                <a:cs typeface="Tahoma" pitchFamily="34" charset="0"/>
              </a:rPr>
              <a:t>olorectal cancer screenings have increased since 2009 and consistently exceed the standard set by the state’s Medicare quality improvement organization;</a:t>
            </a:r>
            <a:r>
              <a:rPr lang="en-US" sz="1000" baseline="0" dirty="0" smtClean="0">
                <a:latin typeface="Tahoma" pitchFamily="34" charset="0"/>
                <a:ea typeface="Tahoma" pitchFamily="34" charset="0"/>
                <a:cs typeface="Tahoma" pitchFamily="34" charset="0"/>
              </a:rPr>
              <a:t> f</a:t>
            </a:r>
            <a:r>
              <a:rPr lang="en-US" sz="1000" dirty="0" smtClean="0">
                <a:latin typeface="Tahoma" pitchFamily="34" charset="0"/>
                <a:ea typeface="Tahoma" pitchFamily="34" charset="0"/>
                <a:cs typeface="Tahoma" pitchFamily="34" charset="0"/>
              </a:rPr>
              <a:t>or 2012, the system’s flagship hospital performed at the 100 percent level for Joint Commission-accredited hospitals in 26 of 30 Surgical Care Improvement Project core measures;</a:t>
            </a:r>
            <a:r>
              <a:rPr lang="en-US" sz="1000" baseline="0" dirty="0" smtClean="0">
                <a:latin typeface="Tahoma" pitchFamily="34" charset="0"/>
                <a:ea typeface="Tahoma" pitchFamily="34" charset="0"/>
                <a:cs typeface="Tahoma" pitchFamily="34" charset="0"/>
              </a:rPr>
              <a:t> a</a:t>
            </a:r>
            <a:r>
              <a:rPr lang="en-US" sz="1000" dirty="0" smtClean="0">
                <a:latin typeface="Tahoma" pitchFamily="34" charset="0"/>
                <a:ea typeface="Tahoma" pitchFamily="34" charset="0"/>
                <a:cs typeface="Tahoma" pitchFamily="34" charset="0"/>
              </a:rPr>
              <a:t> strong focus on patient safety has led to no central line-associated blood stream infections in the intensive care unit for two years;</a:t>
            </a:r>
            <a:r>
              <a:rPr lang="en-US" sz="1000" baseline="0" dirty="0" smtClean="0">
                <a:latin typeface="Tahoma" pitchFamily="34" charset="0"/>
                <a:ea typeface="Tahoma" pitchFamily="34" charset="0"/>
                <a:cs typeface="Tahoma" pitchFamily="34" charset="0"/>
              </a:rPr>
              <a:t> e</a:t>
            </a:r>
            <a:r>
              <a:rPr lang="en-US" sz="1000" dirty="0" smtClean="0">
                <a:latin typeface="Tahoma" pitchFamily="34" charset="0"/>
                <a:ea typeface="Tahoma" pitchFamily="34" charset="0"/>
                <a:cs typeface="Tahoma" pitchFamily="34" charset="0"/>
              </a:rPr>
              <a:t>mployee retention has been at or above 90 percent since fiscal year 2007, exceeding the Bureau of Labor Statistics’ benchmark for health care organizations by 10 percent;</a:t>
            </a:r>
            <a:r>
              <a:rPr lang="en-US" sz="1000" baseline="0" dirty="0" smtClean="0">
                <a:latin typeface="Tahoma" pitchFamily="34" charset="0"/>
                <a:ea typeface="Tahoma" pitchFamily="34" charset="0"/>
                <a:cs typeface="Tahoma" pitchFamily="34" charset="0"/>
              </a:rPr>
              <a:t> and </a:t>
            </a:r>
            <a:r>
              <a:rPr lang="en-US" sz="1000" dirty="0" smtClean="0">
                <a:latin typeface="Tahoma" pitchFamily="34" charset="0"/>
                <a:ea typeface="Tahoma" pitchFamily="34" charset="0"/>
                <a:cs typeface="Tahoma" pitchFamily="34" charset="0"/>
              </a:rPr>
              <a:t>NMHS leads its primary competitor in market share by 13 percent and all other hospitals combined by 8 percent.</a:t>
            </a:r>
          </a:p>
          <a:p>
            <a:pPr marL="91440" indent="-91440">
              <a:spcAft>
                <a:spcPts val="600"/>
              </a:spcAft>
              <a:buFont typeface="Arial" pitchFamily="34" charset="0"/>
              <a:buChar char="•"/>
            </a:pPr>
            <a:r>
              <a:rPr lang="en-US" sz="1000" dirty="0" smtClean="0">
                <a:latin typeface="Tahoma" pitchFamily="34" charset="0"/>
                <a:ea typeface="Tahoma" pitchFamily="34" charset="0"/>
                <a:cs typeface="Tahoma" pitchFamily="34" charset="0"/>
              </a:rPr>
              <a:t>The City of Irving is one of five cities in the state and 89 in the nation with a AAA rating from both Standard and Poor’s and Moody’s—ratings that it has maintained since 2007;</a:t>
            </a:r>
            <a:r>
              <a:rPr lang="en-US" sz="1000" baseline="0" dirty="0" smtClean="0">
                <a:latin typeface="Tahoma" pitchFamily="34" charset="0"/>
                <a:ea typeface="Tahoma" pitchFamily="34" charset="0"/>
                <a:cs typeface="Tahoma" pitchFamily="34" charset="0"/>
              </a:rPr>
              <a:t> t</a:t>
            </a:r>
            <a:r>
              <a:rPr lang="en-US" sz="1000" dirty="0" smtClean="0">
                <a:latin typeface="Tahoma" pitchFamily="34" charset="0"/>
                <a:ea typeface="Tahoma" pitchFamily="34" charset="0"/>
                <a:cs typeface="Tahoma" pitchFamily="34" charset="0"/>
              </a:rPr>
              <a:t>he tax rate is the second lowest in the Dallas-Fort Worth Metropolitan area. Since 2007, its overall cost of service has been better than four comparable cities in the area;</a:t>
            </a:r>
            <a:r>
              <a:rPr lang="en-US" sz="1000" baseline="0" dirty="0" smtClean="0">
                <a:latin typeface="Tahoma" pitchFamily="34" charset="0"/>
                <a:ea typeface="Tahoma" pitchFamily="34" charset="0"/>
                <a:cs typeface="Tahoma" pitchFamily="34" charset="0"/>
              </a:rPr>
              <a:t> t</a:t>
            </a:r>
            <a:r>
              <a:rPr lang="en-US" sz="1000" dirty="0" smtClean="0">
                <a:latin typeface="Tahoma" pitchFamily="34" charset="0"/>
                <a:ea typeface="Tahoma" pitchFamily="34" charset="0"/>
                <a:cs typeface="Tahoma" pitchFamily="34" charset="0"/>
              </a:rPr>
              <a:t>he rating for overall quality of service in Irving (74 percent) is higher than the state of Texas (46 percent), county government (37 percent), and the U.S. government (38 percent);</a:t>
            </a:r>
            <a:r>
              <a:rPr lang="en-US" sz="1000" baseline="0" dirty="0" smtClean="0">
                <a:latin typeface="Tahoma" pitchFamily="34" charset="0"/>
                <a:ea typeface="Tahoma" pitchFamily="34" charset="0"/>
                <a:cs typeface="Tahoma" pitchFamily="34" charset="0"/>
              </a:rPr>
              <a:t> s</a:t>
            </a:r>
            <a:r>
              <a:rPr lang="en-US" sz="1000" dirty="0" smtClean="0">
                <a:latin typeface="Tahoma" pitchFamily="34" charset="0"/>
                <a:ea typeface="Tahoma" pitchFamily="34" charset="0"/>
                <a:cs typeface="Tahoma" pitchFamily="34" charset="0"/>
              </a:rPr>
              <a:t>ince 2006, the percentage of residents rating many of the city’s key services—including police, code enforcement, libraries, and recreational—as good or excellent has increased by double digits;</a:t>
            </a:r>
            <a:r>
              <a:rPr lang="en-US" sz="1000" baseline="0" dirty="0" smtClean="0">
                <a:latin typeface="Tahoma" pitchFamily="34" charset="0"/>
                <a:ea typeface="Tahoma" pitchFamily="34" charset="0"/>
                <a:cs typeface="Tahoma" pitchFamily="34" charset="0"/>
              </a:rPr>
              <a:t> and </a:t>
            </a:r>
            <a:r>
              <a:rPr lang="en-US" sz="1000" dirty="0" smtClean="0">
                <a:latin typeface="Tahoma" pitchFamily="34" charset="0"/>
                <a:ea typeface="Tahoma" pitchFamily="34" charset="0"/>
                <a:cs typeface="Tahoma" pitchFamily="34" charset="0"/>
              </a:rPr>
              <a:t>Irving’s focus on process efficiency has resulted in more than $44 million in cost savings and efficiencies since 2008. </a:t>
            </a:r>
            <a:endParaRPr lang="en-US" sz="1000" b="1" dirty="0">
              <a:latin typeface="Times New Roman" pitchFamily="18" charset="0"/>
              <a:ea typeface="ＭＳ Ｐゴシック" pitchFamily="-109" charset="-128"/>
            </a:endParaRPr>
          </a:p>
          <a:p>
            <a:pPr marL="62884" indent="-62884">
              <a:spcBef>
                <a:spcPts val="192"/>
              </a:spcBef>
              <a:buFont typeface="Arial" pitchFamily="34" charset="0"/>
              <a:buChar char="•"/>
              <a:defRPr/>
            </a:pPr>
            <a:r>
              <a:rPr lang="en-US" sz="1000" dirty="0">
                <a:latin typeface="Times New Roman" pitchFamily="18" charset="0"/>
                <a:ea typeface="ＭＳ Ｐゴシック" pitchFamily="-109" charset="-128"/>
              </a:rPr>
              <a:t>Montgomery County Public Schools (2010 Baldrige Award recipient) elementary school students’ reading performance used to determine Adequate Yearly Progress (AYP) increased for all subgroups, including improvements of 10.2 percentage points for Limited English Proficient students, 8.3 percentage points for students receiving free and reduced-priced meals, 7.1 percentage points for African Americans, and 7.6 percentage points for Hispanics..</a:t>
            </a:r>
          </a:p>
          <a:p>
            <a:pPr marL="62884" indent="-62884">
              <a:buFont typeface="Arial" pitchFamily="34" charset="0"/>
              <a:buChar char="•"/>
              <a:defRPr/>
            </a:pPr>
            <a:r>
              <a:rPr lang="en-US" sz="1000" dirty="0">
                <a:latin typeface="Times New Roman" pitchFamily="18" charset="0"/>
                <a:ea typeface="ＭＳ Ｐゴシック" pitchFamily="-109" charset="-128"/>
              </a:rPr>
              <a:t>AtlantiCare Regional Medical Center, part of the AtlantiCare health system (2009 Baldrige Award recipient), achieved the Centers for Medicare and Medicaid Services national top-10-percent performance in 2008 for patient care measures related to congestive heart failure, acute myocardial infarction, and pneumonia.</a:t>
            </a:r>
          </a:p>
          <a:p>
            <a:pPr marL="62884" indent="-62884">
              <a:buFont typeface="Arial" pitchFamily="34" charset="0"/>
              <a:buChar char="•"/>
              <a:defRPr/>
            </a:pPr>
            <a:r>
              <a:rPr lang="en-US" sz="1000" dirty="0">
                <a:latin typeface="Times New Roman" pitchFamily="18" charset="0"/>
                <a:ea typeface="ＭＳ Ｐゴシック" pitchFamily="-109" charset="-128"/>
              </a:rPr>
              <a:t>Over the last five years, K&amp;N Management (2010 Baldrige Award recipient) has deployed over 200 processes to its stores. Successes achieved through these processes include an order accuracy rate for both restaurant concepts of nearly 100 percent, comparing favorably with the industry average (approximately 87 percent) and a national chain (approximately 98 percent); "line times out" (an indicator of quick service) that are 80 percent faster at Rudy's Country Store &amp; Bar-B-Q than at a top-10-percent competitor; a 92 percent record for passing health department inspections compared to approximately 86 percent by competitors; and food costs as a percent of sales that are 3 percent below those of similar restaurants.</a:t>
            </a:r>
          </a:p>
          <a:p>
            <a:pPr marL="62884" indent="-62884">
              <a:buFont typeface="Arial" pitchFamily="34" charset="0"/>
              <a:buChar char="•"/>
              <a:defRPr/>
            </a:pPr>
            <a:r>
              <a:rPr lang="en-US" sz="1000" dirty="0">
                <a:latin typeface="Times New Roman" pitchFamily="18" charset="0"/>
                <a:ea typeface="ＭＳ Ｐゴシック" pitchFamily="-109" charset="-128"/>
              </a:rPr>
              <a:t>Advocate Good Samaritan Hospital (2010 Baldrige Award recipient) demonstrates high levels of performance in many process measures for clinical outcomes. For example, risk-adjusted mortality (overall mortality divided by expected mortality where 1 is the standard) decreased from 0.55 in 2007 to 0.42 in 2010, exceeding the six-county top-decile level as measured by Thomson Reuters. </a:t>
            </a:r>
          </a:p>
          <a:p>
            <a:pPr marL="62884" indent="-62884">
              <a:buFont typeface="Arial" pitchFamily="34" charset="0"/>
              <a:buChar char="•"/>
              <a:defRPr/>
            </a:pPr>
            <a:r>
              <a:rPr lang="en-US" sz="1000" dirty="0">
                <a:latin typeface="Times New Roman" pitchFamily="18" charset="0"/>
                <a:ea typeface="ＭＳ Ｐゴシック" pitchFamily="-109" charset="-128"/>
              </a:rPr>
              <a:t>Lean manufacturing concepts have helped MESA Products, Inc. (2006 Baldrige Award recipient) achieve cycle time and productivity improvements. For example, throughput time in the magnesium assembly area improved by 82 percent, output in the instrumentation equipment assembly area increased by 60 percent, lead time for the sales-order-entry process decreased by 30 percent, and error rates dropped 50 percent. In addition, on-time shipments improved to 97.2 percent.</a:t>
            </a:r>
          </a:p>
          <a:p>
            <a:pPr marL="62884" indent="-62884">
              <a:buFont typeface="Arial" pitchFamily="34" charset="0"/>
              <a:buChar char="•"/>
              <a:defRPr/>
            </a:pPr>
            <a:r>
              <a:rPr lang="en-US" sz="1000" dirty="0">
                <a:latin typeface="Times New Roman" pitchFamily="18" charset="0"/>
                <a:ea typeface="ＭＳ Ｐゴシック" pitchFamily="-109" charset="-128"/>
              </a:rPr>
              <a:t>Hurricane Katrina caused </a:t>
            </a:r>
            <a:r>
              <a:rPr lang="en-US" sz="1000" dirty="0" err="1">
                <a:latin typeface="Times New Roman" pitchFamily="18" charset="0"/>
                <a:ea typeface="ＭＳ Ｐゴシック" pitchFamily="-109" charset="-128"/>
              </a:rPr>
              <a:t>DynMcDermott</a:t>
            </a:r>
            <a:r>
              <a:rPr lang="en-US" sz="1000" dirty="0">
                <a:latin typeface="Times New Roman" pitchFamily="18" charset="0"/>
                <a:ea typeface="ＭＳ Ｐゴシック" pitchFamily="-109" charset="-128"/>
              </a:rPr>
              <a:t> Petroleum Operations Company (2005 Baldrige Award recipient) to relocate operations from New Orleans, Louisiana, to Beaumont, Texas. Within five days, the Strategic Petroleum Reserve, which </a:t>
            </a:r>
            <a:r>
              <a:rPr lang="en-US" sz="1000" dirty="0" err="1">
                <a:latin typeface="Times New Roman" pitchFamily="18" charset="0"/>
                <a:ea typeface="ＭＳ Ｐゴシック" pitchFamily="-109" charset="-128"/>
              </a:rPr>
              <a:t>DynMcDermott</a:t>
            </a:r>
            <a:r>
              <a:rPr lang="en-US" sz="1000" dirty="0">
                <a:latin typeface="Times New Roman" pitchFamily="18" charset="0"/>
                <a:ea typeface="ＭＳ Ｐゴシック" pitchFamily="-109" charset="-128"/>
              </a:rPr>
              <a:t> manages as a contractor for the U.S. Department of Energy, began delivering oil to refineries in the Gulf Coast region that normally get oil from the Gulf of Mexico.</a:t>
            </a:r>
          </a:p>
          <a:p>
            <a:pPr marL="62884" indent="-62884">
              <a:buFont typeface="Arial" pitchFamily="34" charset="0"/>
              <a:buChar char="•"/>
              <a:defRPr/>
            </a:pPr>
            <a:r>
              <a:rPr lang="en-US" sz="1000" dirty="0">
                <a:latin typeface="Times New Roman" pitchFamily="18" charset="0"/>
                <a:ea typeface="ＭＳ Ｐゴシック" pitchFamily="-109" charset="-128"/>
              </a:rPr>
              <a:t>Since 1998, Boeing Aerospace Support (2003 Baldrige Award recipient) has provided products and services within three days of a request, while competitors take up to 40 days.</a:t>
            </a:r>
          </a:p>
          <a:p>
            <a:pPr>
              <a:defRPr/>
            </a:pPr>
            <a:endParaRPr lang="en-US" sz="900" dirty="0">
              <a:latin typeface="Times New Roman" pitchFamily="18" charset="0"/>
              <a:ea typeface="ＭＳ Ｐゴシック" pitchFamily="-109" charset="-128"/>
            </a:endParaRPr>
          </a:p>
          <a:p>
            <a:pPr>
              <a:defRPr/>
            </a:pPr>
            <a:endParaRPr lang="en-US" sz="900" dirty="0">
              <a:latin typeface="Times New Roman" pitchFamily="18" charset="0"/>
              <a:ea typeface="ＭＳ Ｐゴシック" pitchFamily="-109" charset="-128"/>
            </a:endParaRPr>
          </a:p>
          <a:p>
            <a:pPr lvl="1" indent="-108300">
              <a:defRPr/>
            </a:pPr>
            <a:endParaRPr lang="en-US" sz="1100" dirty="0">
              <a:latin typeface="Times New Roman" pitchFamily="18" charset="0"/>
              <a:ea typeface="ＭＳ Ｐゴシック" pitchFamily="-109" charset="-128"/>
            </a:endParaRPr>
          </a:p>
        </p:txBody>
      </p:sp>
    </p:spTree>
    <p:extLst>
      <p:ext uri="{BB962C8B-B14F-4D97-AF65-F5344CB8AC3E}">
        <p14:creationId xmlns:p14="http://schemas.microsoft.com/office/powerpoint/2010/main" val="714918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090" eaLnBrk="0" hangingPunct="0">
              <a:defRPr sz="2400">
                <a:solidFill>
                  <a:schemeClr val="tx1"/>
                </a:solidFill>
                <a:latin typeface="Times New Roman" pitchFamily="18" charset="0"/>
                <a:ea typeface="ＭＳ Ｐゴシック" pitchFamily="34" charset="-128"/>
              </a:defRPr>
            </a:lvl1pPr>
            <a:lvl2pPr marL="729057" indent="-280406" defTabSz="905090" eaLnBrk="0" hangingPunct="0">
              <a:defRPr sz="2400">
                <a:solidFill>
                  <a:schemeClr val="tx1"/>
                </a:solidFill>
                <a:latin typeface="Times New Roman" pitchFamily="18" charset="0"/>
                <a:ea typeface="ＭＳ Ｐゴシック" pitchFamily="34" charset="-128"/>
              </a:defRPr>
            </a:lvl2pPr>
            <a:lvl3pPr marL="1121626" indent="-224325" defTabSz="905090" eaLnBrk="0" hangingPunct="0">
              <a:defRPr sz="2400">
                <a:solidFill>
                  <a:schemeClr val="tx1"/>
                </a:solidFill>
                <a:latin typeface="Times New Roman" pitchFamily="18" charset="0"/>
                <a:ea typeface="ＭＳ Ｐゴシック" pitchFamily="34" charset="-128"/>
              </a:defRPr>
            </a:lvl3pPr>
            <a:lvl4pPr marL="1570276" indent="-224325" defTabSz="905090" eaLnBrk="0" hangingPunct="0">
              <a:defRPr sz="2400">
                <a:solidFill>
                  <a:schemeClr val="tx1"/>
                </a:solidFill>
                <a:latin typeface="Times New Roman" pitchFamily="18" charset="0"/>
                <a:ea typeface="ＭＳ Ｐゴシック" pitchFamily="34" charset="-128"/>
              </a:defRPr>
            </a:lvl4pPr>
            <a:lvl5pPr marL="2018927" indent="-224325" defTabSz="905090" eaLnBrk="0" hangingPunct="0">
              <a:defRPr sz="2400">
                <a:solidFill>
                  <a:schemeClr val="tx1"/>
                </a:solidFill>
                <a:latin typeface="Times New Roman" pitchFamily="18" charset="0"/>
                <a:ea typeface="ＭＳ Ｐゴシック" pitchFamily="34" charset="-128"/>
              </a:defRPr>
            </a:lvl5pPr>
            <a:lvl6pPr marL="2467577" indent="-224325" defTabSz="90509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509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509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509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7FE24620-6131-4443-A5C2-D14CF82A61BD}" type="slidenum">
              <a:rPr lang="en-US" sz="1200"/>
              <a:pPr/>
              <a:t>17</a:t>
            </a:fld>
            <a:endParaRPr lang="en-US" sz="1200"/>
          </a:p>
        </p:txBody>
      </p:sp>
      <p:sp>
        <p:nvSpPr>
          <p:cNvPr id="32771" name="Rectangle 6"/>
          <p:cNvSpPr>
            <a:spLocks noGrp="1" noRot="1" noChangeAspect="1" noChangeArrowheads="1" noTextEdit="1"/>
          </p:cNvSpPr>
          <p:nvPr>
            <p:ph type="sldImg"/>
          </p:nvPr>
        </p:nvSpPr>
        <p:spPr>
          <a:ln/>
        </p:spPr>
      </p:sp>
      <p:sp>
        <p:nvSpPr>
          <p:cNvPr id="31748" name="Rectangle 7"/>
          <p:cNvSpPr>
            <a:spLocks noGrp="1" noChangeArrowheads="1"/>
          </p:cNvSpPr>
          <p:nvPr>
            <p:ph type="body" idx="1"/>
          </p:nvPr>
        </p:nvSpPr>
        <p:spPr>
          <a:xfrm>
            <a:off x="529570" y="4220669"/>
            <a:ext cx="5558148" cy="3547672"/>
          </a:xfrm>
          <a:ln/>
        </p:spPr>
        <p:txBody>
          <a:bodyPr/>
          <a:lstStyle/>
          <a:p>
            <a:pPr>
              <a:spcAft>
                <a:spcPts val="660"/>
              </a:spcAft>
              <a:defRPr/>
            </a:pPr>
            <a:r>
              <a:rPr lang="en-US" dirty="0" smtClean="0">
                <a:latin typeface="Tahoma" pitchFamily="34" charset="0"/>
                <a:ea typeface="Tahoma" pitchFamily="34" charset="0"/>
                <a:cs typeface="Tahoma" pitchFamily="34" charset="0"/>
              </a:rPr>
              <a:t>The following slides show some of the achievements of the current award recipients</a:t>
            </a:r>
            <a:r>
              <a:rPr lang="en-US" dirty="0">
                <a:latin typeface="Tahoma" pitchFamily="34" charset="0"/>
                <a:ea typeface="Tahoma" pitchFamily="34" charset="0"/>
                <a:cs typeface="Tahoma" pitchFamily="34" charset="0"/>
              </a:rPr>
              <a:t>.</a:t>
            </a:r>
            <a:endParaRPr lang="en-US" dirty="0" smtClean="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729259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sz="2400">
                <a:solidFill>
                  <a:schemeClr val="tx1"/>
                </a:solidFill>
                <a:latin typeface="Times New Roman" pitchFamily="18" charset="0"/>
                <a:ea typeface="ＭＳ Ｐゴシック" pitchFamily="34" charset="-128"/>
              </a:defRPr>
            </a:lvl1pPr>
            <a:lvl2pPr marL="729057" indent="-280406" defTabSz="909763" eaLnBrk="0" hangingPunct="0">
              <a:defRPr sz="2400">
                <a:solidFill>
                  <a:schemeClr val="tx1"/>
                </a:solidFill>
                <a:latin typeface="Times New Roman" pitchFamily="18" charset="0"/>
                <a:ea typeface="ＭＳ Ｐゴシック" pitchFamily="34" charset="-128"/>
              </a:defRPr>
            </a:lvl2pPr>
            <a:lvl3pPr marL="1121626" indent="-224325" defTabSz="909763" eaLnBrk="0" hangingPunct="0">
              <a:defRPr sz="2400">
                <a:solidFill>
                  <a:schemeClr val="tx1"/>
                </a:solidFill>
                <a:latin typeface="Times New Roman" pitchFamily="18" charset="0"/>
                <a:ea typeface="ＭＳ Ｐゴシック" pitchFamily="34" charset="-128"/>
              </a:defRPr>
            </a:lvl3pPr>
            <a:lvl4pPr marL="1570276" indent="-224325" defTabSz="909763" eaLnBrk="0" hangingPunct="0">
              <a:defRPr sz="2400">
                <a:solidFill>
                  <a:schemeClr val="tx1"/>
                </a:solidFill>
                <a:latin typeface="Times New Roman" pitchFamily="18" charset="0"/>
                <a:ea typeface="ＭＳ Ｐゴシック" pitchFamily="34" charset="-128"/>
              </a:defRPr>
            </a:lvl4pPr>
            <a:lvl5pPr marL="2018927" indent="-224325" defTabSz="909763" eaLnBrk="0" hangingPunct="0">
              <a:defRPr sz="2400">
                <a:solidFill>
                  <a:schemeClr val="tx1"/>
                </a:solidFill>
                <a:latin typeface="Times New Roman" pitchFamily="18" charset="0"/>
                <a:ea typeface="ＭＳ Ｐゴシック" pitchFamily="34" charset="-128"/>
              </a:defRPr>
            </a:lvl5pPr>
            <a:lvl6pPr marL="2467577" indent="-224325" defTabSz="909763"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9763"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9763"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9763"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BBD833A4-69FF-46F6-BBFA-3E128CEBF497}" type="slidenum">
              <a:rPr lang="en-US" sz="1200"/>
              <a:pPr/>
              <a:t>18</a:t>
            </a:fld>
            <a:endParaRPr lang="en-US" sz="1200"/>
          </a:p>
        </p:txBody>
      </p:sp>
      <p:sp>
        <p:nvSpPr>
          <p:cNvPr id="33795" name="Rectangle 2"/>
          <p:cNvSpPr>
            <a:spLocks noGrp="1" noRot="1" noChangeAspect="1" noChangeArrowheads="1" noTextEdit="1"/>
          </p:cNvSpPr>
          <p:nvPr>
            <p:ph type="sldImg"/>
          </p:nvPr>
        </p:nvSpPr>
        <p:spPr>
          <a:xfrm>
            <a:off x="1355725" y="688975"/>
            <a:ext cx="3879850" cy="2909888"/>
          </a:xfrm>
          <a:ln/>
        </p:spPr>
      </p:sp>
      <p:sp>
        <p:nvSpPr>
          <p:cNvPr id="272387" name="Rectangle 3"/>
          <p:cNvSpPr>
            <a:spLocks noGrp="1" noChangeArrowheads="1"/>
          </p:cNvSpPr>
          <p:nvPr>
            <p:ph type="body" idx="1"/>
          </p:nvPr>
        </p:nvSpPr>
        <p:spPr>
          <a:xfrm>
            <a:off x="223631" y="3747541"/>
            <a:ext cx="6421611" cy="5170046"/>
          </a:xfrm>
        </p:spPr>
        <p:txBody>
          <a:bodyPr/>
          <a:lstStyle/>
          <a:p>
            <a:pPr>
              <a:spcAft>
                <a:spcPts val="600"/>
              </a:spcAft>
            </a:pPr>
            <a:r>
              <a:rPr lang="en-US" sz="1100" dirty="0" smtClean="0">
                <a:effectLst/>
              </a:rPr>
              <a:t>The Pewaukee School District (PSD) is the smallest K-12 educational system in Waukesha County, Wis. (outside Milwaukee) with an enrollment of 2,760 students. PSD includes four schools (two elementary schools, one middle school and one high school) housed on an 85-acre campus that serves students from both the city and village of Pewaukee. The district is staffed by 296 employees and operates under a budget of $28.6 million. </a:t>
            </a:r>
            <a:r>
              <a:rPr lang="en-US" sz="1100" dirty="0" smtClean="0">
                <a:latin typeface="Tahoma" pitchFamily="34" charset="0"/>
                <a:ea typeface="Tahoma" pitchFamily="34" charset="0"/>
                <a:cs typeface="Tahoma" pitchFamily="34" charset="0"/>
              </a:rPr>
              <a:t>Selected results: </a:t>
            </a:r>
          </a:p>
          <a:p>
            <a:pPr marL="171450" indent="-171450">
              <a:buFont typeface="Arial" panose="020B0604020202020204" pitchFamily="34" charset="0"/>
              <a:buChar char="•"/>
            </a:pPr>
            <a:r>
              <a:rPr lang="en-US" sz="1100" dirty="0" smtClean="0">
                <a:effectLst/>
              </a:rPr>
              <a:t>Despite having one of the most rigorous public school graduation requirements (28 credits) in the state, PSD achieved a 97.4 percent graduation rate in 2012-2013 and had a higher graduation rate from 2008 through 2012 than other county, state and nearby high-performing districts. A key measure of college and career readiness, the percentage of PSD students attending a two- or four-year college increased from 78.8 percent in 2006-2007 to 91.9 percent in 2011-2012. This compares favorably to the county (84 percent), state (74.1 percent), and nearby high-performing districts (85.1 percent).</a:t>
            </a:r>
          </a:p>
          <a:p>
            <a:pPr marL="171450" indent="-171450">
              <a:buFont typeface="Arial" panose="020B0604020202020204" pitchFamily="34" charset="0"/>
              <a:buChar char="•"/>
            </a:pPr>
            <a:r>
              <a:rPr lang="en-US" sz="1100" dirty="0" smtClean="0">
                <a:effectLst/>
              </a:rPr>
              <a:t>PSD's mission—"Opening the Door to Each Child's Future"—is the foundation for its empowering approach to teaching and learning. Teachers use leading indicators, benchmarks and multiple assessments to tailor classroom instruction to best serve the needs of each student.</a:t>
            </a:r>
          </a:p>
          <a:p>
            <a:pPr marL="171450" indent="-171450">
              <a:buFont typeface="Arial" panose="020B0604020202020204" pitchFamily="34" charset="0"/>
              <a:buChar char="•"/>
            </a:pPr>
            <a:r>
              <a:rPr lang="en-US" sz="1100" dirty="0" smtClean="0">
                <a:effectLst/>
              </a:rPr>
              <a:t>Despite having one of the most rigorous public school graduation requirements (28 credits) in the state, PSD achieved a 97.4 percent graduation rate in 2012-2013 and had a higher graduation rate from 2008-2012 than other county, state and nearby high-performing districts.</a:t>
            </a:r>
          </a:p>
          <a:p>
            <a:pPr marL="171450" indent="-171450">
              <a:buFont typeface="Arial" panose="020B0604020202020204" pitchFamily="34" charset="0"/>
              <a:buChar char="•"/>
            </a:pPr>
            <a:r>
              <a:rPr lang="en-US" sz="1100" dirty="0" smtClean="0">
                <a:effectLst/>
              </a:rPr>
              <a:t>Action plans are developed to ensure the accomplishment of PSD's strategic objectives and are reviewed every 90 days. PSD completed 98 percent of its action plans in 2012-2013.</a:t>
            </a:r>
          </a:p>
          <a:p>
            <a:pPr marL="171450" indent="-171450">
              <a:buFont typeface="Arial" panose="020B0604020202020204" pitchFamily="34" charset="0"/>
              <a:buChar char="•"/>
            </a:pPr>
            <a:r>
              <a:rPr lang="en-US" sz="1100" dirty="0" smtClean="0">
                <a:effectLst/>
              </a:rPr>
              <a:t>PSD was named by the </a:t>
            </a:r>
            <a:r>
              <a:rPr lang="en-US" sz="1100" i="1" dirty="0" smtClean="0">
                <a:effectLst/>
              </a:rPr>
              <a:t>Milwaukee Journal Sentinel</a:t>
            </a:r>
            <a:r>
              <a:rPr lang="en-US" sz="1100" dirty="0" smtClean="0">
                <a:effectLst/>
              </a:rPr>
              <a:t> as one of Wisconsin's Top 100 Workplaces for the years 2011, 2012 and 2013. Staff satisfaction ratings for </a:t>
            </a:r>
            <a:r>
              <a:rPr lang="en-US" sz="1100" dirty="0" err="1" smtClean="0">
                <a:effectLst/>
              </a:rPr>
              <a:t>salaries,benefits</a:t>
            </a:r>
            <a:r>
              <a:rPr lang="en-US" sz="1100" dirty="0" smtClean="0">
                <a:effectLst/>
              </a:rPr>
              <a:t> and engagement/involvement all far exceed the national averages.</a:t>
            </a:r>
            <a:endParaRPr lang="en-US" sz="1100" dirty="0">
              <a:effectLst/>
            </a:endParaRPr>
          </a:p>
        </p:txBody>
      </p:sp>
      <p:sp>
        <p:nvSpPr>
          <p:cNvPr id="33797" name="Rectangle 4"/>
          <p:cNvSpPr>
            <a:spLocks noChangeArrowheads="1"/>
          </p:cNvSpPr>
          <p:nvPr/>
        </p:nvSpPr>
        <p:spPr bwMode="auto">
          <a:xfrm>
            <a:off x="-462845" y="7449800"/>
            <a:ext cx="181809" cy="36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94" tIns="44997" rIns="89994" bIns="44997">
            <a:spAutoFit/>
          </a:bodyPr>
          <a:lstStyle/>
          <a:p>
            <a:pPr algn="ctr" eaLnBrk="0" hangingPunct="0"/>
            <a:endParaRPr lang="en-US">
              <a:latin typeface="Arial" pitchFamily="34" charset="0"/>
            </a:endParaRPr>
          </a:p>
        </p:txBody>
      </p:sp>
    </p:spTree>
    <p:extLst>
      <p:ext uri="{BB962C8B-B14F-4D97-AF65-F5344CB8AC3E}">
        <p14:creationId xmlns:p14="http://schemas.microsoft.com/office/powerpoint/2010/main" val="1817968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sz="2400">
                <a:solidFill>
                  <a:schemeClr val="tx1"/>
                </a:solidFill>
                <a:latin typeface="Times New Roman" pitchFamily="18" charset="0"/>
                <a:ea typeface="ＭＳ Ｐゴシック" pitchFamily="34" charset="-128"/>
              </a:defRPr>
            </a:lvl1pPr>
            <a:lvl2pPr marL="729057" indent="-280406" defTabSz="909763" eaLnBrk="0" hangingPunct="0">
              <a:defRPr sz="2400">
                <a:solidFill>
                  <a:schemeClr val="tx1"/>
                </a:solidFill>
                <a:latin typeface="Times New Roman" pitchFamily="18" charset="0"/>
                <a:ea typeface="ＭＳ Ｐゴシック" pitchFamily="34" charset="-128"/>
              </a:defRPr>
            </a:lvl2pPr>
            <a:lvl3pPr marL="1121626" indent="-224325" defTabSz="909763" eaLnBrk="0" hangingPunct="0">
              <a:defRPr sz="2400">
                <a:solidFill>
                  <a:schemeClr val="tx1"/>
                </a:solidFill>
                <a:latin typeface="Times New Roman" pitchFamily="18" charset="0"/>
                <a:ea typeface="ＭＳ Ｐゴシック" pitchFamily="34" charset="-128"/>
              </a:defRPr>
            </a:lvl3pPr>
            <a:lvl4pPr marL="1570276" indent="-224325" defTabSz="909763" eaLnBrk="0" hangingPunct="0">
              <a:defRPr sz="2400">
                <a:solidFill>
                  <a:schemeClr val="tx1"/>
                </a:solidFill>
                <a:latin typeface="Times New Roman" pitchFamily="18" charset="0"/>
                <a:ea typeface="ＭＳ Ｐゴシック" pitchFamily="34" charset="-128"/>
              </a:defRPr>
            </a:lvl4pPr>
            <a:lvl5pPr marL="2018927" indent="-224325" defTabSz="909763" eaLnBrk="0" hangingPunct="0">
              <a:defRPr sz="2400">
                <a:solidFill>
                  <a:schemeClr val="tx1"/>
                </a:solidFill>
                <a:latin typeface="Times New Roman" pitchFamily="18" charset="0"/>
                <a:ea typeface="ＭＳ Ｐゴシック" pitchFamily="34" charset="-128"/>
              </a:defRPr>
            </a:lvl5pPr>
            <a:lvl6pPr marL="2467577" indent="-224325" defTabSz="909763"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9763"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9763"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9763"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BBD833A4-69FF-46F6-BBFA-3E128CEBF497}" type="slidenum">
              <a:rPr lang="en-US" sz="1200"/>
              <a:pPr/>
              <a:t>19</a:t>
            </a:fld>
            <a:endParaRPr lang="en-US" sz="1200"/>
          </a:p>
        </p:txBody>
      </p:sp>
      <p:sp>
        <p:nvSpPr>
          <p:cNvPr id="33795" name="Rectangle 2"/>
          <p:cNvSpPr>
            <a:spLocks noGrp="1" noRot="1" noChangeAspect="1" noChangeArrowheads="1" noTextEdit="1"/>
          </p:cNvSpPr>
          <p:nvPr>
            <p:ph type="sldImg"/>
          </p:nvPr>
        </p:nvSpPr>
        <p:spPr>
          <a:xfrm>
            <a:off x="1355725" y="688975"/>
            <a:ext cx="3879850" cy="2909888"/>
          </a:xfrm>
          <a:ln/>
        </p:spPr>
      </p:sp>
      <p:sp>
        <p:nvSpPr>
          <p:cNvPr id="272387" name="Rectangle 3"/>
          <p:cNvSpPr>
            <a:spLocks noGrp="1" noChangeArrowheads="1"/>
          </p:cNvSpPr>
          <p:nvPr>
            <p:ph type="body" idx="1"/>
          </p:nvPr>
        </p:nvSpPr>
        <p:spPr>
          <a:xfrm>
            <a:off x="223631" y="3747541"/>
            <a:ext cx="6421611" cy="5170046"/>
          </a:xfrm>
        </p:spPr>
        <p:txBody>
          <a:bodyPr/>
          <a:lstStyle/>
          <a:p>
            <a:pPr>
              <a:spcAft>
                <a:spcPts val="600"/>
              </a:spcAft>
            </a:pPr>
            <a:r>
              <a:rPr lang="en-US" sz="1100" dirty="0" smtClean="0">
                <a:effectLst/>
              </a:rPr>
              <a:t>Sutter Davis Hospital (SDH) is a nonprofit, 48-bed acute care hospital that offers care in four primary areas: medical-surgical and intensive care, birthing, emergency care and surgical services. Sutter Davis is the only acute care facility in Davis, Calif., and one of two in its county. It operates as part of a regional structure within the Sutter Health System. SDH’s workforce consists of 385 employees and 394 medical staff members supported by 100 volunteers. The hospital operated in 2012 on nearly $95 million in revenues. </a:t>
            </a:r>
            <a:r>
              <a:rPr lang="en-US" sz="1100" dirty="0" smtClean="0">
                <a:latin typeface="Tahoma" pitchFamily="34" charset="0"/>
                <a:ea typeface="Tahoma" pitchFamily="34" charset="0"/>
                <a:cs typeface="Tahoma" pitchFamily="34" charset="0"/>
              </a:rPr>
              <a:t>Selected results: </a:t>
            </a:r>
          </a:p>
          <a:p>
            <a:pPr marL="171450" indent="-171450">
              <a:buFont typeface="Arial" panose="020B0604020202020204" pitchFamily="34" charset="0"/>
              <a:buChar char="•"/>
            </a:pPr>
            <a:r>
              <a:rPr lang="en-US" sz="1100" dirty="0" smtClean="0">
                <a:effectLst/>
              </a:rPr>
              <a:t>SDH demonstrates sustained high levels of performance in many health care and patient-focused process results. For example, core measure scores reported to the Centers for Medicare and Medicaid Services (CMS) have ranked in the top 10 percent nationally since 2010. (Core measures are evidence-based performance metrics that set national standards for specific patient groups.) These include results for acute myocardial infarction, congestive heart failure and pneumonia. Sutter Davis’ scores on performance measures defined by the Surgical Care Improvement Project, a national quality partnership dedicated to significantly reducing surgical complications, also have achieved top </a:t>
            </a:r>
            <a:r>
              <a:rPr lang="en-US" sz="1100" dirty="0" err="1" smtClean="0">
                <a:effectLst/>
              </a:rPr>
              <a:t>decile</a:t>
            </a:r>
            <a:r>
              <a:rPr lang="en-US" sz="1100" dirty="0" smtClean="0">
                <a:effectLst/>
              </a:rPr>
              <a:t> </a:t>
            </a:r>
            <a:r>
              <a:rPr lang="en-US" sz="1100" dirty="0" err="1" smtClean="0">
                <a:effectLst/>
              </a:rPr>
              <a:t>levels.SDH</a:t>
            </a:r>
            <a:r>
              <a:rPr lang="en-US" sz="1100" dirty="0" smtClean="0">
                <a:effectLst/>
              </a:rPr>
              <a:t> performance scores for specific patient groups such as acute myocardial infarction, congestive heart failure and pneumonia have ranked in the top 10 percent nationally for since 2010.</a:t>
            </a:r>
          </a:p>
          <a:p>
            <a:pPr marL="171450" indent="-171450">
              <a:buFont typeface="Arial" panose="020B0604020202020204" pitchFamily="34" charset="0"/>
              <a:buChar char="•"/>
            </a:pPr>
            <a:r>
              <a:rPr lang="en-US" sz="1100" dirty="0" smtClean="0">
                <a:effectLst/>
              </a:rPr>
              <a:t>SDH exceeds the top 10 percent benchmarks nationally for readmission rates and average length of stay for pneumonia, heart failure and acute myocardial infarction, as well as average length of stay for both Medicare and overall inpatient care.</a:t>
            </a:r>
          </a:p>
          <a:p>
            <a:pPr marL="171450" indent="-171450">
              <a:buFont typeface="Arial" panose="020B0604020202020204" pitchFamily="34" charset="0"/>
              <a:buChar char="•"/>
            </a:pPr>
            <a:r>
              <a:rPr lang="en-US" sz="1100" dirty="0" smtClean="0">
                <a:effectLst/>
              </a:rPr>
              <a:t>SDH demonstrates high standards for work and process efficiency. For example, the average door-to-doctor time in emergency has decreased from 45 minutes in 2008 to 22 minutes in 2012, well below the California benchmark of 58 minutes.</a:t>
            </a:r>
          </a:p>
          <a:p>
            <a:pPr marL="171450" indent="-171450">
              <a:buFont typeface="Arial" panose="020B0604020202020204" pitchFamily="34" charset="0"/>
              <a:buChar char="•"/>
            </a:pPr>
            <a:r>
              <a:rPr lang="en-US" sz="1100" dirty="0" smtClean="0">
                <a:effectLst/>
              </a:rPr>
              <a:t>An organizational focus on people is reflected in SDH’s employee satisfaction and engagement scores, which exceed the top 10 percent of marks in a national survey database.</a:t>
            </a:r>
            <a:endParaRPr lang="en-US" sz="1100" dirty="0">
              <a:effectLst/>
            </a:endParaRPr>
          </a:p>
        </p:txBody>
      </p:sp>
      <p:sp>
        <p:nvSpPr>
          <p:cNvPr id="33797" name="Rectangle 4"/>
          <p:cNvSpPr>
            <a:spLocks noChangeArrowheads="1"/>
          </p:cNvSpPr>
          <p:nvPr/>
        </p:nvSpPr>
        <p:spPr bwMode="auto">
          <a:xfrm>
            <a:off x="-462845" y="7449800"/>
            <a:ext cx="181809" cy="36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94" tIns="44997" rIns="89994" bIns="44997">
            <a:spAutoFit/>
          </a:bodyPr>
          <a:lstStyle/>
          <a:p>
            <a:pPr algn="ctr" eaLnBrk="0" hangingPunct="0"/>
            <a:endParaRPr lang="en-US">
              <a:latin typeface="Arial" pitchFamily="34" charset="0"/>
            </a:endParaRPr>
          </a:p>
        </p:txBody>
      </p:sp>
    </p:spTree>
    <p:extLst>
      <p:ext uri="{BB962C8B-B14F-4D97-AF65-F5344CB8AC3E}">
        <p14:creationId xmlns:p14="http://schemas.microsoft.com/office/powerpoint/2010/main" val="1193764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380">
              <a:defRPr sz="2600">
                <a:solidFill>
                  <a:schemeClr val="tx1"/>
                </a:solidFill>
                <a:latin typeface="Times New Roman" pitchFamily="18" charset="0"/>
                <a:ea typeface="MS PGothic" pitchFamily="34" charset="-128"/>
              </a:defRPr>
            </a:lvl1pPr>
            <a:lvl2pPr marL="817542" indent="-314439" defTabSz="908380">
              <a:defRPr sz="2600">
                <a:solidFill>
                  <a:schemeClr val="tx1"/>
                </a:solidFill>
                <a:latin typeface="Times New Roman" pitchFamily="18" charset="0"/>
                <a:ea typeface="MS PGothic" pitchFamily="34" charset="-128"/>
              </a:defRPr>
            </a:lvl2pPr>
            <a:lvl3pPr marL="1257757" indent="-251551" defTabSz="908380">
              <a:defRPr sz="2600">
                <a:solidFill>
                  <a:schemeClr val="tx1"/>
                </a:solidFill>
                <a:latin typeface="Times New Roman" pitchFamily="18" charset="0"/>
                <a:ea typeface="MS PGothic" pitchFamily="34" charset="-128"/>
              </a:defRPr>
            </a:lvl3pPr>
            <a:lvl4pPr marL="1760860" indent="-251551" defTabSz="908380">
              <a:defRPr sz="2600">
                <a:solidFill>
                  <a:schemeClr val="tx1"/>
                </a:solidFill>
                <a:latin typeface="Times New Roman" pitchFamily="18" charset="0"/>
                <a:ea typeface="MS PGothic" pitchFamily="34" charset="-128"/>
              </a:defRPr>
            </a:lvl4pPr>
            <a:lvl5pPr marL="2263963" indent="-251551" defTabSz="908380">
              <a:defRPr sz="2600">
                <a:solidFill>
                  <a:schemeClr val="tx1"/>
                </a:solidFill>
                <a:latin typeface="Times New Roman" pitchFamily="18" charset="0"/>
                <a:ea typeface="MS PGothic" pitchFamily="34" charset="-128"/>
              </a:defRPr>
            </a:lvl5pPr>
            <a:lvl6pPr marL="2767066" indent="-251551" defTabSz="908380" eaLnBrk="0" fontAlgn="base" hangingPunct="0">
              <a:spcBef>
                <a:spcPct val="0"/>
              </a:spcBef>
              <a:spcAft>
                <a:spcPct val="0"/>
              </a:spcAft>
              <a:defRPr sz="2600">
                <a:solidFill>
                  <a:schemeClr val="tx1"/>
                </a:solidFill>
                <a:latin typeface="Times New Roman" pitchFamily="18" charset="0"/>
                <a:ea typeface="MS PGothic" pitchFamily="34" charset="-128"/>
              </a:defRPr>
            </a:lvl6pPr>
            <a:lvl7pPr marL="3270169" indent="-251551" defTabSz="908380" eaLnBrk="0" fontAlgn="base" hangingPunct="0">
              <a:spcBef>
                <a:spcPct val="0"/>
              </a:spcBef>
              <a:spcAft>
                <a:spcPct val="0"/>
              </a:spcAft>
              <a:defRPr sz="2600">
                <a:solidFill>
                  <a:schemeClr val="tx1"/>
                </a:solidFill>
                <a:latin typeface="Times New Roman" pitchFamily="18" charset="0"/>
                <a:ea typeface="MS PGothic" pitchFamily="34" charset="-128"/>
              </a:defRPr>
            </a:lvl7pPr>
            <a:lvl8pPr marL="3773272" indent="-251551" defTabSz="908380" eaLnBrk="0" fontAlgn="base" hangingPunct="0">
              <a:spcBef>
                <a:spcPct val="0"/>
              </a:spcBef>
              <a:spcAft>
                <a:spcPct val="0"/>
              </a:spcAft>
              <a:defRPr sz="2600">
                <a:solidFill>
                  <a:schemeClr val="tx1"/>
                </a:solidFill>
                <a:latin typeface="Times New Roman" pitchFamily="18" charset="0"/>
                <a:ea typeface="MS PGothic" pitchFamily="34" charset="-128"/>
              </a:defRPr>
            </a:lvl8pPr>
            <a:lvl9pPr marL="4276374" indent="-251551" defTabSz="908380" eaLnBrk="0" fontAlgn="base" hangingPunct="0">
              <a:spcBef>
                <a:spcPct val="0"/>
              </a:spcBef>
              <a:spcAft>
                <a:spcPct val="0"/>
              </a:spcAft>
              <a:defRPr sz="2600">
                <a:solidFill>
                  <a:schemeClr val="tx1"/>
                </a:solidFill>
                <a:latin typeface="Times New Roman" pitchFamily="18" charset="0"/>
                <a:ea typeface="MS PGothic" pitchFamily="34" charset="-128"/>
              </a:defRPr>
            </a:lvl9pPr>
          </a:lstStyle>
          <a:p>
            <a:fld id="{A5873479-C10D-4CA8-99B5-65A432721FC5}" type="slidenum">
              <a:rPr lang="en-US" altLang="en-US" sz="1200"/>
              <a:pPr/>
              <a:t>2</a:t>
            </a:fld>
            <a:endParaRPr lang="en-US" altLang="en-US" sz="1200"/>
          </a:p>
        </p:txBody>
      </p:sp>
      <p:sp>
        <p:nvSpPr>
          <p:cNvPr id="17410" name="Rectangle 2"/>
          <p:cNvSpPr>
            <a:spLocks noGrp="1" noRot="1" noChangeAspect="1" noChangeArrowheads="1" noTextEdit="1"/>
          </p:cNvSpPr>
          <p:nvPr>
            <p:ph type="sldImg"/>
          </p:nvPr>
        </p:nvSpPr>
        <p:spPr>
          <a:xfrm>
            <a:off x="1143000" y="685800"/>
            <a:ext cx="4572000" cy="3429000"/>
          </a:xfrm>
          <a:ln/>
        </p:spPr>
      </p:sp>
      <p:sp>
        <p:nvSpPr>
          <p:cNvPr id="1741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en-US" sz="1800" dirty="0">
                <a:latin typeface="Calibri" pitchFamily="34" charset="0"/>
              </a:rPr>
              <a:t>The ratio of the </a:t>
            </a:r>
            <a:r>
              <a:rPr lang="en-US" altLang="en-US" sz="1800" dirty="0" err="1">
                <a:latin typeface="Calibri" pitchFamily="34" charset="0"/>
              </a:rPr>
              <a:t>Baldrige</a:t>
            </a:r>
            <a:r>
              <a:rPr lang="en-US" altLang="en-US" sz="1800" dirty="0">
                <a:latin typeface="Calibri" pitchFamily="34" charset="0"/>
              </a:rPr>
              <a:t> Program’s benefits for the U.S. economy to its costs is estimated at 820 to 1.</a:t>
            </a:r>
          </a:p>
          <a:p>
            <a:endParaRPr lang="en-US" altLang="en-US" sz="1800" dirty="0">
              <a:latin typeface="Calibri" pitchFamily="34" charset="0"/>
            </a:endParaRPr>
          </a:p>
          <a:p>
            <a:r>
              <a:rPr lang="en-US" altLang="en-US" sz="1800" dirty="0" smtClean="0">
                <a:latin typeface="Calibri" pitchFamily="34" charset="0"/>
              </a:rPr>
              <a:t>95 </a:t>
            </a:r>
            <a:r>
              <a:rPr lang="en-US" altLang="en-US" sz="1800" dirty="0" err="1">
                <a:latin typeface="Calibri" pitchFamily="34" charset="0"/>
              </a:rPr>
              <a:t>Baldrige</a:t>
            </a:r>
            <a:r>
              <a:rPr lang="en-US" altLang="en-US" sz="1800" dirty="0">
                <a:latin typeface="Calibri" pitchFamily="34" charset="0"/>
              </a:rPr>
              <a:t> Award winners serve as national role models.</a:t>
            </a:r>
          </a:p>
          <a:p>
            <a:endParaRPr lang="en-US" altLang="en-US" sz="1800" dirty="0">
              <a:latin typeface="Calibri" pitchFamily="34" charset="0"/>
            </a:endParaRPr>
          </a:p>
          <a:p>
            <a:r>
              <a:rPr lang="en-US" altLang="en-US" sz="1800" dirty="0" smtClean="0">
                <a:latin typeface="Calibri" pitchFamily="34" charset="0"/>
              </a:rPr>
              <a:t>2010–2013 </a:t>
            </a:r>
            <a:r>
              <a:rPr lang="en-US" altLang="en-US" sz="1800" dirty="0">
                <a:latin typeface="Calibri" pitchFamily="34" charset="0"/>
              </a:rPr>
              <a:t>award applicants represent 470,403 jobs, 2,250 work sites, over $77 billion in revenue/budgets, and about 434 million customers served.</a:t>
            </a:r>
          </a:p>
          <a:p>
            <a:endParaRPr lang="en-US" altLang="en-US" sz="1800" dirty="0">
              <a:latin typeface="Calibri" pitchFamily="34" charset="0"/>
            </a:endParaRPr>
          </a:p>
          <a:p>
            <a:r>
              <a:rPr lang="en-US" altLang="en-US" sz="1800" dirty="0">
                <a:latin typeface="Calibri" pitchFamily="34" charset="0"/>
              </a:rPr>
              <a:t>482 </a:t>
            </a:r>
            <a:r>
              <a:rPr lang="en-US" altLang="en-US" sz="1800" dirty="0" err="1">
                <a:latin typeface="Calibri" pitchFamily="34" charset="0"/>
              </a:rPr>
              <a:t>Baldrige</a:t>
            </a:r>
            <a:r>
              <a:rPr lang="en-US" altLang="en-US" sz="1800" dirty="0">
                <a:latin typeface="Calibri" pitchFamily="34" charset="0"/>
              </a:rPr>
              <a:t> examiners volunteered roughly $7.3 million in services in 2013.</a:t>
            </a:r>
          </a:p>
          <a:p>
            <a:endParaRPr lang="en-US" altLang="en-US" sz="1800" dirty="0">
              <a:latin typeface="Calibri" pitchFamily="34" charset="0"/>
            </a:endParaRPr>
          </a:p>
          <a:p>
            <a:r>
              <a:rPr lang="en-US" altLang="en-US" sz="1800" dirty="0" smtClean="0">
                <a:latin typeface="Calibri" pitchFamily="34" charset="0"/>
              </a:rPr>
              <a:t>2,297 state </a:t>
            </a:r>
            <a:r>
              <a:rPr lang="en-US" altLang="en-US" sz="1800" dirty="0">
                <a:latin typeface="Calibri" pitchFamily="34" charset="0"/>
              </a:rPr>
              <a:t>Baldrige-based examiners volunteered around $30 million in services in </a:t>
            </a:r>
            <a:r>
              <a:rPr lang="en-US" altLang="en-US" sz="1800" dirty="0" smtClean="0">
                <a:latin typeface="Calibri" pitchFamily="34" charset="0"/>
              </a:rPr>
              <a:t>2013.</a:t>
            </a:r>
            <a:endParaRPr lang="en-US" altLang="en-US" sz="1800" dirty="0">
              <a:latin typeface="Calibri" pitchFamily="34" charset="0"/>
            </a:endParaRPr>
          </a:p>
          <a:p>
            <a:endParaRPr lang="en-US" altLang="en-US" baseline="30000" dirty="0" smtClean="0">
              <a:latin typeface="Times New Roman" pitchFamily="18" charset="0"/>
            </a:endParaRPr>
          </a:p>
          <a:p>
            <a:endParaRPr lang="en-US" altLang="en-US" baseline="30000" dirty="0" smtClean="0">
              <a:latin typeface="Times New Roman" pitchFamily="18" charset="0"/>
            </a:endParaRPr>
          </a:p>
          <a:p>
            <a:endParaRPr lang="en-US" altLang="en-US" baseline="30000" dirty="0" smtClean="0">
              <a:latin typeface="Times New Roman" pitchFamily="18" charset="0"/>
            </a:endParaRPr>
          </a:p>
          <a:p>
            <a:endParaRPr lang="en-US" altLang="en-US" baseline="30000" dirty="0" smtClean="0">
              <a:latin typeface="Times New Roman" pitchFamily="18" charset="0"/>
            </a:endParaRPr>
          </a:p>
          <a:p>
            <a:endParaRPr lang="en-US" altLang="en-US" baseline="30000" dirty="0" smtClean="0">
              <a:latin typeface="Times New Roman" pitchFamily="18" charset="0"/>
            </a:endParaRPr>
          </a:p>
        </p:txBody>
      </p:sp>
    </p:spTree>
    <p:extLst>
      <p:ext uri="{BB962C8B-B14F-4D97-AF65-F5344CB8AC3E}">
        <p14:creationId xmlns:p14="http://schemas.microsoft.com/office/powerpoint/2010/main" val="4125767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a typeface="ＭＳ Ｐゴシック" pitchFamily="34"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584" eaLnBrk="0" hangingPunct="0">
              <a:defRPr sz="2600">
                <a:solidFill>
                  <a:schemeClr val="tx1"/>
                </a:solidFill>
                <a:latin typeface="Times New Roman" pitchFamily="18" charset="0"/>
                <a:ea typeface="ＭＳ Ｐゴシック" pitchFamily="34" charset="-128"/>
              </a:defRPr>
            </a:lvl1pPr>
            <a:lvl2pPr marL="817496" indent="-314421" defTabSz="906584" eaLnBrk="0" hangingPunct="0">
              <a:defRPr sz="2600">
                <a:solidFill>
                  <a:schemeClr val="tx1"/>
                </a:solidFill>
                <a:latin typeface="Times New Roman" pitchFamily="18" charset="0"/>
                <a:ea typeface="ＭＳ Ｐゴシック" pitchFamily="34" charset="-128"/>
              </a:defRPr>
            </a:lvl2pPr>
            <a:lvl3pPr marL="1257687" indent="-251537" defTabSz="906584" eaLnBrk="0" hangingPunct="0">
              <a:defRPr sz="2600">
                <a:solidFill>
                  <a:schemeClr val="tx1"/>
                </a:solidFill>
                <a:latin typeface="Times New Roman" pitchFamily="18" charset="0"/>
                <a:ea typeface="ＭＳ Ｐゴシック" pitchFamily="34" charset="-128"/>
              </a:defRPr>
            </a:lvl3pPr>
            <a:lvl4pPr marL="1760762" indent="-251537" defTabSz="906584" eaLnBrk="0" hangingPunct="0">
              <a:defRPr sz="2600">
                <a:solidFill>
                  <a:schemeClr val="tx1"/>
                </a:solidFill>
                <a:latin typeface="Times New Roman" pitchFamily="18" charset="0"/>
                <a:ea typeface="ＭＳ Ｐゴシック" pitchFamily="34" charset="-128"/>
              </a:defRPr>
            </a:lvl4pPr>
            <a:lvl5pPr marL="2263838" indent="-251537" defTabSz="906584" eaLnBrk="0" hangingPunct="0">
              <a:defRPr sz="2600">
                <a:solidFill>
                  <a:schemeClr val="tx1"/>
                </a:solidFill>
                <a:latin typeface="Times New Roman" pitchFamily="18" charset="0"/>
                <a:ea typeface="ＭＳ Ｐゴシック" pitchFamily="34" charset="-128"/>
              </a:defRPr>
            </a:lvl5pPr>
            <a:lvl6pPr marL="2766913" indent="-251537" defTabSz="90658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69988" indent="-251537" defTabSz="90658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063" indent="-251537" defTabSz="90658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137" indent="-251537" defTabSz="90658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83A77C9F-1FB9-4191-BF9A-2566496A23EA}" type="slidenum">
              <a:rPr lang="en-US" sz="1200"/>
              <a:pPr/>
              <a:t>20</a:t>
            </a:fld>
            <a:endParaRPr lang="en-US" sz="1200"/>
          </a:p>
        </p:txBody>
      </p:sp>
    </p:spTree>
    <p:extLst>
      <p:ext uri="{BB962C8B-B14F-4D97-AF65-F5344CB8AC3E}">
        <p14:creationId xmlns:p14="http://schemas.microsoft.com/office/powerpoint/2010/main" val="650529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368" eaLnBrk="0" hangingPunct="0">
              <a:defRPr sz="2600">
                <a:solidFill>
                  <a:schemeClr val="tx1"/>
                </a:solidFill>
                <a:latin typeface="Times New Roman" pitchFamily="18" charset="0"/>
                <a:ea typeface="ＭＳ Ｐゴシック" pitchFamily="34" charset="-128"/>
              </a:defRPr>
            </a:lvl1pPr>
            <a:lvl2pPr marL="817542" indent="-314439" defTabSz="915368" eaLnBrk="0" hangingPunct="0">
              <a:defRPr sz="2600">
                <a:solidFill>
                  <a:schemeClr val="tx1"/>
                </a:solidFill>
                <a:latin typeface="Times New Roman" pitchFamily="18" charset="0"/>
                <a:ea typeface="ＭＳ Ｐゴシック" pitchFamily="34" charset="-128"/>
              </a:defRPr>
            </a:lvl2pPr>
            <a:lvl3pPr marL="1257757" indent="-251551" defTabSz="915368" eaLnBrk="0" hangingPunct="0">
              <a:defRPr sz="2600">
                <a:solidFill>
                  <a:schemeClr val="tx1"/>
                </a:solidFill>
                <a:latin typeface="Times New Roman" pitchFamily="18" charset="0"/>
                <a:ea typeface="ＭＳ Ｐゴシック" pitchFamily="34" charset="-128"/>
              </a:defRPr>
            </a:lvl3pPr>
            <a:lvl4pPr marL="1760860" indent="-251551" defTabSz="915368" eaLnBrk="0" hangingPunct="0">
              <a:defRPr sz="2600">
                <a:solidFill>
                  <a:schemeClr val="tx1"/>
                </a:solidFill>
                <a:latin typeface="Times New Roman" pitchFamily="18" charset="0"/>
                <a:ea typeface="ＭＳ Ｐゴシック" pitchFamily="34" charset="-128"/>
              </a:defRPr>
            </a:lvl4pPr>
            <a:lvl5pPr marL="2263963" indent="-251551" defTabSz="915368" eaLnBrk="0" hangingPunct="0">
              <a:defRPr sz="2600">
                <a:solidFill>
                  <a:schemeClr val="tx1"/>
                </a:solidFill>
                <a:latin typeface="Times New Roman" pitchFamily="18" charset="0"/>
                <a:ea typeface="ＭＳ Ｐゴシック" pitchFamily="34" charset="-128"/>
              </a:defRPr>
            </a:lvl5pPr>
            <a:lvl6pPr marL="2767066" indent="-251551" defTabSz="915368"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15368"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15368"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15368"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04055182-3DB8-4F40-9EA9-BE883AD1077A}" type="slidenum">
              <a:rPr lang="en-US" sz="1200"/>
              <a:pPr/>
              <a:t>3</a:t>
            </a:fld>
            <a:endParaRPr lang="en-US" sz="1200"/>
          </a:p>
        </p:txBody>
      </p:sp>
      <p:sp>
        <p:nvSpPr>
          <p:cNvPr id="31747" name="Rectangle 2"/>
          <p:cNvSpPr>
            <a:spLocks noGrp="1" noRot="1" noChangeAspect="1" noChangeArrowheads="1" noTextEdit="1"/>
          </p:cNvSpPr>
          <p:nvPr>
            <p:ph type="sldImg"/>
          </p:nvPr>
        </p:nvSpPr>
        <p:spPr>
          <a:xfrm>
            <a:off x="1114425" y="673100"/>
            <a:ext cx="4572000" cy="3430588"/>
          </a:xfrm>
          <a:ln/>
        </p:spPr>
      </p:sp>
      <p:sp>
        <p:nvSpPr>
          <p:cNvPr id="31748" name="Rectangle 3"/>
          <p:cNvSpPr>
            <a:spLocks noGrp="1" noChangeArrowheads="1"/>
          </p:cNvSpPr>
          <p:nvPr>
            <p:ph type="body" idx="1"/>
          </p:nvPr>
        </p:nvSpPr>
        <p:spPr>
          <a:xfrm>
            <a:off x="762000" y="4343400"/>
            <a:ext cx="5631766" cy="199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n-US" kern="1200" dirty="0" smtClean="0">
                <a:solidFill>
                  <a:schemeClr val="tx1"/>
                </a:solidFill>
                <a:effectLst/>
                <a:latin typeface="Tahoma" pitchFamily="34" charset="0"/>
                <a:ea typeface="Tahoma" pitchFamily="34" charset="0"/>
                <a:cs typeface="Tahoma" pitchFamily="34" charset="0"/>
              </a:rPr>
              <a:t>Since 1987, the Baldrige Criteria have played three roles in strengthening U.S. competitiveness: </a:t>
            </a:r>
          </a:p>
          <a:p>
            <a:pPr marL="171450" lvl="0" indent="-171450">
              <a:spcAft>
                <a:spcPts val="600"/>
              </a:spcAft>
              <a:buFont typeface="Arial" pitchFamily="34" charset="0"/>
              <a:buChar char="•"/>
            </a:pPr>
            <a:r>
              <a:rPr lang="en-US" kern="1200" dirty="0" smtClean="0">
                <a:solidFill>
                  <a:schemeClr val="tx1"/>
                </a:solidFill>
                <a:effectLst/>
                <a:latin typeface="Tahoma" pitchFamily="34" charset="0"/>
                <a:ea typeface="Tahoma" pitchFamily="34" charset="0"/>
                <a:cs typeface="Tahoma" pitchFamily="34" charset="0"/>
              </a:rPr>
              <a:t>They help improve organizational performance practices, capabilities, and results.</a:t>
            </a:r>
          </a:p>
          <a:p>
            <a:pPr marL="171450" marR="0" lvl="1" indent="-171450" algn="l" defTabSz="914400" rtl="0" eaLnBrk="1" fontAlgn="auto" latinLnBrk="0" hangingPunct="1">
              <a:spcAft>
                <a:spcPts val="600"/>
              </a:spcAft>
              <a:buClrTx/>
              <a:buSzTx/>
              <a:buFont typeface="Arial" pitchFamily="34" charset="0"/>
              <a:buChar char="•"/>
              <a:tabLst/>
              <a:defRPr/>
            </a:pPr>
            <a:r>
              <a:rPr lang="en-US" strike="noStrike" baseline="0" dirty="0" smtClean="0">
                <a:latin typeface="Tahoma" pitchFamily="34" charset="0"/>
                <a:ea typeface="Tahoma" pitchFamily="34" charset="0"/>
                <a:cs typeface="Tahoma" pitchFamily="34" charset="0"/>
              </a:rPr>
              <a:t>As the basis of the Baldrige Award, which recognizes the achievements of role-model organizations, the Criteria </a:t>
            </a:r>
            <a:r>
              <a:rPr lang="en-US" kern="1200" dirty="0" smtClean="0">
                <a:solidFill>
                  <a:schemeClr val="tx1"/>
                </a:solidFill>
                <a:effectLst/>
                <a:latin typeface="Tahoma" pitchFamily="34" charset="0"/>
                <a:ea typeface="Tahoma" pitchFamily="34" charset="0"/>
                <a:cs typeface="Tahoma" pitchFamily="34" charset="0"/>
              </a:rPr>
              <a:t>facilitate communication and sharing of best practices among U.S. </a:t>
            </a:r>
            <a:r>
              <a:rPr lang="en-US" strike="noStrike" kern="1200" dirty="0" smtClean="0">
                <a:solidFill>
                  <a:schemeClr val="tx1"/>
                </a:solidFill>
                <a:effectLst/>
                <a:latin typeface="Tahoma" pitchFamily="34" charset="0"/>
                <a:ea typeface="Tahoma" pitchFamily="34" charset="0"/>
                <a:cs typeface="Tahoma" pitchFamily="34" charset="0"/>
              </a:rPr>
              <a:t>organizations.</a:t>
            </a:r>
            <a:endParaRPr lang="en-US" strike="noStrike" baseline="0" dirty="0" smtClean="0">
              <a:latin typeface="Tahoma" pitchFamily="34" charset="0"/>
              <a:ea typeface="Tahoma" pitchFamily="34" charset="0"/>
              <a:cs typeface="Tahoma" pitchFamily="34" charset="0"/>
            </a:endParaRPr>
          </a:p>
          <a:p>
            <a:pPr marL="171450" lvl="0" indent="-171450">
              <a:spcAft>
                <a:spcPts val="600"/>
              </a:spcAft>
              <a:buFont typeface="Arial" pitchFamily="34" charset="0"/>
              <a:buChar char="•"/>
            </a:pPr>
            <a:r>
              <a:rPr lang="en-US" kern="1200" dirty="0" smtClean="0">
                <a:solidFill>
                  <a:schemeClr val="tx1"/>
                </a:solidFill>
                <a:effectLst/>
                <a:latin typeface="Tahoma" pitchFamily="34" charset="0"/>
                <a:ea typeface="Tahoma" pitchFamily="34" charset="0"/>
                <a:cs typeface="Tahoma" pitchFamily="34" charset="0"/>
              </a:rPr>
              <a:t>They also serve as a working tool for understanding and managing organizational performance, for guiding your strategic plan, and for providing opportunities to learn.</a:t>
            </a:r>
            <a:endParaRPr lang="en-US" kern="1200" dirty="0">
              <a:solidFill>
                <a:schemeClr val="tx1"/>
              </a:solidFill>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582316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xfrm>
            <a:off x="685800" y="4343400"/>
            <a:ext cx="5486400" cy="3124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100" dirty="0" smtClean="0">
                <a:latin typeface="Tahoma" pitchFamily="34" charset="0"/>
                <a:ea typeface="Tahoma" pitchFamily="34" charset="0"/>
                <a:cs typeface="Tahoma" pitchFamily="34" charset="0"/>
              </a:rPr>
              <a:t>Source for 820-to-1</a:t>
            </a:r>
            <a:r>
              <a:rPr lang="en-US" sz="1100" baseline="0" dirty="0" smtClean="0">
                <a:latin typeface="Tahoma" pitchFamily="34" charset="0"/>
                <a:ea typeface="Tahoma" pitchFamily="34" charset="0"/>
                <a:cs typeface="Tahoma" pitchFamily="34" charset="0"/>
              </a:rPr>
              <a:t> ratio: </a:t>
            </a:r>
            <a:r>
              <a:rPr lang="en-US" sz="1100" dirty="0" smtClean="0">
                <a:latin typeface="Tahoma" pitchFamily="34" charset="0"/>
                <a:ea typeface="Tahoma" pitchFamily="34" charset="0"/>
                <a:cs typeface="Tahoma" pitchFamily="34" charset="0"/>
              </a:rPr>
              <a:t>Albert N. Link and John T. Scott, </a:t>
            </a:r>
            <a:r>
              <a:rPr lang="en-US" sz="1100" i="1" u="none" dirty="0" smtClean="0">
                <a:latin typeface="Tahoma" pitchFamily="34" charset="0"/>
                <a:ea typeface="Tahoma" pitchFamily="34" charset="0"/>
                <a:cs typeface="Tahoma" pitchFamily="34" charset="0"/>
              </a:rPr>
              <a:t>Economic Evaluation of the Baldrige Performance Excellence Program, </a:t>
            </a:r>
            <a:r>
              <a:rPr lang="en-US" sz="1100" dirty="0" smtClean="0">
                <a:latin typeface="Tahoma" pitchFamily="34" charset="0"/>
                <a:ea typeface="Tahoma" pitchFamily="34" charset="0"/>
                <a:cs typeface="Tahoma" pitchFamily="34" charset="0"/>
              </a:rPr>
              <a:t>December 2011, http://</a:t>
            </a:r>
            <a:r>
              <a:rPr lang="en-US" sz="1100" dirty="0" err="1" smtClean="0">
                <a:latin typeface="Tahoma" pitchFamily="34" charset="0"/>
                <a:ea typeface="Tahoma" pitchFamily="34" charset="0"/>
                <a:cs typeface="Tahoma" pitchFamily="34" charset="0"/>
              </a:rPr>
              <a:t>www.nist.gov</a:t>
            </a:r>
            <a:r>
              <a:rPr lang="en-US" sz="1100" dirty="0" smtClean="0">
                <a:latin typeface="Tahoma" pitchFamily="34" charset="0"/>
                <a:ea typeface="Tahoma" pitchFamily="34" charset="0"/>
                <a:cs typeface="Tahoma" pitchFamily="34" charset="0"/>
              </a:rPr>
              <a:t>/</a:t>
            </a:r>
            <a:r>
              <a:rPr lang="en-US" sz="1100" dirty="0" err="1" smtClean="0">
                <a:latin typeface="Tahoma" pitchFamily="34" charset="0"/>
                <a:ea typeface="Tahoma" pitchFamily="34" charset="0"/>
                <a:cs typeface="Tahoma" pitchFamily="34" charset="0"/>
              </a:rPr>
              <a:t>baldrige</a:t>
            </a:r>
            <a:r>
              <a:rPr lang="en-US" sz="1100" dirty="0" smtClean="0">
                <a:latin typeface="Tahoma" pitchFamily="34" charset="0"/>
                <a:ea typeface="Tahoma" pitchFamily="34" charset="0"/>
                <a:cs typeface="Tahoma" pitchFamily="34" charset="0"/>
              </a:rPr>
              <a:t>/publications/</a:t>
            </a:r>
            <a:r>
              <a:rPr lang="en-US" sz="1100" dirty="0" err="1" smtClean="0">
                <a:latin typeface="Tahoma" pitchFamily="34" charset="0"/>
                <a:ea typeface="Tahoma" pitchFamily="34" charset="0"/>
                <a:cs typeface="Tahoma" pitchFamily="34" charset="0"/>
              </a:rPr>
              <a:t>economic_evaluation_2011.cfm</a:t>
            </a:r>
            <a:r>
              <a:rPr lang="en-US" sz="1100" dirty="0" smtClean="0">
                <a:latin typeface="Tahoma" pitchFamily="34" charset="0"/>
                <a:ea typeface="Tahoma" pitchFamily="34" charset="0"/>
                <a:cs typeface="Tahoma" pitchFamily="34" charset="0"/>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100" dirty="0" smtClean="0">
                <a:latin typeface="Tahoma" pitchFamily="34" charset="0"/>
                <a:ea typeface="Tahoma" pitchFamily="34" charset="0"/>
                <a:cs typeface="Tahoma" pitchFamily="34" charset="0"/>
              </a:rPr>
              <a:t>To arrive at this ratio, they compared the benefits received by the 273 Baldrige Award applicants from 2007 to 2010 with the cost of operating the Baldrige Program.</a:t>
            </a:r>
          </a:p>
          <a:p>
            <a:pPr>
              <a:spcAft>
                <a:spcPts val="600"/>
              </a:spcAft>
            </a:pPr>
            <a:r>
              <a:rPr lang="en-US" sz="1100" dirty="0" smtClean="0">
                <a:latin typeface="Tahoma" pitchFamily="34" charset="0"/>
                <a:ea typeface="Tahoma" pitchFamily="34" charset="0"/>
                <a:cs typeface="Tahoma" pitchFamily="34" charset="0"/>
              </a:rPr>
              <a:t>The 820-to-1 ratio represents only the benefits for the surveyed applicants, but it represents all of the Baldrige Program's social costs. Link and Scott note that the benefit-to-cost ratio would be much higher if program costs were compared with the benefits for the entire U.S. economy.</a:t>
            </a:r>
          </a:p>
          <a:p>
            <a:pPr>
              <a:spcAft>
                <a:spcPts val="600"/>
              </a:spcAft>
            </a:pPr>
            <a:r>
              <a:rPr lang="en-US" sz="1100" dirty="0" smtClean="0">
                <a:latin typeface="Tahoma" pitchFamily="34" charset="0"/>
                <a:ea typeface="Tahoma" pitchFamily="34" charset="0"/>
                <a:cs typeface="Tahoma" pitchFamily="34" charset="0"/>
              </a:rPr>
              <a:t>Three types of social benefit were measured:</a:t>
            </a:r>
          </a:p>
          <a:p>
            <a:pPr marL="171450" indent="-171450">
              <a:spcAft>
                <a:spcPts val="600"/>
              </a:spcAft>
              <a:buFont typeface="Arial" pitchFamily="34" charset="0"/>
              <a:buChar char="•"/>
            </a:pPr>
            <a:r>
              <a:rPr lang="en-US" sz="1100" dirty="0" smtClean="0">
                <a:latin typeface="Tahoma" pitchFamily="34" charset="0"/>
                <a:ea typeface="Tahoma" pitchFamily="34" charset="0"/>
                <a:cs typeface="Tahoma" pitchFamily="34" charset="0"/>
              </a:rPr>
              <a:t>the applicants’ cost savings from using the Baldrige Criteria instead of a higher-priced alternative</a:t>
            </a:r>
          </a:p>
          <a:p>
            <a:pPr marL="171450" indent="-171450">
              <a:spcAft>
                <a:spcPts val="600"/>
              </a:spcAft>
              <a:buFont typeface="Arial" pitchFamily="34" charset="0"/>
              <a:buChar char="•"/>
            </a:pPr>
            <a:r>
              <a:rPr lang="en-US" sz="1100" dirty="0" smtClean="0">
                <a:latin typeface="Tahoma" pitchFamily="34" charset="0"/>
                <a:ea typeface="Tahoma" pitchFamily="34" charset="0"/>
                <a:cs typeface="Tahoma" pitchFamily="34" charset="0"/>
              </a:rPr>
              <a:t>gains to U.S. consumers, who had greater satisfaction with higher-quality products</a:t>
            </a:r>
          </a:p>
          <a:p>
            <a:pPr marL="171450" indent="-171450">
              <a:spcAft>
                <a:spcPts val="600"/>
              </a:spcAft>
              <a:buFont typeface="Arial" pitchFamily="34" charset="0"/>
              <a:buChar char="•"/>
            </a:pPr>
            <a:r>
              <a:rPr lang="en-US" sz="1100" dirty="0" smtClean="0">
                <a:latin typeface="Tahoma" pitchFamily="34" charset="0"/>
                <a:ea typeface="Tahoma" pitchFamily="34" charset="0"/>
                <a:cs typeface="Tahoma" pitchFamily="34" charset="0"/>
              </a:rPr>
              <a:t>gains to the U.S. economy from saving scarce resources, since the Baldrige Criteria were used instead of a higher-cost alternative</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100" dirty="0" smtClean="0">
              <a:latin typeface="Tahoma" pitchFamily="34" charset="0"/>
              <a:ea typeface="Tahoma" pitchFamily="34" charset="0"/>
              <a:cs typeface="Tahoma"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206" eaLnBrk="0" hangingPunct="0">
              <a:defRPr sz="2400">
                <a:solidFill>
                  <a:schemeClr val="tx1"/>
                </a:solidFill>
                <a:latin typeface="Times New Roman" pitchFamily="18" charset="0"/>
                <a:ea typeface="ＭＳ Ｐゴシック" pitchFamily="34" charset="-128"/>
              </a:defRPr>
            </a:lvl1pPr>
            <a:lvl2pPr marL="729057" indent="-280406" defTabSz="908206" eaLnBrk="0" hangingPunct="0">
              <a:defRPr sz="2400">
                <a:solidFill>
                  <a:schemeClr val="tx1"/>
                </a:solidFill>
                <a:latin typeface="Times New Roman" pitchFamily="18" charset="0"/>
                <a:ea typeface="ＭＳ Ｐゴシック" pitchFamily="34" charset="-128"/>
              </a:defRPr>
            </a:lvl2pPr>
            <a:lvl3pPr marL="1121626" indent="-224325" defTabSz="908206" eaLnBrk="0" hangingPunct="0">
              <a:defRPr sz="2400">
                <a:solidFill>
                  <a:schemeClr val="tx1"/>
                </a:solidFill>
                <a:latin typeface="Times New Roman" pitchFamily="18" charset="0"/>
                <a:ea typeface="ＭＳ Ｐゴシック" pitchFamily="34" charset="-128"/>
              </a:defRPr>
            </a:lvl3pPr>
            <a:lvl4pPr marL="1570276" indent="-224325" defTabSz="908206" eaLnBrk="0" hangingPunct="0">
              <a:defRPr sz="2400">
                <a:solidFill>
                  <a:schemeClr val="tx1"/>
                </a:solidFill>
                <a:latin typeface="Times New Roman" pitchFamily="18" charset="0"/>
                <a:ea typeface="ＭＳ Ｐゴシック" pitchFamily="34" charset="-128"/>
              </a:defRPr>
            </a:lvl4pPr>
            <a:lvl5pPr marL="2018927" indent="-224325" defTabSz="908206" eaLnBrk="0" hangingPunct="0">
              <a:defRPr sz="2400">
                <a:solidFill>
                  <a:schemeClr val="tx1"/>
                </a:solidFill>
                <a:latin typeface="Times New Roman" pitchFamily="18" charset="0"/>
                <a:ea typeface="ＭＳ Ｐゴシック" pitchFamily="34" charset="-128"/>
              </a:defRPr>
            </a:lvl5pPr>
            <a:lvl6pPr marL="2467577" indent="-224325" defTabSz="908206"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8206"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8206"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8206"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83EB80A0-B1F9-4604-94C6-A85EDE7035B5}" type="slidenum">
              <a:rPr lang="en-US" sz="1200">
                <a:latin typeface="Arial" pitchFamily="34" charset="0"/>
              </a:rPr>
              <a:pPr/>
              <a:t>4</a:t>
            </a:fld>
            <a:endParaRPr lang="en-US" sz="1200">
              <a:latin typeface="Arial" pitchFamily="34" charset="0"/>
            </a:endParaRPr>
          </a:p>
        </p:txBody>
      </p:sp>
    </p:spTree>
    <p:extLst>
      <p:ext uri="{BB962C8B-B14F-4D97-AF65-F5344CB8AC3E}">
        <p14:creationId xmlns:p14="http://schemas.microsoft.com/office/powerpoint/2010/main" val="1573809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Tahoma" pitchFamily="34" charset="0"/>
                <a:ea typeface="Tahoma" pitchFamily="34" charset="0"/>
                <a:cs typeface="Tahoma" pitchFamily="34" charset="0"/>
              </a:rPr>
              <a:t>For data on the impact</a:t>
            </a:r>
            <a:r>
              <a:rPr lang="en-US" sz="1100" baseline="0" dirty="0" smtClean="0">
                <a:latin typeface="Tahoma" pitchFamily="34" charset="0"/>
                <a:ea typeface="Tahoma" pitchFamily="34" charset="0"/>
                <a:cs typeface="Tahoma" pitchFamily="34" charset="0"/>
              </a:rPr>
              <a:t> of using Baldrige within an organization, we looked at organizations that we know were using the Criteria for at least a 5-year period: the six two-time Baldrige Award winners. </a:t>
            </a:r>
            <a:r>
              <a:rPr lang="en-US" sz="1100" dirty="0" smtClean="0">
                <a:latin typeface="Tahoma" pitchFamily="34" charset="0"/>
                <a:ea typeface="Tahoma" pitchFamily="34" charset="0"/>
                <a:cs typeface="Tahoma" pitchFamily="34" charset="0"/>
              </a:rPr>
              <a:t>These growth</a:t>
            </a:r>
            <a:r>
              <a:rPr lang="en-US" sz="1100" baseline="0" dirty="0" smtClean="0">
                <a:latin typeface="Tahoma" pitchFamily="34" charset="0"/>
                <a:ea typeface="Tahoma" pitchFamily="34" charset="0"/>
                <a:cs typeface="Tahoma" pitchFamily="34" charset="0"/>
              </a:rPr>
              <a:t> rates represent the time period between awards. </a:t>
            </a:r>
            <a:r>
              <a:rPr lang="en-US" sz="1100" dirty="0" smtClean="0">
                <a:latin typeface="Tahoma" pitchFamily="34" charset="0"/>
                <a:ea typeface="Tahoma" pitchFamily="34" charset="0"/>
                <a:cs typeface="Tahoma" pitchFamily="34" charset="0"/>
              </a:rPr>
              <a:t>Comparative</a:t>
            </a:r>
            <a:r>
              <a:rPr lang="en-US" sz="1100" baseline="0" dirty="0" smtClean="0">
                <a:latin typeface="Tahoma" pitchFamily="34" charset="0"/>
                <a:ea typeface="Tahoma" pitchFamily="34" charset="0"/>
                <a:cs typeface="Tahoma" pitchFamily="34" charset="0"/>
              </a:rPr>
              <a:t> data on job growth are from the U.S. Bureau of Economic Analysis and U.S. Bureau of Labor Statistics</a:t>
            </a:r>
            <a:endParaRPr lang="en-US" sz="1100" dirty="0" smtClean="0">
              <a:latin typeface="Tahoma" pitchFamily="34" charset="0"/>
              <a:ea typeface="Tahoma" pitchFamily="34" charset="0"/>
              <a:cs typeface="Tahoma"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206" eaLnBrk="0" hangingPunct="0">
              <a:defRPr sz="2400">
                <a:solidFill>
                  <a:schemeClr val="tx1"/>
                </a:solidFill>
                <a:latin typeface="Times New Roman" pitchFamily="18" charset="0"/>
                <a:ea typeface="ＭＳ Ｐゴシック" pitchFamily="34" charset="-128"/>
              </a:defRPr>
            </a:lvl1pPr>
            <a:lvl2pPr marL="729057" indent="-280406" defTabSz="908206" eaLnBrk="0" hangingPunct="0">
              <a:defRPr sz="2400">
                <a:solidFill>
                  <a:schemeClr val="tx1"/>
                </a:solidFill>
                <a:latin typeface="Times New Roman" pitchFamily="18" charset="0"/>
                <a:ea typeface="ＭＳ Ｐゴシック" pitchFamily="34" charset="-128"/>
              </a:defRPr>
            </a:lvl2pPr>
            <a:lvl3pPr marL="1121626" indent="-224325" defTabSz="908206" eaLnBrk="0" hangingPunct="0">
              <a:defRPr sz="2400">
                <a:solidFill>
                  <a:schemeClr val="tx1"/>
                </a:solidFill>
                <a:latin typeface="Times New Roman" pitchFamily="18" charset="0"/>
                <a:ea typeface="ＭＳ Ｐゴシック" pitchFamily="34" charset="-128"/>
              </a:defRPr>
            </a:lvl3pPr>
            <a:lvl4pPr marL="1570276" indent="-224325" defTabSz="908206" eaLnBrk="0" hangingPunct="0">
              <a:defRPr sz="2400">
                <a:solidFill>
                  <a:schemeClr val="tx1"/>
                </a:solidFill>
                <a:latin typeface="Times New Roman" pitchFamily="18" charset="0"/>
                <a:ea typeface="ＭＳ Ｐゴシック" pitchFamily="34" charset="-128"/>
              </a:defRPr>
            </a:lvl4pPr>
            <a:lvl5pPr marL="2018927" indent="-224325" defTabSz="908206" eaLnBrk="0" hangingPunct="0">
              <a:defRPr sz="2400">
                <a:solidFill>
                  <a:schemeClr val="tx1"/>
                </a:solidFill>
                <a:latin typeface="Times New Roman" pitchFamily="18" charset="0"/>
                <a:ea typeface="ＭＳ Ｐゴシック" pitchFamily="34" charset="-128"/>
              </a:defRPr>
            </a:lvl5pPr>
            <a:lvl6pPr marL="2467577" indent="-224325" defTabSz="908206"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8206"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8206"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8206"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83EB80A0-B1F9-4604-94C6-A85EDE7035B5}" type="slidenum">
              <a:rPr lang="en-US" sz="1200">
                <a:latin typeface="Arial" pitchFamily="34" charset="0"/>
              </a:rPr>
              <a:pPr/>
              <a:t>5</a:t>
            </a:fld>
            <a:endParaRPr lang="en-US" sz="1200">
              <a:latin typeface="Arial" pitchFamily="34" charset="0"/>
            </a:endParaRPr>
          </a:p>
        </p:txBody>
      </p:sp>
    </p:spTree>
    <p:extLst>
      <p:ext uri="{BB962C8B-B14F-4D97-AF65-F5344CB8AC3E}">
        <p14:creationId xmlns:p14="http://schemas.microsoft.com/office/powerpoint/2010/main" val="94911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n-US" sz="1100" dirty="0" smtClean="0">
                <a:latin typeface="Tahoma" pitchFamily="34" charset="0"/>
                <a:ea typeface="Tahoma" pitchFamily="34" charset="0"/>
                <a:cs typeface="Tahoma" pitchFamily="34" charset="0"/>
              </a:rPr>
              <a:t>An independent study has documented that use of the Baldrige Health Care Criteria for Performance Excellence has a direct impact on both reducing health care costs and improving quality. The study was completed by Thomson Reuters in October 2011. Key findings include the following:</a:t>
            </a:r>
          </a:p>
          <a:p>
            <a:pPr marL="171450" indent="-171450">
              <a:spcAft>
                <a:spcPts val="600"/>
              </a:spcAft>
              <a:buFont typeface="Arial" pitchFamily="34" charset="0"/>
              <a:buChar char="•"/>
            </a:pPr>
            <a:r>
              <a:rPr lang="en-US" sz="1100" dirty="0" smtClean="0">
                <a:latin typeface="Tahoma" pitchFamily="34" charset="0"/>
                <a:ea typeface="Tahoma" pitchFamily="34" charset="0"/>
                <a:cs typeface="Tahoma" pitchFamily="34" charset="0"/>
              </a:rPr>
              <a:t>Baldrige hospitals (award winners and those that have received a site visit) demonstrate faster five-year performance improvement than their peers.</a:t>
            </a:r>
          </a:p>
          <a:p>
            <a:pPr marL="171450" indent="-171450">
              <a:spcAft>
                <a:spcPts val="600"/>
              </a:spcAft>
              <a:buFont typeface="Arial" pitchFamily="34" charset="0"/>
              <a:buChar char="•"/>
            </a:pPr>
            <a:r>
              <a:rPr lang="en-US" sz="1100" dirty="0" smtClean="0">
                <a:latin typeface="Tahoma" pitchFamily="34" charset="0"/>
                <a:ea typeface="Tahoma" pitchFamily="34" charset="0"/>
                <a:cs typeface="Tahoma" pitchFamily="34" charset="0"/>
              </a:rPr>
              <a:t>Baldrige hospitals, as a group, are about 83 percent more likely than non-Baldrige hospitals to be awarded Thomson Reuters 100 Top Hospitals® national recognition for excellence in organization-wide performance.</a:t>
            </a:r>
          </a:p>
          <a:p>
            <a:pPr marL="171450" indent="-171450">
              <a:spcAft>
                <a:spcPts val="600"/>
              </a:spcAft>
              <a:buFont typeface="Arial" pitchFamily="34" charset="0"/>
              <a:buChar char="•"/>
            </a:pPr>
            <a:r>
              <a:rPr lang="en-US" sz="1100" dirty="0" smtClean="0">
                <a:latin typeface="Tahoma" pitchFamily="34" charset="0"/>
                <a:ea typeface="Tahoma" pitchFamily="34" charset="0"/>
                <a:cs typeface="Tahoma" pitchFamily="34" charset="0"/>
              </a:rPr>
              <a:t>Baldrige hospitals have outperformed non-Baldrige hospitals on six of seven individual measures of performance used in the 100 Top Hospitals composite score, including the Centers for Medicare and Medicaid Services’ (CMS) Core Measures and adjusted operating profit margin.</a:t>
            </a:r>
          </a:p>
          <a:p>
            <a:pPr marL="0" indent="0">
              <a:spcAft>
                <a:spcPts val="600"/>
              </a:spcAft>
              <a:buFont typeface="Arial" pitchFamily="34" charset="0"/>
              <a:buNone/>
            </a:pPr>
            <a:endParaRPr lang="en-US" sz="1100" dirty="0" smtClean="0">
              <a:latin typeface="Tahoma" pitchFamily="34" charset="0"/>
              <a:ea typeface="Tahoma" pitchFamily="34" charset="0"/>
              <a:cs typeface="Tahoma" pitchFamily="34" charset="0"/>
            </a:endParaRPr>
          </a:p>
          <a:p>
            <a:pPr marL="0" indent="0">
              <a:spcAft>
                <a:spcPts val="600"/>
              </a:spcAft>
              <a:buFont typeface="Arial" pitchFamily="34" charset="0"/>
              <a:buNone/>
            </a:pPr>
            <a:r>
              <a:rPr lang="en-US" sz="1100" dirty="0" smtClean="0">
                <a:latin typeface="Tahoma" pitchFamily="34" charset="0"/>
                <a:ea typeface="Tahoma" pitchFamily="34" charset="0"/>
                <a:cs typeface="Tahoma" pitchFamily="34" charset="0"/>
              </a:rPr>
              <a:t>Foster, D. A., and</a:t>
            </a:r>
            <a:r>
              <a:rPr lang="en-US" sz="1100" baseline="0" dirty="0" smtClean="0">
                <a:latin typeface="Tahoma" pitchFamily="34" charset="0"/>
                <a:ea typeface="Tahoma" pitchFamily="34" charset="0"/>
                <a:cs typeface="Tahoma" pitchFamily="34" charset="0"/>
              </a:rPr>
              <a:t> Chenoweth, J. 2011, October. </a:t>
            </a:r>
            <a:r>
              <a:rPr lang="en-US" sz="1100" i="1" baseline="0" dirty="0" smtClean="0">
                <a:latin typeface="Tahoma" pitchFamily="34" charset="0"/>
                <a:ea typeface="Tahoma" pitchFamily="34" charset="0"/>
                <a:cs typeface="Tahoma" pitchFamily="34" charset="0"/>
              </a:rPr>
              <a:t>Comparison of Baldrige Award Applicants and Recipients with Peer Hospitals on a National Balanced Scorecard. </a:t>
            </a:r>
            <a:r>
              <a:rPr lang="en-US" sz="1100" baseline="0" dirty="0" smtClean="0">
                <a:latin typeface="Tahoma" pitchFamily="34" charset="0"/>
                <a:ea typeface="Tahoma" pitchFamily="34" charset="0"/>
                <a:cs typeface="Tahoma" pitchFamily="34" charset="0"/>
              </a:rPr>
              <a:t>Thomson Reuters. http://</a:t>
            </a:r>
            <a:r>
              <a:rPr lang="en-US" sz="1100" baseline="0" dirty="0" err="1" smtClean="0">
                <a:latin typeface="Tahoma" pitchFamily="34" charset="0"/>
                <a:ea typeface="Tahoma" pitchFamily="34" charset="0"/>
                <a:cs typeface="Tahoma" pitchFamily="34" charset="0"/>
              </a:rPr>
              <a:t>www.nist.gov</a:t>
            </a:r>
            <a:r>
              <a:rPr lang="en-US" sz="1100" baseline="0" dirty="0" smtClean="0">
                <a:latin typeface="Tahoma" pitchFamily="34" charset="0"/>
                <a:ea typeface="Tahoma" pitchFamily="34" charset="0"/>
                <a:cs typeface="Tahoma" pitchFamily="34" charset="0"/>
              </a:rPr>
              <a:t>/</a:t>
            </a:r>
            <a:r>
              <a:rPr lang="en-US" sz="1100" baseline="0" dirty="0" err="1" smtClean="0">
                <a:latin typeface="Tahoma" pitchFamily="34" charset="0"/>
                <a:ea typeface="Tahoma" pitchFamily="34" charset="0"/>
                <a:cs typeface="Tahoma" pitchFamily="34" charset="0"/>
              </a:rPr>
              <a:t>baldrige</a:t>
            </a:r>
            <a:r>
              <a:rPr lang="en-US" sz="1100" baseline="0" dirty="0" smtClean="0">
                <a:latin typeface="Tahoma" pitchFamily="34" charset="0"/>
                <a:ea typeface="Tahoma" pitchFamily="34" charset="0"/>
                <a:cs typeface="Tahoma" pitchFamily="34" charset="0"/>
              </a:rPr>
              <a:t>/upload/</a:t>
            </a:r>
            <a:r>
              <a:rPr lang="en-US" sz="1100" baseline="0" dirty="0" err="1" smtClean="0">
                <a:latin typeface="Tahoma" pitchFamily="34" charset="0"/>
                <a:ea typeface="Tahoma" pitchFamily="34" charset="0"/>
                <a:cs typeface="Tahoma" pitchFamily="34" charset="0"/>
              </a:rPr>
              <a:t>baldrige</a:t>
            </a:r>
            <a:r>
              <a:rPr lang="en-US" sz="1100" baseline="0" dirty="0" smtClean="0">
                <a:latin typeface="Tahoma" pitchFamily="34" charset="0"/>
                <a:ea typeface="Tahoma" pitchFamily="34" charset="0"/>
                <a:cs typeface="Tahoma" pitchFamily="34" charset="0"/>
              </a:rPr>
              <a:t>-hospital-research-</a:t>
            </a:r>
            <a:r>
              <a:rPr lang="en-US" sz="1100" baseline="0" dirty="0" err="1" smtClean="0">
                <a:latin typeface="Tahoma" pitchFamily="34" charset="0"/>
                <a:ea typeface="Tahoma" pitchFamily="34" charset="0"/>
                <a:cs typeface="Tahoma" pitchFamily="34" charset="0"/>
              </a:rPr>
              <a:t>paper.pdf</a:t>
            </a:r>
            <a:r>
              <a:rPr lang="en-US" sz="1100" baseline="0" dirty="0" smtClean="0">
                <a:latin typeface="Tahoma" pitchFamily="34" charset="0"/>
                <a:ea typeface="Tahoma" pitchFamily="34" charset="0"/>
                <a:cs typeface="Tahoma" pitchFamily="34" charset="0"/>
              </a:rPr>
              <a:t>.</a:t>
            </a:r>
            <a:endParaRPr lang="en-US" sz="1100" dirty="0" smtClean="0">
              <a:latin typeface="Tahoma" pitchFamily="34" charset="0"/>
              <a:ea typeface="Tahoma" pitchFamily="34" charset="0"/>
              <a:cs typeface="Tahoma" pitchFamily="34" charset="0"/>
            </a:endParaRPr>
          </a:p>
          <a:p>
            <a:pPr>
              <a:spcAft>
                <a:spcPts val="600"/>
              </a:spcAft>
            </a:pPr>
            <a:endParaRPr lang="en-US" sz="1100" dirty="0" smtClean="0">
              <a:latin typeface="Tahoma" pitchFamily="34" charset="0"/>
              <a:ea typeface="Tahoma" pitchFamily="34" charset="0"/>
              <a:cs typeface="Tahoma"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206" eaLnBrk="0" hangingPunct="0">
              <a:defRPr sz="2400">
                <a:solidFill>
                  <a:schemeClr val="tx1"/>
                </a:solidFill>
                <a:latin typeface="Times New Roman" pitchFamily="18" charset="0"/>
                <a:ea typeface="ＭＳ Ｐゴシック" pitchFamily="34" charset="-128"/>
              </a:defRPr>
            </a:lvl1pPr>
            <a:lvl2pPr marL="729057" indent="-280406" defTabSz="908206" eaLnBrk="0" hangingPunct="0">
              <a:defRPr sz="2400">
                <a:solidFill>
                  <a:schemeClr val="tx1"/>
                </a:solidFill>
                <a:latin typeface="Times New Roman" pitchFamily="18" charset="0"/>
                <a:ea typeface="ＭＳ Ｐゴシック" pitchFamily="34" charset="-128"/>
              </a:defRPr>
            </a:lvl2pPr>
            <a:lvl3pPr marL="1121626" indent="-224325" defTabSz="908206" eaLnBrk="0" hangingPunct="0">
              <a:defRPr sz="2400">
                <a:solidFill>
                  <a:schemeClr val="tx1"/>
                </a:solidFill>
                <a:latin typeface="Times New Roman" pitchFamily="18" charset="0"/>
                <a:ea typeface="ＭＳ Ｐゴシック" pitchFamily="34" charset="-128"/>
              </a:defRPr>
            </a:lvl3pPr>
            <a:lvl4pPr marL="1570276" indent="-224325" defTabSz="908206" eaLnBrk="0" hangingPunct="0">
              <a:defRPr sz="2400">
                <a:solidFill>
                  <a:schemeClr val="tx1"/>
                </a:solidFill>
                <a:latin typeface="Times New Roman" pitchFamily="18" charset="0"/>
                <a:ea typeface="ＭＳ Ｐゴシック" pitchFamily="34" charset="-128"/>
              </a:defRPr>
            </a:lvl4pPr>
            <a:lvl5pPr marL="2018927" indent="-224325" defTabSz="908206" eaLnBrk="0" hangingPunct="0">
              <a:defRPr sz="2400">
                <a:solidFill>
                  <a:schemeClr val="tx1"/>
                </a:solidFill>
                <a:latin typeface="Times New Roman" pitchFamily="18" charset="0"/>
                <a:ea typeface="ＭＳ Ｐゴシック" pitchFamily="34" charset="-128"/>
              </a:defRPr>
            </a:lvl5pPr>
            <a:lvl6pPr marL="2467577" indent="-224325" defTabSz="908206"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8206"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8206"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8206"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83EB80A0-B1F9-4604-94C6-A85EDE7035B5}" type="slidenum">
              <a:rPr lang="en-US" sz="1200">
                <a:latin typeface="Arial" pitchFamily="34" charset="0"/>
              </a:rPr>
              <a:pPr/>
              <a:t>6</a:t>
            </a:fld>
            <a:endParaRPr lang="en-US" sz="1200">
              <a:latin typeface="Arial" pitchFamily="34" charset="0"/>
            </a:endParaRPr>
          </a:p>
        </p:txBody>
      </p:sp>
    </p:spTree>
    <p:extLst>
      <p:ext uri="{BB962C8B-B14F-4D97-AF65-F5344CB8AC3E}">
        <p14:creationId xmlns:p14="http://schemas.microsoft.com/office/powerpoint/2010/main" val="1800002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n-US" sz="1100" dirty="0" smtClean="0">
                <a:latin typeface="Tahoma" pitchFamily="34" charset="0"/>
                <a:ea typeface="Tahoma" pitchFamily="34" charset="0"/>
                <a:cs typeface="Tahoma" pitchFamily="34" charset="0"/>
              </a:rPr>
              <a:t>Another study looked at the current adoption of Baldrige practices among Top 100 Hospitals</a:t>
            </a:r>
            <a:r>
              <a:rPr lang="en-US" sz="1100" baseline="0" dirty="0" smtClean="0">
                <a:latin typeface="Tahoma" pitchFamily="34" charset="0"/>
                <a:ea typeface="Tahoma" pitchFamily="34" charset="0"/>
                <a:cs typeface="Tahoma" pitchFamily="34" charset="0"/>
              </a:rPr>
              <a:t> winners</a:t>
            </a:r>
            <a:r>
              <a:rPr lang="en-US" sz="1100" dirty="0" smtClean="0">
                <a:latin typeface="Tahoma" pitchFamily="34" charset="0"/>
                <a:ea typeface="Tahoma" pitchFamily="34" charset="0"/>
                <a:cs typeface="Tahoma" pitchFamily="34" charset="0"/>
              </a:rPr>
              <a:t>. </a:t>
            </a:r>
            <a:r>
              <a:rPr lang="en-US" sz="1100" dirty="0">
                <a:latin typeface="Tahoma" pitchFamily="34" charset="0"/>
                <a:ea typeface="Tahoma" pitchFamily="34" charset="0"/>
                <a:cs typeface="Tahoma" pitchFamily="34" charset="0"/>
              </a:rPr>
              <a:t>The study conducted by </a:t>
            </a:r>
            <a:r>
              <a:rPr lang="en-US" sz="1100" dirty="0" err="1">
                <a:latin typeface="Tahoma" pitchFamily="34" charset="0"/>
                <a:ea typeface="Tahoma" pitchFamily="34" charset="0"/>
                <a:cs typeface="Tahoma" pitchFamily="34" charset="0"/>
              </a:rPr>
              <a:t>Truven</a:t>
            </a:r>
            <a:r>
              <a:rPr lang="en-US" sz="1100" dirty="0">
                <a:latin typeface="Tahoma" pitchFamily="34" charset="0"/>
                <a:ea typeface="Tahoma" pitchFamily="34" charset="0"/>
                <a:cs typeface="Tahoma" pitchFamily="34" charset="0"/>
              </a:rPr>
              <a:t> Health Analytics (</a:t>
            </a:r>
            <a:r>
              <a:rPr lang="en-US" sz="1100" dirty="0" smtClean="0">
                <a:latin typeface="Tahoma" pitchFamily="34" charset="0"/>
                <a:ea typeface="Tahoma" pitchFamily="34" charset="0"/>
                <a:cs typeface="Tahoma" pitchFamily="34" charset="0"/>
              </a:rPr>
              <a:t>formerly known as the health care business of Thomson Reuters; </a:t>
            </a:r>
            <a:r>
              <a:rPr lang="en-US" sz="1100" dirty="0">
                <a:latin typeface="Tahoma" pitchFamily="34" charset="0"/>
                <a:ea typeface="Tahoma" pitchFamily="34" charset="0"/>
                <a:cs typeface="Tahoma" pitchFamily="34" charset="0"/>
                <a:hlinkClick r:id="rId3"/>
              </a:rPr>
              <a:t>http://</a:t>
            </a:r>
            <a:r>
              <a:rPr lang="en-US" sz="1100" dirty="0" err="1" smtClean="0">
                <a:latin typeface="Tahoma" pitchFamily="34" charset="0"/>
                <a:ea typeface="Tahoma" pitchFamily="34" charset="0"/>
                <a:cs typeface="Tahoma" pitchFamily="34" charset="0"/>
                <a:hlinkClick r:id="rId3"/>
              </a:rPr>
              <a:t>www.nist.gov</a:t>
            </a:r>
            <a:r>
              <a:rPr lang="en-US" sz="1100" dirty="0" smtClean="0">
                <a:latin typeface="Tahoma" pitchFamily="34" charset="0"/>
                <a:ea typeface="Tahoma" pitchFamily="34" charset="0"/>
                <a:cs typeface="Tahoma" pitchFamily="34" charset="0"/>
                <a:hlinkClick r:id="rId3"/>
              </a:rPr>
              <a:t>/</a:t>
            </a:r>
            <a:r>
              <a:rPr lang="en-US" sz="1100" dirty="0" err="1" smtClean="0">
                <a:latin typeface="Tahoma" pitchFamily="34" charset="0"/>
                <a:ea typeface="Tahoma" pitchFamily="34" charset="0"/>
                <a:cs typeface="Tahoma" pitchFamily="34" charset="0"/>
                <a:hlinkClick r:id="rId3"/>
              </a:rPr>
              <a:t>baldrige</a:t>
            </a:r>
            <a:r>
              <a:rPr lang="en-US" sz="1100" dirty="0" smtClean="0">
                <a:latin typeface="Tahoma" pitchFamily="34" charset="0"/>
                <a:ea typeface="Tahoma" pitchFamily="34" charset="0"/>
                <a:cs typeface="Tahoma" pitchFamily="34" charset="0"/>
                <a:hlinkClick r:id="rId3"/>
              </a:rPr>
              <a:t>/</a:t>
            </a:r>
            <a:r>
              <a:rPr lang="en-US" sz="1100" dirty="0" err="1" smtClean="0">
                <a:latin typeface="Tahoma" pitchFamily="34" charset="0"/>
                <a:ea typeface="Tahoma" pitchFamily="34" charset="0"/>
                <a:cs typeface="Tahoma" pitchFamily="34" charset="0"/>
                <a:hlinkClick r:id="rId3"/>
              </a:rPr>
              <a:t>baldrige-120412.cfm</a:t>
            </a:r>
            <a:r>
              <a:rPr lang="en-US" sz="1100" dirty="0" smtClean="0">
                <a:latin typeface="Tahoma" pitchFamily="34" charset="0"/>
                <a:ea typeface="Tahoma" pitchFamily="34" charset="0"/>
                <a:cs typeface="Tahoma" pitchFamily="34" charset="0"/>
              </a:rPr>
              <a:t>) was completed in October 2012. </a:t>
            </a:r>
          </a:p>
          <a:p>
            <a:pPr marL="171450" indent="-171450">
              <a:spcAft>
                <a:spcPts val="600"/>
              </a:spcAft>
              <a:buFont typeface="Arial" pitchFamily="34" charset="0"/>
              <a:buChar char="•"/>
            </a:pPr>
            <a:r>
              <a:rPr lang="en-US" sz="1100" dirty="0" smtClean="0">
                <a:latin typeface="Tahoma" pitchFamily="34" charset="0"/>
                <a:ea typeface="Tahoma" pitchFamily="34" charset="0"/>
                <a:cs typeface="Tahoma" pitchFamily="34" charset="0"/>
              </a:rPr>
              <a:t>Overall, the 100 Top Hospitals winners have extensively adopted Baldrige practices, even though 63 percent reported they did not intentionally use the Baldrige Criteria to develop organizational goals and/or process improvement </a:t>
            </a:r>
            <a:r>
              <a:rPr lang="en-US" sz="1100" dirty="0">
                <a:latin typeface="Tahoma" pitchFamily="34" charset="0"/>
                <a:ea typeface="Tahoma" pitchFamily="34" charset="0"/>
                <a:cs typeface="Tahoma" pitchFamily="34" charset="0"/>
              </a:rPr>
              <a:t>initiatives. </a:t>
            </a:r>
            <a:r>
              <a:rPr lang="en-US" sz="1100" dirty="0" smtClean="0">
                <a:latin typeface="Tahoma" pitchFamily="34" charset="0"/>
                <a:ea typeface="Tahoma" pitchFamily="34" charset="0"/>
                <a:cs typeface="Tahoma" pitchFamily="34" charset="0"/>
              </a:rPr>
              <a:t>More </a:t>
            </a:r>
            <a:r>
              <a:rPr lang="en-US" sz="1100" dirty="0">
                <a:latin typeface="Tahoma" pitchFamily="34" charset="0"/>
                <a:ea typeface="Tahoma" pitchFamily="34" charset="0"/>
                <a:cs typeface="Tahoma" pitchFamily="34" charset="0"/>
              </a:rPr>
              <a:t>than 80 percent of the respondents agreed or strongly agreed that they have implemented the Baldrige practices listed on the survey, with the exception of alignment of results across all areas (68 percent).</a:t>
            </a:r>
          </a:p>
          <a:p>
            <a:pPr marL="171450" indent="-171450">
              <a:spcAft>
                <a:spcPts val="600"/>
              </a:spcAft>
              <a:buFont typeface="Arial" pitchFamily="34" charset="0"/>
              <a:buChar char="•"/>
            </a:pPr>
            <a:r>
              <a:rPr lang="en-US" sz="1100" dirty="0" smtClean="0">
                <a:latin typeface="Tahoma" pitchFamily="34" charset="0"/>
                <a:ea typeface="Tahoma" pitchFamily="34" charset="0"/>
                <a:cs typeface="Tahoma" pitchFamily="34" charset="0"/>
              </a:rPr>
              <a:t>Teaching hospitals reported the highest formal use of the Baldrige Criteria. Nearly 70 percent of these hospitals noted that their teams have used the Criteria to develop organizational goals and process improvement initiatives. </a:t>
            </a:r>
          </a:p>
          <a:p>
            <a:pPr marL="171450" indent="-171450">
              <a:spcAft>
                <a:spcPts val="600"/>
              </a:spcAft>
              <a:buFont typeface="Arial" pitchFamily="34" charset="0"/>
              <a:buChar char="•"/>
            </a:pPr>
            <a:endParaRPr lang="en-US" sz="1100" dirty="0" smtClean="0">
              <a:latin typeface="Tahoma" pitchFamily="34" charset="0"/>
              <a:ea typeface="Tahoma" pitchFamily="34" charset="0"/>
              <a:cs typeface="Tahoma" pitchFamily="34" charset="0"/>
            </a:endParaRPr>
          </a:p>
          <a:p>
            <a:pPr marL="0" indent="0">
              <a:spcAft>
                <a:spcPts val="600"/>
              </a:spcAft>
              <a:buFont typeface="Arial" pitchFamily="34" charset="0"/>
              <a:buNone/>
            </a:pPr>
            <a:r>
              <a:rPr lang="en-US" sz="1100" dirty="0" smtClean="0">
                <a:latin typeface="Tahoma" pitchFamily="34" charset="0"/>
                <a:ea typeface="Tahoma" pitchFamily="34" charset="0"/>
                <a:cs typeface="Tahoma" pitchFamily="34" charset="0"/>
              </a:rPr>
              <a:t>Shook,</a:t>
            </a:r>
            <a:r>
              <a:rPr lang="en-US" sz="1100" baseline="0" dirty="0" smtClean="0">
                <a:latin typeface="Tahoma" pitchFamily="34" charset="0"/>
                <a:ea typeface="Tahoma" pitchFamily="34" charset="0"/>
                <a:cs typeface="Tahoma" pitchFamily="34" charset="0"/>
              </a:rPr>
              <a:t> J., and Chenoweth, J. 2012, October. </a:t>
            </a:r>
            <a:r>
              <a:rPr lang="en-US" sz="1100" i="1" dirty="0" smtClean="0">
                <a:latin typeface="Tahoma" pitchFamily="34" charset="0"/>
                <a:ea typeface="Tahoma" pitchFamily="34" charset="0"/>
                <a:cs typeface="Tahoma" pitchFamily="34" charset="0"/>
              </a:rPr>
              <a:t>100 Top Hospitals CEO Insights: Adoption Rates of Select Baldrige Award Practices and Processes. </a:t>
            </a:r>
            <a:r>
              <a:rPr lang="en-US" sz="1100" i="0" dirty="0" err="1" smtClean="0">
                <a:latin typeface="Tahoma" pitchFamily="34" charset="0"/>
                <a:ea typeface="Tahoma" pitchFamily="34" charset="0"/>
                <a:cs typeface="Tahoma" pitchFamily="34" charset="0"/>
              </a:rPr>
              <a:t>Truven</a:t>
            </a:r>
            <a:r>
              <a:rPr lang="en-US" sz="1100" i="0" dirty="0" smtClean="0">
                <a:latin typeface="Tahoma" pitchFamily="34" charset="0"/>
                <a:ea typeface="Tahoma" pitchFamily="34" charset="0"/>
                <a:cs typeface="Tahoma" pitchFamily="34" charset="0"/>
              </a:rPr>
              <a:t> Health Analytics.</a:t>
            </a:r>
            <a:r>
              <a:rPr lang="en-US" sz="1100" i="0" baseline="0" dirty="0" smtClean="0">
                <a:latin typeface="Tahoma" pitchFamily="34" charset="0"/>
                <a:ea typeface="Tahoma" pitchFamily="34" charset="0"/>
                <a:cs typeface="Tahoma" pitchFamily="34" charset="0"/>
              </a:rPr>
              <a:t> http://</a:t>
            </a:r>
            <a:r>
              <a:rPr lang="en-US" sz="1100" i="0" baseline="0" dirty="0" err="1" smtClean="0">
                <a:latin typeface="Tahoma" pitchFamily="34" charset="0"/>
                <a:ea typeface="Tahoma" pitchFamily="34" charset="0"/>
                <a:cs typeface="Tahoma" pitchFamily="34" charset="0"/>
              </a:rPr>
              <a:t>www.nist.gov</a:t>
            </a:r>
            <a:r>
              <a:rPr lang="en-US" sz="1100" i="0" baseline="0" dirty="0" smtClean="0">
                <a:latin typeface="Tahoma" pitchFamily="34" charset="0"/>
                <a:ea typeface="Tahoma" pitchFamily="34" charset="0"/>
                <a:cs typeface="Tahoma" pitchFamily="34" charset="0"/>
              </a:rPr>
              <a:t>/</a:t>
            </a:r>
            <a:r>
              <a:rPr lang="en-US" sz="1100" i="0" baseline="0" dirty="0" err="1" smtClean="0">
                <a:latin typeface="Tahoma" pitchFamily="34" charset="0"/>
                <a:ea typeface="Tahoma" pitchFamily="34" charset="0"/>
                <a:cs typeface="Tahoma" pitchFamily="34" charset="0"/>
              </a:rPr>
              <a:t>baldrige</a:t>
            </a:r>
            <a:r>
              <a:rPr lang="en-US" sz="1100" i="0" baseline="0" dirty="0" smtClean="0">
                <a:latin typeface="Tahoma" pitchFamily="34" charset="0"/>
                <a:ea typeface="Tahoma" pitchFamily="34" charset="0"/>
                <a:cs typeface="Tahoma" pitchFamily="34" charset="0"/>
              </a:rPr>
              <a:t>/upload/100-Top-</a:t>
            </a:r>
            <a:r>
              <a:rPr lang="en-US" sz="1100" i="0" baseline="0" dirty="0" err="1" smtClean="0">
                <a:latin typeface="Tahoma" pitchFamily="34" charset="0"/>
                <a:ea typeface="Tahoma" pitchFamily="34" charset="0"/>
                <a:cs typeface="Tahoma" pitchFamily="34" charset="0"/>
              </a:rPr>
              <a:t>Hosp</a:t>
            </a:r>
            <a:r>
              <a:rPr lang="en-US" sz="1100" i="0" baseline="0" dirty="0" smtClean="0">
                <a:latin typeface="Tahoma" pitchFamily="34" charset="0"/>
                <a:ea typeface="Tahoma" pitchFamily="34" charset="0"/>
                <a:cs typeface="Tahoma" pitchFamily="34" charset="0"/>
              </a:rPr>
              <a:t>-CEO-Insights-</a:t>
            </a:r>
            <a:r>
              <a:rPr lang="en-US" sz="1100" i="0" baseline="0" dirty="0" err="1" smtClean="0">
                <a:latin typeface="Tahoma" pitchFamily="34" charset="0"/>
                <a:ea typeface="Tahoma" pitchFamily="34" charset="0"/>
                <a:cs typeface="Tahoma" pitchFamily="34" charset="0"/>
              </a:rPr>
              <a:t>RB</a:t>
            </a:r>
            <a:r>
              <a:rPr lang="en-US" sz="1100" i="0" baseline="0" dirty="0" smtClean="0">
                <a:latin typeface="Tahoma" pitchFamily="34" charset="0"/>
                <a:ea typeface="Tahoma" pitchFamily="34" charset="0"/>
                <a:cs typeface="Tahoma" pitchFamily="34" charset="0"/>
              </a:rPr>
              <a:t>-</a:t>
            </a:r>
            <a:r>
              <a:rPr lang="en-US" sz="1100" i="0" baseline="0" dirty="0" err="1" smtClean="0">
                <a:latin typeface="Tahoma" pitchFamily="34" charset="0"/>
                <a:ea typeface="Tahoma" pitchFamily="34" charset="0"/>
                <a:cs typeface="Tahoma" pitchFamily="34" charset="0"/>
              </a:rPr>
              <a:t>final.pdf</a:t>
            </a:r>
            <a:endParaRPr lang="en-US" sz="1100" i="0" dirty="0" smtClean="0">
              <a:latin typeface="Tahoma" pitchFamily="34" charset="0"/>
              <a:ea typeface="Tahoma" pitchFamily="34" charset="0"/>
              <a:cs typeface="Tahoma"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206" eaLnBrk="0" hangingPunct="0">
              <a:defRPr sz="2400">
                <a:solidFill>
                  <a:schemeClr val="tx1"/>
                </a:solidFill>
                <a:latin typeface="Times New Roman" pitchFamily="18" charset="0"/>
                <a:ea typeface="ＭＳ Ｐゴシック" pitchFamily="34" charset="-128"/>
              </a:defRPr>
            </a:lvl1pPr>
            <a:lvl2pPr marL="729057" indent="-280406" defTabSz="908206" eaLnBrk="0" hangingPunct="0">
              <a:defRPr sz="2400">
                <a:solidFill>
                  <a:schemeClr val="tx1"/>
                </a:solidFill>
                <a:latin typeface="Times New Roman" pitchFamily="18" charset="0"/>
                <a:ea typeface="ＭＳ Ｐゴシック" pitchFamily="34" charset="-128"/>
              </a:defRPr>
            </a:lvl2pPr>
            <a:lvl3pPr marL="1121626" indent="-224325" defTabSz="908206" eaLnBrk="0" hangingPunct="0">
              <a:defRPr sz="2400">
                <a:solidFill>
                  <a:schemeClr val="tx1"/>
                </a:solidFill>
                <a:latin typeface="Times New Roman" pitchFamily="18" charset="0"/>
                <a:ea typeface="ＭＳ Ｐゴシック" pitchFamily="34" charset="-128"/>
              </a:defRPr>
            </a:lvl3pPr>
            <a:lvl4pPr marL="1570276" indent="-224325" defTabSz="908206" eaLnBrk="0" hangingPunct="0">
              <a:defRPr sz="2400">
                <a:solidFill>
                  <a:schemeClr val="tx1"/>
                </a:solidFill>
                <a:latin typeface="Times New Roman" pitchFamily="18" charset="0"/>
                <a:ea typeface="ＭＳ Ｐゴシック" pitchFamily="34" charset="-128"/>
              </a:defRPr>
            </a:lvl4pPr>
            <a:lvl5pPr marL="2018927" indent="-224325" defTabSz="908206" eaLnBrk="0" hangingPunct="0">
              <a:defRPr sz="2400">
                <a:solidFill>
                  <a:schemeClr val="tx1"/>
                </a:solidFill>
                <a:latin typeface="Times New Roman" pitchFamily="18" charset="0"/>
                <a:ea typeface="ＭＳ Ｐゴシック" pitchFamily="34" charset="-128"/>
              </a:defRPr>
            </a:lvl5pPr>
            <a:lvl6pPr marL="2467577" indent="-224325" defTabSz="908206"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8206"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8206"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8206"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83EB80A0-B1F9-4604-94C6-A85EDE7035B5}" type="slidenum">
              <a:rPr lang="en-US" sz="1200">
                <a:latin typeface="Arial" pitchFamily="34" charset="0"/>
              </a:rPr>
              <a:pPr/>
              <a:t>7</a:t>
            </a:fld>
            <a:endParaRPr lang="en-US" sz="1200">
              <a:latin typeface="Arial" pitchFamily="34" charset="0"/>
            </a:endParaRPr>
          </a:p>
        </p:txBody>
      </p:sp>
    </p:spTree>
    <p:extLst>
      <p:ext uri="{BB962C8B-B14F-4D97-AF65-F5344CB8AC3E}">
        <p14:creationId xmlns:p14="http://schemas.microsoft.com/office/powerpoint/2010/main" val="655885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n-US" sz="1100" dirty="0">
                <a:latin typeface="Tahoma" pitchFamily="34" charset="0"/>
                <a:ea typeface="Tahoma" pitchFamily="34" charset="0"/>
                <a:cs typeface="Tahoma" pitchFamily="34" charset="0"/>
              </a:rPr>
              <a:t>A third study posed questions specifically about the use of the Baldrige Health Care Criteria. This study was based on a survey of CEO members of the American College of Health Care Executives and senior, provider-based members of the Society for Healthcare Strategy and Market Development, as part of </a:t>
            </a:r>
            <a:r>
              <a:rPr lang="en-US" sz="1100" i="1" dirty="0" err="1">
                <a:latin typeface="Tahoma" pitchFamily="34" charset="0"/>
                <a:ea typeface="Tahoma" pitchFamily="34" charset="0"/>
                <a:cs typeface="Tahoma" pitchFamily="34" charset="0"/>
              </a:rPr>
              <a:t>Futurescan</a:t>
            </a:r>
            <a:r>
              <a:rPr lang="en-US" sz="1100" i="1" dirty="0">
                <a:latin typeface="Tahoma" pitchFamily="34" charset="0"/>
                <a:ea typeface="Tahoma" pitchFamily="34" charset="0"/>
                <a:cs typeface="Tahoma" pitchFamily="34" charset="0"/>
              </a:rPr>
              <a:t> 2013</a:t>
            </a:r>
            <a:r>
              <a:rPr lang="en-US" sz="1100" dirty="0">
                <a:latin typeface="Tahoma" pitchFamily="34" charset="0"/>
                <a:ea typeface="Tahoma" pitchFamily="34" charset="0"/>
                <a:cs typeface="Tahoma" pitchFamily="34" charset="0"/>
              </a:rPr>
              <a:t>. Key findings include these:</a:t>
            </a:r>
          </a:p>
          <a:p>
            <a:pPr marL="171450" indent="-171450">
              <a:spcAft>
                <a:spcPts val="600"/>
              </a:spcAft>
              <a:buFont typeface="Arial" pitchFamily="34" charset="0"/>
              <a:buChar char="•"/>
            </a:pPr>
            <a:r>
              <a:rPr lang="en-US" sz="1100" dirty="0">
                <a:latin typeface="Tahoma" pitchFamily="34" charset="0"/>
                <a:ea typeface="Tahoma" pitchFamily="34" charset="0"/>
                <a:cs typeface="Tahoma" pitchFamily="34" charset="0"/>
              </a:rPr>
              <a:t>65% of hospitals are likely to “use the Baldrige Criteria for Performance Excellence as a systematic framework for performance improvement or as an internal assessment tool” by 2018.</a:t>
            </a:r>
          </a:p>
          <a:p>
            <a:pPr marL="171450" indent="-171450">
              <a:spcAft>
                <a:spcPts val="600"/>
              </a:spcAft>
              <a:buFont typeface="Arial" pitchFamily="34" charset="0"/>
              <a:buChar char="•"/>
            </a:pPr>
            <a:r>
              <a:rPr lang="en-US" sz="1100" dirty="0">
                <a:latin typeface="Tahoma" pitchFamily="34" charset="0"/>
                <a:ea typeface="Tahoma" pitchFamily="34" charset="0"/>
                <a:cs typeface="Tahoma" pitchFamily="34" charset="0"/>
              </a:rPr>
              <a:t>41% are likely to submit an application for the Baldrige Award or a state-level Baldrige-based award by 2018. </a:t>
            </a:r>
            <a:endParaRPr lang="en-US" sz="1100" dirty="0" smtClean="0">
              <a:latin typeface="Tahoma" pitchFamily="34" charset="0"/>
              <a:ea typeface="Tahoma" pitchFamily="34" charset="0"/>
              <a:cs typeface="Tahoma" pitchFamily="34" charset="0"/>
            </a:endParaRPr>
          </a:p>
          <a:p>
            <a:pPr>
              <a:spcAft>
                <a:spcPts val="600"/>
              </a:spcAft>
            </a:pPr>
            <a:endParaRPr lang="en-US" sz="1100" dirty="0" smtClean="0">
              <a:latin typeface="Tahoma" pitchFamily="34" charset="0"/>
              <a:ea typeface="Tahoma" pitchFamily="34" charset="0"/>
              <a:cs typeface="Tahoma" pitchFamily="34" charset="0"/>
            </a:endParaRPr>
          </a:p>
          <a:p>
            <a:pPr>
              <a:spcAft>
                <a:spcPts val="600"/>
              </a:spcAft>
            </a:pPr>
            <a:r>
              <a:rPr lang="en-US" sz="1100" i="1" dirty="0" err="1" smtClean="0">
                <a:latin typeface="Tahoma" pitchFamily="34" charset="0"/>
                <a:ea typeface="Tahoma" pitchFamily="34" charset="0"/>
                <a:cs typeface="Tahoma" pitchFamily="34" charset="0"/>
              </a:rPr>
              <a:t>Futurescan</a:t>
            </a:r>
            <a:r>
              <a:rPr lang="en-US" sz="1100" i="1" dirty="0" smtClean="0">
                <a:latin typeface="Tahoma" pitchFamily="34" charset="0"/>
                <a:ea typeface="Tahoma" pitchFamily="34" charset="0"/>
                <a:cs typeface="Tahoma" pitchFamily="34" charset="0"/>
              </a:rPr>
              <a:t> 2013: Healthcare Trends and Implications 2013-2018. </a:t>
            </a:r>
            <a:r>
              <a:rPr lang="en-US" sz="1100" dirty="0" smtClean="0">
                <a:latin typeface="Tahoma" pitchFamily="34" charset="0"/>
                <a:ea typeface="Tahoma" pitchFamily="34" charset="0"/>
                <a:cs typeface="Tahoma" pitchFamily="34" charset="0"/>
              </a:rPr>
              <a:t>American Hospital</a:t>
            </a:r>
            <a:r>
              <a:rPr lang="en-US" sz="1100" baseline="0" dirty="0" smtClean="0">
                <a:latin typeface="Tahoma" pitchFamily="34" charset="0"/>
                <a:ea typeface="Tahoma" pitchFamily="34" charset="0"/>
                <a:cs typeface="Tahoma" pitchFamily="34" charset="0"/>
              </a:rPr>
              <a:t> Association, Society for Healthcare Strategy &amp; Market Development. </a:t>
            </a:r>
            <a:r>
              <a:rPr lang="en-US" sz="1100" dirty="0" smtClean="0">
                <a:latin typeface="Tahoma" pitchFamily="34" charset="0"/>
                <a:ea typeface="Tahoma" pitchFamily="34" charset="0"/>
                <a:cs typeface="Tahoma" pitchFamily="34" charset="0"/>
              </a:rPr>
              <a:t>http</a:t>
            </a:r>
            <a:r>
              <a:rPr lang="en-US" sz="1100" dirty="0">
                <a:latin typeface="Tahoma" pitchFamily="34" charset="0"/>
                <a:ea typeface="Tahoma" pitchFamily="34" charset="0"/>
                <a:cs typeface="Tahoma" pitchFamily="34" charset="0"/>
              </a:rPr>
              <a:t>://</a:t>
            </a:r>
            <a:r>
              <a:rPr lang="en-US" sz="1100" dirty="0" err="1" smtClean="0">
                <a:latin typeface="Tahoma" pitchFamily="34" charset="0"/>
                <a:ea typeface="Tahoma" pitchFamily="34" charset="0"/>
                <a:cs typeface="Tahoma" pitchFamily="34" charset="0"/>
              </a:rPr>
              <a:t>www.nist.gov</a:t>
            </a:r>
            <a:r>
              <a:rPr lang="en-US" sz="1100" dirty="0" smtClean="0">
                <a:latin typeface="Tahoma" pitchFamily="34" charset="0"/>
                <a:ea typeface="Tahoma" pitchFamily="34" charset="0"/>
                <a:cs typeface="Tahoma" pitchFamily="34" charset="0"/>
              </a:rPr>
              <a:t>/</a:t>
            </a:r>
            <a:r>
              <a:rPr lang="en-US" sz="1100" dirty="0" err="1" smtClean="0">
                <a:latin typeface="Tahoma" pitchFamily="34" charset="0"/>
                <a:ea typeface="Tahoma" pitchFamily="34" charset="0"/>
                <a:cs typeface="Tahoma" pitchFamily="34" charset="0"/>
              </a:rPr>
              <a:t>baldrige</a:t>
            </a:r>
            <a:r>
              <a:rPr lang="en-US" sz="1100" dirty="0" smtClean="0">
                <a:latin typeface="Tahoma" pitchFamily="34" charset="0"/>
                <a:ea typeface="Tahoma" pitchFamily="34" charset="0"/>
                <a:cs typeface="Tahoma" pitchFamily="34" charset="0"/>
              </a:rPr>
              <a:t>/upload/</a:t>
            </a:r>
            <a:r>
              <a:rPr lang="en-US" sz="1100" dirty="0" err="1" smtClean="0">
                <a:latin typeface="Tahoma" pitchFamily="34" charset="0"/>
                <a:ea typeface="Tahoma" pitchFamily="34" charset="0"/>
                <a:cs typeface="Tahoma" pitchFamily="34" charset="0"/>
              </a:rPr>
              <a:t>Futurescan</a:t>
            </a:r>
            <a:r>
              <a:rPr lang="en-US" sz="1100" dirty="0" smtClean="0">
                <a:latin typeface="Tahoma" pitchFamily="34" charset="0"/>
                <a:ea typeface="Tahoma" pitchFamily="34" charset="0"/>
                <a:cs typeface="Tahoma" pitchFamily="34" charset="0"/>
              </a:rPr>
              <a:t>-2013-</a:t>
            </a:r>
            <a:r>
              <a:rPr lang="en-US" sz="1100" dirty="0" err="1" smtClean="0">
                <a:latin typeface="Tahoma" pitchFamily="34" charset="0"/>
                <a:ea typeface="Tahoma" pitchFamily="34" charset="0"/>
                <a:cs typeface="Tahoma" pitchFamily="34" charset="0"/>
              </a:rPr>
              <a:t>p44</a:t>
            </a:r>
            <a:r>
              <a:rPr lang="en-US" sz="1100" dirty="0" smtClean="0">
                <a:latin typeface="Tahoma" pitchFamily="34" charset="0"/>
                <a:ea typeface="Tahoma" pitchFamily="34" charset="0"/>
                <a:cs typeface="Tahoma" pitchFamily="34" charset="0"/>
              </a:rPr>
              <a:t>-</a:t>
            </a:r>
            <a:r>
              <a:rPr lang="en-US" sz="1100" dirty="0" err="1" smtClean="0">
                <a:latin typeface="Tahoma" pitchFamily="34" charset="0"/>
                <a:ea typeface="Tahoma" pitchFamily="34" charset="0"/>
                <a:cs typeface="Tahoma" pitchFamily="34" charset="0"/>
              </a:rPr>
              <a:t>2.pdf</a:t>
            </a:r>
            <a:r>
              <a:rPr lang="en-US" sz="1100" dirty="0" smtClean="0">
                <a:latin typeface="Tahoma" pitchFamily="34" charset="0"/>
                <a:ea typeface="Tahoma" pitchFamily="34" charset="0"/>
                <a:cs typeface="Tahoma" pitchFamily="34" charset="0"/>
              </a:rPr>
              <a:t>.</a:t>
            </a:r>
            <a:endParaRPr lang="en-US" sz="1100" dirty="0">
              <a:latin typeface="Tahoma" pitchFamily="34" charset="0"/>
              <a:ea typeface="Tahoma" pitchFamily="34" charset="0"/>
              <a:cs typeface="Tahoma" pitchFamily="34" charset="0"/>
            </a:endParaRPr>
          </a:p>
          <a:p>
            <a:pPr>
              <a:spcAft>
                <a:spcPts val="600"/>
              </a:spcAft>
            </a:pPr>
            <a:endParaRPr lang="en-US" sz="1100" dirty="0" smtClean="0">
              <a:latin typeface="Tahoma" pitchFamily="34" charset="0"/>
              <a:ea typeface="Tahoma" pitchFamily="34" charset="0"/>
              <a:cs typeface="Tahoma"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206" eaLnBrk="0" hangingPunct="0">
              <a:defRPr sz="2400">
                <a:solidFill>
                  <a:schemeClr val="tx1"/>
                </a:solidFill>
                <a:latin typeface="Times New Roman" pitchFamily="18" charset="0"/>
                <a:ea typeface="ＭＳ Ｐゴシック" pitchFamily="34" charset="-128"/>
              </a:defRPr>
            </a:lvl1pPr>
            <a:lvl2pPr marL="729057" indent="-280406" defTabSz="908206" eaLnBrk="0" hangingPunct="0">
              <a:defRPr sz="2400">
                <a:solidFill>
                  <a:schemeClr val="tx1"/>
                </a:solidFill>
                <a:latin typeface="Times New Roman" pitchFamily="18" charset="0"/>
                <a:ea typeface="ＭＳ Ｐゴシック" pitchFamily="34" charset="-128"/>
              </a:defRPr>
            </a:lvl2pPr>
            <a:lvl3pPr marL="1121626" indent="-224325" defTabSz="908206" eaLnBrk="0" hangingPunct="0">
              <a:defRPr sz="2400">
                <a:solidFill>
                  <a:schemeClr val="tx1"/>
                </a:solidFill>
                <a:latin typeface="Times New Roman" pitchFamily="18" charset="0"/>
                <a:ea typeface="ＭＳ Ｐゴシック" pitchFamily="34" charset="-128"/>
              </a:defRPr>
            </a:lvl3pPr>
            <a:lvl4pPr marL="1570276" indent="-224325" defTabSz="908206" eaLnBrk="0" hangingPunct="0">
              <a:defRPr sz="2400">
                <a:solidFill>
                  <a:schemeClr val="tx1"/>
                </a:solidFill>
                <a:latin typeface="Times New Roman" pitchFamily="18" charset="0"/>
                <a:ea typeface="ＭＳ Ｐゴシック" pitchFamily="34" charset="-128"/>
              </a:defRPr>
            </a:lvl4pPr>
            <a:lvl5pPr marL="2018927" indent="-224325" defTabSz="908206" eaLnBrk="0" hangingPunct="0">
              <a:defRPr sz="2400">
                <a:solidFill>
                  <a:schemeClr val="tx1"/>
                </a:solidFill>
                <a:latin typeface="Times New Roman" pitchFamily="18" charset="0"/>
                <a:ea typeface="ＭＳ Ｐゴシック" pitchFamily="34" charset="-128"/>
              </a:defRPr>
            </a:lvl5pPr>
            <a:lvl6pPr marL="2467577" indent="-224325" defTabSz="908206"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8206"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8206"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8206"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83EB80A0-B1F9-4604-94C6-A85EDE7035B5}" type="slidenum">
              <a:rPr lang="en-US" sz="1200">
                <a:latin typeface="Arial" pitchFamily="34" charset="0"/>
              </a:rPr>
              <a:pPr/>
              <a:t>8</a:t>
            </a:fld>
            <a:endParaRPr lang="en-US" sz="1200">
              <a:latin typeface="Arial" pitchFamily="34" charset="0"/>
            </a:endParaRPr>
          </a:p>
        </p:txBody>
      </p:sp>
    </p:spTree>
    <p:extLst>
      <p:ext uri="{BB962C8B-B14F-4D97-AF65-F5344CB8AC3E}">
        <p14:creationId xmlns:p14="http://schemas.microsoft.com/office/powerpoint/2010/main" val="172531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090" eaLnBrk="0" hangingPunct="0">
              <a:defRPr sz="2400">
                <a:solidFill>
                  <a:schemeClr val="tx1"/>
                </a:solidFill>
                <a:latin typeface="Times New Roman" pitchFamily="18" charset="0"/>
                <a:ea typeface="ＭＳ Ｐゴシック" pitchFamily="34" charset="-128"/>
              </a:defRPr>
            </a:lvl1pPr>
            <a:lvl2pPr marL="729057" indent="-280406" defTabSz="905090" eaLnBrk="0" hangingPunct="0">
              <a:defRPr sz="2400">
                <a:solidFill>
                  <a:schemeClr val="tx1"/>
                </a:solidFill>
                <a:latin typeface="Times New Roman" pitchFamily="18" charset="0"/>
                <a:ea typeface="ＭＳ Ｐゴシック" pitchFamily="34" charset="-128"/>
              </a:defRPr>
            </a:lvl2pPr>
            <a:lvl3pPr marL="1121626" indent="-224325" defTabSz="905090" eaLnBrk="0" hangingPunct="0">
              <a:defRPr sz="2400">
                <a:solidFill>
                  <a:schemeClr val="tx1"/>
                </a:solidFill>
                <a:latin typeface="Times New Roman" pitchFamily="18" charset="0"/>
                <a:ea typeface="ＭＳ Ｐゴシック" pitchFamily="34" charset="-128"/>
              </a:defRPr>
            </a:lvl3pPr>
            <a:lvl4pPr marL="1570276" indent="-224325" defTabSz="905090" eaLnBrk="0" hangingPunct="0">
              <a:defRPr sz="2400">
                <a:solidFill>
                  <a:schemeClr val="tx1"/>
                </a:solidFill>
                <a:latin typeface="Times New Roman" pitchFamily="18" charset="0"/>
                <a:ea typeface="ＭＳ Ｐゴシック" pitchFamily="34" charset="-128"/>
              </a:defRPr>
            </a:lvl4pPr>
            <a:lvl5pPr marL="2018927" indent="-224325" defTabSz="905090" eaLnBrk="0" hangingPunct="0">
              <a:defRPr sz="2400">
                <a:solidFill>
                  <a:schemeClr val="tx1"/>
                </a:solidFill>
                <a:latin typeface="Times New Roman" pitchFamily="18" charset="0"/>
                <a:ea typeface="ＭＳ Ｐゴシック" pitchFamily="34" charset="-128"/>
              </a:defRPr>
            </a:lvl5pPr>
            <a:lvl6pPr marL="2467577" indent="-224325" defTabSz="90509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509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509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509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A73E76BD-21E2-4A41-A6CD-23B788F909BA}" type="slidenum">
              <a:rPr lang="en-US" sz="1200"/>
              <a:pPr/>
              <a:t>9</a:t>
            </a:fld>
            <a:endParaRPr lang="en-US" sz="1200"/>
          </a:p>
        </p:txBody>
      </p:sp>
      <p:sp>
        <p:nvSpPr>
          <p:cNvPr id="28675"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591689" y="4342463"/>
            <a:ext cx="5677728" cy="4345586"/>
          </a:xfrm>
          <a:ln/>
        </p:spPr>
        <p:txBody>
          <a:bodyPr/>
          <a:lstStyle/>
          <a:p>
            <a:pPr marL="0" lvl="1">
              <a:spcAft>
                <a:spcPts val="600"/>
              </a:spcAft>
            </a:pPr>
            <a:r>
              <a:rPr lang="en-US" sz="1100" i="1" dirty="0">
                <a:latin typeface="Tahoma" pitchFamily="34" charset="0"/>
                <a:ea typeface="Tahoma" pitchFamily="34" charset="0"/>
                <a:cs typeface="Tahoma" pitchFamily="34" charset="0"/>
              </a:rPr>
              <a:t>Leadership Excellence </a:t>
            </a:r>
            <a:r>
              <a:rPr lang="en-US" sz="1100" dirty="0">
                <a:latin typeface="Tahoma" pitchFamily="34" charset="0"/>
                <a:ea typeface="Tahoma" pitchFamily="34" charset="0"/>
                <a:cs typeface="Tahoma" pitchFamily="34" charset="0"/>
              </a:rPr>
              <a:t>magazine has consistently ranked the Baldrige Program among best government/military leadership programs in the United States, </a:t>
            </a:r>
            <a:r>
              <a:rPr lang="en-US" sz="1100" dirty="0" smtClean="0">
                <a:latin typeface="Tahoma" pitchFamily="34" charset="0"/>
                <a:ea typeface="Tahoma" pitchFamily="34" charset="0"/>
                <a:cs typeface="Tahoma" pitchFamily="34" charset="0"/>
              </a:rPr>
              <a:t>ranking it 8th in 2012, 11th </a:t>
            </a:r>
            <a:r>
              <a:rPr lang="en-US" sz="1100" dirty="0">
                <a:latin typeface="Tahoma" pitchFamily="34" charset="0"/>
                <a:ea typeface="Tahoma" pitchFamily="34" charset="0"/>
                <a:cs typeface="Tahoma" pitchFamily="34" charset="0"/>
              </a:rPr>
              <a:t>in </a:t>
            </a:r>
            <a:r>
              <a:rPr lang="en-US" sz="1100" dirty="0" smtClean="0">
                <a:latin typeface="Tahoma" pitchFamily="34" charset="0"/>
                <a:ea typeface="Tahoma" pitchFamily="34" charset="0"/>
                <a:cs typeface="Tahoma" pitchFamily="34" charset="0"/>
              </a:rPr>
              <a:t>2011, </a:t>
            </a:r>
            <a:r>
              <a:rPr lang="en-US" sz="1100" dirty="0">
                <a:latin typeface="Tahoma" pitchFamily="34" charset="0"/>
                <a:ea typeface="Tahoma" pitchFamily="34" charset="0"/>
                <a:cs typeface="Tahoma" pitchFamily="34" charset="0"/>
              </a:rPr>
              <a:t>and among the top </a:t>
            </a:r>
            <a:r>
              <a:rPr lang="en-US" sz="1100" dirty="0" smtClean="0">
                <a:latin typeface="Tahoma" pitchFamily="34" charset="0"/>
                <a:ea typeface="Tahoma" pitchFamily="34" charset="0"/>
                <a:cs typeface="Tahoma" pitchFamily="34" charset="0"/>
              </a:rPr>
              <a:t>10 </a:t>
            </a:r>
            <a:r>
              <a:rPr lang="en-US" sz="1100" dirty="0">
                <a:latin typeface="Tahoma" pitchFamily="34" charset="0"/>
                <a:ea typeface="Tahoma" pitchFamily="34" charset="0"/>
                <a:cs typeface="Tahoma" pitchFamily="34" charset="0"/>
              </a:rPr>
              <a:t>in </a:t>
            </a:r>
            <a:r>
              <a:rPr lang="en-US" sz="1100" dirty="0" smtClean="0">
                <a:latin typeface="Tahoma" pitchFamily="34" charset="0"/>
                <a:ea typeface="Tahoma" pitchFamily="34" charset="0"/>
                <a:cs typeface="Tahoma" pitchFamily="34" charset="0"/>
              </a:rPr>
              <a:t>4 of the past 5 years.</a:t>
            </a:r>
            <a:r>
              <a:rPr lang="en-US" sz="1100" b="1" dirty="0" smtClean="0">
                <a:latin typeface="Tahoma" pitchFamily="34" charset="0"/>
                <a:ea typeface="Tahoma" pitchFamily="34" charset="0"/>
                <a:cs typeface="Tahoma" pitchFamily="34" charset="0"/>
              </a:rPr>
              <a:t>  </a:t>
            </a:r>
            <a:endParaRPr lang="en-US" sz="1100" b="1" dirty="0">
              <a:latin typeface="Tahoma" pitchFamily="34" charset="0"/>
              <a:ea typeface="Tahoma" pitchFamily="34" charset="0"/>
              <a:cs typeface="Tahoma" pitchFamily="34" charset="0"/>
            </a:endParaRPr>
          </a:p>
          <a:p>
            <a:pPr>
              <a:spcAft>
                <a:spcPts val="600"/>
              </a:spcAft>
            </a:pPr>
            <a:r>
              <a:rPr lang="en-US" sz="1100" dirty="0" smtClean="0">
                <a:latin typeface="Tahoma" pitchFamily="34" charset="0"/>
                <a:ea typeface="Tahoma" pitchFamily="34" charset="0"/>
                <a:cs typeface="Tahoma" pitchFamily="34" charset="0"/>
              </a:rPr>
              <a:t>The ranking is based on survey responses, interviews, and site visits around seven criteria: vision/mission, involvement/participation, accountability/measurement, design/content/curriculum, presenters/presentations/delivery, take-home value, and outreach.</a:t>
            </a:r>
          </a:p>
          <a:p>
            <a:pPr marL="0" lvl="1">
              <a:spcAft>
                <a:spcPts val="600"/>
              </a:spcAft>
              <a:defRPr/>
            </a:pPr>
            <a:r>
              <a:rPr lang="en-US" sz="1100" dirty="0" smtClean="0">
                <a:latin typeface="Tahoma" pitchFamily="34" charset="0"/>
                <a:ea typeface="Tahoma" pitchFamily="34" charset="0"/>
                <a:cs typeface="Tahoma" pitchFamily="34" charset="0"/>
              </a:rPr>
              <a:t>Other top-ranked programs named by </a:t>
            </a:r>
            <a:r>
              <a:rPr lang="en-US" sz="1100" i="1" dirty="0" smtClean="0">
                <a:latin typeface="Tahoma" pitchFamily="34" charset="0"/>
                <a:ea typeface="Tahoma" pitchFamily="34" charset="0"/>
                <a:cs typeface="Tahoma" pitchFamily="34" charset="0"/>
              </a:rPr>
              <a:t>Leadership Excellence </a:t>
            </a:r>
            <a:r>
              <a:rPr lang="en-US" sz="1100" dirty="0" smtClean="0">
                <a:latin typeface="Tahoma" pitchFamily="34" charset="0"/>
                <a:ea typeface="Tahoma" pitchFamily="34" charset="0"/>
                <a:cs typeface="Tahoma" pitchFamily="34" charset="0"/>
              </a:rPr>
              <a:t>in the government/military leadership category in </a:t>
            </a:r>
            <a:r>
              <a:rPr lang="en-US" sz="1100" dirty="0">
                <a:latin typeface="Tahoma" pitchFamily="34" charset="0"/>
                <a:ea typeface="Tahoma" pitchFamily="34" charset="0"/>
                <a:cs typeface="Tahoma" pitchFamily="34" charset="0"/>
              </a:rPr>
              <a:t>2012 </a:t>
            </a:r>
            <a:r>
              <a:rPr lang="en-US" sz="1100" dirty="0" smtClean="0">
                <a:latin typeface="Tahoma" pitchFamily="34" charset="0"/>
                <a:ea typeface="Tahoma" pitchFamily="34" charset="0"/>
                <a:cs typeface="Tahoma" pitchFamily="34" charset="0"/>
              </a:rPr>
              <a:t>were </a:t>
            </a:r>
            <a:r>
              <a:rPr lang="en-US" sz="1100" dirty="0">
                <a:latin typeface="Tahoma" pitchFamily="34" charset="0"/>
                <a:ea typeface="Tahoma" pitchFamily="34" charset="0"/>
                <a:cs typeface="Tahoma" pitchFamily="34" charset="0"/>
              </a:rPr>
              <a:t>Defense Acquisition </a:t>
            </a:r>
            <a:r>
              <a:rPr lang="en-US" sz="1100" dirty="0" smtClean="0">
                <a:latin typeface="Tahoma" pitchFamily="34" charset="0"/>
                <a:ea typeface="Tahoma" pitchFamily="34" charset="0"/>
                <a:cs typeface="Tahoma" pitchFamily="34" charset="0"/>
              </a:rPr>
              <a:t>University, U.S</a:t>
            </a:r>
            <a:r>
              <a:rPr lang="en-US" sz="1100" dirty="0">
                <a:latin typeface="Tahoma" pitchFamily="34" charset="0"/>
                <a:ea typeface="Tahoma" pitchFamily="34" charset="0"/>
                <a:cs typeface="Tahoma" pitchFamily="34" charset="0"/>
              </a:rPr>
              <a:t>. Navy Officer Candidate </a:t>
            </a:r>
            <a:r>
              <a:rPr lang="en-US" sz="1100" dirty="0" smtClean="0">
                <a:latin typeface="Tahoma" pitchFamily="34" charset="0"/>
                <a:ea typeface="Tahoma" pitchFamily="34" charset="0"/>
                <a:cs typeface="Tahoma" pitchFamily="34" charset="0"/>
              </a:rPr>
              <a:t>School, the </a:t>
            </a:r>
            <a:r>
              <a:rPr lang="en-US" sz="1100" dirty="0" err="1" smtClean="0">
                <a:latin typeface="Tahoma" pitchFamily="34" charset="0"/>
                <a:ea typeface="Tahoma" pitchFamily="34" charset="0"/>
                <a:cs typeface="Tahoma" pitchFamily="34" charset="0"/>
              </a:rPr>
              <a:t>USAF</a:t>
            </a:r>
            <a:r>
              <a:rPr lang="en-US" sz="1100" dirty="0" smtClean="0">
                <a:latin typeface="Tahoma" pitchFamily="34" charset="0"/>
                <a:ea typeface="Tahoma" pitchFamily="34" charset="0"/>
                <a:cs typeface="Tahoma" pitchFamily="34" charset="0"/>
              </a:rPr>
              <a:t> Academy, the FAA, the U.S</a:t>
            </a:r>
            <a:r>
              <a:rPr lang="en-US" sz="1100" dirty="0">
                <a:latin typeface="Tahoma" pitchFamily="34" charset="0"/>
                <a:ea typeface="Tahoma" pitchFamily="34" charset="0"/>
                <a:cs typeface="Tahoma" pitchFamily="34" charset="0"/>
              </a:rPr>
              <a:t>. Naval </a:t>
            </a:r>
            <a:r>
              <a:rPr lang="en-US" sz="1100" dirty="0" smtClean="0">
                <a:latin typeface="Tahoma" pitchFamily="34" charset="0"/>
                <a:ea typeface="Tahoma" pitchFamily="34" charset="0"/>
                <a:cs typeface="Tahoma" pitchFamily="34" charset="0"/>
              </a:rPr>
              <a:t>Academy, the U.S</a:t>
            </a:r>
            <a:r>
              <a:rPr lang="en-US" sz="1100" dirty="0">
                <a:latin typeface="Tahoma" pitchFamily="34" charset="0"/>
                <a:ea typeface="Tahoma" pitchFamily="34" charset="0"/>
                <a:cs typeface="Tahoma" pitchFamily="34" charset="0"/>
              </a:rPr>
              <a:t>. Military </a:t>
            </a:r>
            <a:r>
              <a:rPr lang="en-US" sz="1100" dirty="0" smtClean="0">
                <a:latin typeface="Tahoma" pitchFamily="34" charset="0"/>
                <a:ea typeface="Tahoma" pitchFamily="34" charset="0"/>
                <a:cs typeface="Tahoma" pitchFamily="34" charset="0"/>
              </a:rPr>
              <a:t>Academy at </a:t>
            </a:r>
            <a:r>
              <a:rPr lang="en-US" sz="1100" dirty="0">
                <a:latin typeface="Tahoma" pitchFamily="34" charset="0"/>
                <a:ea typeface="Tahoma" pitchFamily="34" charset="0"/>
                <a:cs typeface="Tahoma" pitchFamily="34" charset="0"/>
              </a:rPr>
              <a:t>West </a:t>
            </a:r>
            <a:r>
              <a:rPr lang="en-US" sz="1100" dirty="0" smtClean="0">
                <a:latin typeface="Tahoma" pitchFamily="34" charset="0"/>
                <a:ea typeface="Tahoma" pitchFamily="34" charset="0"/>
                <a:cs typeface="Tahoma" pitchFamily="34" charset="0"/>
              </a:rPr>
              <a:t>Point, the FBI Academy, and the U.S</a:t>
            </a:r>
            <a:r>
              <a:rPr lang="en-US" sz="1100" dirty="0">
                <a:latin typeface="Tahoma" pitchFamily="34" charset="0"/>
                <a:ea typeface="Tahoma" pitchFamily="34" charset="0"/>
                <a:cs typeface="Tahoma" pitchFamily="34" charset="0"/>
              </a:rPr>
              <a:t>. Coast Guard </a:t>
            </a:r>
            <a:r>
              <a:rPr lang="en-US" sz="1100" dirty="0" smtClean="0">
                <a:latin typeface="Tahoma" pitchFamily="34" charset="0"/>
                <a:ea typeface="Tahoma" pitchFamily="34" charset="0"/>
                <a:cs typeface="Tahoma" pitchFamily="34" charset="0"/>
              </a:rPr>
              <a:t>Academy.</a:t>
            </a:r>
            <a:endParaRPr lang="en-US" sz="1100" dirty="0">
              <a:latin typeface="Tahoma" pitchFamily="34" charset="0"/>
              <a:ea typeface="Tahoma" pitchFamily="34" charset="0"/>
              <a:cs typeface="Tahoma" pitchFamily="34" charset="0"/>
            </a:endParaRPr>
          </a:p>
          <a:p>
            <a:pPr marL="253283" lvl="1" indent="-253283">
              <a:spcAft>
                <a:spcPts val="600"/>
              </a:spcAft>
              <a:buFontTx/>
              <a:buChar char="•"/>
              <a:defRPr/>
            </a:pPr>
            <a:endParaRPr lang="en-US" sz="1100" dirty="0" smtClean="0">
              <a:latin typeface="Tahoma" pitchFamily="34" charset="0"/>
              <a:ea typeface="Tahoma" pitchFamily="34" charset="0"/>
              <a:cs typeface="Tahoma" pitchFamily="34" charset="0"/>
            </a:endParaRPr>
          </a:p>
          <a:p>
            <a:pPr lvl="1" eaLnBrk="1" hangingPunct="1">
              <a:lnSpc>
                <a:spcPct val="80000"/>
              </a:lnSpc>
              <a:spcAft>
                <a:spcPts val="600"/>
              </a:spcAft>
              <a:defRPr/>
            </a:pPr>
            <a:endParaRPr lang="en-US" sz="1100" dirty="0" smtClean="0">
              <a:latin typeface="Tahoma" pitchFamily="34" charset="0"/>
              <a:ea typeface="Tahoma" pitchFamily="34" charset="0"/>
              <a:cs typeface="Tahoma" pitchFamily="34" charset="0"/>
            </a:endParaRPr>
          </a:p>
          <a:p>
            <a:pPr lvl="1" eaLnBrk="1" hangingPunct="1">
              <a:lnSpc>
                <a:spcPct val="80000"/>
              </a:lnSpc>
              <a:spcAft>
                <a:spcPts val="600"/>
              </a:spcAft>
              <a:buFontTx/>
              <a:buChar char="•"/>
              <a:defRPr/>
            </a:pPr>
            <a:endParaRPr lang="en-US" sz="1100" dirty="0" smtClean="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95887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25" y="2130532"/>
            <a:ext cx="7772977" cy="14693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036" y="3885640"/>
            <a:ext cx="6401955" cy="1753721"/>
          </a:xfrm>
        </p:spPr>
        <p:txBody>
          <a:bodyPr/>
          <a:lstStyle>
            <a:lvl1pPr marL="0" indent="0" algn="ctr">
              <a:buNone/>
              <a:defRPr/>
            </a:lvl1pPr>
            <a:lvl2pPr marL="409667" indent="0" algn="ctr">
              <a:buNone/>
              <a:defRPr/>
            </a:lvl2pPr>
            <a:lvl3pPr marL="819335" indent="0" algn="ctr">
              <a:buNone/>
              <a:defRPr/>
            </a:lvl3pPr>
            <a:lvl4pPr marL="1229004" indent="0" algn="ctr">
              <a:buNone/>
              <a:defRPr/>
            </a:lvl4pPr>
            <a:lvl5pPr marL="1638671" indent="0" algn="ctr">
              <a:buNone/>
              <a:defRPr/>
            </a:lvl5pPr>
            <a:lvl6pPr marL="2048341" indent="0" algn="ctr">
              <a:buNone/>
              <a:defRPr/>
            </a:lvl6pPr>
            <a:lvl7pPr marL="2458008" indent="0" algn="ctr">
              <a:buNone/>
              <a:defRPr/>
            </a:lvl7pPr>
            <a:lvl8pPr marL="2867676" indent="0" algn="ctr">
              <a:buNone/>
              <a:defRPr/>
            </a:lvl8pPr>
            <a:lvl9pPr marL="327734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59286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890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53432" y="745191"/>
            <a:ext cx="1890568"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77401" y="745191"/>
            <a:ext cx="5537488"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122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77398" y="745191"/>
            <a:ext cx="7566602"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673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463722" indent="-463722">
              <a:buFont typeface="Arial Narrow" pitchFamily="34" charset="0"/>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1002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8" y="4406713"/>
            <a:ext cx="7771534" cy="136291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3038" y="2906526"/>
            <a:ext cx="7771534" cy="1500187"/>
          </a:xfrm>
        </p:spPr>
        <p:txBody>
          <a:bodyPr anchor="b"/>
          <a:lstStyle>
            <a:lvl1pPr marL="0" indent="0">
              <a:buNone/>
              <a:defRPr sz="1800"/>
            </a:lvl1pPr>
            <a:lvl2pPr marL="409667" indent="0">
              <a:buNone/>
              <a:defRPr sz="1600"/>
            </a:lvl2pPr>
            <a:lvl3pPr marL="819335" indent="0">
              <a:buNone/>
              <a:defRPr sz="1400"/>
            </a:lvl3pPr>
            <a:lvl4pPr marL="1229004" indent="0">
              <a:buNone/>
              <a:defRPr sz="1300"/>
            </a:lvl4pPr>
            <a:lvl5pPr marL="1638671" indent="0">
              <a:buNone/>
              <a:defRPr sz="1300"/>
            </a:lvl5pPr>
            <a:lvl6pPr marL="2048341" indent="0">
              <a:buNone/>
              <a:defRPr sz="1300"/>
            </a:lvl6pPr>
            <a:lvl7pPr marL="2458008" indent="0">
              <a:buNone/>
              <a:defRPr sz="1300"/>
            </a:lvl7pPr>
            <a:lvl8pPr marL="2867676" indent="0">
              <a:buNone/>
              <a:defRPr sz="1300"/>
            </a:lvl8pPr>
            <a:lvl9pPr marL="3277343" indent="0">
              <a:buNone/>
              <a:defRPr sz="1300"/>
            </a:lvl9pPr>
          </a:lstStyle>
          <a:p>
            <a:pPr lvl="0"/>
            <a:r>
              <a:rPr lang="en-US" smtClean="0"/>
              <a:t>Click to edit Master text styles</a:t>
            </a:r>
          </a:p>
        </p:txBody>
      </p:sp>
    </p:spTree>
    <p:extLst>
      <p:ext uri="{BB962C8B-B14F-4D97-AF65-F5344CB8AC3E}">
        <p14:creationId xmlns:p14="http://schemas.microsoft.com/office/powerpoint/2010/main" val="3050462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33275" y="2291603"/>
            <a:ext cx="3635375" cy="4168588"/>
          </a:xfrm>
        </p:spPr>
        <p:txBody>
          <a:bodyPr/>
          <a:lstStyle>
            <a:lvl1pPr marL="463722" indent="-463722">
              <a:buFont typeface="Arial Narrow" pitchFamily="34" charset="0"/>
              <a:buChar cha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507182" y="2291603"/>
            <a:ext cx="3636818" cy="4168588"/>
          </a:xfrm>
        </p:spPr>
        <p:txBody>
          <a:bodyPr/>
          <a:lstStyle>
            <a:lvl1pPr marL="463722" indent="-463722">
              <a:buFont typeface="Arial Narrow" pitchFamily="34" charset="0"/>
              <a:buChar cha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3345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502" y="274544"/>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206"/>
            <a:ext cx="4039465" cy="640136"/>
          </a:xfrm>
        </p:spPr>
        <p:txBody>
          <a:bodyPr anchor="b"/>
          <a:lstStyle>
            <a:lvl1pPr marL="0" indent="0">
              <a:buNone/>
              <a:defRPr sz="2200" b="1"/>
            </a:lvl1pPr>
            <a:lvl2pPr marL="409667" indent="0">
              <a:buNone/>
              <a:defRPr sz="1800" b="1"/>
            </a:lvl2pPr>
            <a:lvl3pPr marL="819335" indent="0">
              <a:buNone/>
              <a:defRPr sz="1600" b="1"/>
            </a:lvl3pPr>
            <a:lvl4pPr marL="1229004" indent="0">
              <a:buNone/>
              <a:defRPr sz="1400" b="1"/>
            </a:lvl4pPr>
            <a:lvl5pPr marL="1638671" indent="0">
              <a:buNone/>
              <a:defRPr sz="1400" b="1"/>
            </a:lvl5pPr>
            <a:lvl6pPr marL="2048341" indent="0">
              <a:buNone/>
              <a:defRPr sz="1400" b="1"/>
            </a:lvl6pPr>
            <a:lvl7pPr marL="2458008" indent="0">
              <a:buNone/>
              <a:defRPr sz="1400" b="1"/>
            </a:lvl7pPr>
            <a:lvl8pPr marL="2867676" indent="0">
              <a:buNone/>
              <a:defRPr sz="1400" b="1"/>
            </a:lvl8pPr>
            <a:lvl9pPr marL="3277343"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89" y="2175344"/>
            <a:ext cx="4039465"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6" y="1535206"/>
            <a:ext cx="4040909" cy="640136"/>
          </a:xfrm>
        </p:spPr>
        <p:txBody>
          <a:bodyPr anchor="b"/>
          <a:lstStyle>
            <a:lvl1pPr marL="0" indent="0">
              <a:buNone/>
              <a:defRPr sz="2200" b="1"/>
            </a:lvl1pPr>
            <a:lvl2pPr marL="409667" indent="0">
              <a:buNone/>
              <a:defRPr sz="1800" b="1"/>
            </a:lvl2pPr>
            <a:lvl3pPr marL="819335" indent="0">
              <a:buNone/>
              <a:defRPr sz="1600" b="1"/>
            </a:lvl3pPr>
            <a:lvl4pPr marL="1229004" indent="0">
              <a:buNone/>
              <a:defRPr sz="1400" b="1"/>
            </a:lvl4pPr>
            <a:lvl5pPr marL="1638671" indent="0">
              <a:buNone/>
              <a:defRPr sz="1400" b="1"/>
            </a:lvl5pPr>
            <a:lvl6pPr marL="2048341" indent="0">
              <a:buNone/>
              <a:defRPr sz="1400" b="1"/>
            </a:lvl6pPr>
            <a:lvl7pPr marL="2458008" indent="0">
              <a:buNone/>
              <a:defRPr sz="1400" b="1"/>
            </a:lvl7pPr>
            <a:lvl8pPr marL="2867676" indent="0">
              <a:buNone/>
              <a:defRPr sz="1400" b="1"/>
            </a:lvl8pPr>
            <a:lvl9pPr marL="3277343"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606" y="2175344"/>
            <a:ext cx="4040909"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438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809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756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4" y="273144"/>
            <a:ext cx="3007591" cy="116261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3144"/>
            <a:ext cx="5111750" cy="58536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94" y="1435755"/>
            <a:ext cx="3007591" cy="4691062"/>
          </a:xfrm>
        </p:spPr>
        <p:txBody>
          <a:bodyPr/>
          <a:lstStyle>
            <a:lvl1pPr marL="0" indent="0">
              <a:buNone/>
              <a:defRPr sz="1300"/>
            </a:lvl1pPr>
            <a:lvl2pPr marL="409667" indent="0">
              <a:buNone/>
              <a:defRPr sz="1100"/>
            </a:lvl2pPr>
            <a:lvl3pPr marL="819335" indent="0">
              <a:buNone/>
              <a:defRPr sz="900"/>
            </a:lvl3pPr>
            <a:lvl4pPr marL="1229004" indent="0">
              <a:buNone/>
              <a:defRPr sz="800"/>
            </a:lvl4pPr>
            <a:lvl5pPr marL="1638671" indent="0">
              <a:buNone/>
              <a:defRPr sz="800"/>
            </a:lvl5pPr>
            <a:lvl6pPr marL="2048341" indent="0">
              <a:buNone/>
              <a:defRPr sz="800"/>
            </a:lvl6pPr>
            <a:lvl7pPr marL="2458008" indent="0">
              <a:buNone/>
              <a:defRPr sz="800"/>
            </a:lvl7pPr>
            <a:lvl8pPr marL="2867676" indent="0">
              <a:buNone/>
              <a:defRPr sz="800"/>
            </a:lvl8pPr>
            <a:lvl9pPr marL="3277343" indent="0">
              <a:buNone/>
              <a:defRPr sz="800"/>
            </a:lvl9pPr>
          </a:lstStyle>
          <a:p>
            <a:pPr lvl="0"/>
            <a:r>
              <a:rPr lang="en-US" smtClean="0"/>
              <a:t>Click to edit Master text styles</a:t>
            </a:r>
          </a:p>
        </p:txBody>
      </p:sp>
    </p:spTree>
    <p:extLst>
      <p:ext uri="{BB962C8B-B14F-4D97-AF65-F5344CB8AC3E}">
        <p14:creationId xmlns:p14="http://schemas.microsoft.com/office/powerpoint/2010/main" val="2472979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45" y="4800334"/>
            <a:ext cx="5486977" cy="567297"/>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45" y="612122"/>
            <a:ext cx="5486977" cy="4115360"/>
          </a:xfrm>
        </p:spPr>
        <p:txBody>
          <a:bodyPr/>
          <a:lstStyle>
            <a:lvl1pPr marL="0" indent="0">
              <a:buNone/>
              <a:defRPr sz="2900"/>
            </a:lvl1pPr>
            <a:lvl2pPr marL="409667" indent="0">
              <a:buNone/>
              <a:defRPr sz="2500"/>
            </a:lvl2pPr>
            <a:lvl3pPr marL="819335" indent="0">
              <a:buNone/>
              <a:defRPr sz="2200"/>
            </a:lvl3pPr>
            <a:lvl4pPr marL="1229004" indent="0">
              <a:buNone/>
              <a:defRPr sz="1800"/>
            </a:lvl4pPr>
            <a:lvl5pPr marL="1638671" indent="0">
              <a:buNone/>
              <a:defRPr sz="1800"/>
            </a:lvl5pPr>
            <a:lvl6pPr marL="2048341" indent="0">
              <a:buNone/>
              <a:defRPr sz="1800"/>
            </a:lvl6pPr>
            <a:lvl7pPr marL="2458008" indent="0">
              <a:buNone/>
              <a:defRPr sz="1800"/>
            </a:lvl7pPr>
            <a:lvl8pPr marL="2867676" indent="0">
              <a:buNone/>
              <a:defRPr sz="1800"/>
            </a:lvl8pPr>
            <a:lvl9pPr marL="3277343" indent="0">
              <a:buNone/>
              <a:defRPr sz="1800"/>
            </a:lvl9pPr>
          </a:lstStyle>
          <a:p>
            <a:pPr lvl="0"/>
            <a:endParaRPr lang="en-US" noProof="0" smtClean="0"/>
          </a:p>
        </p:txBody>
      </p:sp>
      <p:sp>
        <p:nvSpPr>
          <p:cNvPr id="4" name="Text Placeholder 3"/>
          <p:cNvSpPr>
            <a:spLocks noGrp="1"/>
          </p:cNvSpPr>
          <p:nvPr>
            <p:ph type="body" sz="half" idx="2"/>
          </p:nvPr>
        </p:nvSpPr>
        <p:spPr>
          <a:xfrm>
            <a:off x="1792445" y="5367618"/>
            <a:ext cx="5486977" cy="804022"/>
          </a:xfrm>
        </p:spPr>
        <p:txBody>
          <a:bodyPr/>
          <a:lstStyle>
            <a:lvl1pPr marL="0" indent="0">
              <a:buNone/>
              <a:defRPr sz="1300"/>
            </a:lvl1pPr>
            <a:lvl2pPr marL="409667" indent="0">
              <a:buNone/>
              <a:defRPr sz="1100"/>
            </a:lvl2pPr>
            <a:lvl3pPr marL="819335" indent="0">
              <a:buNone/>
              <a:defRPr sz="900"/>
            </a:lvl3pPr>
            <a:lvl4pPr marL="1229004" indent="0">
              <a:buNone/>
              <a:defRPr sz="800"/>
            </a:lvl4pPr>
            <a:lvl5pPr marL="1638671" indent="0">
              <a:buNone/>
              <a:defRPr sz="800"/>
            </a:lvl5pPr>
            <a:lvl6pPr marL="2048341" indent="0">
              <a:buNone/>
              <a:defRPr sz="800"/>
            </a:lvl6pPr>
            <a:lvl7pPr marL="2458008" indent="0">
              <a:buNone/>
              <a:defRPr sz="800"/>
            </a:lvl7pPr>
            <a:lvl8pPr marL="2867676" indent="0">
              <a:buNone/>
              <a:defRPr sz="800"/>
            </a:lvl8pPr>
            <a:lvl9pPr marL="3277343" indent="0">
              <a:buNone/>
              <a:defRPr sz="800"/>
            </a:lvl9pPr>
          </a:lstStyle>
          <a:p>
            <a:pPr lvl="0"/>
            <a:r>
              <a:rPr lang="en-US" smtClean="0"/>
              <a:t>Click to edit Master text styles</a:t>
            </a:r>
          </a:p>
        </p:txBody>
      </p:sp>
    </p:spTree>
    <p:extLst>
      <p:ext uri="{BB962C8B-B14F-4D97-AF65-F5344CB8AC3E}">
        <p14:creationId xmlns:p14="http://schemas.microsoft.com/office/powerpoint/2010/main" val="3944982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00545" y="745191"/>
            <a:ext cx="8087591" cy="1143000"/>
          </a:xfrm>
          <a:prstGeom prst="rect">
            <a:avLst/>
          </a:prstGeom>
          <a:noFill/>
          <a:ln w="9525">
            <a:noFill/>
            <a:miter lim="800000"/>
            <a:headEnd/>
            <a:tailEnd/>
          </a:ln>
        </p:spPr>
        <p:txBody>
          <a:bodyPr vert="horz" wrap="square" lIns="81940" tIns="40968" rIns="81940" bIns="40968" numCol="1" anchor="ctr" anchorCtr="0" compatLnSpc="1">
            <a:prstTxWarp prst="textNoShape">
              <a:avLst/>
            </a:prstTxWarp>
          </a:bodyPr>
          <a:lstStyle/>
          <a:p>
            <a:pPr lvl="0"/>
            <a:r>
              <a:rPr lang="en-US" smtClean="0"/>
              <a:t>Master Title Style goes here</a:t>
            </a:r>
          </a:p>
        </p:txBody>
      </p:sp>
      <p:sp>
        <p:nvSpPr>
          <p:cNvPr id="1027" name="Rectangle 16"/>
          <p:cNvSpPr>
            <a:spLocks noGrp="1" noChangeArrowheads="1"/>
          </p:cNvSpPr>
          <p:nvPr>
            <p:ph type="body" idx="1"/>
          </p:nvPr>
        </p:nvSpPr>
        <p:spPr bwMode="auto">
          <a:xfrm>
            <a:off x="1056409" y="2291603"/>
            <a:ext cx="8087591" cy="4168588"/>
          </a:xfrm>
          <a:prstGeom prst="rect">
            <a:avLst/>
          </a:prstGeom>
          <a:noFill/>
          <a:ln w="9525">
            <a:noFill/>
            <a:miter lim="800000"/>
            <a:headEnd/>
            <a:tailEnd/>
          </a:ln>
        </p:spPr>
        <p:txBody>
          <a:bodyPr vert="horz" wrap="square" lIns="81940" tIns="40968" rIns="81940" bIns="40968" numCol="1" anchor="t" anchorCtr="0" compatLnSpc="1">
            <a:prstTxWarp prst="textNoShape">
              <a:avLst/>
            </a:prstTxWarp>
          </a:bodyPr>
          <a:lstStyle/>
          <a:p>
            <a:pPr lvl="0"/>
            <a:r>
              <a:rPr lang="en-US" smtClean="0"/>
              <a:t>Master Style Text</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16"/>
          <p:cNvGrpSpPr>
            <a:grpSpLocks/>
          </p:cNvGrpSpPr>
          <p:nvPr userDrawn="1"/>
        </p:nvGrpSpPr>
        <p:grpSpPr bwMode="auto">
          <a:xfrm>
            <a:off x="0" y="0"/>
            <a:ext cx="9143698" cy="6934200"/>
            <a:chOff x="-701" y="-701"/>
            <a:chExt cx="10058400" cy="7860136"/>
          </a:xfrm>
        </p:grpSpPr>
        <p:pic>
          <p:nvPicPr>
            <p:cNvPr id="1031" name="Picture 14" descr="shutterstock_40118065#5D201C_cmyk.ai"/>
            <p:cNvPicPr>
              <a:picLocks noChangeAspect="1"/>
            </p:cNvPicPr>
            <p:nvPr userDrawn="1"/>
          </p:nvPicPr>
          <p:blipFill>
            <a:blip r:embed="rId14" cstate="print"/>
            <a:srcRect/>
            <a:stretch>
              <a:fillRect/>
            </a:stretch>
          </p:blipFill>
          <p:spPr bwMode="auto">
            <a:xfrm>
              <a:off x="-701" y="5421495"/>
              <a:ext cx="10058400" cy="2437940"/>
            </a:xfrm>
            <a:prstGeom prst="rect">
              <a:avLst/>
            </a:prstGeom>
            <a:noFill/>
            <a:ln w="9525">
              <a:noFill/>
              <a:miter lim="800000"/>
              <a:headEnd/>
              <a:tailEnd/>
            </a:ln>
          </p:spPr>
        </p:pic>
        <p:pic>
          <p:nvPicPr>
            <p:cNvPr id="1032" name="Picture 15" descr="top"/>
            <p:cNvPicPr>
              <a:picLocks noChangeAspect="1"/>
            </p:cNvPicPr>
            <p:nvPr userDrawn="1"/>
          </p:nvPicPr>
          <p:blipFill>
            <a:blip r:embed="rId15" cstate="print"/>
            <a:srcRect/>
            <a:stretch>
              <a:fillRect/>
            </a:stretch>
          </p:blipFill>
          <p:spPr bwMode="auto">
            <a:xfrm>
              <a:off x="7301645" y="1423"/>
              <a:ext cx="2755900" cy="1219200"/>
            </a:xfrm>
            <a:prstGeom prst="rect">
              <a:avLst/>
            </a:prstGeom>
            <a:noFill/>
            <a:ln w="9525">
              <a:noFill/>
              <a:miter lim="800000"/>
              <a:headEnd/>
              <a:tailEnd/>
            </a:ln>
          </p:spPr>
        </p:pic>
        <p:sp>
          <p:nvSpPr>
            <p:cNvPr id="12" name="Text Box 12"/>
            <p:cNvSpPr txBox="1">
              <a:spLocks noChangeArrowheads="1"/>
            </p:cNvSpPr>
            <p:nvPr userDrawn="1"/>
          </p:nvSpPr>
          <p:spPr bwMode="auto">
            <a:xfrm>
              <a:off x="9242028" y="-701"/>
              <a:ext cx="812827" cy="296543"/>
            </a:xfrm>
            <a:prstGeom prst="rect">
              <a:avLst/>
            </a:prstGeom>
            <a:noFill/>
            <a:ln w="9525">
              <a:noFill/>
              <a:miter lim="800000"/>
              <a:headEnd/>
              <a:tailEnd/>
            </a:ln>
            <a:effectLst/>
          </p:spPr>
          <p:txBody>
            <a:bodyPr>
              <a:spAutoFit/>
            </a:bodyPr>
            <a:lstStyle/>
            <a:p>
              <a:pPr algn="r" defTabSz="913010" eaLnBrk="0" fontAlgn="base" hangingPunct="0">
                <a:spcBef>
                  <a:spcPct val="0"/>
                </a:spcBef>
                <a:spcAft>
                  <a:spcPct val="0"/>
                </a:spcAft>
                <a:defRPr/>
              </a:pPr>
              <a:r>
                <a:rPr lang="en-US" sz="1100" dirty="0" smtClean="0">
                  <a:solidFill>
                    <a:srgbClr val="A6A6A6"/>
                  </a:solidFill>
                  <a:latin typeface="Arial" pitchFamily="34" charset="0"/>
                  <a:ea typeface="ＭＳ Ｐゴシック" pitchFamily="-109" charset="-128"/>
                  <a:cs typeface="Arial" pitchFamily="34" charset="0"/>
                </a:rPr>
                <a:t>2014</a:t>
              </a:r>
              <a:endParaRPr lang="en-US" sz="1100" dirty="0">
                <a:solidFill>
                  <a:srgbClr val="A6A6A6"/>
                </a:solidFill>
                <a:latin typeface="Arial" pitchFamily="34" charset="0"/>
                <a:ea typeface="ＭＳ Ｐゴシック" pitchFamily="-109" charset="-128"/>
                <a:cs typeface="Arial" pitchFamily="34" charset="0"/>
              </a:endParaRPr>
            </a:p>
          </p:txBody>
        </p:sp>
      </p:grpSp>
      <p:pic>
        <p:nvPicPr>
          <p:cNvPr id="1029" name="Discountinuous Chart Growth white glow.eps" descr="/Users/louannross/Desktop/Design Center/Baldrige Style Brand Folder/Graphics/Discountinuous Chart/Discountinuous Chart Growth white glow.eps"/>
          <p:cNvPicPr>
            <a:picLocks noChangeAspect="1"/>
          </p:cNvPicPr>
          <p:nvPr userDrawn="1"/>
        </p:nvPicPr>
        <p:blipFill>
          <a:blip r:embed="rId16" cstate="print"/>
          <a:srcRect/>
          <a:stretch>
            <a:fillRect/>
          </a:stretch>
        </p:blipFill>
        <p:spPr bwMode="auto">
          <a:xfrm>
            <a:off x="86591" y="5681383"/>
            <a:ext cx="815398" cy="907676"/>
          </a:xfrm>
          <a:prstGeom prst="rect">
            <a:avLst/>
          </a:prstGeom>
          <a:noFill/>
          <a:ln w="9525">
            <a:noFill/>
            <a:miter lim="800000"/>
            <a:headEnd/>
            <a:tailEnd/>
          </a:ln>
        </p:spPr>
      </p:pic>
      <p:sp>
        <p:nvSpPr>
          <p:cNvPr id="13" name="Text Box 12"/>
          <p:cNvSpPr txBox="1">
            <a:spLocks noChangeArrowheads="1"/>
          </p:cNvSpPr>
          <p:nvPr userDrawn="1"/>
        </p:nvSpPr>
        <p:spPr bwMode="auto">
          <a:xfrm>
            <a:off x="24547" y="6566648"/>
            <a:ext cx="3988955" cy="221359"/>
          </a:xfrm>
          <a:prstGeom prst="rect">
            <a:avLst/>
          </a:prstGeom>
          <a:noFill/>
          <a:ln w="9525">
            <a:noFill/>
            <a:miter lim="800000"/>
            <a:headEnd/>
            <a:tailEnd/>
          </a:ln>
          <a:effectLst/>
        </p:spPr>
        <p:txBody>
          <a:bodyPr lIns="81940" tIns="40968" rIns="81940" bIns="40968">
            <a:spAutoFit/>
          </a:bodyPr>
          <a:lstStyle/>
          <a:p>
            <a:pPr defTabSz="913010" eaLnBrk="0" fontAlgn="base" hangingPunct="0">
              <a:spcBef>
                <a:spcPct val="0"/>
              </a:spcBef>
              <a:spcAft>
                <a:spcPct val="0"/>
              </a:spcAft>
              <a:defRPr/>
            </a:pPr>
            <a:r>
              <a:rPr lang="en-US" sz="900" dirty="0">
                <a:solidFill>
                  <a:srgbClr val="FFFFFF"/>
                </a:solidFill>
                <a:latin typeface="Arial" pitchFamily="34" charset="0"/>
                <a:ea typeface="ＭＳ Ｐゴシック" pitchFamily="-109" charset="-128"/>
                <a:cs typeface="Arial" pitchFamily="34" charset="0"/>
              </a:rPr>
              <a:t>Baldrige Performance Excellence Program | www.nist.gov/baldrige</a:t>
            </a:r>
          </a:p>
        </p:txBody>
      </p:sp>
    </p:spTree>
    <p:extLst>
      <p:ext uri="{BB962C8B-B14F-4D97-AF65-F5344CB8AC3E}">
        <p14:creationId xmlns:p14="http://schemas.microsoft.com/office/powerpoint/2010/main" val="921643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3218" rtl="0" eaLnBrk="0" fontAlgn="base" hangingPunct="0">
        <a:lnSpc>
          <a:spcPts val="4124"/>
        </a:lnSpc>
        <a:spcBef>
          <a:spcPct val="0"/>
        </a:spcBef>
        <a:spcAft>
          <a:spcPct val="0"/>
        </a:spcAft>
        <a:defRPr sz="3900" b="1">
          <a:solidFill>
            <a:schemeClr val="tx2"/>
          </a:solidFill>
          <a:latin typeface="Arial Narrow"/>
          <a:ea typeface="ＭＳ Ｐゴシック" pitchFamily="-107" charset="-128"/>
          <a:cs typeface="Arial Narrow"/>
        </a:defRPr>
      </a:lvl1pPr>
      <a:lvl2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2pPr>
      <a:lvl3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3pPr>
      <a:lvl4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4pPr>
      <a:lvl5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5pPr>
      <a:lvl6pPr marL="409667" algn="l" defTabSz="913218" rtl="0" eaLnBrk="0" fontAlgn="base" hangingPunct="0">
        <a:lnSpc>
          <a:spcPts val="4124"/>
        </a:lnSpc>
        <a:spcBef>
          <a:spcPct val="0"/>
        </a:spcBef>
        <a:spcAft>
          <a:spcPct val="0"/>
        </a:spcAft>
        <a:defRPr sz="3900" b="1" i="1">
          <a:solidFill>
            <a:schemeClr val="tx2"/>
          </a:solidFill>
          <a:latin typeface="Times New Roman" pitchFamily="-107" charset="0"/>
        </a:defRPr>
      </a:lvl6pPr>
      <a:lvl7pPr marL="819335" algn="l" defTabSz="913218" rtl="0" eaLnBrk="0" fontAlgn="base" hangingPunct="0">
        <a:lnSpc>
          <a:spcPts val="4124"/>
        </a:lnSpc>
        <a:spcBef>
          <a:spcPct val="0"/>
        </a:spcBef>
        <a:spcAft>
          <a:spcPct val="0"/>
        </a:spcAft>
        <a:defRPr sz="3900" b="1" i="1">
          <a:solidFill>
            <a:schemeClr val="tx2"/>
          </a:solidFill>
          <a:latin typeface="Times New Roman" pitchFamily="-107" charset="0"/>
        </a:defRPr>
      </a:lvl7pPr>
      <a:lvl8pPr marL="1229004" algn="l" defTabSz="913218" rtl="0" eaLnBrk="0" fontAlgn="base" hangingPunct="0">
        <a:lnSpc>
          <a:spcPts val="4124"/>
        </a:lnSpc>
        <a:spcBef>
          <a:spcPct val="0"/>
        </a:spcBef>
        <a:spcAft>
          <a:spcPct val="0"/>
        </a:spcAft>
        <a:defRPr sz="3900" b="1" i="1">
          <a:solidFill>
            <a:schemeClr val="tx2"/>
          </a:solidFill>
          <a:latin typeface="Times New Roman" pitchFamily="-107" charset="0"/>
        </a:defRPr>
      </a:lvl8pPr>
      <a:lvl9pPr marL="1638671" algn="l" defTabSz="913218" rtl="0" eaLnBrk="0" fontAlgn="base" hangingPunct="0">
        <a:lnSpc>
          <a:spcPts val="4124"/>
        </a:lnSpc>
        <a:spcBef>
          <a:spcPct val="0"/>
        </a:spcBef>
        <a:spcAft>
          <a:spcPct val="0"/>
        </a:spcAft>
        <a:defRPr sz="3900" b="1" i="1">
          <a:solidFill>
            <a:schemeClr val="tx2"/>
          </a:solidFill>
          <a:latin typeface="Times New Roman" pitchFamily="-107" charset="0"/>
        </a:defRPr>
      </a:lvl9pPr>
    </p:titleStyle>
    <p:body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p:bodyStyle>
    <p:otherStyle>
      <a:defPPr>
        <a:defRPr lang="en-US"/>
      </a:defPPr>
      <a:lvl1pPr marL="0" algn="l" defTabSz="409667" rtl="0" eaLnBrk="1" latinLnBrk="0" hangingPunct="1">
        <a:defRPr sz="1600" kern="1200">
          <a:solidFill>
            <a:schemeClr val="tx1"/>
          </a:solidFill>
          <a:latin typeface="+mn-lt"/>
          <a:ea typeface="+mn-ea"/>
          <a:cs typeface="+mn-cs"/>
        </a:defRPr>
      </a:lvl1pPr>
      <a:lvl2pPr marL="409667" algn="l" defTabSz="409667" rtl="0" eaLnBrk="1" latinLnBrk="0" hangingPunct="1">
        <a:defRPr sz="1600" kern="1200">
          <a:solidFill>
            <a:schemeClr val="tx1"/>
          </a:solidFill>
          <a:latin typeface="+mn-lt"/>
          <a:ea typeface="+mn-ea"/>
          <a:cs typeface="+mn-cs"/>
        </a:defRPr>
      </a:lvl2pPr>
      <a:lvl3pPr marL="819335" algn="l" defTabSz="409667" rtl="0" eaLnBrk="1" latinLnBrk="0" hangingPunct="1">
        <a:defRPr sz="1600" kern="1200">
          <a:solidFill>
            <a:schemeClr val="tx1"/>
          </a:solidFill>
          <a:latin typeface="+mn-lt"/>
          <a:ea typeface="+mn-ea"/>
          <a:cs typeface="+mn-cs"/>
        </a:defRPr>
      </a:lvl3pPr>
      <a:lvl4pPr marL="1229004" algn="l" defTabSz="409667" rtl="0" eaLnBrk="1" latinLnBrk="0" hangingPunct="1">
        <a:defRPr sz="1600" kern="1200">
          <a:solidFill>
            <a:schemeClr val="tx1"/>
          </a:solidFill>
          <a:latin typeface="+mn-lt"/>
          <a:ea typeface="+mn-ea"/>
          <a:cs typeface="+mn-cs"/>
        </a:defRPr>
      </a:lvl4pPr>
      <a:lvl5pPr marL="1638671" algn="l" defTabSz="409667" rtl="0" eaLnBrk="1" latinLnBrk="0" hangingPunct="1">
        <a:defRPr sz="1600" kern="1200">
          <a:solidFill>
            <a:schemeClr val="tx1"/>
          </a:solidFill>
          <a:latin typeface="+mn-lt"/>
          <a:ea typeface="+mn-ea"/>
          <a:cs typeface="+mn-cs"/>
        </a:defRPr>
      </a:lvl5pPr>
      <a:lvl6pPr marL="2048341" algn="l" defTabSz="409667" rtl="0" eaLnBrk="1" latinLnBrk="0" hangingPunct="1">
        <a:defRPr sz="1600" kern="1200">
          <a:solidFill>
            <a:schemeClr val="tx1"/>
          </a:solidFill>
          <a:latin typeface="+mn-lt"/>
          <a:ea typeface="+mn-ea"/>
          <a:cs typeface="+mn-cs"/>
        </a:defRPr>
      </a:lvl6pPr>
      <a:lvl7pPr marL="2458008" algn="l" defTabSz="409667" rtl="0" eaLnBrk="1" latinLnBrk="0" hangingPunct="1">
        <a:defRPr sz="1600" kern="1200">
          <a:solidFill>
            <a:schemeClr val="tx1"/>
          </a:solidFill>
          <a:latin typeface="+mn-lt"/>
          <a:ea typeface="+mn-ea"/>
          <a:cs typeface="+mn-cs"/>
        </a:defRPr>
      </a:lvl7pPr>
      <a:lvl8pPr marL="2867676" algn="l" defTabSz="409667" rtl="0" eaLnBrk="1" latinLnBrk="0" hangingPunct="1">
        <a:defRPr sz="1600" kern="1200">
          <a:solidFill>
            <a:schemeClr val="tx1"/>
          </a:solidFill>
          <a:latin typeface="+mn-lt"/>
          <a:ea typeface="+mn-ea"/>
          <a:cs typeface="+mn-cs"/>
        </a:defRPr>
      </a:lvl8pPr>
      <a:lvl9pPr marL="3277343" algn="l" defTabSz="409667"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3"/>
          <p:cNvGrpSpPr>
            <a:grpSpLocks/>
          </p:cNvGrpSpPr>
          <p:nvPr/>
        </p:nvGrpSpPr>
        <p:grpSpPr bwMode="auto">
          <a:xfrm>
            <a:off x="0" y="4800600"/>
            <a:ext cx="9143698" cy="2150747"/>
            <a:chOff x="-30163" y="5440679"/>
            <a:chExt cx="10058069" cy="2437513"/>
          </a:xfrm>
        </p:grpSpPr>
        <p:grpSp>
          <p:nvGrpSpPr>
            <p:cNvPr id="3077" name="Group 16"/>
            <p:cNvGrpSpPr>
              <a:grpSpLocks/>
            </p:cNvGrpSpPr>
            <p:nvPr/>
          </p:nvGrpSpPr>
          <p:grpSpPr bwMode="auto">
            <a:xfrm>
              <a:off x="-30163" y="5440679"/>
              <a:ext cx="10058069" cy="2437513"/>
              <a:chOff x="-30865" y="5440931"/>
              <a:chExt cx="10058400" cy="2437940"/>
            </a:xfrm>
          </p:grpSpPr>
          <p:pic>
            <p:nvPicPr>
              <p:cNvPr id="3081" name="Picture 14" descr="shutterstock_40118065#5D201C_cmyk.ai"/>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65" y="5440931"/>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 Box 12"/>
              <p:cNvSpPr txBox="1">
                <a:spLocks noChangeArrowheads="1"/>
              </p:cNvSpPr>
              <p:nvPr/>
            </p:nvSpPr>
            <p:spPr bwMode="auto">
              <a:xfrm>
                <a:off x="26288" y="7442803"/>
                <a:ext cx="4387994" cy="2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sz="900" dirty="0">
                    <a:solidFill>
                      <a:schemeClr val="bg1"/>
                    </a:solidFill>
                    <a:latin typeface="Arial" pitchFamily="34" charset="0"/>
                    <a:cs typeface="Arial" pitchFamily="34" charset="0"/>
                  </a:rPr>
                  <a:t>Baldrige Performance Excellence Program | </a:t>
                </a:r>
                <a:r>
                  <a:rPr lang="en-US" sz="900" dirty="0" err="1">
                    <a:solidFill>
                      <a:schemeClr val="bg1"/>
                    </a:solidFill>
                    <a:latin typeface="Arial" pitchFamily="34" charset="0"/>
                    <a:cs typeface="Arial" pitchFamily="34" charset="0"/>
                  </a:rPr>
                  <a:t>www.nist.gov</a:t>
                </a:r>
                <a:r>
                  <a:rPr lang="en-US" sz="900" dirty="0">
                    <a:solidFill>
                      <a:schemeClr val="bg1"/>
                    </a:solidFill>
                    <a:latin typeface="Arial" pitchFamily="34" charset="0"/>
                    <a:cs typeface="Arial" pitchFamily="34" charset="0"/>
                  </a:rPr>
                  <a:t>/</a:t>
                </a:r>
                <a:r>
                  <a:rPr lang="en-US" sz="900" dirty="0" err="1">
                    <a:solidFill>
                      <a:schemeClr val="bg1"/>
                    </a:solidFill>
                    <a:latin typeface="Arial" pitchFamily="34" charset="0"/>
                    <a:cs typeface="Arial" pitchFamily="34" charset="0"/>
                  </a:rPr>
                  <a:t>baldrige</a:t>
                </a:r>
                <a:endParaRPr lang="en-US" sz="900" dirty="0">
                  <a:solidFill>
                    <a:schemeClr val="bg1"/>
                  </a:solidFill>
                  <a:latin typeface="Arial" pitchFamily="34" charset="0"/>
                  <a:cs typeface="Arial" pitchFamily="34" charset="0"/>
                </a:endParaRPr>
              </a:p>
            </p:txBody>
          </p:sp>
        </p:grpSp>
        <p:pic>
          <p:nvPicPr>
            <p:cNvPr id="3078" name="Baldrige_Program_Logo_2010.whitebkgd.eps" descr="/Users/louannross/Desktop/Design Center/Art Folder/Logo Folder/M/ New 2010 Logo/Final Program Logo 2010/Baldrige_Program_Logo_2010.whitebkgd.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988" y="6464300"/>
              <a:ext cx="1624012"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nistident_flright_vec.eps" descr="/Users/louannross/Desktop/Design Center/Art Folder/Logo Folder/N/ New Identifiers 11.09.07/nistident_flright_vec.eps"/>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72550" y="7277100"/>
              <a:ext cx="9334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18"/>
          <p:cNvSpPr txBox="1">
            <a:spLocks noChangeArrowheads="1"/>
          </p:cNvSpPr>
          <p:nvPr/>
        </p:nvSpPr>
        <p:spPr bwMode="auto">
          <a:xfrm>
            <a:off x="905597" y="1676400"/>
            <a:ext cx="7102195" cy="1796700"/>
          </a:xfrm>
          <a:prstGeom prst="rect">
            <a:avLst/>
          </a:prstGeom>
          <a:noFill/>
          <a:ln w="9525">
            <a:noFill/>
            <a:miter lim="800000"/>
            <a:headEnd/>
            <a:tailEnd/>
          </a:ln>
        </p:spPr>
        <p:txBody>
          <a:bodyPr lIns="82058" tIns="41029" rIns="82058" bIns="41029" anchor="ctr"/>
          <a:lstStyle/>
          <a:p>
            <a:pPr defTabSz="914608" eaLnBrk="0" hangingPunct="0">
              <a:defRPr/>
            </a:pPr>
            <a:r>
              <a:rPr lang="en-US" sz="3900" b="1" kern="0" dirty="0" smtClean="0">
                <a:solidFill>
                  <a:schemeClr val="tx2"/>
                </a:solidFill>
                <a:latin typeface="Arial" pitchFamily="34" charset="0"/>
                <a:ea typeface="ＭＳ Ｐゴシック" pitchFamily="-107" charset="-128"/>
                <a:cs typeface="Arial" pitchFamily="34" charset="0"/>
              </a:rPr>
              <a:t>Baldrige </a:t>
            </a:r>
            <a:r>
              <a:rPr lang="en-US" sz="3900" b="1" kern="0" dirty="0" smtClean="0">
                <a:latin typeface="Arial" pitchFamily="34" charset="0"/>
                <a:ea typeface="ＭＳ Ｐゴシック" pitchFamily="-109" charset="-128"/>
                <a:cs typeface="Arial" pitchFamily="34" charset="0"/>
              </a:rPr>
              <a:t>Program</a:t>
            </a:r>
            <a:r>
              <a:rPr lang="en-US" sz="3900" b="1" kern="0" dirty="0" smtClean="0">
                <a:solidFill>
                  <a:schemeClr val="tx2"/>
                </a:solidFill>
                <a:latin typeface="Arial" pitchFamily="34" charset="0"/>
                <a:ea typeface="ＭＳ Ｐゴシック" pitchFamily="-107" charset="-128"/>
                <a:cs typeface="Arial" pitchFamily="34" charset="0"/>
              </a:rPr>
              <a:t> Impacts</a:t>
            </a:r>
            <a:endParaRPr lang="en-US" sz="3900" b="1" kern="0" dirty="0">
              <a:solidFill>
                <a:schemeClr val="tx2"/>
              </a:solidFill>
              <a:latin typeface="Arial Narrow"/>
              <a:ea typeface="ＭＳ Ｐゴシック" pitchFamily="-107" charset="-128"/>
              <a:cs typeface="Arial Narrow"/>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14062" y="1371600"/>
            <a:ext cx="7410739" cy="890868"/>
          </a:xfrm>
        </p:spPr>
        <p:txBody>
          <a:bodyPr/>
          <a:lstStyle/>
          <a:p>
            <a:r>
              <a:rPr lang="en-US" sz="4400" dirty="0" smtClean="0">
                <a:latin typeface="Arial Narrow" pitchFamily="34" charset="0"/>
                <a:ea typeface="ＭＳ Ｐゴシック" pitchFamily="34" charset="-128"/>
                <a:cs typeface="Arial Narrow" pitchFamily="34" charset="0"/>
              </a:rPr>
              <a:t>Factors behind the Impact</a:t>
            </a:r>
            <a:endParaRPr lang="en-US" sz="4400" b="0" dirty="0">
              <a:latin typeface="Arial" pitchFamily="34" charset="0"/>
              <a:ea typeface="ＭＳ Ｐゴシック" pitchFamily="34" charset="-128"/>
              <a:cs typeface="Arial Narrow" pitchFamily="34" charset="0"/>
            </a:endParaRPr>
          </a:p>
        </p:txBody>
      </p:sp>
      <p:sp>
        <p:nvSpPr>
          <p:cNvPr id="6147" name="Rectangle 3"/>
          <p:cNvSpPr>
            <a:spLocks noGrp="1" noChangeArrowheads="1"/>
          </p:cNvSpPr>
          <p:nvPr>
            <p:ph type="body" idx="1"/>
          </p:nvPr>
        </p:nvSpPr>
        <p:spPr>
          <a:xfrm>
            <a:off x="1123662" y="2362200"/>
            <a:ext cx="6877338" cy="2362200"/>
          </a:xfrm>
        </p:spPr>
        <p:txBody>
          <a:bodyPr/>
          <a:lstStyle/>
          <a:p>
            <a:pPr>
              <a:lnSpc>
                <a:spcPct val="100000"/>
              </a:lnSpc>
              <a:spcBef>
                <a:spcPts val="2154"/>
              </a:spcBef>
            </a:pPr>
            <a:r>
              <a:rPr lang="en-US" sz="3600" dirty="0" smtClean="0">
                <a:ea typeface="ＭＳ Ｐゴシック" pitchFamily="34" charset="-128"/>
              </a:rPr>
              <a:t>Acceptance of the Criteria nationally and globally</a:t>
            </a:r>
          </a:p>
          <a:p>
            <a:pPr>
              <a:lnSpc>
                <a:spcPct val="100000"/>
              </a:lnSpc>
              <a:spcBef>
                <a:spcPts val="2154"/>
              </a:spcBef>
            </a:pPr>
            <a:r>
              <a:rPr lang="en-US" sz="3600" dirty="0" smtClean="0">
                <a:ea typeface="ＭＳ Ｐゴシック" pitchFamily="34" charset="-128"/>
              </a:rPr>
              <a:t>Program participants</a:t>
            </a:r>
            <a:endParaRPr lang="en-US" sz="3600" b="1" strike="sngStrike" dirty="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929326"/>
            <a:ext cx="7901748" cy="1371600"/>
          </a:xfrm>
        </p:spPr>
        <p:txBody>
          <a:bodyPr/>
          <a:lstStyle/>
          <a:p>
            <a:pPr>
              <a:lnSpc>
                <a:spcPct val="100000"/>
              </a:lnSpc>
              <a:spcAft>
                <a:spcPts val="1200"/>
              </a:spcAft>
            </a:pPr>
            <a:r>
              <a:rPr lang="en-US" sz="4000" dirty="0" smtClean="0">
                <a:solidFill>
                  <a:schemeClr val="tx1"/>
                </a:solidFill>
                <a:latin typeface="Arial Narrow" pitchFamily="34" charset="0"/>
                <a:ea typeface="ＭＳ Ｐゴシック" pitchFamily="34" charset="-128"/>
                <a:cs typeface="Arial Narrow" pitchFamily="34" charset="0"/>
              </a:rPr>
              <a:t>Alliance for Performance Excellence: </a:t>
            </a:r>
            <a:br>
              <a:rPr lang="en-US" sz="4000" dirty="0" smtClean="0">
                <a:solidFill>
                  <a:schemeClr val="tx1"/>
                </a:solidFill>
                <a:latin typeface="Arial Narrow" pitchFamily="34" charset="0"/>
                <a:ea typeface="ＭＳ Ｐゴシック" pitchFamily="34" charset="-128"/>
                <a:cs typeface="Arial Narrow" pitchFamily="34" charset="0"/>
              </a:rPr>
            </a:br>
            <a:r>
              <a:rPr lang="en-US" sz="4000" dirty="0" smtClean="0">
                <a:solidFill>
                  <a:schemeClr val="tx1"/>
                </a:solidFill>
                <a:latin typeface="Arial Narrow" pitchFamily="34" charset="0"/>
                <a:ea typeface="ＭＳ Ｐゴシック" pitchFamily="34" charset="-128"/>
                <a:cs typeface="Arial Narrow" pitchFamily="34" charset="0"/>
              </a:rPr>
              <a:t>A National Network</a:t>
            </a:r>
          </a:p>
        </p:txBody>
      </p:sp>
      <p:sp>
        <p:nvSpPr>
          <p:cNvPr id="4" name="Rectangle 3"/>
          <p:cNvSpPr/>
          <p:nvPr/>
        </p:nvSpPr>
        <p:spPr>
          <a:xfrm>
            <a:off x="4664020" y="5257800"/>
            <a:ext cx="4274344" cy="529135"/>
          </a:xfrm>
          <a:prstGeom prst="rect">
            <a:avLst/>
          </a:prstGeom>
        </p:spPr>
        <p:txBody>
          <a:bodyPr wrap="none" lIns="82058" tIns="41029" rIns="82058" bIns="41029">
            <a:spAutoFit/>
          </a:bodyPr>
          <a:lstStyle/>
          <a:p>
            <a:pPr eaLnBrk="0" hangingPunct="0">
              <a:defRPr/>
            </a:pPr>
            <a:r>
              <a:rPr lang="en-US" sz="2900" b="1" dirty="0" err="1">
                <a:ea typeface="ＭＳ Ｐゴシック" pitchFamily="-109" charset="-128"/>
              </a:rPr>
              <a:t>www.baldrigepe.org/alliance</a:t>
            </a:r>
            <a:endParaRPr lang="en-US" sz="2900" b="1" dirty="0">
              <a:ea typeface="ＭＳ Ｐゴシック" pitchFamily="-109" charset="-128"/>
            </a:endParaRPr>
          </a:p>
        </p:txBody>
      </p:sp>
      <p:pic>
        <p:nvPicPr>
          <p:cNvPr id="1536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7671" y="3424799"/>
            <a:ext cx="8659" cy="8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7671" y="3424799"/>
            <a:ext cx="8659" cy="8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3352800" y="2749363"/>
            <a:ext cx="5562600" cy="1975037"/>
          </a:xfrm>
          <a:prstGeom prst="rect">
            <a:avLst/>
          </a:prstGeom>
          <a:noFill/>
          <a:ln w="9525">
            <a:noFill/>
            <a:miter lim="800000"/>
            <a:headEnd/>
            <a:tailEnd/>
          </a:ln>
        </p:spPr>
        <p:txBody>
          <a:bodyPr vert="horz" wrap="square" lIns="81940" tIns="40968" rIns="81940" bIns="40968"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a:lnSpc>
                <a:spcPct val="100000"/>
              </a:lnSpc>
              <a:spcBef>
                <a:spcPts val="0"/>
              </a:spcBef>
              <a:spcAft>
                <a:spcPts val="600"/>
              </a:spcAft>
              <a:buSzPct val="100000"/>
              <a:buFont typeface="Arial" pitchFamily="34" charset="0"/>
              <a:buChar char="•"/>
            </a:pPr>
            <a:r>
              <a:rPr lang="en-US" dirty="0" smtClean="0">
                <a:ea typeface="ＭＳ Ｐゴシック" pitchFamily="34" charset="-128"/>
              </a:rPr>
              <a:t>Feeder system</a:t>
            </a:r>
          </a:p>
          <a:p>
            <a:pPr>
              <a:lnSpc>
                <a:spcPct val="100000"/>
              </a:lnSpc>
              <a:spcBef>
                <a:spcPts val="0"/>
              </a:spcBef>
              <a:spcAft>
                <a:spcPts val="600"/>
              </a:spcAft>
              <a:buSzPct val="100000"/>
              <a:buFont typeface="Arial" pitchFamily="34" charset="0"/>
              <a:buChar char="•"/>
            </a:pPr>
            <a:r>
              <a:rPr lang="en-US" dirty="0" smtClean="0">
                <a:ea typeface="ＭＳ Ｐゴシック" pitchFamily="34" charset="-128"/>
              </a:rPr>
              <a:t>Leverages the national </a:t>
            </a:r>
            <a:br>
              <a:rPr lang="en-US" dirty="0" smtClean="0">
                <a:ea typeface="ＭＳ Ｐゴシック" pitchFamily="34" charset="-128"/>
              </a:rPr>
            </a:br>
            <a:r>
              <a:rPr lang="en-US" dirty="0" smtClean="0">
                <a:ea typeface="ＭＳ Ｐゴシック" pitchFamily="34" charset="-128"/>
              </a:rPr>
              <a:t>Baldrige Program</a:t>
            </a:r>
          </a:p>
        </p:txBody>
      </p:sp>
      <p:pic>
        <p:nvPicPr>
          <p:cNvPr id="5122" name="Picture 2" descr="T:\PMT\Slide Sets and FAQs\2013\Images\Allian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4559" y="2320759"/>
            <a:ext cx="2158241" cy="237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195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28600" y="457200"/>
            <a:ext cx="8686800" cy="759968"/>
          </a:xfrm>
          <a:prstGeom prst="rect">
            <a:avLst/>
          </a:prstGeom>
          <a:noFill/>
          <a:ln w="9525">
            <a:noFill/>
            <a:miter lim="800000"/>
            <a:headEnd/>
            <a:tailEnd/>
          </a:ln>
        </p:spPr>
        <p:txBody>
          <a:bodyPr wrap="square" lIns="82058" tIns="41029" rIns="82058" bIns="41029">
            <a:spAutoFit/>
          </a:bodyPr>
          <a:lstStyle/>
          <a:p>
            <a:pPr eaLnBrk="0" hangingPunct="0">
              <a:spcAft>
                <a:spcPts val="600"/>
              </a:spcAft>
              <a:defRPr/>
            </a:pPr>
            <a:r>
              <a:rPr lang="en-US" sz="4400" b="1" dirty="0" smtClean="0">
                <a:latin typeface="+mj-lt"/>
                <a:ea typeface="ＭＳ Ｐゴシック" pitchFamily="-109" charset="-128"/>
              </a:rPr>
              <a:t>International Adoption</a:t>
            </a:r>
            <a:endParaRPr lang="en-US" sz="4400" b="1" dirty="0">
              <a:latin typeface="+mj-lt"/>
              <a:ea typeface="ＭＳ Ｐゴシック" pitchFamily="-109"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600200"/>
            <a:ext cx="3550136" cy="2560320"/>
          </a:xfrm>
          <a:prstGeom prst="rect">
            <a:avLst/>
          </a:prstGeom>
        </p:spPr>
      </p:pic>
      <p:sp>
        <p:nvSpPr>
          <p:cNvPr id="8" name="Rectangle 3"/>
          <p:cNvSpPr>
            <a:spLocks noChangeArrowheads="1"/>
          </p:cNvSpPr>
          <p:nvPr/>
        </p:nvSpPr>
        <p:spPr bwMode="auto">
          <a:xfrm>
            <a:off x="4419600" y="2438400"/>
            <a:ext cx="3962400" cy="139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p>
            <a:pPr marL="149482" lvl="1" eaLnBrk="0" hangingPunct="0">
              <a:lnSpc>
                <a:spcPts val="3410"/>
              </a:lnSpc>
              <a:spcBef>
                <a:spcPts val="1795"/>
              </a:spcBef>
              <a:buSzPct val="60000"/>
            </a:pPr>
            <a:r>
              <a:rPr lang="en-US" sz="3200" dirty="0" smtClean="0">
                <a:latin typeface="Arial Narrow" pitchFamily="34" charset="0"/>
              </a:rPr>
              <a:t>About </a:t>
            </a:r>
            <a:r>
              <a:rPr lang="en-US" sz="3200" dirty="0">
                <a:latin typeface="Arial Narrow" pitchFamily="34" charset="0"/>
              </a:rPr>
              <a:t>100 performance </a:t>
            </a:r>
            <a:r>
              <a:rPr lang="en-US" sz="3200" dirty="0" smtClean="0">
                <a:latin typeface="Arial Narrow" pitchFamily="34" charset="0"/>
              </a:rPr>
              <a:t>excellence </a:t>
            </a:r>
            <a:r>
              <a:rPr lang="en-US" sz="3200" dirty="0">
                <a:latin typeface="Arial Narrow" pitchFamily="34" charset="0"/>
              </a:rPr>
              <a:t>programs </a:t>
            </a:r>
            <a:r>
              <a:rPr lang="en-US" sz="3200" dirty="0" smtClean="0">
                <a:latin typeface="Arial Narrow" pitchFamily="34" charset="0"/>
              </a:rPr>
              <a:t>worldwide</a:t>
            </a:r>
            <a:endParaRPr lang="en-US" sz="3200" dirty="0">
              <a:latin typeface="Arial Narrow"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3703" y="4419600"/>
            <a:ext cx="436299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7264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784412"/>
            <a:ext cx="8127422" cy="1143000"/>
          </a:xfrm>
        </p:spPr>
        <p:txBody>
          <a:bodyPr/>
          <a:lstStyle/>
          <a:p>
            <a:pPr>
              <a:lnSpc>
                <a:spcPct val="100000"/>
              </a:lnSpc>
              <a:spcAft>
                <a:spcPts val="600"/>
              </a:spcAft>
            </a:pPr>
            <a:r>
              <a:rPr lang="en-US" sz="4400" dirty="0">
                <a:solidFill>
                  <a:schemeClr val="tx1"/>
                </a:solidFill>
                <a:latin typeface="Arial Narrow" pitchFamily="34" charset="0"/>
                <a:ea typeface="ＭＳ Ｐゴシック" pitchFamily="34" charset="-128"/>
                <a:cs typeface="Arial Narrow" pitchFamily="34" charset="0"/>
              </a:rPr>
              <a:t>Widespread U.S. </a:t>
            </a:r>
            <a:r>
              <a:rPr lang="en-US" sz="4400" dirty="0" smtClean="0">
                <a:solidFill>
                  <a:schemeClr val="tx1"/>
                </a:solidFill>
                <a:latin typeface="Arial Narrow" pitchFamily="34" charset="0"/>
                <a:ea typeface="ＭＳ Ｐゴシック" pitchFamily="34" charset="-128"/>
                <a:cs typeface="Arial Narrow" pitchFamily="34" charset="0"/>
              </a:rPr>
              <a:t>Participation</a:t>
            </a:r>
            <a:endParaRPr lang="en-US" sz="4400" dirty="0">
              <a:solidFill>
                <a:schemeClr val="tx1"/>
              </a:solidFill>
              <a:latin typeface="Arial Narrow" pitchFamily="34" charset="0"/>
              <a:ea typeface="ＭＳ Ｐゴシック" pitchFamily="34" charset="-128"/>
              <a:cs typeface="Arial Narrow" pitchFamily="34" charset="0"/>
            </a:endParaRPr>
          </a:p>
        </p:txBody>
      </p:sp>
      <p:sp>
        <p:nvSpPr>
          <p:cNvPr id="7171" name="Rectangle 3"/>
          <p:cNvSpPr>
            <a:spLocks noGrp="1" noChangeArrowheads="1"/>
          </p:cNvSpPr>
          <p:nvPr>
            <p:ph type="body" idx="1"/>
          </p:nvPr>
        </p:nvSpPr>
        <p:spPr>
          <a:xfrm>
            <a:off x="1524000" y="2003612"/>
            <a:ext cx="7162800" cy="4168588"/>
          </a:xfrm>
        </p:spPr>
        <p:txBody>
          <a:bodyPr/>
          <a:lstStyle/>
          <a:p>
            <a:r>
              <a:rPr lang="en-US" sz="3600" dirty="0" smtClean="0">
                <a:ea typeface="ＭＳ Ｐゴシック" pitchFamily="34" charset="-128"/>
              </a:rPr>
              <a:t>Large and small organizations</a:t>
            </a:r>
          </a:p>
          <a:p>
            <a:r>
              <a:rPr lang="en-US" sz="3600" dirty="0" smtClean="0">
                <a:ea typeface="ＭＳ Ｐゴシック" pitchFamily="34" charset="-128"/>
              </a:rPr>
              <a:t>Internal business excellence programs</a:t>
            </a:r>
          </a:p>
          <a:p>
            <a:r>
              <a:rPr lang="en-US" sz="3600" dirty="0" smtClean="0">
                <a:ea typeface="ＭＳ Ｐゴシック" pitchFamily="34" charset="-128"/>
              </a:rPr>
              <a:t>College and university courses</a:t>
            </a:r>
          </a:p>
          <a:p>
            <a:r>
              <a:rPr lang="en-US" sz="3600" dirty="0" smtClean="0">
                <a:ea typeface="ＭＳ Ｐゴシック" pitchFamily="34" charset="-128"/>
              </a:rPr>
              <a:t>Accreditation</a:t>
            </a:r>
          </a:p>
          <a:p>
            <a:r>
              <a:rPr lang="en-US" sz="3600" dirty="0" smtClean="0">
                <a:ea typeface="ＭＳ Ｐゴシック" pitchFamily="34" charset="-128"/>
              </a:rPr>
              <a:t>Consultants</a:t>
            </a:r>
          </a:p>
          <a:p>
            <a:r>
              <a:rPr lang="en-US" sz="3600" dirty="0" smtClean="0">
                <a:ea typeface="ＭＳ Ｐゴシック" pitchFamily="34" charset="-128"/>
              </a:rPr>
              <a:t>Private-sector support</a:t>
            </a:r>
          </a:p>
        </p:txBody>
      </p:sp>
    </p:spTree>
    <p:extLst>
      <p:ext uri="{BB962C8B-B14F-4D97-AF65-F5344CB8AC3E}">
        <p14:creationId xmlns:p14="http://schemas.microsoft.com/office/powerpoint/2010/main" val="1835601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35578" y="1358153"/>
            <a:ext cx="8127422" cy="1143000"/>
          </a:xfrm>
        </p:spPr>
        <p:txBody>
          <a:bodyPr/>
          <a:lstStyle/>
          <a:p>
            <a:r>
              <a:rPr lang="en-US" sz="4400" dirty="0" smtClean="0">
                <a:solidFill>
                  <a:schemeClr val="tx1"/>
                </a:solidFill>
                <a:latin typeface="Arial Narrow" pitchFamily="34" charset="0"/>
                <a:ea typeface="ＭＳ Ｐゴシック" pitchFamily="34" charset="-128"/>
                <a:cs typeface="Arial Narrow" pitchFamily="34" charset="0"/>
              </a:rPr>
              <a:t>Baldrige Award Participants</a:t>
            </a:r>
          </a:p>
        </p:txBody>
      </p:sp>
      <p:sp>
        <p:nvSpPr>
          <p:cNvPr id="7171" name="Rectangle 3"/>
          <p:cNvSpPr>
            <a:spLocks noGrp="1" noChangeArrowheads="1"/>
          </p:cNvSpPr>
          <p:nvPr>
            <p:ph type="body" idx="1"/>
          </p:nvPr>
        </p:nvSpPr>
        <p:spPr>
          <a:xfrm>
            <a:off x="1447800" y="2362200"/>
            <a:ext cx="6927273" cy="1766047"/>
          </a:xfrm>
        </p:spPr>
        <p:txBody>
          <a:bodyPr/>
          <a:lstStyle/>
          <a:p>
            <a:r>
              <a:rPr lang="en-US" dirty="0" smtClean="0">
                <a:ea typeface="ＭＳ Ｐゴシック" pitchFamily="34" charset="-128"/>
              </a:rPr>
              <a:t>95 </a:t>
            </a:r>
            <a:r>
              <a:rPr lang="en-US" dirty="0" err="1" smtClean="0">
                <a:ea typeface="ＭＳ Ｐゴシック" pitchFamily="34" charset="-128"/>
              </a:rPr>
              <a:t>Baldrige</a:t>
            </a:r>
            <a:r>
              <a:rPr lang="en-US" dirty="0" smtClean="0">
                <a:ea typeface="ＭＳ Ｐゴシック" pitchFamily="34" charset="-128"/>
              </a:rPr>
              <a:t> Award recipients (101 awards)</a:t>
            </a:r>
          </a:p>
          <a:p>
            <a:r>
              <a:rPr lang="en-US" dirty="0" smtClean="0">
                <a:ea typeface="ＭＳ Ｐゴシック" pitchFamily="34" charset="-128"/>
              </a:rPr>
              <a:t>1,601 award applications </a:t>
            </a:r>
          </a:p>
          <a:p>
            <a:r>
              <a:rPr lang="en-US" dirty="0" smtClean="0">
                <a:ea typeface="ＭＳ Ｐゴシック" pitchFamily="34" charset="-128"/>
              </a:rPr>
              <a:t>More than 9,100 examiners trained </a:t>
            </a:r>
          </a:p>
          <a:p>
            <a:pPr marL="0" indent="0">
              <a:buNone/>
            </a:pPr>
            <a:r>
              <a:rPr lang="en-US" strike="sngStrike" dirty="0" smtClean="0">
                <a:ea typeface="ＭＳ Ｐゴシック" pitchFamily="34" charset="-128"/>
              </a:rPr>
              <a:t/>
            </a:r>
            <a:br>
              <a:rPr lang="en-US" strike="sngStrike" dirty="0" smtClean="0">
                <a:ea typeface="ＭＳ Ｐゴシック" pitchFamily="34" charset="-128"/>
              </a:rPr>
            </a:br>
            <a:endParaRPr lang="en-US" strike="sngStrike" dirty="0" smtClean="0">
              <a:ea typeface="ＭＳ Ｐゴシック" pitchFamily="34" charset="-128"/>
            </a:endParaRPr>
          </a:p>
        </p:txBody>
      </p:sp>
    </p:spTree>
    <p:extLst>
      <p:ext uri="{BB962C8B-B14F-4D97-AF65-F5344CB8AC3E}">
        <p14:creationId xmlns:p14="http://schemas.microsoft.com/office/powerpoint/2010/main" val="3368685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94025" y="571867"/>
            <a:ext cx="7550727" cy="677108"/>
          </a:xfrm>
          <a:prstGeom prst="rect">
            <a:avLst/>
          </a:prstGeom>
          <a:noFill/>
          <a:ln w="9525">
            <a:noFill/>
            <a:miter lim="800000"/>
            <a:headEnd/>
            <a:tailEnd/>
          </a:ln>
        </p:spPr>
        <p:txBody>
          <a:bodyPr lIns="0" tIns="0" rIns="0" bIns="0">
            <a:spAutoFit/>
          </a:bodyPr>
          <a:lstStyle/>
          <a:p>
            <a:pPr defTabSz="914608" eaLnBrk="0" hangingPunct="0">
              <a:spcBef>
                <a:spcPts val="600"/>
              </a:spcBef>
              <a:spcAft>
                <a:spcPts val="600"/>
              </a:spcAft>
              <a:defRPr/>
            </a:pPr>
            <a:r>
              <a:rPr lang="en-US" sz="4400" b="1" dirty="0" smtClean="0">
                <a:solidFill>
                  <a:schemeClr val="tx2"/>
                </a:solidFill>
                <a:latin typeface="+mj-lt"/>
                <a:ea typeface="ＭＳ Ｐゴシック" pitchFamily="-109" charset="-128"/>
              </a:rPr>
              <a:t>Baldrige Award </a:t>
            </a:r>
            <a:r>
              <a:rPr lang="en-US" sz="4400" b="1" dirty="0">
                <a:solidFill>
                  <a:schemeClr val="tx2"/>
                </a:solidFill>
                <a:latin typeface="+mj-lt"/>
                <a:ea typeface="ＭＳ Ｐゴシック" pitchFamily="-109" charset="-128"/>
              </a:rPr>
              <a:t>Recipients</a:t>
            </a:r>
          </a:p>
        </p:txBody>
      </p:sp>
      <p:sp>
        <p:nvSpPr>
          <p:cNvPr id="8195" name="Rectangle 3"/>
          <p:cNvSpPr>
            <a:spLocks noChangeArrowheads="1"/>
          </p:cNvSpPr>
          <p:nvPr/>
        </p:nvSpPr>
        <p:spPr bwMode="auto">
          <a:xfrm>
            <a:off x="762000" y="1600200"/>
            <a:ext cx="5334000" cy="443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457200" indent="-457200" eaLnBrk="0" hangingPunct="0">
              <a:lnSpc>
                <a:spcPct val="85000"/>
              </a:lnSpc>
              <a:spcBef>
                <a:spcPts val="1436"/>
              </a:spcBef>
              <a:buClr>
                <a:schemeClr val="tx1"/>
              </a:buClr>
              <a:buSzPct val="100000"/>
              <a:buFont typeface="Arial" pitchFamily="34" charset="0"/>
              <a:buChar char="•"/>
            </a:pPr>
            <a:r>
              <a:rPr lang="en-US" sz="3200" dirty="0" smtClean="0">
                <a:latin typeface="Arial Narrow" pitchFamily="34" charset="0"/>
              </a:rPr>
              <a:t>Presentations </a:t>
            </a:r>
            <a:r>
              <a:rPr lang="en-US" sz="3200" dirty="0">
                <a:latin typeface="Arial Narrow" pitchFamily="34" charset="0"/>
              </a:rPr>
              <a:t>to all sectors </a:t>
            </a:r>
          </a:p>
          <a:p>
            <a:pPr marL="457200" indent="-457200" eaLnBrk="0" hangingPunct="0">
              <a:lnSpc>
                <a:spcPct val="85000"/>
              </a:lnSpc>
              <a:spcBef>
                <a:spcPts val="1436"/>
              </a:spcBef>
              <a:buClr>
                <a:schemeClr val="tx1"/>
              </a:buClr>
              <a:buSzPct val="100000"/>
              <a:buFont typeface="Arial" pitchFamily="34" charset="0"/>
              <a:buChar char="•"/>
            </a:pPr>
            <a:r>
              <a:rPr lang="en-US" sz="3200" dirty="0" smtClean="0">
                <a:latin typeface="Arial Narrow" pitchFamily="34" charset="0"/>
              </a:rPr>
              <a:t>Quest </a:t>
            </a:r>
            <a:r>
              <a:rPr lang="en-US" sz="3200" dirty="0">
                <a:latin typeface="Arial Narrow" pitchFamily="34" charset="0"/>
              </a:rPr>
              <a:t>for Excellence</a:t>
            </a:r>
            <a:r>
              <a:rPr lang="en-US" sz="3200" baseline="30000" dirty="0">
                <a:latin typeface="Arial Narrow" pitchFamily="34" charset="0"/>
              </a:rPr>
              <a:t>®</a:t>
            </a:r>
            <a:r>
              <a:rPr lang="en-US" sz="3200" dirty="0">
                <a:latin typeface="Arial Narrow" pitchFamily="34" charset="0"/>
              </a:rPr>
              <a:t> and regional conferences</a:t>
            </a:r>
          </a:p>
          <a:p>
            <a:pPr marL="457200" indent="-457200" eaLnBrk="0" hangingPunct="0">
              <a:lnSpc>
                <a:spcPct val="85000"/>
              </a:lnSpc>
              <a:spcBef>
                <a:spcPts val="1436"/>
              </a:spcBef>
              <a:buClr>
                <a:schemeClr val="tx1"/>
              </a:buClr>
              <a:buSzPct val="100000"/>
              <a:buFont typeface="Arial" pitchFamily="34" charset="0"/>
              <a:buChar char="•"/>
            </a:pPr>
            <a:r>
              <a:rPr lang="en-US" sz="3200" dirty="0">
                <a:latin typeface="Arial Narrow" pitchFamily="34" charset="0"/>
              </a:rPr>
              <a:t>Influence </a:t>
            </a:r>
            <a:r>
              <a:rPr lang="en-US" sz="3200" dirty="0" smtClean="0">
                <a:latin typeface="Arial Narrow" pitchFamily="34" charset="0"/>
              </a:rPr>
              <a:t>on customers/suppliers</a:t>
            </a:r>
            <a:endParaRPr lang="en-US" sz="3200" dirty="0">
              <a:latin typeface="Arial Narrow" pitchFamily="34" charset="0"/>
            </a:endParaRPr>
          </a:p>
          <a:p>
            <a:pPr marL="457200" indent="-457200" eaLnBrk="0" hangingPunct="0">
              <a:lnSpc>
                <a:spcPct val="85000"/>
              </a:lnSpc>
              <a:spcBef>
                <a:spcPts val="1436"/>
              </a:spcBef>
              <a:buClr>
                <a:schemeClr val="tx1"/>
              </a:buClr>
              <a:buSzPct val="100000"/>
              <a:buFont typeface="Arial" pitchFamily="34" charset="0"/>
              <a:buChar char="•"/>
            </a:pPr>
            <a:r>
              <a:rPr lang="en-US" sz="3200" dirty="0" smtClean="0">
                <a:latin typeface="Arial Narrow" pitchFamily="34" charset="0"/>
              </a:rPr>
              <a:t>Seminars </a:t>
            </a:r>
            <a:r>
              <a:rPr lang="en-US" sz="3200" dirty="0">
                <a:latin typeface="Arial Narrow" pitchFamily="34" charset="0"/>
              </a:rPr>
              <a:t>and workshops</a:t>
            </a:r>
          </a:p>
          <a:p>
            <a:pPr marL="457200" indent="-457200" eaLnBrk="0" hangingPunct="0">
              <a:lnSpc>
                <a:spcPct val="85000"/>
              </a:lnSpc>
              <a:spcBef>
                <a:spcPts val="1436"/>
              </a:spcBef>
              <a:buClr>
                <a:schemeClr val="tx1"/>
              </a:buClr>
              <a:buSzPct val="100000"/>
              <a:buFont typeface="Arial" pitchFamily="34" charset="0"/>
              <a:buChar char="•"/>
            </a:pPr>
            <a:r>
              <a:rPr lang="en-US" sz="3200" dirty="0" smtClean="0">
                <a:latin typeface="Arial Narrow" pitchFamily="34" charset="0"/>
              </a:rPr>
              <a:t>Articles</a:t>
            </a:r>
            <a:endParaRPr lang="en-US" sz="3200" dirty="0">
              <a:latin typeface="Arial Narrow"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9788" y="2971800"/>
            <a:ext cx="2815612" cy="347472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09600" y="1928372"/>
            <a:ext cx="5957455" cy="525785"/>
          </a:xfrm>
          <a:prstGeom prst="rect">
            <a:avLst/>
          </a:prstGeom>
          <a:noFill/>
          <a:ln w="9525">
            <a:noFill/>
            <a:miter lim="800000"/>
            <a:headEnd/>
            <a:tailEnd/>
          </a:ln>
        </p:spPr>
        <p:txBody>
          <a:bodyPr lIns="0" tIns="0" rIns="0" bIns="0">
            <a:spAutoFit/>
          </a:bodyPr>
          <a:lstStyle/>
          <a:p>
            <a:pPr defTabSz="914608">
              <a:lnSpc>
                <a:spcPts val="4128"/>
              </a:lnSpc>
              <a:defRPr/>
            </a:pPr>
            <a:r>
              <a:rPr lang="en-US" sz="4400" b="1" dirty="0">
                <a:solidFill>
                  <a:schemeClr val="tx2"/>
                </a:solidFill>
                <a:latin typeface="+mj-lt"/>
                <a:ea typeface="ＭＳ Ｐゴシック" pitchFamily="-109" charset="-128"/>
              </a:rPr>
              <a:t>The Bottom Line: Results</a:t>
            </a:r>
          </a:p>
        </p:txBody>
      </p:sp>
      <p:sp>
        <p:nvSpPr>
          <p:cNvPr id="24579" name="Rectangle 3"/>
          <p:cNvSpPr>
            <a:spLocks noChangeArrowheads="1"/>
          </p:cNvSpPr>
          <p:nvPr/>
        </p:nvSpPr>
        <p:spPr bwMode="auto">
          <a:xfrm>
            <a:off x="1717964" y="2757607"/>
            <a:ext cx="651163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608">
              <a:buSzPct val="50000"/>
            </a:pPr>
            <a:r>
              <a:rPr lang="en-US" sz="3600" dirty="0">
                <a:latin typeface="Arial Narrow" pitchFamily="34" charset="0"/>
              </a:rPr>
              <a:t>Improved outcomes for products, services, and processes</a:t>
            </a:r>
          </a:p>
          <a:p>
            <a:pPr marL="464427" indent="-464427" defTabSz="914608">
              <a:buSzPct val="50000"/>
              <a:buFont typeface="Monotype Sorts"/>
              <a:buChar char="l"/>
            </a:pPr>
            <a:endParaRPr lang="en-US" sz="3600" dirty="0">
              <a:latin typeface="Arial Narrow" pitchFamily="34" charset="0"/>
            </a:endParaRPr>
          </a:p>
        </p:txBody>
      </p:sp>
    </p:spTree>
    <p:extLst>
      <p:ext uri="{BB962C8B-B14F-4D97-AF65-F5344CB8AC3E}">
        <p14:creationId xmlns:p14="http://schemas.microsoft.com/office/powerpoint/2010/main" val="2839368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04596" y="1219200"/>
            <a:ext cx="8614352" cy="2665704"/>
          </a:xfrm>
          <a:ln>
            <a:miter lim="800000"/>
            <a:headEnd/>
            <a:tailEnd/>
          </a:ln>
          <a:extLst/>
        </p:spPr>
        <p:txBody>
          <a:bodyPr/>
          <a:lstStyle/>
          <a:p>
            <a:pPr>
              <a:lnSpc>
                <a:spcPct val="100000"/>
              </a:lnSpc>
              <a:spcAft>
                <a:spcPts val="600"/>
              </a:spcAft>
              <a:defRPr/>
            </a:pPr>
            <a:r>
              <a:rPr lang="en-US" sz="4400" dirty="0" smtClean="0">
                <a:solidFill>
                  <a:schemeClr val="tx1"/>
                </a:solidFill>
              </a:rPr>
              <a:t>Returns </a:t>
            </a:r>
            <a:r>
              <a:rPr lang="en-US" sz="4400" dirty="0">
                <a:solidFill>
                  <a:schemeClr val="tx1"/>
                </a:solidFill>
              </a:rPr>
              <a:t>on Investment in </a:t>
            </a:r>
            <a:r>
              <a:rPr lang="en-US" sz="4400" dirty="0" smtClean="0">
                <a:solidFill>
                  <a:schemeClr val="tx1"/>
                </a:solidFill>
              </a:rPr>
              <a:t/>
            </a:r>
            <a:br>
              <a:rPr lang="en-US" sz="4400" dirty="0" smtClean="0">
                <a:solidFill>
                  <a:schemeClr val="tx1"/>
                </a:solidFill>
              </a:rPr>
            </a:br>
            <a:r>
              <a:rPr lang="en-US" sz="4400" dirty="0" smtClean="0">
                <a:solidFill>
                  <a:schemeClr val="tx1"/>
                </a:solidFill>
              </a:rPr>
              <a:t>Performance Excellence:</a:t>
            </a:r>
            <a:r>
              <a:rPr lang="en-US" sz="4400" strike="sngStrike" dirty="0">
                <a:solidFill>
                  <a:schemeClr val="tx1"/>
                </a:solidFill>
              </a:rPr>
              <a:t/>
            </a:r>
            <a:br>
              <a:rPr lang="en-US" sz="4400" strike="sngStrike" dirty="0">
                <a:solidFill>
                  <a:schemeClr val="tx1"/>
                </a:solidFill>
              </a:rPr>
            </a:br>
            <a:r>
              <a:rPr lang="en-US" sz="4400" dirty="0" smtClean="0">
                <a:solidFill>
                  <a:schemeClr val="tx1"/>
                </a:solidFill>
              </a:rPr>
              <a:t>2013 Baldrige Award Recipients</a:t>
            </a:r>
            <a:r>
              <a:rPr lang="en-US" sz="4400" strike="sngStrike" dirty="0" smtClean="0">
                <a:solidFill>
                  <a:schemeClr val="tx1"/>
                </a:solidFill>
              </a:rPr>
              <a:t/>
            </a:r>
            <a:br>
              <a:rPr lang="en-US" sz="4400" strike="sngStrike" dirty="0" smtClean="0">
                <a:solidFill>
                  <a:schemeClr val="tx1"/>
                </a:solidFill>
              </a:rPr>
            </a:br>
            <a:endParaRPr lang="en-US" sz="4400" strike="sngStrike" dirty="0" smtClean="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8388" y="3417727"/>
            <a:ext cx="2815612" cy="347472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685800"/>
            <a:ext cx="8458200" cy="914400"/>
          </a:xfrm>
        </p:spPr>
        <p:txBody>
          <a:bodyPr/>
          <a:lstStyle/>
          <a:p>
            <a:r>
              <a:rPr lang="en-US" sz="4400" dirty="0" smtClean="0">
                <a:latin typeface="Arial Narrow" pitchFamily="34" charset="0"/>
                <a:ea typeface="ＭＳ Ｐゴシック" pitchFamily="34" charset="-128"/>
                <a:cs typeface="Arial Narrow" pitchFamily="34" charset="0"/>
              </a:rPr>
              <a:t>Pewaukee School District</a:t>
            </a:r>
          </a:p>
        </p:txBody>
      </p:sp>
      <p:sp>
        <p:nvSpPr>
          <p:cNvPr id="10244" name="Content Placeholder 4"/>
          <p:cNvSpPr>
            <a:spLocks noGrp="1"/>
          </p:cNvSpPr>
          <p:nvPr>
            <p:ph idx="1"/>
          </p:nvPr>
        </p:nvSpPr>
        <p:spPr>
          <a:xfrm>
            <a:off x="4724400" y="1828800"/>
            <a:ext cx="4191000" cy="3505200"/>
          </a:xfrm>
          <a:noFill/>
          <a:ln w="9525">
            <a:noFill/>
            <a:miter lim="800000"/>
            <a:headEnd/>
            <a:tailEnd/>
          </a:ln>
        </p:spPr>
        <p:txBody>
          <a:bodyPr vert="horz" wrap="square" lIns="81940" tIns="40968" rIns="81940" bIns="40968" numCol="1" anchor="t" anchorCtr="0" compatLnSpc="1">
            <a:prstTxWarp prst="textNoShape">
              <a:avLst/>
            </a:prstTxWarp>
          </a:bodyPr>
          <a:lstStyle/>
          <a:p>
            <a:pPr marL="0" indent="0">
              <a:lnSpc>
                <a:spcPct val="100000"/>
              </a:lnSpc>
              <a:spcBef>
                <a:spcPts val="0"/>
              </a:spcBef>
              <a:spcAft>
                <a:spcPts val="600"/>
              </a:spcAft>
              <a:buNone/>
            </a:pPr>
            <a:r>
              <a:rPr lang="en-US" dirty="0" smtClean="0"/>
              <a:t>From 2008 through 2012, achieved </a:t>
            </a:r>
            <a:r>
              <a:rPr lang="en-US" dirty="0"/>
              <a:t>a </a:t>
            </a:r>
            <a:r>
              <a:rPr lang="en-US" b="1" dirty="0"/>
              <a:t>higher graduation rate </a:t>
            </a:r>
            <a:r>
              <a:rPr lang="en-US" dirty="0"/>
              <a:t>than other county, </a:t>
            </a:r>
            <a:r>
              <a:rPr lang="en-US" dirty="0" smtClean="0"/>
              <a:t>state, </a:t>
            </a:r>
            <a:r>
              <a:rPr lang="en-US" dirty="0"/>
              <a:t>and nearby high-performing districts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905000"/>
            <a:ext cx="3979333" cy="2865120"/>
          </a:xfrm>
          <a:prstGeom prst="rect">
            <a:avLst/>
          </a:prstGeom>
        </p:spPr>
      </p:pic>
    </p:spTree>
    <p:extLst>
      <p:ext uri="{BB962C8B-B14F-4D97-AF65-F5344CB8AC3E}">
        <p14:creationId xmlns:p14="http://schemas.microsoft.com/office/powerpoint/2010/main" val="3515331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845820"/>
            <a:ext cx="8458200" cy="914400"/>
          </a:xfrm>
        </p:spPr>
        <p:txBody>
          <a:bodyPr/>
          <a:lstStyle/>
          <a:p>
            <a:r>
              <a:rPr lang="en-US" sz="4400" dirty="0" smtClean="0">
                <a:latin typeface="Arial Narrow" pitchFamily="34" charset="0"/>
                <a:ea typeface="ＭＳ Ｐゴシック" pitchFamily="34" charset="-128"/>
                <a:cs typeface="Arial Narrow" pitchFamily="34" charset="0"/>
              </a:rPr>
              <a:t>Sutter Davis Hospital</a:t>
            </a:r>
          </a:p>
        </p:txBody>
      </p:sp>
      <p:sp>
        <p:nvSpPr>
          <p:cNvPr id="10244" name="Content Placeholder 4"/>
          <p:cNvSpPr>
            <a:spLocks noGrp="1"/>
          </p:cNvSpPr>
          <p:nvPr>
            <p:ph idx="1"/>
          </p:nvPr>
        </p:nvSpPr>
        <p:spPr>
          <a:xfrm>
            <a:off x="4191000" y="1858979"/>
            <a:ext cx="4191000" cy="3505200"/>
          </a:xfrm>
          <a:noFill/>
          <a:ln w="9525">
            <a:noFill/>
            <a:miter lim="800000"/>
            <a:headEnd/>
            <a:tailEnd/>
          </a:ln>
        </p:spPr>
        <p:txBody>
          <a:bodyPr vert="horz" wrap="square" lIns="81940" tIns="40968" rIns="81940" bIns="40968" numCol="1" anchor="t" anchorCtr="0" compatLnSpc="1">
            <a:prstTxWarp prst="textNoShape">
              <a:avLst/>
            </a:prstTxWarp>
          </a:bodyPr>
          <a:lstStyle/>
          <a:p>
            <a:pPr marL="0" indent="0">
              <a:lnSpc>
                <a:spcPct val="100000"/>
              </a:lnSpc>
              <a:spcBef>
                <a:spcPts val="0"/>
              </a:spcBef>
              <a:spcAft>
                <a:spcPts val="600"/>
              </a:spcAft>
              <a:buNone/>
            </a:pPr>
            <a:r>
              <a:rPr lang="en-US" dirty="0" smtClean="0"/>
              <a:t>Sustained </a:t>
            </a:r>
            <a:r>
              <a:rPr lang="en-US" dirty="0"/>
              <a:t>high levels of performance in many </a:t>
            </a:r>
            <a:r>
              <a:rPr lang="en-US" b="1" dirty="0"/>
              <a:t>health care and patient-focused process results</a:t>
            </a:r>
            <a:endParaRPr lang="en-US" b="1" dirty="0">
              <a:ea typeface="Tahoma" pitchFamily="34" charset="0"/>
              <a:cs typeface="Tahoma"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752600"/>
            <a:ext cx="3568836" cy="3607769"/>
          </a:xfrm>
          <a:prstGeom prst="rect">
            <a:avLst/>
          </a:prstGeom>
        </p:spPr>
      </p:pic>
    </p:spTree>
    <p:extLst>
      <p:ext uri="{BB962C8B-B14F-4D97-AF65-F5344CB8AC3E}">
        <p14:creationId xmlns:p14="http://schemas.microsoft.com/office/powerpoint/2010/main" val="3185750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4520" y="228600"/>
            <a:ext cx="5669280" cy="566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2323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3"/>
          <p:cNvGrpSpPr>
            <a:grpSpLocks/>
          </p:cNvGrpSpPr>
          <p:nvPr/>
        </p:nvGrpSpPr>
        <p:grpSpPr bwMode="auto">
          <a:xfrm>
            <a:off x="-2886" y="4800600"/>
            <a:ext cx="9143699" cy="2150747"/>
            <a:chOff x="-3175" y="5440680"/>
            <a:chExt cx="10058069" cy="2437513"/>
          </a:xfrm>
        </p:grpSpPr>
        <p:grpSp>
          <p:nvGrpSpPr>
            <p:cNvPr id="18438" name="Group 16"/>
            <p:cNvGrpSpPr>
              <a:grpSpLocks/>
            </p:cNvGrpSpPr>
            <p:nvPr/>
          </p:nvGrpSpPr>
          <p:grpSpPr bwMode="auto">
            <a:xfrm>
              <a:off x="-3175" y="5440680"/>
              <a:ext cx="10058069" cy="2437513"/>
              <a:chOff x="-3876" y="5440932"/>
              <a:chExt cx="10058400" cy="2437940"/>
            </a:xfrm>
          </p:grpSpPr>
          <p:pic>
            <p:nvPicPr>
              <p:cNvPr id="18442" name="Picture 14" descr="shutterstock_40118065#5D201C_cmyk.ai"/>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6" y="5440932"/>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Text Box 12"/>
              <p:cNvSpPr txBox="1">
                <a:spLocks noChangeArrowheads="1"/>
              </p:cNvSpPr>
              <p:nvPr/>
            </p:nvSpPr>
            <p:spPr bwMode="auto">
              <a:xfrm>
                <a:off x="26288" y="7442803"/>
                <a:ext cx="4387994" cy="2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sz="900">
                    <a:solidFill>
                      <a:schemeClr val="bg1"/>
                    </a:solidFill>
                    <a:latin typeface="Arial" pitchFamily="34" charset="0"/>
                    <a:cs typeface="Arial" pitchFamily="34" charset="0"/>
                  </a:rPr>
                  <a:t>Baldrige Performance Excellence Program | www.nist.gov/baldrige</a:t>
                </a:r>
              </a:p>
            </p:txBody>
          </p:sp>
        </p:grpSp>
        <p:pic>
          <p:nvPicPr>
            <p:cNvPr id="18439" name="Baldrige_Program_Logo_2010.whitebkgd.eps" descr="/Users/louannross/Desktop/Design Center/Art Folder/Logo Folder/M/ New 2010 Logo/Final Program Logo 2010/Baldrige_Program_Logo_2010.whitebkgd.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988" y="6464300"/>
              <a:ext cx="1624012"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nistident_flright_vec.eps" descr="/Users/louannross/Desktop/Design Center/Art Folder/Logo Folder/N/ New Identifiers 11.09.07/nistident_flright_vec.eps"/>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72550" y="7277100"/>
              <a:ext cx="9334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5" name="Rectangle 2"/>
          <p:cNvSpPr>
            <a:spLocks noGrp="1" noChangeArrowheads="1"/>
          </p:cNvSpPr>
          <p:nvPr>
            <p:ph type="title"/>
          </p:nvPr>
        </p:nvSpPr>
        <p:spPr>
          <a:xfrm>
            <a:off x="457200" y="609600"/>
            <a:ext cx="6026727" cy="707395"/>
          </a:xfrm>
        </p:spPr>
        <p:txBody>
          <a:bodyPr/>
          <a:lstStyle/>
          <a:p>
            <a:r>
              <a:rPr lang="en-US" sz="4400" dirty="0" smtClean="0">
                <a:solidFill>
                  <a:schemeClr val="tx1"/>
                </a:solidFill>
                <a:latin typeface="Arial Narrow" pitchFamily="34" charset="0"/>
                <a:ea typeface="ＭＳ Ｐゴシック" pitchFamily="34" charset="-128"/>
                <a:cs typeface="Arial Narrow" pitchFamily="34" charset="0"/>
              </a:rPr>
              <a:t>For More Information</a:t>
            </a:r>
            <a:endParaRPr lang="en-US" sz="4400" dirty="0" smtClean="0">
              <a:latin typeface="Arial Narrow" pitchFamily="34" charset="0"/>
              <a:ea typeface="ＭＳ Ｐゴシック" pitchFamily="34" charset="-128"/>
              <a:cs typeface="Arial Narrow" pitchFamily="34" charset="0"/>
            </a:endParaRPr>
          </a:p>
        </p:txBody>
      </p:sp>
      <p:sp>
        <p:nvSpPr>
          <p:cNvPr id="18436" name="Rectangle 3"/>
          <p:cNvSpPr>
            <a:spLocks noGrp="1" noChangeArrowheads="1"/>
          </p:cNvSpPr>
          <p:nvPr>
            <p:ph idx="1"/>
          </p:nvPr>
        </p:nvSpPr>
        <p:spPr>
          <a:xfrm>
            <a:off x="777367" y="1295400"/>
            <a:ext cx="7583192" cy="3643052"/>
          </a:xfrm>
        </p:spPr>
        <p:txBody>
          <a:bodyPr/>
          <a:lstStyle/>
          <a:p>
            <a:pPr>
              <a:lnSpc>
                <a:spcPct val="100000"/>
              </a:lnSpc>
              <a:spcBef>
                <a:spcPts val="0"/>
              </a:spcBef>
              <a:spcAft>
                <a:spcPts val="600"/>
              </a:spcAft>
            </a:pPr>
            <a:r>
              <a:rPr lang="en-US" sz="2800" dirty="0" smtClean="0">
                <a:ea typeface="ＭＳ Ｐゴシック" pitchFamily="34" charset="-128"/>
              </a:rPr>
              <a:t>Criteria booklets and free Criteria content</a:t>
            </a:r>
          </a:p>
          <a:p>
            <a:pPr>
              <a:lnSpc>
                <a:spcPct val="100000"/>
              </a:lnSpc>
              <a:spcBef>
                <a:spcPts val="0"/>
              </a:spcBef>
              <a:spcAft>
                <a:spcPts val="600"/>
              </a:spcAft>
            </a:pPr>
            <a:r>
              <a:rPr lang="en-US" sz="2800" dirty="0" smtClean="0">
                <a:ea typeface="ＭＳ Ｐゴシック" pitchFamily="34" charset="-128"/>
              </a:rPr>
              <a:t>Self-assessment tools </a:t>
            </a:r>
          </a:p>
          <a:p>
            <a:pPr>
              <a:lnSpc>
                <a:spcPct val="100000"/>
              </a:lnSpc>
              <a:spcBef>
                <a:spcPts val="0"/>
              </a:spcBef>
              <a:spcAft>
                <a:spcPts val="600"/>
              </a:spcAft>
            </a:pPr>
            <a:r>
              <a:rPr lang="en-US" sz="2800" dirty="0" smtClean="0">
                <a:ea typeface="ＭＳ Ｐゴシック" pitchFamily="34" charset="-128"/>
              </a:rPr>
              <a:t>Organizational </a:t>
            </a:r>
            <a:r>
              <a:rPr lang="en-US" sz="2800" dirty="0">
                <a:ea typeface="ＭＳ Ｐゴシック" pitchFamily="34" charset="-128"/>
              </a:rPr>
              <a:t>assessments</a:t>
            </a:r>
          </a:p>
          <a:p>
            <a:pPr>
              <a:lnSpc>
                <a:spcPct val="100000"/>
              </a:lnSpc>
              <a:spcBef>
                <a:spcPts val="0"/>
              </a:spcBef>
              <a:spcAft>
                <a:spcPts val="600"/>
              </a:spcAft>
            </a:pPr>
            <a:r>
              <a:rPr lang="en-US" sz="2800" dirty="0">
                <a:ea typeface="ＭＳ Ｐゴシック" pitchFamily="34" charset="-128"/>
              </a:rPr>
              <a:t>Training, conferences, and executive education</a:t>
            </a:r>
          </a:p>
          <a:p>
            <a:pPr>
              <a:lnSpc>
                <a:spcPct val="100000"/>
              </a:lnSpc>
              <a:spcBef>
                <a:spcPts val="0"/>
              </a:spcBef>
              <a:spcAft>
                <a:spcPts val="600"/>
              </a:spcAft>
            </a:pPr>
            <a:r>
              <a:rPr lang="en-US" sz="2800" dirty="0" smtClean="0">
                <a:ea typeface="ＭＳ Ｐゴシック" pitchFamily="34" charset="-128"/>
              </a:rPr>
              <a:t>Award recipient profiles</a:t>
            </a:r>
          </a:p>
          <a:p>
            <a:pPr>
              <a:lnSpc>
                <a:spcPct val="100000"/>
              </a:lnSpc>
              <a:spcBef>
                <a:spcPts val="0"/>
              </a:spcBef>
              <a:spcAft>
                <a:spcPts val="600"/>
              </a:spcAft>
            </a:pPr>
            <a:r>
              <a:rPr lang="en-US" sz="2800" dirty="0" smtClean="0">
                <a:ea typeface="ＭＳ Ｐゴシック" pitchFamily="34" charset="-128"/>
              </a:rPr>
              <a:t>Case studies</a:t>
            </a:r>
          </a:p>
          <a:p>
            <a:pPr>
              <a:lnSpc>
                <a:spcPct val="100000"/>
              </a:lnSpc>
              <a:spcBef>
                <a:spcPts val="0"/>
              </a:spcBef>
              <a:spcAft>
                <a:spcPts val="600"/>
              </a:spcAft>
            </a:pPr>
            <a:r>
              <a:rPr lang="en-US" sz="2800" dirty="0" smtClean="0">
                <a:ea typeface="ＭＳ Ｐゴシック" pitchFamily="34" charset="-128"/>
              </a:rPr>
              <a:t>Connections to the Baldrige community</a:t>
            </a:r>
          </a:p>
        </p:txBody>
      </p:sp>
      <p:sp>
        <p:nvSpPr>
          <p:cNvPr id="23" name="TextBox 22"/>
          <p:cNvSpPr txBox="1"/>
          <p:nvPr/>
        </p:nvSpPr>
        <p:spPr>
          <a:xfrm>
            <a:off x="5486400" y="4800600"/>
            <a:ext cx="3519055" cy="1190855"/>
          </a:xfrm>
          <a:prstGeom prst="rect">
            <a:avLst/>
          </a:prstGeom>
          <a:noFill/>
        </p:spPr>
        <p:txBody>
          <a:bodyPr wrap="square" lIns="82058" tIns="41029" rIns="82058" bIns="41029">
            <a:spAutoFit/>
          </a:bodyPr>
          <a:lstStyle/>
          <a:p>
            <a:pPr marL="464427" indent="-464427" algn="r" defTabSz="914608" eaLnBrk="0" hangingPunct="0">
              <a:buSzPct val="50000"/>
              <a:defRPr/>
            </a:pPr>
            <a:r>
              <a:rPr lang="en-US" sz="2400" b="1" kern="0" dirty="0">
                <a:solidFill>
                  <a:srgbClr val="000000"/>
                </a:solidFill>
                <a:latin typeface="Arial Narrow"/>
                <a:ea typeface="ＭＳ Ｐゴシック" pitchFamily="-107" charset="-128"/>
              </a:rPr>
              <a:t>www.nist.gov/baldrige </a:t>
            </a:r>
          </a:p>
          <a:p>
            <a:pPr marL="464427" indent="-464427" algn="r" defTabSz="914608" eaLnBrk="0" hangingPunct="0">
              <a:buSzPct val="50000"/>
              <a:defRPr/>
            </a:pPr>
            <a:r>
              <a:rPr lang="en-US" sz="2400" b="1" kern="0" dirty="0">
                <a:solidFill>
                  <a:srgbClr val="000000"/>
                </a:solidFill>
                <a:latin typeface="Arial Narrow"/>
                <a:ea typeface="ＭＳ Ｐゴシック" pitchFamily="-107" charset="-128"/>
              </a:rPr>
              <a:t>baldrige@nist.gov</a:t>
            </a:r>
          </a:p>
          <a:p>
            <a:pPr marL="464427" indent="-464427" algn="r" defTabSz="914608" eaLnBrk="0" hangingPunct="0">
              <a:buSzPct val="50000"/>
              <a:defRPr/>
            </a:pPr>
            <a:r>
              <a:rPr lang="en-US" sz="2400" b="1" kern="0" dirty="0">
                <a:solidFill>
                  <a:srgbClr val="000000"/>
                </a:solidFill>
                <a:latin typeface="Arial Narrow"/>
                <a:ea typeface="ＭＳ Ｐゴシック" pitchFamily="-107" charset="-128"/>
              </a:rPr>
              <a:t>(301) </a:t>
            </a:r>
            <a:r>
              <a:rPr lang="en-US" sz="2400" b="1" kern="0" dirty="0" smtClean="0">
                <a:solidFill>
                  <a:srgbClr val="000000"/>
                </a:solidFill>
                <a:latin typeface="Arial Narrow"/>
                <a:ea typeface="ＭＳ Ｐゴシック" pitchFamily="-107" charset="-128"/>
              </a:rPr>
              <a:t>975-2036</a:t>
            </a:r>
            <a:endParaRPr lang="en-US" sz="2400" dirty="0">
              <a:ea typeface="ＭＳ Ｐゴシック" pitchFamily="-109" charset="-128"/>
            </a:endParaRPr>
          </a:p>
        </p:txBody>
      </p:sp>
    </p:spTree>
    <p:extLst>
      <p:ext uri="{BB962C8B-B14F-4D97-AF65-F5344CB8AC3E}">
        <p14:creationId xmlns:p14="http://schemas.microsoft.com/office/powerpoint/2010/main" val="1302534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33400" y="762000"/>
            <a:ext cx="7849815" cy="659940"/>
          </a:xfrm>
          <a:prstGeom prst="rect">
            <a:avLst/>
          </a:prstGeom>
          <a:noFill/>
          <a:ln w="9525">
            <a:noFill/>
            <a:miter lim="800000"/>
            <a:headEnd/>
            <a:tailEnd/>
          </a:ln>
        </p:spPr>
        <p:txBody>
          <a:bodyPr wrap="square" lIns="82058" tIns="41029" rIns="82058" bIns="41029">
            <a:spAutoFit/>
          </a:bodyPr>
          <a:lstStyle/>
          <a:p>
            <a:pPr eaLnBrk="0" hangingPunct="0">
              <a:lnSpc>
                <a:spcPts val="4487"/>
              </a:lnSpc>
              <a:defRPr/>
            </a:pPr>
            <a:r>
              <a:rPr lang="en-US" sz="4400" b="1" dirty="0" smtClean="0">
                <a:latin typeface="+mj-lt"/>
                <a:ea typeface="ＭＳ Ｐゴシック" pitchFamily="-109" charset="-128"/>
              </a:rPr>
              <a:t>Program and Criteria Nationwide</a:t>
            </a:r>
            <a:endParaRPr lang="en-US" sz="4400" b="1" dirty="0">
              <a:latin typeface="+mj-lt"/>
              <a:ea typeface="ＭＳ Ｐゴシック" pitchFamily="-109" charset="-128"/>
            </a:endParaRPr>
          </a:p>
        </p:txBody>
      </p:sp>
      <p:sp>
        <p:nvSpPr>
          <p:cNvPr id="4099" name="Rectangle 3"/>
          <p:cNvSpPr>
            <a:spLocks noChangeArrowheads="1"/>
          </p:cNvSpPr>
          <p:nvPr/>
        </p:nvSpPr>
        <p:spPr bwMode="auto">
          <a:xfrm>
            <a:off x="913185" y="1584958"/>
            <a:ext cx="7273636" cy="399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p>
            <a:pPr marL="606682" lvl="1" indent="-457200" eaLnBrk="0" hangingPunct="0">
              <a:spcBef>
                <a:spcPts val="1795"/>
              </a:spcBef>
              <a:buSzPct val="100000"/>
              <a:buFont typeface="Arial" pitchFamily="34" charset="0"/>
              <a:buChar char="•"/>
            </a:pPr>
            <a:r>
              <a:rPr lang="en-US" sz="3200" dirty="0" smtClean="0">
                <a:latin typeface="Arial Narrow" pitchFamily="34" charset="0"/>
              </a:rPr>
              <a:t>Help </a:t>
            </a:r>
            <a:r>
              <a:rPr lang="en-US" sz="3200" dirty="0">
                <a:latin typeface="Arial Narrow" pitchFamily="34" charset="0"/>
              </a:rPr>
              <a:t>improve </a:t>
            </a:r>
            <a:r>
              <a:rPr lang="en-US" sz="3200" dirty="0" smtClean="0">
                <a:latin typeface="Arial Narrow" pitchFamily="34" charset="0"/>
              </a:rPr>
              <a:t>organizational practices</a:t>
            </a:r>
            <a:r>
              <a:rPr lang="en-US" sz="3200" dirty="0">
                <a:latin typeface="Arial Narrow" pitchFamily="34" charset="0"/>
              </a:rPr>
              <a:t>, capabilities, and </a:t>
            </a:r>
            <a:r>
              <a:rPr lang="en-US" sz="3200" dirty="0" smtClean="0">
                <a:latin typeface="Arial Narrow" pitchFamily="34" charset="0"/>
              </a:rPr>
              <a:t>results</a:t>
            </a:r>
            <a:endParaRPr lang="en-US" sz="3200" dirty="0">
              <a:latin typeface="Arial Narrow" pitchFamily="34" charset="0"/>
            </a:endParaRPr>
          </a:p>
          <a:p>
            <a:pPr marL="606682" lvl="1" indent="-457200" eaLnBrk="0" hangingPunct="0">
              <a:spcBef>
                <a:spcPts val="1795"/>
              </a:spcBef>
              <a:buSzPct val="100000"/>
              <a:buFont typeface="Arial" pitchFamily="34" charset="0"/>
              <a:buChar char="•"/>
            </a:pPr>
            <a:r>
              <a:rPr lang="en-US" sz="3200" dirty="0" smtClean="0">
                <a:latin typeface="Arial Narrow" pitchFamily="34" charset="0"/>
              </a:rPr>
              <a:t>Facilitate </a:t>
            </a:r>
            <a:r>
              <a:rPr lang="en-US" sz="3200" dirty="0">
                <a:latin typeface="Arial Narrow" pitchFamily="34" charset="0"/>
              </a:rPr>
              <a:t>communication and sharing of best </a:t>
            </a:r>
            <a:r>
              <a:rPr lang="en-US" sz="3200" dirty="0" smtClean="0">
                <a:latin typeface="Arial Narrow" pitchFamily="34" charset="0"/>
              </a:rPr>
              <a:t>practices among organizations (Baldrige Award recipients)</a:t>
            </a:r>
          </a:p>
          <a:p>
            <a:pPr marL="606682" lvl="1" indent="-457200" eaLnBrk="0" hangingPunct="0">
              <a:spcBef>
                <a:spcPts val="1795"/>
              </a:spcBef>
              <a:buSzPct val="100000"/>
              <a:buFont typeface="Arial" pitchFamily="34" charset="0"/>
              <a:buChar char="•"/>
            </a:pPr>
            <a:r>
              <a:rPr lang="en-US" sz="3200" dirty="0" smtClean="0">
                <a:latin typeface="Arial Narrow" pitchFamily="34" charset="0"/>
              </a:rPr>
              <a:t>Are </a:t>
            </a:r>
            <a:r>
              <a:rPr lang="en-US" sz="3200" dirty="0">
                <a:latin typeface="Arial Narrow" pitchFamily="34" charset="0"/>
              </a:rPr>
              <a:t>a tool for understanding and managing organizational </a:t>
            </a:r>
            <a:r>
              <a:rPr lang="en-US" sz="3200" dirty="0" smtClean="0">
                <a:latin typeface="Arial Narrow" pitchFamily="34" charset="0"/>
              </a:rPr>
              <a:t>performance</a:t>
            </a:r>
            <a:endParaRPr lang="en-US" sz="3200" dirty="0">
              <a:latin typeface="Arial Narrow" pitchFamily="34" charset="0"/>
            </a:endParaRPr>
          </a:p>
        </p:txBody>
      </p:sp>
    </p:spTree>
    <p:extLst>
      <p:ext uri="{BB962C8B-B14F-4D97-AF65-F5344CB8AC3E}">
        <p14:creationId xmlns:p14="http://schemas.microsoft.com/office/powerpoint/2010/main" val="1398723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447800"/>
            <a:ext cx="3417425" cy="1323439"/>
          </a:xfrm>
          <a:prstGeom prst="rect">
            <a:avLst/>
          </a:prstGeom>
          <a:noFill/>
        </p:spPr>
        <p:txBody>
          <a:bodyPr wrap="square" rtlCol="0">
            <a:spAutoFit/>
          </a:bodyPr>
          <a:lstStyle/>
          <a:p>
            <a:pPr lvl="0"/>
            <a:r>
              <a:rPr lang="en-US" sz="8000" b="1" dirty="0" smtClean="0">
                <a:ln w="17780" cmpd="sng">
                  <a:solidFill>
                    <a:srgbClr val="FFFFFF"/>
                  </a:solidFill>
                  <a:prstDash val="solid"/>
                  <a:miter lim="800000"/>
                </a:ln>
                <a:effectLst>
                  <a:outerShdw blurRad="50800" algn="tl" rotWithShape="0">
                    <a:srgbClr val="000000"/>
                  </a:outerShdw>
                </a:effectLst>
              </a:rPr>
              <a:t>820:1</a:t>
            </a:r>
            <a:endParaRPr lang="en-US" sz="8000" b="1" dirty="0">
              <a:ln w="17780" cmpd="sng">
                <a:solidFill>
                  <a:srgbClr val="FFFFFF"/>
                </a:solidFill>
                <a:prstDash val="solid"/>
                <a:miter lim="800000"/>
              </a:ln>
              <a:effectLst>
                <a:outerShdw blurRad="50800" algn="tl" rotWithShape="0">
                  <a:srgbClr val="000000"/>
                </a:outerShdw>
              </a:effectLst>
            </a:endParaRPr>
          </a:p>
        </p:txBody>
      </p:sp>
      <p:sp>
        <p:nvSpPr>
          <p:cNvPr id="3" name="TextBox 2"/>
          <p:cNvSpPr txBox="1"/>
          <p:nvPr/>
        </p:nvSpPr>
        <p:spPr>
          <a:xfrm>
            <a:off x="2667000" y="2971800"/>
            <a:ext cx="5638800" cy="954107"/>
          </a:xfrm>
          <a:prstGeom prst="rect">
            <a:avLst/>
          </a:prstGeom>
          <a:noFill/>
        </p:spPr>
        <p:txBody>
          <a:bodyPr wrap="square" rtlCol="0">
            <a:spAutoFit/>
          </a:bodyPr>
          <a:lstStyle/>
          <a:p>
            <a:pPr lvl="0"/>
            <a:r>
              <a:rPr lang="en-US" sz="2800" dirty="0" smtClean="0"/>
              <a:t>Ratio </a:t>
            </a:r>
            <a:r>
              <a:rPr lang="en-US" sz="2800" dirty="0"/>
              <a:t>of Baldrige Program benefits for the U.S. economy to program costs </a:t>
            </a:r>
          </a:p>
        </p:txBody>
      </p:sp>
      <p:sp>
        <p:nvSpPr>
          <p:cNvPr id="2" name="TextBox 1"/>
          <p:cNvSpPr txBox="1"/>
          <p:nvPr/>
        </p:nvSpPr>
        <p:spPr>
          <a:xfrm>
            <a:off x="2438400" y="5638800"/>
            <a:ext cx="6553200" cy="600164"/>
          </a:xfrm>
          <a:prstGeom prst="rect">
            <a:avLst/>
          </a:prstGeom>
          <a:noFill/>
        </p:spPr>
        <p:txBody>
          <a:bodyPr wrap="square" rtlCol="0">
            <a:spAutoFit/>
          </a:bodyPr>
          <a:lstStyle/>
          <a:p>
            <a:pPr lvl="0"/>
            <a:r>
              <a:rPr lang="en-US" sz="1100" b="1" dirty="0" smtClean="0">
                <a:latin typeface="Tahoma" pitchFamily="34" charset="0"/>
                <a:ea typeface="Tahoma" pitchFamily="34" charset="0"/>
                <a:cs typeface="Tahoma" pitchFamily="34" charset="0"/>
              </a:rPr>
              <a:t>Source: </a:t>
            </a:r>
            <a:r>
              <a:rPr lang="en-US" sz="1100" dirty="0">
                <a:latin typeface="Tahoma" pitchFamily="34" charset="0"/>
                <a:ea typeface="Tahoma" pitchFamily="34" charset="0"/>
                <a:cs typeface="Tahoma" pitchFamily="34" charset="0"/>
              </a:rPr>
              <a:t>Albert N. Link and John T. Scott, </a:t>
            </a:r>
            <a:r>
              <a:rPr lang="en-US" sz="1100" i="1" dirty="0">
                <a:latin typeface="Tahoma" pitchFamily="34" charset="0"/>
                <a:ea typeface="Tahoma" pitchFamily="34" charset="0"/>
                <a:cs typeface="Tahoma" pitchFamily="34" charset="0"/>
              </a:rPr>
              <a:t>Economic Evaluation of the Baldrige Performance Excellence Program, </a:t>
            </a:r>
            <a:r>
              <a:rPr lang="en-US" sz="1100" dirty="0">
                <a:latin typeface="Tahoma" pitchFamily="34" charset="0"/>
                <a:ea typeface="Tahoma" pitchFamily="34" charset="0"/>
                <a:cs typeface="Tahoma" pitchFamily="34" charset="0"/>
              </a:rPr>
              <a:t>December 2011, http://</a:t>
            </a:r>
            <a:r>
              <a:rPr lang="en-US" sz="1100" dirty="0" err="1">
                <a:latin typeface="Tahoma" pitchFamily="34" charset="0"/>
                <a:ea typeface="Tahoma" pitchFamily="34" charset="0"/>
                <a:cs typeface="Tahoma" pitchFamily="34" charset="0"/>
              </a:rPr>
              <a:t>www.nist.gov</a:t>
            </a:r>
            <a:r>
              <a:rPr lang="en-US" sz="1100" dirty="0">
                <a:latin typeface="Tahoma" pitchFamily="34" charset="0"/>
                <a:ea typeface="Tahoma" pitchFamily="34" charset="0"/>
                <a:cs typeface="Tahoma" pitchFamily="34" charset="0"/>
              </a:rPr>
              <a:t>/</a:t>
            </a:r>
            <a:r>
              <a:rPr lang="en-US" sz="1100" dirty="0" err="1">
                <a:latin typeface="Tahoma" pitchFamily="34" charset="0"/>
                <a:ea typeface="Tahoma" pitchFamily="34" charset="0"/>
                <a:cs typeface="Tahoma" pitchFamily="34" charset="0"/>
              </a:rPr>
              <a:t>baldrige</a:t>
            </a:r>
            <a:r>
              <a:rPr lang="en-US" sz="1100" dirty="0">
                <a:latin typeface="Tahoma" pitchFamily="34" charset="0"/>
                <a:ea typeface="Tahoma" pitchFamily="34" charset="0"/>
                <a:cs typeface="Tahoma" pitchFamily="34" charset="0"/>
              </a:rPr>
              <a:t>/publications/</a:t>
            </a:r>
            <a:r>
              <a:rPr lang="en-US" sz="1100" dirty="0" err="1">
                <a:latin typeface="Tahoma" pitchFamily="34" charset="0"/>
                <a:ea typeface="Tahoma" pitchFamily="34" charset="0"/>
                <a:cs typeface="Tahoma" pitchFamily="34" charset="0"/>
              </a:rPr>
              <a:t>economic_evaluation_2011.cfm</a:t>
            </a:r>
            <a:r>
              <a:rPr lang="en-US" sz="1100" dirty="0">
                <a:latin typeface="Tahoma" pitchFamily="34" charset="0"/>
                <a:ea typeface="Tahoma" pitchFamily="34" charset="0"/>
                <a:cs typeface="Tahoma" pitchFamily="34" charset="0"/>
              </a:rPr>
              <a:t>.</a:t>
            </a:r>
          </a:p>
          <a:p>
            <a:endParaRPr lang="en-US" sz="1100" dirty="0"/>
          </a:p>
        </p:txBody>
      </p:sp>
    </p:spTree>
    <p:extLst>
      <p:ext uri="{BB962C8B-B14F-4D97-AF65-F5344CB8AC3E}">
        <p14:creationId xmlns:p14="http://schemas.microsoft.com/office/powerpoint/2010/main" val="600007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8600" y="152400"/>
            <a:ext cx="7852338" cy="707886"/>
          </a:xfrm>
          <a:prstGeom prst="rect">
            <a:avLst/>
          </a:prstGeom>
        </p:spPr>
        <p:txBody>
          <a:bodyPr wrap="square">
            <a:spAutoFit/>
          </a:bodyPr>
          <a:lstStyle/>
          <a:p>
            <a:pPr lvl="0"/>
            <a:r>
              <a:rPr lang="en-US" sz="4000" b="1" dirty="0" smtClean="0"/>
              <a:t>Impact of Criteria Use</a:t>
            </a:r>
            <a:endParaRPr lang="en-US" sz="4000" b="1" dirty="0"/>
          </a:p>
        </p:txBody>
      </p:sp>
      <p:graphicFrame>
        <p:nvGraphicFramePr>
          <p:cNvPr id="12" name="Chart 11"/>
          <p:cNvGraphicFramePr>
            <a:graphicFrameLocks/>
          </p:cNvGraphicFramePr>
          <p:nvPr>
            <p:extLst>
              <p:ext uri="{D42A27DB-BD31-4B8C-83A1-F6EECF244321}">
                <p14:modId xmlns:p14="http://schemas.microsoft.com/office/powerpoint/2010/main" val="567119881"/>
              </p:ext>
            </p:extLst>
          </p:nvPr>
        </p:nvGraphicFramePr>
        <p:xfrm>
          <a:off x="1143000" y="1143000"/>
          <a:ext cx="7696200" cy="51595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5809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662417"/>
            <a:ext cx="8686800" cy="3277820"/>
          </a:xfrm>
          <a:prstGeom prst="rect">
            <a:avLst/>
          </a:prstGeom>
          <a:noFill/>
        </p:spPr>
        <p:txBody>
          <a:bodyPr wrap="square" rtlCol="0">
            <a:spAutoFit/>
          </a:bodyPr>
          <a:lstStyle/>
          <a:p>
            <a:pPr>
              <a:spcAft>
                <a:spcPts val="600"/>
              </a:spcAft>
            </a:pPr>
            <a:r>
              <a:rPr lang="en-US" sz="3200" dirty="0" smtClean="0"/>
              <a:t>Baldrige hospitals: </a:t>
            </a:r>
          </a:p>
          <a:p>
            <a:pPr marL="457200" indent="-457200">
              <a:spcAft>
                <a:spcPts val="600"/>
              </a:spcAft>
              <a:buFont typeface="Arial" pitchFamily="34" charset="0"/>
              <a:buChar char="•"/>
            </a:pPr>
            <a:r>
              <a:rPr lang="en-US" sz="3200" dirty="0" smtClean="0"/>
              <a:t>Faster five-year performance improvement than peers</a:t>
            </a:r>
          </a:p>
          <a:p>
            <a:pPr marL="457200" indent="-457200">
              <a:spcAft>
                <a:spcPts val="600"/>
              </a:spcAft>
              <a:buFont typeface="Arial" pitchFamily="34" charset="0"/>
              <a:buChar char="•"/>
            </a:pPr>
            <a:r>
              <a:rPr lang="en-US" sz="3200" dirty="0" smtClean="0"/>
              <a:t>83% more likely to be among Thomson Reuters’ 100 Top Hospitals®</a:t>
            </a:r>
          </a:p>
          <a:p>
            <a:pPr marL="457200" indent="-457200">
              <a:spcAft>
                <a:spcPts val="600"/>
              </a:spcAft>
              <a:buFont typeface="Arial" pitchFamily="34" charset="0"/>
              <a:buChar char="•"/>
            </a:pPr>
            <a:r>
              <a:rPr lang="en-US" sz="3200" dirty="0" smtClean="0"/>
              <a:t>Outperformed non-Baldrige hospitals on 6 of 7 </a:t>
            </a:r>
            <a:br>
              <a:rPr lang="en-US" sz="3200" dirty="0" smtClean="0"/>
            </a:br>
            <a:r>
              <a:rPr lang="en-US" sz="3200" dirty="0" smtClean="0"/>
              <a:t>100 </a:t>
            </a:r>
            <a:r>
              <a:rPr lang="en-US" sz="3200" dirty="0"/>
              <a:t>Top Hospitals </a:t>
            </a:r>
            <a:r>
              <a:rPr lang="en-US" sz="3200" dirty="0" smtClean="0"/>
              <a:t>measures</a:t>
            </a:r>
            <a:endParaRPr lang="en-US" sz="3200" dirty="0"/>
          </a:p>
        </p:txBody>
      </p:sp>
      <p:sp>
        <p:nvSpPr>
          <p:cNvPr id="3" name="Rectangle 2"/>
          <p:cNvSpPr/>
          <p:nvPr/>
        </p:nvSpPr>
        <p:spPr>
          <a:xfrm>
            <a:off x="457200" y="215867"/>
            <a:ext cx="8077200" cy="1446550"/>
          </a:xfrm>
          <a:prstGeom prst="rect">
            <a:avLst/>
          </a:prstGeom>
        </p:spPr>
        <p:txBody>
          <a:bodyPr wrap="square">
            <a:spAutoFit/>
          </a:bodyPr>
          <a:lstStyle/>
          <a:p>
            <a:pPr lvl="0"/>
            <a:r>
              <a:rPr lang="en-US" sz="4400" b="1" dirty="0" smtClean="0"/>
              <a:t>Lower </a:t>
            </a:r>
            <a:r>
              <a:rPr lang="en-US" sz="4400" b="1" dirty="0"/>
              <a:t>Health Care Costs</a:t>
            </a:r>
            <a:r>
              <a:rPr lang="en-US" sz="4400" b="1" dirty="0" smtClean="0"/>
              <a:t>, </a:t>
            </a:r>
            <a:br>
              <a:rPr lang="en-US" sz="4400" b="1" dirty="0" smtClean="0"/>
            </a:br>
            <a:r>
              <a:rPr lang="en-US" sz="4400" b="1" dirty="0" smtClean="0"/>
              <a:t>Improved Quality</a:t>
            </a:r>
            <a:endParaRPr lang="en-US" sz="4400" b="1" dirty="0"/>
          </a:p>
        </p:txBody>
      </p:sp>
      <p:sp>
        <p:nvSpPr>
          <p:cNvPr id="2" name="TextBox 1"/>
          <p:cNvSpPr txBox="1"/>
          <p:nvPr/>
        </p:nvSpPr>
        <p:spPr>
          <a:xfrm>
            <a:off x="2381956" y="5410200"/>
            <a:ext cx="6781800" cy="830997"/>
          </a:xfrm>
          <a:prstGeom prst="rect">
            <a:avLst/>
          </a:prstGeom>
          <a:noFill/>
        </p:spPr>
        <p:txBody>
          <a:bodyPr wrap="square" rtlCol="0">
            <a:spAutoFit/>
          </a:bodyPr>
          <a:lstStyle/>
          <a:p>
            <a:r>
              <a:rPr lang="en-US" sz="1200" b="1" dirty="0" smtClean="0">
                <a:ea typeface="Tahoma" pitchFamily="34" charset="0"/>
                <a:cs typeface="Tahoma" pitchFamily="34" charset="0"/>
              </a:rPr>
              <a:t>Source: </a:t>
            </a:r>
            <a:r>
              <a:rPr lang="en-US" sz="1200" dirty="0" smtClean="0">
                <a:ea typeface="Tahoma" pitchFamily="34" charset="0"/>
                <a:cs typeface="Tahoma" pitchFamily="34" charset="0"/>
              </a:rPr>
              <a:t>Foster</a:t>
            </a:r>
            <a:r>
              <a:rPr lang="en-US" sz="1200" dirty="0">
                <a:ea typeface="Tahoma" pitchFamily="34" charset="0"/>
                <a:cs typeface="Tahoma" pitchFamily="34" charset="0"/>
              </a:rPr>
              <a:t>, D. A., and Chenoweth, J. 2011, October. </a:t>
            </a:r>
            <a:r>
              <a:rPr lang="en-US" sz="1200" i="1" dirty="0">
                <a:ea typeface="Tahoma" pitchFamily="34" charset="0"/>
                <a:cs typeface="Tahoma" pitchFamily="34" charset="0"/>
              </a:rPr>
              <a:t>Comparison of Baldrige Award Applicants and Recipients with Peer Hospitals on a National Balanced Scorecard. </a:t>
            </a:r>
            <a:r>
              <a:rPr lang="en-US" sz="1200" dirty="0">
                <a:ea typeface="Tahoma" pitchFamily="34" charset="0"/>
                <a:cs typeface="Tahoma" pitchFamily="34" charset="0"/>
              </a:rPr>
              <a:t>Thomson Reuters. http://</a:t>
            </a:r>
            <a:r>
              <a:rPr lang="en-US" sz="1200" dirty="0" err="1">
                <a:ea typeface="Tahoma" pitchFamily="34" charset="0"/>
                <a:cs typeface="Tahoma" pitchFamily="34" charset="0"/>
              </a:rPr>
              <a:t>www.nist.gov</a:t>
            </a:r>
            <a:r>
              <a:rPr lang="en-US" sz="1200" dirty="0">
                <a:ea typeface="Tahoma" pitchFamily="34" charset="0"/>
                <a:cs typeface="Tahoma" pitchFamily="34" charset="0"/>
              </a:rPr>
              <a:t>/</a:t>
            </a:r>
            <a:r>
              <a:rPr lang="en-US" sz="1200" dirty="0" err="1">
                <a:ea typeface="Tahoma" pitchFamily="34" charset="0"/>
                <a:cs typeface="Tahoma" pitchFamily="34" charset="0"/>
              </a:rPr>
              <a:t>baldrige</a:t>
            </a:r>
            <a:r>
              <a:rPr lang="en-US" sz="1200" dirty="0">
                <a:ea typeface="Tahoma" pitchFamily="34" charset="0"/>
                <a:cs typeface="Tahoma" pitchFamily="34" charset="0"/>
              </a:rPr>
              <a:t>/upload/</a:t>
            </a:r>
            <a:r>
              <a:rPr lang="en-US" sz="1200" dirty="0" err="1">
                <a:ea typeface="Tahoma" pitchFamily="34" charset="0"/>
                <a:cs typeface="Tahoma" pitchFamily="34" charset="0"/>
              </a:rPr>
              <a:t>baldrige</a:t>
            </a:r>
            <a:r>
              <a:rPr lang="en-US" sz="1200" dirty="0">
                <a:ea typeface="Tahoma" pitchFamily="34" charset="0"/>
                <a:cs typeface="Tahoma" pitchFamily="34" charset="0"/>
              </a:rPr>
              <a:t>-hospital-research-</a:t>
            </a:r>
            <a:r>
              <a:rPr lang="en-US" sz="1200" dirty="0" err="1">
                <a:ea typeface="Tahoma" pitchFamily="34" charset="0"/>
                <a:cs typeface="Tahoma" pitchFamily="34" charset="0"/>
              </a:rPr>
              <a:t>paper.pdf</a:t>
            </a:r>
            <a:r>
              <a:rPr lang="en-US" sz="1200" dirty="0">
                <a:ea typeface="Tahoma" pitchFamily="34" charset="0"/>
                <a:cs typeface="Tahoma" pitchFamily="34" charset="0"/>
              </a:rPr>
              <a:t>.</a:t>
            </a:r>
          </a:p>
          <a:p>
            <a:endParaRPr lang="en-US" sz="1200" dirty="0"/>
          </a:p>
        </p:txBody>
      </p:sp>
    </p:spTree>
    <p:extLst>
      <p:ext uri="{BB962C8B-B14F-4D97-AF65-F5344CB8AC3E}">
        <p14:creationId xmlns:p14="http://schemas.microsoft.com/office/powerpoint/2010/main" val="1080492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0495" y="2585353"/>
            <a:ext cx="7796011" cy="2139047"/>
          </a:xfrm>
          <a:prstGeom prst="rect">
            <a:avLst/>
          </a:prstGeom>
          <a:noFill/>
        </p:spPr>
        <p:txBody>
          <a:bodyPr wrap="square" rtlCol="0">
            <a:spAutoFit/>
          </a:bodyPr>
          <a:lstStyle/>
          <a:p>
            <a:pPr marL="457200" indent="-457200">
              <a:spcAft>
                <a:spcPts val="600"/>
              </a:spcAft>
              <a:buFont typeface="Arial" pitchFamily="34" charset="0"/>
              <a:buChar char="•"/>
            </a:pPr>
            <a:r>
              <a:rPr lang="en-US" sz="3200" dirty="0" smtClean="0"/>
              <a:t>100 Top Hospitals winners extensively use Baldrige practices (80%)</a:t>
            </a:r>
          </a:p>
          <a:p>
            <a:pPr marL="457200" indent="-457200">
              <a:spcAft>
                <a:spcPts val="600"/>
              </a:spcAft>
              <a:buFont typeface="Arial" pitchFamily="34" charset="0"/>
              <a:buChar char="•"/>
            </a:pPr>
            <a:r>
              <a:rPr lang="en-US" sz="3200" dirty="0" smtClean="0"/>
              <a:t>Highest formal use: Teaching hospitals</a:t>
            </a:r>
            <a:br>
              <a:rPr lang="en-US" sz="3200" dirty="0" smtClean="0"/>
            </a:br>
            <a:r>
              <a:rPr lang="en-US" sz="3200" dirty="0" smtClean="0"/>
              <a:t>(nearly 70%)</a:t>
            </a:r>
          </a:p>
        </p:txBody>
      </p:sp>
      <p:sp>
        <p:nvSpPr>
          <p:cNvPr id="3" name="Rectangle 2"/>
          <p:cNvSpPr/>
          <p:nvPr/>
        </p:nvSpPr>
        <p:spPr>
          <a:xfrm>
            <a:off x="609600" y="986403"/>
            <a:ext cx="8077200" cy="1446550"/>
          </a:xfrm>
          <a:prstGeom prst="rect">
            <a:avLst/>
          </a:prstGeom>
        </p:spPr>
        <p:txBody>
          <a:bodyPr wrap="square">
            <a:spAutoFit/>
          </a:bodyPr>
          <a:lstStyle/>
          <a:p>
            <a:pPr lvl="0"/>
            <a:r>
              <a:rPr lang="en-US" sz="4400" b="1" dirty="0" smtClean="0"/>
              <a:t>Health Care: </a:t>
            </a:r>
            <a:br>
              <a:rPr lang="en-US" sz="4400" b="1" dirty="0" smtClean="0"/>
            </a:br>
            <a:r>
              <a:rPr lang="en-US" sz="4400" b="1" dirty="0" smtClean="0"/>
              <a:t>Adoption of Baldrige Practices</a:t>
            </a:r>
            <a:endParaRPr lang="en-US" sz="4400" b="1" dirty="0"/>
          </a:p>
        </p:txBody>
      </p:sp>
      <p:sp>
        <p:nvSpPr>
          <p:cNvPr id="2" name="TextBox 1"/>
          <p:cNvSpPr txBox="1"/>
          <p:nvPr/>
        </p:nvSpPr>
        <p:spPr>
          <a:xfrm>
            <a:off x="3381022" y="5638800"/>
            <a:ext cx="5762978" cy="830997"/>
          </a:xfrm>
          <a:prstGeom prst="rect">
            <a:avLst/>
          </a:prstGeom>
          <a:noFill/>
        </p:spPr>
        <p:txBody>
          <a:bodyPr wrap="square" rtlCol="0">
            <a:spAutoFit/>
          </a:bodyPr>
          <a:lstStyle/>
          <a:p>
            <a:r>
              <a:rPr lang="en-US" sz="1200" b="1" dirty="0" smtClean="0">
                <a:ea typeface="Tahoma" pitchFamily="34" charset="0"/>
                <a:cs typeface="Tahoma" pitchFamily="34" charset="0"/>
              </a:rPr>
              <a:t>Source: </a:t>
            </a:r>
            <a:r>
              <a:rPr lang="en-US" sz="1200" dirty="0" smtClean="0">
                <a:ea typeface="Tahoma" pitchFamily="34" charset="0"/>
                <a:cs typeface="Tahoma" pitchFamily="34" charset="0"/>
              </a:rPr>
              <a:t>Shook</a:t>
            </a:r>
            <a:r>
              <a:rPr lang="en-US" sz="1200" dirty="0">
                <a:ea typeface="Tahoma" pitchFamily="34" charset="0"/>
                <a:cs typeface="Tahoma" pitchFamily="34" charset="0"/>
              </a:rPr>
              <a:t>, J., and Chenoweth, J. 2012, October. </a:t>
            </a:r>
            <a:r>
              <a:rPr lang="en-US" sz="1200" i="1" dirty="0">
                <a:ea typeface="Tahoma" pitchFamily="34" charset="0"/>
                <a:cs typeface="Tahoma" pitchFamily="34" charset="0"/>
              </a:rPr>
              <a:t>100 Top Hospitals CEO Insights: Adoption Rates of Select Baldrige Award Practices and Processes. </a:t>
            </a:r>
            <a:r>
              <a:rPr lang="en-US" sz="1200" dirty="0" err="1">
                <a:ea typeface="Tahoma" pitchFamily="34" charset="0"/>
                <a:cs typeface="Tahoma" pitchFamily="34" charset="0"/>
              </a:rPr>
              <a:t>Truven</a:t>
            </a:r>
            <a:r>
              <a:rPr lang="en-US" sz="1200" dirty="0">
                <a:ea typeface="Tahoma" pitchFamily="34" charset="0"/>
                <a:cs typeface="Tahoma" pitchFamily="34" charset="0"/>
              </a:rPr>
              <a:t> Health </a:t>
            </a:r>
            <a:r>
              <a:rPr lang="en-US" sz="1200" dirty="0" smtClean="0">
                <a:ea typeface="Tahoma" pitchFamily="34" charset="0"/>
                <a:cs typeface="Tahoma" pitchFamily="34" charset="0"/>
              </a:rPr>
              <a:t>Analytics</a:t>
            </a:r>
            <a:r>
              <a:rPr lang="en-US" sz="1200" dirty="0">
                <a:ea typeface="Tahoma" pitchFamily="34" charset="0"/>
                <a:cs typeface="Tahoma" pitchFamily="34" charset="0"/>
              </a:rPr>
              <a:t>. http://</a:t>
            </a:r>
            <a:r>
              <a:rPr lang="en-US" sz="1200" dirty="0" err="1" smtClean="0">
                <a:ea typeface="Tahoma" pitchFamily="34" charset="0"/>
                <a:cs typeface="Tahoma" pitchFamily="34" charset="0"/>
              </a:rPr>
              <a:t>www.nist.gov</a:t>
            </a:r>
            <a:r>
              <a:rPr lang="en-US" sz="1200" dirty="0" smtClean="0">
                <a:ea typeface="Tahoma" pitchFamily="34" charset="0"/>
                <a:cs typeface="Tahoma" pitchFamily="34" charset="0"/>
              </a:rPr>
              <a:t>/</a:t>
            </a:r>
            <a:r>
              <a:rPr lang="en-US" sz="1200" dirty="0" err="1" smtClean="0">
                <a:ea typeface="Tahoma" pitchFamily="34" charset="0"/>
                <a:cs typeface="Tahoma" pitchFamily="34" charset="0"/>
              </a:rPr>
              <a:t>baldrige</a:t>
            </a:r>
            <a:r>
              <a:rPr lang="en-US" sz="1200" dirty="0" smtClean="0">
                <a:ea typeface="Tahoma" pitchFamily="34" charset="0"/>
                <a:cs typeface="Tahoma" pitchFamily="34" charset="0"/>
              </a:rPr>
              <a:t>/upload/100-Top-</a:t>
            </a:r>
            <a:r>
              <a:rPr lang="en-US" sz="1200" dirty="0" err="1" smtClean="0">
                <a:ea typeface="Tahoma" pitchFamily="34" charset="0"/>
                <a:cs typeface="Tahoma" pitchFamily="34" charset="0"/>
              </a:rPr>
              <a:t>Hosp</a:t>
            </a:r>
            <a:r>
              <a:rPr lang="en-US" sz="1200" dirty="0" smtClean="0">
                <a:ea typeface="Tahoma" pitchFamily="34" charset="0"/>
                <a:cs typeface="Tahoma" pitchFamily="34" charset="0"/>
              </a:rPr>
              <a:t>-CEO-Insights-</a:t>
            </a:r>
            <a:r>
              <a:rPr lang="en-US" sz="1200" dirty="0" err="1" smtClean="0">
                <a:ea typeface="Tahoma" pitchFamily="34" charset="0"/>
                <a:cs typeface="Tahoma" pitchFamily="34" charset="0"/>
              </a:rPr>
              <a:t>RB</a:t>
            </a:r>
            <a:r>
              <a:rPr lang="en-US" sz="1200" dirty="0" smtClean="0">
                <a:ea typeface="Tahoma" pitchFamily="34" charset="0"/>
                <a:cs typeface="Tahoma" pitchFamily="34" charset="0"/>
              </a:rPr>
              <a:t>-</a:t>
            </a:r>
            <a:r>
              <a:rPr lang="en-US" sz="1200" dirty="0" err="1" smtClean="0">
                <a:ea typeface="Tahoma" pitchFamily="34" charset="0"/>
                <a:cs typeface="Tahoma" pitchFamily="34" charset="0"/>
              </a:rPr>
              <a:t>final.pdf</a:t>
            </a:r>
            <a:r>
              <a:rPr lang="en-US" sz="1200" dirty="0" smtClean="0">
                <a:ea typeface="Tahoma" pitchFamily="34" charset="0"/>
                <a:cs typeface="Tahoma" pitchFamily="34" charset="0"/>
              </a:rPr>
              <a:t>.</a:t>
            </a:r>
            <a:endParaRPr lang="en-US" sz="1200" dirty="0">
              <a:ea typeface="Tahoma" pitchFamily="34" charset="0"/>
              <a:cs typeface="Tahoma" pitchFamily="34" charset="0"/>
            </a:endParaRPr>
          </a:p>
          <a:p>
            <a:endParaRPr lang="en-US" sz="1200" dirty="0"/>
          </a:p>
        </p:txBody>
      </p:sp>
    </p:spTree>
    <p:extLst>
      <p:ext uri="{BB962C8B-B14F-4D97-AF65-F5344CB8AC3E}">
        <p14:creationId xmlns:p14="http://schemas.microsoft.com/office/powerpoint/2010/main" val="1763315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2133599"/>
            <a:ext cx="8001000" cy="2985433"/>
          </a:xfrm>
          <a:prstGeom prst="rect">
            <a:avLst/>
          </a:prstGeom>
          <a:noFill/>
        </p:spPr>
        <p:txBody>
          <a:bodyPr wrap="square" rtlCol="0">
            <a:spAutoFit/>
          </a:bodyPr>
          <a:lstStyle/>
          <a:p>
            <a:pPr>
              <a:spcAft>
                <a:spcPts val="1200"/>
              </a:spcAft>
            </a:pPr>
            <a:r>
              <a:rPr lang="en-US" sz="3200" dirty="0" smtClean="0"/>
              <a:t>By 2018, hospitals likely to </a:t>
            </a:r>
          </a:p>
          <a:p>
            <a:pPr marL="457200" indent="-457200">
              <a:spcAft>
                <a:spcPts val="1200"/>
              </a:spcAft>
              <a:buFont typeface="Arial" pitchFamily="34" charset="0"/>
              <a:buChar char="•"/>
            </a:pPr>
            <a:r>
              <a:rPr lang="en-US" sz="3200" dirty="0" smtClean="0"/>
              <a:t>Use the Baldrige Criteria for improvement or assessment: </a:t>
            </a:r>
            <a:r>
              <a:rPr lang="en-US" sz="3600" b="1" dirty="0" smtClean="0"/>
              <a:t>65%</a:t>
            </a:r>
            <a:endParaRPr lang="en-US" sz="3200" b="1" dirty="0" smtClean="0"/>
          </a:p>
          <a:p>
            <a:pPr marL="457200" indent="-457200">
              <a:spcAft>
                <a:spcPts val="1200"/>
              </a:spcAft>
              <a:buFont typeface="Arial" pitchFamily="34" charset="0"/>
              <a:buChar char="•"/>
            </a:pPr>
            <a:r>
              <a:rPr lang="en-US" sz="3200" dirty="0" smtClean="0"/>
              <a:t>Apply for the Baldrige Award or a state-level Baldrige-based award: </a:t>
            </a:r>
            <a:r>
              <a:rPr lang="en-US" sz="3600" b="1" dirty="0" smtClean="0"/>
              <a:t>41%</a:t>
            </a:r>
            <a:endParaRPr lang="en-US" sz="3200" b="1" dirty="0"/>
          </a:p>
        </p:txBody>
      </p:sp>
      <p:sp>
        <p:nvSpPr>
          <p:cNvPr id="3" name="Rectangle 2"/>
          <p:cNvSpPr/>
          <p:nvPr/>
        </p:nvSpPr>
        <p:spPr>
          <a:xfrm>
            <a:off x="457200" y="665419"/>
            <a:ext cx="8077200" cy="1446550"/>
          </a:xfrm>
          <a:prstGeom prst="rect">
            <a:avLst/>
          </a:prstGeom>
        </p:spPr>
        <p:txBody>
          <a:bodyPr wrap="square">
            <a:spAutoFit/>
          </a:bodyPr>
          <a:lstStyle/>
          <a:p>
            <a:pPr lvl="0"/>
            <a:r>
              <a:rPr lang="en-US" sz="4400" b="1" dirty="0" smtClean="0"/>
              <a:t>Health Care: </a:t>
            </a:r>
            <a:br>
              <a:rPr lang="en-US" sz="4400" b="1" dirty="0" smtClean="0"/>
            </a:br>
            <a:r>
              <a:rPr lang="en-US" sz="4400" b="1" dirty="0" smtClean="0"/>
              <a:t>Adoption of Baldrige Criteria</a:t>
            </a:r>
            <a:endParaRPr lang="en-US" sz="4400" b="1" dirty="0"/>
          </a:p>
        </p:txBody>
      </p:sp>
      <p:sp>
        <p:nvSpPr>
          <p:cNvPr id="2" name="TextBox 1"/>
          <p:cNvSpPr txBox="1"/>
          <p:nvPr/>
        </p:nvSpPr>
        <p:spPr>
          <a:xfrm>
            <a:off x="3021015" y="5638800"/>
            <a:ext cx="6159674" cy="830997"/>
          </a:xfrm>
          <a:prstGeom prst="rect">
            <a:avLst/>
          </a:prstGeom>
          <a:noFill/>
        </p:spPr>
        <p:txBody>
          <a:bodyPr wrap="square" rtlCol="0">
            <a:spAutoFit/>
          </a:bodyPr>
          <a:lstStyle/>
          <a:p>
            <a:r>
              <a:rPr lang="en-US" sz="1200" b="1" dirty="0" smtClean="0">
                <a:ea typeface="Tahoma" pitchFamily="34" charset="0"/>
                <a:cs typeface="Tahoma" pitchFamily="34" charset="0"/>
              </a:rPr>
              <a:t>Source: </a:t>
            </a:r>
            <a:r>
              <a:rPr lang="en-US" sz="1200" i="1" dirty="0" err="1" smtClean="0">
                <a:ea typeface="Tahoma" pitchFamily="34" charset="0"/>
                <a:cs typeface="Tahoma" pitchFamily="34" charset="0"/>
              </a:rPr>
              <a:t>Futurescan</a:t>
            </a:r>
            <a:r>
              <a:rPr lang="en-US" sz="1200" i="1" dirty="0" smtClean="0">
                <a:ea typeface="Tahoma" pitchFamily="34" charset="0"/>
                <a:cs typeface="Tahoma" pitchFamily="34" charset="0"/>
              </a:rPr>
              <a:t> </a:t>
            </a:r>
            <a:r>
              <a:rPr lang="en-US" sz="1200" i="1" dirty="0">
                <a:ea typeface="Tahoma" pitchFamily="34" charset="0"/>
                <a:cs typeface="Tahoma" pitchFamily="34" charset="0"/>
              </a:rPr>
              <a:t>2013: Healthcare Trends and Implications 2013-2018. </a:t>
            </a:r>
            <a:r>
              <a:rPr lang="en-US" sz="1200" dirty="0">
                <a:ea typeface="Tahoma" pitchFamily="34" charset="0"/>
                <a:cs typeface="Tahoma" pitchFamily="34" charset="0"/>
              </a:rPr>
              <a:t>American Hospital Association, Society for Healthcare Strategy &amp; Market Development. http://</a:t>
            </a:r>
            <a:r>
              <a:rPr lang="en-US" sz="1200" dirty="0" err="1">
                <a:ea typeface="Tahoma" pitchFamily="34" charset="0"/>
                <a:cs typeface="Tahoma" pitchFamily="34" charset="0"/>
              </a:rPr>
              <a:t>www.nist.gov</a:t>
            </a:r>
            <a:r>
              <a:rPr lang="en-US" sz="1200" dirty="0">
                <a:ea typeface="Tahoma" pitchFamily="34" charset="0"/>
                <a:cs typeface="Tahoma" pitchFamily="34" charset="0"/>
              </a:rPr>
              <a:t>/</a:t>
            </a:r>
            <a:r>
              <a:rPr lang="en-US" sz="1200" dirty="0" err="1">
                <a:ea typeface="Tahoma" pitchFamily="34" charset="0"/>
                <a:cs typeface="Tahoma" pitchFamily="34" charset="0"/>
              </a:rPr>
              <a:t>baldrige</a:t>
            </a:r>
            <a:r>
              <a:rPr lang="en-US" sz="1200" dirty="0">
                <a:ea typeface="Tahoma" pitchFamily="34" charset="0"/>
                <a:cs typeface="Tahoma" pitchFamily="34" charset="0"/>
              </a:rPr>
              <a:t>/upload/</a:t>
            </a:r>
            <a:r>
              <a:rPr lang="en-US" sz="1200" dirty="0" err="1">
                <a:ea typeface="Tahoma" pitchFamily="34" charset="0"/>
                <a:cs typeface="Tahoma" pitchFamily="34" charset="0"/>
              </a:rPr>
              <a:t>Futurescan</a:t>
            </a:r>
            <a:r>
              <a:rPr lang="en-US" sz="1200" dirty="0">
                <a:ea typeface="Tahoma" pitchFamily="34" charset="0"/>
                <a:cs typeface="Tahoma" pitchFamily="34" charset="0"/>
              </a:rPr>
              <a:t>-2013-</a:t>
            </a:r>
            <a:r>
              <a:rPr lang="en-US" sz="1200" dirty="0" err="1">
                <a:ea typeface="Tahoma" pitchFamily="34" charset="0"/>
                <a:cs typeface="Tahoma" pitchFamily="34" charset="0"/>
              </a:rPr>
              <a:t>p44</a:t>
            </a:r>
            <a:r>
              <a:rPr lang="en-US" sz="1200" dirty="0">
                <a:ea typeface="Tahoma" pitchFamily="34" charset="0"/>
                <a:cs typeface="Tahoma" pitchFamily="34" charset="0"/>
              </a:rPr>
              <a:t>-</a:t>
            </a:r>
            <a:r>
              <a:rPr lang="en-US" sz="1200" dirty="0" err="1">
                <a:ea typeface="Tahoma" pitchFamily="34" charset="0"/>
                <a:cs typeface="Tahoma" pitchFamily="34" charset="0"/>
              </a:rPr>
              <a:t>2.pdf</a:t>
            </a:r>
            <a:r>
              <a:rPr lang="en-US" sz="1200" dirty="0">
                <a:ea typeface="Tahoma" pitchFamily="34" charset="0"/>
                <a:cs typeface="Tahoma" pitchFamily="34" charset="0"/>
              </a:rPr>
              <a:t>.</a:t>
            </a:r>
          </a:p>
          <a:p>
            <a:endParaRPr lang="en-US" sz="1200" dirty="0"/>
          </a:p>
        </p:txBody>
      </p:sp>
    </p:spTree>
    <p:extLst>
      <p:ext uri="{BB962C8B-B14F-4D97-AF65-F5344CB8AC3E}">
        <p14:creationId xmlns:p14="http://schemas.microsoft.com/office/powerpoint/2010/main" val="1335460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990600"/>
            <a:ext cx="8397875" cy="1143000"/>
          </a:xfrm>
        </p:spPr>
        <p:txBody>
          <a:bodyPr/>
          <a:lstStyle/>
          <a:p>
            <a:pPr>
              <a:lnSpc>
                <a:spcPct val="100000"/>
              </a:lnSpc>
            </a:pPr>
            <a:r>
              <a:rPr lang="en-US" sz="4400" dirty="0" smtClean="0">
                <a:solidFill>
                  <a:schemeClr val="tx1"/>
                </a:solidFill>
                <a:latin typeface="Arial Narrow" pitchFamily="34" charset="0"/>
                <a:ea typeface="ＭＳ Ｐゴシック" pitchFamily="34" charset="-128"/>
                <a:cs typeface="Arial Narrow" pitchFamily="34" charset="0"/>
              </a:rPr>
              <a:t>Baldrige Training: </a:t>
            </a:r>
            <a:br>
              <a:rPr lang="en-US" sz="4400" dirty="0" smtClean="0">
                <a:solidFill>
                  <a:schemeClr val="tx1"/>
                </a:solidFill>
                <a:latin typeface="Arial Narrow" pitchFamily="34" charset="0"/>
                <a:ea typeface="ＭＳ Ｐゴシック" pitchFamily="34" charset="-128"/>
                <a:cs typeface="Arial Narrow" pitchFamily="34" charset="0"/>
              </a:rPr>
            </a:br>
            <a:r>
              <a:rPr lang="en-US" sz="4400" dirty="0" smtClean="0">
                <a:solidFill>
                  <a:schemeClr val="tx1"/>
                </a:solidFill>
                <a:latin typeface="Arial Narrow" pitchFamily="34" charset="0"/>
                <a:ea typeface="ＭＳ Ｐゴシック" pitchFamily="34" charset="-128"/>
                <a:cs typeface="Arial Narrow" pitchFamily="34" charset="0"/>
              </a:rPr>
              <a:t>Top-Tier Leadership Development</a:t>
            </a:r>
          </a:p>
        </p:txBody>
      </p:sp>
      <p:sp>
        <p:nvSpPr>
          <p:cNvPr id="5123" name="Rectangle 3"/>
          <p:cNvSpPr>
            <a:spLocks noGrp="1" noChangeArrowheads="1"/>
          </p:cNvSpPr>
          <p:nvPr>
            <p:ph type="body" idx="1"/>
          </p:nvPr>
        </p:nvSpPr>
        <p:spPr>
          <a:xfrm>
            <a:off x="1066800" y="2362200"/>
            <a:ext cx="7010400" cy="3200400"/>
          </a:xfrm>
        </p:spPr>
        <p:txBody>
          <a:bodyPr/>
          <a:lstStyle/>
          <a:p>
            <a:pPr marL="0" indent="0">
              <a:lnSpc>
                <a:spcPct val="100000"/>
              </a:lnSpc>
              <a:spcBef>
                <a:spcPts val="0"/>
              </a:spcBef>
              <a:spcAft>
                <a:spcPts val="1200"/>
              </a:spcAft>
              <a:buNone/>
            </a:pPr>
            <a:r>
              <a:rPr lang="en-US" dirty="0" smtClean="0">
                <a:ea typeface="ＭＳ Ｐゴシック" pitchFamily="34" charset="-128"/>
              </a:rPr>
              <a:t>Among government/military leadership development programs:</a:t>
            </a:r>
          </a:p>
          <a:p>
            <a:pPr marL="914400" indent="-463550">
              <a:lnSpc>
                <a:spcPct val="100000"/>
              </a:lnSpc>
              <a:spcBef>
                <a:spcPts val="0"/>
              </a:spcBef>
              <a:spcAft>
                <a:spcPts val="1200"/>
              </a:spcAft>
            </a:pPr>
            <a:r>
              <a:rPr lang="en-US" b="1" dirty="0" smtClean="0">
                <a:ea typeface="ＭＳ Ｐゴシック" pitchFamily="34" charset="-128"/>
              </a:rPr>
              <a:t>No. 1 </a:t>
            </a:r>
            <a:r>
              <a:rPr lang="en-US" dirty="0" smtClean="0">
                <a:ea typeface="ＭＳ Ｐゴシック" pitchFamily="34" charset="-128"/>
              </a:rPr>
              <a:t>in 2014</a:t>
            </a:r>
          </a:p>
          <a:p>
            <a:pPr marL="914400" indent="-463550">
              <a:lnSpc>
                <a:spcPct val="100000"/>
              </a:lnSpc>
              <a:spcBef>
                <a:spcPts val="0"/>
              </a:spcBef>
              <a:spcAft>
                <a:spcPts val="1200"/>
              </a:spcAft>
            </a:pPr>
            <a:r>
              <a:rPr lang="en-US" b="1" dirty="0" smtClean="0">
                <a:ea typeface="ＭＳ Ｐゴシック" pitchFamily="34" charset="-128"/>
              </a:rPr>
              <a:t>Top-10</a:t>
            </a:r>
            <a:r>
              <a:rPr lang="en-US" dirty="0" smtClean="0">
                <a:ea typeface="ＭＳ Ｐゴシック" pitchFamily="34" charset="-128"/>
              </a:rPr>
              <a:t> ranking 3 times since 2010</a:t>
            </a:r>
          </a:p>
          <a:p>
            <a:pPr marL="450850" indent="0" algn="r">
              <a:lnSpc>
                <a:spcPct val="100000"/>
              </a:lnSpc>
              <a:spcBef>
                <a:spcPts val="0"/>
              </a:spcBef>
              <a:spcAft>
                <a:spcPts val="1200"/>
              </a:spcAft>
              <a:buNone/>
            </a:pPr>
            <a:r>
              <a:rPr lang="en-US" dirty="0">
                <a:ea typeface="ＭＳ Ｐゴシック" pitchFamily="34" charset="-128"/>
              </a:rPr>
              <a:t>—</a:t>
            </a:r>
            <a:r>
              <a:rPr lang="en-US" i="1" dirty="0">
                <a:ea typeface="ＭＳ Ｐゴシック" pitchFamily="34" charset="-128"/>
              </a:rPr>
              <a:t>Leadership Excellence </a:t>
            </a:r>
            <a:r>
              <a:rPr lang="en-US" dirty="0" smtClean="0">
                <a:ea typeface="ＭＳ Ｐゴシック" pitchFamily="34" charset="-128"/>
              </a:rPr>
              <a:t>magazine</a:t>
            </a:r>
            <a:endParaRPr lang="en-US" dirty="0">
              <a:ea typeface="ＭＳ Ｐゴシック" pitchFamily="34" charset="-128"/>
            </a:endParaRPr>
          </a:p>
          <a:p>
            <a:pPr marL="914400" indent="-463550">
              <a:lnSpc>
                <a:spcPct val="100000"/>
              </a:lnSpc>
              <a:spcBef>
                <a:spcPts val="0"/>
              </a:spcBef>
              <a:spcAft>
                <a:spcPts val="1200"/>
              </a:spcAft>
            </a:pPr>
            <a:endParaRPr lang="en-US" dirty="0" smtClean="0">
              <a:ea typeface="ＭＳ Ｐゴシック" pitchFamily="34" charset="-128"/>
            </a:endParaRPr>
          </a:p>
          <a:p>
            <a:pPr>
              <a:lnSpc>
                <a:spcPct val="100000"/>
              </a:lnSpc>
              <a:spcBef>
                <a:spcPts val="0"/>
              </a:spcBef>
              <a:spcAft>
                <a:spcPts val="1200"/>
              </a:spcAft>
              <a:buFont typeface="Monotype Sorts"/>
              <a:buNone/>
            </a:pPr>
            <a:endParaRPr lang="en-US" i="1" dirty="0" smtClean="0">
              <a:ea typeface="ＭＳ Ｐゴシック" pitchFamily="34" charset="-128"/>
            </a:endParaRPr>
          </a:p>
        </p:txBody>
      </p:sp>
    </p:spTree>
    <p:extLst>
      <p:ext uri="{BB962C8B-B14F-4D97-AF65-F5344CB8AC3E}">
        <p14:creationId xmlns:p14="http://schemas.microsoft.com/office/powerpoint/2010/main" val="679125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Custom 1">
      <a:dk1>
        <a:srgbClr val="000000"/>
      </a:dk1>
      <a:lt1>
        <a:srgbClr val="FFFFFF"/>
      </a:lt1>
      <a:dk2>
        <a:srgbClr val="000000"/>
      </a:dk2>
      <a:lt2>
        <a:srgbClr val="808080"/>
      </a:lt2>
      <a:accent1>
        <a:srgbClr val="CCECFF"/>
      </a:accent1>
      <a:accent2>
        <a:srgbClr val="0099CC"/>
      </a:accent2>
      <a:accent3>
        <a:srgbClr val="B2B2B2"/>
      </a:accent3>
      <a:accent4>
        <a:srgbClr val="0099CC"/>
      </a:accent4>
      <a:accent5>
        <a:srgbClr val="808080"/>
      </a:accent5>
      <a:accent6>
        <a:srgbClr val="2D2DB9"/>
      </a:accent6>
      <a:hlink>
        <a:srgbClr val="CCCCFF"/>
      </a:hlink>
      <a:folHlink>
        <a:srgbClr val="B2B2B2"/>
      </a:folHlink>
    </a:clrScheme>
    <a:fontScheme name="Baldrige Slid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4309</Words>
  <Application>Microsoft Office PowerPoint</Application>
  <PresentationFormat>On-screen Show (4:3)</PresentationFormat>
  <Paragraphs>198</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Baldrige Training:  Top-Tier Leadership Development</vt:lpstr>
      <vt:lpstr>Factors behind the Impact</vt:lpstr>
      <vt:lpstr>Alliance for Performance Excellence:  A National Network</vt:lpstr>
      <vt:lpstr>PowerPoint Presentation</vt:lpstr>
      <vt:lpstr>Widespread U.S. Participation</vt:lpstr>
      <vt:lpstr>Baldrige Award Participants</vt:lpstr>
      <vt:lpstr>PowerPoint Presentation</vt:lpstr>
      <vt:lpstr>PowerPoint Presentation</vt:lpstr>
      <vt:lpstr>Returns on Investment in  Performance Excellence: 2013 Baldrige Award Recipients </vt:lpstr>
      <vt:lpstr>Pewaukee School District</vt:lpstr>
      <vt:lpstr>Sutter Davis Hospital</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2014-07-08T12:22:52Z</dcterms:created>
  <dcterms:modified xsi:type="dcterms:W3CDTF">2014-07-08T12:25:34Z</dcterms:modified>
</cp:coreProperties>
</file>