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handoutMasterIdLst>
    <p:handoutMasterId r:id="rId12"/>
  </p:handoutMasterIdLst>
  <p:sldIdLst>
    <p:sldId id="259" r:id="rId2"/>
    <p:sldId id="317" r:id="rId3"/>
    <p:sldId id="318" r:id="rId4"/>
    <p:sldId id="312" r:id="rId5"/>
    <p:sldId id="313" r:id="rId6"/>
    <p:sldId id="314" r:id="rId7"/>
    <p:sldId id="315" r:id="rId8"/>
    <p:sldId id="316" r:id="rId9"/>
    <p:sldId id="319" r:id="rId1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75933" autoAdjust="0"/>
  </p:normalViewPr>
  <p:slideViewPr>
    <p:cSldViewPr>
      <p:cViewPr>
        <p:scale>
          <a:sx n="60" d="100"/>
          <a:sy n="60" d="100"/>
        </p:scale>
        <p:origin x="-1656" y="-72"/>
      </p:cViewPr>
      <p:guideLst>
        <p:guide orient="horz" pos="2160"/>
        <p:guide pos="2880"/>
      </p:guideLst>
    </p:cSldViewPr>
  </p:slideViewPr>
  <p:notesTextViewPr>
    <p:cViewPr>
      <p:scale>
        <a:sx n="1" d="1"/>
        <a:sy n="1" d="1"/>
      </p:scale>
      <p:origin x="0" y="0"/>
    </p:cViewPr>
  </p:notesTextViewPr>
  <p:sorterViewPr>
    <p:cViewPr>
      <p:scale>
        <a:sx n="80" d="100"/>
        <a:sy n="80" d="100"/>
      </p:scale>
      <p:origin x="0" y="3845"/>
    </p:cViewPr>
  </p:sorterViewPr>
  <p:notesViewPr>
    <p:cSldViewPr>
      <p:cViewPr>
        <p:scale>
          <a:sx n="100" d="100"/>
          <a:sy n="100" d="100"/>
        </p:scale>
        <p:origin x="-2275" y="49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EF29EEC7-187D-4389-8460-CFFC3C965AC7}" type="datetimeFigureOut">
              <a:rPr lang="en-US" smtClean="0"/>
              <a:t>4/3/2014</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F193F49-2A87-487D-9F61-738EE0C41938}" type="slidenum">
              <a:rPr lang="en-US" smtClean="0"/>
              <a:t>‹#›</a:t>
            </a:fld>
            <a:endParaRPr lang="en-US" dirty="0"/>
          </a:p>
        </p:txBody>
      </p:sp>
    </p:spTree>
    <p:extLst>
      <p:ext uri="{BB962C8B-B14F-4D97-AF65-F5344CB8AC3E}">
        <p14:creationId xmlns:p14="http://schemas.microsoft.com/office/powerpoint/2010/main" val="367235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FCA57FBB-2092-41AA-B430-507AA7C09F7D}" type="datetimeFigureOut">
              <a:rPr lang="en-US" smtClean="0"/>
              <a:t>4/3/2014</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F396A009-7C39-4FA4-A848-2A8E8E2BA19D}" type="slidenum">
              <a:rPr lang="en-US" smtClean="0"/>
              <a:t>‹#›</a:t>
            </a:fld>
            <a:endParaRPr lang="en-US" dirty="0"/>
          </a:p>
        </p:txBody>
      </p:sp>
    </p:spTree>
    <p:extLst>
      <p:ext uri="{BB962C8B-B14F-4D97-AF65-F5344CB8AC3E}">
        <p14:creationId xmlns:p14="http://schemas.microsoft.com/office/powerpoint/2010/main" val="521397151"/>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62C53951-BD71-4540-9693-7E914D5D7A4C}" type="slidenum">
              <a:rPr lang="en-US" sz="1200"/>
              <a:pPr/>
              <a:t>1</a:t>
            </a:fld>
            <a:endParaRPr lang="en-US" sz="1200"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0800" y="141288"/>
            <a:ext cx="3538538" cy="2654300"/>
          </a:xfrm>
        </p:spPr>
      </p:sp>
      <p:sp>
        <p:nvSpPr>
          <p:cNvPr id="3" name="Notes Placeholder 2"/>
          <p:cNvSpPr>
            <a:spLocks noGrp="1"/>
          </p:cNvSpPr>
          <p:nvPr>
            <p:ph type="body" idx="1"/>
          </p:nvPr>
        </p:nvSpPr>
        <p:spPr>
          <a:xfrm>
            <a:off x="427301" y="3218935"/>
            <a:ext cx="6422676" cy="4652740"/>
          </a:xfrm>
        </p:spPr>
        <p:txBody>
          <a:bodyPr>
            <a:normAutofit/>
          </a:bodyPr>
          <a:lstStyle/>
          <a:p>
            <a:pPr>
              <a:spcBef>
                <a:spcPts val="0"/>
              </a:spcBef>
              <a:spcAft>
                <a:spcPts val="300"/>
              </a:spcAft>
            </a:pPr>
            <a:r>
              <a:rPr lang="en-US" dirty="0" smtClean="0"/>
              <a:t>To </a:t>
            </a:r>
            <a:r>
              <a:rPr lang="en-US" dirty="0"/>
              <a:t>make a comment relevant and actionable for applicants it should contain</a:t>
            </a:r>
          </a:p>
          <a:p>
            <a:pPr>
              <a:spcBef>
                <a:spcPts val="0"/>
              </a:spcBef>
              <a:spcAft>
                <a:spcPts val="300"/>
              </a:spcAft>
              <a:buFont typeface="Arial" pitchFamily="34" charset="0"/>
              <a:buChar char="•"/>
            </a:pPr>
            <a:r>
              <a:rPr lang="en-US" dirty="0" smtClean="0"/>
              <a:t>A </a:t>
            </a:r>
            <a:r>
              <a:rPr lang="en-US" dirty="0"/>
              <a:t>concise opening sentence that expresses a single thought—the “nugget” (or essence, or main point) of the comment </a:t>
            </a:r>
          </a:p>
          <a:p>
            <a:pPr defTabSz="915406">
              <a:spcBef>
                <a:spcPts val="0"/>
              </a:spcBef>
              <a:spcAft>
                <a:spcPts val="300"/>
              </a:spcAft>
              <a:buFont typeface="Arial" pitchFamily="34" charset="0"/>
              <a:buChar char="•"/>
              <a:defRPr/>
            </a:pPr>
            <a:r>
              <a:rPr lang="en-US" dirty="0" smtClean="0"/>
              <a:t>The relevance or importance of the nugget to the applicant</a:t>
            </a:r>
          </a:p>
          <a:p>
            <a:pPr>
              <a:spcBef>
                <a:spcPts val="0"/>
              </a:spcBef>
              <a:spcAft>
                <a:spcPts val="300"/>
              </a:spcAft>
              <a:buFont typeface="Arial" pitchFamily="34" charset="0"/>
              <a:buChar char="•"/>
            </a:pPr>
            <a:r>
              <a:rPr lang="en-US" dirty="0" smtClean="0"/>
              <a:t>One </a:t>
            </a:r>
            <a:r>
              <a:rPr lang="en-US" dirty="0"/>
              <a:t>or two examples</a:t>
            </a:r>
          </a:p>
          <a:p>
            <a:pPr>
              <a:spcBef>
                <a:spcPts val="0"/>
              </a:spcBef>
              <a:spcAft>
                <a:spcPts val="300"/>
              </a:spcAft>
            </a:pPr>
            <a:r>
              <a:rPr lang="en-US" b="1" dirty="0" smtClean="0"/>
              <a:t>Except </a:t>
            </a:r>
            <a:r>
              <a:rPr lang="en-US" b="1" dirty="0"/>
              <a:t>for the opening sentence, the elements in this slide don’t reflect a prescribed order. </a:t>
            </a:r>
            <a:r>
              <a:rPr lang="en-US" b="1" dirty="0" smtClean="0"/>
              <a:t>Comment should contain these points, ordered as to be the most readable for applicant.</a:t>
            </a:r>
            <a:endParaRPr lang="en-US" baseline="0" dirty="0" smtClean="0"/>
          </a:p>
          <a:p>
            <a:pPr>
              <a:spcBef>
                <a:spcPts val="0"/>
              </a:spcBef>
              <a:spcAft>
                <a:spcPts val="300"/>
              </a:spcAft>
            </a:pP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0800" y="141288"/>
            <a:ext cx="3538538" cy="2654300"/>
          </a:xfrm>
        </p:spPr>
      </p:sp>
      <p:sp>
        <p:nvSpPr>
          <p:cNvPr id="3" name="Notes Placeholder 2"/>
          <p:cNvSpPr>
            <a:spLocks noGrp="1"/>
          </p:cNvSpPr>
          <p:nvPr>
            <p:ph type="body" idx="1"/>
          </p:nvPr>
        </p:nvSpPr>
        <p:spPr>
          <a:xfrm>
            <a:off x="427301" y="3218935"/>
            <a:ext cx="6422676" cy="4652740"/>
          </a:xfrm>
        </p:spPr>
        <p:txBody>
          <a:bodyPr>
            <a:norm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US" sz="1100" kern="1200" dirty="0" smtClean="0">
                <a:solidFill>
                  <a:schemeClr val="tx1"/>
                </a:solidFill>
                <a:effectLst/>
                <a:latin typeface="Tahoma" pitchFamily="34" charset="0"/>
                <a:ea typeface="Tahoma" pitchFamily="34" charset="0"/>
                <a:cs typeface="Tahoma" pitchFamily="34" charset="0"/>
              </a:rPr>
              <a:t>What’s the difference between just “telling” and “showing”?</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100" kern="1200" dirty="0" smtClean="0">
                <a:solidFill>
                  <a:schemeClr val="tx1"/>
                </a:solidFill>
                <a:effectLst/>
                <a:latin typeface="Tahoma" pitchFamily="34" charset="0"/>
                <a:ea typeface="Tahoma" pitchFamily="34" charset="0"/>
                <a:cs typeface="Tahoma" pitchFamily="34" charset="0"/>
              </a:rPr>
              <a:t>In your comment, don’t just parrot what’s in the application. Also “show” the applicant why the comment has some significance for its improvement journey. Ask yourself,</a:t>
            </a:r>
            <a:r>
              <a:rPr lang="en-US" sz="1100" kern="1200" baseline="0" dirty="0" smtClean="0">
                <a:solidFill>
                  <a:schemeClr val="tx1"/>
                </a:solidFill>
                <a:effectLst/>
                <a:latin typeface="Tahoma" pitchFamily="34" charset="0"/>
                <a:ea typeface="Tahoma" pitchFamily="34" charset="0"/>
                <a:cs typeface="Tahoma" pitchFamily="34" charset="0"/>
              </a:rPr>
              <a:t> “Why is this </a:t>
            </a:r>
            <a:r>
              <a:rPr lang="en-US" sz="1100" kern="1200" dirty="0" smtClean="0">
                <a:solidFill>
                  <a:schemeClr val="tx1"/>
                </a:solidFill>
                <a:effectLst/>
                <a:latin typeface="Tahoma" pitchFamily="34" charset="0"/>
                <a:ea typeface="Tahoma" pitchFamily="34" charset="0"/>
                <a:cs typeface="Tahoma" pitchFamily="34" charset="0"/>
              </a:rPr>
              <a:t>comment important for the applicant specifically, and not some generic observation?”</a:t>
            </a: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FE5BB17-F9E6-470C-B833-71735246B338}" type="slidenum">
              <a:rPr lang="en-US" sz="1200"/>
              <a:pPr/>
              <a:t>4</a:t>
            </a:fld>
            <a:endParaRPr lang="en-US" sz="1200" dirty="0"/>
          </a:p>
        </p:txBody>
      </p:sp>
      <p:sp>
        <p:nvSpPr>
          <p:cNvPr id="40963" name="Rectangle 2"/>
          <p:cNvSpPr>
            <a:spLocks noGrp="1" noRot="1" noChangeAspect="1" noChangeArrowheads="1" noTextEdit="1"/>
          </p:cNvSpPr>
          <p:nvPr>
            <p:ph type="sldImg"/>
          </p:nvPr>
        </p:nvSpPr>
        <p:spPr>
          <a:xfrm>
            <a:off x="1150938" y="685800"/>
            <a:ext cx="4656137" cy="3490913"/>
          </a:xfrm>
          <a:ln/>
        </p:spPr>
      </p:sp>
      <p:sp>
        <p:nvSpPr>
          <p:cNvPr id="35844" name="Rectangle 3"/>
          <p:cNvSpPr>
            <a:spLocks noGrp="1" noChangeArrowheads="1"/>
          </p:cNvSpPr>
          <p:nvPr>
            <p:ph type="body" idx="1"/>
          </p:nvPr>
        </p:nvSpPr>
        <p:spPr>
          <a:xfrm>
            <a:off x="701668" y="4403423"/>
            <a:ext cx="5616591" cy="4186515"/>
          </a:xfrm>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Tahoma" pitchFamily="34" charset="0"/>
                <a:ea typeface="Tahoma" pitchFamily="34" charset="0"/>
                <a:cs typeface="Tahoma" pitchFamily="34" charset="0"/>
              </a:rPr>
              <a:t>The comment has</a:t>
            </a:r>
            <a:r>
              <a:rPr lang="en-US" sz="1100" kern="1200" baseline="0" dirty="0" smtClean="0">
                <a:solidFill>
                  <a:schemeClr val="tx1"/>
                </a:solidFill>
                <a:effectLst/>
                <a:latin typeface="Tahoma" pitchFamily="34" charset="0"/>
                <a:ea typeface="Tahoma" pitchFamily="34" charset="0"/>
                <a:cs typeface="Tahoma" pitchFamily="34" charset="0"/>
              </a:rPr>
              <a:t> almost all the prescribed parts, but its potential impact for the applicant could be improved: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smtClean="0">
                <a:solidFill>
                  <a:schemeClr val="tx1"/>
                </a:solidFill>
                <a:effectLst/>
                <a:latin typeface="Tahoma" pitchFamily="34" charset="0"/>
                <a:ea typeface="Tahoma" pitchFamily="34" charset="0"/>
                <a:cs typeface="Tahoma" pitchFamily="34" charset="0"/>
              </a:rPr>
              <a:t>There are two points of relevance; one is probably enough. The question is, which is the most likely to be significant for the applicant?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smtClean="0">
                <a:solidFill>
                  <a:schemeClr val="tx1"/>
                </a:solidFill>
                <a:effectLst/>
                <a:latin typeface="Tahoma" pitchFamily="34" charset="0"/>
                <a:ea typeface="Tahoma" pitchFamily="34" charset="0"/>
                <a:cs typeface="Tahoma" pitchFamily="34" charset="0"/>
              </a:rPr>
              <a:t>Some “polishes” could help the applicant see the significance of this strength for the organization.</a:t>
            </a:r>
            <a:endParaRPr lang="en-US" u="none" dirty="0" smtClean="0">
              <a:latin typeface="Times New Roman" pitchFamily="18" charset="0"/>
              <a:ea typeface="ＭＳ Ｐゴシック" pitchFamily="-10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FE5BB17-F9E6-470C-B833-71735246B338}" type="slidenum">
              <a:rPr lang="en-US" sz="1200"/>
              <a:pPr/>
              <a:t>5</a:t>
            </a:fld>
            <a:endParaRPr lang="en-US" sz="1200" dirty="0"/>
          </a:p>
        </p:txBody>
      </p:sp>
      <p:sp>
        <p:nvSpPr>
          <p:cNvPr id="40963" name="Rectangle 2"/>
          <p:cNvSpPr>
            <a:spLocks noGrp="1" noRot="1" noChangeAspect="1" noChangeArrowheads="1" noTextEdit="1"/>
          </p:cNvSpPr>
          <p:nvPr>
            <p:ph type="sldImg"/>
          </p:nvPr>
        </p:nvSpPr>
        <p:spPr>
          <a:xfrm>
            <a:off x="1150938" y="685800"/>
            <a:ext cx="4656137" cy="3490913"/>
          </a:xfrm>
          <a:ln/>
        </p:spPr>
      </p:sp>
      <p:sp>
        <p:nvSpPr>
          <p:cNvPr id="35844" name="Rectangle 3"/>
          <p:cNvSpPr>
            <a:spLocks noGrp="1" noChangeArrowheads="1"/>
          </p:cNvSpPr>
          <p:nvPr>
            <p:ph type="body" idx="1"/>
          </p:nvPr>
        </p:nvSpPr>
        <p:spPr>
          <a:xfrm>
            <a:off x="701668" y="4403423"/>
            <a:ext cx="5616591" cy="4186515"/>
          </a:xfrm>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Tahoma" pitchFamily="34" charset="0"/>
                <a:ea typeface="Tahoma" pitchFamily="34" charset="0"/>
                <a:cs typeface="Tahoma" pitchFamily="34" charset="0"/>
              </a:rPr>
              <a:t>Here, the examiner</a:t>
            </a:r>
            <a:r>
              <a:rPr lang="en-US" sz="1100" kern="1200" baseline="0" dirty="0" smtClean="0">
                <a:solidFill>
                  <a:schemeClr val="tx1"/>
                </a:solidFill>
                <a:effectLst/>
                <a:latin typeface="Tahoma" pitchFamily="34" charset="0"/>
                <a:ea typeface="Tahoma" pitchFamily="34" charset="0"/>
                <a:cs typeface="Tahoma" pitchFamily="34" charset="0"/>
              </a:rPr>
              <a:t> has decided to focus on customer requirements as the most compelling relevance to the applicant and has “connected the dots” for the applicant by giving the requirements. Now, each example given relates to a key requirement.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itchFamily="18" charset="0"/>
              <a:ea typeface="ＭＳ Ｐゴシック" pitchFamily="-10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FE5BB17-F9E6-470C-B833-71735246B338}" type="slidenum">
              <a:rPr lang="en-US" sz="1200"/>
              <a:pPr/>
              <a:t>6</a:t>
            </a:fld>
            <a:endParaRPr lang="en-US" sz="1200" dirty="0"/>
          </a:p>
        </p:txBody>
      </p:sp>
      <p:sp>
        <p:nvSpPr>
          <p:cNvPr id="40963" name="Rectangle 2"/>
          <p:cNvSpPr>
            <a:spLocks noGrp="1" noRot="1" noChangeAspect="1" noChangeArrowheads="1" noTextEdit="1"/>
          </p:cNvSpPr>
          <p:nvPr>
            <p:ph type="sldImg"/>
          </p:nvPr>
        </p:nvSpPr>
        <p:spPr>
          <a:xfrm>
            <a:off x="1150938" y="685800"/>
            <a:ext cx="4656137" cy="3490913"/>
          </a:xfrm>
          <a:ln/>
        </p:spPr>
      </p:sp>
      <p:sp>
        <p:nvSpPr>
          <p:cNvPr id="35844" name="Rectangle 3"/>
          <p:cNvSpPr>
            <a:spLocks noGrp="1" noChangeArrowheads="1"/>
          </p:cNvSpPr>
          <p:nvPr>
            <p:ph type="body" idx="1"/>
          </p:nvPr>
        </p:nvSpPr>
        <p:spPr>
          <a:xfrm>
            <a:off x="701668" y="4403423"/>
            <a:ext cx="5616591" cy="4186515"/>
          </a:xfrm>
          <a:ln/>
        </p:spPr>
        <p:txBody>
          <a:bodyPr/>
          <a:lstStyle/>
          <a:p>
            <a:pPr>
              <a:defRPr/>
            </a:pPr>
            <a:endParaRPr lang="en-US" dirty="0" smtClean="0">
              <a:latin typeface="Times New Roman" pitchFamily="18" charset="0"/>
              <a:ea typeface="ＭＳ Ｐゴシック" pitchFamily="-10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FE5BB17-F9E6-470C-B833-71735246B338}" type="slidenum">
              <a:rPr lang="en-US" sz="1200"/>
              <a:pPr/>
              <a:t>7</a:t>
            </a:fld>
            <a:endParaRPr lang="en-US" sz="1200" dirty="0"/>
          </a:p>
        </p:txBody>
      </p:sp>
      <p:sp>
        <p:nvSpPr>
          <p:cNvPr id="40963" name="Rectangle 2"/>
          <p:cNvSpPr>
            <a:spLocks noGrp="1" noRot="1" noChangeAspect="1" noChangeArrowheads="1" noTextEdit="1"/>
          </p:cNvSpPr>
          <p:nvPr>
            <p:ph type="sldImg"/>
          </p:nvPr>
        </p:nvSpPr>
        <p:spPr>
          <a:xfrm>
            <a:off x="1150938" y="685800"/>
            <a:ext cx="4656137" cy="3490913"/>
          </a:xfrm>
          <a:ln/>
        </p:spPr>
      </p:sp>
      <p:sp>
        <p:nvSpPr>
          <p:cNvPr id="35844" name="Rectangle 3"/>
          <p:cNvSpPr>
            <a:spLocks noGrp="1" noChangeArrowheads="1"/>
          </p:cNvSpPr>
          <p:nvPr>
            <p:ph type="body" idx="1"/>
          </p:nvPr>
        </p:nvSpPr>
        <p:spPr>
          <a:xfrm>
            <a:off x="701668" y="4403423"/>
            <a:ext cx="5616591" cy="4186515"/>
          </a:xfrm>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Tahoma" pitchFamily="34" charset="0"/>
                <a:ea typeface="Tahoma" pitchFamily="34" charset="0"/>
                <a:cs typeface="Tahoma" pitchFamily="34" charset="0"/>
              </a:rPr>
              <a:t>The examiner moved the relevance right to the front of the comment, just by moving</a:t>
            </a:r>
            <a:r>
              <a:rPr lang="en-US" sz="1100" kern="1200" baseline="0" dirty="0" smtClean="0">
                <a:solidFill>
                  <a:schemeClr val="tx1"/>
                </a:solidFill>
                <a:effectLst/>
                <a:latin typeface="Tahoma" pitchFamily="34" charset="0"/>
                <a:ea typeface="Tahoma" pitchFamily="34" charset="0"/>
                <a:cs typeface="Tahoma" pitchFamily="34" charset="0"/>
              </a:rPr>
              <a:t> </a:t>
            </a:r>
            <a:r>
              <a:rPr lang="en-US" sz="1100" kern="1200" dirty="0" smtClean="0">
                <a:solidFill>
                  <a:schemeClr val="tx1"/>
                </a:solidFill>
                <a:effectLst/>
                <a:latin typeface="Tahoma" pitchFamily="34" charset="0"/>
                <a:ea typeface="Tahoma" pitchFamily="34" charset="0"/>
                <a:cs typeface="Tahoma" pitchFamily="34" charset="0"/>
              </a:rPr>
              <a:t>the last sentence from the previous draft up to the beginning of the comment and then doing a bit of wordsmithing. The examples show the evaluation factors, so you may not need them in the nugget. </a:t>
            </a:r>
          </a:p>
          <a:p>
            <a:pPr>
              <a:defRPr/>
            </a:pPr>
            <a:endParaRPr lang="en-US" dirty="0" smtClean="0">
              <a:latin typeface="Times New Roman" pitchFamily="18" charset="0"/>
              <a:ea typeface="ＭＳ Ｐゴシック" pitchFamily="-109"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FE5BB17-F9E6-470C-B833-71735246B338}" type="slidenum">
              <a:rPr lang="en-US" sz="1200"/>
              <a:pPr/>
              <a:t>8</a:t>
            </a:fld>
            <a:endParaRPr lang="en-US" sz="1200" dirty="0"/>
          </a:p>
        </p:txBody>
      </p:sp>
      <p:sp>
        <p:nvSpPr>
          <p:cNvPr id="40963" name="Rectangle 2"/>
          <p:cNvSpPr>
            <a:spLocks noGrp="1" noRot="1" noChangeAspect="1" noChangeArrowheads="1" noTextEdit="1"/>
          </p:cNvSpPr>
          <p:nvPr>
            <p:ph type="sldImg"/>
          </p:nvPr>
        </p:nvSpPr>
        <p:spPr>
          <a:xfrm>
            <a:off x="1150938" y="685800"/>
            <a:ext cx="4656137" cy="3490913"/>
          </a:xfrm>
          <a:ln/>
        </p:spPr>
      </p:sp>
      <p:sp>
        <p:nvSpPr>
          <p:cNvPr id="35844" name="Rectangle 3"/>
          <p:cNvSpPr>
            <a:spLocks noGrp="1" noChangeArrowheads="1"/>
          </p:cNvSpPr>
          <p:nvPr>
            <p:ph type="body" idx="1"/>
          </p:nvPr>
        </p:nvSpPr>
        <p:spPr>
          <a:xfrm>
            <a:off x="701668" y="4403423"/>
            <a:ext cx="5616591" cy="4186515"/>
          </a:xfrm>
          <a:ln/>
        </p:spPr>
        <p:txBody>
          <a:bodyPr/>
          <a:lstStyle/>
          <a:p>
            <a:pPr>
              <a:defRPr/>
            </a:pPr>
            <a:endParaRPr lang="en-US" dirty="0" smtClean="0">
              <a:latin typeface="Times New Roman" pitchFamily="18" charset="0"/>
              <a:ea typeface="ＭＳ Ｐゴシック" pitchFamily="-109"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FE5BB17-F9E6-470C-B833-71735246B338}" type="slidenum">
              <a:rPr lang="en-US" sz="1200"/>
              <a:pPr/>
              <a:t>9</a:t>
            </a:fld>
            <a:endParaRPr lang="en-US" sz="1200" dirty="0"/>
          </a:p>
        </p:txBody>
      </p:sp>
      <p:sp>
        <p:nvSpPr>
          <p:cNvPr id="40963" name="Rectangle 2"/>
          <p:cNvSpPr>
            <a:spLocks noGrp="1" noRot="1" noChangeAspect="1" noChangeArrowheads="1" noTextEdit="1"/>
          </p:cNvSpPr>
          <p:nvPr>
            <p:ph type="sldImg"/>
          </p:nvPr>
        </p:nvSpPr>
        <p:spPr>
          <a:xfrm>
            <a:off x="1150938" y="685800"/>
            <a:ext cx="4656137" cy="3490913"/>
          </a:xfrm>
          <a:ln/>
        </p:spPr>
      </p:sp>
      <p:sp>
        <p:nvSpPr>
          <p:cNvPr id="35844" name="Rectangle 3"/>
          <p:cNvSpPr>
            <a:spLocks noGrp="1" noChangeArrowheads="1"/>
          </p:cNvSpPr>
          <p:nvPr>
            <p:ph type="body" idx="1"/>
          </p:nvPr>
        </p:nvSpPr>
        <p:spPr>
          <a:xfrm>
            <a:off x="701668" y="4403423"/>
            <a:ext cx="5616591" cy="4186515"/>
          </a:xfrm>
          <a:ln/>
        </p:spPr>
        <p:txBody>
          <a:bodyPr/>
          <a:lstStyle/>
          <a:p>
            <a:pPr>
              <a:defRPr/>
            </a:pPr>
            <a:endParaRPr lang="en-US" dirty="0" smtClean="0">
              <a:latin typeface="Times New Roman" pitchFamily="18" charset="0"/>
              <a:ea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25" y="2130532"/>
            <a:ext cx="7772977" cy="146937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036" y="3885640"/>
            <a:ext cx="6401955" cy="1753721"/>
          </a:xfrm>
        </p:spPr>
        <p:txBody>
          <a:bodyPr/>
          <a:lstStyle>
            <a:lvl1pPr marL="0" indent="0" algn="ctr">
              <a:buNone/>
              <a:defRPr/>
            </a:lvl1pPr>
            <a:lvl2pPr marL="409667" indent="0" algn="ctr">
              <a:buNone/>
              <a:defRPr/>
            </a:lvl2pPr>
            <a:lvl3pPr marL="819335" indent="0" algn="ctr">
              <a:buNone/>
              <a:defRPr/>
            </a:lvl3pPr>
            <a:lvl4pPr marL="1229004" indent="0" algn="ctr">
              <a:buNone/>
              <a:defRPr/>
            </a:lvl4pPr>
            <a:lvl5pPr marL="1638671" indent="0" algn="ctr">
              <a:buNone/>
              <a:defRPr/>
            </a:lvl5pPr>
            <a:lvl6pPr marL="2048341" indent="0" algn="ctr">
              <a:buNone/>
              <a:defRPr/>
            </a:lvl6pPr>
            <a:lvl7pPr marL="2458008" indent="0" algn="ctr">
              <a:buNone/>
              <a:defRPr/>
            </a:lvl7pPr>
            <a:lvl8pPr marL="2867676" indent="0" algn="ctr">
              <a:buNone/>
              <a:defRPr/>
            </a:lvl8pPr>
            <a:lvl9pPr marL="327734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5928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989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3432" y="745191"/>
            <a:ext cx="189056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77401" y="745191"/>
            <a:ext cx="5537488" cy="5715000"/>
          </a:xfrm>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122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77398" y="745191"/>
            <a:ext cx="7566602" cy="5715000"/>
          </a:xfrm>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7673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4100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8" y="4406713"/>
            <a:ext cx="7771534" cy="136291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8" y="2906526"/>
            <a:ext cx="7771534" cy="1500187"/>
          </a:xfrm>
        </p:spPr>
        <p:txBody>
          <a:bodyPr anchor="b"/>
          <a:lstStyle>
            <a:lvl1pPr marL="0" indent="0">
              <a:buNone/>
              <a:defRPr sz="1800"/>
            </a:lvl1pPr>
            <a:lvl2pPr marL="409667" indent="0">
              <a:buNone/>
              <a:defRPr sz="1600"/>
            </a:lvl2pPr>
            <a:lvl3pPr marL="819335" indent="0">
              <a:buNone/>
              <a:defRPr sz="1400"/>
            </a:lvl3pPr>
            <a:lvl4pPr marL="1229004" indent="0">
              <a:buNone/>
              <a:defRPr sz="1300"/>
            </a:lvl4pPr>
            <a:lvl5pPr marL="1638671" indent="0">
              <a:buNone/>
              <a:defRPr sz="1300"/>
            </a:lvl5pPr>
            <a:lvl6pPr marL="2048341" indent="0">
              <a:buNone/>
              <a:defRPr sz="1300"/>
            </a:lvl6pPr>
            <a:lvl7pPr marL="2458008" indent="0">
              <a:buNone/>
              <a:defRPr sz="1300"/>
            </a:lvl7pPr>
            <a:lvl8pPr marL="2867676" indent="0">
              <a:buNone/>
              <a:defRPr sz="1300"/>
            </a:lvl8pPr>
            <a:lvl9pPr marL="3277343" indent="0">
              <a:buNone/>
              <a:defRPr sz="1300"/>
            </a:lvl9pPr>
          </a:lstStyle>
          <a:p>
            <a:pPr lvl="0"/>
            <a:r>
              <a:rPr lang="en-US" smtClean="0"/>
              <a:t>Click to edit Master text styles</a:t>
            </a:r>
          </a:p>
        </p:txBody>
      </p:sp>
    </p:spTree>
    <p:extLst>
      <p:ext uri="{BB962C8B-B14F-4D97-AF65-F5344CB8AC3E}">
        <p14:creationId xmlns:p14="http://schemas.microsoft.com/office/powerpoint/2010/main" val="305046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3275" y="2291603"/>
            <a:ext cx="3635375"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07182" y="2291603"/>
            <a:ext cx="3636818"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3345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2" y="274544"/>
            <a:ext cx="822902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206"/>
            <a:ext cx="4039465"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4"/>
            <a:ext cx="4039465"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606" y="1535206"/>
            <a:ext cx="4040909"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6" y="2175344"/>
            <a:ext cx="4040909"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1438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809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756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4" y="273144"/>
            <a:ext cx="3007591" cy="11626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5853672"/>
          </a:xfrm>
        </p:spPr>
        <p:txBody>
          <a:bodyPr/>
          <a:lstStyle>
            <a:lvl1pPr marL="463722" indent="-463722">
              <a:buFont typeface="Arial Narrow" pitchFamily="34" charset="0"/>
              <a:buChar cha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494" y="1435755"/>
            <a:ext cx="3007591" cy="469106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247297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45" y="4800334"/>
            <a:ext cx="5486977" cy="567297"/>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45" y="612122"/>
            <a:ext cx="5486977" cy="4115360"/>
          </a:xfrm>
        </p:spPr>
        <p:txBody>
          <a:bodyPr/>
          <a:lstStyle>
            <a:lvl1pPr marL="0" indent="0">
              <a:buNone/>
              <a:defRPr sz="2900"/>
            </a:lvl1pPr>
            <a:lvl2pPr marL="409667" indent="0">
              <a:buNone/>
              <a:defRPr sz="2500"/>
            </a:lvl2pPr>
            <a:lvl3pPr marL="819335" indent="0">
              <a:buNone/>
              <a:defRPr sz="2200"/>
            </a:lvl3pPr>
            <a:lvl4pPr marL="1229004" indent="0">
              <a:buNone/>
              <a:defRPr sz="1800"/>
            </a:lvl4pPr>
            <a:lvl5pPr marL="1638671" indent="0">
              <a:buNone/>
              <a:defRPr sz="1800"/>
            </a:lvl5pPr>
            <a:lvl6pPr marL="2048341" indent="0">
              <a:buNone/>
              <a:defRPr sz="1800"/>
            </a:lvl6pPr>
            <a:lvl7pPr marL="2458008" indent="0">
              <a:buNone/>
              <a:defRPr sz="1800"/>
            </a:lvl7pPr>
            <a:lvl8pPr marL="2867676" indent="0">
              <a:buNone/>
              <a:defRPr sz="1800"/>
            </a:lvl8pPr>
            <a:lvl9pPr marL="3277343" indent="0">
              <a:buNone/>
              <a:defRPr sz="1800"/>
            </a:lvl9pPr>
          </a:lstStyle>
          <a:p>
            <a:pPr lvl="0"/>
            <a:endParaRPr lang="en-US" noProof="0" dirty="0" smtClean="0"/>
          </a:p>
        </p:txBody>
      </p:sp>
      <p:sp>
        <p:nvSpPr>
          <p:cNvPr id="4" name="Text Placeholder 3"/>
          <p:cNvSpPr>
            <a:spLocks noGrp="1"/>
          </p:cNvSpPr>
          <p:nvPr>
            <p:ph type="body" sz="half" idx="2"/>
          </p:nvPr>
        </p:nvSpPr>
        <p:spPr>
          <a:xfrm>
            <a:off x="1792445" y="5367618"/>
            <a:ext cx="5486977" cy="80402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394498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00545" y="745191"/>
            <a:ext cx="8087591" cy="1143000"/>
          </a:xfrm>
          <a:prstGeom prst="rect">
            <a:avLst/>
          </a:prstGeom>
          <a:noFill/>
          <a:ln w="9525">
            <a:noFill/>
            <a:miter lim="800000"/>
            <a:headEnd/>
            <a:tailEnd/>
          </a:ln>
        </p:spPr>
        <p:txBody>
          <a:bodyPr vert="horz" wrap="square" lIns="81940" tIns="40968" rIns="81940" bIns="40968" numCol="1" anchor="ctr" anchorCtr="0" compatLnSpc="1">
            <a:prstTxWarp prst="textNoShape">
              <a:avLst/>
            </a:prstTxWarp>
          </a:bodyPr>
          <a:lstStyle/>
          <a:p>
            <a:pPr lvl="0"/>
            <a:r>
              <a:rPr lang="en-US" smtClean="0"/>
              <a:t>Master Title Style goes here</a:t>
            </a:r>
          </a:p>
        </p:txBody>
      </p:sp>
      <p:sp>
        <p:nvSpPr>
          <p:cNvPr id="1027" name="Rectangle 16"/>
          <p:cNvSpPr>
            <a:spLocks noGrp="1" noChangeArrowheads="1"/>
          </p:cNvSpPr>
          <p:nvPr>
            <p:ph type="body" idx="1"/>
          </p:nvPr>
        </p:nvSpPr>
        <p:spPr bwMode="auto">
          <a:xfrm>
            <a:off x="1056409" y="2291603"/>
            <a:ext cx="8087591" cy="4168588"/>
          </a:xfrm>
          <a:prstGeom prst="rect">
            <a:avLst/>
          </a:prstGeom>
          <a:noFill/>
          <a:ln w="9525">
            <a:noFill/>
            <a:miter lim="800000"/>
            <a:headEnd/>
            <a:tailEnd/>
          </a:ln>
        </p:spPr>
        <p:txBody>
          <a:bodyPr vert="horz" wrap="square" lIns="81940" tIns="40968" rIns="81940" bIns="40968" numCol="1" anchor="t" anchorCtr="0" compatLnSpc="1">
            <a:prstTxWarp prst="textNoShape">
              <a:avLst/>
            </a:prstTxWarp>
          </a:bodyPr>
          <a:lstStyle/>
          <a:p>
            <a:pPr lvl="0"/>
            <a:r>
              <a:rPr lang="en-US" smtClean="0"/>
              <a:t>Master Style Text</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Group 16"/>
          <p:cNvGrpSpPr>
            <a:grpSpLocks/>
          </p:cNvGrpSpPr>
          <p:nvPr userDrawn="1"/>
        </p:nvGrpSpPr>
        <p:grpSpPr bwMode="auto">
          <a:xfrm>
            <a:off x="0" y="0"/>
            <a:ext cx="9143698" cy="6934200"/>
            <a:chOff x="-701" y="-701"/>
            <a:chExt cx="10058400" cy="7860136"/>
          </a:xfrm>
        </p:grpSpPr>
        <p:pic>
          <p:nvPicPr>
            <p:cNvPr id="1031" name="Picture 14" descr="shutterstock_40118065#5D201C_cmyk.ai"/>
            <p:cNvPicPr>
              <a:picLocks noChangeAspect="1"/>
            </p:cNvPicPr>
            <p:nvPr userDrawn="1"/>
          </p:nvPicPr>
          <p:blipFill>
            <a:blip r:embed="rId14" cstate="print"/>
            <a:srcRect/>
            <a:stretch>
              <a:fillRect/>
            </a:stretch>
          </p:blipFill>
          <p:spPr bwMode="auto">
            <a:xfrm>
              <a:off x="-701" y="5421495"/>
              <a:ext cx="10058400" cy="2437940"/>
            </a:xfrm>
            <a:prstGeom prst="rect">
              <a:avLst/>
            </a:prstGeom>
            <a:noFill/>
            <a:ln w="9525">
              <a:noFill/>
              <a:miter lim="800000"/>
              <a:headEnd/>
              <a:tailEnd/>
            </a:ln>
          </p:spPr>
        </p:pic>
        <p:pic>
          <p:nvPicPr>
            <p:cNvPr id="1032" name="Picture 15" descr="top"/>
            <p:cNvPicPr>
              <a:picLocks noChangeAspect="1"/>
            </p:cNvPicPr>
            <p:nvPr userDrawn="1"/>
          </p:nvPicPr>
          <p:blipFill>
            <a:blip r:embed="rId15" cstate="print"/>
            <a:srcRect/>
            <a:stretch>
              <a:fillRect/>
            </a:stretch>
          </p:blipFill>
          <p:spPr bwMode="auto">
            <a:xfrm>
              <a:off x="7301645" y="1423"/>
              <a:ext cx="2755900" cy="1219200"/>
            </a:xfrm>
            <a:prstGeom prst="rect">
              <a:avLst/>
            </a:prstGeom>
            <a:noFill/>
            <a:ln w="9525">
              <a:noFill/>
              <a:miter lim="800000"/>
              <a:headEnd/>
              <a:tailEnd/>
            </a:ln>
          </p:spPr>
        </p:pic>
        <p:sp>
          <p:nvSpPr>
            <p:cNvPr id="12" name="Text Box 12"/>
            <p:cNvSpPr txBox="1">
              <a:spLocks noChangeArrowheads="1"/>
            </p:cNvSpPr>
            <p:nvPr userDrawn="1"/>
          </p:nvSpPr>
          <p:spPr bwMode="auto">
            <a:xfrm>
              <a:off x="9242028" y="-701"/>
              <a:ext cx="812827" cy="296543"/>
            </a:xfrm>
            <a:prstGeom prst="rect">
              <a:avLst/>
            </a:prstGeom>
            <a:noFill/>
            <a:ln w="9525">
              <a:noFill/>
              <a:miter lim="800000"/>
              <a:headEnd/>
              <a:tailEnd/>
            </a:ln>
            <a:effectLst/>
          </p:spPr>
          <p:txBody>
            <a:bodyPr>
              <a:spAutoFit/>
            </a:bodyPr>
            <a:lstStyle/>
            <a:p>
              <a:pPr algn="r" defTabSz="913010" eaLnBrk="0" fontAlgn="base" hangingPunct="0">
                <a:spcBef>
                  <a:spcPct val="0"/>
                </a:spcBef>
                <a:spcAft>
                  <a:spcPct val="0"/>
                </a:spcAft>
                <a:defRPr/>
              </a:pPr>
              <a:r>
                <a:rPr lang="en-US" sz="1100" dirty="0" smtClean="0">
                  <a:solidFill>
                    <a:srgbClr val="A6A6A6"/>
                  </a:solidFill>
                  <a:latin typeface="Arial" pitchFamily="34" charset="0"/>
                  <a:ea typeface="ＭＳ Ｐゴシック" pitchFamily="-109" charset="-128"/>
                  <a:cs typeface="Arial" pitchFamily="34" charset="0"/>
                </a:rPr>
                <a:t>2014</a:t>
              </a:r>
              <a:endParaRPr lang="en-US" sz="1100" dirty="0">
                <a:solidFill>
                  <a:srgbClr val="A6A6A6"/>
                </a:solidFill>
                <a:latin typeface="Arial" pitchFamily="34" charset="0"/>
                <a:ea typeface="ＭＳ Ｐゴシック" pitchFamily="-109" charset="-128"/>
                <a:cs typeface="Arial" pitchFamily="34" charset="0"/>
              </a:endParaRP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cstate="print"/>
          <a:srcRect/>
          <a:stretch>
            <a:fillRect/>
          </a:stretch>
        </p:blipFill>
        <p:spPr bwMode="auto">
          <a:xfrm>
            <a:off x="86591" y="5681383"/>
            <a:ext cx="815398" cy="907676"/>
          </a:xfrm>
          <a:prstGeom prst="rect">
            <a:avLst/>
          </a:prstGeom>
          <a:noFill/>
          <a:ln w="9525">
            <a:noFill/>
            <a:miter lim="800000"/>
            <a:headEnd/>
            <a:tailEnd/>
          </a:ln>
        </p:spPr>
      </p:pic>
      <p:sp>
        <p:nvSpPr>
          <p:cNvPr id="13" name="Text Box 12"/>
          <p:cNvSpPr txBox="1">
            <a:spLocks noChangeArrowheads="1"/>
          </p:cNvSpPr>
          <p:nvPr userDrawn="1"/>
        </p:nvSpPr>
        <p:spPr bwMode="auto">
          <a:xfrm>
            <a:off x="24547" y="6566648"/>
            <a:ext cx="3988955" cy="221359"/>
          </a:xfrm>
          <a:prstGeom prst="rect">
            <a:avLst/>
          </a:prstGeom>
          <a:noFill/>
          <a:ln w="9525">
            <a:noFill/>
            <a:miter lim="800000"/>
            <a:headEnd/>
            <a:tailEnd/>
          </a:ln>
          <a:effectLst/>
        </p:spPr>
        <p:txBody>
          <a:bodyPr lIns="81940" tIns="40968" rIns="81940" bIns="40968">
            <a:spAutoFit/>
          </a:bodyPr>
          <a:lstStyle/>
          <a:p>
            <a:pPr defTabSz="913010" eaLnBrk="0" fontAlgn="base" hangingPunct="0">
              <a:spcBef>
                <a:spcPct val="0"/>
              </a:spcBef>
              <a:spcAft>
                <a:spcPct val="0"/>
              </a:spcAft>
              <a:defRPr/>
            </a:pPr>
            <a:r>
              <a:rPr lang="en-US" sz="900" dirty="0">
                <a:solidFill>
                  <a:srgbClr val="FFFFFF"/>
                </a:solidFill>
                <a:latin typeface="Arial" pitchFamily="34" charset="0"/>
                <a:ea typeface="ＭＳ Ｐゴシック" pitchFamily="-109" charset="-128"/>
                <a:cs typeface="Arial" pitchFamily="34" charset="0"/>
              </a:rPr>
              <a:t>Baldrige Performance Excellence Program | www.nist.gov/baldrige</a:t>
            </a:r>
          </a:p>
        </p:txBody>
      </p:sp>
    </p:spTree>
    <p:extLst>
      <p:ext uri="{BB962C8B-B14F-4D97-AF65-F5344CB8AC3E}">
        <p14:creationId xmlns:p14="http://schemas.microsoft.com/office/powerpoint/2010/main" val="921643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p:titleStyle>
    <p:body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p:bodyStyle>
    <p:otherStyle>
      <a:defPPr>
        <a:defRPr lang="en-US"/>
      </a:defPPr>
      <a:lvl1pPr marL="0" algn="l" defTabSz="409667" rtl="0" eaLnBrk="1" latinLnBrk="0" hangingPunct="1">
        <a:defRPr sz="1600" kern="1200">
          <a:solidFill>
            <a:schemeClr val="tx1"/>
          </a:solidFill>
          <a:latin typeface="+mn-lt"/>
          <a:ea typeface="+mn-ea"/>
          <a:cs typeface="+mn-cs"/>
        </a:defRPr>
      </a:lvl1pPr>
      <a:lvl2pPr marL="409667" algn="l" defTabSz="409667" rtl="0" eaLnBrk="1" latinLnBrk="0" hangingPunct="1">
        <a:defRPr sz="1600" kern="1200">
          <a:solidFill>
            <a:schemeClr val="tx1"/>
          </a:solidFill>
          <a:latin typeface="+mn-lt"/>
          <a:ea typeface="+mn-ea"/>
          <a:cs typeface="+mn-cs"/>
        </a:defRPr>
      </a:lvl2pPr>
      <a:lvl3pPr marL="819335" algn="l" defTabSz="409667" rtl="0" eaLnBrk="1" latinLnBrk="0" hangingPunct="1">
        <a:defRPr sz="1600" kern="1200">
          <a:solidFill>
            <a:schemeClr val="tx1"/>
          </a:solidFill>
          <a:latin typeface="+mn-lt"/>
          <a:ea typeface="+mn-ea"/>
          <a:cs typeface="+mn-cs"/>
        </a:defRPr>
      </a:lvl3pPr>
      <a:lvl4pPr marL="1229004" algn="l" defTabSz="409667" rtl="0" eaLnBrk="1" latinLnBrk="0" hangingPunct="1">
        <a:defRPr sz="1600" kern="1200">
          <a:solidFill>
            <a:schemeClr val="tx1"/>
          </a:solidFill>
          <a:latin typeface="+mn-lt"/>
          <a:ea typeface="+mn-ea"/>
          <a:cs typeface="+mn-cs"/>
        </a:defRPr>
      </a:lvl4pPr>
      <a:lvl5pPr marL="1638671" algn="l" defTabSz="409667" rtl="0" eaLnBrk="1" latinLnBrk="0" hangingPunct="1">
        <a:defRPr sz="1600" kern="1200">
          <a:solidFill>
            <a:schemeClr val="tx1"/>
          </a:solidFill>
          <a:latin typeface="+mn-lt"/>
          <a:ea typeface="+mn-ea"/>
          <a:cs typeface="+mn-cs"/>
        </a:defRPr>
      </a:lvl5pPr>
      <a:lvl6pPr marL="2048341" algn="l" defTabSz="409667" rtl="0" eaLnBrk="1" latinLnBrk="0" hangingPunct="1">
        <a:defRPr sz="1600" kern="1200">
          <a:solidFill>
            <a:schemeClr val="tx1"/>
          </a:solidFill>
          <a:latin typeface="+mn-lt"/>
          <a:ea typeface="+mn-ea"/>
          <a:cs typeface="+mn-cs"/>
        </a:defRPr>
      </a:lvl6pPr>
      <a:lvl7pPr marL="2458008" algn="l" defTabSz="409667" rtl="0" eaLnBrk="1" latinLnBrk="0" hangingPunct="1">
        <a:defRPr sz="1600" kern="1200">
          <a:solidFill>
            <a:schemeClr val="tx1"/>
          </a:solidFill>
          <a:latin typeface="+mn-lt"/>
          <a:ea typeface="+mn-ea"/>
          <a:cs typeface="+mn-cs"/>
        </a:defRPr>
      </a:lvl7pPr>
      <a:lvl8pPr marL="2867676" algn="l" defTabSz="409667" rtl="0" eaLnBrk="1" latinLnBrk="0" hangingPunct="1">
        <a:defRPr sz="1600" kern="1200">
          <a:solidFill>
            <a:schemeClr val="tx1"/>
          </a:solidFill>
          <a:latin typeface="+mn-lt"/>
          <a:ea typeface="+mn-ea"/>
          <a:cs typeface="+mn-cs"/>
        </a:defRPr>
      </a:lvl8pPr>
      <a:lvl9pPr marL="3277343" algn="l" defTabSz="40966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3"/>
          <p:cNvGrpSpPr>
            <a:grpSpLocks/>
          </p:cNvGrpSpPr>
          <p:nvPr/>
        </p:nvGrpSpPr>
        <p:grpSpPr bwMode="auto">
          <a:xfrm>
            <a:off x="-2886" y="4800600"/>
            <a:ext cx="9143699" cy="2150747"/>
            <a:chOff x="-3175" y="5440679"/>
            <a:chExt cx="10058069" cy="2437513"/>
          </a:xfrm>
        </p:grpSpPr>
        <p:grpSp>
          <p:nvGrpSpPr>
            <p:cNvPr id="3077" name="Group 16"/>
            <p:cNvGrpSpPr>
              <a:grpSpLocks/>
            </p:cNvGrpSpPr>
            <p:nvPr/>
          </p:nvGrpSpPr>
          <p:grpSpPr bwMode="auto">
            <a:xfrm>
              <a:off x="-3175" y="5440679"/>
              <a:ext cx="10058069" cy="2437513"/>
              <a:chOff x="-3876" y="5440931"/>
              <a:chExt cx="10058400" cy="2437940"/>
            </a:xfrm>
          </p:grpSpPr>
          <p:pic>
            <p:nvPicPr>
              <p:cNvPr id="3081" name="Picture 14" descr="shutterstock_40118065#5D201C_cmyk.ai"/>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6" y="5440931"/>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12"/>
              <p:cNvSpPr txBox="1">
                <a:spLocks noChangeArrowheads="1"/>
              </p:cNvSpPr>
              <p:nvPr/>
            </p:nvSpPr>
            <p:spPr bwMode="auto">
              <a:xfrm>
                <a:off x="26288" y="7442803"/>
                <a:ext cx="4387994" cy="2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dirty="0">
                    <a:solidFill>
                      <a:schemeClr val="bg1"/>
                    </a:solidFill>
                    <a:latin typeface="Arial" pitchFamily="34" charset="0"/>
                    <a:cs typeface="Arial" pitchFamily="34" charset="0"/>
                  </a:rPr>
                  <a:t>Baldrige Performance Excellence Program | www.nist.gov/baldrige</a:t>
                </a:r>
              </a:p>
            </p:txBody>
          </p:sp>
        </p:grpSp>
        <p:pic>
          <p:nvPicPr>
            <p:cNvPr id="3078" name="Baldrige_Program_Logo_2010.whitebkgd.eps" descr="/Users/louannross/Desktop/Design Center/Art Folder/Logo Folder/M/ New 2010 Logo/Final Program Logo 2010/Baldrige_Program_Logo_2010.whitebkgd.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988" y="6464300"/>
              <a:ext cx="1624012"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nistident_flright_vec.eps" descr="/Users/louannross/Desktop/Design Center/Art Folder/Logo Folder/N/ New Identifiers 11.09.07/nistident_flright_vec.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3"/>
          <p:cNvSpPr txBox="1">
            <a:spLocks noChangeArrowheads="1"/>
          </p:cNvSpPr>
          <p:nvPr/>
        </p:nvSpPr>
        <p:spPr bwMode="auto">
          <a:xfrm>
            <a:off x="489810" y="2108200"/>
            <a:ext cx="8158306" cy="2443443"/>
          </a:xfrm>
          <a:prstGeom prst="rect">
            <a:avLst/>
          </a:prstGeom>
          <a:noFill/>
          <a:ln w="9525">
            <a:noFill/>
            <a:miter lim="800000"/>
            <a:headEnd/>
            <a:tailEnd/>
          </a:ln>
        </p:spPr>
        <p:txBody>
          <a:bodyPr lIns="82058" tIns="41029" rIns="82058" bIns="41029"/>
          <a:lstStyle/>
          <a:p>
            <a:pPr defTabSz="914608" eaLnBrk="0" hangingPunct="0">
              <a:lnSpc>
                <a:spcPts val="4846"/>
              </a:lnSpc>
              <a:spcBef>
                <a:spcPts val="897"/>
              </a:spcBef>
              <a:buSzPct val="50000"/>
              <a:defRPr/>
            </a:pPr>
            <a:r>
              <a:rPr lang="en-US" sz="3900" b="1" kern="0" dirty="0">
                <a:latin typeface="Arial" pitchFamily="34" charset="0"/>
                <a:ea typeface="ＭＳ Ｐゴシック" pitchFamily="-107" charset="-128"/>
                <a:cs typeface="Arial" pitchFamily="34" charset="0"/>
              </a:rPr>
              <a:t>Polishing Feedback </a:t>
            </a:r>
            <a:r>
              <a:rPr lang="en-US" sz="3900" b="1" kern="0" dirty="0" smtClean="0">
                <a:latin typeface="Arial" pitchFamily="34" charset="0"/>
                <a:ea typeface="ＭＳ Ｐゴシック" pitchFamily="-107" charset="-128"/>
                <a:cs typeface="Arial" pitchFamily="34" charset="0"/>
              </a:rPr>
              <a:t>Comments</a:t>
            </a:r>
            <a:endParaRPr lang="en-US" sz="3900" b="1" kern="0" dirty="0">
              <a:latin typeface="Arial" pitchFamily="34" charset="0"/>
              <a:ea typeface="ＭＳ Ｐゴシック" pitchFamily="-107" charset="-128"/>
              <a:cs typeface="Arial" pitchFamily="34" charset="0"/>
            </a:endParaRPr>
          </a:p>
        </p:txBody>
      </p:sp>
      <p:sp>
        <p:nvSpPr>
          <p:cNvPr id="10" name="Rectangle 2"/>
          <p:cNvSpPr txBox="1">
            <a:spLocks noChangeArrowheads="1"/>
          </p:cNvSpPr>
          <p:nvPr/>
        </p:nvSpPr>
        <p:spPr bwMode="auto">
          <a:xfrm>
            <a:off x="1524000" y="4953000"/>
            <a:ext cx="7467600" cy="685800"/>
          </a:xfrm>
          <a:prstGeom prst="rect">
            <a:avLst/>
          </a:prstGeom>
          <a:noFill/>
          <a:ln w="9525">
            <a:noFill/>
            <a:miter lim="800000"/>
            <a:headEnd/>
            <a:tailEnd/>
          </a:ln>
        </p:spPr>
        <p:txBody>
          <a:bodyPr vert="horz" wrap="square" lIns="81940" tIns="40968" rIns="81940" bIns="40968" numCol="1" anchor="t" anchorCtr="0" compatLnSpc="1">
            <a:prstTxWarp prst="textNoShape">
              <a:avLst/>
            </a:prstTxWarp>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gn="r">
              <a:lnSpc>
                <a:spcPts val="4300"/>
              </a:lnSpc>
            </a:pPr>
            <a:r>
              <a:rPr lang="en-US" sz="2800" kern="0" dirty="0" smtClean="0">
                <a:solidFill>
                  <a:schemeClr val="bg1">
                    <a:lumMod val="50000"/>
                  </a:schemeClr>
                </a:solidFill>
                <a:latin typeface="Arial" pitchFamily="34" charset="0"/>
                <a:ea typeface="ＭＳ Ｐゴシック" pitchFamily="34" charset="-128"/>
                <a:cs typeface="Arial" pitchFamily="34" charset="0"/>
              </a:rPr>
              <a:t>Sample 3: Results Strength</a:t>
            </a:r>
            <a:endParaRPr lang="en-US" sz="2800" b="0" kern="0" dirty="0">
              <a:solidFill>
                <a:schemeClr val="bg1">
                  <a:lumMod val="50000"/>
                </a:schemeClr>
              </a:solidFill>
              <a:latin typeface="Arial"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0" y="609600"/>
            <a:ext cx="8425630" cy="618106"/>
          </a:xfrm>
          <a:noFill/>
        </p:spPr>
        <p:txBody>
          <a:bodyPr wrap="square" lIns="91429" tIns="45714" rIns="91429" bIns="45714" rtlCol="0">
            <a:spAutoFit/>
          </a:bodyPr>
          <a:lstStyle/>
          <a:p>
            <a:pPr marL="95250" defTabSz="914400" eaLnBrk="1" hangingPunct="1"/>
            <a:r>
              <a:rPr lang="en-US" sz="3200" kern="1200" dirty="0" smtClean="0">
                <a:solidFill>
                  <a:schemeClr val="tx1"/>
                </a:solidFill>
                <a:latin typeface="+mn-lt"/>
                <a:ea typeface="+mn-ea"/>
                <a:cs typeface="+mn-cs"/>
              </a:rPr>
              <a:t>Baldrige </a:t>
            </a:r>
            <a:r>
              <a:rPr lang="en-US" sz="3200" kern="1200" dirty="0">
                <a:solidFill>
                  <a:schemeClr val="tx1"/>
                </a:solidFill>
                <a:latin typeface="+mn-lt"/>
                <a:ea typeface="+mn-ea"/>
                <a:cs typeface="+mn-cs"/>
              </a:rPr>
              <a:t>examiners are familiar with this principle:</a:t>
            </a:r>
          </a:p>
        </p:txBody>
      </p:sp>
      <p:sp>
        <p:nvSpPr>
          <p:cNvPr id="4" name="TextBox 3"/>
          <p:cNvSpPr txBox="1"/>
          <p:nvPr/>
        </p:nvSpPr>
        <p:spPr>
          <a:xfrm>
            <a:off x="914400" y="2374900"/>
            <a:ext cx="8044628" cy="3108531"/>
          </a:xfrm>
          <a:prstGeom prst="rect">
            <a:avLst/>
          </a:prstGeom>
          <a:noFill/>
        </p:spPr>
        <p:txBody>
          <a:bodyPr wrap="square" lIns="91429" tIns="45714" rIns="91429" bIns="45714" rtlCol="0">
            <a:spAutoFit/>
          </a:bodyPr>
          <a:lstStyle/>
          <a:p>
            <a:pPr marL="458788" indent="-363538">
              <a:buFont typeface="Arial" pitchFamily="34" charset="0"/>
              <a:buChar char="•"/>
            </a:pPr>
            <a:r>
              <a:rPr lang="en-US" sz="2800" dirty="0"/>
              <a:t>A concise opening statement of the main </a:t>
            </a:r>
            <a:r>
              <a:rPr lang="en-US" sz="2800" dirty="0" smtClean="0"/>
              <a:t>idea </a:t>
            </a:r>
            <a:br>
              <a:rPr lang="en-US" sz="2800" dirty="0" smtClean="0"/>
            </a:br>
            <a:r>
              <a:rPr lang="en-US" sz="2800" dirty="0" smtClean="0"/>
              <a:t>(the “nugget”)</a:t>
            </a:r>
            <a:endParaRPr lang="en-US" sz="2800" dirty="0"/>
          </a:p>
          <a:p>
            <a:pPr marL="458788" indent="-363538">
              <a:buFont typeface="Arial" pitchFamily="34" charset="0"/>
              <a:buChar char="•"/>
            </a:pPr>
            <a:r>
              <a:rPr lang="en-US" sz="2800" dirty="0"/>
              <a:t>The relevance of this main idea to the applicant</a:t>
            </a:r>
          </a:p>
          <a:p>
            <a:pPr marL="458788" indent="-363538">
              <a:buFont typeface="Arial" pitchFamily="34" charset="0"/>
              <a:buChar char="•"/>
            </a:pPr>
            <a:r>
              <a:rPr lang="en-US" sz="2800" dirty="0"/>
              <a:t>One or two examples </a:t>
            </a:r>
            <a:r>
              <a:rPr lang="en-US" sz="2800" dirty="0" smtClean="0"/>
              <a:t>. . .</a:t>
            </a:r>
          </a:p>
          <a:p>
            <a:pPr marL="95250"/>
            <a:endParaRPr lang="en-US" sz="2800" dirty="0" smtClean="0"/>
          </a:p>
          <a:p>
            <a:pPr marL="801688"/>
            <a:r>
              <a:rPr lang="en-US" sz="2800" dirty="0" smtClean="0"/>
              <a:t>… with these elements arranged in the most readable way for the applicant.</a:t>
            </a:r>
            <a:endParaRPr lang="en-US" sz="2800" dirty="0"/>
          </a:p>
        </p:txBody>
      </p:sp>
      <p:sp>
        <p:nvSpPr>
          <p:cNvPr id="7" name="Title 1"/>
          <p:cNvSpPr txBox="1">
            <a:spLocks/>
          </p:cNvSpPr>
          <p:nvPr/>
        </p:nvSpPr>
        <p:spPr bwMode="auto">
          <a:xfrm>
            <a:off x="380999" y="1447800"/>
            <a:ext cx="8087591" cy="1143000"/>
          </a:xfrm>
          <a:prstGeom prst="rect">
            <a:avLst/>
          </a:prstGeom>
          <a:noFill/>
          <a:ln w="9525">
            <a:noFill/>
            <a:miter lim="800000"/>
            <a:headEnd/>
            <a:tailEnd/>
          </a:ln>
        </p:spPr>
        <p:txBody>
          <a:bodyPr vert="horz" wrap="square" lIns="81940" tIns="40968" rIns="81940" bIns="40968" numCol="1" anchor="ctr" anchorCtr="0" compatLnSpc="1">
            <a:prstTxWarp prst="textNoShape">
              <a:avLst/>
            </a:prstTxWarp>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3200" kern="0" dirty="0" smtClean="0"/>
              <a:t>An actionable comment contains . . .</a:t>
            </a:r>
            <a:endParaRPr lang="en-US" sz="3200" kern="0" dirty="0"/>
          </a:p>
        </p:txBody>
      </p:sp>
    </p:spTree>
    <p:extLst>
      <p:ext uri="{BB962C8B-B14F-4D97-AF65-F5344CB8AC3E}">
        <p14:creationId xmlns:p14="http://schemas.microsoft.com/office/powerpoint/2010/main" val="330580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1000"/>
                                        <p:tgtEl>
                                          <p:spTgt spid="4">
                                            <p:txEl>
                                              <p:pRg st="1" end="1"/>
                                            </p:txEl>
                                          </p:spTgt>
                                        </p:tgtEl>
                                      </p:cBhvr>
                                    </p:animEffect>
                                    <p:anim calcmode="lin" valueType="num">
                                      <p:cBhvr>
                                        <p:cTn id="1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0"/>
                                        <p:tgtEl>
                                          <p:spTgt spid="4">
                                            <p:txEl>
                                              <p:pRg st="2" end="2"/>
                                            </p:txEl>
                                          </p:spTgt>
                                        </p:tgtEl>
                                      </p:cBhvr>
                                    </p:animEffect>
                                    <p:anim calcmode="lin" valueType="num">
                                      <p:cBhvr>
                                        <p:cTn id="2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087591" cy="1143891"/>
          </a:xfrm>
          <a:noFill/>
        </p:spPr>
        <p:txBody>
          <a:bodyPr wrap="square" lIns="91429" tIns="45714" rIns="91429" bIns="45714" rtlCol="0">
            <a:spAutoFit/>
          </a:bodyPr>
          <a:lstStyle/>
          <a:p>
            <a:pPr marL="95250" defTabSz="914400" eaLnBrk="1" hangingPunct="1"/>
            <a:r>
              <a:rPr lang="en-US" sz="3200" kern="1200" dirty="0" smtClean="0">
                <a:solidFill>
                  <a:schemeClr val="tx1"/>
                </a:solidFill>
                <a:latin typeface="+mn-lt"/>
                <a:ea typeface="+mn-ea"/>
                <a:cs typeface="+mn-cs"/>
              </a:rPr>
              <a:t>This example focuses on “polishing” (increasing the quality of) comments in these ways:  </a:t>
            </a:r>
            <a:endParaRPr lang="en-US" sz="3200" kern="1200" dirty="0">
              <a:solidFill>
                <a:schemeClr val="tx1"/>
              </a:solidFill>
              <a:latin typeface="+mn-lt"/>
              <a:ea typeface="+mn-ea"/>
              <a:cs typeface="+mn-cs"/>
            </a:endParaRPr>
          </a:p>
        </p:txBody>
      </p:sp>
      <p:sp>
        <p:nvSpPr>
          <p:cNvPr id="4" name="TextBox 3"/>
          <p:cNvSpPr txBox="1"/>
          <p:nvPr/>
        </p:nvSpPr>
        <p:spPr>
          <a:xfrm>
            <a:off x="685800" y="1905000"/>
            <a:ext cx="7543800" cy="2400645"/>
          </a:xfrm>
          <a:prstGeom prst="rect">
            <a:avLst/>
          </a:prstGeom>
          <a:noFill/>
        </p:spPr>
        <p:txBody>
          <a:bodyPr wrap="square" lIns="91429" tIns="45714" rIns="91429" bIns="45714" rtlCol="0">
            <a:spAutoFit/>
          </a:bodyPr>
          <a:lstStyle/>
          <a:p>
            <a:pPr marL="458788" indent="-363538">
              <a:spcAft>
                <a:spcPts val="600"/>
              </a:spcAft>
              <a:buFont typeface="Arial" pitchFamily="34" charset="0"/>
              <a:buChar char="•"/>
            </a:pPr>
            <a:r>
              <a:rPr lang="en-US" sz="2800" dirty="0"/>
              <a:t>Make sure the </a:t>
            </a:r>
            <a:r>
              <a:rPr lang="en-US" sz="2800" dirty="0" smtClean="0"/>
              <a:t>relevance </a:t>
            </a:r>
            <a:r>
              <a:rPr lang="en-US" sz="2800" dirty="0"/>
              <a:t>relates to a </a:t>
            </a:r>
            <a:r>
              <a:rPr lang="en-US" sz="2800" b="1" dirty="0"/>
              <a:t>key factor</a:t>
            </a:r>
            <a:r>
              <a:rPr lang="en-US" sz="2800" dirty="0"/>
              <a:t>.</a:t>
            </a:r>
          </a:p>
          <a:p>
            <a:pPr marL="458788" indent="-363538">
              <a:spcAft>
                <a:spcPts val="600"/>
              </a:spcAft>
              <a:buFont typeface="Arial" pitchFamily="34" charset="0"/>
              <a:buChar char="•"/>
            </a:pPr>
            <a:r>
              <a:rPr lang="en-US" sz="2800" dirty="0" smtClean="0"/>
              <a:t>Make </a:t>
            </a:r>
            <a:r>
              <a:rPr lang="en-US" sz="2800"/>
              <a:t>sure </a:t>
            </a:r>
            <a:r>
              <a:rPr lang="en-US" sz="2800" smtClean="0"/>
              <a:t>to use </a:t>
            </a:r>
            <a:r>
              <a:rPr lang="en-US" sz="2800" dirty="0"/>
              <a:t>only </a:t>
            </a:r>
            <a:r>
              <a:rPr lang="en-US" sz="2800" b="1" dirty="0"/>
              <a:t>one </a:t>
            </a:r>
            <a:r>
              <a:rPr lang="en-US" sz="2800" b="1" dirty="0" smtClean="0"/>
              <a:t>nugget and point of  relevance per comment</a:t>
            </a:r>
            <a:r>
              <a:rPr lang="en-US" sz="2800" dirty="0" smtClean="0"/>
              <a:t>.</a:t>
            </a:r>
            <a:endParaRPr lang="en-US" sz="2800" dirty="0"/>
          </a:p>
          <a:p>
            <a:pPr marL="458788" indent="-363538">
              <a:spcAft>
                <a:spcPts val="600"/>
              </a:spcAft>
              <a:buFont typeface="Arial" pitchFamily="34" charset="0"/>
              <a:buChar char="•"/>
            </a:pPr>
            <a:r>
              <a:rPr lang="en-US" sz="2800" b="1" dirty="0" smtClean="0"/>
              <a:t>“</a:t>
            </a:r>
            <a:r>
              <a:rPr lang="en-US" sz="2800" b="1" dirty="0"/>
              <a:t>Show, don’t (just) tell” </a:t>
            </a:r>
            <a:r>
              <a:rPr lang="en-US" sz="2800" dirty="0"/>
              <a:t>the applicant how it demonstrates the evaluation factors</a:t>
            </a:r>
            <a:r>
              <a:rPr lang="en-US" sz="2800" dirty="0" smtClean="0"/>
              <a:t>.</a:t>
            </a:r>
          </a:p>
        </p:txBody>
      </p:sp>
      <p:sp>
        <p:nvSpPr>
          <p:cNvPr id="5" name="Rounded Rectangle 4"/>
          <p:cNvSpPr/>
          <p:nvPr/>
        </p:nvSpPr>
        <p:spPr bwMode="auto">
          <a:xfrm>
            <a:off x="0" y="4724400"/>
            <a:ext cx="5791200" cy="2133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95250">
              <a:spcBef>
                <a:spcPts val="600"/>
              </a:spcBef>
            </a:pPr>
            <a:r>
              <a:rPr lang="en-US" b="1" dirty="0"/>
              <a:t>What’s the difference between “telling” and “</a:t>
            </a:r>
            <a:r>
              <a:rPr lang="en-US" b="1" dirty="0" smtClean="0"/>
              <a:t>showing”?</a:t>
            </a:r>
          </a:p>
          <a:p>
            <a:pPr marL="95250">
              <a:spcBef>
                <a:spcPts val="600"/>
              </a:spcBef>
            </a:pPr>
            <a:r>
              <a:rPr lang="en-US" dirty="0" smtClean="0"/>
              <a:t>In </a:t>
            </a:r>
            <a:r>
              <a:rPr lang="en-US" dirty="0"/>
              <a:t>your comment, don’t just parrot what’s in the application. Also “show” the applicant why the comment has some significance for its improvement journey. </a:t>
            </a:r>
          </a:p>
          <a:p>
            <a:pPr marL="95250">
              <a:spcBef>
                <a:spcPts val="600"/>
              </a:spcBef>
            </a:pPr>
            <a:r>
              <a:rPr lang="en-US" dirty="0"/>
              <a:t>Ask yourself, “Why is this comment important for the applicant specifically, and not some generic observation?”</a:t>
            </a:r>
          </a:p>
        </p:txBody>
      </p:sp>
    </p:spTree>
    <p:extLst>
      <p:ext uri="{BB962C8B-B14F-4D97-AF65-F5344CB8AC3E}">
        <p14:creationId xmlns:p14="http://schemas.microsoft.com/office/powerpoint/2010/main" val="38297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5462" y="152400"/>
            <a:ext cx="7410738" cy="909077"/>
          </a:xfrm>
        </p:spPr>
        <p:txBody>
          <a:bodyPr/>
          <a:lstStyle/>
          <a:p>
            <a:r>
              <a:rPr lang="en-US" sz="2800" dirty="0" smtClean="0"/>
              <a:t>7.1a, Draft 1</a:t>
            </a:r>
            <a:endParaRPr lang="en-US" sz="2800" dirty="0" smtClean="0">
              <a:latin typeface="Arial Narrow" pitchFamily="34" charset="0"/>
              <a:ea typeface="ＭＳ Ｐゴシック" pitchFamily="34" charset="-128"/>
              <a:cs typeface="Arial Narrow" pitchFamily="34" charset="0"/>
            </a:endParaRPr>
          </a:p>
        </p:txBody>
      </p:sp>
      <p:sp>
        <p:nvSpPr>
          <p:cNvPr id="15363" name="Rectangle 3"/>
          <p:cNvSpPr>
            <a:spLocks noGrp="1" noChangeArrowheads="1"/>
          </p:cNvSpPr>
          <p:nvPr>
            <p:ph idx="1"/>
          </p:nvPr>
        </p:nvSpPr>
        <p:spPr>
          <a:xfrm>
            <a:off x="566056" y="1202872"/>
            <a:ext cx="8077200" cy="3902528"/>
          </a:xfrm>
        </p:spPr>
        <p:txBody>
          <a:bodyPr/>
          <a:lstStyle/>
          <a:p>
            <a:pPr marL="0" indent="0">
              <a:lnSpc>
                <a:spcPts val="3000"/>
              </a:lnSpc>
              <a:buNone/>
            </a:pPr>
            <a:r>
              <a:rPr lang="en-US" sz="2000" dirty="0"/>
              <a:t>Most product and process outcomes </a:t>
            </a:r>
            <a:r>
              <a:rPr lang="en-US" sz="2000" dirty="0" smtClean="0"/>
              <a:t>show </a:t>
            </a:r>
            <a:r>
              <a:rPr lang="en-US" sz="2000" dirty="0"/>
              <a:t>beneficial levels and trends and some favorable comparisons against benchmarks or competitors. For example, on-time delivery and on-time receipt increased from 2009 through 2012, with on-time delivery approaching the industry-best benchmark (Figures 7.1-1, 7.1-2, and 7.1-4). The customer transfer rate has decreased by half, and information accuracy has improved over four years and is approaching 100% (Figure 7.1-5). The rate of 0.95 defects per 100,000 outperforms the benchmark of 0.98 (Figure 7.1-3). These results indicate the applicant’s success in meeting key customer requirements and indicate the applicant’s strategic advantage of capable processes.</a:t>
            </a:r>
          </a:p>
        </p:txBody>
      </p:sp>
      <p:sp>
        <p:nvSpPr>
          <p:cNvPr id="3" name="Oval Callout 2"/>
          <p:cNvSpPr/>
          <p:nvPr/>
        </p:nvSpPr>
        <p:spPr bwMode="auto">
          <a:xfrm>
            <a:off x="4343400" y="685800"/>
            <a:ext cx="1600200" cy="609600"/>
          </a:xfrm>
          <a:prstGeom prst="wedgeEllipseCallout">
            <a:avLst>
              <a:gd name="adj1" fmla="val -64969"/>
              <a:gd name="adj2" fmla="val 5480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rPr>
              <a:t>Nugget</a:t>
            </a:r>
            <a:endParaRPr kumimoji="0" lang="en-US" b="1" i="0" u="none" strike="noStrike" cap="none" normalizeH="0" baseline="0" dirty="0">
              <a:ln>
                <a:noFill/>
              </a:ln>
              <a:solidFill>
                <a:schemeClr val="tx1"/>
              </a:solidFill>
              <a:effectLst/>
            </a:endParaRPr>
          </a:p>
        </p:txBody>
      </p:sp>
      <p:sp>
        <p:nvSpPr>
          <p:cNvPr id="6" name="Oval Callout 5"/>
          <p:cNvSpPr/>
          <p:nvPr/>
        </p:nvSpPr>
        <p:spPr bwMode="auto">
          <a:xfrm>
            <a:off x="6934200" y="5306787"/>
            <a:ext cx="2057400" cy="636813"/>
          </a:xfrm>
          <a:prstGeom prst="wedgeEllipseCallout">
            <a:avLst>
              <a:gd name="adj1" fmla="val -4518"/>
              <a:gd name="adj2" fmla="val -44591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Examples</a:t>
            </a:r>
            <a:endParaRPr kumimoji="0" lang="en-US" sz="2000" b="1" i="0" u="none" strike="noStrike" cap="none" normalizeH="0" baseline="0" dirty="0">
              <a:ln>
                <a:noFill/>
              </a:ln>
              <a:solidFill>
                <a:schemeClr val="tx1"/>
              </a:solidFill>
              <a:effectLst/>
            </a:endParaRPr>
          </a:p>
        </p:txBody>
      </p:sp>
      <p:sp>
        <p:nvSpPr>
          <p:cNvPr id="9" name="Oval Callout 8"/>
          <p:cNvSpPr/>
          <p:nvPr/>
        </p:nvSpPr>
        <p:spPr bwMode="auto">
          <a:xfrm>
            <a:off x="5029200" y="4893133"/>
            <a:ext cx="2057400" cy="636813"/>
          </a:xfrm>
          <a:prstGeom prst="wedgeEllipseCallout">
            <a:avLst>
              <a:gd name="adj1" fmla="val -9102"/>
              <a:gd name="adj2" fmla="val -15871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Relevance</a:t>
            </a:r>
            <a:endParaRPr kumimoji="0" lang="en-US" sz="2000" b="1" i="0" u="none" strike="noStrike" cap="none" normalizeH="0" baseline="0" dirty="0">
              <a:ln>
                <a:noFill/>
              </a:ln>
              <a:solidFill>
                <a:schemeClr val="tx1"/>
              </a:solidFill>
              <a:effectLst/>
            </a:endParaRPr>
          </a:p>
        </p:txBody>
      </p:sp>
      <p:sp>
        <p:nvSpPr>
          <p:cNvPr id="2" name="Rounded Rectangle 1"/>
          <p:cNvSpPr/>
          <p:nvPr/>
        </p:nvSpPr>
        <p:spPr bwMode="auto">
          <a:xfrm>
            <a:off x="0" y="4953001"/>
            <a:ext cx="4876800" cy="1905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defRPr/>
            </a:pPr>
            <a:r>
              <a:rPr lang="en-US" dirty="0">
                <a:ea typeface="Tahoma" pitchFamily="34" charset="0"/>
                <a:cs typeface="Tahoma" pitchFamily="34" charset="0"/>
              </a:rPr>
              <a:t>The comment has </a:t>
            </a:r>
            <a:r>
              <a:rPr lang="en-US" dirty="0" smtClean="0">
                <a:ea typeface="Tahoma" pitchFamily="34" charset="0"/>
                <a:cs typeface="Tahoma" pitchFamily="34" charset="0"/>
              </a:rPr>
              <a:t>all </a:t>
            </a:r>
            <a:r>
              <a:rPr lang="en-US" dirty="0">
                <a:ea typeface="Tahoma" pitchFamily="34" charset="0"/>
                <a:cs typeface="Tahoma" pitchFamily="34" charset="0"/>
              </a:rPr>
              <a:t>the prescribed parts, but </a:t>
            </a:r>
            <a:r>
              <a:rPr lang="en-US" dirty="0" smtClean="0">
                <a:ea typeface="Tahoma" pitchFamily="34" charset="0"/>
                <a:cs typeface="Tahoma" pitchFamily="34" charset="0"/>
              </a:rPr>
              <a:t>…</a:t>
            </a:r>
          </a:p>
          <a:p>
            <a:pPr lvl="0">
              <a:defRPr/>
            </a:pPr>
            <a:r>
              <a:rPr lang="en-US" b="1" dirty="0">
                <a:ea typeface="Tahoma" pitchFamily="34" charset="0"/>
                <a:cs typeface="Tahoma" pitchFamily="34" charset="0"/>
              </a:rPr>
              <a:t>There are two points of relevance</a:t>
            </a:r>
            <a:r>
              <a:rPr lang="en-US" dirty="0">
                <a:ea typeface="Tahoma" pitchFamily="34" charset="0"/>
                <a:cs typeface="Tahoma" pitchFamily="34" charset="0"/>
              </a:rPr>
              <a:t>. The question is, which is the most likely to be significant for the </a:t>
            </a:r>
            <a:r>
              <a:rPr lang="en-US" dirty="0" smtClean="0">
                <a:ea typeface="Tahoma" pitchFamily="34" charset="0"/>
                <a:cs typeface="Tahoma" pitchFamily="34" charset="0"/>
              </a:rPr>
              <a:t>applicant?</a:t>
            </a:r>
          </a:p>
          <a:p>
            <a:pPr lvl="0">
              <a:defRPr/>
            </a:pPr>
            <a:r>
              <a:rPr lang="en-US" b="1" dirty="0" smtClean="0">
                <a:ea typeface="Tahoma" pitchFamily="34" charset="0"/>
                <a:cs typeface="Tahoma" pitchFamily="34" charset="0"/>
              </a:rPr>
              <a:t>The examples read like a long list</a:t>
            </a:r>
            <a:r>
              <a:rPr lang="en-US" dirty="0" smtClean="0">
                <a:ea typeface="Tahoma" pitchFamily="34" charset="0"/>
                <a:cs typeface="Tahoma" pitchFamily="34" charset="0"/>
              </a:rPr>
              <a:t>. Some </a:t>
            </a:r>
            <a:r>
              <a:rPr lang="en-US" dirty="0">
                <a:ea typeface="Tahoma" pitchFamily="34" charset="0"/>
                <a:cs typeface="Tahoma" pitchFamily="34" charset="0"/>
              </a:rPr>
              <a:t>“polishes” </a:t>
            </a:r>
            <a:r>
              <a:rPr lang="en-US" dirty="0" smtClean="0">
                <a:ea typeface="Tahoma" pitchFamily="34" charset="0"/>
                <a:cs typeface="Tahoma" pitchFamily="34" charset="0"/>
              </a:rPr>
              <a:t>could </a:t>
            </a:r>
            <a:r>
              <a:rPr lang="en-US" dirty="0">
                <a:ea typeface="Tahoma" pitchFamily="34" charset="0"/>
                <a:cs typeface="Tahoma" pitchFamily="34" charset="0"/>
              </a:rPr>
              <a:t>help the applicant see </a:t>
            </a:r>
            <a:r>
              <a:rPr lang="en-US" dirty="0" smtClean="0">
                <a:ea typeface="Tahoma" pitchFamily="34" charset="0"/>
                <a:cs typeface="Tahoma" pitchFamily="34" charset="0"/>
              </a:rPr>
              <a:t>their significance.</a:t>
            </a:r>
            <a:endParaRPr lang="en-US" dirty="0">
              <a:ea typeface="ＭＳ Ｐゴシック" pitchFamily="-10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a:spLocks noGrp="1" noChangeArrowheads="1"/>
          </p:cNvSpPr>
          <p:nvPr>
            <p:ph idx="1"/>
          </p:nvPr>
        </p:nvSpPr>
        <p:spPr>
          <a:xfrm>
            <a:off x="381000" y="1130300"/>
            <a:ext cx="8077200" cy="4800600"/>
          </a:xfrm>
        </p:spPr>
        <p:txBody>
          <a:bodyPr/>
          <a:lstStyle/>
          <a:p>
            <a:pPr marL="0" indent="0">
              <a:lnSpc>
                <a:spcPts val="3000"/>
              </a:lnSpc>
              <a:buNone/>
            </a:pPr>
            <a:r>
              <a:rPr lang="en-US" sz="2000" dirty="0"/>
              <a:t>Most product and process outcomes </a:t>
            </a:r>
            <a:r>
              <a:rPr lang="en-US" sz="2000" dirty="0" smtClean="0"/>
              <a:t>show </a:t>
            </a:r>
            <a:r>
              <a:rPr lang="en-US" sz="2000" dirty="0"/>
              <a:t>beneficial levels and trends and some favorable comparisons against benchmarks or competitors. For example, on-time delivery and on-time receipt increased from 2009 through 2012, with on-time delivery approaching the industry-best benchmark (Figures 7.1-1, 7.1-2, and 7.1-4). The customer transfer rate has decreased by half, and information accuracy has improved over four years and is approaching 100% (Figure 7.1-5). The rate of 0.95 defects per 100,000 outperforms the benchmark of 0.98 (Figure 7.1-3). These results indicate the applicant’s success in meeting </a:t>
            </a:r>
            <a:r>
              <a:rPr lang="en-US" sz="2000" dirty="0" smtClean="0"/>
              <a:t>customer requirements</a:t>
            </a:r>
            <a:r>
              <a:rPr lang="en-US" sz="2000" dirty="0">
                <a:solidFill>
                  <a:srgbClr val="FF0000"/>
                </a:solidFill>
              </a:rPr>
              <a:t> for on-time delivery, support for the product life cycle, product quality, and circuitry reliability</a:t>
            </a:r>
            <a:r>
              <a:rPr lang="en-US" sz="2000" dirty="0" smtClean="0"/>
              <a:t> and indicate the applicant’s strategic advantage of capable processes.</a:t>
            </a:r>
            <a:endParaRPr lang="en-US" sz="2000" dirty="0"/>
          </a:p>
        </p:txBody>
      </p:sp>
      <p:sp>
        <p:nvSpPr>
          <p:cNvPr id="15362" name="Rectangle 2"/>
          <p:cNvSpPr>
            <a:spLocks noGrp="1" noChangeArrowheads="1"/>
          </p:cNvSpPr>
          <p:nvPr>
            <p:ph type="title"/>
          </p:nvPr>
        </p:nvSpPr>
        <p:spPr>
          <a:xfrm>
            <a:off x="221962" y="233923"/>
            <a:ext cx="7410738" cy="909077"/>
          </a:xfrm>
          <a:noFill/>
          <a:ln w="9525">
            <a:noFill/>
            <a:miter lim="800000"/>
            <a:headEnd/>
            <a:tailEnd/>
          </a:ln>
        </p:spPr>
        <p:txBody>
          <a:bodyPr vert="horz" wrap="square" lIns="81940" tIns="40968" rIns="81940" bIns="40968" numCol="1" anchor="ctr" anchorCtr="0" compatLnSpc="1">
            <a:prstTxWarp prst="textNoShape">
              <a:avLst/>
            </a:prstTxWarp>
          </a:bodyPr>
          <a:lstStyle/>
          <a:p>
            <a:r>
              <a:rPr lang="en-US" sz="2800" dirty="0"/>
              <a:t>Draft 2: Make sure there is only one nugget and one point of relevance.</a:t>
            </a:r>
          </a:p>
        </p:txBody>
      </p:sp>
      <p:sp>
        <p:nvSpPr>
          <p:cNvPr id="17" name="Oval Callout 16"/>
          <p:cNvSpPr/>
          <p:nvPr/>
        </p:nvSpPr>
        <p:spPr bwMode="auto">
          <a:xfrm>
            <a:off x="7264400" y="533400"/>
            <a:ext cx="1422400" cy="609600"/>
          </a:xfrm>
          <a:prstGeom prst="wedgeEllipseCallout">
            <a:avLst>
              <a:gd name="adj1" fmla="val -153957"/>
              <a:gd name="adj2" fmla="val 6486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Nugget</a:t>
            </a:r>
            <a:endParaRPr kumimoji="0" lang="en-US" sz="2000" b="1" i="0" u="none" strike="noStrike" cap="none" normalizeH="0" baseline="0" dirty="0">
              <a:ln>
                <a:noFill/>
              </a:ln>
              <a:solidFill>
                <a:schemeClr val="tx1"/>
              </a:solidFill>
              <a:effectLst/>
            </a:endParaRPr>
          </a:p>
        </p:txBody>
      </p:sp>
      <p:sp>
        <p:nvSpPr>
          <p:cNvPr id="18" name="Oval Callout 17"/>
          <p:cNvSpPr/>
          <p:nvPr/>
        </p:nvSpPr>
        <p:spPr bwMode="auto">
          <a:xfrm>
            <a:off x="7033078" y="5715000"/>
            <a:ext cx="1653722" cy="838200"/>
          </a:xfrm>
          <a:prstGeom prst="wedgeEllipseCallout">
            <a:avLst>
              <a:gd name="adj1" fmla="val -5995"/>
              <a:gd name="adj2" fmla="val -41106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Examples</a:t>
            </a:r>
            <a:endParaRPr kumimoji="0" lang="en-US" sz="2000" b="1" i="0" u="none" strike="noStrike" cap="none" normalizeH="0" baseline="0" dirty="0">
              <a:ln>
                <a:noFill/>
              </a:ln>
              <a:solidFill>
                <a:schemeClr val="tx1"/>
              </a:solidFill>
              <a:effectLst/>
            </a:endParaRPr>
          </a:p>
        </p:txBody>
      </p:sp>
      <p:sp>
        <p:nvSpPr>
          <p:cNvPr id="19" name="Oval Callout 18"/>
          <p:cNvSpPr/>
          <p:nvPr/>
        </p:nvSpPr>
        <p:spPr bwMode="auto">
          <a:xfrm>
            <a:off x="5257799" y="5029200"/>
            <a:ext cx="1775279" cy="685800"/>
          </a:xfrm>
          <a:prstGeom prst="wedgeEllipseCallout">
            <a:avLst>
              <a:gd name="adj1" fmla="val -25906"/>
              <a:gd name="adj2" fmla="val -11457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Relevance</a:t>
            </a:r>
            <a:endParaRPr kumimoji="0" lang="en-US" sz="2000" b="1" i="0" u="none" strike="noStrike" cap="none" normalizeH="0" baseline="0" dirty="0">
              <a:ln>
                <a:noFill/>
              </a:ln>
              <a:solidFill>
                <a:schemeClr val="tx1"/>
              </a:solidFill>
              <a:effectLst/>
            </a:endParaRPr>
          </a:p>
        </p:txBody>
      </p:sp>
      <p:grpSp>
        <p:nvGrpSpPr>
          <p:cNvPr id="5" name="Group 4"/>
          <p:cNvGrpSpPr/>
          <p:nvPr/>
        </p:nvGrpSpPr>
        <p:grpSpPr>
          <a:xfrm>
            <a:off x="468992" y="4419600"/>
            <a:ext cx="7162800" cy="435428"/>
            <a:chOff x="685800" y="4746172"/>
            <a:chExt cx="7162800" cy="435428"/>
          </a:xfrm>
        </p:grpSpPr>
        <p:cxnSp>
          <p:nvCxnSpPr>
            <p:cNvPr id="25" name="Straight Connector 24"/>
            <p:cNvCxnSpPr/>
            <p:nvPr/>
          </p:nvCxnSpPr>
          <p:spPr bwMode="auto">
            <a:xfrm>
              <a:off x="6477000" y="4746172"/>
              <a:ext cx="13716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685800" y="5181600"/>
              <a:ext cx="4718958"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grpSp>
        <p:nvGrpSpPr>
          <p:cNvPr id="27" name="Group 26"/>
          <p:cNvGrpSpPr/>
          <p:nvPr/>
        </p:nvGrpSpPr>
        <p:grpSpPr>
          <a:xfrm>
            <a:off x="456292" y="1905000"/>
            <a:ext cx="7392308" cy="1524000"/>
            <a:chOff x="456292" y="1905000"/>
            <a:chExt cx="7392308" cy="1524000"/>
          </a:xfrm>
        </p:grpSpPr>
        <p:grpSp>
          <p:nvGrpSpPr>
            <p:cNvPr id="13" name="Group 12"/>
            <p:cNvGrpSpPr/>
            <p:nvPr/>
          </p:nvGrpSpPr>
          <p:grpSpPr>
            <a:xfrm>
              <a:off x="456292" y="1905000"/>
              <a:ext cx="7392308" cy="1524000"/>
              <a:chOff x="468992" y="2057400"/>
              <a:chExt cx="7392308" cy="1524000"/>
            </a:xfrm>
          </p:grpSpPr>
          <p:grpSp>
            <p:nvGrpSpPr>
              <p:cNvPr id="11" name="Group 10"/>
              <p:cNvGrpSpPr/>
              <p:nvPr/>
            </p:nvGrpSpPr>
            <p:grpSpPr>
              <a:xfrm>
                <a:off x="468992" y="2057400"/>
                <a:ext cx="7392308" cy="1143000"/>
                <a:chOff x="468992" y="2057400"/>
                <a:chExt cx="7392308" cy="1143000"/>
              </a:xfrm>
            </p:grpSpPr>
            <p:cxnSp>
              <p:nvCxnSpPr>
                <p:cNvPr id="10" name="Straight Connector 9"/>
                <p:cNvCxnSpPr/>
                <p:nvPr/>
              </p:nvCxnSpPr>
              <p:spPr bwMode="auto">
                <a:xfrm>
                  <a:off x="7315200" y="2057400"/>
                  <a:ext cx="5461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468992" y="3200400"/>
                  <a:ext cx="2007508"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cxnSp>
            <p:nvCxnSpPr>
              <p:cNvPr id="20" name="Straight Connector 19"/>
              <p:cNvCxnSpPr/>
              <p:nvPr/>
            </p:nvCxnSpPr>
            <p:spPr bwMode="auto">
              <a:xfrm>
                <a:off x="5087258" y="3200400"/>
                <a:ext cx="185964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7277100" y="3581400"/>
                <a:ext cx="5842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cxnSp>
          <p:nvCxnSpPr>
            <p:cNvPr id="24" name="Straight Connector 23"/>
            <p:cNvCxnSpPr/>
            <p:nvPr/>
          </p:nvCxnSpPr>
          <p:spPr bwMode="auto">
            <a:xfrm>
              <a:off x="468992" y="2286000"/>
              <a:ext cx="2464708"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26" name="Rounded Rectangle 25"/>
          <p:cNvSpPr/>
          <p:nvPr/>
        </p:nvSpPr>
        <p:spPr bwMode="auto">
          <a:xfrm>
            <a:off x="0" y="5334000"/>
            <a:ext cx="4953000" cy="1524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defRPr/>
            </a:pPr>
            <a:r>
              <a:rPr lang="en-US" dirty="0" smtClean="0">
                <a:ea typeface="Tahoma" pitchFamily="34" charset="0"/>
                <a:cs typeface="Tahoma" pitchFamily="34" charset="0"/>
              </a:rPr>
              <a:t>Now the comment focuses </a:t>
            </a:r>
            <a:r>
              <a:rPr lang="en-US" dirty="0">
                <a:ea typeface="Tahoma" pitchFamily="34" charset="0"/>
                <a:cs typeface="Tahoma" pitchFamily="34" charset="0"/>
              </a:rPr>
              <a:t>on </a:t>
            </a:r>
            <a:r>
              <a:rPr lang="en-US" b="1" dirty="0">
                <a:ea typeface="Tahoma" pitchFamily="34" charset="0"/>
                <a:cs typeface="Tahoma" pitchFamily="34" charset="0"/>
              </a:rPr>
              <a:t>customer requirements as the most compelling relevance </a:t>
            </a:r>
            <a:r>
              <a:rPr lang="en-US" dirty="0">
                <a:ea typeface="Tahoma" pitchFamily="34" charset="0"/>
                <a:cs typeface="Tahoma" pitchFamily="34" charset="0"/>
              </a:rPr>
              <a:t>to the </a:t>
            </a:r>
            <a:r>
              <a:rPr lang="en-US" dirty="0" smtClean="0">
                <a:ea typeface="Tahoma" pitchFamily="34" charset="0"/>
                <a:cs typeface="Tahoma" pitchFamily="34" charset="0"/>
              </a:rPr>
              <a:t>applicant. </a:t>
            </a:r>
            <a:endParaRPr lang="en-US" dirty="0">
              <a:ea typeface="Tahoma" pitchFamily="34" charset="0"/>
              <a:cs typeface="Tahoma" pitchFamily="34" charset="0"/>
            </a:endParaRPr>
          </a:p>
          <a:p>
            <a:pPr lvl="0">
              <a:defRPr/>
            </a:pPr>
            <a:r>
              <a:rPr lang="en-US" dirty="0" smtClean="0">
                <a:ea typeface="Tahoma" pitchFamily="34" charset="0"/>
                <a:cs typeface="Tahoma" pitchFamily="34" charset="0"/>
              </a:rPr>
              <a:t>It “connects </a:t>
            </a:r>
            <a:r>
              <a:rPr lang="en-US" dirty="0">
                <a:ea typeface="Tahoma" pitchFamily="34" charset="0"/>
                <a:cs typeface="Tahoma" pitchFamily="34" charset="0"/>
              </a:rPr>
              <a:t>the dots” for the applicant by giving the requirements. Now, each example </a:t>
            </a:r>
            <a:r>
              <a:rPr lang="en-US" dirty="0" smtClean="0">
                <a:ea typeface="Tahoma" pitchFamily="34" charset="0"/>
                <a:cs typeface="Tahoma" pitchFamily="34" charset="0"/>
              </a:rPr>
              <a:t>relates </a:t>
            </a:r>
            <a:r>
              <a:rPr lang="en-US" dirty="0">
                <a:ea typeface="Tahoma" pitchFamily="34" charset="0"/>
                <a:cs typeface="Tahoma" pitchFamily="34" charset="0"/>
              </a:rPr>
              <a:t>to a key requirement. </a:t>
            </a:r>
          </a:p>
          <a:p>
            <a:pPr lvl="0">
              <a:defRPr/>
            </a:pPr>
            <a:endParaRPr lang="en-US" dirty="0">
              <a:ea typeface="ＭＳ Ｐゴシック" pitchFamily="-109" charset="-128"/>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79796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6029" y="114300"/>
            <a:ext cx="8153400" cy="1028700"/>
          </a:xfrm>
          <a:noFill/>
          <a:ln w="9525">
            <a:noFill/>
            <a:miter lim="800000"/>
            <a:headEnd/>
            <a:tailEnd/>
          </a:ln>
        </p:spPr>
        <p:txBody>
          <a:bodyPr vert="horz" wrap="square" lIns="81940" tIns="40968" rIns="81940" bIns="40968" numCol="1" anchor="ctr" anchorCtr="0" compatLnSpc="1">
            <a:prstTxWarp prst="textNoShape">
              <a:avLst/>
            </a:prstTxWarp>
          </a:bodyPr>
          <a:lstStyle/>
          <a:p>
            <a:pPr>
              <a:lnSpc>
                <a:spcPct val="100000"/>
              </a:lnSpc>
            </a:pPr>
            <a:r>
              <a:rPr lang="en-US" sz="2800" dirty="0"/>
              <a:t>Draft 3: </a:t>
            </a:r>
            <a:r>
              <a:rPr lang="en-US" sz="2800" dirty="0" smtClean="0"/>
              <a:t>“Show</a:t>
            </a:r>
            <a:r>
              <a:rPr lang="en-US" sz="2800" dirty="0"/>
              <a:t>,” don’t (just) “tell” the applicant how it meets or doesn’t meet the evaluation factors.</a:t>
            </a:r>
          </a:p>
        </p:txBody>
      </p:sp>
      <p:sp>
        <p:nvSpPr>
          <p:cNvPr id="8" name="Rectangle 3"/>
          <p:cNvSpPr>
            <a:spLocks noGrp="1" noChangeArrowheads="1"/>
          </p:cNvSpPr>
          <p:nvPr>
            <p:ph idx="1"/>
          </p:nvPr>
        </p:nvSpPr>
        <p:spPr>
          <a:xfrm>
            <a:off x="593271" y="1066800"/>
            <a:ext cx="8458200" cy="4800600"/>
          </a:xfrm>
        </p:spPr>
        <p:txBody>
          <a:bodyPr/>
          <a:lstStyle/>
          <a:p>
            <a:pPr marL="0" indent="0">
              <a:lnSpc>
                <a:spcPts val="2700"/>
              </a:lnSpc>
              <a:spcBef>
                <a:spcPts val="0"/>
              </a:spcBef>
              <a:buNone/>
            </a:pPr>
            <a:r>
              <a:rPr lang="en-US" sz="2000" dirty="0"/>
              <a:t>Most product and process outcomes </a:t>
            </a:r>
            <a:r>
              <a:rPr lang="en-US" sz="2000" dirty="0" smtClean="0"/>
              <a:t>show </a:t>
            </a:r>
            <a:r>
              <a:rPr lang="en-US" sz="2000" dirty="0"/>
              <a:t>beneficial levels and trends and some favorable comparisons against benchmarks or competitors. </a:t>
            </a:r>
            <a:endParaRPr lang="en-US" sz="2000" dirty="0" smtClean="0"/>
          </a:p>
          <a:p>
            <a:pPr marL="0" indent="0">
              <a:lnSpc>
                <a:spcPts val="2700"/>
              </a:lnSpc>
              <a:spcBef>
                <a:spcPts val="0"/>
              </a:spcBef>
              <a:buNone/>
            </a:pPr>
            <a:r>
              <a:rPr lang="en-US" sz="2000" dirty="0" smtClean="0">
                <a:solidFill>
                  <a:srgbClr val="FF0000"/>
                </a:solidFill>
              </a:rPr>
              <a:t>Results showing </a:t>
            </a:r>
            <a:r>
              <a:rPr lang="en-US" sz="2000" u="sng" dirty="0" smtClean="0">
                <a:solidFill>
                  <a:srgbClr val="FF0000"/>
                </a:solidFill>
              </a:rPr>
              <a:t>improvement trends</a:t>
            </a:r>
            <a:r>
              <a:rPr lang="en-US" sz="2000" dirty="0" smtClean="0">
                <a:solidFill>
                  <a:srgbClr val="FF0000"/>
                </a:solidFill>
              </a:rPr>
              <a:t> include on-time delivery and receipt, customer transfer rate, and information accuracy; the customer transfer rate decreased by half and information accuracy is approaching 100% (Figures 7.1-1. 7.1-2, 7.1-4, and 7.1-5). </a:t>
            </a:r>
            <a:r>
              <a:rPr lang="en-US" sz="2000" dirty="0">
                <a:solidFill>
                  <a:srgbClr val="FF0000"/>
                </a:solidFill>
              </a:rPr>
              <a:t>On-time </a:t>
            </a:r>
            <a:r>
              <a:rPr lang="en-US" sz="2000" dirty="0" smtClean="0">
                <a:solidFill>
                  <a:srgbClr val="FF0000"/>
                </a:solidFill>
              </a:rPr>
              <a:t>delivery </a:t>
            </a:r>
            <a:r>
              <a:rPr lang="en-US" sz="2000" dirty="0">
                <a:solidFill>
                  <a:srgbClr val="FF0000"/>
                </a:solidFill>
              </a:rPr>
              <a:t>is approaching the industry-best </a:t>
            </a:r>
            <a:r>
              <a:rPr lang="en-US" sz="2000" u="sng" dirty="0">
                <a:solidFill>
                  <a:srgbClr val="FF0000"/>
                </a:solidFill>
              </a:rPr>
              <a:t>benchmark</a:t>
            </a:r>
            <a:r>
              <a:rPr lang="en-US" sz="2000" dirty="0">
                <a:solidFill>
                  <a:srgbClr val="FF0000"/>
                </a:solidFill>
              </a:rPr>
              <a:t>, and reliability outperforms the </a:t>
            </a:r>
            <a:r>
              <a:rPr lang="en-US" sz="2000" u="sng" dirty="0">
                <a:solidFill>
                  <a:srgbClr val="FF0000"/>
                </a:solidFill>
              </a:rPr>
              <a:t>benchmark</a:t>
            </a:r>
            <a:r>
              <a:rPr lang="en-US" sz="2000" dirty="0">
                <a:solidFill>
                  <a:srgbClr val="FF0000"/>
                </a:solidFill>
              </a:rPr>
              <a:t> (</a:t>
            </a:r>
            <a:r>
              <a:rPr lang="en-US" sz="2000" dirty="0" smtClean="0">
                <a:solidFill>
                  <a:srgbClr val="FF0000"/>
                </a:solidFill>
              </a:rPr>
              <a:t>Figures 7.1-1 and </a:t>
            </a:r>
            <a:r>
              <a:rPr lang="en-US" sz="2000" dirty="0">
                <a:solidFill>
                  <a:srgbClr val="FF0000"/>
                </a:solidFill>
              </a:rPr>
              <a:t>7.1-3</a:t>
            </a:r>
            <a:r>
              <a:rPr lang="en-US" sz="2000" dirty="0" smtClean="0">
                <a:solidFill>
                  <a:srgbClr val="FF0000"/>
                </a:solidFill>
              </a:rPr>
              <a:t>).</a:t>
            </a:r>
            <a:r>
              <a:rPr lang="en-US" sz="2000" dirty="0" smtClean="0"/>
              <a:t> </a:t>
            </a:r>
          </a:p>
          <a:p>
            <a:pPr marL="0" indent="0">
              <a:lnSpc>
                <a:spcPts val="2700"/>
              </a:lnSpc>
              <a:spcBef>
                <a:spcPts val="0"/>
              </a:spcBef>
              <a:buNone/>
            </a:pPr>
            <a:r>
              <a:rPr lang="en-US" sz="2000" dirty="0" smtClean="0"/>
              <a:t>For </a:t>
            </a:r>
            <a:r>
              <a:rPr lang="en-US" sz="2000" dirty="0"/>
              <a:t>example, on-time delivery and on-time receipt increased from 2009 through 2012, with on-time delivery approaching the industry-best benchmark (Figures 7.1-1, 7.1-2, and 7.1-4). The customer transfer rate has decreased by half, and information accuracy has improved over four years and is approaching 100% (Figure 7.1-5). The rate of 0.95 defects per 100,000 outperforms the benchmark of 0.98 (Figure 7.1-3). </a:t>
            </a:r>
            <a:endParaRPr lang="en-US" sz="2000" dirty="0" smtClean="0"/>
          </a:p>
          <a:p>
            <a:pPr marL="0" indent="0">
              <a:lnSpc>
                <a:spcPts val="2700"/>
              </a:lnSpc>
              <a:spcBef>
                <a:spcPts val="0"/>
              </a:spcBef>
              <a:buNone/>
            </a:pPr>
            <a:r>
              <a:rPr lang="en-US" sz="2000" dirty="0" smtClean="0"/>
              <a:t>These </a:t>
            </a:r>
            <a:r>
              <a:rPr lang="en-US" sz="2000" dirty="0"/>
              <a:t>results indicate the applicant’s success in meeting </a:t>
            </a:r>
            <a:r>
              <a:rPr lang="en-US" sz="2000" dirty="0" smtClean="0"/>
              <a:t>customer requirements</a:t>
            </a:r>
            <a:r>
              <a:rPr lang="en-US" sz="2000" dirty="0"/>
              <a:t> for on-time delivery, support for the product life cycle, product quality, and circuitry reliability</a:t>
            </a:r>
            <a:r>
              <a:rPr lang="en-US" sz="2000" dirty="0" smtClean="0"/>
              <a:t>.</a:t>
            </a:r>
            <a:endParaRPr lang="en-US" sz="2000" dirty="0"/>
          </a:p>
        </p:txBody>
      </p:sp>
      <p:sp>
        <p:nvSpPr>
          <p:cNvPr id="9" name="Oval Callout 8"/>
          <p:cNvSpPr/>
          <p:nvPr/>
        </p:nvSpPr>
        <p:spPr bwMode="auto">
          <a:xfrm>
            <a:off x="7268030" y="533400"/>
            <a:ext cx="1418770" cy="457200"/>
          </a:xfrm>
          <a:prstGeom prst="wedgeEllipseCallout">
            <a:avLst>
              <a:gd name="adj1" fmla="val -80830"/>
              <a:gd name="adj2" fmla="val 8343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Nugget</a:t>
            </a:r>
            <a:endParaRPr kumimoji="0" lang="en-US" sz="2000" b="1" i="0" u="none" strike="noStrike" cap="none" normalizeH="0" baseline="0" dirty="0">
              <a:ln>
                <a:noFill/>
              </a:ln>
              <a:solidFill>
                <a:schemeClr val="tx1"/>
              </a:solidFill>
              <a:effectLst/>
            </a:endParaRPr>
          </a:p>
        </p:txBody>
      </p:sp>
      <p:sp>
        <p:nvSpPr>
          <p:cNvPr id="10" name="Oval Callout 9"/>
          <p:cNvSpPr/>
          <p:nvPr/>
        </p:nvSpPr>
        <p:spPr bwMode="auto">
          <a:xfrm>
            <a:off x="7306130" y="1397000"/>
            <a:ext cx="1758041" cy="457200"/>
          </a:xfrm>
          <a:prstGeom prst="wedgeEllipseCallout">
            <a:avLst>
              <a:gd name="adj1" fmla="val -79565"/>
              <a:gd name="adj2" fmla="val 4034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Examples</a:t>
            </a:r>
            <a:endParaRPr kumimoji="0" lang="en-US" sz="2000" b="1" i="0" u="none" strike="noStrike" cap="none" normalizeH="0" baseline="0" dirty="0">
              <a:ln>
                <a:noFill/>
              </a:ln>
              <a:solidFill>
                <a:schemeClr val="tx1"/>
              </a:solidFill>
              <a:effectLst/>
            </a:endParaRPr>
          </a:p>
        </p:txBody>
      </p:sp>
      <p:sp>
        <p:nvSpPr>
          <p:cNvPr id="11" name="Oval Callout 10"/>
          <p:cNvSpPr/>
          <p:nvPr/>
        </p:nvSpPr>
        <p:spPr bwMode="auto">
          <a:xfrm>
            <a:off x="7164619" y="6096000"/>
            <a:ext cx="1758041" cy="457200"/>
          </a:xfrm>
          <a:prstGeom prst="wedgeEllipseCallout">
            <a:avLst>
              <a:gd name="adj1" fmla="val -72883"/>
              <a:gd name="adj2" fmla="val -10765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Relevance</a:t>
            </a:r>
            <a:endParaRPr kumimoji="0" lang="en-US" sz="2000" b="1" i="0" u="none" strike="noStrike" cap="none" normalizeH="0" baseline="0" dirty="0">
              <a:ln>
                <a:noFill/>
              </a:ln>
              <a:solidFill>
                <a:schemeClr val="tx1"/>
              </a:solidFill>
              <a:effectLst/>
            </a:endParaRPr>
          </a:p>
        </p:txBody>
      </p:sp>
      <p:grpSp>
        <p:nvGrpSpPr>
          <p:cNvPr id="5" name="Group 4"/>
          <p:cNvGrpSpPr/>
          <p:nvPr/>
        </p:nvGrpSpPr>
        <p:grpSpPr>
          <a:xfrm>
            <a:off x="771981" y="3683000"/>
            <a:ext cx="8150679" cy="1371600"/>
            <a:chOff x="536121" y="3810000"/>
            <a:chExt cx="8150679" cy="1371600"/>
          </a:xfrm>
        </p:grpSpPr>
        <p:cxnSp>
          <p:nvCxnSpPr>
            <p:cNvPr id="13" name="Straight Connector 12"/>
            <p:cNvCxnSpPr/>
            <p:nvPr/>
          </p:nvCxnSpPr>
          <p:spPr bwMode="auto">
            <a:xfrm>
              <a:off x="536121" y="3810000"/>
              <a:ext cx="792207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536121" y="4191000"/>
              <a:ext cx="815067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536121" y="4546600"/>
              <a:ext cx="792207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536121" y="5181600"/>
              <a:ext cx="662667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536121" y="4876800"/>
              <a:ext cx="7795986"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6" name="Rounded Rectangle 5"/>
          <p:cNvSpPr/>
          <p:nvPr/>
        </p:nvSpPr>
        <p:spPr bwMode="auto">
          <a:xfrm>
            <a:off x="0" y="6096000"/>
            <a:ext cx="6019800" cy="76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dirty="0"/>
              <a:t>Instead of just listing the examples, the </a:t>
            </a:r>
            <a:r>
              <a:rPr lang="en-US" dirty="0" smtClean="0"/>
              <a:t>comment now “shows” </a:t>
            </a:r>
            <a:r>
              <a:rPr lang="en-US" dirty="0"/>
              <a:t>how the examples </a:t>
            </a:r>
            <a:r>
              <a:rPr lang="en-US" dirty="0" smtClean="0"/>
              <a:t>meet </a:t>
            </a:r>
            <a:r>
              <a:rPr lang="en-US" dirty="0"/>
              <a:t>the evaluation </a:t>
            </a:r>
            <a:r>
              <a:rPr lang="en-US" dirty="0" smtClean="0"/>
              <a:t>factors. </a:t>
            </a:r>
            <a:endParaRPr lang="en-US" dirty="0"/>
          </a:p>
        </p:txBody>
      </p:sp>
    </p:spTree>
    <p:extLst>
      <p:ext uri="{BB962C8B-B14F-4D97-AF65-F5344CB8AC3E}">
        <p14:creationId xmlns:p14="http://schemas.microsoft.com/office/powerpoint/2010/main" val="384771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9700" y="0"/>
            <a:ext cx="8991600" cy="1371600"/>
          </a:xfrm>
          <a:noFill/>
          <a:ln w="9525">
            <a:noFill/>
            <a:miter lim="800000"/>
            <a:headEnd/>
            <a:tailEnd/>
          </a:ln>
        </p:spPr>
        <p:txBody>
          <a:bodyPr vert="horz" wrap="square" lIns="81940" tIns="40968" rIns="81940" bIns="40968" numCol="1" anchor="ctr" anchorCtr="0" compatLnSpc="1">
            <a:prstTxWarp prst="textNoShape">
              <a:avLst/>
            </a:prstTxWarp>
          </a:bodyPr>
          <a:lstStyle/>
          <a:p>
            <a:pPr>
              <a:lnSpc>
                <a:spcPct val="100000"/>
              </a:lnSpc>
            </a:pPr>
            <a:r>
              <a:rPr lang="en-US" sz="2800" dirty="0"/>
              <a:t>Draft 4 (Bonus for the applicant!): Incorporate the three elements of the comment  in the most effective way. </a:t>
            </a:r>
          </a:p>
        </p:txBody>
      </p:sp>
      <p:sp>
        <p:nvSpPr>
          <p:cNvPr id="12" name="Oval Callout 11"/>
          <p:cNvSpPr/>
          <p:nvPr/>
        </p:nvSpPr>
        <p:spPr bwMode="auto">
          <a:xfrm>
            <a:off x="5562600" y="1066800"/>
            <a:ext cx="3505200" cy="609600"/>
          </a:xfrm>
          <a:prstGeom prst="wedgeEllipseCallout">
            <a:avLst>
              <a:gd name="adj1" fmla="val -56993"/>
              <a:gd name="adj2" fmla="val 6182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Nugget with relevance</a:t>
            </a:r>
            <a:endParaRPr kumimoji="0" lang="en-US" sz="2000" b="1" i="0" u="none" strike="noStrike" cap="none" normalizeH="0" baseline="0" dirty="0">
              <a:ln>
                <a:noFill/>
              </a:ln>
              <a:solidFill>
                <a:schemeClr val="tx1"/>
              </a:solidFill>
              <a:effectLst/>
            </a:endParaRPr>
          </a:p>
        </p:txBody>
      </p:sp>
      <p:sp>
        <p:nvSpPr>
          <p:cNvPr id="10" name="Rectangle 3"/>
          <p:cNvSpPr>
            <a:spLocks noGrp="1" noChangeArrowheads="1"/>
          </p:cNvSpPr>
          <p:nvPr>
            <p:ph idx="1"/>
          </p:nvPr>
        </p:nvSpPr>
        <p:spPr>
          <a:xfrm>
            <a:off x="440870" y="1295400"/>
            <a:ext cx="8474530" cy="3733800"/>
          </a:xfrm>
        </p:spPr>
        <p:txBody>
          <a:bodyPr/>
          <a:lstStyle/>
          <a:p>
            <a:pPr marL="0" indent="0">
              <a:lnSpc>
                <a:spcPts val="2700"/>
              </a:lnSpc>
              <a:spcBef>
                <a:spcPts val="0"/>
              </a:spcBef>
              <a:buNone/>
            </a:pPr>
            <a:r>
              <a:rPr lang="en-US" sz="2000" dirty="0"/>
              <a:t>Most product and process outcomes </a:t>
            </a:r>
            <a:endParaRPr lang="en-US" sz="2000" dirty="0" smtClean="0"/>
          </a:p>
          <a:p>
            <a:pPr marL="0" indent="0">
              <a:lnSpc>
                <a:spcPts val="2700"/>
              </a:lnSpc>
              <a:spcBef>
                <a:spcPts val="0"/>
              </a:spcBef>
              <a:buNone/>
            </a:pPr>
            <a:r>
              <a:rPr lang="en-US" sz="2000" dirty="0" smtClean="0">
                <a:solidFill>
                  <a:srgbClr val="FF0000"/>
                </a:solidFill>
              </a:rPr>
              <a:t>indicate </a:t>
            </a:r>
            <a:r>
              <a:rPr lang="en-US" sz="2000" dirty="0">
                <a:solidFill>
                  <a:srgbClr val="FF0000"/>
                </a:solidFill>
              </a:rPr>
              <a:t>the applicant’s success in meeting customer requirements for on-time delivery, support for the product life cycle, product quality, and circuitry </a:t>
            </a:r>
            <a:r>
              <a:rPr lang="en-US" sz="2000" dirty="0" smtClean="0">
                <a:solidFill>
                  <a:srgbClr val="FF0000"/>
                </a:solidFill>
              </a:rPr>
              <a:t>reliability.</a:t>
            </a:r>
            <a:r>
              <a:rPr lang="en-US" sz="2000" dirty="0" smtClean="0"/>
              <a:t> </a:t>
            </a:r>
          </a:p>
          <a:p>
            <a:pPr marL="0" indent="0">
              <a:lnSpc>
                <a:spcPts val="2700"/>
              </a:lnSpc>
              <a:spcBef>
                <a:spcPts val="0"/>
              </a:spcBef>
              <a:buNone/>
            </a:pPr>
            <a:r>
              <a:rPr lang="en-US" sz="2000" dirty="0" smtClean="0"/>
              <a:t>show </a:t>
            </a:r>
            <a:r>
              <a:rPr lang="en-US" sz="2000" dirty="0"/>
              <a:t>beneficial levels and trends and some favorable comparisons against benchmarks or competitors. </a:t>
            </a:r>
            <a:endParaRPr lang="en-US" sz="2000" dirty="0" smtClean="0"/>
          </a:p>
          <a:p>
            <a:pPr marL="0" indent="0">
              <a:lnSpc>
                <a:spcPts val="2700"/>
              </a:lnSpc>
              <a:spcBef>
                <a:spcPts val="0"/>
              </a:spcBef>
              <a:buNone/>
            </a:pPr>
            <a:r>
              <a:rPr lang="en-US" sz="2000" dirty="0" smtClean="0"/>
              <a:t>Results showing improvement trends include on-time delivery and receipt, customer transfer rate, and information accuracy</a:t>
            </a:r>
            <a:r>
              <a:rPr lang="en-US" sz="2000" dirty="0"/>
              <a:t>, with </a:t>
            </a:r>
            <a:r>
              <a:rPr lang="en-US" sz="2000" dirty="0" smtClean="0"/>
              <a:t>customer </a:t>
            </a:r>
            <a:r>
              <a:rPr lang="en-US" sz="2000" dirty="0"/>
              <a:t>transfer rate decreasing by half and information accuracy approaching 100% (</a:t>
            </a:r>
            <a:r>
              <a:rPr lang="en-US" sz="2000" dirty="0" smtClean="0"/>
              <a:t>Figures 7.1-1. 7.1-2, 7.1-4, and 7.1-5). </a:t>
            </a:r>
            <a:r>
              <a:rPr lang="en-US" sz="2000" dirty="0"/>
              <a:t>On-time </a:t>
            </a:r>
            <a:r>
              <a:rPr lang="en-US" sz="2000" dirty="0" smtClean="0"/>
              <a:t>delivery </a:t>
            </a:r>
            <a:r>
              <a:rPr lang="en-US" sz="2000" dirty="0"/>
              <a:t>is approaching the industry-best benchmark, and reliability outperforms the benchmark (</a:t>
            </a:r>
            <a:r>
              <a:rPr lang="en-US" sz="2000" dirty="0" smtClean="0"/>
              <a:t>Figures 7.1-1 and 7.1-3). </a:t>
            </a:r>
          </a:p>
          <a:p>
            <a:pPr marL="0" indent="0">
              <a:lnSpc>
                <a:spcPts val="2700"/>
              </a:lnSpc>
              <a:spcBef>
                <a:spcPts val="0"/>
              </a:spcBef>
              <a:buNone/>
            </a:pPr>
            <a:r>
              <a:rPr lang="en-US" sz="2000" dirty="0" smtClean="0"/>
              <a:t>These </a:t>
            </a:r>
            <a:r>
              <a:rPr lang="en-US" sz="2000" dirty="0"/>
              <a:t>results indicate the applicant’s success in meeting </a:t>
            </a:r>
            <a:r>
              <a:rPr lang="en-US" sz="2000" dirty="0" smtClean="0"/>
              <a:t>customer requirements</a:t>
            </a:r>
            <a:r>
              <a:rPr lang="en-US" sz="2000" dirty="0"/>
              <a:t> for on-time delivery, support for the product life cycle, product quality, and circuitry reliability</a:t>
            </a:r>
            <a:r>
              <a:rPr lang="en-US" sz="2000" dirty="0" smtClean="0"/>
              <a:t>.</a:t>
            </a:r>
            <a:endParaRPr lang="en-US" sz="2000" dirty="0"/>
          </a:p>
        </p:txBody>
      </p:sp>
      <p:sp>
        <p:nvSpPr>
          <p:cNvPr id="16" name="Oval Callout 15"/>
          <p:cNvSpPr/>
          <p:nvPr/>
        </p:nvSpPr>
        <p:spPr bwMode="auto">
          <a:xfrm>
            <a:off x="6724652" y="4419600"/>
            <a:ext cx="1758041" cy="457200"/>
          </a:xfrm>
          <a:prstGeom prst="wedgeEllipseCallout">
            <a:avLst>
              <a:gd name="adj1" fmla="val -58615"/>
              <a:gd name="adj2" fmla="val -5291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Examples</a:t>
            </a:r>
            <a:endParaRPr kumimoji="0" lang="en-US" sz="2000" b="1" i="0" u="none" strike="noStrike" cap="none" normalizeH="0" baseline="0" dirty="0">
              <a:ln>
                <a:noFill/>
              </a:ln>
              <a:solidFill>
                <a:schemeClr val="tx1"/>
              </a:solidFill>
              <a:effectLst/>
            </a:endParaRPr>
          </a:p>
        </p:txBody>
      </p:sp>
      <p:grpSp>
        <p:nvGrpSpPr>
          <p:cNvPr id="7" name="Group 6"/>
          <p:cNvGrpSpPr/>
          <p:nvPr/>
        </p:nvGrpSpPr>
        <p:grpSpPr>
          <a:xfrm>
            <a:off x="500743" y="4953000"/>
            <a:ext cx="7993922" cy="370114"/>
            <a:chOff x="440870" y="5943600"/>
            <a:chExt cx="7693480" cy="370114"/>
          </a:xfrm>
        </p:grpSpPr>
        <p:cxnSp>
          <p:nvCxnSpPr>
            <p:cNvPr id="19" name="Straight Connector 18"/>
            <p:cNvCxnSpPr/>
            <p:nvPr/>
          </p:nvCxnSpPr>
          <p:spPr bwMode="auto">
            <a:xfrm>
              <a:off x="440870" y="5943600"/>
              <a:ext cx="769348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440870" y="6313714"/>
              <a:ext cx="751171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grpSp>
        <p:nvGrpSpPr>
          <p:cNvPr id="22" name="Group 21"/>
          <p:cNvGrpSpPr/>
          <p:nvPr/>
        </p:nvGrpSpPr>
        <p:grpSpPr>
          <a:xfrm>
            <a:off x="500742" y="2514600"/>
            <a:ext cx="8109857" cy="381000"/>
            <a:chOff x="459921" y="5323114"/>
            <a:chExt cx="7693480" cy="381000"/>
          </a:xfrm>
        </p:grpSpPr>
        <p:cxnSp>
          <p:nvCxnSpPr>
            <p:cNvPr id="23" name="Straight Connector 22"/>
            <p:cNvCxnSpPr/>
            <p:nvPr/>
          </p:nvCxnSpPr>
          <p:spPr bwMode="auto">
            <a:xfrm>
              <a:off x="459921" y="5323114"/>
              <a:ext cx="769348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459921" y="5704114"/>
              <a:ext cx="1283154"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2" name="Rounded Rectangle 1"/>
          <p:cNvSpPr/>
          <p:nvPr/>
        </p:nvSpPr>
        <p:spPr bwMode="auto">
          <a:xfrm>
            <a:off x="0" y="5537200"/>
            <a:ext cx="8763000" cy="1295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defRPr/>
            </a:pPr>
            <a:r>
              <a:rPr lang="en-US" dirty="0">
                <a:ea typeface="Tahoma" pitchFamily="34" charset="0"/>
                <a:cs typeface="Tahoma" pitchFamily="34" charset="0"/>
              </a:rPr>
              <a:t>The examiner moved the relevance right to the front of the comment, just by moving the last sentence from the previous draft up to the beginning of the comment and then doing a bit of wordsmithing. </a:t>
            </a:r>
            <a:endParaRPr lang="en-US" dirty="0" smtClean="0">
              <a:ea typeface="Tahoma" pitchFamily="34" charset="0"/>
              <a:cs typeface="Tahoma" pitchFamily="34" charset="0"/>
            </a:endParaRPr>
          </a:p>
          <a:p>
            <a:pPr lvl="0">
              <a:defRPr/>
            </a:pPr>
            <a:r>
              <a:rPr lang="en-US" dirty="0" smtClean="0">
                <a:ea typeface="Tahoma" pitchFamily="34" charset="0"/>
                <a:cs typeface="Tahoma" pitchFamily="34" charset="0"/>
              </a:rPr>
              <a:t>The evaluation factors (T and C) are clear from the examples, </a:t>
            </a:r>
            <a:r>
              <a:rPr lang="en-US" dirty="0">
                <a:ea typeface="Tahoma" pitchFamily="34" charset="0"/>
                <a:cs typeface="Tahoma" pitchFamily="34" charset="0"/>
              </a:rPr>
              <a:t>so you may not need them in the nugget. </a:t>
            </a:r>
          </a:p>
        </p:txBody>
      </p:sp>
    </p:spTree>
    <p:extLst>
      <p:ext uri="{BB962C8B-B14F-4D97-AF65-F5344CB8AC3E}">
        <p14:creationId xmlns:p14="http://schemas.microsoft.com/office/powerpoint/2010/main" val="317824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1000"/>
                                        <p:tgtEl>
                                          <p:spTgt spid="10">
                                            <p:txEl>
                                              <p:pRg st="1" end="1"/>
                                            </p:txEl>
                                          </p:spTgt>
                                        </p:tgtEl>
                                      </p:cBhvr>
                                    </p:animEffect>
                                    <p:anim calcmode="lin" valueType="num">
                                      <p:cBhvr>
                                        <p:cTn id="1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87087"/>
            <a:ext cx="8991600" cy="903513"/>
          </a:xfrm>
          <a:noFill/>
          <a:ln w="9525">
            <a:noFill/>
            <a:miter lim="800000"/>
            <a:headEnd/>
            <a:tailEnd/>
          </a:ln>
        </p:spPr>
        <p:txBody>
          <a:bodyPr vert="horz" wrap="square" lIns="81940" tIns="40968" rIns="81940" bIns="40968" numCol="1" anchor="ctr" anchorCtr="0" compatLnSpc="1">
            <a:prstTxWarp prst="textNoShape">
              <a:avLst/>
            </a:prstTxWarp>
          </a:bodyPr>
          <a:lstStyle/>
          <a:p>
            <a:r>
              <a:rPr lang="en-US" sz="2800" dirty="0"/>
              <a:t>Final </a:t>
            </a:r>
            <a:r>
              <a:rPr lang="en-US" sz="2800" dirty="0" smtClean="0"/>
              <a:t>Comment: 7.1a</a:t>
            </a:r>
            <a:endParaRPr lang="en-US" sz="2800" dirty="0"/>
          </a:p>
        </p:txBody>
      </p:sp>
      <p:sp>
        <p:nvSpPr>
          <p:cNvPr id="10" name="Oval Callout 9"/>
          <p:cNvSpPr/>
          <p:nvPr/>
        </p:nvSpPr>
        <p:spPr bwMode="auto">
          <a:xfrm>
            <a:off x="4829628" y="457200"/>
            <a:ext cx="3399972" cy="685800"/>
          </a:xfrm>
          <a:prstGeom prst="wedgeEllipseCallout">
            <a:avLst>
              <a:gd name="adj1" fmla="val -65593"/>
              <a:gd name="adj2" fmla="val 6313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Nugget with relevance</a:t>
            </a:r>
            <a:endParaRPr kumimoji="0" lang="en-US" sz="2000" b="1" i="0" u="none" strike="noStrike" cap="none" normalizeH="0" baseline="0" dirty="0">
              <a:ln>
                <a:noFill/>
              </a:ln>
              <a:solidFill>
                <a:schemeClr val="tx1"/>
              </a:solidFill>
              <a:effectLst/>
            </a:endParaRPr>
          </a:p>
        </p:txBody>
      </p:sp>
      <p:sp>
        <p:nvSpPr>
          <p:cNvPr id="14" name="Rectangle 3"/>
          <p:cNvSpPr>
            <a:spLocks noGrp="1" noChangeArrowheads="1"/>
          </p:cNvSpPr>
          <p:nvPr>
            <p:ph idx="1"/>
          </p:nvPr>
        </p:nvSpPr>
        <p:spPr>
          <a:xfrm>
            <a:off x="457200" y="1121229"/>
            <a:ext cx="7930244" cy="2857500"/>
          </a:xfrm>
        </p:spPr>
        <p:txBody>
          <a:bodyPr/>
          <a:lstStyle/>
          <a:p>
            <a:pPr marL="0" indent="0">
              <a:lnSpc>
                <a:spcPts val="2700"/>
              </a:lnSpc>
              <a:spcBef>
                <a:spcPts val="0"/>
              </a:spcBef>
              <a:buNone/>
            </a:pPr>
            <a:r>
              <a:rPr lang="en-US" sz="2000" dirty="0"/>
              <a:t>Most product and process outcomes </a:t>
            </a:r>
            <a:r>
              <a:rPr lang="en-US" sz="2000" dirty="0" smtClean="0"/>
              <a:t>indicate success </a:t>
            </a:r>
            <a:r>
              <a:rPr lang="en-US" sz="2000" dirty="0"/>
              <a:t>in meeting customer requirements for on-time delivery, support for the product life cycle, product quality, and circuitry </a:t>
            </a:r>
            <a:r>
              <a:rPr lang="en-US" sz="2000" dirty="0" smtClean="0"/>
              <a:t>reliability. Results showing improvement trends include on-time delivery and receipt, customer transfer rate, and information accuracy</a:t>
            </a:r>
            <a:r>
              <a:rPr lang="en-US" sz="2000" dirty="0"/>
              <a:t>, with the customer transfer rate decreasing by half and information accuracy approaching 100%  </a:t>
            </a:r>
            <a:r>
              <a:rPr lang="en-US" sz="2000" dirty="0" smtClean="0"/>
              <a:t>(Figures 7.1-1. 7.1-2, 7.1-4, and 7.1-5). </a:t>
            </a:r>
            <a:r>
              <a:rPr lang="en-US" sz="2000" dirty="0"/>
              <a:t>On-time delivery </a:t>
            </a:r>
            <a:r>
              <a:rPr lang="en-US" sz="2000" dirty="0" smtClean="0"/>
              <a:t>is </a:t>
            </a:r>
            <a:r>
              <a:rPr lang="en-US" sz="2000" dirty="0"/>
              <a:t>approaching the industry-best benchmark, and reliability outperforms the benchmark (</a:t>
            </a:r>
            <a:r>
              <a:rPr lang="en-US" sz="2000" dirty="0" smtClean="0"/>
              <a:t>Figures 7.1-1 and </a:t>
            </a:r>
            <a:r>
              <a:rPr lang="en-US" sz="2000" dirty="0"/>
              <a:t>7.1-3</a:t>
            </a:r>
            <a:r>
              <a:rPr lang="en-US" sz="2000" dirty="0" smtClean="0"/>
              <a:t>). </a:t>
            </a:r>
          </a:p>
        </p:txBody>
      </p:sp>
      <p:sp>
        <p:nvSpPr>
          <p:cNvPr id="15" name="Oval Callout 14"/>
          <p:cNvSpPr/>
          <p:nvPr/>
        </p:nvSpPr>
        <p:spPr bwMode="auto">
          <a:xfrm>
            <a:off x="7264400" y="3712029"/>
            <a:ext cx="1758041" cy="533400"/>
          </a:xfrm>
          <a:prstGeom prst="wedgeEllipseCallout">
            <a:avLst>
              <a:gd name="adj1" fmla="val -28481"/>
              <a:gd name="adj2" fmla="val -23703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rPr>
              <a:t>Examples</a:t>
            </a:r>
            <a:endParaRPr kumimoji="0" lang="en-US" sz="2000" b="1" i="0" u="none" strike="noStrike" cap="none" normalizeH="0" baseline="0" dirty="0">
              <a:ln>
                <a:noFill/>
              </a:ln>
              <a:solidFill>
                <a:schemeClr val="tx1"/>
              </a:solidFill>
              <a:effectLst/>
            </a:endParaRPr>
          </a:p>
        </p:txBody>
      </p:sp>
      <p:sp>
        <p:nvSpPr>
          <p:cNvPr id="2" name="Rounded Rectangle 1"/>
          <p:cNvSpPr/>
          <p:nvPr/>
        </p:nvSpPr>
        <p:spPr bwMode="auto">
          <a:xfrm>
            <a:off x="0" y="4419600"/>
            <a:ext cx="8382000" cy="2438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b="1" dirty="0" smtClean="0"/>
              <a:t>Original comment: </a:t>
            </a:r>
            <a:r>
              <a:rPr lang="en-US" dirty="0" smtClean="0"/>
              <a:t>Most </a:t>
            </a:r>
            <a:r>
              <a:rPr lang="en-US" dirty="0"/>
              <a:t>product and process outcomes show beneficial levels and trends and some favorable comparisons against benchmarks or competitors. For example, on-time delivery and on-time receipt increased from 2009 through 2012, with on-time delivery approaching the industry-best benchmark (Figures 7.1-1, 7.1-2, and 7.1-4). The customer transfer rate has decreased by half, and information accuracy has improved over four years and is approaching 100% (Figure 7.1-5). The rate of 0.95 defects per 100,000 outperforms the benchmark of 0.98 (Figure 7.1-3). These results indicate the applicant’s success in meeting key customer requirements and indicate the applicant’s strategic advantage of capable processes.</a:t>
            </a:r>
          </a:p>
        </p:txBody>
      </p:sp>
    </p:spTree>
    <p:extLst>
      <p:ext uri="{BB962C8B-B14F-4D97-AF65-F5344CB8AC3E}">
        <p14:creationId xmlns:p14="http://schemas.microsoft.com/office/powerpoint/2010/main" val="400312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1371599" y="2057400"/>
            <a:ext cx="6738257" cy="1981200"/>
          </a:xfrm>
          <a:prstGeom prst="rect">
            <a:avLst/>
          </a:prstGeom>
          <a:noFill/>
          <a:ln w="9525">
            <a:noFill/>
            <a:miter lim="800000"/>
            <a:headEnd/>
            <a:tailEnd/>
          </a:ln>
        </p:spPr>
        <p:txBody>
          <a:bodyPr vert="horz" wrap="square" lIns="81940" tIns="40968" rIns="81940" bIns="40968"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Arial Narrow" pitchFamily="34" charset="0"/>
              <a:buChar char="●"/>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lgn="ctr">
              <a:buNone/>
            </a:pPr>
            <a:r>
              <a:rPr lang="en-US" sz="2800" i="1" dirty="0" smtClean="0">
                <a:cs typeface="Vijaya" panose="020B0604020202020204" pitchFamily="34" charset="0"/>
              </a:rPr>
              <a:t>Disclaimer: Not all results strengths will follow the order of this sample. Use the order that is most effective for the applicant.</a:t>
            </a:r>
            <a:endParaRPr lang="en-US" sz="2800" i="1" dirty="0">
              <a:cs typeface="Vijaya" panose="020B0604020202020204" pitchFamily="34" charset="0"/>
            </a:endParaRPr>
          </a:p>
        </p:txBody>
      </p:sp>
    </p:spTree>
    <p:extLst>
      <p:ext uri="{BB962C8B-B14F-4D97-AF65-F5344CB8AC3E}">
        <p14:creationId xmlns:p14="http://schemas.microsoft.com/office/powerpoint/2010/main" val="2455828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1524</Words>
  <Application>Microsoft Office PowerPoint</Application>
  <PresentationFormat>On-screen Show (4:3)</PresentationFormat>
  <Paragraphs>78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PowerPoint Presentation</vt:lpstr>
      <vt:lpstr>Baldrige examiners are familiar with this principle:</vt:lpstr>
      <vt:lpstr>This example focuses on “polishing” (increasing the quality of) comments in these ways:  </vt:lpstr>
      <vt:lpstr>7.1a, Draft 1</vt:lpstr>
      <vt:lpstr>Draft 2: Make sure there is only one nugget and one point of relevance.</vt:lpstr>
      <vt:lpstr>Draft 3: “Show,” don’t (just) “tell” the applicant how it meets or doesn’t meet the evaluation factors.</vt:lpstr>
      <vt:lpstr>Draft 4 (Bonus for the applicant!): Incorporate the three elements of the comment  in the most effective way. </vt:lpstr>
      <vt:lpstr>Final Comment: 7.1a</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2014-04-03T14:34:04Z</dcterms:created>
  <dcterms:modified xsi:type="dcterms:W3CDTF">2014-04-03T14:34:18Z</dcterms:modified>
</cp:coreProperties>
</file>