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handoutMasterIdLst>
    <p:handoutMasterId r:id="rId14"/>
  </p:handoutMasterIdLst>
  <p:sldIdLst>
    <p:sldId id="259" r:id="rId2"/>
    <p:sldId id="310" r:id="rId3"/>
    <p:sldId id="311" r:id="rId4"/>
    <p:sldId id="312" r:id="rId5"/>
    <p:sldId id="313" r:id="rId6"/>
    <p:sldId id="314" r:id="rId7"/>
    <p:sldId id="315" r:id="rId8"/>
    <p:sldId id="316" r:id="rId9"/>
    <p:sldId id="317" r:id="rId10"/>
    <p:sldId id="318" r:id="rId11"/>
    <p:sldId id="320" r:id="rId12"/>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Narrow" pitchFamily="34" charset="0"/>
        <a:ea typeface="+mn-ea"/>
        <a:cs typeface="Arial" pitchFamily="34" charset="0"/>
      </a:defRPr>
    </a:lvl5pPr>
    <a:lvl6pPr marL="2286000" algn="l" defTabSz="914400" rtl="0" eaLnBrk="1" latinLnBrk="0" hangingPunct="1">
      <a:defRPr kern="1200">
        <a:solidFill>
          <a:schemeClr val="tx1"/>
        </a:solidFill>
        <a:latin typeface="Arial Narrow" pitchFamily="34" charset="0"/>
        <a:ea typeface="+mn-ea"/>
        <a:cs typeface="Arial" pitchFamily="34" charset="0"/>
      </a:defRPr>
    </a:lvl6pPr>
    <a:lvl7pPr marL="2743200" algn="l" defTabSz="914400" rtl="0" eaLnBrk="1" latinLnBrk="0" hangingPunct="1">
      <a:defRPr kern="1200">
        <a:solidFill>
          <a:schemeClr val="tx1"/>
        </a:solidFill>
        <a:latin typeface="Arial Narrow" pitchFamily="34" charset="0"/>
        <a:ea typeface="+mn-ea"/>
        <a:cs typeface="Arial" pitchFamily="34" charset="0"/>
      </a:defRPr>
    </a:lvl7pPr>
    <a:lvl8pPr marL="3200400" algn="l" defTabSz="914400" rtl="0" eaLnBrk="1" latinLnBrk="0" hangingPunct="1">
      <a:defRPr kern="1200">
        <a:solidFill>
          <a:schemeClr val="tx1"/>
        </a:solidFill>
        <a:latin typeface="Arial Narrow" pitchFamily="34" charset="0"/>
        <a:ea typeface="+mn-ea"/>
        <a:cs typeface="Arial" pitchFamily="34" charset="0"/>
      </a:defRPr>
    </a:lvl8pPr>
    <a:lvl9pPr marL="3657600" algn="l" defTabSz="914400" rtl="0" eaLnBrk="1" latinLnBrk="0" hangingPunct="1">
      <a:defRPr kern="1200">
        <a:solidFill>
          <a:schemeClr val="tx1"/>
        </a:solidFill>
        <a:latin typeface="Arial Narrow"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33" autoAdjust="0"/>
  </p:normalViewPr>
  <p:slideViewPr>
    <p:cSldViewPr>
      <p:cViewPr varScale="1">
        <p:scale>
          <a:sx n="59" d="100"/>
          <a:sy n="59" d="100"/>
        </p:scale>
        <p:origin x="1716" y="78"/>
      </p:cViewPr>
      <p:guideLst>
        <p:guide orient="horz" pos="2160"/>
        <p:guide pos="2880"/>
      </p:guideLst>
    </p:cSldViewPr>
  </p:slideViewPr>
  <p:notesTextViewPr>
    <p:cViewPr>
      <p:scale>
        <a:sx n="1" d="1"/>
        <a:sy n="1" d="1"/>
      </p:scale>
      <p:origin x="0" y="0"/>
    </p:cViewPr>
  </p:notesTextViewPr>
  <p:sorterViewPr>
    <p:cViewPr>
      <p:scale>
        <a:sx n="80" d="100"/>
        <a:sy n="80" d="100"/>
      </p:scale>
      <p:origin x="0" y="3845"/>
    </p:cViewPr>
  </p:sorterViewPr>
  <p:notesViewPr>
    <p:cSldViewPr>
      <p:cViewPr>
        <p:scale>
          <a:sx n="100" d="100"/>
          <a:sy n="100" d="100"/>
        </p:scale>
        <p:origin x="-2275" y="49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smtClean="0">
                <a:latin typeface="+mn-lt"/>
                <a:cs typeface="+mn-cs"/>
              </a:defRPr>
            </a:lvl1pPr>
          </a:lstStyle>
          <a:p>
            <a:pPr>
              <a:defRPr/>
            </a:pPr>
            <a:fld id="{DD9CCA8A-E2B5-4A03-82B8-5EF6E49843A6}" type="datetimeFigureOut">
              <a:rPr lang="en-US"/>
              <a:pPr>
                <a:defRPr/>
              </a:pPr>
              <a:t>5/19/2016</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3287" tIns="46644" rIns="93287" bIns="46644" rtlCol="0" anchor="b"/>
          <a:lstStyle>
            <a:lvl1pPr algn="r" fontAlgn="auto">
              <a:spcBef>
                <a:spcPts val="0"/>
              </a:spcBef>
              <a:spcAft>
                <a:spcPts val="0"/>
              </a:spcAft>
              <a:defRPr sz="1200" smtClean="0">
                <a:latin typeface="+mn-lt"/>
                <a:cs typeface="+mn-cs"/>
              </a:defRPr>
            </a:lvl1pPr>
          </a:lstStyle>
          <a:p>
            <a:pPr>
              <a:defRPr/>
            </a:pPr>
            <a:fld id="{09FEE264-75EC-4FB3-AC4E-F96D0AEA99DF}" type="slidenum">
              <a:rPr lang="en-US"/>
              <a:pPr>
                <a:defRPr/>
              </a:pPr>
              <a:t>‹#›</a:t>
            </a:fld>
            <a:endParaRPr lang="en-US"/>
          </a:p>
        </p:txBody>
      </p:sp>
    </p:spTree>
    <p:extLst>
      <p:ext uri="{BB962C8B-B14F-4D97-AF65-F5344CB8AC3E}">
        <p14:creationId xmlns:p14="http://schemas.microsoft.com/office/powerpoint/2010/main" val="3448869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smtClean="0">
                <a:latin typeface="+mn-lt"/>
                <a:cs typeface="+mn-cs"/>
              </a:defRPr>
            </a:lvl1pPr>
          </a:lstStyle>
          <a:p>
            <a:pPr>
              <a:defRPr/>
            </a:pPr>
            <a:fld id="{59ED2BFE-7EC7-4A82-98A0-FBCCA5203EE3}" type="datetimeFigureOut">
              <a:rPr lang="en-US"/>
              <a:pPr>
                <a:defRPr/>
              </a:pPr>
              <a:t>5/19/2016</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3287" tIns="46644" rIns="93287" bIns="46644"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3287" tIns="46644" rIns="93287" bIns="46644" rtlCol="0" anchor="b"/>
          <a:lstStyle>
            <a:lvl1pPr algn="r" fontAlgn="auto">
              <a:spcBef>
                <a:spcPts val="0"/>
              </a:spcBef>
              <a:spcAft>
                <a:spcPts val="0"/>
              </a:spcAft>
              <a:defRPr sz="1200" smtClean="0">
                <a:latin typeface="+mn-lt"/>
                <a:cs typeface="+mn-cs"/>
              </a:defRPr>
            </a:lvl1pPr>
          </a:lstStyle>
          <a:p>
            <a:pPr>
              <a:defRPr/>
            </a:pPr>
            <a:fld id="{B3E49544-2AA2-4BC5-8201-2AE91B9C4F2E}" type="slidenum">
              <a:rPr lang="en-US"/>
              <a:pPr>
                <a:defRPr/>
              </a:pPr>
              <a:t>‹#›</a:t>
            </a:fld>
            <a:endParaRPr lang="en-US"/>
          </a:p>
        </p:txBody>
      </p:sp>
    </p:spTree>
    <p:extLst>
      <p:ext uri="{BB962C8B-B14F-4D97-AF65-F5344CB8AC3E}">
        <p14:creationId xmlns:p14="http://schemas.microsoft.com/office/powerpoint/2010/main" val="2781130399"/>
      </p:ext>
    </p:extLst>
  </p:cSld>
  <p:clrMap bg1="lt1" tx1="dk1" bg2="lt2" tx2="dk2" accent1="accent1" accent2="accent2" accent3="accent3" accent4="accent4" accent5="accent5" accent6="accent6" hlink="hlink" folHlink="folHlink"/>
  <p:notesStyle>
    <a:lvl1pPr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1pPr>
    <a:lvl2pPr marL="4572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2pPr>
    <a:lvl3pPr marL="9144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3pPr>
    <a:lvl4pPr marL="13716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4pPr>
    <a:lvl5pPr marL="18288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CF61F452-8DDF-41C0-B01C-EFF026476E92}" type="slidenum">
              <a:rPr lang="en-US" altLang="en-US">
                <a:latin typeface="Times New Roman" pitchFamily="18" charset="0"/>
                <a:ea typeface="ＭＳ Ｐゴシック" pitchFamily="34" charset="-128"/>
              </a:rPr>
              <a:pPr eaLnBrk="0" fontAlgn="base" hangingPunct="0">
                <a:spcBef>
                  <a:spcPct val="0"/>
                </a:spcBef>
                <a:spcAft>
                  <a:spcPct val="0"/>
                </a:spcAft>
              </a:pPr>
              <a:t>1</a:t>
            </a:fld>
            <a:endParaRPr lang="en-US" altLang="en-US">
              <a:latin typeface="Times New Roman" pitchFamily="18" charset="0"/>
              <a:ea typeface="ＭＳ Ｐゴシック" pitchFamily="34" charset="-128"/>
            </a:endParaRPr>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EBAFB444-03DB-4F03-8955-30B8EC83FB9C}" type="slidenum">
              <a:rPr lang="en-US" altLang="en-US">
                <a:latin typeface="Times New Roman" pitchFamily="18" charset="0"/>
                <a:ea typeface="ＭＳ Ｐゴシック" pitchFamily="34" charset="-128"/>
              </a:rPr>
              <a:pPr eaLnBrk="0" fontAlgn="base" hangingPunct="0">
                <a:spcBef>
                  <a:spcPct val="0"/>
                </a:spcBef>
                <a:spcAft>
                  <a:spcPct val="0"/>
                </a:spcAft>
              </a:pPr>
              <a:t>10</a:t>
            </a:fld>
            <a:endParaRPr lang="en-US" altLang="en-US">
              <a:latin typeface="Times New Roman" pitchFamily="18" charset="0"/>
              <a:ea typeface="ＭＳ Ｐゴシック" pitchFamily="34" charset="-128"/>
            </a:endParaRPr>
          </a:p>
        </p:txBody>
      </p:sp>
      <p:sp>
        <p:nvSpPr>
          <p:cNvPr id="23555"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B4A9CFAC-598A-4F8F-BB87-11CB09406943}" type="slidenum">
              <a:rPr lang="en-US" altLang="en-US">
                <a:latin typeface="Times New Roman" pitchFamily="18" charset="0"/>
                <a:ea typeface="ＭＳ Ｐゴシック" pitchFamily="34" charset="-128"/>
              </a:rPr>
              <a:pPr eaLnBrk="0" fontAlgn="base" hangingPunct="0">
                <a:spcBef>
                  <a:spcPct val="0"/>
                </a:spcBef>
                <a:spcAft>
                  <a:spcPct val="0"/>
                </a:spcAft>
              </a:pPr>
              <a:t>11</a:t>
            </a:fld>
            <a:endParaRPr lang="en-US" altLang="en-US">
              <a:latin typeface="Times New Roman" pitchFamily="18" charset="0"/>
              <a:ea typeface="ＭＳ Ｐゴシック" pitchFamily="34" charset="-128"/>
            </a:endParaRPr>
          </a:p>
        </p:txBody>
      </p:sp>
      <p:sp>
        <p:nvSpPr>
          <p:cNvPr id="24579"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320800" y="141288"/>
            <a:ext cx="3538538" cy="2654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xfrm>
            <a:off x="427038" y="3219450"/>
            <a:ext cx="6423025" cy="4652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300"/>
              </a:spcAft>
            </a:pPr>
            <a:r>
              <a:rPr lang="en-US" altLang="en-US" smtClean="0"/>
              <a:t>To make a comment relevant and actionable for applicants it should contain</a:t>
            </a:r>
          </a:p>
          <a:p>
            <a:pPr>
              <a:spcBef>
                <a:spcPct val="0"/>
              </a:spcBef>
              <a:spcAft>
                <a:spcPts val="300"/>
              </a:spcAft>
              <a:buFontTx/>
              <a:buChar char="•"/>
            </a:pPr>
            <a:r>
              <a:rPr lang="en-US" altLang="en-US" smtClean="0"/>
              <a:t>A concise opening sentence that expresses a single thought—the “nugget” (or essence, or main point) of the comment </a:t>
            </a:r>
          </a:p>
          <a:p>
            <a:pPr>
              <a:spcBef>
                <a:spcPct val="0"/>
              </a:spcBef>
              <a:spcAft>
                <a:spcPts val="300"/>
              </a:spcAft>
              <a:buFontTx/>
              <a:buChar char="•"/>
            </a:pPr>
            <a:r>
              <a:rPr lang="en-US" altLang="en-US" smtClean="0"/>
              <a:t>The relevance or importance of the nugget to the applicant</a:t>
            </a:r>
          </a:p>
          <a:p>
            <a:pPr>
              <a:spcBef>
                <a:spcPct val="0"/>
              </a:spcBef>
              <a:spcAft>
                <a:spcPts val="300"/>
              </a:spcAft>
              <a:buFontTx/>
              <a:buChar char="•"/>
            </a:pPr>
            <a:r>
              <a:rPr lang="en-US" altLang="en-US" smtClean="0"/>
              <a:t>One or two examples</a:t>
            </a:r>
          </a:p>
          <a:p>
            <a:pPr>
              <a:spcBef>
                <a:spcPct val="0"/>
              </a:spcBef>
              <a:spcAft>
                <a:spcPts val="300"/>
              </a:spcAft>
            </a:pPr>
            <a:r>
              <a:rPr lang="en-US" altLang="en-US" b="1" smtClean="0"/>
              <a:t>Except for the opening sentence, the elements in this slide don’t reflect a prescribed order. Comment should contain these points, ordered as to be the most readable for applicant.</a:t>
            </a:r>
            <a:endParaRPr lang="en-US" altLang="en-US" smtClean="0"/>
          </a:p>
          <a:p>
            <a:pPr>
              <a:spcBef>
                <a:spcPct val="0"/>
              </a:spcBef>
              <a:spcAft>
                <a:spcPts val="300"/>
              </a:spcAft>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fontAlgn="base">
              <a:spcBef>
                <a:spcPct val="0"/>
              </a:spcBef>
              <a:spcAft>
                <a:spcPct val="0"/>
              </a:spcAft>
            </a:pPr>
            <a:fld id="{D68E3649-37AC-40BD-9253-A67829072939}" type="slidenum">
              <a:rPr lang="en-US" altLang="en-US">
                <a:latin typeface="Calibri" pitchFamily="34" charset="0"/>
              </a:rPr>
              <a:pPr fontAlgn="base">
                <a:spcBef>
                  <a:spcPct val="0"/>
                </a:spcBef>
                <a:spcAft>
                  <a:spcPct val="0"/>
                </a:spcAft>
              </a:pPr>
              <a:t>2</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320800" y="141288"/>
            <a:ext cx="3538538" cy="2654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427038" y="3219450"/>
            <a:ext cx="6423025" cy="4652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300"/>
              </a:spcAft>
            </a:pPr>
            <a:r>
              <a:rPr lang="en-US" altLang="en-US" smtClean="0"/>
              <a:t>What’s the difference between just “telling” and “showing”?</a:t>
            </a:r>
          </a:p>
          <a:p>
            <a:pPr>
              <a:spcBef>
                <a:spcPct val="0"/>
              </a:spcBef>
              <a:spcAft>
                <a:spcPts val="300"/>
              </a:spcAft>
            </a:pPr>
            <a:r>
              <a:rPr lang="en-US" altLang="en-US" smtClean="0"/>
              <a:t>In your comment, don’t just parrot what’s in the application. Also “show” the applicant why the comment has some significance for its improvement journey. Ask yourself, “Why is this comment important for the applicant specifically, and not some generic observation?”</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fontAlgn="base">
              <a:spcBef>
                <a:spcPct val="0"/>
              </a:spcBef>
              <a:spcAft>
                <a:spcPct val="0"/>
              </a:spcAft>
            </a:pPr>
            <a:fld id="{A30EEF7A-0990-4F3F-BEC8-71CBB1D742B7}" type="slidenum">
              <a:rPr lang="en-US" altLang="en-US">
                <a:latin typeface="Calibri" pitchFamily="34" charset="0"/>
              </a:rPr>
              <a:pPr fontAlgn="base">
                <a:spcBef>
                  <a:spcPct val="0"/>
                </a:spcBef>
                <a:spcAft>
                  <a:spcPct val="0"/>
                </a:spcAft>
              </a:pPr>
              <a:t>3</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DB8BD16C-8768-409C-B754-3C213B10E996}" type="slidenum">
              <a:rPr lang="en-US" altLang="en-US">
                <a:latin typeface="Times New Roman" pitchFamily="18" charset="0"/>
                <a:ea typeface="ＭＳ Ｐゴシック" pitchFamily="34" charset="-128"/>
              </a:rPr>
              <a:pPr eaLnBrk="0" fontAlgn="base" hangingPunct="0">
                <a:spcBef>
                  <a:spcPct val="0"/>
                </a:spcBef>
                <a:spcAft>
                  <a:spcPct val="0"/>
                </a:spcAft>
              </a:pPr>
              <a:t>4</a:t>
            </a:fld>
            <a:endParaRPr lang="en-US" altLang="en-US">
              <a:latin typeface="Times New Roman" pitchFamily="18" charset="0"/>
              <a:ea typeface="ＭＳ Ｐゴシック" pitchFamily="34" charset="-128"/>
            </a:endParaRPr>
          </a:p>
        </p:txBody>
      </p:sp>
      <p:sp>
        <p:nvSpPr>
          <p:cNvPr id="17411"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0B5FE9AD-8F7D-46A2-B56C-F91849B6969F}" type="slidenum">
              <a:rPr lang="en-US" altLang="en-US">
                <a:latin typeface="Times New Roman" pitchFamily="18" charset="0"/>
                <a:ea typeface="ＭＳ Ｐゴシック" pitchFamily="34" charset="-128"/>
              </a:rPr>
              <a:pPr eaLnBrk="0" fontAlgn="base" hangingPunct="0">
                <a:spcBef>
                  <a:spcPct val="0"/>
                </a:spcBef>
                <a:spcAft>
                  <a:spcPct val="0"/>
                </a:spcAft>
              </a:pPr>
              <a:t>5</a:t>
            </a:fld>
            <a:endParaRPr lang="en-US" altLang="en-US">
              <a:latin typeface="Times New Roman" pitchFamily="18" charset="0"/>
              <a:ea typeface="ＭＳ Ｐゴシック" pitchFamily="34" charset="-128"/>
            </a:endParaRPr>
          </a:p>
        </p:txBody>
      </p:sp>
      <p:sp>
        <p:nvSpPr>
          <p:cNvPr id="18435"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The comment here is better than the previous one because it includes linkage to key factors. </a:t>
            </a:r>
          </a:p>
          <a:p>
            <a:pPr>
              <a:spcBef>
                <a:spcPct val="0"/>
              </a:spcBef>
              <a:spcAft>
                <a:spcPct val="0"/>
              </a:spcAft>
            </a:pPr>
            <a:r>
              <a:rPr lang="en-US" altLang="en-US" smtClean="0"/>
              <a:t>But what’s wrong?</a:t>
            </a:r>
          </a:p>
          <a:p>
            <a:pPr>
              <a:spcBef>
                <a:spcPct val="0"/>
              </a:spcBef>
              <a:spcAft>
                <a:spcPct val="0"/>
              </a:spcAft>
            </a:pPr>
            <a:r>
              <a:rPr lang="en-US" altLang="en-US" smtClean="0"/>
              <a:t>There are several key factor references: 1) customer requirements, and 2) a strategic advantage, plus a reference to a strategic objective. While all of that may be accurate, it’s a bit of a reach and could make the comment more confusing than useful for the applicant. This is particularly true when it’s done in OFI comments – it sounds like you’re “piling on” the applicant. </a:t>
            </a:r>
          </a:p>
          <a:p>
            <a:pPr>
              <a:spcBef>
                <a:spcPct val="0"/>
              </a:spcBef>
              <a:spcAft>
                <a:spcPct val="0"/>
              </a:spcAft>
            </a:pPr>
            <a:r>
              <a:rPr lang="en-US" altLang="en-US" smtClean="0"/>
              <a:t>If you have developed a good list of key factors, it will be helpful here.   </a:t>
            </a:r>
          </a:p>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C92EAAD5-23BD-453C-92C0-EE72F9C50771}" type="slidenum">
              <a:rPr lang="en-US" altLang="en-US">
                <a:latin typeface="Times New Roman" pitchFamily="18" charset="0"/>
                <a:ea typeface="ＭＳ Ｐゴシック" pitchFamily="34" charset="-128"/>
              </a:rPr>
              <a:pPr eaLnBrk="0" fontAlgn="base" hangingPunct="0">
                <a:spcBef>
                  <a:spcPct val="0"/>
                </a:spcBef>
                <a:spcAft>
                  <a:spcPct val="0"/>
                </a:spcAft>
              </a:pPr>
              <a:t>6</a:t>
            </a:fld>
            <a:endParaRPr lang="en-US" altLang="en-US">
              <a:latin typeface="Times New Roman" pitchFamily="18" charset="0"/>
              <a:ea typeface="ＭＳ Ｐゴシック" pitchFamily="34" charset="-128"/>
            </a:endParaRPr>
          </a:p>
        </p:txBody>
      </p:sp>
      <p:sp>
        <p:nvSpPr>
          <p:cNvPr id="19459"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Here, the examiner has pared down the “so whats” (relevance) to a single point.</a:t>
            </a:r>
          </a:p>
          <a:p>
            <a:pPr>
              <a:spcBef>
                <a:spcPct val="0"/>
              </a:spcBef>
              <a:spcAft>
                <a:spcPct val="0"/>
              </a:spcAft>
            </a:pPr>
            <a:r>
              <a:rPr lang="en-US" altLang="en-US" smtClean="0"/>
              <a:t>Why did the examiner choose this point over the others? Maybe because the linkage is more direct, so it will be easier for the applicant to grasp.</a:t>
            </a:r>
          </a:p>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EF042F9C-479E-4AAE-9FF8-ADE170BA4EA3}" type="slidenum">
              <a:rPr lang="en-US" altLang="en-US">
                <a:latin typeface="Times New Roman" pitchFamily="18" charset="0"/>
                <a:ea typeface="ＭＳ Ｐゴシック" pitchFamily="34" charset="-128"/>
              </a:rPr>
              <a:pPr eaLnBrk="0" fontAlgn="base" hangingPunct="0">
                <a:spcBef>
                  <a:spcPct val="0"/>
                </a:spcBef>
                <a:spcAft>
                  <a:spcPct val="0"/>
                </a:spcAft>
              </a:pPr>
              <a:t>7</a:t>
            </a:fld>
            <a:endParaRPr lang="en-US" altLang="en-US">
              <a:latin typeface="Times New Roman" pitchFamily="18" charset="0"/>
              <a:ea typeface="ＭＳ Ｐゴシック" pitchFamily="34" charset="-128"/>
            </a:endParaRPr>
          </a:p>
        </p:txBody>
      </p:sp>
      <p:sp>
        <p:nvSpPr>
          <p:cNvPr id="20483"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new sentence addresses the weakness in the first draft, specifically: w</a:t>
            </a:r>
            <a:r>
              <a:rPr lang="en-US" altLang="en-US" u="sng" smtClean="0"/>
              <a:t>ith what</a:t>
            </a:r>
            <a:r>
              <a:rPr lang="en-US" altLang="en-US" smtClean="0"/>
              <a:t> is this approach integrated? Now you have some justification for this comment’s impact on scoring.</a:t>
            </a: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A139DD2E-3702-4E6A-8460-AB8E80D1DC93}" type="slidenum">
              <a:rPr lang="en-US" altLang="en-US">
                <a:latin typeface="Times New Roman" pitchFamily="18" charset="0"/>
                <a:ea typeface="ＭＳ Ｐゴシック" pitchFamily="34" charset="-128"/>
              </a:rPr>
              <a:pPr eaLnBrk="0" fontAlgn="base" hangingPunct="0">
                <a:spcBef>
                  <a:spcPct val="0"/>
                </a:spcBef>
                <a:spcAft>
                  <a:spcPct val="0"/>
                </a:spcAft>
              </a:pPr>
              <a:t>8</a:t>
            </a:fld>
            <a:endParaRPr lang="en-US" altLang="en-US">
              <a:latin typeface="Times New Roman" pitchFamily="18" charset="0"/>
              <a:ea typeface="ＭＳ Ｐゴシック" pitchFamily="34" charset="-128"/>
            </a:endParaRPr>
          </a:p>
        </p:txBody>
      </p:sp>
      <p:sp>
        <p:nvSpPr>
          <p:cNvPr id="21507"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The examiner moved the relevance/significance right to the front of the comment, just by moving the last sentence from the previous draft up to the beginning of the comment and then doing a bit of wordsmithing.</a:t>
            </a:r>
          </a:p>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1FCF0A9B-6777-4F7A-ADDE-50AAE892170E}" type="slidenum">
              <a:rPr lang="en-US" altLang="en-US">
                <a:latin typeface="Times New Roman" pitchFamily="18" charset="0"/>
                <a:ea typeface="ＭＳ Ｐゴシック" pitchFamily="34" charset="-128"/>
              </a:rPr>
              <a:pPr eaLnBrk="0" fontAlgn="base" hangingPunct="0">
                <a:spcBef>
                  <a:spcPct val="0"/>
                </a:spcBef>
                <a:spcAft>
                  <a:spcPct val="0"/>
                </a:spcAft>
              </a:pPr>
              <a:t>9</a:t>
            </a:fld>
            <a:endParaRPr lang="en-US" altLang="en-US">
              <a:latin typeface="Times New Roman" pitchFamily="18" charset="0"/>
              <a:ea typeface="ＭＳ Ｐゴシック" pitchFamily="34" charset="-128"/>
            </a:endParaRPr>
          </a:p>
        </p:txBody>
      </p:sp>
      <p:sp>
        <p:nvSpPr>
          <p:cNvPr id="22531"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25" y="2130532"/>
            <a:ext cx="7772977" cy="146937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036" y="3885640"/>
            <a:ext cx="6401955" cy="1753721"/>
          </a:xfrm>
        </p:spPr>
        <p:txBody>
          <a:bodyPr/>
          <a:lstStyle>
            <a:lvl1pPr marL="0" indent="0" algn="ctr">
              <a:buNone/>
              <a:defRPr/>
            </a:lvl1pPr>
            <a:lvl2pPr marL="409667" indent="0" algn="ctr">
              <a:buNone/>
              <a:defRPr/>
            </a:lvl2pPr>
            <a:lvl3pPr marL="819335" indent="0" algn="ctr">
              <a:buNone/>
              <a:defRPr/>
            </a:lvl3pPr>
            <a:lvl4pPr marL="1229004" indent="0" algn="ctr">
              <a:buNone/>
              <a:defRPr/>
            </a:lvl4pPr>
            <a:lvl5pPr marL="1638671" indent="0" algn="ctr">
              <a:buNone/>
              <a:defRPr/>
            </a:lvl5pPr>
            <a:lvl6pPr marL="2048341" indent="0" algn="ctr">
              <a:buNone/>
              <a:defRPr/>
            </a:lvl6pPr>
            <a:lvl7pPr marL="2458008" indent="0" algn="ctr">
              <a:buNone/>
              <a:defRPr/>
            </a:lvl7pPr>
            <a:lvl8pPr marL="2867676" indent="0" algn="ctr">
              <a:buNone/>
              <a:defRPr/>
            </a:lvl8pPr>
            <a:lvl9pPr marL="327734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8682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2303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3432" y="745191"/>
            <a:ext cx="189056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77401" y="745191"/>
            <a:ext cx="5537488" cy="5715000"/>
          </a:xfrm>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75802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77398" y="745191"/>
            <a:ext cx="7566602" cy="5715000"/>
          </a:xfrm>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4177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1091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8" y="4406713"/>
            <a:ext cx="7771534" cy="136291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8" y="2906526"/>
            <a:ext cx="7771534" cy="1500187"/>
          </a:xfrm>
        </p:spPr>
        <p:txBody>
          <a:bodyPr anchor="b"/>
          <a:lstStyle>
            <a:lvl1pPr marL="0" indent="0">
              <a:buNone/>
              <a:defRPr sz="1800"/>
            </a:lvl1pPr>
            <a:lvl2pPr marL="409667" indent="0">
              <a:buNone/>
              <a:defRPr sz="1600"/>
            </a:lvl2pPr>
            <a:lvl3pPr marL="819335" indent="0">
              <a:buNone/>
              <a:defRPr sz="1400"/>
            </a:lvl3pPr>
            <a:lvl4pPr marL="1229004" indent="0">
              <a:buNone/>
              <a:defRPr sz="1300"/>
            </a:lvl4pPr>
            <a:lvl5pPr marL="1638671" indent="0">
              <a:buNone/>
              <a:defRPr sz="1300"/>
            </a:lvl5pPr>
            <a:lvl6pPr marL="2048341" indent="0">
              <a:buNone/>
              <a:defRPr sz="1300"/>
            </a:lvl6pPr>
            <a:lvl7pPr marL="2458008" indent="0">
              <a:buNone/>
              <a:defRPr sz="1300"/>
            </a:lvl7pPr>
            <a:lvl8pPr marL="2867676" indent="0">
              <a:buNone/>
              <a:defRPr sz="1300"/>
            </a:lvl8pPr>
            <a:lvl9pPr marL="3277343" indent="0">
              <a:buNone/>
              <a:defRPr sz="1300"/>
            </a:lvl9pPr>
          </a:lstStyle>
          <a:p>
            <a:pPr lvl="0"/>
            <a:r>
              <a:rPr lang="en-US" smtClean="0"/>
              <a:t>Click to edit Master text styles</a:t>
            </a:r>
          </a:p>
        </p:txBody>
      </p:sp>
    </p:spTree>
    <p:extLst>
      <p:ext uri="{BB962C8B-B14F-4D97-AF65-F5344CB8AC3E}">
        <p14:creationId xmlns:p14="http://schemas.microsoft.com/office/powerpoint/2010/main" val="152075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3275" y="2291603"/>
            <a:ext cx="3635375"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07182" y="2291603"/>
            <a:ext cx="3636818"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04629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502" y="274544"/>
            <a:ext cx="822902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535206"/>
            <a:ext cx="4039465"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89" y="2175344"/>
            <a:ext cx="4039465"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606" y="1535206"/>
            <a:ext cx="4040909"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6" y="2175344"/>
            <a:ext cx="4040909"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5494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2641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118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4" y="273144"/>
            <a:ext cx="3007591" cy="11626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0" cy="5853672"/>
          </a:xfrm>
        </p:spPr>
        <p:txBody>
          <a:bodyPr/>
          <a:lstStyle>
            <a:lvl1pPr marL="463722" indent="-463722">
              <a:buFont typeface="Arial Narrow" pitchFamily="34" charset="0"/>
              <a:buChar cha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494" y="1435755"/>
            <a:ext cx="3007591" cy="469106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2067791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45" y="4800334"/>
            <a:ext cx="5486977" cy="567297"/>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45" y="612122"/>
            <a:ext cx="5486977" cy="4115360"/>
          </a:xfrm>
        </p:spPr>
        <p:txBody>
          <a:bodyPr/>
          <a:lstStyle>
            <a:lvl1pPr marL="0" indent="0">
              <a:buNone/>
              <a:defRPr sz="2900"/>
            </a:lvl1pPr>
            <a:lvl2pPr marL="409667" indent="0">
              <a:buNone/>
              <a:defRPr sz="2500"/>
            </a:lvl2pPr>
            <a:lvl3pPr marL="819335" indent="0">
              <a:buNone/>
              <a:defRPr sz="2200"/>
            </a:lvl3pPr>
            <a:lvl4pPr marL="1229004" indent="0">
              <a:buNone/>
              <a:defRPr sz="1800"/>
            </a:lvl4pPr>
            <a:lvl5pPr marL="1638671" indent="0">
              <a:buNone/>
              <a:defRPr sz="1800"/>
            </a:lvl5pPr>
            <a:lvl6pPr marL="2048341" indent="0">
              <a:buNone/>
              <a:defRPr sz="1800"/>
            </a:lvl6pPr>
            <a:lvl7pPr marL="2458008" indent="0">
              <a:buNone/>
              <a:defRPr sz="1800"/>
            </a:lvl7pPr>
            <a:lvl8pPr marL="2867676" indent="0">
              <a:buNone/>
              <a:defRPr sz="1800"/>
            </a:lvl8pPr>
            <a:lvl9pPr marL="3277343" indent="0">
              <a:buNone/>
              <a:defRPr sz="1800"/>
            </a:lvl9pPr>
          </a:lstStyle>
          <a:p>
            <a:pPr lvl="0"/>
            <a:endParaRPr lang="en-US" noProof="0" smtClean="0"/>
          </a:p>
        </p:txBody>
      </p:sp>
      <p:sp>
        <p:nvSpPr>
          <p:cNvPr id="4" name="Text Placeholder 3"/>
          <p:cNvSpPr>
            <a:spLocks noGrp="1"/>
          </p:cNvSpPr>
          <p:nvPr>
            <p:ph type="body" sz="half" idx="2"/>
          </p:nvPr>
        </p:nvSpPr>
        <p:spPr>
          <a:xfrm>
            <a:off x="1792445" y="5367618"/>
            <a:ext cx="5486977" cy="80402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370953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00113" y="744538"/>
            <a:ext cx="80883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940" tIns="40968" rIns="81940" bIns="40968" numCol="1" anchor="ctr" anchorCtr="0" compatLnSpc="1">
            <a:prstTxWarp prst="textNoShape">
              <a:avLst/>
            </a:prstTxWarp>
          </a:bodyPr>
          <a:lstStyle/>
          <a:p>
            <a:pPr lvl="0"/>
            <a:r>
              <a:rPr lang="en-US" altLang="en-US" smtClean="0"/>
              <a:t>Master Title Style goes here</a:t>
            </a:r>
          </a:p>
        </p:txBody>
      </p:sp>
      <p:sp>
        <p:nvSpPr>
          <p:cNvPr id="1027" name="Rectangle 16"/>
          <p:cNvSpPr>
            <a:spLocks noGrp="1" noChangeArrowheads="1"/>
          </p:cNvSpPr>
          <p:nvPr>
            <p:ph type="body" idx="1"/>
          </p:nvPr>
        </p:nvSpPr>
        <p:spPr bwMode="auto">
          <a:xfrm>
            <a:off x="1055688" y="2292350"/>
            <a:ext cx="8088312"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940" tIns="40968" rIns="81940" bIns="40968" numCol="1" anchor="t" anchorCtr="0" compatLnSpc="1">
            <a:prstTxWarp prst="textNoShape">
              <a:avLst/>
            </a:prstTxWarp>
          </a:bodyPr>
          <a:lstStyle/>
          <a:p>
            <a:pPr lvl="0"/>
            <a:r>
              <a:rPr lang="en-US" altLang="en-US" smtClean="0"/>
              <a:t>Master Style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8" name="Group 16"/>
          <p:cNvGrpSpPr>
            <a:grpSpLocks/>
          </p:cNvGrpSpPr>
          <p:nvPr userDrawn="1"/>
        </p:nvGrpSpPr>
        <p:grpSpPr bwMode="auto">
          <a:xfrm>
            <a:off x="0" y="0"/>
            <a:ext cx="9144000" cy="6934200"/>
            <a:chOff x="-701" y="-701"/>
            <a:chExt cx="10058400" cy="7860136"/>
          </a:xfrm>
        </p:grpSpPr>
        <p:pic>
          <p:nvPicPr>
            <p:cNvPr id="1031" name="Picture 14" descr="shutterstock_40118065#5D201C_cmyk.ai"/>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01" y="542149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01645" y="1423"/>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96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Narrow" pitchFamily="34" charset="0"/>
                </a:defRPr>
              </a:lvl1pPr>
              <a:lvl2pPr marL="742950" indent="-285750" defTabSz="912813">
                <a:defRPr>
                  <a:solidFill>
                    <a:schemeClr val="tx1"/>
                  </a:solidFill>
                  <a:latin typeface="Arial Narrow" pitchFamily="34" charset="0"/>
                </a:defRPr>
              </a:lvl2pPr>
              <a:lvl3pPr marL="1143000" indent="-228600" defTabSz="912813">
                <a:defRPr>
                  <a:solidFill>
                    <a:schemeClr val="tx1"/>
                  </a:solidFill>
                  <a:latin typeface="Arial Narrow" pitchFamily="34" charset="0"/>
                </a:defRPr>
              </a:lvl3pPr>
              <a:lvl4pPr marL="1600200" indent="-228600" defTabSz="912813">
                <a:defRPr>
                  <a:solidFill>
                    <a:schemeClr val="tx1"/>
                  </a:solidFill>
                  <a:latin typeface="Arial Narrow" pitchFamily="34" charset="0"/>
                </a:defRPr>
              </a:lvl4pPr>
              <a:lvl5pPr marL="2057400" indent="-228600" defTabSz="912813">
                <a:defRPr>
                  <a:solidFill>
                    <a:schemeClr val="tx1"/>
                  </a:solidFill>
                  <a:latin typeface="Arial Narrow" pitchFamily="34" charset="0"/>
                </a:defRPr>
              </a:lvl5pPr>
              <a:lvl6pPr marL="2514600" indent="-228600" defTabSz="912813" fontAlgn="base">
                <a:spcBef>
                  <a:spcPct val="0"/>
                </a:spcBef>
                <a:spcAft>
                  <a:spcPct val="0"/>
                </a:spcAft>
                <a:defRPr>
                  <a:solidFill>
                    <a:schemeClr val="tx1"/>
                  </a:solidFill>
                  <a:latin typeface="Arial Narrow" pitchFamily="34" charset="0"/>
                </a:defRPr>
              </a:lvl6pPr>
              <a:lvl7pPr marL="2971800" indent="-228600" defTabSz="912813" fontAlgn="base">
                <a:spcBef>
                  <a:spcPct val="0"/>
                </a:spcBef>
                <a:spcAft>
                  <a:spcPct val="0"/>
                </a:spcAft>
                <a:defRPr>
                  <a:solidFill>
                    <a:schemeClr val="tx1"/>
                  </a:solidFill>
                  <a:latin typeface="Arial Narrow" pitchFamily="34" charset="0"/>
                </a:defRPr>
              </a:lvl7pPr>
              <a:lvl8pPr marL="3429000" indent="-228600" defTabSz="912813" fontAlgn="base">
                <a:spcBef>
                  <a:spcPct val="0"/>
                </a:spcBef>
                <a:spcAft>
                  <a:spcPct val="0"/>
                </a:spcAft>
                <a:defRPr>
                  <a:solidFill>
                    <a:schemeClr val="tx1"/>
                  </a:solidFill>
                  <a:latin typeface="Arial Narrow" pitchFamily="34" charset="0"/>
                </a:defRPr>
              </a:lvl8pPr>
              <a:lvl9pPr marL="3886200" indent="-228600" defTabSz="912813" fontAlgn="base">
                <a:spcBef>
                  <a:spcPct val="0"/>
                </a:spcBef>
                <a:spcAft>
                  <a:spcPct val="0"/>
                </a:spcAft>
                <a:defRPr>
                  <a:solidFill>
                    <a:schemeClr val="tx1"/>
                  </a:solidFill>
                  <a:latin typeface="Arial Narrow" pitchFamily="34" charset="0"/>
                </a:defRPr>
              </a:lvl9pPr>
            </a:lstStyle>
            <a:p>
              <a:pPr algn="r" eaLnBrk="0" hangingPunct="0"/>
              <a:r>
                <a:rPr lang="en-US" altLang="en-US" sz="1100">
                  <a:solidFill>
                    <a:srgbClr val="A6A6A6"/>
                  </a:solidFill>
                  <a:latin typeface="Arial" pitchFamily="34" charset="0"/>
                  <a:ea typeface="ＭＳ Ｐゴシック" pitchFamily="34" charset="-128"/>
                </a:rPr>
                <a:t>2014</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7313" y="5681663"/>
            <a:ext cx="8143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3813" y="6565900"/>
            <a:ext cx="398938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40" tIns="40968" rIns="81940" bIns="40968">
            <a:spAutoFit/>
          </a:bodyPr>
          <a:lstStyle>
            <a:lvl1pPr defTabSz="912813">
              <a:defRPr>
                <a:solidFill>
                  <a:schemeClr val="tx1"/>
                </a:solidFill>
                <a:latin typeface="Arial Narrow" pitchFamily="34" charset="0"/>
              </a:defRPr>
            </a:lvl1pPr>
            <a:lvl2pPr marL="742950" indent="-285750" defTabSz="912813">
              <a:defRPr>
                <a:solidFill>
                  <a:schemeClr val="tx1"/>
                </a:solidFill>
                <a:latin typeface="Arial Narrow" pitchFamily="34" charset="0"/>
              </a:defRPr>
            </a:lvl2pPr>
            <a:lvl3pPr marL="1143000" indent="-228600" defTabSz="912813">
              <a:defRPr>
                <a:solidFill>
                  <a:schemeClr val="tx1"/>
                </a:solidFill>
                <a:latin typeface="Arial Narrow" pitchFamily="34" charset="0"/>
              </a:defRPr>
            </a:lvl3pPr>
            <a:lvl4pPr marL="1600200" indent="-228600" defTabSz="912813">
              <a:defRPr>
                <a:solidFill>
                  <a:schemeClr val="tx1"/>
                </a:solidFill>
                <a:latin typeface="Arial Narrow" pitchFamily="34" charset="0"/>
              </a:defRPr>
            </a:lvl4pPr>
            <a:lvl5pPr marL="2057400" indent="-228600" defTabSz="912813">
              <a:defRPr>
                <a:solidFill>
                  <a:schemeClr val="tx1"/>
                </a:solidFill>
                <a:latin typeface="Arial Narrow" pitchFamily="34" charset="0"/>
              </a:defRPr>
            </a:lvl5pPr>
            <a:lvl6pPr marL="2514600" indent="-228600" defTabSz="912813" fontAlgn="base">
              <a:spcBef>
                <a:spcPct val="0"/>
              </a:spcBef>
              <a:spcAft>
                <a:spcPct val="0"/>
              </a:spcAft>
              <a:defRPr>
                <a:solidFill>
                  <a:schemeClr val="tx1"/>
                </a:solidFill>
                <a:latin typeface="Arial Narrow" pitchFamily="34" charset="0"/>
              </a:defRPr>
            </a:lvl6pPr>
            <a:lvl7pPr marL="2971800" indent="-228600" defTabSz="912813" fontAlgn="base">
              <a:spcBef>
                <a:spcPct val="0"/>
              </a:spcBef>
              <a:spcAft>
                <a:spcPct val="0"/>
              </a:spcAft>
              <a:defRPr>
                <a:solidFill>
                  <a:schemeClr val="tx1"/>
                </a:solidFill>
                <a:latin typeface="Arial Narrow" pitchFamily="34" charset="0"/>
              </a:defRPr>
            </a:lvl7pPr>
            <a:lvl8pPr marL="3429000" indent="-228600" defTabSz="912813" fontAlgn="base">
              <a:spcBef>
                <a:spcPct val="0"/>
              </a:spcBef>
              <a:spcAft>
                <a:spcPct val="0"/>
              </a:spcAft>
              <a:defRPr>
                <a:solidFill>
                  <a:schemeClr val="tx1"/>
                </a:solidFill>
                <a:latin typeface="Arial Narrow" pitchFamily="34" charset="0"/>
              </a:defRPr>
            </a:lvl8pPr>
            <a:lvl9pPr marL="3886200" indent="-228600" defTabSz="912813" fontAlgn="base">
              <a:spcBef>
                <a:spcPct val="0"/>
              </a:spcBef>
              <a:spcAft>
                <a:spcPct val="0"/>
              </a:spcAft>
              <a:defRPr>
                <a:solidFill>
                  <a:schemeClr val="tx1"/>
                </a:solidFill>
                <a:latin typeface="Arial Narrow" pitchFamily="34" charset="0"/>
              </a:defRPr>
            </a:lvl9pPr>
          </a:lstStyle>
          <a:p>
            <a:pPr eaLnBrk="0" hangingPunct="0"/>
            <a:r>
              <a:rPr lang="en-US" altLang="en-US" sz="900">
                <a:solidFill>
                  <a:srgbClr val="FFFFFF"/>
                </a:solidFill>
                <a:latin typeface="Arial" pitchFamily="34" charset="0"/>
                <a:ea typeface="ＭＳ Ｐゴシック" pitchFamily="34" charset="-128"/>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2813" rtl="0" eaLnBrk="0" fontAlgn="base" hangingPunct="0">
        <a:lnSpc>
          <a:spcPts val="4125"/>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p:titleStyle>
    <p:bodyStyle>
      <a:lvl1pPr marL="463550" indent="-463550" algn="l" defTabSz="912813" rtl="0" eaLnBrk="0" fontAlgn="base" hangingPunct="0">
        <a:lnSpc>
          <a:spcPts val="3413"/>
        </a:lnSpc>
        <a:spcBef>
          <a:spcPts val="900"/>
        </a:spcBef>
        <a:spcAft>
          <a:spcPct val="0"/>
        </a:spcAft>
        <a:buSzPct val="50000"/>
        <a:buFont typeface="Monotype Sorts"/>
        <a:buChar char="l"/>
        <a:defRPr sz="3200">
          <a:solidFill>
            <a:schemeClr val="tx1"/>
          </a:solidFill>
          <a:latin typeface="+mn-lt"/>
          <a:ea typeface="ＭＳ Ｐゴシック" pitchFamily="-107" charset="-128"/>
          <a:cs typeface="ＭＳ Ｐゴシック" pitchFamily="-110" charset="-128"/>
        </a:defRPr>
      </a:lvl1pPr>
      <a:lvl2pPr marL="928688" indent="-361950" algn="l" defTabSz="912813" rtl="0" eaLnBrk="0" fontAlgn="base" hangingPunct="0">
        <a:lnSpc>
          <a:spcPts val="3413"/>
        </a:lnSpc>
        <a:spcBef>
          <a:spcPts val="900"/>
        </a:spcBef>
        <a:spcAft>
          <a:spcPct val="0"/>
        </a:spcAft>
        <a:defRPr sz="3200">
          <a:solidFill>
            <a:schemeClr val="tx1"/>
          </a:solidFill>
          <a:latin typeface="+mn-lt"/>
          <a:ea typeface="ＭＳ Ｐゴシック" pitchFamily="-107" charset="-128"/>
          <a:cs typeface="ＭＳ Ｐゴシック"/>
        </a:defRPr>
      </a:lvl2pPr>
      <a:lvl3pPr marL="1339850" indent="-227013" algn="l" defTabSz="912813" rtl="0" eaLnBrk="0" fontAlgn="base" hangingPunct="0">
        <a:lnSpc>
          <a:spcPts val="3413"/>
        </a:lnSpc>
        <a:spcBef>
          <a:spcPts val="363"/>
        </a:spcBef>
        <a:spcAft>
          <a:spcPct val="0"/>
        </a:spcAft>
        <a:buFont typeface="Monotype Sorts"/>
        <a:defRPr sz="3200">
          <a:solidFill>
            <a:schemeClr val="tx1"/>
          </a:solidFill>
          <a:latin typeface="+mn-lt"/>
          <a:ea typeface="ヒラギノ角ゴ Pro W3" pitchFamily="-65" charset="-128"/>
          <a:cs typeface="ＭＳ Ｐゴシック"/>
        </a:defRPr>
      </a:lvl3pPr>
      <a:lvl4pPr marL="1670050" indent="-227013" algn="l" defTabSz="912813" rtl="0" eaLnBrk="0" fontAlgn="base" hangingPunct="0">
        <a:lnSpc>
          <a:spcPts val="1975"/>
        </a:lnSpc>
        <a:spcBef>
          <a:spcPts val="363"/>
        </a:spcBef>
        <a:spcAft>
          <a:spcPct val="0"/>
        </a:spcAft>
        <a:defRPr sz="2000">
          <a:solidFill>
            <a:schemeClr val="tx1"/>
          </a:solidFill>
          <a:latin typeface="+mn-lt"/>
          <a:ea typeface="ヒラギノ角ゴ Pro W3" pitchFamily="-65" charset="-128"/>
          <a:cs typeface="ＭＳ Ｐゴシック"/>
        </a:defRPr>
      </a:lvl4pPr>
      <a:lvl5pPr marL="2052638" indent="-227013" algn="l" defTabSz="912813" rtl="0" eaLnBrk="0" fontAlgn="base" hangingPunct="0">
        <a:lnSpc>
          <a:spcPts val="1975"/>
        </a:lnSpc>
        <a:spcBef>
          <a:spcPts val="363"/>
        </a:spcBef>
        <a:spcAft>
          <a:spcPct val="0"/>
        </a:spcAft>
        <a:buFont typeface="CommonBullets"/>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p:bodyStyle>
    <p:otherStyle>
      <a:defPPr>
        <a:defRPr lang="en-US"/>
      </a:defPPr>
      <a:lvl1pPr marL="0" algn="l" defTabSz="409667" rtl="0" eaLnBrk="1" latinLnBrk="0" hangingPunct="1">
        <a:defRPr sz="1600" kern="1200">
          <a:solidFill>
            <a:schemeClr val="tx1"/>
          </a:solidFill>
          <a:latin typeface="+mn-lt"/>
          <a:ea typeface="+mn-ea"/>
          <a:cs typeface="+mn-cs"/>
        </a:defRPr>
      </a:lvl1pPr>
      <a:lvl2pPr marL="409667" algn="l" defTabSz="409667" rtl="0" eaLnBrk="1" latinLnBrk="0" hangingPunct="1">
        <a:defRPr sz="1600" kern="1200">
          <a:solidFill>
            <a:schemeClr val="tx1"/>
          </a:solidFill>
          <a:latin typeface="+mn-lt"/>
          <a:ea typeface="+mn-ea"/>
          <a:cs typeface="+mn-cs"/>
        </a:defRPr>
      </a:lvl2pPr>
      <a:lvl3pPr marL="819335" algn="l" defTabSz="409667" rtl="0" eaLnBrk="1" latinLnBrk="0" hangingPunct="1">
        <a:defRPr sz="1600" kern="1200">
          <a:solidFill>
            <a:schemeClr val="tx1"/>
          </a:solidFill>
          <a:latin typeface="+mn-lt"/>
          <a:ea typeface="+mn-ea"/>
          <a:cs typeface="+mn-cs"/>
        </a:defRPr>
      </a:lvl3pPr>
      <a:lvl4pPr marL="1229004" algn="l" defTabSz="409667" rtl="0" eaLnBrk="1" latinLnBrk="0" hangingPunct="1">
        <a:defRPr sz="1600" kern="1200">
          <a:solidFill>
            <a:schemeClr val="tx1"/>
          </a:solidFill>
          <a:latin typeface="+mn-lt"/>
          <a:ea typeface="+mn-ea"/>
          <a:cs typeface="+mn-cs"/>
        </a:defRPr>
      </a:lvl4pPr>
      <a:lvl5pPr marL="1638671" algn="l" defTabSz="409667" rtl="0" eaLnBrk="1" latinLnBrk="0" hangingPunct="1">
        <a:defRPr sz="1600" kern="1200">
          <a:solidFill>
            <a:schemeClr val="tx1"/>
          </a:solidFill>
          <a:latin typeface="+mn-lt"/>
          <a:ea typeface="+mn-ea"/>
          <a:cs typeface="+mn-cs"/>
        </a:defRPr>
      </a:lvl5pPr>
      <a:lvl6pPr marL="2048341" algn="l" defTabSz="409667" rtl="0" eaLnBrk="1" latinLnBrk="0" hangingPunct="1">
        <a:defRPr sz="1600" kern="1200">
          <a:solidFill>
            <a:schemeClr val="tx1"/>
          </a:solidFill>
          <a:latin typeface="+mn-lt"/>
          <a:ea typeface="+mn-ea"/>
          <a:cs typeface="+mn-cs"/>
        </a:defRPr>
      </a:lvl6pPr>
      <a:lvl7pPr marL="2458008" algn="l" defTabSz="409667" rtl="0" eaLnBrk="1" latinLnBrk="0" hangingPunct="1">
        <a:defRPr sz="1600" kern="1200">
          <a:solidFill>
            <a:schemeClr val="tx1"/>
          </a:solidFill>
          <a:latin typeface="+mn-lt"/>
          <a:ea typeface="+mn-ea"/>
          <a:cs typeface="+mn-cs"/>
        </a:defRPr>
      </a:lvl7pPr>
      <a:lvl8pPr marL="2867676" algn="l" defTabSz="409667" rtl="0" eaLnBrk="1" latinLnBrk="0" hangingPunct="1">
        <a:defRPr sz="1600" kern="1200">
          <a:solidFill>
            <a:schemeClr val="tx1"/>
          </a:solidFill>
          <a:latin typeface="+mn-lt"/>
          <a:ea typeface="+mn-ea"/>
          <a:cs typeface="+mn-cs"/>
        </a:defRPr>
      </a:lvl8pPr>
      <a:lvl9pPr marL="3277343" algn="l" defTabSz="409667"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3"/>
          <p:cNvGrpSpPr>
            <a:grpSpLocks/>
          </p:cNvGrpSpPr>
          <p:nvPr/>
        </p:nvGrpSpPr>
        <p:grpSpPr bwMode="auto">
          <a:xfrm>
            <a:off x="-3175" y="4800600"/>
            <a:ext cx="9144000" cy="2151063"/>
            <a:chOff x="-3175" y="5440679"/>
            <a:chExt cx="10058069" cy="2437513"/>
          </a:xfrm>
        </p:grpSpPr>
        <p:grpSp>
          <p:nvGrpSpPr>
            <p:cNvPr id="2053" name="Group 16"/>
            <p:cNvGrpSpPr>
              <a:grpSpLocks/>
            </p:cNvGrpSpPr>
            <p:nvPr/>
          </p:nvGrpSpPr>
          <p:grpSpPr bwMode="auto">
            <a:xfrm>
              <a:off x="-3175" y="5440679"/>
              <a:ext cx="10058069" cy="2437513"/>
              <a:chOff x="-3876" y="5440931"/>
              <a:chExt cx="10058400" cy="2437940"/>
            </a:xfrm>
          </p:grpSpPr>
          <p:pic>
            <p:nvPicPr>
              <p:cNvPr id="2056"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440931"/>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12"/>
              <p:cNvSpPr txBox="1">
                <a:spLocks noChangeArrowheads="1"/>
              </p:cNvSpPr>
              <p:nvPr/>
            </p:nvSpPr>
            <p:spPr bwMode="auto">
              <a:xfrm>
                <a:off x="26288" y="7442803"/>
                <a:ext cx="4387994" cy="2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413"/>
                  </a:lnSpc>
                  <a:spcBef>
                    <a:spcPts val="900"/>
                  </a:spcBef>
                  <a:buSzPct val="50000"/>
                  <a:buFont typeface="Monotype Sorts"/>
                  <a:buChar char="l"/>
                  <a:defRPr sz="3200">
                    <a:solidFill>
                      <a:schemeClr val="tx1"/>
                    </a:solidFill>
                    <a:latin typeface="Arial Narrow" pitchFamily="34" charset="0"/>
                    <a:ea typeface="ＭＳ Ｐゴシック" pitchFamily="34" charset="-128"/>
                    <a:cs typeface="ＭＳ Ｐゴシック" pitchFamily="34" charset="-128"/>
                  </a:defRPr>
                </a:lvl1pPr>
                <a:lvl2pPr marL="742950" indent="-285750" eaLnBrk="0" hangingPunct="0">
                  <a:lnSpc>
                    <a:spcPts val="3413"/>
                  </a:lnSpc>
                  <a:spcBef>
                    <a:spcPts val="900"/>
                  </a:spcBef>
                  <a:defRPr sz="3200">
                    <a:solidFill>
                      <a:schemeClr val="tx1"/>
                    </a:solidFill>
                    <a:latin typeface="Arial Narrow" pitchFamily="34" charset="0"/>
                    <a:ea typeface="ＭＳ Ｐゴシック" pitchFamily="34" charset="-128"/>
                    <a:cs typeface="ＭＳ Ｐゴシック" pitchFamily="34" charset="-128"/>
                  </a:defRPr>
                </a:lvl2pPr>
                <a:lvl3pPr marL="1143000" indent="-228600" eaLnBrk="0" hangingPunct="0">
                  <a:lnSpc>
                    <a:spcPts val="3413"/>
                  </a:lnSpc>
                  <a:spcBef>
                    <a:spcPts val="363"/>
                  </a:spcBef>
                  <a:buFont typeface="Monotype Sorts"/>
                  <a:defRPr sz="3200">
                    <a:solidFill>
                      <a:schemeClr val="tx1"/>
                    </a:solidFill>
                    <a:latin typeface="Arial Narrow" pitchFamily="34" charset="0"/>
                    <a:ea typeface="ヒラギノ角ゴ Pro W3"/>
                    <a:cs typeface="ＭＳ Ｐゴシック" pitchFamily="34" charset="-128"/>
                  </a:defRPr>
                </a:lvl3pPr>
                <a:lvl4pPr marL="1600200" indent="-228600" eaLnBrk="0" hangingPunct="0">
                  <a:lnSpc>
                    <a:spcPts val="1975"/>
                  </a:lnSpc>
                  <a:spcBef>
                    <a:spcPts val="363"/>
                  </a:spcBef>
                  <a:defRPr sz="2000">
                    <a:solidFill>
                      <a:schemeClr val="tx1"/>
                    </a:solidFill>
                    <a:latin typeface="Arial Narrow" pitchFamily="34" charset="0"/>
                    <a:ea typeface="ヒラギノ角ゴ Pro W3"/>
                    <a:cs typeface="ＭＳ Ｐゴシック" pitchFamily="34" charset="-128"/>
                  </a:defRPr>
                </a:lvl4pPr>
                <a:lvl5pPr marL="2057400" indent="-228600" eaLnBrk="0" hangingPunct="0">
                  <a:lnSpc>
                    <a:spcPts val="1975"/>
                  </a:lnSpc>
                  <a:spcBef>
                    <a:spcPts val="363"/>
                  </a:spcBef>
                  <a:buFont typeface="CommonBullets"/>
                  <a:defRPr sz="2000">
                    <a:solidFill>
                      <a:schemeClr val="tx1"/>
                    </a:solidFill>
                    <a:latin typeface="Arial Narrow" pitchFamily="34" charset="0"/>
                    <a:ea typeface="ヒラギノ角ゴ Pro W3"/>
                    <a:cs typeface="ＭＳ Ｐゴシック" pitchFamily="34" charset="-128"/>
                  </a:defRPr>
                </a:lvl5pPr>
                <a:lvl6pPr marL="25146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6pPr>
                <a:lvl7pPr marL="29718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7pPr>
                <a:lvl8pPr marL="34290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8pPr>
                <a:lvl9pPr marL="38862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9pPr>
              </a:lstStyle>
              <a:p>
                <a:pPr>
                  <a:lnSpc>
                    <a:spcPct val="100000"/>
                  </a:lnSpc>
                  <a:spcBef>
                    <a:spcPct val="0"/>
                  </a:spcBef>
                  <a:buSzTx/>
                  <a:buFontTx/>
                  <a:buNone/>
                </a:pPr>
                <a:r>
                  <a:rPr lang="en-US" altLang="en-US" sz="900">
                    <a:solidFill>
                      <a:schemeClr val="bg1"/>
                    </a:solidFill>
                    <a:latin typeface="Arial" pitchFamily="34" charset="0"/>
                    <a:cs typeface="Arial" pitchFamily="34" charset="0"/>
                  </a:rPr>
                  <a:t>Baldrige Performance Excellence Program | www.nist.gov/baldrige</a:t>
                </a:r>
              </a:p>
            </p:txBody>
          </p:sp>
        </p:grpSp>
        <p:pic>
          <p:nvPicPr>
            <p:cNvPr id="2054" name="Baldrige_Program_Logo_2010.whitebkgd.eps" descr="/Users/louannross/Desktop/Design Center/Art Folder/Logo Folder/M/ New 2010 Logo/Final Program Logo 2010/Baldrige_Program_Logo_2010.whitebkgd.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3988" y="6464300"/>
              <a:ext cx="1624012"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nistident_flright_vec.eps" descr="/Users/louannross/Desktop/Design Center/Art Folder/Logo Folder/N/ New Identifiers 11.09.07/nistident_flright_vec.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Rectangle 3"/>
          <p:cNvSpPr txBox="1">
            <a:spLocks noChangeArrowheads="1"/>
          </p:cNvSpPr>
          <p:nvPr/>
        </p:nvSpPr>
        <p:spPr bwMode="auto">
          <a:xfrm>
            <a:off x="604838" y="2133600"/>
            <a:ext cx="8158162" cy="2443163"/>
          </a:xfrm>
          <a:prstGeom prst="rect">
            <a:avLst/>
          </a:prstGeom>
          <a:noFill/>
          <a:ln w="9525">
            <a:noFill/>
            <a:miter lim="800000"/>
            <a:headEnd/>
            <a:tailEnd/>
          </a:ln>
        </p:spPr>
        <p:txBody>
          <a:bodyPr lIns="82058" tIns="41029" rIns="82058" bIns="41029"/>
          <a:lstStyle/>
          <a:p>
            <a:pPr defTabSz="914608" eaLnBrk="0" fontAlgn="auto" hangingPunct="0">
              <a:lnSpc>
                <a:spcPts val="4846"/>
              </a:lnSpc>
              <a:spcBef>
                <a:spcPts val="897"/>
              </a:spcBef>
              <a:spcAft>
                <a:spcPts val="0"/>
              </a:spcAft>
              <a:buSzPct val="50000"/>
              <a:defRPr/>
            </a:pPr>
            <a:r>
              <a:rPr lang="en-US" sz="3900" b="1" kern="0" dirty="0">
                <a:latin typeface="Arial" pitchFamily="34" charset="0"/>
                <a:ea typeface="ＭＳ Ｐゴシック" pitchFamily="-107" charset="-128"/>
              </a:rPr>
              <a:t>Polishing Feedback Comments</a:t>
            </a:r>
          </a:p>
        </p:txBody>
      </p:sp>
      <p:sp>
        <p:nvSpPr>
          <p:cNvPr id="9" name="Rectangle 2"/>
          <p:cNvSpPr txBox="1">
            <a:spLocks noChangeArrowheads="1"/>
          </p:cNvSpPr>
          <p:nvPr/>
        </p:nvSpPr>
        <p:spPr bwMode="auto">
          <a:xfrm>
            <a:off x="1524000" y="4953000"/>
            <a:ext cx="7467600" cy="685800"/>
          </a:xfrm>
          <a:prstGeom prst="rect">
            <a:avLst/>
          </a:prstGeom>
          <a:noFill/>
          <a:ln w="9525">
            <a:noFill/>
            <a:miter lim="800000"/>
            <a:headEnd/>
            <a:tailEnd/>
          </a:ln>
        </p:spPr>
        <p:txBody>
          <a:bodyPr lIns="81940" tIns="40968" rIns="81940" bIns="40968"/>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lgn="r">
              <a:lnSpc>
                <a:spcPts val="4300"/>
              </a:lnSpc>
              <a:defRPr/>
            </a:pPr>
            <a:r>
              <a:rPr lang="en-US" sz="2800" kern="0" dirty="0" smtClean="0">
                <a:solidFill>
                  <a:schemeClr val="bg1">
                    <a:lumMod val="50000"/>
                  </a:schemeClr>
                </a:solidFill>
                <a:latin typeface="Arial" pitchFamily="34" charset="0"/>
                <a:ea typeface="ＭＳ Ｐゴシック" pitchFamily="34" charset="-128"/>
                <a:cs typeface="Arial" pitchFamily="34" charset="0"/>
              </a:rPr>
              <a:t>Sample 1: Process Strength</a:t>
            </a:r>
            <a:endParaRPr lang="en-US" sz="2800" b="0" kern="0" dirty="0">
              <a:solidFill>
                <a:schemeClr val="bg1">
                  <a:lumMod val="50000"/>
                </a:schemeClr>
              </a:solidFill>
              <a:latin typeface="Arial"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7924800" cy="838200"/>
          </a:xfrm>
        </p:spPr>
        <p:txBody>
          <a:bodyPr/>
          <a:lstStyle/>
          <a:p>
            <a:r>
              <a:rPr lang="en-US" altLang="en-US" sz="2800" smtClean="0">
                <a:latin typeface="Arial Narrow" pitchFamily="34" charset="0"/>
                <a:ea typeface="ＭＳ Ｐゴシック" pitchFamily="34" charset="-128"/>
                <a:cs typeface="Arial Narrow" pitchFamily="34" charset="0"/>
              </a:rPr>
              <a:t>Final Comment: 3.2b(2)</a:t>
            </a:r>
          </a:p>
        </p:txBody>
      </p:sp>
      <p:sp>
        <p:nvSpPr>
          <p:cNvPr id="11267" name="Rectangle 3"/>
          <p:cNvSpPr>
            <a:spLocks noGrp="1" noChangeArrowheads="1"/>
          </p:cNvSpPr>
          <p:nvPr>
            <p:ph idx="1"/>
          </p:nvPr>
        </p:nvSpPr>
        <p:spPr>
          <a:xfrm>
            <a:off x="392113" y="1020763"/>
            <a:ext cx="7837487" cy="4114800"/>
          </a:xfrm>
        </p:spPr>
        <p:txBody>
          <a:bodyPr/>
          <a:lstStyle/>
          <a:p>
            <a:pPr marL="0" indent="0">
              <a:lnSpc>
                <a:spcPts val="3000"/>
              </a:lnSpc>
              <a:buFont typeface="Arial Narrow" pitchFamily="34" charset="0"/>
              <a:buNone/>
            </a:pPr>
            <a:r>
              <a:rPr lang="en-US" altLang="en-US" sz="2000" smtClean="0">
                <a:ea typeface="ＭＳ Ｐゴシック" pitchFamily="34" charset="-128"/>
                <a:cs typeface="ＭＳ Ｐゴシック" pitchFamily="34" charset="-128"/>
              </a:rPr>
              <a:t>The applicant’s approach to managing customer complaints responds to the customer requirements of support for the product life cycle and high quality. Complaints are logged into CNet, routed to the appropriate customer advocate, and tracked to resolution, with notifications to key internal stakeholders. Complaint codes are consistent with other coding systems used throughout the customer relationship life cycle, providing an integrated view of customer complaints.</a:t>
            </a:r>
          </a:p>
        </p:txBody>
      </p:sp>
      <p:sp>
        <p:nvSpPr>
          <p:cNvPr id="4" name="Oval Callout 3"/>
          <p:cNvSpPr>
            <a:spLocks noChangeArrowheads="1"/>
          </p:cNvSpPr>
          <p:nvPr/>
        </p:nvSpPr>
        <p:spPr bwMode="auto">
          <a:xfrm>
            <a:off x="4267200" y="152400"/>
            <a:ext cx="2209800" cy="838200"/>
          </a:xfrm>
          <a:prstGeom prst="wedgeEllipseCallout">
            <a:avLst>
              <a:gd name="adj1" fmla="val -69148"/>
              <a:gd name="adj2" fmla="val 6856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 with relevance</a:t>
            </a:r>
          </a:p>
        </p:txBody>
      </p:sp>
      <p:sp>
        <p:nvSpPr>
          <p:cNvPr id="6" name="Oval Callout 5"/>
          <p:cNvSpPr>
            <a:spLocks noChangeArrowheads="1"/>
          </p:cNvSpPr>
          <p:nvPr/>
        </p:nvSpPr>
        <p:spPr bwMode="auto">
          <a:xfrm>
            <a:off x="762000" y="4030663"/>
            <a:ext cx="3276600" cy="817562"/>
          </a:xfrm>
          <a:prstGeom prst="wedgeEllipseCallout">
            <a:avLst>
              <a:gd name="adj1" fmla="val -39319"/>
              <a:gd name="adj2" fmla="val -27537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a:t>
            </a:r>
            <a:br>
              <a:rPr lang="en-US" altLang="en-US" b="1"/>
            </a:br>
            <a:r>
              <a:rPr lang="en-US" altLang="en-US" b="1"/>
              <a:t>(systematic approach)</a:t>
            </a:r>
          </a:p>
        </p:txBody>
      </p:sp>
      <p:sp>
        <p:nvSpPr>
          <p:cNvPr id="7" name="Oval Callout 6"/>
          <p:cNvSpPr>
            <a:spLocks noChangeArrowheads="1"/>
          </p:cNvSpPr>
          <p:nvPr/>
        </p:nvSpPr>
        <p:spPr bwMode="auto">
          <a:xfrm>
            <a:off x="6477000" y="3998913"/>
            <a:ext cx="2133600" cy="849312"/>
          </a:xfrm>
          <a:prstGeom prst="wedgeEllipseCallout">
            <a:avLst>
              <a:gd name="adj1" fmla="val 17093"/>
              <a:gd name="adj2" fmla="val -21988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 (integration)</a:t>
            </a:r>
          </a:p>
        </p:txBody>
      </p:sp>
      <p:sp>
        <p:nvSpPr>
          <p:cNvPr id="11271" name="Rounded Rectangle 1"/>
          <p:cNvSpPr>
            <a:spLocks noChangeArrowheads="1"/>
          </p:cNvSpPr>
          <p:nvPr/>
        </p:nvSpPr>
        <p:spPr bwMode="auto">
          <a:xfrm>
            <a:off x="0" y="5181600"/>
            <a:ext cx="6629400" cy="16764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eaLnBrk="0" hangingPunct="0"/>
            <a:r>
              <a:rPr lang="en-US" altLang="en-US" b="1"/>
              <a:t>Original comment: </a:t>
            </a:r>
            <a:r>
              <a:rPr lang="en-US" altLang="en-US"/>
              <a:t>A systematic, integrated approach to managing customer complaints is deployed by the applicant to Collin Customer Advocates, field personnel, and Business Segment managers. Complaints are logged into CNet, routed to the appropriate CCA, and tracked to resolution, with notifications to key internal stakeholders.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nvSpPr>
        <p:spPr bwMode="auto">
          <a:xfrm>
            <a:off x="914400" y="1981200"/>
            <a:ext cx="7366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40" tIns="40968" rIns="81940" bIns="40968"/>
          <a:lstStyle>
            <a:lvl1pPr defTabSz="912813" eaLnBrk="0" hangingPunct="0">
              <a:lnSpc>
                <a:spcPts val="3413"/>
              </a:lnSpc>
              <a:spcBef>
                <a:spcPts val="900"/>
              </a:spcBef>
              <a:buSzPct val="50000"/>
              <a:buFont typeface="Monotype Sorts"/>
              <a:buChar char="l"/>
              <a:defRPr sz="3200">
                <a:solidFill>
                  <a:schemeClr val="tx1"/>
                </a:solidFill>
                <a:latin typeface="Arial Narrow" pitchFamily="34" charset="0"/>
                <a:ea typeface="ＭＳ Ｐゴシック" pitchFamily="34" charset="-128"/>
                <a:cs typeface="ＭＳ Ｐゴシック" pitchFamily="34" charset="-128"/>
              </a:defRPr>
            </a:lvl1pPr>
            <a:lvl2pPr marL="928688" indent="-361950" defTabSz="912813" eaLnBrk="0" hangingPunct="0">
              <a:lnSpc>
                <a:spcPts val="3413"/>
              </a:lnSpc>
              <a:spcBef>
                <a:spcPts val="900"/>
              </a:spcBef>
              <a:defRPr sz="3200">
                <a:solidFill>
                  <a:schemeClr val="tx1"/>
                </a:solidFill>
                <a:latin typeface="Arial Narrow" pitchFamily="34" charset="0"/>
                <a:ea typeface="ＭＳ Ｐゴシック" pitchFamily="34" charset="-128"/>
                <a:cs typeface="ＭＳ Ｐゴシック" pitchFamily="34" charset="-128"/>
              </a:defRPr>
            </a:lvl2pPr>
            <a:lvl3pPr marL="1339850" indent="-227013" defTabSz="912813" eaLnBrk="0" hangingPunct="0">
              <a:lnSpc>
                <a:spcPts val="3413"/>
              </a:lnSpc>
              <a:spcBef>
                <a:spcPts val="363"/>
              </a:spcBef>
              <a:buFont typeface="Monotype Sorts"/>
              <a:defRPr sz="3200">
                <a:solidFill>
                  <a:schemeClr val="tx1"/>
                </a:solidFill>
                <a:latin typeface="Arial Narrow" pitchFamily="34" charset="0"/>
                <a:ea typeface="ヒラギノ角ゴ Pro W3"/>
                <a:cs typeface="ＭＳ Ｐゴシック" pitchFamily="34" charset="-128"/>
              </a:defRPr>
            </a:lvl3pPr>
            <a:lvl4pPr marL="1670050" indent="-227013" defTabSz="912813" eaLnBrk="0" hangingPunct="0">
              <a:lnSpc>
                <a:spcPts val="1975"/>
              </a:lnSpc>
              <a:spcBef>
                <a:spcPts val="363"/>
              </a:spcBef>
              <a:defRPr sz="2000">
                <a:solidFill>
                  <a:schemeClr val="tx1"/>
                </a:solidFill>
                <a:latin typeface="Arial Narrow" pitchFamily="34" charset="0"/>
                <a:ea typeface="ヒラギノ角ゴ Pro W3"/>
                <a:cs typeface="ＭＳ Ｐゴシック" pitchFamily="34" charset="-128"/>
              </a:defRPr>
            </a:lvl4pPr>
            <a:lvl5pPr marL="2052638" indent="-227013" defTabSz="912813" eaLnBrk="0" hangingPunct="0">
              <a:lnSpc>
                <a:spcPts val="1975"/>
              </a:lnSpc>
              <a:spcBef>
                <a:spcPts val="363"/>
              </a:spcBef>
              <a:buFont typeface="CommonBullets"/>
              <a:defRPr sz="2000">
                <a:solidFill>
                  <a:schemeClr val="tx1"/>
                </a:solidFill>
                <a:latin typeface="Arial Narrow" pitchFamily="34" charset="0"/>
                <a:ea typeface="ヒラギノ角ゴ Pro W3"/>
                <a:cs typeface="ＭＳ Ｐゴシック" pitchFamily="34" charset="-128"/>
              </a:defRPr>
            </a:lvl5pPr>
            <a:lvl6pPr marL="2509838" indent="-227013" defTabSz="912813"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6pPr>
            <a:lvl7pPr marL="2967038" indent="-227013" defTabSz="912813"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7pPr>
            <a:lvl8pPr marL="3424238" indent="-227013" defTabSz="912813"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8pPr>
            <a:lvl9pPr marL="3881438" indent="-227013" defTabSz="912813"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9pPr>
          </a:lstStyle>
          <a:p>
            <a:pPr algn="ctr">
              <a:buFont typeface="Arial Narrow" pitchFamily="34" charset="0"/>
              <a:buNone/>
            </a:pPr>
            <a:r>
              <a:rPr lang="en-US" altLang="en-US" sz="2800" i="1">
                <a:cs typeface="Vijaya" pitchFamily="34" charset="0"/>
              </a:rPr>
              <a:t>Disclaimer: Not all process strengths will follow the order of this sample. Use the order that is most effective for the applicant.</a:t>
            </a:r>
          </a:p>
          <a:p>
            <a:pPr algn="ctr">
              <a:buFont typeface="Arial Narrow" pitchFamily="34" charset="0"/>
              <a:buNone/>
            </a:pPr>
            <a:endParaRPr lang="en-US" altLang="en-US" sz="2800" i="1">
              <a:cs typeface="Vijaya" pitchFamily="34" charset="0"/>
            </a:endParaRPr>
          </a:p>
          <a:p>
            <a:pPr algn="ctr">
              <a:buFont typeface="Arial Narrow" pitchFamily="34" charset="0"/>
              <a:buNone/>
            </a:pPr>
            <a:endParaRPr lang="en-US" altLang="en-US" sz="2800" i="1">
              <a:cs typeface="Vijaya" pitchFamily="34" charset="0"/>
            </a:endParaRPr>
          </a:p>
          <a:p>
            <a:pPr algn="ctr">
              <a:buFont typeface="Arial Narrow" pitchFamily="34" charset="0"/>
              <a:buNone/>
            </a:pPr>
            <a:r>
              <a:rPr lang="en-US" altLang="en-US" sz="2800" i="1">
                <a:cs typeface="Vijaya" pitchFamily="34" charset="0"/>
              </a:rPr>
              <a:t>Many thanks to Joe Muzikowski </a:t>
            </a:r>
            <a:br>
              <a:rPr lang="en-US" altLang="en-US" sz="2800" i="1">
                <a:cs typeface="Vijaya" pitchFamily="34" charset="0"/>
              </a:rPr>
            </a:br>
            <a:r>
              <a:rPr lang="en-US" altLang="en-US" sz="2800" i="1">
                <a:cs typeface="Vijaya" pitchFamily="34" charset="0"/>
              </a:rPr>
              <a:t>for advice and commentary.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63" y="609600"/>
            <a:ext cx="8426450" cy="617538"/>
          </a:xfrm>
        </p:spPr>
        <p:txBody>
          <a:bodyPr lIns="91429" tIns="45714" rIns="91429" bIns="45714" rtlCol="0">
            <a:spAutoFit/>
          </a:bodyPr>
          <a:lstStyle/>
          <a:p>
            <a:pPr marL="95250" defTabSz="914400" eaLnBrk="1" hangingPunct="1">
              <a:lnSpc>
                <a:spcPts val="4124"/>
              </a:lnSpc>
              <a:defRPr/>
            </a:pPr>
            <a:r>
              <a:rPr lang="en-US" sz="3200" kern="1200" dirty="0" smtClean="0">
                <a:solidFill>
                  <a:schemeClr val="tx1"/>
                </a:solidFill>
                <a:latin typeface="+mn-lt"/>
                <a:ea typeface="+mn-ea"/>
                <a:cs typeface="+mn-cs"/>
              </a:rPr>
              <a:t>Baldrige </a:t>
            </a:r>
            <a:r>
              <a:rPr lang="en-US" sz="3200" kern="1200" dirty="0">
                <a:solidFill>
                  <a:schemeClr val="tx1"/>
                </a:solidFill>
                <a:latin typeface="+mn-lt"/>
                <a:ea typeface="+mn-ea"/>
                <a:cs typeface="+mn-cs"/>
              </a:rPr>
              <a:t>examiners are familiar with this principle:</a:t>
            </a:r>
          </a:p>
        </p:txBody>
      </p:sp>
      <p:sp>
        <p:nvSpPr>
          <p:cNvPr id="4" name="TextBox 3"/>
          <p:cNvSpPr txBox="1"/>
          <p:nvPr/>
        </p:nvSpPr>
        <p:spPr>
          <a:xfrm>
            <a:off x="914400" y="2374900"/>
            <a:ext cx="8043863" cy="3108325"/>
          </a:xfrm>
          <a:prstGeom prst="rect">
            <a:avLst/>
          </a:prstGeom>
          <a:noFill/>
        </p:spPr>
        <p:txBody>
          <a:bodyPr lIns="91429" tIns="45714" rIns="91429" bIns="45714">
            <a:spAutoFit/>
          </a:bodyPr>
          <a:lstStyle/>
          <a:p>
            <a:pPr marL="458788" indent="-363538" fontAlgn="auto">
              <a:spcBef>
                <a:spcPts val="0"/>
              </a:spcBef>
              <a:spcAft>
                <a:spcPts val="0"/>
              </a:spcAft>
              <a:buFont typeface="Arial" pitchFamily="34" charset="0"/>
              <a:buChar char="•"/>
              <a:defRPr/>
            </a:pPr>
            <a:r>
              <a:rPr lang="en-US" sz="2800" dirty="0">
                <a:latin typeface="+mn-lt"/>
                <a:cs typeface="+mn-cs"/>
              </a:rPr>
              <a:t>A concise opening statement of the main idea </a:t>
            </a:r>
            <a:br>
              <a:rPr lang="en-US" sz="2800" dirty="0">
                <a:latin typeface="+mn-lt"/>
                <a:cs typeface="+mn-cs"/>
              </a:rPr>
            </a:br>
            <a:r>
              <a:rPr lang="en-US" sz="2800" dirty="0">
                <a:latin typeface="+mn-lt"/>
                <a:cs typeface="+mn-cs"/>
              </a:rPr>
              <a:t>(the “nugget”)</a:t>
            </a:r>
          </a:p>
          <a:p>
            <a:pPr marL="458788" indent="-363538" fontAlgn="auto">
              <a:spcBef>
                <a:spcPts val="0"/>
              </a:spcBef>
              <a:spcAft>
                <a:spcPts val="0"/>
              </a:spcAft>
              <a:buFont typeface="Arial" pitchFamily="34" charset="0"/>
              <a:buChar char="•"/>
              <a:defRPr/>
            </a:pPr>
            <a:r>
              <a:rPr lang="en-US" sz="2800" dirty="0">
                <a:latin typeface="+mn-lt"/>
                <a:cs typeface="+mn-cs"/>
              </a:rPr>
              <a:t>The relevance of this main idea to the applicant</a:t>
            </a:r>
          </a:p>
          <a:p>
            <a:pPr marL="458788" indent="-363538" fontAlgn="auto">
              <a:spcBef>
                <a:spcPts val="0"/>
              </a:spcBef>
              <a:spcAft>
                <a:spcPts val="0"/>
              </a:spcAft>
              <a:buFont typeface="Arial" pitchFamily="34" charset="0"/>
              <a:buChar char="•"/>
              <a:defRPr/>
            </a:pPr>
            <a:r>
              <a:rPr lang="en-US" sz="2800" dirty="0">
                <a:latin typeface="+mn-lt"/>
                <a:cs typeface="+mn-cs"/>
              </a:rPr>
              <a:t>One or two examples . . .</a:t>
            </a:r>
          </a:p>
          <a:p>
            <a:pPr marL="95250" fontAlgn="auto">
              <a:spcBef>
                <a:spcPts val="0"/>
              </a:spcBef>
              <a:spcAft>
                <a:spcPts val="0"/>
              </a:spcAft>
              <a:defRPr/>
            </a:pPr>
            <a:endParaRPr lang="en-US" sz="2800" dirty="0">
              <a:latin typeface="+mn-lt"/>
              <a:cs typeface="+mn-cs"/>
            </a:endParaRPr>
          </a:p>
          <a:p>
            <a:pPr marL="801688" fontAlgn="auto">
              <a:spcBef>
                <a:spcPts val="0"/>
              </a:spcBef>
              <a:spcAft>
                <a:spcPts val="0"/>
              </a:spcAft>
              <a:defRPr/>
            </a:pPr>
            <a:r>
              <a:rPr lang="en-US" sz="2800" dirty="0">
                <a:latin typeface="+mn-lt"/>
                <a:cs typeface="+mn-cs"/>
              </a:rPr>
              <a:t>… with these elements arranged in the most readable way for the applicant.</a:t>
            </a:r>
          </a:p>
        </p:txBody>
      </p:sp>
      <p:sp>
        <p:nvSpPr>
          <p:cNvPr id="7" name="Title 1"/>
          <p:cNvSpPr txBox="1">
            <a:spLocks/>
          </p:cNvSpPr>
          <p:nvPr/>
        </p:nvSpPr>
        <p:spPr bwMode="auto">
          <a:xfrm>
            <a:off x="381000" y="1447800"/>
            <a:ext cx="8088313" cy="1143000"/>
          </a:xfrm>
          <a:prstGeom prst="rect">
            <a:avLst/>
          </a:prstGeom>
          <a:noFill/>
          <a:ln w="9525">
            <a:noFill/>
            <a:miter lim="800000"/>
            <a:headEnd/>
            <a:tailEnd/>
          </a:ln>
        </p:spPr>
        <p:txBody>
          <a:bodyPr lIns="81940" tIns="40968" rIns="81940" bIns="40968" anchor="ct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defRPr/>
            </a:pPr>
            <a:r>
              <a:rPr lang="en-US" sz="3200" kern="0" dirty="0" smtClean="0"/>
              <a:t>An actionable comment contains . . .</a:t>
            </a:r>
            <a:endParaRPr lang="en-US" sz="3200" kern="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1000"/>
                                        <p:tgtEl>
                                          <p:spTgt spid="4">
                                            <p:txEl>
                                              <p:pRg st="1" end="1"/>
                                            </p:txEl>
                                          </p:spTgt>
                                        </p:tgtEl>
                                      </p:cBhvr>
                                    </p:animEffect>
                                    <p:anim calcmode="lin" valueType="num">
                                      <p:cBhvr>
                                        <p:cTn id="1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1000"/>
                                        <p:tgtEl>
                                          <p:spTgt spid="4">
                                            <p:txEl>
                                              <p:pRg st="2" end="2"/>
                                            </p:txEl>
                                          </p:spTgt>
                                        </p:tgtEl>
                                      </p:cBhvr>
                                    </p:animEffect>
                                    <p:anim calcmode="lin" valueType="num">
                                      <p:cBhvr>
                                        <p:cTn id="2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088313" cy="1144588"/>
          </a:xfrm>
        </p:spPr>
        <p:txBody>
          <a:bodyPr lIns="91429" tIns="45714" rIns="91429" bIns="45714" rtlCol="0">
            <a:spAutoFit/>
          </a:bodyPr>
          <a:lstStyle/>
          <a:p>
            <a:pPr marL="95250" defTabSz="914400" eaLnBrk="1" hangingPunct="1">
              <a:lnSpc>
                <a:spcPts val="4124"/>
              </a:lnSpc>
              <a:defRPr/>
            </a:pPr>
            <a:r>
              <a:rPr lang="en-US" sz="3200" kern="1200" dirty="0" smtClean="0">
                <a:solidFill>
                  <a:schemeClr val="tx1"/>
                </a:solidFill>
                <a:latin typeface="+mn-lt"/>
                <a:ea typeface="+mn-ea"/>
                <a:cs typeface="+mn-cs"/>
              </a:rPr>
              <a:t>This example focuses on “polishing” (increasing the quality of) comments in these ways:  </a:t>
            </a:r>
            <a:endParaRPr lang="en-US" sz="3200" kern="1200" dirty="0">
              <a:solidFill>
                <a:schemeClr val="tx1"/>
              </a:solidFill>
              <a:latin typeface="+mn-lt"/>
              <a:ea typeface="+mn-ea"/>
              <a:cs typeface="+mn-cs"/>
            </a:endParaRPr>
          </a:p>
        </p:txBody>
      </p:sp>
      <p:sp>
        <p:nvSpPr>
          <p:cNvPr id="4" name="TextBox 3"/>
          <p:cNvSpPr txBox="1">
            <a:spLocks noChangeArrowheads="1"/>
          </p:cNvSpPr>
          <p:nvPr/>
        </p:nvSpPr>
        <p:spPr bwMode="auto">
          <a:xfrm>
            <a:off x="685800" y="2022475"/>
            <a:ext cx="7543800"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marL="458788" indent="-363538">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spcAft>
                <a:spcPts val="600"/>
              </a:spcAft>
              <a:buFont typeface="Arial" pitchFamily="34" charset="0"/>
              <a:buChar char="•"/>
            </a:pPr>
            <a:r>
              <a:rPr lang="en-US" altLang="en-US" sz="2800"/>
              <a:t>Make sure the relevance relates to a </a:t>
            </a:r>
            <a:r>
              <a:rPr lang="en-US" altLang="en-US" sz="2800" b="1"/>
              <a:t>key factor</a:t>
            </a:r>
            <a:r>
              <a:rPr lang="en-US" altLang="en-US" sz="2800"/>
              <a:t>.</a:t>
            </a:r>
          </a:p>
          <a:p>
            <a:pPr>
              <a:spcAft>
                <a:spcPts val="600"/>
              </a:spcAft>
              <a:buFont typeface="Arial" pitchFamily="34" charset="0"/>
              <a:buChar char="•"/>
            </a:pPr>
            <a:r>
              <a:rPr lang="en-US" altLang="en-US" sz="2800"/>
              <a:t>Make sure to use only </a:t>
            </a:r>
            <a:r>
              <a:rPr lang="en-US" altLang="en-US" sz="2800" b="1"/>
              <a:t>one nugget and one point of  relevance per comment</a:t>
            </a:r>
            <a:r>
              <a:rPr lang="en-US" altLang="en-US" sz="2800"/>
              <a:t>.</a:t>
            </a:r>
          </a:p>
          <a:p>
            <a:pPr>
              <a:spcAft>
                <a:spcPts val="600"/>
              </a:spcAft>
              <a:buFont typeface="Arial" pitchFamily="34" charset="0"/>
              <a:buChar char="•"/>
            </a:pPr>
            <a:r>
              <a:rPr lang="en-US" altLang="en-US" sz="2800" b="1"/>
              <a:t>“Show, don’t (just) tell” </a:t>
            </a:r>
            <a:r>
              <a:rPr lang="en-US" altLang="en-US" sz="2800"/>
              <a:t>the applicant how it demonstrates the evaluation factors.</a:t>
            </a:r>
          </a:p>
        </p:txBody>
      </p:sp>
      <p:sp>
        <p:nvSpPr>
          <p:cNvPr id="5" name="Rounded Rectangle 4"/>
          <p:cNvSpPr>
            <a:spLocks noChangeArrowheads="1"/>
          </p:cNvSpPr>
          <p:nvPr/>
        </p:nvSpPr>
        <p:spPr bwMode="auto">
          <a:xfrm>
            <a:off x="0" y="4724400"/>
            <a:ext cx="5791200" cy="2133600"/>
          </a:xfrm>
          <a:prstGeom prst="roundRect">
            <a:avLst>
              <a:gd name="adj" fmla="val 16667"/>
            </a:avLst>
          </a:prstGeom>
          <a:solidFill>
            <a:schemeClr val="accent1"/>
          </a:solidFill>
          <a:ln w="9525" algn="ctr">
            <a:solidFill>
              <a:schemeClr val="tx1"/>
            </a:solidFill>
            <a:round/>
            <a:headEnd/>
            <a:tailEnd/>
          </a:ln>
        </p:spPr>
        <p:txBody>
          <a:bodyPr/>
          <a:lstStyle>
            <a:lvl1pPr marL="95250">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spcBef>
                <a:spcPts val="600"/>
              </a:spcBef>
            </a:pPr>
            <a:r>
              <a:rPr lang="en-US" altLang="en-US" b="1"/>
              <a:t>What’s the difference between “telling” and “showing”?</a:t>
            </a:r>
          </a:p>
          <a:p>
            <a:pPr>
              <a:spcBef>
                <a:spcPts val="600"/>
              </a:spcBef>
            </a:pPr>
            <a:r>
              <a:rPr lang="en-US" altLang="en-US"/>
              <a:t>In your comment, don’t just parrot what’s in the application. Also “show” the applicant why the comment has some significance for its improvement journey. </a:t>
            </a:r>
          </a:p>
          <a:p>
            <a:pPr>
              <a:spcBef>
                <a:spcPts val="600"/>
              </a:spcBef>
            </a:pPr>
            <a:r>
              <a:rPr lang="en-US" altLang="en-US"/>
              <a:t>Ask yourself, “Why is this comment important for the applicant specifically, and not some generic observation?”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228600"/>
            <a:ext cx="2590800" cy="909638"/>
          </a:xfrm>
        </p:spPr>
        <p:txBody>
          <a:bodyPr/>
          <a:lstStyle/>
          <a:p>
            <a:r>
              <a:rPr lang="en-US" altLang="en-US" sz="2800" smtClean="0">
                <a:latin typeface="Arial Narrow" pitchFamily="34" charset="0"/>
                <a:ea typeface="ＭＳ Ｐゴシック" pitchFamily="34" charset="-128"/>
                <a:cs typeface="Arial Narrow" pitchFamily="34" charset="0"/>
              </a:rPr>
              <a:t>3.2b(2), Draft 1</a:t>
            </a:r>
          </a:p>
        </p:txBody>
      </p:sp>
      <p:sp>
        <p:nvSpPr>
          <p:cNvPr id="5123" name="Rectangle 3"/>
          <p:cNvSpPr>
            <a:spLocks noGrp="1" noChangeArrowheads="1"/>
          </p:cNvSpPr>
          <p:nvPr>
            <p:ph idx="1"/>
          </p:nvPr>
        </p:nvSpPr>
        <p:spPr>
          <a:xfrm>
            <a:off x="685800" y="1828800"/>
            <a:ext cx="7620000" cy="1828800"/>
          </a:xfrm>
        </p:spPr>
        <p:txBody>
          <a:bodyPr/>
          <a:lstStyle/>
          <a:p>
            <a:pPr marL="0" indent="0">
              <a:lnSpc>
                <a:spcPts val="3000"/>
              </a:lnSpc>
              <a:buFont typeface="Arial Narrow" pitchFamily="34" charset="0"/>
              <a:buNone/>
            </a:pPr>
            <a:r>
              <a:rPr lang="en-US" altLang="en-US" sz="1800" smtClean="0">
                <a:ea typeface="ＭＳ Ｐゴシック" pitchFamily="34" charset="-128"/>
                <a:cs typeface="ＭＳ Ｐゴシック" pitchFamily="34" charset="-128"/>
              </a:rPr>
              <a:t>A systematic, integrated approach to managing customer complaints is deployed by the applicant to Collin Customer Advocates, field personnel, and Business Segment managers. Complaints are logged into CNet, routed to the appropriate CCA, and tracked to resolution, with notifications to key internal stakeholders. </a:t>
            </a:r>
          </a:p>
        </p:txBody>
      </p:sp>
      <p:sp>
        <p:nvSpPr>
          <p:cNvPr id="3" name="Oval Callout 2"/>
          <p:cNvSpPr>
            <a:spLocks noChangeArrowheads="1"/>
          </p:cNvSpPr>
          <p:nvPr/>
        </p:nvSpPr>
        <p:spPr bwMode="auto">
          <a:xfrm>
            <a:off x="3492500" y="990600"/>
            <a:ext cx="1765300" cy="609600"/>
          </a:xfrm>
          <a:prstGeom prst="wedgeEllipseCallout">
            <a:avLst>
              <a:gd name="adj1" fmla="val -50454"/>
              <a:gd name="adj2" fmla="val 99324"/>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sz="2000" b="1">
                <a:solidFill>
                  <a:schemeClr val="accent2"/>
                </a:solidFill>
              </a:rPr>
              <a:t>Nugget</a:t>
            </a:r>
          </a:p>
        </p:txBody>
      </p:sp>
      <p:sp>
        <p:nvSpPr>
          <p:cNvPr id="8" name="Oval Callout 7"/>
          <p:cNvSpPr>
            <a:spLocks noChangeArrowheads="1"/>
          </p:cNvSpPr>
          <p:nvPr/>
        </p:nvSpPr>
        <p:spPr bwMode="auto">
          <a:xfrm>
            <a:off x="5740400" y="3581400"/>
            <a:ext cx="3175000" cy="838200"/>
          </a:xfrm>
          <a:prstGeom prst="wedgeEllipseCallout">
            <a:avLst>
              <a:gd name="adj1" fmla="val -33731"/>
              <a:gd name="adj2" fmla="val -12090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 </a:t>
            </a:r>
            <a:br>
              <a:rPr lang="en-US" altLang="en-US" b="1"/>
            </a:br>
            <a:r>
              <a:rPr lang="en-US" altLang="en-US" b="1"/>
              <a:t>(systematic approach)</a:t>
            </a:r>
          </a:p>
        </p:txBody>
      </p:sp>
      <p:sp>
        <p:nvSpPr>
          <p:cNvPr id="5" name="Rounded Rectangle 4"/>
          <p:cNvSpPr/>
          <p:nvPr/>
        </p:nvSpPr>
        <p:spPr bwMode="auto">
          <a:xfrm>
            <a:off x="0" y="4419600"/>
            <a:ext cx="5791200" cy="2438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r>
              <a:rPr lang="en-US" b="1" dirty="0">
                <a:latin typeface="+mn-lt"/>
                <a:ea typeface="Tahoma" pitchFamily="34" charset="0"/>
                <a:cs typeface="Tahoma" pitchFamily="34" charset="0"/>
              </a:rPr>
              <a:t>What’s missing here?</a:t>
            </a:r>
          </a:p>
          <a:p>
            <a:pPr marL="171450" indent="-171450" fontAlgn="auto">
              <a:spcBef>
                <a:spcPts val="0"/>
              </a:spcBef>
              <a:spcAft>
                <a:spcPts val="0"/>
              </a:spcAft>
              <a:buFont typeface="Arial" panose="020B0604020202020204" pitchFamily="34" charset="0"/>
              <a:buChar char="•"/>
              <a:defRPr/>
            </a:pPr>
            <a:r>
              <a:rPr lang="en-US" dirty="0">
                <a:latin typeface="+mn-lt"/>
                <a:ea typeface="Tahoma" pitchFamily="34" charset="0"/>
                <a:cs typeface="Tahoma" pitchFamily="34" charset="0"/>
              </a:rPr>
              <a:t>The comment states that the process is integrated, but doesn’t say </a:t>
            </a:r>
            <a:r>
              <a:rPr lang="en-US" u="sng" dirty="0">
                <a:latin typeface="+mn-lt"/>
                <a:ea typeface="Tahoma" pitchFamily="34" charset="0"/>
                <a:cs typeface="Tahoma" pitchFamily="34" charset="0"/>
              </a:rPr>
              <a:t>with what</a:t>
            </a:r>
            <a:r>
              <a:rPr lang="en-US" dirty="0">
                <a:latin typeface="+mn-lt"/>
                <a:ea typeface="Tahoma" pitchFamily="34" charset="0"/>
                <a:cs typeface="Tahoma" pitchFamily="34" charset="0"/>
              </a:rPr>
              <a:t> it’s integrated. Showing this with an example, instead of just saying so, will help support the score you give this item. </a:t>
            </a:r>
          </a:p>
          <a:p>
            <a:pPr marL="171450" indent="-171450" fontAlgn="auto">
              <a:spcBef>
                <a:spcPts val="0"/>
              </a:spcBef>
              <a:spcAft>
                <a:spcPts val="0"/>
              </a:spcAft>
              <a:buFont typeface="Arial" panose="020B0604020202020204" pitchFamily="34" charset="0"/>
              <a:buChar char="•"/>
              <a:defRPr/>
            </a:pPr>
            <a:r>
              <a:rPr lang="en-US" dirty="0">
                <a:latin typeface="+mn-lt"/>
                <a:ea typeface="Tahoma" pitchFamily="34" charset="0"/>
                <a:cs typeface="Tahoma" pitchFamily="34" charset="0"/>
              </a:rPr>
              <a:t>The second sentence is a valid example, but the question is, What’s the significance of this comment in light of the applicant’s situation?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988" y="30163"/>
            <a:ext cx="7924800" cy="757237"/>
          </a:xfrm>
        </p:spPr>
        <p:txBody>
          <a:bodyPr/>
          <a:lstStyle/>
          <a:p>
            <a:r>
              <a:rPr lang="en-US" altLang="en-US" sz="2800" smtClean="0">
                <a:latin typeface="Arial Narrow" pitchFamily="34" charset="0"/>
                <a:ea typeface="ＭＳ Ｐゴシック" pitchFamily="34" charset="-128"/>
                <a:cs typeface="Arial Narrow" pitchFamily="34" charset="0"/>
              </a:rPr>
              <a:t>Draft 2: Make sure the relevance relates to a key factor.</a:t>
            </a:r>
          </a:p>
        </p:txBody>
      </p:sp>
      <p:sp>
        <p:nvSpPr>
          <p:cNvPr id="15363" name="Rectangle 3"/>
          <p:cNvSpPr>
            <a:spLocks noGrp="1" noChangeArrowheads="1"/>
          </p:cNvSpPr>
          <p:nvPr>
            <p:ph idx="1"/>
          </p:nvPr>
        </p:nvSpPr>
        <p:spPr>
          <a:xfrm>
            <a:off x="342900" y="1447800"/>
            <a:ext cx="8305800" cy="3098800"/>
          </a:xfrm>
        </p:spPr>
        <p:txBody>
          <a:bodyPr/>
          <a:lstStyle/>
          <a:p>
            <a:pPr marL="0" indent="0">
              <a:lnSpc>
                <a:spcPts val="3000"/>
              </a:lnSpc>
              <a:spcBef>
                <a:spcPts val="600"/>
              </a:spcBef>
              <a:buFont typeface="Arial Narrow" pitchFamily="34" charset="0"/>
              <a:buNone/>
            </a:pPr>
            <a:r>
              <a:rPr lang="en-US" altLang="en-US" sz="2000" smtClean="0">
                <a:ea typeface="ＭＳ Ｐゴシック" pitchFamily="34" charset="-128"/>
                <a:cs typeface="ＭＳ Ｐゴシック" pitchFamily="34" charset="-128"/>
              </a:rPr>
              <a:t>A systematic, integrated approach to managing customer complaints is deployed by the applicant to Collin Customer Advocates, field personnel, and Business Segment managers. Complaints are logged into CNet, routed to the appropriate CCA, and tracked to resolution, with notifications to key internal stakeholders.</a:t>
            </a:r>
          </a:p>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This approach supports the customer requirements of support for the product life cycle and high quality, as well as supporting the strategic advantages of responsiveness, the Personal Touch, and capable processes. The approach may also aid the applicant in achieving its strategic objective of increasing Net Promoter Score.</a:t>
            </a:r>
          </a:p>
        </p:txBody>
      </p:sp>
      <p:sp>
        <p:nvSpPr>
          <p:cNvPr id="6148" name="Oval Callout 3"/>
          <p:cNvSpPr>
            <a:spLocks noChangeArrowheads="1"/>
          </p:cNvSpPr>
          <p:nvPr/>
        </p:nvSpPr>
        <p:spPr bwMode="auto">
          <a:xfrm>
            <a:off x="3100388" y="774700"/>
            <a:ext cx="1485900" cy="609600"/>
          </a:xfrm>
          <a:prstGeom prst="wedgeEllipseCallout">
            <a:avLst>
              <a:gd name="adj1" fmla="val -58472"/>
              <a:gd name="adj2" fmla="val 91528"/>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6149" name="Oval Callout 4"/>
          <p:cNvSpPr>
            <a:spLocks noChangeArrowheads="1"/>
          </p:cNvSpPr>
          <p:nvPr/>
        </p:nvSpPr>
        <p:spPr bwMode="auto">
          <a:xfrm>
            <a:off x="5562600" y="774700"/>
            <a:ext cx="3200400" cy="736600"/>
          </a:xfrm>
          <a:prstGeom prst="wedgeEllipseCallout">
            <a:avLst>
              <a:gd name="adj1" fmla="val -10171"/>
              <a:gd name="adj2" fmla="val 17593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 </a:t>
            </a:r>
            <a:br>
              <a:rPr lang="en-US" altLang="en-US" b="1"/>
            </a:br>
            <a:r>
              <a:rPr lang="en-US" altLang="en-US" b="1"/>
              <a:t>(systematic approach)</a:t>
            </a:r>
          </a:p>
        </p:txBody>
      </p:sp>
      <p:sp>
        <p:nvSpPr>
          <p:cNvPr id="6" name="Oval Callout 5"/>
          <p:cNvSpPr>
            <a:spLocks noChangeArrowheads="1"/>
          </p:cNvSpPr>
          <p:nvPr/>
        </p:nvSpPr>
        <p:spPr bwMode="auto">
          <a:xfrm>
            <a:off x="6019800" y="4800600"/>
            <a:ext cx="2743200" cy="871538"/>
          </a:xfrm>
          <a:prstGeom prst="wedgeEllipseCallout">
            <a:avLst>
              <a:gd name="adj1" fmla="val 403"/>
              <a:gd name="adj2" fmla="val -128412"/>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 </a:t>
            </a:r>
          </a:p>
          <a:p>
            <a:pPr algn="ctr" eaLnBrk="0" hangingPunct="0"/>
            <a:r>
              <a:rPr lang="en-US" altLang="en-US" b="1"/>
              <a:t>(citing key factors)</a:t>
            </a:r>
          </a:p>
        </p:txBody>
      </p:sp>
      <p:sp>
        <p:nvSpPr>
          <p:cNvPr id="2" name="Rounded Rectangle 1"/>
          <p:cNvSpPr>
            <a:spLocks noChangeArrowheads="1"/>
          </p:cNvSpPr>
          <p:nvPr/>
        </p:nvSpPr>
        <p:spPr bwMode="auto">
          <a:xfrm>
            <a:off x="26988" y="4648200"/>
            <a:ext cx="8991600" cy="22098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comment here is better than the previous one because it includes linkage to key factors. </a:t>
            </a:r>
          </a:p>
          <a:p>
            <a:r>
              <a:rPr lang="en-US" altLang="en-US" b="1">
                <a:cs typeface="Tahoma" pitchFamily="34" charset="0"/>
              </a:rPr>
              <a:t>But what’s wrong?</a:t>
            </a:r>
          </a:p>
          <a:p>
            <a:r>
              <a:rPr lang="en-US" altLang="en-US">
                <a:cs typeface="Tahoma" pitchFamily="34" charset="0"/>
              </a:rPr>
              <a:t>There are several key factor references: (1) customer requirements and (2) a strategic advantage, plus (3) a reference to a strategic objective. While all of that may be accurate, it’s a bit of a reach and could make the comment more confusing than useful for the applicant. This is particularly true when it’s done in OFI comments--it sounds like you’re “piling on” the applicant. </a:t>
            </a:r>
          </a:p>
          <a:p>
            <a:r>
              <a:rPr lang="en-US" altLang="en-US">
                <a:cs typeface="Tahoma" pitchFamily="34" charset="0"/>
              </a:rPr>
              <a:t>If you have developed a good list of key factors, it will be helpful here.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1000"/>
                                        <p:tgtEl>
                                          <p:spTgt spid="15363">
                                            <p:txEl>
                                              <p:pRg st="1" end="1"/>
                                            </p:txEl>
                                          </p:spTgt>
                                        </p:tgtEl>
                                      </p:cBhvr>
                                    </p:animEffect>
                                    <p:anim calcmode="lin" valueType="num">
                                      <p:cBhvr>
                                        <p:cTn id="8"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7410450" cy="909638"/>
          </a:xfrm>
        </p:spPr>
        <p:txBody>
          <a:bodyPr/>
          <a:lstStyle/>
          <a:p>
            <a:r>
              <a:rPr lang="en-US" altLang="en-US" sz="2800" smtClean="0">
                <a:latin typeface="Arial Narrow" pitchFamily="34" charset="0"/>
                <a:ea typeface="ＭＳ Ｐゴシック" pitchFamily="34" charset="-128"/>
                <a:cs typeface="Arial Narrow" pitchFamily="34" charset="0"/>
              </a:rPr>
              <a:t>Draft 3: Make sure there is only one nugget and one point of relevance.</a:t>
            </a:r>
          </a:p>
        </p:txBody>
      </p:sp>
      <p:sp>
        <p:nvSpPr>
          <p:cNvPr id="6" name="Oval Callout 5"/>
          <p:cNvSpPr>
            <a:spLocks noChangeArrowheads="1"/>
          </p:cNvSpPr>
          <p:nvPr/>
        </p:nvSpPr>
        <p:spPr bwMode="auto">
          <a:xfrm>
            <a:off x="7277100" y="5802313"/>
            <a:ext cx="1752600" cy="762000"/>
          </a:xfrm>
          <a:prstGeom prst="wedgeEllipseCallout">
            <a:avLst>
              <a:gd name="adj1" fmla="val -86046"/>
              <a:gd name="adj2" fmla="val -198296"/>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7172" name="Oval Callout 6"/>
          <p:cNvSpPr>
            <a:spLocks noChangeArrowheads="1"/>
          </p:cNvSpPr>
          <p:nvPr/>
        </p:nvSpPr>
        <p:spPr bwMode="auto">
          <a:xfrm>
            <a:off x="3200400" y="914400"/>
            <a:ext cx="1600200" cy="609600"/>
          </a:xfrm>
          <a:prstGeom prst="wedgeEllipseCallout">
            <a:avLst>
              <a:gd name="adj1" fmla="val -29389"/>
              <a:gd name="adj2" fmla="val 95694"/>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7173" name="Oval Callout 7"/>
          <p:cNvSpPr>
            <a:spLocks noChangeArrowheads="1"/>
          </p:cNvSpPr>
          <p:nvPr/>
        </p:nvSpPr>
        <p:spPr bwMode="auto">
          <a:xfrm>
            <a:off x="5791200" y="914400"/>
            <a:ext cx="3276600" cy="762000"/>
          </a:xfrm>
          <a:prstGeom prst="wedgeEllipseCallout">
            <a:avLst>
              <a:gd name="adj1" fmla="val -85977"/>
              <a:gd name="adj2" fmla="val 172894"/>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 </a:t>
            </a:r>
            <a:br>
              <a:rPr lang="en-US" altLang="en-US" b="1"/>
            </a:br>
            <a:r>
              <a:rPr lang="en-US" altLang="en-US" b="1"/>
              <a:t>(systematic approach)</a:t>
            </a:r>
          </a:p>
        </p:txBody>
      </p:sp>
      <p:sp>
        <p:nvSpPr>
          <p:cNvPr id="10" name="Rectangle 3"/>
          <p:cNvSpPr txBox="1">
            <a:spLocks noChangeArrowheads="1"/>
          </p:cNvSpPr>
          <p:nvPr/>
        </p:nvSpPr>
        <p:spPr bwMode="auto">
          <a:xfrm>
            <a:off x="431800" y="1654175"/>
            <a:ext cx="7620000" cy="4114800"/>
          </a:xfrm>
          <a:prstGeom prst="rect">
            <a:avLst/>
          </a:prstGeom>
          <a:noFill/>
          <a:ln w="9525">
            <a:noFill/>
            <a:miter lim="800000"/>
            <a:headEnd/>
            <a:tailEnd/>
          </a:ln>
        </p:spPr>
        <p:txBody>
          <a:bodyPr lIns="81940" tIns="40968" rIns="81940" bIns="40968"/>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0" indent="0">
              <a:lnSpc>
                <a:spcPts val="3000"/>
              </a:lnSpc>
              <a:spcBef>
                <a:spcPts val="600"/>
              </a:spcBef>
              <a:buFont typeface="Monotype Sorts" pitchFamily="2" charset="2"/>
              <a:buNone/>
              <a:defRPr/>
            </a:pPr>
            <a:r>
              <a:rPr lang="en-US" sz="2000" kern="0" dirty="0" smtClean="0"/>
              <a:t>A systematic, integrated approach to managing customer complaints is deployed by the applicant to Collin Customer Advocates, field personnel, and Business Segment managers. Complaints are logged into </a:t>
            </a:r>
            <a:r>
              <a:rPr lang="en-US" sz="2000" kern="0" dirty="0" err="1" smtClean="0"/>
              <a:t>CNet</a:t>
            </a:r>
            <a:r>
              <a:rPr lang="en-US" sz="2000" kern="0" dirty="0" smtClean="0"/>
              <a:t>, routed to the appropriate </a:t>
            </a:r>
            <a:r>
              <a:rPr lang="en-US" sz="2000" kern="0" dirty="0" err="1" smtClean="0"/>
              <a:t>CCA</a:t>
            </a:r>
            <a:r>
              <a:rPr lang="en-US" sz="2000" kern="0" dirty="0" smtClean="0"/>
              <a:t>, and tracked to resolution, with notifications to key internal stakeholders.</a:t>
            </a:r>
          </a:p>
          <a:p>
            <a:pPr marL="0" indent="0">
              <a:lnSpc>
                <a:spcPts val="3000"/>
              </a:lnSpc>
              <a:spcBef>
                <a:spcPts val="0"/>
              </a:spcBef>
              <a:buFont typeface="Monotype Sorts" pitchFamily="2" charset="2"/>
              <a:buNone/>
              <a:defRPr/>
            </a:pPr>
            <a:r>
              <a:rPr lang="en-US" sz="2000" kern="0" dirty="0" smtClean="0">
                <a:solidFill>
                  <a:srgbClr val="C00000"/>
                </a:solidFill>
              </a:rPr>
              <a:t>This approach supports the customer requirements of support for the product life cycle and high quality, as well as supporting the strategic advantages of responsiveness, the Personal Touch, and capable processes. The approach may also aid the applicant in achieving its strategic objective of increasing Net Promoter Score.</a:t>
            </a:r>
            <a:endParaRPr lang="en-US" sz="2000" kern="0" dirty="0">
              <a:solidFill>
                <a:srgbClr val="C00000"/>
              </a:solidFill>
            </a:endParaRPr>
          </a:p>
        </p:txBody>
      </p:sp>
      <p:grpSp>
        <p:nvGrpSpPr>
          <p:cNvPr id="20" name="Group 19"/>
          <p:cNvGrpSpPr>
            <a:grpSpLocks/>
          </p:cNvGrpSpPr>
          <p:nvPr/>
        </p:nvGrpSpPr>
        <p:grpSpPr bwMode="auto">
          <a:xfrm>
            <a:off x="539750" y="3827463"/>
            <a:ext cx="7124700" cy="1123950"/>
            <a:chOff x="1485900" y="4267200"/>
            <a:chExt cx="7124700" cy="1123044"/>
          </a:xfrm>
        </p:grpSpPr>
        <p:cxnSp>
          <p:nvCxnSpPr>
            <p:cNvPr id="7177" name="Straight Connector 8"/>
            <p:cNvCxnSpPr>
              <a:cxnSpLocks noChangeShapeType="1"/>
            </p:cNvCxnSpPr>
            <p:nvPr/>
          </p:nvCxnSpPr>
          <p:spPr bwMode="auto">
            <a:xfrm>
              <a:off x="3467100" y="4267200"/>
              <a:ext cx="4648200" cy="0"/>
            </a:xfrm>
            <a:prstGeom prst="line">
              <a:avLst/>
            </a:prstGeom>
            <a:noFill/>
            <a:ln w="19050" algn="ctr">
              <a:solidFill>
                <a:schemeClr val="tx1"/>
              </a:solidFill>
              <a:round/>
              <a:headEnd/>
              <a:tailEnd/>
            </a:ln>
          </p:spPr>
        </p:cxnSp>
        <p:cxnSp>
          <p:nvCxnSpPr>
            <p:cNvPr id="7178" name="Straight Connector 13"/>
            <p:cNvCxnSpPr>
              <a:cxnSpLocks noChangeShapeType="1"/>
            </p:cNvCxnSpPr>
            <p:nvPr/>
          </p:nvCxnSpPr>
          <p:spPr bwMode="auto">
            <a:xfrm>
              <a:off x="1485900" y="4628244"/>
              <a:ext cx="7048500" cy="0"/>
            </a:xfrm>
            <a:prstGeom prst="line">
              <a:avLst/>
            </a:prstGeom>
            <a:noFill/>
            <a:ln w="19050" algn="ctr">
              <a:solidFill>
                <a:schemeClr val="tx1"/>
              </a:solidFill>
              <a:round/>
              <a:headEnd/>
              <a:tailEnd/>
            </a:ln>
          </p:spPr>
        </p:cxnSp>
        <p:cxnSp>
          <p:nvCxnSpPr>
            <p:cNvPr id="7179" name="Straight Connector 14"/>
            <p:cNvCxnSpPr>
              <a:cxnSpLocks noChangeShapeType="1"/>
            </p:cNvCxnSpPr>
            <p:nvPr/>
          </p:nvCxnSpPr>
          <p:spPr bwMode="auto">
            <a:xfrm>
              <a:off x="1485900" y="5009244"/>
              <a:ext cx="7124700" cy="0"/>
            </a:xfrm>
            <a:prstGeom prst="line">
              <a:avLst/>
            </a:prstGeom>
            <a:noFill/>
            <a:ln w="19050" algn="ctr">
              <a:solidFill>
                <a:schemeClr val="tx1"/>
              </a:solidFill>
              <a:round/>
              <a:headEnd/>
              <a:tailEnd/>
            </a:ln>
          </p:spPr>
        </p:cxnSp>
        <p:cxnSp>
          <p:nvCxnSpPr>
            <p:cNvPr id="7180" name="Straight Connector 17"/>
            <p:cNvCxnSpPr>
              <a:cxnSpLocks noChangeShapeType="1"/>
            </p:cNvCxnSpPr>
            <p:nvPr/>
          </p:nvCxnSpPr>
          <p:spPr bwMode="auto">
            <a:xfrm>
              <a:off x="1485900" y="5390244"/>
              <a:ext cx="1485900" cy="0"/>
            </a:xfrm>
            <a:prstGeom prst="line">
              <a:avLst/>
            </a:prstGeom>
            <a:noFill/>
            <a:ln w="19050" algn="ctr">
              <a:solidFill>
                <a:schemeClr val="tx1"/>
              </a:solidFill>
              <a:round/>
              <a:headEnd/>
              <a:tailEnd/>
            </a:ln>
          </p:spPr>
        </p:cxnSp>
      </p:grpSp>
      <p:sp>
        <p:nvSpPr>
          <p:cNvPr id="2" name="Rounded Rectangle 1"/>
          <p:cNvSpPr>
            <a:spLocks noChangeArrowheads="1"/>
          </p:cNvSpPr>
          <p:nvPr/>
        </p:nvSpPr>
        <p:spPr bwMode="auto">
          <a:xfrm>
            <a:off x="0" y="5283200"/>
            <a:ext cx="6096000" cy="15494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Here, the examiner has pared down the “so-whats” (relevance) to a single point.</a:t>
            </a:r>
          </a:p>
          <a:p>
            <a:r>
              <a:rPr lang="en-US" altLang="en-US">
                <a:cs typeface="Tahoma" pitchFamily="34" charset="0"/>
              </a:rPr>
              <a:t>Why did the examiner choose this point over the others? Maybe because the linkage is more direct, so it will be easier for the applicant to grasp.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 y="0"/>
            <a:ext cx="8153400" cy="1371600"/>
          </a:xfrm>
        </p:spPr>
        <p:txBody>
          <a:bodyPr/>
          <a:lstStyle/>
          <a:p>
            <a:r>
              <a:rPr lang="en-US" altLang="en-US" sz="2800" smtClean="0">
                <a:latin typeface="Arial Narrow" pitchFamily="34" charset="0"/>
                <a:ea typeface="ＭＳ Ｐゴシック" pitchFamily="34" charset="-128"/>
                <a:cs typeface="Arial Narrow" pitchFamily="34" charset="0"/>
              </a:rPr>
              <a:t>Draft 4: To support the nugget, “show,” don’t just “tell,” the applicant how it meets the evaluation factors.</a:t>
            </a:r>
          </a:p>
        </p:txBody>
      </p:sp>
      <p:sp>
        <p:nvSpPr>
          <p:cNvPr id="15363" name="Rectangle 3"/>
          <p:cNvSpPr>
            <a:spLocks noGrp="1" noChangeArrowheads="1"/>
          </p:cNvSpPr>
          <p:nvPr>
            <p:ph idx="1"/>
          </p:nvPr>
        </p:nvSpPr>
        <p:spPr>
          <a:xfrm>
            <a:off x="304800" y="2057400"/>
            <a:ext cx="7978775" cy="4114800"/>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A systematic, integrated approach to managing customer complaints is deployed by the applicant to Collin Customer Advocates, field personnel, and Business Segment managers. Complaints are logged into CNet, routed to the appropriate CCA, and tracked to resolution, with notifications to key internal stakeholders.</a:t>
            </a:r>
          </a:p>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Complaint codes are consistent with other coding systems used throughout the customer relationship life cycle, providing an integrated view of customer complaints.</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This approach supports the customer requirements of support for the product life cycle and high quality.</a:t>
            </a:r>
          </a:p>
        </p:txBody>
      </p:sp>
      <p:sp>
        <p:nvSpPr>
          <p:cNvPr id="8196" name="Oval Callout 3"/>
          <p:cNvSpPr>
            <a:spLocks noChangeArrowheads="1"/>
          </p:cNvSpPr>
          <p:nvPr/>
        </p:nvSpPr>
        <p:spPr bwMode="auto">
          <a:xfrm>
            <a:off x="2032000" y="1416050"/>
            <a:ext cx="1752600" cy="479425"/>
          </a:xfrm>
          <a:prstGeom prst="wedgeEllipseCallout">
            <a:avLst>
              <a:gd name="adj1" fmla="val -46713"/>
              <a:gd name="adj2" fmla="val 120319"/>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8197" name="Oval Callout 4"/>
          <p:cNvSpPr>
            <a:spLocks noChangeArrowheads="1"/>
          </p:cNvSpPr>
          <p:nvPr/>
        </p:nvSpPr>
        <p:spPr bwMode="auto">
          <a:xfrm>
            <a:off x="4953000" y="5486400"/>
            <a:ext cx="1752600" cy="533400"/>
          </a:xfrm>
          <a:prstGeom prst="wedgeEllipseCallout">
            <a:avLst>
              <a:gd name="adj1" fmla="val -33255"/>
              <a:gd name="adj2" fmla="val -196389"/>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8198" name="Oval Callout 5"/>
          <p:cNvSpPr>
            <a:spLocks noChangeArrowheads="1"/>
          </p:cNvSpPr>
          <p:nvPr/>
        </p:nvSpPr>
        <p:spPr bwMode="auto">
          <a:xfrm>
            <a:off x="5880100" y="1206500"/>
            <a:ext cx="3124200" cy="898525"/>
          </a:xfrm>
          <a:prstGeom prst="wedgeEllipseCallout">
            <a:avLst>
              <a:gd name="adj1" fmla="val -28639"/>
              <a:gd name="adj2" fmla="val 144338"/>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 </a:t>
            </a:r>
            <a:br>
              <a:rPr lang="en-US" altLang="en-US" b="1"/>
            </a:br>
            <a:r>
              <a:rPr lang="en-US" altLang="en-US" b="1"/>
              <a:t>(systematic approach)</a:t>
            </a:r>
          </a:p>
        </p:txBody>
      </p:sp>
      <p:sp>
        <p:nvSpPr>
          <p:cNvPr id="7" name="Oval Callout 6"/>
          <p:cNvSpPr>
            <a:spLocks noChangeArrowheads="1"/>
          </p:cNvSpPr>
          <p:nvPr/>
        </p:nvSpPr>
        <p:spPr bwMode="auto">
          <a:xfrm>
            <a:off x="6896100" y="5029200"/>
            <a:ext cx="1981200" cy="876300"/>
          </a:xfrm>
          <a:prstGeom prst="wedgeEllipseCallout">
            <a:avLst>
              <a:gd name="adj1" fmla="val 6181"/>
              <a:gd name="adj2" fmla="val -12834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 (integration)</a:t>
            </a:r>
          </a:p>
        </p:txBody>
      </p:sp>
      <p:sp>
        <p:nvSpPr>
          <p:cNvPr id="2" name="Rounded Rectangle 1"/>
          <p:cNvSpPr>
            <a:spLocks noChangeArrowheads="1"/>
          </p:cNvSpPr>
          <p:nvPr/>
        </p:nvSpPr>
        <p:spPr bwMode="auto">
          <a:xfrm>
            <a:off x="0" y="5486400"/>
            <a:ext cx="4724400" cy="13716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new sentence addresses the weakness in the first draft, specifically: </a:t>
            </a:r>
            <a:r>
              <a:rPr lang="en-US" altLang="en-US" b="1" u="sng">
                <a:cs typeface="Tahoma" pitchFamily="34" charset="0"/>
              </a:rPr>
              <a:t>with what</a:t>
            </a:r>
            <a:r>
              <a:rPr lang="en-US" altLang="en-US" b="1">
                <a:cs typeface="Tahoma" pitchFamily="34" charset="0"/>
              </a:rPr>
              <a:t> is this approach integrated? </a:t>
            </a:r>
            <a:r>
              <a:rPr lang="en-US" altLang="en-US">
                <a:cs typeface="Tahoma" pitchFamily="34" charset="0"/>
              </a:rPr>
              <a:t>Now you have some justification for this comment’s impact on scoring.</a:t>
            </a:r>
            <a:endParaRPr lang="en-US" altLang="en-US">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87313"/>
            <a:ext cx="7924800" cy="1284287"/>
          </a:xfrm>
        </p:spPr>
        <p:txBody>
          <a:bodyPr/>
          <a:lstStyle/>
          <a:p>
            <a:r>
              <a:rPr lang="en-US" altLang="en-US" sz="2800" smtClean="0">
                <a:latin typeface="Arial Narrow" pitchFamily="34" charset="0"/>
                <a:ea typeface="ＭＳ Ｐゴシック" pitchFamily="34" charset="-128"/>
                <a:cs typeface="Arial Narrow" pitchFamily="34" charset="0"/>
              </a:rPr>
              <a:t>Draft 5 (Bonus for the applicant!): Arrange the elements of the comment  in the most effective way. </a:t>
            </a:r>
          </a:p>
        </p:txBody>
      </p:sp>
      <p:sp>
        <p:nvSpPr>
          <p:cNvPr id="4" name="Oval Callout 3"/>
          <p:cNvSpPr>
            <a:spLocks noChangeArrowheads="1"/>
          </p:cNvSpPr>
          <p:nvPr/>
        </p:nvSpPr>
        <p:spPr bwMode="auto">
          <a:xfrm>
            <a:off x="6173788" y="762000"/>
            <a:ext cx="2513012" cy="762000"/>
          </a:xfrm>
          <a:prstGeom prst="wedgeEllipseCallout">
            <a:avLst>
              <a:gd name="adj1" fmla="val -45500"/>
              <a:gd name="adj2" fmla="val 57602"/>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 with relevance</a:t>
            </a:r>
          </a:p>
        </p:txBody>
      </p:sp>
      <p:sp>
        <p:nvSpPr>
          <p:cNvPr id="9220" name="Oval Callout 5"/>
          <p:cNvSpPr>
            <a:spLocks noChangeArrowheads="1"/>
          </p:cNvSpPr>
          <p:nvPr/>
        </p:nvSpPr>
        <p:spPr bwMode="auto">
          <a:xfrm>
            <a:off x="5600700" y="4735513"/>
            <a:ext cx="3352800" cy="739775"/>
          </a:xfrm>
          <a:prstGeom prst="wedgeEllipseCallout">
            <a:avLst>
              <a:gd name="adj1" fmla="val 134"/>
              <a:gd name="adj2" fmla="val -24062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 </a:t>
            </a:r>
            <a:br>
              <a:rPr lang="en-US" altLang="en-US" b="1"/>
            </a:br>
            <a:r>
              <a:rPr lang="en-US" altLang="en-US" b="1"/>
              <a:t>(systematic approach)</a:t>
            </a:r>
          </a:p>
        </p:txBody>
      </p:sp>
      <p:sp>
        <p:nvSpPr>
          <p:cNvPr id="9221" name="Oval Callout 6"/>
          <p:cNvSpPr>
            <a:spLocks noChangeArrowheads="1"/>
          </p:cNvSpPr>
          <p:nvPr/>
        </p:nvSpPr>
        <p:spPr bwMode="auto">
          <a:xfrm>
            <a:off x="1195388" y="4953000"/>
            <a:ext cx="3048000" cy="576263"/>
          </a:xfrm>
          <a:prstGeom prst="wedgeEllipseCallout">
            <a:avLst>
              <a:gd name="adj1" fmla="val -10449"/>
              <a:gd name="adj2" fmla="val -189106"/>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 (integration)</a:t>
            </a:r>
          </a:p>
        </p:txBody>
      </p:sp>
      <p:sp>
        <p:nvSpPr>
          <p:cNvPr id="21" name="Rectangle 3"/>
          <p:cNvSpPr>
            <a:spLocks noGrp="1" noChangeArrowheads="1"/>
          </p:cNvSpPr>
          <p:nvPr>
            <p:ph idx="1"/>
          </p:nvPr>
        </p:nvSpPr>
        <p:spPr>
          <a:xfrm>
            <a:off x="381000" y="1447800"/>
            <a:ext cx="8610600" cy="4114800"/>
          </a:xfrm>
        </p:spPr>
        <p:txBody>
          <a:bodyPr/>
          <a:lstStyle/>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The applicant’s systematic, integrated approach to managing customer complaints responds to the customer requirements of support for the product life cycle and high quality. </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A systematic, integrated approach to managing customer complaints is deployed by the applicant to Collin Customer Advocates, field personnel, and Business Segment managers. Complaints are logged into CNet, routed to the appropriate CCA, and tracked to resolution, with notifications to key internal stakeholders. Complaint codes are consistent with other coding systems used throughout the customer relationship life cycle, providing an integrated view of customer complaints. This approach supports the customer requirements of support for the product life cycle and high quality.</a:t>
            </a:r>
          </a:p>
        </p:txBody>
      </p:sp>
      <p:cxnSp>
        <p:nvCxnSpPr>
          <p:cNvPr id="22" name="Straight Connector 21"/>
          <p:cNvCxnSpPr>
            <a:cxnSpLocks noChangeShapeType="1"/>
          </p:cNvCxnSpPr>
          <p:nvPr/>
        </p:nvCxnSpPr>
        <p:spPr bwMode="auto">
          <a:xfrm>
            <a:off x="407988" y="2479675"/>
            <a:ext cx="6526212" cy="0"/>
          </a:xfrm>
          <a:prstGeom prst="line">
            <a:avLst/>
          </a:prstGeom>
          <a:noFill/>
          <a:ln w="19050" algn="ctr">
            <a:solidFill>
              <a:schemeClr val="tx1"/>
            </a:solidFill>
            <a:round/>
            <a:headEnd/>
            <a:tailEnd/>
          </a:ln>
        </p:spPr>
      </p:cxnSp>
      <p:grpSp>
        <p:nvGrpSpPr>
          <p:cNvPr id="25" name="Group 24"/>
          <p:cNvGrpSpPr>
            <a:grpSpLocks/>
          </p:cNvGrpSpPr>
          <p:nvPr/>
        </p:nvGrpSpPr>
        <p:grpSpPr bwMode="auto">
          <a:xfrm>
            <a:off x="407988" y="4368800"/>
            <a:ext cx="8431212" cy="406400"/>
            <a:chOff x="665199" y="5179785"/>
            <a:chExt cx="7381918" cy="406400"/>
          </a:xfrm>
        </p:grpSpPr>
        <p:cxnSp>
          <p:nvCxnSpPr>
            <p:cNvPr id="9226" name="Straight Connector 23"/>
            <p:cNvCxnSpPr>
              <a:cxnSpLocks noChangeShapeType="1"/>
            </p:cNvCxnSpPr>
            <p:nvPr/>
          </p:nvCxnSpPr>
          <p:spPr bwMode="auto">
            <a:xfrm>
              <a:off x="3977292" y="5179785"/>
              <a:ext cx="4069825" cy="0"/>
            </a:xfrm>
            <a:prstGeom prst="line">
              <a:avLst/>
            </a:prstGeom>
            <a:noFill/>
            <a:ln w="19050" algn="ctr">
              <a:solidFill>
                <a:schemeClr val="tx1"/>
              </a:solidFill>
              <a:round/>
              <a:headEnd/>
              <a:tailEnd/>
            </a:ln>
          </p:spPr>
        </p:cxnSp>
        <p:cxnSp>
          <p:nvCxnSpPr>
            <p:cNvPr id="9227" name="Straight Connector 25"/>
            <p:cNvCxnSpPr>
              <a:cxnSpLocks noChangeShapeType="1"/>
            </p:cNvCxnSpPr>
            <p:nvPr/>
          </p:nvCxnSpPr>
          <p:spPr bwMode="auto">
            <a:xfrm>
              <a:off x="665199" y="5586185"/>
              <a:ext cx="4045996" cy="0"/>
            </a:xfrm>
            <a:prstGeom prst="line">
              <a:avLst/>
            </a:prstGeom>
            <a:noFill/>
            <a:ln w="19050" algn="ctr">
              <a:solidFill>
                <a:schemeClr val="tx1"/>
              </a:solidFill>
              <a:round/>
              <a:headEnd/>
              <a:tailEnd/>
            </a:ln>
          </p:spPr>
        </p:cxnSp>
      </p:grpSp>
      <p:sp>
        <p:nvSpPr>
          <p:cNvPr id="2" name="Rounded Rectangle 1"/>
          <p:cNvSpPr>
            <a:spLocks noChangeArrowheads="1"/>
          </p:cNvSpPr>
          <p:nvPr/>
        </p:nvSpPr>
        <p:spPr bwMode="auto">
          <a:xfrm>
            <a:off x="12700" y="5661025"/>
            <a:ext cx="6097588" cy="1171575"/>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examiner </a:t>
            </a:r>
            <a:r>
              <a:rPr lang="en-US" altLang="en-US" b="1">
                <a:cs typeface="Tahoma" pitchFamily="34" charset="0"/>
              </a:rPr>
              <a:t>moved the relevance/significance right to the front of the comment, </a:t>
            </a:r>
            <a:r>
              <a:rPr lang="en-US" altLang="en-US">
                <a:cs typeface="Tahoma" pitchFamily="34" charset="0"/>
              </a:rPr>
              <a:t>just by moving the last sentence from the previous draft up to the beginning of the comment and then doing a bit of wordsmithing. (This is not always possible.)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1000"/>
                                        <p:tgtEl>
                                          <p:spTgt spid="21">
                                            <p:txEl>
                                              <p:pRg st="0" end="0"/>
                                            </p:txEl>
                                          </p:spTgt>
                                        </p:tgtEl>
                                      </p:cBhvr>
                                    </p:animEffect>
                                    <p:anim calcmode="lin" valueType="num">
                                      <p:cBhvr>
                                        <p:cTn id="8"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500" fill="hold"/>
                                        <p:tgtEl>
                                          <p:spTgt spid="25"/>
                                        </p:tgtEl>
                                        <p:attrNameLst>
                                          <p:attrName>ppt_x</p:attrName>
                                        </p:attrNameLst>
                                      </p:cBhvr>
                                      <p:tavLst>
                                        <p:tav tm="0">
                                          <p:val>
                                            <p:strVal val="#ppt_x"/>
                                          </p:val>
                                        </p:tav>
                                        <p:tav tm="100000">
                                          <p:val>
                                            <p:strVal val="#ppt_x"/>
                                          </p:val>
                                        </p:tav>
                                      </p:tavLst>
                                    </p:anim>
                                    <p:anim calcmode="lin" valueType="num">
                                      <p:cBhvr additive="base">
                                        <p:cTn id="1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68313" y="2024063"/>
            <a:ext cx="8370887" cy="4114800"/>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The applicant’s systematic, integrated approach to managing customer complaints supports the customer requirements of support for the product life cycle and high quality. is deployed by the applicant to Collin Customer Advocates, field personnel, and Business Segment managers. Complaints are logged into CNet, routed to the appropriate CCA, and tracked to resolution, with notifications to key internal stakeholders.</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Complaint codes are consistent with other coding systems used throughout the customer relationship life cycle, providing an integrated view of customer complaints</a:t>
            </a:r>
            <a:r>
              <a:rPr lang="en-US" altLang="en-US" sz="2000" smtClean="0">
                <a:solidFill>
                  <a:srgbClr val="C00000"/>
                </a:solidFill>
                <a:ea typeface="ＭＳ Ｐゴシック" pitchFamily="34" charset="-128"/>
                <a:cs typeface="ＭＳ Ｐゴシック" pitchFamily="34" charset="-128"/>
              </a:rPr>
              <a:t>.</a:t>
            </a:r>
          </a:p>
        </p:txBody>
      </p:sp>
      <p:sp>
        <p:nvSpPr>
          <p:cNvPr id="10243" name="Rectangle 2"/>
          <p:cNvSpPr>
            <a:spLocks noGrp="1" noChangeArrowheads="1"/>
          </p:cNvSpPr>
          <p:nvPr>
            <p:ph type="title"/>
          </p:nvPr>
        </p:nvSpPr>
        <p:spPr>
          <a:xfrm>
            <a:off x="152400" y="87313"/>
            <a:ext cx="8991600" cy="1371600"/>
          </a:xfrm>
        </p:spPr>
        <p:txBody>
          <a:bodyPr/>
          <a:lstStyle/>
          <a:p>
            <a:r>
              <a:rPr lang="en-US" altLang="en-US" sz="2800" smtClean="0">
                <a:latin typeface="Arial Narrow" pitchFamily="34" charset="0"/>
                <a:ea typeface="ＭＳ Ｐゴシック" pitchFamily="34" charset="-128"/>
                <a:cs typeface="Arial Narrow" pitchFamily="34" charset="0"/>
              </a:rPr>
              <a:t>Draft 6: Remove unnecessary text. </a:t>
            </a:r>
          </a:p>
        </p:txBody>
      </p:sp>
      <p:sp>
        <p:nvSpPr>
          <p:cNvPr id="8" name="Oval Callout 7"/>
          <p:cNvSpPr>
            <a:spLocks noChangeArrowheads="1"/>
          </p:cNvSpPr>
          <p:nvPr/>
        </p:nvSpPr>
        <p:spPr bwMode="auto">
          <a:xfrm>
            <a:off x="3295650" y="1066800"/>
            <a:ext cx="4705350" cy="919163"/>
          </a:xfrm>
          <a:prstGeom prst="wedgeEllipseCallout">
            <a:avLst>
              <a:gd name="adj1" fmla="val -40347"/>
              <a:gd name="adj2" fmla="val 65722"/>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If the examples are crystal clear, you may not need these words.</a:t>
            </a:r>
          </a:p>
        </p:txBody>
      </p:sp>
      <p:sp>
        <p:nvSpPr>
          <p:cNvPr id="9" name="Oval Callout 8"/>
          <p:cNvSpPr>
            <a:spLocks noChangeArrowheads="1"/>
          </p:cNvSpPr>
          <p:nvPr/>
        </p:nvSpPr>
        <p:spPr bwMode="auto">
          <a:xfrm>
            <a:off x="6553200" y="5105400"/>
            <a:ext cx="2209800" cy="849313"/>
          </a:xfrm>
          <a:prstGeom prst="wedgeEllipseCallout">
            <a:avLst>
              <a:gd name="adj1" fmla="val -11556"/>
              <a:gd name="adj2" fmla="val -28462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Irrelevant to the nugget</a:t>
            </a:r>
          </a:p>
        </p:txBody>
      </p:sp>
      <p:cxnSp>
        <p:nvCxnSpPr>
          <p:cNvPr id="18" name="Straight Connector 17"/>
          <p:cNvCxnSpPr>
            <a:cxnSpLocks noChangeShapeType="1"/>
          </p:cNvCxnSpPr>
          <p:nvPr/>
        </p:nvCxnSpPr>
        <p:spPr bwMode="auto">
          <a:xfrm>
            <a:off x="2057400" y="2298700"/>
            <a:ext cx="1893888" cy="0"/>
          </a:xfrm>
          <a:prstGeom prst="line">
            <a:avLst/>
          </a:prstGeom>
          <a:noFill/>
          <a:ln w="19050" algn="ctr">
            <a:solidFill>
              <a:schemeClr val="tx1"/>
            </a:solidFill>
            <a:round/>
            <a:headEnd/>
            <a:tailEnd/>
          </a:ln>
        </p:spPr>
      </p:cxnSp>
      <p:grpSp>
        <p:nvGrpSpPr>
          <p:cNvPr id="5" name="Group 4"/>
          <p:cNvGrpSpPr>
            <a:grpSpLocks/>
          </p:cNvGrpSpPr>
          <p:nvPr/>
        </p:nvGrpSpPr>
        <p:grpSpPr bwMode="auto">
          <a:xfrm>
            <a:off x="444500" y="3048000"/>
            <a:ext cx="8318500" cy="381000"/>
            <a:chOff x="368300" y="3276600"/>
            <a:chExt cx="8318500" cy="381000"/>
          </a:xfrm>
        </p:grpSpPr>
        <p:cxnSp>
          <p:nvCxnSpPr>
            <p:cNvPr id="10249" name="Straight Connector 15"/>
            <p:cNvCxnSpPr>
              <a:cxnSpLocks noChangeShapeType="1"/>
            </p:cNvCxnSpPr>
            <p:nvPr/>
          </p:nvCxnSpPr>
          <p:spPr bwMode="auto">
            <a:xfrm>
              <a:off x="533400" y="3276600"/>
              <a:ext cx="8153400" cy="0"/>
            </a:xfrm>
            <a:prstGeom prst="line">
              <a:avLst/>
            </a:prstGeom>
            <a:noFill/>
            <a:ln w="19050" algn="ctr">
              <a:solidFill>
                <a:schemeClr val="tx1"/>
              </a:solidFill>
              <a:round/>
              <a:headEnd/>
              <a:tailEnd/>
            </a:ln>
          </p:spPr>
        </p:cxnSp>
        <p:cxnSp>
          <p:nvCxnSpPr>
            <p:cNvPr id="10250" name="Straight Connector 16"/>
            <p:cNvCxnSpPr>
              <a:cxnSpLocks noChangeShapeType="1"/>
            </p:cNvCxnSpPr>
            <p:nvPr/>
          </p:nvCxnSpPr>
          <p:spPr bwMode="auto">
            <a:xfrm>
              <a:off x="368300" y="3657600"/>
              <a:ext cx="1828800" cy="0"/>
            </a:xfrm>
            <a:prstGeom prst="line">
              <a:avLst/>
            </a:prstGeom>
            <a:noFill/>
            <a:ln w="19050" algn="ctr">
              <a:solidFill>
                <a:schemeClr val="tx1"/>
              </a:solidFill>
              <a:round/>
              <a:headEnd/>
              <a:tailEnd/>
            </a:ln>
          </p:spPr>
        </p:cxnSp>
      </p:grpSp>
      <p:sp>
        <p:nvSpPr>
          <p:cNvPr id="10" name="Rounded Rectangle 9"/>
          <p:cNvSpPr>
            <a:spLocks noChangeArrowheads="1"/>
          </p:cNvSpPr>
          <p:nvPr/>
        </p:nvSpPr>
        <p:spPr bwMode="auto">
          <a:xfrm>
            <a:off x="12700" y="5878513"/>
            <a:ext cx="4254500" cy="954087"/>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Here, the examiner did some final polishing.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1728</Words>
  <Application>Microsoft Office PowerPoint</Application>
  <PresentationFormat>On-screen Show (4:3)</PresentationFormat>
  <Paragraphs>101</Paragraphs>
  <Slides>11</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ＭＳ Ｐゴシック</vt:lpstr>
      <vt:lpstr>Arial</vt:lpstr>
      <vt:lpstr>Arial Narrow</vt:lpstr>
      <vt:lpstr>Calibri</vt:lpstr>
      <vt:lpstr>CommonBullets</vt:lpstr>
      <vt:lpstr>Monotype Sorts</vt:lpstr>
      <vt:lpstr>Tahoma</vt:lpstr>
      <vt:lpstr>Times New Roman</vt:lpstr>
      <vt:lpstr>Vijaya</vt:lpstr>
      <vt:lpstr>ヒラギノ角ゴ Pro W3</vt:lpstr>
      <vt:lpstr>Blank Presentation</vt:lpstr>
      <vt:lpstr>PowerPoint Presentation</vt:lpstr>
      <vt:lpstr>Baldrige examiners are familiar with this principle:</vt:lpstr>
      <vt:lpstr>This example focuses on “polishing” (increasing the quality of) comments in these ways:  </vt:lpstr>
      <vt:lpstr>3.2b(2), Draft 1</vt:lpstr>
      <vt:lpstr>Draft 2: Make sure the relevance relates to a key factor.</vt:lpstr>
      <vt:lpstr>Draft 3: Make sure there is only one nugget and one point of relevance.</vt:lpstr>
      <vt:lpstr>Draft 4: To support the nugget, “show,” don’t just “tell,” the applicant how it meets the evaluation factors.</vt:lpstr>
      <vt:lpstr>Draft 5 (Bonus for the applicant!): Arrange the elements of the comment  in the most effective way. </vt:lpstr>
      <vt:lpstr>Draft 6: Remove unnecessary text. </vt:lpstr>
      <vt:lpstr>Final Comment: 3.2b(2)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2014-03-25T20:11:56Z</dcterms:created>
  <dcterms:modified xsi:type="dcterms:W3CDTF">2016-05-19T20:13:51Z</dcterms:modified>
</cp:coreProperties>
</file>