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14" r:id="rId2"/>
    <p:sldId id="303" r:id="rId3"/>
    <p:sldId id="306" r:id="rId4"/>
    <p:sldId id="257" r:id="rId5"/>
    <p:sldId id="259" r:id="rId6"/>
    <p:sldId id="288" r:id="rId7"/>
    <p:sldId id="275" r:id="rId8"/>
    <p:sldId id="276" r:id="rId9"/>
    <p:sldId id="261" r:id="rId10"/>
    <p:sldId id="277" r:id="rId11"/>
    <p:sldId id="267" r:id="rId12"/>
    <p:sldId id="281" r:id="rId13"/>
    <p:sldId id="307" r:id="rId14"/>
    <p:sldId id="269" r:id="rId15"/>
    <p:sldId id="290" r:id="rId16"/>
    <p:sldId id="282" r:id="rId17"/>
    <p:sldId id="283" r:id="rId18"/>
    <p:sldId id="265" r:id="rId19"/>
    <p:sldId id="271" r:id="rId20"/>
    <p:sldId id="284" r:id="rId21"/>
    <p:sldId id="285" r:id="rId22"/>
    <p:sldId id="274" r:id="rId23"/>
    <p:sldId id="295" r:id="rId24"/>
    <p:sldId id="292" r:id="rId25"/>
    <p:sldId id="308" r:id="rId26"/>
    <p:sldId id="272" r:id="rId27"/>
    <p:sldId id="311" r:id="rId28"/>
    <p:sldId id="312" r:id="rId29"/>
    <p:sldId id="309" r:id="rId30"/>
    <p:sldId id="310" r:id="rId31"/>
    <p:sldId id="301" r:id="rId32"/>
    <p:sldId id="304" r:id="rId33"/>
    <p:sldId id="305" r:id="rId34"/>
    <p:sldId id="300" r:id="rId35"/>
    <p:sldId id="294" r:id="rId36"/>
    <p:sldId id="298" r:id="rId37"/>
    <p:sldId id="260" r:id="rId38"/>
    <p:sldId id="278" r:id="rId39"/>
    <p:sldId id="289" r:id="rId40"/>
    <p:sldId id="313" r:id="rId4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247" autoAdjust="0"/>
  </p:normalViewPr>
  <p:slideViewPr>
    <p:cSldViewPr snapToGrid="0">
      <p:cViewPr varScale="1">
        <p:scale>
          <a:sx n="53" d="100"/>
          <a:sy n="53" d="100"/>
        </p:scale>
        <p:origin x="14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9D2C64-15AB-47E4-B79F-C456E711EEF7}"/>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a:extLst>
              <a:ext uri="{FF2B5EF4-FFF2-40B4-BE49-F238E27FC236}">
                <a16:creationId xmlns:a16="http://schemas.microsoft.com/office/drawing/2014/main" id="{2012D904-33BF-43A0-999B-B60D3929FC69}"/>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0C39F8DF-37D0-4C2A-BCDE-53D8F71D3CE6}" type="datetimeFigureOut">
              <a:rPr lang="en-US" smtClean="0"/>
              <a:t>10/25/2017</a:t>
            </a:fld>
            <a:endParaRPr lang="en-US"/>
          </a:p>
        </p:txBody>
      </p:sp>
      <p:sp>
        <p:nvSpPr>
          <p:cNvPr id="4" name="Footer Placeholder 3">
            <a:extLst>
              <a:ext uri="{FF2B5EF4-FFF2-40B4-BE49-F238E27FC236}">
                <a16:creationId xmlns:a16="http://schemas.microsoft.com/office/drawing/2014/main" id="{35F40D53-7092-4827-AF32-6495EBFC7B97}"/>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46B841-2055-4C04-B667-53CBDB0E30D2}"/>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00957989-717F-4A31-923D-04D15F02A864}" type="slidenum">
              <a:rPr lang="en-US" smtClean="0"/>
              <a:t>‹#›</a:t>
            </a:fld>
            <a:endParaRPr lang="en-US"/>
          </a:p>
        </p:txBody>
      </p:sp>
    </p:spTree>
    <p:extLst>
      <p:ext uri="{BB962C8B-B14F-4D97-AF65-F5344CB8AC3E}">
        <p14:creationId xmlns:p14="http://schemas.microsoft.com/office/powerpoint/2010/main" val="3678449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319ABBC9-AC68-4A94-9F37-8E53705D02B3}" type="datetimeFigureOut">
              <a:rPr lang="en-US" smtClean="0"/>
              <a:t>10/25/2017</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DF86164-7DAE-4410-8911-29903C0604A3}" type="slidenum">
              <a:rPr lang="en-US" smtClean="0"/>
              <a:t>‹#›</a:t>
            </a:fld>
            <a:endParaRPr lang="en-US"/>
          </a:p>
        </p:txBody>
      </p:sp>
    </p:spTree>
    <p:extLst>
      <p:ext uri="{BB962C8B-B14F-4D97-AF65-F5344CB8AC3E}">
        <p14:creationId xmlns:p14="http://schemas.microsoft.com/office/powerpoint/2010/main" val="36919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86164-7DAE-4410-8911-29903C0604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19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F86164-7DAE-4410-8911-29903C0604A3}" type="slidenum">
              <a:rPr lang="en-US" smtClean="0"/>
              <a:t>2</a:t>
            </a:fld>
            <a:endParaRPr lang="en-US"/>
          </a:p>
        </p:txBody>
      </p:sp>
    </p:spTree>
    <p:extLst>
      <p:ext uri="{BB962C8B-B14F-4D97-AF65-F5344CB8AC3E}">
        <p14:creationId xmlns:p14="http://schemas.microsoft.com/office/powerpoint/2010/main" val="22064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antibody cannot bind to the primary target, it will bind to low affinity targets. The non-specific binding increases background and thus reduces the S/N of the antibody. This is especially true when targeting intracellular proteins.</a:t>
            </a:r>
          </a:p>
          <a:p>
            <a:endParaRPr lang="en-US" dirty="0"/>
          </a:p>
          <a:p>
            <a:r>
              <a:rPr lang="en-US" dirty="0"/>
              <a:t>2. The Problem:  Dead Cells  </a:t>
            </a:r>
          </a:p>
          <a:p>
            <a:endParaRPr lang="en-US" dirty="0"/>
          </a:p>
          <a:p>
            <a:r>
              <a:rPr lang="en-US" dirty="0"/>
              <a:t>Dead cells will non-specifically uptake all the antibodies in the mix. These antibodies enter the cell and bind to the low-affinity targets inside the cell (e.g. cell matrix), masquerading as live cells.</a:t>
            </a:r>
          </a:p>
          <a:p>
            <a:endParaRPr lang="en-US" dirty="0"/>
          </a:p>
          <a:p>
            <a:r>
              <a:rPr lang="en-US" dirty="0"/>
              <a:t>The Solution: Viability Dyes </a:t>
            </a:r>
          </a:p>
          <a:p>
            <a:endParaRPr lang="en-US" dirty="0"/>
          </a:p>
          <a:p>
            <a:r>
              <a:rPr lang="en-US" dirty="0"/>
              <a:t>Elimination of dead cells using a viability dye will eliminate these false positives. If the cells are not fixed, then a cell impermeant dye like PI, 7AAD or DAPI can be used. These cannot enter cells with intact membranes, and are colorless until bound to DNA. If performing an intracellular stain, then consider using the various Amine reactive dyes. These dyes work by binding the amine groups present on proteins. Dead cells will bind much more of these dyes, identifying the cells that were dead at the start of the experiment. </a:t>
            </a:r>
          </a:p>
          <a:p>
            <a:endParaRPr lang="en-US" dirty="0"/>
          </a:p>
          <a:p>
            <a:r>
              <a:rPr lang="en-US" dirty="0"/>
              <a:t>3. The Problem:  Fc Receptor Binding </a:t>
            </a:r>
          </a:p>
          <a:p>
            <a:endParaRPr lang="en-US" dirty="0"/>
          </a:p>
          <a:p>
            <a:r>
              <a:rPr lang="en-US" dirty="0"/>
              <a:t>The Fc receptor (such as CD16 and CD32) are found on the surface of many different immune cells. The role of the </a:t>
            </a:r>
            <a:r>
              <a:rPr lang="en-US" dirty="0" err="1"/>
              <a:t>FcR</a:t>
            </a:r>
            <a:r>
              <a:rPr lang="en-US" dirty="0"/>
              <a:t> is to bind the constant region of an antibody that has bound to a target identified for elimination. The Fc receptor is a specific binding that can reduce the S/N by binding all the antibodies in the staining mixture.</a:t>
            </a:r>
          </a:p>
          <a:p>
            <a:endParaRPr lang="en-US" dirty="0"/>
          </a:p>
          <a:p>
            <a:r>
              <a:rPr lang="en-US" dirty="0"/>
              <a:t>The Solution:  Proper Blocking </a:t>
            </a:r>
          </a:p>
          <a:p>
            <a:endParaRPr lang="en-US" dirty="0"/>
          </a:p>
          <a:p>
            <a:r>
              <a:rPr lang="en-US" dirty="0"/>
              <a:t>Blocking of the cells before labeling with antibodies will reduce this problem. One can use specific </a:t>
            </a:r>
            <a:r>
              <a:rPr lang="en-US" dirty="0" err="1"/>
              <a:t>FcR</a:t>
            </a:r>
            <a:r>
              <a:rPr lang="en-US" dirty="0"/>
              <a:t> antibodies, but those can interfere with downstream assays. It is often better to use 5-10% normal serum of the animal that your target antibodies were raised in (i.e. use normal mouse serum for mouse Ab’s). Incubate the cells for 10 minutes before labeling is all it usually takes to block the </a:t>
            </a:r>
            <a:r>
              <a:rPr lang="en-US" dirty="0" err="1"/>
              <a:t>FcR</a:t>
            </a:r>
            <a:r>
              <a:rPr lang="en-US" dirty="0"/>
              <a:t> binding. </a:t>
            </a:r>
          </a:p>
        </p:txBody>
      </p:sp>
      <p:sp>
        <p:nvSpPr>
          <p:cNvPr id="4" name="Slide Number Placeholder 3"/>
          <p:cNvSpPr>
            <a:spLocks noGrp="1"/>
          </p:cNvSpPr>
          <p:nvPr>
            <p:ph type="sldNum" sz="quarter" idx="10"/>
          </p:nvPr>
        </p:nvSpPr>
        <p:spPr/>
        <p:txBody>
          <a:bodyPr/>
          <a:lstStyle/>
          <a:p>
            <a:fld id="{7DF86164-7DAE-4410-8911-29903C0604A3}" type="slidenum">
              <a:rPr lang="en-US" smtClean="0"/>
              <a:t>18</a:t>
            </a:fld>
            <a:endParaRPr lang="en-US"/>
          </a:p>
        </p:txBody>
      </p:sp>
    </p:spTree>
    <p:extLst>
      <p:ext uri="{BB962C8B-B14F-4D97-AF65-F5344CB8AC3E}">
        <p14:creationId xmlns:p14="http://schemas.microsoft.com/office/powerpoint/2010/main" val="116429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running any multicolor flow cytometry experiment, there is a spread in the data that quickly becomes apparent when you compensate your data. Due to the physics of fluorescence and the exponential scales used to display flow cytometry data, this spread is unavoidable. However, using FMO controls in your flow cytometry experiments can remove all ambiguity from your compensated multicolor plots.</a:t>
            </a:r>
          </a:p>
          <a:p>
            <a:r>
              <a:rPr lang="en-US" dirty="0"/>
              <a:t>When antigens are dim or variably expressed, the use of FMO controls is critical. This is especially true when analyzing cell activation markers on immune cells. (Don’t forget those unstimulated biological controls here either!)</a:t>
            </a:r>
          </a:p>
          <a:p>
            <a:r>
              <a:rPr lang="en-US" dirty="0"/>
              <a:t>Do NOT add isotype antibodies to your FMO controls. These antibodies do NOT add any useful information to the FMO. If you are working with myeloid cells and think you need an isotype control, prepare it separately.</a:t>
            </a:r>
          </a:p>
          <a:p>
            <a:r>
              <a:rPr lang="en-US" dirty="0"/>
              <a:t>If you are unsure of the levels of expression you are dealing with in your samples or the sensitivity of your antibodies or samples, use FMO controls. It’s better to prepare a few controls you may not need than lose money, time, publications or grant funding by being stingy.</a:t>
            </a:r>
          </a:p>
          <a:p>
            <a:r>
              <a:rPr lang="en-US" dirty="0"/>
              <a:t>Fluorescence Minus One, or FMO controls are critical for any scientist who wants back up his or her drawing of flow cytometry gates. When you use FMO controls, you establish scientific evidence as to why the gates you drew are drawn correctly. This is true for any multicolor flow cytometry experiment. FMO controls will give you, as well as those who view your work with a critical eye, confidence in the degree of accuracy of your measurements.</a:t>
            </a:r>
          </a:p>
          <a:p>
            <a:endParaRPr lang="en-US" dirty="0"/>
          </a:p>
        </p:txBody>
      </p:sp>
      <p:sp>
        <p:nvSpPr>
          <p:cNvPr id="4" name="Slide Number Placeholder 3"/>
          <p:cNvSpPr>
            <a:spLocks noGrp="1"/>
          </p:cNvSpPr>
          <p:nvPr>
            <p:ph type="sldNum" sz="quarter" idx="10"/>
          </p:nvPr>
        </p:nvSpPr>
        <p:spPr/>
        <p:txBody>
          <a:bodyPr/>
          <a:lstStyle/>
          <a:p>
            <a:fld id="{7DF86164-7DAE-4410-8911-29903C0604A3}" type="slidenum">
              <a:rPr lang="en-US" smtClean="0"/>
              <a:t>24</a:t>
            </a:fld>
            <a:endParaRPr lang="en-US"/>
          </a:p>
        </p:txBody>
      </p:sp>
    </p:spTree>
    <p:extLst>
      <p:ext uri="{BB962C8B-B14F-4D97-AF65-F5344CB8AC3E}">
        <p14:creationId xmlns:p14="http://schemas.microsoft.com/office/powerpoint/2010/main" val="332360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works well, may not work well with fluorophore with narrow spectral emission on instruments with different filter configurations. </a:t>
            </a:r>
          </a:p>
        </p:txBody>
      </p:sp>
      <p:sp>
        <p:nvSpPr>
          <p:cNvPr id="4" name="Slide Number Placeholder 3"/>
          <p:cNvSpPr>
            <a:spLocks noGrp="1"/>
          </p:cNvSpPr>
          <p:nvPr>
            <p:ph type="sldNum" sz="quarter" idx="10"/>
          </p:nvPr>
        </p:nvSpPr>
        <p:spPr/>
        <p:txBody>
          <a:bodyPr/>
          <a:lstStyle/>
          <a:p>
            <a:fld id="{7DF86164-7DAE-4410-8911-29903C0604A3}" type="slidenum">
              <a:rPr lang="en-US" smtClean="0"/>
              <a:t>28</a:t>
            </a:fld>
            <a:endParaRPr lang="en-US"/>
          </a:p>
        </p:txBody>
      </p:sp>
    </p:spTree>
    <p:extLst>
      <p:ext uri="{BB962C8B-B14F-4D97-AF65-F5344CB8AC3E}">
        <p14:creationId xmlns:p14="http://schemas.microsoft.com/office/powerpoint/2010/main" val="41615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Manual gating requires prior knowledge and result biased. </a:t>
            </a:r>
          </a:p>
        </p:txBody>
      </p:sp>
      <p:sp>
        <p:nvSpPr>
          <p:cNvPr id="4" name="Slide Number Placeholder 3"/>
          <p:cNvSpPr>
            <a:spLocks noGrp="1"/>
          </p:cNvSpPr>
          <p:nvPr>
            <p:ph type="sldNum" sz="quarter" idx="10"/>
          </p:nvPr>
        </p:nvSpPr>
        <p:spPr/>
        <p:txBody>
          <a:bodyPr/>
          <a:lstStyle/>
          <a:p>
            <a:fld id="{7DF86164-7DAE-4410-8911-29903C0604A3}" type="slidenum">
              <a:rPr lang="en-US" smtClean="0"/>
              <a:t>30</a:t>
            </a:fld>
            <a:endParaRPr lang="en-US"/>
          </a:p>
        </p:txBody>
      </p:sp>
    </p:spTree>
    <p:extLst>
      <p:ext uri="{BB962C8B-B14F-4D97-AF65-F5344CB8AC3E}">
        <p14:creationId xmlns:p14="http://schemas.microsoft.com/office/powerpoint/2010/main" val="23560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2C36B7-F78F-4C14-BDFD-3C60BF6D3BC6}"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84DFE-A70E-4A65-AB40-DEB0DA049E07}" type="slidenum">
              <a:rPr lang="en-US" smtClean="0"/>
              <a:t>‹#›</a:t>
            </a:fld>
            <a:endParaRPr lang="en-US"/>
          </a:p>
        </p:txBody>
      </p:sp>
    </p:spTree>
    <p:extLst>
      <p:ext uri="{BB962C8B-B14F-4D97-AF65-F5344CB8AC3E}">
        <p14:creationId xmlns:p14="http://schemas.microsoft.com/office/powerpoint/2010/main" val="391199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C36B7-F78F-4C14-BDFD-3C60BF6D3BC6}"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84DFE-A70E-4A65-AB40-DEB0DA049E07}" type="slidenum">
              <a:rPr lang="en-US" smtClean="0"/>
              <a:t>‹#›</a:t>
            </a:fld>
            <a:endParaRPr lang="en-US"/>
          </a:p>
        </p:txBody>
      </p:sp>
    </p:spTree>
    <p:extLst>
      <p:ext uri="{BB962C8B-B14F-4D97-AF65-F5344CB8AC3E}">
        <p14:creationId xmlns:p14="http://schemas.microsoft.com/office/powerpoint/2010/main" val="403688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C36B7-F78F-4C14-BDFD-3C60BF6D3BC6}"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84DFE-A70E-4A65-AB40-DEB0DA049E07}" type="slidenum">
              <a:rPr lang="en-US" smtClean="0"/>
              <a:t>‹#›</a:t>
            </a:fld>
            <a:endParaRPr lang="en-US"/>
          </a:p>
        </p:txBody>
      </p:sp>
    </p:spTree>
    <p:extLst>
      <p:ext uri="{BB962C8B-B14F-4D97-AF65-F5344CB8AC3E}">
        <p14:creationId xmlns:p14="http://schemas.microsoft.com/office/powerpoint/2010/main" val="266027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C36B7-F78F-4C14-BDFD-3C60BF6D3BC6}"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84DFE-A70E-4A65-AB40-DEB0DA049E07}" type="slidenum">
              <a:rPr lang="en-US" smtClean="0"/>
              <a:t>‹#›</a:t>
            </a:fld>
            <a:endParaRPr lang="en-US"/>
          </a:p>
        </p:txBody>
      </p:sp>
    </p:spTree>
    <p:extLst>
      <p:ext uri="{BB962C8B-B14F-4D97-AF65-F5344CB8AC3E}">
        <p14:creationId xmlns:p14="http://schemas.microsoft.com/office/powerpoint/2010/main" val="353173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2C36B7-F78F-4C14-BDFD-3C60BF6D3BC6}"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84DFE-A70E-4A65-AB40-DEB0DA049E07}" type="slidenum">
              <a:rPr lang="en-US" smtClean="0"/>
              <a:t>‹#›</a:t>
            </a:fld>
            <a:endParaRPr lang="en-US"/>
          </a:p>
        </p:txBody>
      </p:sp>
    </p:spTree>
    <p:extLst>
      <p:ext uri="{BB962C8B-B14F-4D97-AF65-F5344CB8AC3E}">
        <p14:creationId xmlns:p14="http://schemas.microsoft.com/office/powerpoint/2010/main" val="239819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2C36B7-F78F-4C14-BDFD-3C60BF6D3BC6}"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84DFE-A70E-4A65-AB40-DEB0DA049E07}" type="slidenum">
              <a:rPr lang="en-US" smtClean="0"/>
              <a:t>‹#›</a:t>
            </a:fld>
            <a:endParaRPr lang="en-US"/>
          </a:p>
        </p:txBody>
      </p:sp>
    </p:spTree>
    <p:extLst>
      <p:ext uri="{BB962C8B-B14F-4D97-AF65-F5344CB8AC3E}">
        <p14:creationId xmlns:p14="http://schemas.microsoft.com/office/powerpoint/2010/main" val="379976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2C36B7-F78F-4C14-BDFD-3C60BF6D3BC6}"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D84DFE-A70E-4A65-AB40-DEB0DA049E07}" type="slidenum">
              <a:rPr lang="en-US" smtClean="0"/>
              <a:t>‹#›</a:t>
            </a:fld>
            <a:endParaRPr lang="en-US"/>
          </a:p>
        </p:txBody>
      </p:sp>
    </p:spTree>
    <p:extLst>
      <p:ext uri="{BB962C8B-B14F-4D97-AF65-F5344CB8AC3E}">
        <p14:creationId xmlns:p14="http://schemas.microsoft.com/office/powerpoint/2010/main" val="346564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2C36B7-F78F-4C14-BDFD-3C60BF6D3BC6}"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D84DFE-A70E-4A65-AB40-DEB0DA049E07}" type="slidenum">
              <a:rPr lang="en-US" smtClean="0"/>
              <a:t>‹#›</a:t>
            </a:fld>
            <a:endParaRPr lang="en-US"/>
          </a:p>
        </p:txBody>
      </p:sp>
    </p:spTree>
    <p:extLst>
      <p:ext uri="{BB962C8B-B14F-4D97-AF65-F5344CB8AC3E}">
        <p14:creationId xmlns:p14="http://schemas.microsoft.com/office/powerpoint/2010/main" val="245106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C36B7-F78F-4C14-BDFD-3C60BF6D3BC6}"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D84DFE-A70E-4A65-AB40-DEB0DA049E07}" type="slidenum">
              <a:rPr lang="en-US" smtClean="0"/>
              <a:t>‹#›</a:t>
            </a:fld>
            <a:endParaRPr lang="en-US"/>
          </a:p>
        </p:txBody>
      </p:sp>
    </p:spTree>
    <p:extLst>
      <p:ext uri="{BB962C8B-B14F-4D97-AF65-F5344CB8AC3E}">
        <p14:creationId xmlns:p14="http://schemas.microsoft.com/office/powerpoint/2010/main" val="297762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2C36B7-F78F-4C14-BDFD-3C60BF6D3BC6}"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84DFE-A70E-4A65-AB40-DEB0DA049E07}" type="slidenum">
              <a:rPr lang="en-US" smtClean="0"/>
              <a:t>‹#›</a:t>
            </a:fld>
            <a:endParaRPr lang="en-US"/>
          </a:p>
        </p:txBody>
      </p:sp>
    </p:spTree>
    <p:extLst>
      <p:ext uri="{BB962C8B-B14F-4D97-AF65-F5344CB8AC3E}">
        <p14:creationId xmlns:p14="http://schemas.microsoft.com/office/powerpoint/2010/main" val="115966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2C36B7-F78F-4C14-BDFD-3C60BF6D3BC6}"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84DFE-A70E-4A65-AB40-DEB0DA049E07}" type="slidenum">
              <a:rPr lang="en-US" smtClean="0"/>
              <a:t>‹#›</a:t>
            </a:fld>
            <a:endParaRPr lang="en-US"/>
          </a:p>
        </p:txBody>
      </p:sp>
    </p:spTree>
    <p:extLst>
      <p:ext uri="{BB962C8B-B14F-4D97-AF65-F5344CB8AC3E}">
        <p14:creationId xmlns:p14="http://schemas.microsoft.com/office/powerpoint/2010/main" val="124069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9000">
              <a:schemeClr val="accent1">
                <a:lumMod val="45000"/>
                <a:lumOff val="55000"/>
              </a:schemeClr>
            </a:gs>
            <a:gs pos="83000">
              <a:schemeClr val="accent1">
                <a:lumMod val="60000"/>
                <a:lumOff val="40000"/>
              </a:schemeClr>
            </a:gs>
            <a:gs pos="100000">
              <a:schemeClr val="accent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C36B7-F78F-4C14-BDFD-3C60BF6D3BC6}" type="datetimeFigureOut">
              <a:rPr lang="en-US" smtClean="0"/>
              <a:t>10/25/2017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84DFE-A70E-4A65-AB40-DEB0DA049E07}" type="slidenum">
              <a:rPr lang="en-US" smtClean="0"/>
              <a:t>‹#›</a:t>
            </a:fld>
            <a:endParaRPr lang="en-US"/>
          </a:p>
        </p:txBody>
      </p:sp>
    </p:spTree>
    <p:extLst>
      <p:ext uri="{BB962C8B-B14F-4D97-AF65-F5344CB8AC3E}">
        <p14:creationId xmlns:p14="http://schemas.microsoft.com/office/powerpoint/2010/main" val="1232328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3000">
              <a:schemeClr val="accent1">
                <a:lumMod val="60000"/>
                <a:lumOff val="40000"/>
              </a:schemeClr>
            </a:gs>
            <a:gs pos="100000">
              <a:schemeClr val="accent1">
                <a:lumMod val="75000"/>
              </a:schemeClr>
            </a:gs>
          </a:gsLst>
          <a:lin ang="5400000" scaled="1"/>
          <a:tileRect/>
        </a:gradFill>
        <a:effectLst/>
      </p:bgPr>
    </p:bg>
    <p:spTree>
      <p:nvGrpSpPr>
        <p:cNvPr id="1" name=""/>
        <p:cNvGrpSpPr/>
        <p:nvPr/>
      </p:nvGrpSpPr>
      <p:grpSpPr>
        <a:xfrm>
          <a:off x="0" y="0"/>
          <a:ext cx="0" cy="0"/>
          <a:chOff x="0" y="0"/>
          <a:chExt cx="0" cy="0"/>
        </a:xfrm>
      </p:grpSpPr>
      <p:pic>
        <p:nvPicPr>
          <p:cNvPr id="5" name="Content Placeholder 4" descr="A picture containing object&#10;&#10;Description generated with high confiden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82100" y="322048"/>
            <a:ext cx="2627384" cy="652584"/>
          </a:xfrm>
        </p:spPr>
      </p:pic>
      <p:pic>
        <p:nvPicPr>
          <p:cNvPr id="8" name="Picture 7">
            <a:extLst>
              <a:ext uri="{FF2B5EF4-FFF2-40B4-BE49-F238E27FC236}">
                <a16:creationId xmlns:a16="http://schemas.microsoft.com/office/drawing/2014/main" id="{615CE59C-1F86-4405-9E9D-7CC77CC483EC}"/>
              </a:ext>
            </a:extLst>
          </p:cNvPr>
          <p:cNvPicPr>
            <a:picLocks noChangeAspect="1"/>
          </p:cNvPicPr>
          <p:nvPr/>
        </p:nvPicPr>
        <p:blipFill>
          <a:blip r:embed="rId4"/>
          <a:stretch>
            <a:fillRect/>
          </a:stretch>
        </p:blipFill>
        <p:spPr>
          <a:xfrm>
            <a:off x="2575255" y="2420024"/>
            <a:ext cx="7041490" cy="2017951"/>
          </a:xfrm>
          <a:prstGeom prst="rect">
            <a:avLst/>
          </a:prstGeom>
        </p:spPr>
      </p:pic>
      <p:pic>
        <p:nvPicPr>
          <p:cNvPr id="9" name="Picture 8">
            <a:extLst>
              <a:ext uri="{FF2B5EF4-FFF2-40B4-BE49-F238E27FC236}">
                <a16:creationId xmlns:a16="http://schemas.microsoft.com/office/drawing/2014/main" id="{E2022D2D-DF61-4993-8B6E-C20896961832}"/>
              </a:ext>
            </a:extLst>
          </p:cNvPr>
          <p:cNvPicPr>
            <a:picLocks noChangeAspect="1"/>
          </p:cNvPicPr>
          <p:nvPr/>
        </p:nvPicPr>
        <p:blipFill>
          <a:blip r:embed="rId5"/>
          <a:stretch>
            <a:fillRect/>
          </a:stretch>
        </p:blipFill>
        <p:spPr>
          <a:xfrm>
            <a:off x="496879" y="238819"/>
            <a:ext cx="2487384" cy="1182727"/>
          </a:xfrm>
          <a:prstGeom prst="rect">
            <a:avLst/>
          </a:prstGeom>
        </p:spPr>
      </p:pic>
      <p:pic>
        <p:nvPicPr>
          <p:cNvPr id="11" name="Picture 10">
            <a:extLst>
              <a:ext uri="{FF2B5EF4-FFF2-40B4-BE49-F238E27FC236}">
                <a16:creationId xmlns:a16="http://schemas.microsoft.com/office/drawing/2014/main" id="{1CB55763-4876-497B-A04C-BB070D82F8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9946" y="264701"/>
            <a:ext cx="2115632" cy="1303252"/>
          </a:xfrm>
          <a:prstGeom prst="rect">
            <a:avLst/>
          </a:prstGeom>
        </p:spPr>
      </p:pic>
    </p:spTree>
    <p:extLst>
      <p:ext uri="{BB962C8B-B14F-4D97-AF65-F5344CB8AC3E}">
        <p14:creationId xmlns:p14="http://schemas.microsoft.com/office/powerpoint/2010/main" val="4198018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225"/>
            <a:ext cx="10515600" cy="1325563"/>
          </a:xfrm>
        </p:spPr>
        <p:txBody>
          <a:bodyPr/>
          <a:lstStyle/>
          <a:p>
            <a:r>
              <a:rPr lang="en-US" dirty="0"/>
              <a:t>Solid Tissue Dissociation</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pic>
        <p:nvPicPr>
          <p:cNvPr id="3" name="Picture 2"/>
          <p:cNvPicPr>
            <a:picLocks noChangeAspect="1"/>
          </p:cNvPicPr>
          <p:nvPr/>
        </p:nvPicPr>
        <p:blipFill>
          <a:blip r:embed="rId3"/>
          <a:stretch>
            <a:fillRect/>
          </a:stretch>
        </p:blipFill>
        <p:spPr>
          <a:xfrm>
            <a:off x="242636" y="1243989"/>
            <a:ext cx="3885955" cy="2498114"/>
          </a:xfrm>
          <a:prstGeom prst="rect">
            <a:avLst/>
          </a:prstGeom>
        </p:spPr>
      </p:pic>
      <p:pic>
        <p:nvPicPr>
          <p:cNvPr id="6" name="Picture 5"/>
          <p:cNvPicPr>
            <a:picLocks noChangeAspect="1"/>
          </p:cNvPicPr>
          <p:nvPr/>
        </p:nvPicPr>
        <p:blipFill>
          <a:blip r:embed="rId4"/>
          <a:stretch>
            <a:fillRect/>
          </a:stretch>
        </p:blipFill>
        <p:spPr>
          <a:xfrm>
            <a:off x="4724155" y="1299973"/>
            <a:ext cx="2961813" cy="2515280"/>
          </a:xfrm>
          <a:prstGeom prst="rect">
            <a:avLst/>
          </a:prstGeom>
        </p:spPr>
      </p:pic>
      <p:sp>
        <p:nvSpPr>
          <p:cNvPr id="8" name="TextBox 7"/>
          <p:cNvSpPr txBox="1"/>
          <p:nvPr/>
        </p:nvSpPr>
        <p:spPr>
          <a:xfrm>
            <a:off x="80182" y="3992153"/>
            <a:ext cx="12675521" cy="2677656"/>
          </a:xfrm>
          <a:prstGeom prst="rect">
            <a:avLst/>
          </a:prstGeom>
          <a:noFill/>
        </p:spPr>
        <p:txBody>
          <a:bodyPr wrap="none" rtlCol="0">
            <a:spAutoFit/>
          </a:bodyPr>
          <a:lstStyle/>
          <a:p>
            <a:r>
              <a:rPr lang="en-US" sz="2800" dirty="0"/>
              <a:t>Three Options for Tissue Preparation</a:t>
            </a:r>
          </a:p>
          <a:p>
            <a:r>
              <a:rPr lang="en-US" sz="2800" dirty="0"/>
              <a:t>	1. Mechanical Disruption (spleen, Note: F4/80 </a:t>
            </a:r>
            <a:r>
              <a:rPr lang="en-US" sz="2800" baseline="30000" dirty="0"/>
              <a:t>+</a:t>
            </a:r>
            <a:r>
              <a:rPr lang="en-US" sz="2800" dirty="0"/>
              <a:t> macrophages within spleen)</a:t>
            </a:r>
          </a:p>
          <a:p>
            <a:r>
              <a:rPr lang="en-US" sz="2800" dirty="0"/>
              <a:t>	2. Enzymatic Disruption (tumors)</a:t>
            </a:r>
          </a:p>
          <a:p>
            <a:r>
              <a:rPr lang="en-US" sz="2800" dirty="0"/>
              <a:t>	3. Combination of Enzymatic Processes- proteases, </a:t>
            </a:r>
            <a:r>
              <a:rPr lang="en-US" sz="2800" dirty="0" err="1"/>
              <a:t>DNAses</a:t>
            </a:r>
            <a:r>
              <a:rPr lang="en-US" sz="2800" dirty="0"/>
              <a:t>, filtration</a:t>
            </a:r>
          </a:p>
          <a:p>
            <a:endParaRPr lang="en-US" sz="2800" dirty="0"/>
          </a:p>
          <a:p>
            <a:r>
              <a:rPr lang="en-US" sz="2800" dirty="0"/>
              <a:t>Factors: Surgery (clean cut), temperature during transport, storage buffer quality </a:t>
            </a:r>
          </a:p>
        </p:txBody>
      </p:sp>
      <p:pic>
        <p:nvPicPr>
          <p:cNvPr id="4" name="Picture 3"/>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4570"/>
                    </a14:imgEffect>
                    <a14:imgEffect>
                      <a14:saturation sat="0"/>
                    </a14:imgEffect>
                  </a14:imgLayer>
                </a14:imgProps>
              </a:ext>
            </a:extLst>
          </a:blip>
          <a:stretch>
            <a:fillRect/>
          </a:stretch>
        </p:blipFill>
        <p:spPr>
          <a:xfrm>
            <a:off x="8621591" y="1354788"/>
            <a:ext cx="2280872" cy="2554577"/>
          </a:xfrm>
          <a:prstGeom prst="rect">
            <a:avLst/>
          </a:prstGeom>
        </p:spPr>
      </p:pic>
    </p:spTree>
    <p:extLst>
      <p:ext uri="{BB962C8B-B14F-4D97-AF65-F5344CB8AC3E}">
        <p14:creationId xmlns:p14="http://schemas.microsoft.com/office/powerpoint/2010/main" val="324770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03" y="-8099"/>
            <a:ext cx="10515600" cy="1325563"/>
          </a:xfrm>
        </p:spPr>
        <p:txBody>
          <a:bodyPr/>
          <a:lstStyle/>
          <a:p>
            <a:r>
              <a:rPr lang="en-US" dirty="0"/>
              <a:t>Example of Tissue Dissociation</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4" name="TextBox 3"/>
          <p:cNvSpPr txBox="1"/>
          <p:nvPr/>
        </p:nvSpPr>
        <p:spPr>
          <a:xfrm>
            <a:off x="8507896" y="1112136"/>
            <a:ext cx="3648563" cy="5632311"/>
          </a:xfrm>
          <a:prstGeom prst="rect">
            <a:avLst/>
          </a:prstGeom>
          <a:noFill/>
        </p:spPr>
        <p:txBody>
          <a:bodyPr wrap="none" rtlCol="0">
            <a:spAutoFit/>
          </a:bodyPr>
          <a:lstStyle/>
          <a:p>
            <a:r>
              <a:rPr lang="en-US" sz="2400" dirty="0"/>
              <a:t>Complex Structure of</a:t>
            </a:r>
          </a:p>
          <a:p>
            <a:r>
              <a:rPr lang="en-US" sz="2400" dirty="0"/>
              <a:t>Multi-Cell Population</a:t>
            </a:r>
          </a:p>
          <a:p>
            <a:endParaRPr lang="en-US" sz="2400" dirty="0"/>
          </a:p>
          <a:p>
            <a:r>
              <a:rPr lang="en-US" sz="2400" dirty="0"/>
              <a:t>Understand the Tissue </a:t>
            </a:r>
          </a:p>
          <a:p>
            <a:r>
              <a:rPr lang="en-US" sz="2400" dirty="0"/>
              <a:t>Structure to understand </a:t>
            </a:r>
          </a:p>
          <a:p>
            <a:r>
              <a:rPr lang="en-US" sz="2400" dirty="0"/>
              <a:t>The enzymatic tools</a:t>
            </a:r>
          </a:p>
          <a:p>
            <a:r>
              <a:rPr lang="en-US" sz="2400" dirty="0"/>
              <a:t>required</a:t>
            </a:r>
          </a:p>
          <a:p>
            <a:endParaRPr lang="en-US" sz="2400" dirty="0"/>
          </a:p>
          <a:p>
            <a:r>
              <a:rPr lang="en-US" sz="2400" dirty="0"/>
              <a:t>More and More Optimized</a:t>
            </a:r>
          </a:p>
          <a:p>
            <a:r>
              <a:rPr lang="en-US" sz="2400" dirty="0"/>
              <a:t>&amp; Standardized Commercial</a:t>
            </a:r>
          </a:p>
          <a:p>
            <a:r>
              <a:rPr lang="en-US" sz="2400" dirty="0"/>
              <a:t>Kits</a:t>
            </a:r>
          </a:p>
          <a:p>
            <a:endParaRPr lang="en-US" sz="2400" dirty="0"/>
          </a:p>
          <a:p>
            <a:r>
              <a:rPr lang="en-US" sz="2400" dirty="0">
                <a:solidFill>
                  <a:schemeClr val="bg1"/>
                </a:solidFill>
              </a:rPr>
              <a:t>Goal: High Cell Yield,</a:t>
            </a:r>
          </a:p>
          <a:p>
            <a:r>
              <a:rPr lang="en-US" sz="2400" dirty="0">
                <a:solidFill>
                  <a:schemeClr val="bg1"/>
                </a:solidFill>
              </a:rPr>
              <a:t>High Cell Viability</a:t>
            </a:r>
          </a:p>
          <a:p>
            <a:r>
              <a:rPr lang="en-US" sz="2400" dirty="0">
                <a:solidFill>
                  <a:schemeClr val="bg1"/>
                </a:solidFill>
              </a:rPr>
              <a:t>Minimal epitope loss</a:t>
            </a:r>
          </a:p>
        </p:txBody>
      </p:sp>
      <p:pic>
        <p:nvPicPr>
          <p:cNvPr id="6" name="Picture 5"/>
          <p:cNvPicPr>
            <a:picLocks noChangeAspect="1"/>
          </p:cNvPicPr>
          <p:nvPr/>
        </p:nvPicPr>
        <p:blipFill>
          <a:blip r:embed="rId3"/>
          <a:stretch>
            <a:fillRect/>
          </a:stretch>
        </p:blipFill>
        <p:spPr>
          <a:xfrm>
            <a:off x="107649" y="1069147"/>
            <a:ext cx="8188313" cy="3820094"/>
          </a:xfrm>
          <a:prstGeom prst="rect">
            <a:avLst/>
          </a:prstGeom>
        </p:spPr>
      </p:pic>
      <p:sp>
        <p:nvSpPr>
          <p:cNvPr id="7" name="TextBox 6"/>
          <p:cNvSpPr txBox="1"/>
          <p:nvPr/>
        </p:nvSpPr>
        <p:spPr>
          <a:xfrm>
            <a:off x="1209820" y="5050302"/>
            <a:ext cx="6053645" cy="1477328"/>
          </a:xfrm>
          <a:prstGeom prst="rect">
            <a:avLst/>
          </a:prstGeom>
          <a:noFill/>
        </p:spPr>
        <p:txBody>
          <a:bodyPr wrap="none" rtlCol="0">
            <a:spAutoFit/>
          </a:bodyPr>
          <a:lstStyle/>
          <a:p>
            <a:r>
              <a:rPr lang="en-US" sz="2400" dirty="0" err="1"/>
              <a:t>Dispase</a:t>
            </a:r>
            <a:r>
              <a:rPr lang="en-US" sz="2400" dirty="0"/>
              <a:t> – separates dermis and epidermis</a:t>
            </a:r>
          </a:p>
          <a:p>
            <a:r>
              <a:rPr lang="en-US" sz="2400" dirty="0"/>
              <a:t>Collagenase – breaks down extracellular matrix</a:t>
            </a:r>
          </a:p>
          <a:p>
            <a:r>
              <a:rPr lang="en-US" sz="2400" dirty="0"/>
              <a:t>Trypsin - disperses tightly associated cells</a:t>
            </a:r>
          </a:p>
          <a:p>
            <a:endParaRPr lang="en-US" dirty="0"/>
          </a:p>
        </p:txBody>
      </p:sp>
    </p:spTree>
    <p:extLst>
      <p:ext uri="{BB962C8B-B14F-4D97-AF65-F5344CB8AC3E}">
        <p14:creationId xmlns:p14="http://schemas.microsoft.com/office/powerpoint/2010/main" val="351624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6" y="10565"/>
            <a:ext cx="10515600" cy="1325563"/>
          </a:xfrm>
        </p:spPr>
        <p:txBody>
          <a:bodyPr/>
          <a:lstStyle/>
          <a:p>
            <a:r>
              <a:rPr lang="en-US" dirty="0"/>
              <a:t>Dissociation of Neural Tissue	</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508921" y="1076111"/>
            <a:ext cx="11195822" cy="5693866"/>
          </a:xfrm>
          <a:prstGeom prst="rect">
            <a:avLst/>
          </a:prstGeom>
          <a:noFill/>
        </p:spPr>
        <p:txBody>
          <a:bodyPr wrap="none" rtlCol="0">
            <a:spAutoFit/>
          </a:bodyPr>
          <a:lstStyle/>
          <a:p>
            <a:r>
              <a:rPr lang="en-US" sz="2800" dirty="0"/>
              <a:t>• Enzymatic Digestion (Collagenase –protease and phospholipase)</a:t>
            </a:r>
          </a:p>
          <a:p>
            <a:r>
              <a:rPr lang="en-US" sz="2800" dirty="0"/>
              <a:t>• Strain through 40µM filter </a:t>
            </a:r>
          </a:p>
          <a:p>
            <a:r>
              <a:rPr lang="en-US" sz="2800" dirty="0"/>
              <a:t>• High levels of Myelin may block epitope binding</a:t>
            </a:r>
          </a:p>
          <a:p>
            <a:endParaRPr lang="en-US" sz="2800" dirty="0"/>
          </a:p>
          <a:p>
            <a:r>
              <a:rPr lang="en-US" sz="2800" b="1" i="1" dirty="0"/>
              <a:t>Myelin removal methods</a:t>
            </a:r>
          </a:p>
          <a:p>
            <a:endParaRPr lang="en-US" sz="2800" dirty="0"/>
          </a:p>
          <a:p>
            <a:r>
              <a:rPr lang="en-US" sz="2800" dirty="0"/>
              <a:t>1. 30% </a:t>
            </a:r>
            <a:r>
              <a:rPr lang="en-US" sz="2800" dirty="0" err="1"/>
              <a:t>Percoll</a:t>
            </a:r>
            <a:r>
              <a:rPr lang="en-US" sz="2800" dirty="0"/>
              <a:t>, centrifuged for 10 minutes at 700 g.</a:t>
            </a:r>
          </a:p>
          <a:p>
            <a:endParaRPr lang="en-US" sz="2800" dirty="0"/>
          </a:p>
          <a:p>
            <a:r>
              <a:rPr lang="en-US" sz="2800" dirty="0"/>
              <a:t>2. Cells washed in 0.9 </a:t>
            </a:r>
            <a:r>
              <a:rPr lang="en-US" sz="2800" dirty="0" err="1"/>
              <a:t>mol</a:t>
            </a:r>
            <a:r>
              <a:rPr lang="en-US" sz="2800" dirty="0"/>
              <a:t>/L sucrose and processed on </a:t>
            </a:r>
            <a:r>
              <a:rPr lang="en-US" sz="2800" dirty="0" err="1"/>
              <a:t>Percoll</a:t>
            </a:r>
            <a:r>
              <a:rPr lang="en-US" sz="2800" dirty="0"/>
              <a:t> gradient.</a:t>
            </a:r>
          </a:p>
          <a:p>
            <a:endParaRPr lang="en-US" sz="2800" dirty="0"/>
          </a:p>
          <a:p>
            <a:r>
              <a:rPr lang="en-US" sz="2800" dirty="0"/>
              <a:t>3. Anti-myelin beads</a:t>
            </a:r>
          </a:p>
          <a:p>
            <a:r>
              <a:rPr lang="en-US" sz="2800" dirty="0"/>
              <a:t>Cells resuspended with magnetic myelin removal beads and incubated</a:t>
            </a:r>
          </a:p>
          <a:p>
            <a:r>
              <a:rPr lang="en-US" sz="2800" dirty="0"/>
              <a:t>for 15 minutes. Myelin removed by magnetic separation (</a:t>
            </a:r>
            <a:r>
              <a:rPr lang="en-US" sz="2800" dirty="0" err="1"/>
              <a:t>Miltenyi</a:t>
            </a:r>
            <a:r>
              <a:rPr lang="en-US" sz="2800" dirty="0"/>
              <a:t> </a:t>
            </a:r>
            <a:r>
              <a:rPr lang="en-US" sz="2800" dirty="0" err="1"/>
              <a:t>Biotec</a:t>
            </a:r>
            <a:r>
              <a:rPr lang="en-US" sz="2800" dirty="0"/>
              <a:t>).</a:t>
            </a:r>
          </a:p>
        </p:txBody>
      </p:sp>
    </p:spTree>
    <p:extLst>
      <p:ext uri="{BB962C8B-B14F-4D97-AF65-F5344CB8AC3E}">
        <p14:creationId xmlns:p14="http://schemas.microsoft.com/office/powerpoint/2010/main" val="17787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48" y="11141"/>
            <a:ext cx="10515600" cy="1325563"/>
          </a:xfrm>
        </p:spPr>
        <p:txBody>
          <a:bodyPr/>
          <a:lstStyle/>
          <a:p>
            <a:r>
              <a:rPr lang="en-US" dirty="0"/>
              <a:t>Standardization/Harmonizing </a:t>
            </a:r>
            <a:br>
              <a:rPr lang="en-US" dirty="0"/>
            </a:br>
            <a:r>
              <a:rPr lang="en-US" dirty="0"/>
              <a:t>Quantitative Single Cell Analysis</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7" name="TextBox 6">
            <a:extLst>
              <a:ext uri="{FF2B5EF4-FFF2-40B4-BE49-F238E27FC236}">
                <a16:creationId xmlns:a16="http://schemas.microsoft.com/office/drawing/2014/main" id="{1004B845-8B6C-4F30-9493-DB43DF809175}"/>
              </a:ext>
            </a:extLst>
          </p:cNvPr>
          <p:cNvSpPr txBox="1"/>
          <p:nvPr/>
        </p:nvSpPr>
        <p:spPr>
          <a:xfrm>
            <a:off x="1111346" y="1870565"/>
            <a:ext cx="10149840"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Sample Handling </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Panel Design for optimal labelling and Necessary Controls</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Instrument Set Up</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Data Analysis</a:t>
            </a:r>
          </a:p>
        </p:txBody>
      </p:sp>
    </p:spTree>
    <p:extLst>
      <p:ext uri="{BB962C8B-B14F-4D97-AF65-F5344CB8AC3E}">
        <p14:creationId xmlns:p14="http://schemas.microsoft.com/office/powerpoint/2010/main" val="183729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840"/>
            <a:ext cx="10515600" cy="1325563"/>
          </a:xfrm>
        </p:spPr>
        <p:txBody>
          <a:bodyPr/>
          <a:lstStyle/>
          <a:p>
            <a:r>
              <a:rPr lang="en-US" dirty="0"/>
              <a:t>Labelling</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636104" y="951196"/>
            <a:ext cx="11442300" cy="6001643"/>
          </a:xfrm>
          <a:prstGeom prst="rect">
            <a:avLst/>
          </a:prstGeom>
          <a:noFill/>
        </p:spPr>
        <p:txBody>
          <a:bodyPr wrap="none" rtlCol="0">
            <a:spAutoFit/>
          </a:bodyPr>
          <a:lstStyle/>
          <a:p>
            <a:r>
              <a:rPr lang="en-US" sz="2400" b="1" i="1" dirty="0"/>
              <a:t>Extra-Cellular Epitopes</a:t>
            </a:r>
          </a:p>
          <a:p>
            <a:r>
              <a:rPr lang="en-US" sz="2400" dirty="0"/>
              <a:t>	</a:t>
            </a:r>
          </a:p>
          <a:p>
            <a:r>
              <a:rPr lang="en-US" sz="2400" dirty="0"/>
              <a:t>	</a:t>
            </a:r>
            <a:r>
              <a:rPr lang="en-US" sz="2800" dirty="0"/>
              <a:t>• Typically Stain First. Use a Small Volume for Efficient Staining	</a:t>
            </a:r>
          </a:p>
          <a:p>
            <a:endParaRPr lang="en-US" sz="2800" dirty="0"/>
          </a:p>
          <a:p>
            <a:r>
              <a:rPr lang="en-US" sz="2800" dirty="0"/>
              <a:t>	</a:t>
            </a:r>
            <a:r>
              <a:rPr lang="en-US" sz="2800" dirty="0">
                <a:solidFill>
                  <a:prstClr val="black"/>
                </a:solidFill>
              </a:rPr>
              <a:t> • </a:t>
            </a:r>
            <a:r>
              <a:rPr lang="en-US" sz="2800" dirty="0"/>
              <a:t>Antibody Clone for Available / Accessible Epitope</a:t>
            </a:r>
          </a:p>
          <a:p>
            <a:r>
              <a:rPr lang="en-US" sz="2800" dirty="0"/>
              <a:t>	</a:t>
            </a:r>
          </a:p>
          <a:p>
            <a:r>
              <a:rPr lang="en-US" sz="2800" dirty="0"/>
              <a:t>	</a:t>
            </a:r>
            <a:r>
              <a:rPr lang="en-US" sz="2800" dirty="0">
                <a:solidFill>
                  <a:prstClr val="black"/>
                </a:solidFill>
              </a:rPr>
              <a:t> • </a:t>
            </a:r>
            <a:r>
              <a:rPr lang="en-US" sz="2800" dirty="0"/>
              <a:t>Fluorophore Used Optimal for Target Epitope</a:t>
            </a:r>
          </a:p>
          <a:p>
            <a:endParaRPr lang="en-US" sz="2800" dirty="0"/>
          </a:p>
          <a:p>
            <a:r>
              <a:rPr lang="en-US" sz="2800" dirty="0"/>
              <a:t>	</a:t>
            </a:r>
            <a:r>
              <a:rPr lang="en-US" sz="2800" dirty="0">
                <a:solidFill>
                  <a:prstClr val="black"/>
                </a:solidFill>
              </a:rPr>
              <a:t> • </a:t>
            </a:r>
            <a:r>
              <a:rPr lang="en-US" sz="2800" dirty="0"/>
              <a:t>Select Fluorophores based on Epitope Expression Level and Cell Type</a:t>
            </a:r>
          </a:p>
          <a:p>
            <a:r>
              <a:rPr lang="en-US" sz="2800" dirty="0"/>
              <a:t>	    Minimize Comp Requirements</a:t>
            </a:r>
          </a:p>
          <a:p>
            <a:endParaRPr lang="en-US" sz="2800" dirty="0"/>
          </a:p>
          <a:p>
            <a:r>
              <a:rPr lang="en-US" sz="2800" dirty="0"/>
              <a:t>	</a:t>
            </a:r>
            <a:r>
              <a:rPr lang="en-US" sz="2800" dirty="0">
                <a:solidFill>
                  <a:prstClr val="black"/>
                </a:solidFill>
              </a:rPr>
              <a:t> • </a:t>
            </a:r>
            <a:r>
              <a:rPr lang="en-US" sz="2800" dirty="0"/>
              <a:t>Time-course of Activation for Activation Epitopes, </a:t>
            </a:r>
          </a:p>
          <a:p>
            <a:r>
              <a:rPr lang="en-US" sz="2800" dirty="0"/>
              <a:t>	activation optimization </a:t>
            </a:r>
          </a:p>
          <a:p>
            <a:endParaRPr lang="en-US" sz="2800" dirty="0"/>
          </a:p>
        </p:txBody>
      </p:sp>
    </p:spTree>
    <p:extLst>
      <p:ext uri="{BB962C8B-B14F-4D97-AF65-F5344CB8AC3E}">
        <p14:creationId xmlns:p14="http://schemas.microsoft.com/office/powerpoint/2010/main" val="318395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804"/>
            <a:ext cx="10515600" cy="1325563"/>
          </a:xfrm>
        </p:spPr>
        <p:txBody>
          <a:bodyPr/>
          <a:lstStyle/>
          <a:p>
            <a:r>
              <a:rPr lang="en-US" dirty="0"/>
              <a:t>Fixation- alcohol, aldehyde</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66262" y="1416615"/>
            <a:ext cx="11868955" cy="5262979"/>
          </a:xfrm>
          <a:prstGeom prst="rect">
            <a:avLst/>
          </a:prstGeom>
          <a:noFill/>
        </p:spPr>
        <p:txBody>
          <a:bodyPr wrap="none" rtlCol="0">
            <a:spAutoFit/>
          </a:bodyPr>
          <a:lstStyle/>
          <a:p>
            <a:pPr lvl="0">
              <a:defRPr/>
            </a:pPr>
            <a:r>
              <a:rPr lang="en-US" sz="2400" dirty="0"/>
              <a:t>• For Optimal Panel Design,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 Aware of Incompatible Fluorophores: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PE and APC are large protein molecules NOT compatible with Ethanol Fixation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APC-Cy7 and PE-Cy7 degrade upon fixation, emit in parent dye detector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Small Fluorophores AlexaFluor488 and FITC work well with all fixatives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2400" dirty="0"/>
              <a:t>• </a:t>
            </a:r>
            <a:r>
              <a:rPr lang="en-US" sz="2400" dirty="0">
                <a:solidFill>
                  <a:prstClr val="black"/>
                </a:solidFill>
                <a:latin typeface="Calibri" panose="020F0502020204030204"/>
              </a:rPr>
              <a:t>Use Minimum fixation time, temp, or employ stabilizing fixatives formulated for APC-Cy7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Or Substitute for Formamide-Stable Fluorophore e.g. APC-H7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lvl="0">
              <a:defRPr/>
            </a:pPr>
            <a:r>
              <a:rPr lang="en-US" sz="2400" dirty="0"/>
              <a:t>• </a:t>
            </a:r>
            <a:r>
              <a:rPr lang="en-US" sz="2400" dirty="0">
                <a:solidFill>
                  <a:prstClr val="black"/>
                </a:solidFill>
                <a:latin typeface="Calibri" panose="020F0502020204030204"/>
              </a:rPr>
              <a:t>Avoid long-term storage in formamide to reduce auto-fluorescence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514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77"/>
            <a:ext cx="10515600" cy="1325563"/>
          </a:xfrm>
        </p:spPr>
        <p:txBody>
          <a:bodyPr/>
          <a:lstStyle/>
          <a:p>
            <a:r>
              <a:rPr lang="en-US" dirty="0"/>
              <a:t>Labelling</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213022" y="1218009"/>
            <a:ext cx="10901767" cy="56323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prstClr val="black"/>
                </a:solidFill>
                <a:latin typeface="Calibri" panose="020F0502020204030204"/>
              </a:rPr>
              <a:t>Intra</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-Cellular Epitopes  (e.g. cytokines, phosphorylation of secondary messengers)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dirty="0"/>
              <a:t> • </a:t>
            </a:r>
            <a:r>
              <a:rPr lang="en-US" sz="2400" dirty="0">
                <a:solidFill>
                  <a:prstClr val="black"/>
                </a:solidFill>
                <a:latin typeface="Calibri" panose="020F0502020204030204"/>
              </a:rPr>
              <a:t>Be Aware That Fixation May Increase Non-Specific Binding (employ controls)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dirty="0"/>
              <a:t> •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Fluorophore Used Optimal for Target Epitope </a:t>
            </a:r>
          </a:p>
          <a:p>
            <a:pPr lvl="0">
              <a:defRPr/>
            </a:pPr>
            <a:r>
              <a:rPr lang="en-US" sz="2400" dirty="0">
                <a:solidFill>
                  <a:prstClr val="black"/>
                </a:solidFill>
                <a:latin typeface="Calibri" panose="020F0502020204030204"/>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 and APC large </a:t>
            </a:r>
          </a:p>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-extensive washing, </a:t>
            </a:r>
            <a:r>
              <a:rPr lang="en-US" sz="2400" dirty="0">
                <a:solidFill>
                  <a:prstClr val="black"/>
                </a:solidFill>
                <a:latin typeface="Calibri" panose="020F0502020204030204"/>
              </a:rPr>
              <a:t>small targets may wash out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dirty="0"/>
              <a:t> •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Select Fluorophores based on Epitope Expression Level and Cell Type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Minimize Comp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2400" dirty="0"/>
              <a:t>	• Suboptimal panel design- negative effect on quality of data (fluorophore</a:t>
            </a:r>
          </a:p>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 dim for particular markers excessive spill 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76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57"/>
            <a:ext cx="10515600" cy="1325563"/>
          </a:xfrm>
        </p:spPr>
        <p:txBody>
          <a:bodyPr/>
          <a:lstStyle/>
          <a:p>
            <a:r>
              <a:rPr lang="en-US" dirty="0"/>
              <a:t>Labelling</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551696" y="1021607"/>
            <a:ext cx="10355912" cy="45243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Intra-Nuclear Epitopes (e.</a:t>
            </a:r>
            <a:r>
              <a:rPr lang="en-US" sz="2400" b="1" i="1" dirty="0">
                <a:solidFill>
                  <a:prstClr val="black"/>
                </a:solidFill>
                <a:latin typeface="Calibri" panose="020F0502020204030204"/>
              </a:rPr>
              <a:t>g. DNA content, transcription factors FoxP3) </a:t>
            </a:r>
            <a:endPar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dirty="0">
                <a:solidFill>
                  <a:prstClr val="black"/>
                </a:solidFill>
              </a:rPr>
              <a:t> • Consider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Differences Due to Cell 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dirty="0">
                <a:solidFill>
                  <a:prstClr val="black"/>
                </a:solidFill>
              </a:rPr>
              <a:t> • Select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Fluorophores based on Epitope Expression Level and Cell Type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Minimize Comp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dirty="0">
                <a:solidFill>
                  <a:prstClr val="black"/>
                </a:solidFill>
              </a:rPr>
              <a:t> • Fixation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Permeabilization	- compatibility with epitope and fluorophore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optimize signal : noise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Thorough Understanding of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alibri" panose="020F0502020204030204"/>
              </a:rPr>
              <a:t>	</a:t>
            </a: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Cells, Epitopes, Fluorophore and Instrument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312" y="4117184"/>
            <a:ext cx="2400635" cy="2562583"/>
          </a:xfrm>
          <a:prstGeom prst="rect">
            <a:avLst/>
          </a:prstGeom>
        </p:spPr>
      </p:pic>
    </p:spTree>
    <p:extLst>
      <p:ext uri="{BB962C8B-B14F-4D97-AF65-F5344CB8AC3E}">
        <p14:creationId xmlns:p14="http://schemas.microsoft.com/office/powerpoint/2010/main" val="414984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97" y="13431"/>
            <a:ext cx="10515600" cy="1325563"/>
          </a:xfrm>
        </p:spPr>
        <p:txBody>
          <a:bodyPr/>
          <a:lstStyle/>
          <a:p>
            <a:r>
              <a:rPr lang="en-US" dirty="0"/>
              <a:t>Optimizing Signal to Noise Ratio</a:t>
            </a:r>
          </a:p>
        </p:txBody>
      </p:sp>
      <p:pic>
        <p:nvPicPr>
          <p:cNvPr id="5" name="Content Placeholder 4" descr="A picture containing object&#10;&#10;Description generated with high confiden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82100" y="322048"/>
            <a:ext cx="2627384" cy="652584"/>
          </a:xfrm>
        </p:spPr>
      </p:pic>
      <p:pic>
        <p:nvPicPr>
          <p:cNvPr id="3" name="Picture 2"/>
          <p:cNvPicPr>
            <a:picLocks noChangeAspect="1"/>
          </p:cNvPicPr>
          <p:nvPr/>
        </p:nvPicPr>
        <p:blipFill>
          <a:blip r:embed="rId4"/>
          <a:stretch>
            <a:fillRect/>
          </a:stretch>
        </p:blipFill>
        <p:spPr>
          <a:xfrm>
            <a:off x="6264834" y="1436835"/>
            <a:ext cx="2874571" cy="2090137"/>
          </a:xfrm>
          <a:prstGeom prst="rect">
            <a:avLst/>
          </a:prstGeom>
        </p:spPr>
      </p:pic>
      <p:sp>
        <p:nvSpPr>
          <p:cNvPr id="4" name="TextBox 3"/>
          <p:cNvSpPr txBox="1"/>
          <p:nvPr/>
        </p:nvSpPr>
        <p:spPr>
          <a:xfrm>
            <a:off x="345830" y="1434909"/>
            <a:ext cx="5808321" cy="5262979"/>
          </a:xfrm>
          <a:prstGeom prst="rect">
            <a:avLst/>
          </a:prstGeom>
          <a:noFill/>
        </p:spPr>
        <p:txBody>
          <a:bodyPr wrap="none" rtlCol="0">
            <a:spAutoFit/>
          </a:bodyPr>
          <a:lstStyle/>
          <a:p>
            <a:r>
              <a:rPr lang="en-US" sz="2400" dirty="0"/>
              <a:t>Problem 1. Optimal Antibody Concentration</a:t>
            </a:r>
          </a:p>
          <a:p>
            <a:endParaRPr lang="en-US" sz="2400" dirty="0"/>
          </a:p>
          <a:p>
            <a:r>
              <a:rPr lang="en-US" sz="2400" dirty="0"/>
              <a:t>Solution: Titrate All Antibodies. </a:t>
            </a:r>
          </a:p>
          <a:p>
            <a:r>
              <a:rPr lang="en-US" sz="2400" dirty="0"/>
              <a:t>Never Rely on Manufacture’s Recommended</a:t>
            </a:r>
          </a:p>
          <a:p>
            <a:r>
              <a:rPr lang="en-US" sz="2400" dirty="0"/>
              <a:t>Use </a:t>
            </a:r>
          </a:p>
          <a:p>
            <a:endParaRPr lang="en-US" sz="2400" dirty="0"/>
          </a:p>
          <a:p>
            <a:r>
              <a:rPr lang="en-US" sz="2400" dirty="0"/>
              <a:t>Problem 2. Dead Cells</a:t>
            </a:r>
          </a:p>
          <a:p>
            <a:endParaRPr lang="en-US" sz="2400" dirty="0"/>
          </a:p>
          <a:p>
            <a:r>
              <a:rPr lang="en-US" sz="2400" dirty="0"/>
              <a:t>Solution: Viability Dye</a:t>
            </a:r>
          </a:p>
          <a:p>
            <a:endParaRPr lang="en-US" sz="2400" dirty="0"/>
          </a:p>
          <a:p>
            <a:endParaRPr lang="en-US" sz="2400" dirty="0"/>
          </a:p>
          <a:p>
            <a:r>
              <a:rPr lang="en-US" sz="2400" dirty="0"/>
              <a:t>Problem 3. Fc Receptor Binding (CD16, CD32)</a:t>
            </a:r>
          </a:p>
          <a:p>
            <a:endParaRPr lang="en-US" sz="2400" dirty="0"/>
          </a:p>
          <a:p>
            <a:r>
              <a:rPr lang="en-US" sz="2400" dirty="0"/>
              <a:t>Solution: Appropriate blocking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3555" y="1331657"/>
            <a:ext cx="2432650" cy="218836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3554" y="3777824"/>
            <a:ext cx="2484290" cy="201481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5245" y="3725429"/>
            <a:ext cx="2343477" cy="2067213"/>
          </a:xfrm>
          <a:prstGeom prst="rect">
            <a:avLst/>
          </a:prstGeom>
        </p:spPr>
      </p:pic>
    </p:spTree>
    <p:extLst>
      <p:ext uri="{BB962C8B-B14F-4D97-AF65-F5344CB8AC3E}">
        <p14:creationId xmlns:p14="http://schemas.microsoft.com/office/powerpoint/2010/main" val="2553754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727"/>
            <a:ext cx="10515600" cy="1325563"/>
          </a:xfrm>
        </p:spPr>
        <p:txBody>
          <a:bodyPr/>
          <a:lstStyle/>
          <a:p>
            <a:r>
              <a:rPr lang="en-US" dirty="0"/>
              <a:t>Controls</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771480" y="768427"/>
            <a:ext cx="10697287" cy="3231654"/>
          </a:xfrm>
          <a:prstGeom prst="rect">
            <a:avLst/>
          </a:prstGeom>
          <a:noFill/>
        </p:spPr>
        <p:txBody>
          <a:bodyPr wrap="none" rtlCol="0">
            <a:spAutoFit/>
          </a:bodyPr>
          <a:lstStyle/>
          <a:p>
            <a:r>
              <a:rPr lang="en-US" dirty="0"/>
              <a:t> </a:t>
            </a:r>
            <a:r>
              <a:rPr lang="en-US" sz="2400" b="1" dirty="0"/>
              <a:t>UNSTAINED  and INTERNAL NEGATIVE CONTROL</a:t>
            </a:r>
          </a:p>
          <a:p>
            <a:endParaRPr lang="en-US" sz="2400" dirty="0"/>
          </a:p>
          <a:p>
            <a:r>
              <a:rPr lang="en-US" sz="2400" dirty="0"/>
              <a:t>	 • Compare Median Intensity of the Unstained Control with Internal Negative</a:t>
            </a:r>
          </a:p>
          <a:p>
            <a:r>
              <a:rPr lang="en-US" sz="2400" dirty="0"/>
              <a:t>	 • Good Estimate of the Level of Non-Specific Antibody Binding. </a:t>
            </a:r>
          </a:p>
          <a:p>
            <a:r>
              <a:rPr lang="en-US" sz="2400" dirty="0"/>
              <a:t>	 • Examine FS and SS to Determine Auto-fluorescence of Unstained Samples</a:t>
            </a:r>
          </a:p>
          <a:p>
            <a:r>
              <a:rPr lang="en-US" sz="2400" dirty="0"/>
              <a:t>	    Used to Maximize Dynamic Range of Signal.</a:t>
            </a:r>
          </a:p>
          <a:p>
            <a:r>
              <a:rPr lang="en-US" sz="2400" dirty="0"/>
              <a:t>	 • Set Negative Gates (may change over experiment and clinical samples)</a:t>
            </a:r>
          </a:p>
          <a:p>
            <a:endParaRPr lang="en-US" dirty="0"/>
          </a:p>
          <a:p>
            <a:endParaRPr lang="en-US" dirty="0"/>
          </a:p>
        </p:txBody>
      </p:sp>
      <p:sp>
        <p:nvSpPr>
          <p:cNvPr id="4" name="TextBox 3"/>
          <p:cNvSpPr txBox="1"/>
          <p:nvPr/>
        </p:nvSpPr>
        <p:spPr>
          <a:xfrm>
            <a:off x="6410415" y="4114718"/>
            <a:ext cx="5580182" cy="1938992"/>
          </a:xfrm>
          <a:prstGeom prst="rect">
            <a:avLst/>
          </a:prstGeom>
          <a:noFill/>
        </p:spPr>
        <p:txBody>
          <a:bodyPr wrap="none" rtlCol="0">
            <a:spAutoFit/>
          </a:bodyPr>
          <a:lstStyle/>
          <a:p>
            <a:r>
              <a:rPr lang="en-US" sz="2400" dirty="0"/>
              <a:t>Unstained lymphocytes are used to set the </a:t>
            </a:r>
          </a:p>
          <a:p>
            <a:r>
              <a:rPr lang="en-US" sz="2400" dirty="0"/>
              <a:t>negative population (a),</a:t>
            </a:r>
          </a:p>
          <a:p>
            <a:r>
              <a:rPr lang="en-US" sz="2400" dirty="0"/>
              <a:t> allowing the positive populations </a:t>
            </a:r>
          </a:p>
          <a:p>
            <a:r>
              <a:rPr lang="en-US" sz="2400" dirty="0"/>
              <a:t>(b) stained with CD8 and CD4 to be</a:t>
            </a:r>
          </a:p>
          <a:p>
            <a:r>
              <a:rPr lang="en-US" sz="2400" dirty="0"/>
              <a:t>visualized.</a:t>
            </a:r>
          </a:p>
        </p:txBody>
      </p:sp>
      <p:pic>
        <p:nvPicPr>
          <p:cNvPr id="7" name="Picture 6" descr="A close up of a map&#10;&#10;Description generated with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82" y="3473526"/>
            <a:ext cx="5523194" cy="2740675"/>
          </a:xfrm>
          <a:prstGeom prst="rect">
            <a:avLst/>
          </a:prstGeom>
        </p:spPr>
      </p:pic>
    </p:spTree>
    <p:extLst>
      <p:ext uri="{BB962C8B-B14F-4D97-AF65-F5344CB8AC3E}">
        <p14:creationId xmlns:p14="http://schemas.microsoft.com/office/powerpoint/2010/main" val="348859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48" y="275834"/>
            <a:ext cx="10515600" cy="1325563"/>
          </a:xfrm>
        </p:spPr>
        <p:txBody>
          <a:bodyPr/>
          <a:lstStyle/>
          <a:p>
            <a:r>
              <a:rPr lang="en-US" dirty="0"/>
              <a:t>Standardization/Harmonizing </a:t>
            </a:r>
            <a:br>
              <a:rPr lang="en-US" dirty="0"/>
            </a:br>
            <a:r>
              <a:rPr lang="en-US" dirty="0"/>
              <a:t>Quantitative Single Cell Analysis</a:t>
            </a:r>
          </a:p>
        </p:txBody>
      </p:sp>
      <p:pic>
        <p:nvPicPr>
          <p:cNvPr id="5" name="Content Placeholder 4" descr="A picture containing object&#10;&#10;Description generated with high confiden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82100" y="322048"/>
            <a:ext cx="2627384" cy="652584"/>
          </a:xfrm>
        </p:spPr>
      </p:pic>
      <p:sp>
        <p:nvSpPr>
          <p:cNvPr id="6" name="TextBox 5"/>
          <p:cNvSpPr txBox="1"/>
          <p:nvPr/>
        </p:nvSpPr>
        <p:spPr>
          <a:xfrm>
            <a:off x="1505239" y="4220309"/>
            <a:ext cx="9828075" cy="2092881"/>
          </a:xfrm>
          <a:prstGeom prst="rect">
            <a:avLst/>
          </a:prstGeom>
          <a:noFill/>
        </p:spPr>
        <p:txBody>
          <a:bodyPr wrap="none" rtlCol="0">
            <a:spAutoFit/>
          </a:bodyPr>
          <a:lstStyle/>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n-US" sz="2800" dirty="0">
                <a:solidFill>
                  <a:prstClr val="black"/>
                </a:solidFill>
                <a:latin typeface="Calibri" panose="020F0502020204030204"/>
              </a:rPr>
              <a:t>Optimized Multiparametric </a:t>
            </a:r>
            <a:r>
              <a:rPr lang="en-US" sz="2800" dirty="0" err="1">
                <a:solidFill>
                  <a:prstClr val="black"/>
                </a:solidFill>
                <a:latin typeface="Calibri" panose="020F0502020204030204"/>
              </a:rPr>
              <a:t>Immunophenotype</a:t>
            </a:r>
            <a:r>
              <a:rPr lang="en-US" sz="2800" dirty="0">
                <a:solidFill>
                  <a:prstClr val="black"/>
                </a:solidFill>
                <a:latin typeface="Calibri" panose="020F0502020204030204"/>
              </a:rPr>
              <a:t> Panels (OMIPs)</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Minimal Information about a Flow Cytometry Experiment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MIFlowCyt</a:t>
            </a:r>
            <a:r>
              <a:rPr lang="en-US" sz="2800" dirty="0">
                <a:solidFill>
                  <a:prstClr val="black"/>
                </a:solidFill>
                <a:latin typeface="Calibri" panose="020F0502020204030204"/>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   Minimal Information about T-cell Assays (MIATA)</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004B845-8B6C-4F30-9493-DB43DF809175}"/>
              </a:ext>
            </a:extLst>
          </p:cNvPr>
          <p:cNvSpPr txBox="1"/>
          <p:nvPr/>
        </p:nvSpPr>
        <p:spPr>
          <a:xfrm>
            <a:off x="1111346" y="1870565"/>
            <a:ext cx="10149840" cy="1815882"/>
          </a:xfrm>
          <a:prstGeom prst="rect">
            <a:avLst/>
          </a:prstGeom>
          <a:noFill/>
        </p:spPr>
        <p:txBody>
          <a:bodyPr wrap="square" rtlCol="0">
            <a:spAutoFit/>
          </a:bodyPr>
          <a:lstStyle/>
          <a:p>
            <a:pPr marL="342900" indent="-342900">
              <a:buAutoNum type="alphaUcPeriod"/>
            </a:pPr>
            <a:r>
              <a:rPr lang="en-US" sz="2800" dirty="0"/>
              <a:t>Sample Handling </a:t>
            </a:r>
          </a:p>
          <a:p>
            <a:pPr marL="342900" indent="-342900">
              <a:buAutoNum type="alphaUcPeriod"/>
            </a:pPr>
            <a:r>
              <a:rPr lang="en-US" sz="2800" dirty="0"/>
              <a:t>Panel Design for Optimal Labeling and Necessary Controls</a:t>
            </a:r>
          </a:p>
          <a:p>
            <a:pPr marL="342900" indent="-342900">
              <a:buAutoNum type="alphaUcPeriod"/>
            </a:pPr>
            <a:r>
              <a:rPr lang="en-US" sz="2800" dirty="0"/>
              <a:t>Instrument Set Up</a:t>
            </a:r>
          </a:p>
          <a:p>
            <a:pPr marL="342900" indent="-342900">
              <a:buAutoNum type="alphaUcPeriod"/>
            </a:pPr>
            <a:r>
              <a:rPr lang="en-US" sz="2800" dirty="0"/>
              <a:t>Data Analysis</a:t>
            </a:r>
          </a:p>
        </p:txBody>
      </p:sp>
    </p:spTree>
    <p:extLst>
      <p:ext uri="{BB962C8B-B14F-4D97-AF65-F5344CB8AC3E}">
        <p14:creationId xmlns:p14="http://schemas.microsoft.com/office/powerpoint/2010/main" val="38919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22225"/>
            <a:ext cx="10515600" cy="1325563"/>
          </a:xfrm>
        </p:spPr>
        <p:txBody>
          <a:bodyPr/>
          <a:lstStyle/>
          <a:p>
            <a:r>
              <a:rPr lang="en-US" dirty="0"/>
              <a:t>Controls</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32235" y="1294838"/>
            <a:ext cx="11449545" cy="6494085"/>
          </a:xfrm>
          <a:prstGeom prst="rect">
            <a:avLst/>
          </a:prstGeom>
          <a:noFill/>
        </p:spPr>
        <p:txBody>
          <a:bodyPr wrap="none" rtlCol="0">
            <a:spAutoFit/>
          </a:bodyPr>
          <a:lstStyle/>
          <a:p>
            <a:pPr lvl="0">
              <a:defRPr/>
            </a:pPr>
            <a:r>
              <a:rPr lang="en-US" sz="2000" dirty="0">
                <a:solidFill>
                  <a:prstClr val="black"/>
                </a:solidFill>
                <a:latin typeface="Calibri" panose="020F0502020204030204"/>
              </a:rPr>
              <a:t> 	</a:t>
            </a:r>
            <a:r>
              <a:rPr lang="en-US" sz="2000" b="1" dirty="0">
                <a:solidFill>
                  <a:prstClr val="black"/>
                </a:solidFill>
                <a:latin typeface="Calibri" panose="020F0502020204030204"/>
              </a:rPr>
              <a:t>ISOTYPE</a:t>
            </a:r>
            <a:r>
              <a:rPr lang="en-US" sz="2000" dirty="0">
                <a:solidFill>
                  <a:prstClr val="black"/>
                </a:solidFill>
                <a:latin typeface="Calibri" panose="020F0502020204030204"/>
              </a:rPr>
              <a:t>: 	</a:t>
            </a:r>
          </a:p>
          <a:p>
            <a:pPr lvl="0">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2400" dirty="0">
                <a:solidFill>
                  <a:prstClr val="black"/>
                </a:solidFill>
                <a:latin typeface="Calibri" panose="020F0502020204030204"/>
              </a:rPr>
              <a:t>	</a:t>
            </a:r>
            <a:r>
              <a:rPr lang="en-US" sz="2400" dirty="0">
                <a:solidFill>
                  <a:prstClr val="black"/>
                </a:solidFill>
              </a:rPr>
              <a:t> </a:t>
            </a:r>
            <a:r>
              <a:rPr lang="en-US" sz="2400" dirty="0"/>
              <a:t>• </a:t>
            </a:r>
            <a:r>
              <a:rPr lang="en-US" sz="2400" dirty="0">
                <a:solidFill>
                  <a:prstClr val="black"/>
                </a:solidFill>
              </a:rPr>
              <a:t>Indicates if There Is an Fc-receptor Binding Requiring Use of Blocking Agent</a:t>
            </a:r>
          </a:p>
          <a:p>
            <a:pPr lvl="0">
              <a:defRPr/>
            </a:pPr>
            <a:r>
              <a:rPr lang="en-US" sz="2400" dirty="0">
                <a:solidFill>
                  <a:prstClr val="black"/>
                </a:solidFill>
              </a:rPr>
              <a:t>	</a:t>
            </a:r>
            <a:r>
              <a:rPr lang="en-US" sz="2400" dirty="0"/>
              <a:t> •</a:t>
            </a:r>
            <a:r>
              <a:rPr lang="en-US" sz="2400" dirty="0">
                <a:solidFill>
                  <a:prstClr val="black"/>
                </a:solidFill>
              </a:rPr>
              <a:t> Useful for demonstrating that there was poor blocking of the cells</a:t>
            </a:r>
          </a:p>
          <a:p>
            <a:pPr lvl="0">
              <a:defRPr/>
            </a:pPr>
            <a:r>
              <a:rPr lang="en-US" sz="2400" dirty="0">
                <a:solidFill>
                  <a:prstClr val="black"/>
                </a:solidFill>
              </a:rPr>
              <a:t>	</a:t>
            </a:r>
            <a:r>
              <a:rPr lang="en-US" sz="2400" dirty="0"/>
              <a:t> • Measure ‘stickiness’ of cells, and need for blocking agent</a:t>
            </a:r>
          </a:p>
          <a:p>
            <a:pPr lvl="0">
              <a:defRPr/>
            </a:pPr>
            <a:endParaRPr lang="en-US" sz="2400" dirty="0">
              <a:solidFill>
                <a:prstClr val="black"/>
              </a:solidFill>
            </a:endParaRPr>
          </a:p>
          <a:p>
            <a:pPr lvl="0">
              <a:defRPr/>
            </a:pPr>
            <a:r>
              <a:rPr lang="en-US" sz="2000" b="1" dirty="0">
                <a:solidFill>
                  <a:prstClr val="black"/>
                </a:solidFill>
              </a:rPr>
              <a:t>	Limitation of Isotype Controls</a:t>
            </a:r>
            <a:r>
              <a:rPr lang="en-US" sz="2000" dirty="0">
                <a:solidFill>
                  <a:prstClr val="black"/>
                </a:solidFill>
              </a:rPr>
              <a:t>: </a:t>
            </a:r>
          </a:p>
          <a:p>
            <a:pPr lvl="0">
              <a:defRPr/>
            </a:pPr>
            <a:endParaRPr lang="en-US" sz="2000" dirty="0">
              <a:solidFill>
                <a:prstClr val="black"/>
              </a:solidFill>
            </a:endParaRPr>
          </a:p>
          <a:p>
            <a:pPr lvl="0">
              <a:defRPr/>
            </a:pPr>
            <a:r>
              <a:rPr lang="en-US" sz="2000" dirty="0">
                <a:solidFill>
                  <a:prstClr val="black"/>
                </a:solidFill>
              </a:rPr>
              <a:t>	</a:t>
            </a:r>
            <a:r>
              <a:rPr lang="en-US" sz="2400" dirty="0">
                <a:solidFill>
                  <a:prstClr val="black"/>
                </a:solidFill>
              </a:rPr>
              <a:t> • Really Only Useful for Surface Staining	</a:t>
            </a:r>
          </a:p>
          <a:p>
            <a:pPr lvl="0">
              <a:defRPr/>
            </a:pPr>
            <a:r>
              <a:rPr lang="en-US" sz="2400" dirty="0">
                <a:solidFill>
                  <a:prstClr val="black"/>
                </a:solidFill>
              </a:rPr>
              <a:t>	</a:t>
            </a:r>
            <a:r>
              <a:rPr lang="en-US" sz="2400" dirty="0"/>
              <a:t> • </a:t>
            </a:r>
            <a:r>
              <a:rPr lang="en-US" sz="2400" dirty="0">
                <a:solidFill>
                  <a:prstClr val="black"/>
                </a:solidFill>
              </a:rPr>
              <a:t>Should NOT be Used to Determine Compensation Levels or Negative Populations</a:t>
            </a:r>
          </a:p>
          <a:p>
            <a:pPr lvl="0">
              <a:defRPr/>
            </a:pPr>
            <a:r>
              <a:rPr lang="en-US" sz="2400" dirty="0">
                <a:solidFill>
                  <a:prstClr val="black"/>
                </a:solidFill>
              </a:rPr>
              <a:t>	 • Can NOT be used to Set Gates</a:t>
            </a:r>
          </a:p>
          <a:p>
            <a:pPr lvl="0">
              <a:defRPr/>
            </a:pPr>
            <a:r>
              <a:rPr lang="en-US" sz="2400" dirty="0">
                <a:solidFill>
                  <a:prstClr val="black"/>
                </a:solidFill>
              </a:rPr>
              <a:t>	 • Can NOT be used to separate low expressing cells from negatives</a:t>
            </a:r>
          </a:p>
          <a:p>
            <a:pPr lvl="0">
              <a:defRPr/>
            </a:pPr>
            <a:r>
              <a:rPr lang="en-US" sz="2400" dirty="0">
                <a:solidFill>
                  <a:prstClr val="black"/>
                </a:solidFill>
              </a:rPr>
              <a:t>	</a:t>
            </a:r>
            <a:r>
              <a:rPr lang="en-US" sz="2400" dirty="0"/>
              <a:t> • </a:t>
            </a:r>
            <a:r>
              <a:rPr lang="en-US" sz="2400" dirty="0">
                <a:solidFill>
                  <a:prstClr val="black"/>
                </a:solidFill>
              </a:rPr>
              <a:t>ALWAYS Use Other Controls</a:t>
            </a:r>
          </a:p>
          <a:p>
            <a:pPr lvl="0">
              <a:defRPr/>
            </a:pPr>
            <a:endParaRPr lang="en-US" sz="2400" dirty="0">
              <a:solidFill>
                <a:prstClr val="black"/>
              </a:solidFill>
            </a:endParaRPr>
          </a:p>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dirty="0"/>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lvl="0">
              <a:defRPr/>
            </a:pPr>
            <a:r>
              <a:rPr lang="en-US" sz="2400" dirty="0">
                <a:solidFill>
                  <a:prstClr val="black"/>
                </a:solidFill>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2000" dirty="0">
                <a:solidFill>
                  <a:prstClr val="black"/>
                </a:solidFill>
                <a:latin typeface="Calibri" panose="020F0502020204030204"/>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911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9"/>
            <a:ext cx="10515600" cy="1325563"/>
          </a:xfrm>
        </p:spPr>
        <p:txBody>
          <a:bodyPr/>
          <a:lstStyle/>
          <a:p>
            <a:r>
              <a:rPr lang="en-US" dirty="0"/>
              <a:t>Controls</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41181" y="1327485"/>
            <a:ext cx="12059583" cy="59606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Requirements of Isotype Controls</a:t>
            </a:r>
          </a:p>
          <a:p>
            <a:pPr lvl="0">
              <a:defRPr/>
            </a:pPr>
            <a:r>
              <a:rPr lang="en-US" sz="2400" dirty="0">
                <a:solidFill>
                  <a:prstClr val="black"/>
                </a:solidFill>
                <a:latin typeface="Calibri" panose="020F0502020204030204"/>
              </a:rPr>
              <a:t>	</a:t>
            </a:r>
            <a:r>
              <a:rPr lang="en-US" sz="2400" dirty="0"/>
              <a:t> • </a:t>
            </a:r>
            <a:r>
              <a:rPr lang="en-US" sz="2400" dirty="0">
                <a:solidFill>
                  <a:prstClr val="black"/>
                </a:solidFill>
                <a:latin typeface="Calibri" panose="020F0502020204030204"/>
              </a:rPr>
              <a:t>Antibody to a Target That Closely Matches Your Target, </a:t>
            </a:r>
          </a:p>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dirty="0"/>
              <a:t> •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Same Host Species</a:t>
            </a:r>
          </a:p>
          <a:p>
            <a:pPr lvl="0">
              <a:defRPr/>
            </a:pPr>
            <a:r>
              <a:rPr lang="en-US" sz="2400" dirty="0">
                <a:solidFill>
                  <a:prstClr val="black"/>
                </a:solidFill>
                <a:latin typeface="Calibri" panose="020F0502020204030204"/>
              </a:rPr>
              <a:t>	</a:t>
            </a:r>
            <a:r>
              <a:rPr lang="en-US" sz="2400" dirty="0"/>
              <a:t> •</a:t>
            </a:r>
            <a:r>
              <a:rPr lang="en-US" sz="2400" dirty="0">
                <a:solidFill>
                  <a:prstClr val="black"/>
                </a:solidFill>
                <a:latin typeface="Calibri" panose="020F0502020204030204"/>
              </a:rPr>
              <a:t> </a:t>
            </a:r>
            <a:r>
              <a:rPr lang="en-US" sz="2400" dirty="0">
                <a:solidFill>
                  <a:prstClr val="black"/>
                </a:solidFill>
              </a:rPr>
              <a:t>Same Ig-Subclass -heavy chain (IgA, IgG, </a:t>
            </a:r>
            <a:r>
              <a:rPr lang="en-US" sz="2400" dirty="0" err="1">
                <a:solidFill>
                  <a:prstClr val="black"/>
                </a:solidFill>
              </a:rPr>
              <a:t>IgD</a:t>
            </a:r>
            <a:r>
              <a:rPr lang="en-US" sz="2400" dirty="0">
                <a:solidFill>
                  <a:prstClr val="black"/>
                </a:solidFill>
              </a:rPr>
              <a:t>, </a:t>
            </a:r>
            <a:r>
              <a:rPr lang="en-US" sz="2400" dirty="0" err="1">
                <a:solidFill>
                  <a:prstClr val="black"/>
                </a:solidFill>
              </a:rPr>
              <a:t>IgE</a:t>
            </a:r>
            <a:r>
              <a:rPr lang="en-US" sz="2400" dirty="0">
                <a:solidFill>
                  <a:prstClr val="black"/>
                </a:solidFill>
              </a:rPr>
              <a:t>, or IgM) and light chain (κ or </a:t>
            </a:r>
            <a:r>
              <a:rPr lang="el-GR" sz="2400" dirty="0">
                <a:solidFill>
                  <a:prstClr val="black"/>
                </a:solidFill>
              </a:rPr>
              <a:t>λ</a:t>
            </a:r>
            <a:r>
              <a:rPr lang="en-US" sz="2400" dirty="0">
                <a:solidFill>
                  <a:prstClr val="black"/>
                </a:solidFill>
              </a:rPr>
              <a:t>)</a:t>
            </a:r>
            <a:endParaRPr lang="en-US" sz="2400" dirty="0">
              <a:solidFill>
                <a:prstClr val="black"/>
              </a:solidFill>
              <a:latin typeface="Calibri" panose="020F0502020204030204"/>
            </a:endParaRPr>
          </a:p>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dirty="0"/>
              <a:t> •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Same Fluorophore </a:t>
            </a:r>
          </a:p>
          <a:p>
            <a:pPr lvl="0">
              <a:defRPr/>
            </a:pPr>
            <a:r>
              <a:rPr lang="en-US" sz="2400" dirty="0">
                <a:solidFill>
                  <a:prstClr val="black"/>
                </a:solidFill>
                <a:latin typeface="Calibri" panose="020F0502020204030204"/>
              </a:rPr>
              <a:t>	</a:t>
            </a:r>
            <a:r>
              <a:rPr lang="en-US" sz="2400" dirty="0"/>
              <a:t> •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Ideally Purchased from Same Supplier</a:t>
            </a:r>
          </a:p>
          <a:p>
            <a:pPr lvl="0">
              <a:defRPr/>
            </a:pPr>
            <a:r>
              <a:rPr lang="en-US" sz="2400" dirty="0">
                <a:solidFill>
                  <a:prstClr val="black"/>
                </a:solidFill>
                <a:latin typeface="Calibri" panose="020F0502020204030204"/>
              </a:rPr>
              <a:t>	</a:t>
            </a:r>
            <a:r>
              <a:rPr lang="en-US" sz="2400" dirty="0"/>
              <a:t> • U</a:t>
            </a:r>
            <a:r>
              <a:rPr lang="en-US" sz="2400" dirty="0">
                <a:solidFill>
                  <a:prstClr val="black"/>
                </a:solidFill>
                <a:latin typeface="Calibri" panose="020F0502020204030204"/>
              </a:rPr>
              <a:t>se at the Same Concentration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a:defRPr/>
            </a:pPr>
            <a:r>
              <a:rPr lang="en-US" sz="2000" dirty="0">
                <a:solidFill>
                  <a:schemeClr val="accent1">
                    <a:lumMod val="75000"/>
                  </a:schemeClr>
                </a:solidFill>
                <a:latin typeface="Calibri" panose="020F0502020204030204"/>
              </a:rPr>
              <a:t>	</a:t>
            </a:r>
            <a:r>
              <a:rPr lang="en-US" sz="2400" dirty="0"/>
              <a:t> • Same F:P Ratio   </a:t>
            </a:r>
            <a:r>
              <a:rPr lang="en-US" sz="2000" b="1" dirty="0">
                <a:solidFill>
                  <a:schemeClr val="accent1">
                    <a:lumMod val="75000"/>
                  </a:schemeClr>
                </a:solidFill>
              </a:rPr>
              <a:t>1. Determine Antibody Protein Concentration (Ab 280nm)</a:t>
            </a:r>
          </a:p>
          <a:p>
            <a:pPr>
              <a:defRPr/>
            </a:pPr>
            <a:r>
              <a:rPr lang="en-US" sz="2000" b="1" dirty="0">
                <a:solidFill>
                  <a:schemeClr val="accent1">
                    <a:lumMod val="75000"/>
                  </a:schemeClr>
                </a:solidFill>
              </a:rPr>
              <a:t>			         2. Determine Fluorophore Concentration by Measuring Absorbance</a:t>
            </a:r>
          </a:p>
          <a:p>
            <a:pPr>
              <a:defRPr/>
            </a:pPr>
            <a:r>
              <a:rPr lang="en-US" sz="2000" b="1" dirty="0">
                <a:solidFill>
                  <a:schemeClr val="accent1">
                    <a:lumMod val="75000"/>
                  </a:schemeClr>
                </a:solidFill>
              </a:rPr>
              <a:t>			             at Maximum Excitation Wavelength (FITC 495nm)</a:t>
            </a:r>
          </a:p>
          <a:p>
            <a:pPr>
              <a:defRPr/>
            </a:pPr>
            <a:r>
              <a:rPr lang="en-US" sz="2000" b="1" dirty="0">
                <a:solidFill>
                  <a:schemeClr val="accent1">
                    <a:lumMod val="75000"/>
                  </a:schemeClr>
                </a:solidFill>
              </a:rPr>
              <a:t>			         3. Divide this value  by protein molar extinction co-efficient (IgG 210,000M</a:t>
            </a:r>
            <a:r>
              <a:rPr lang="en-US" sz="2000" b="1" baseline="30000" dirty="0">
                <a:solidFill>
                  <a:schemeClr val="accent1">
                    <a:lumMod val="75000"/>
                  </a:schemeClr>
                </a:solidFill>
              </a:rPr>
              <a:t>-1</a:t>
            </a:r>
            <a:r>
              <a:rPr lang="en-US" sz="2000" b="1" dirty="0">
                <a:solidFill>
                  <a:schemeClr val="accent1">
                    <a:lumMod val="75000"/>
                  </a:schemeClr>
                </a:solidFill>
              </a:rPr>
              <a:t> cm</a:t>
            </a:r>
            <a:r>
              <a:rPr lang="en-US" sz="2000" b="1" baseline="30000" dirty="0">
                <a:solidFill>
                  <a:schemeClr val="accent1">
                    <a:lumMod val="75000"/>
                  </a:schemeClr>
                </a:solidFill>
              </a:rPr>
              <a:t>-1</a:t>
            </a:r>
            <a:r>
              <a:rPr lang="en-US" sz="2000" b="1" dirty="0">
                <a:solidFill>
                  <a:schemeClr val="accent1">
                    <a:lumMod val="75000"/>
                  </a:schemeClr>
                </a:solidFill>
              </a:rPr>
              <a:t>)</a:t>
            </a:r>
          </a:p>
          <a:p>
            <a:pPr>
              <a:defRPr/>
            </a:pPr>
            <a:endParaRPr lang="en-US" sz="2000" b="1" baseline="30000" dirty="0">
              <a:solidFill>
                <a:schemeClr val="bg1"/>
              </a:solidFill>
            </a:endParaRPr>
          </a:p>
          <a:p>
            <a:pPr>
              <a:defRPr/>
            </a:pPr>
            <a:r>
              <a:rPr lang="en-US" sz="2000" b="1" baseline="30000" dirty="0">
                <a:solidFill>
                  <a:schemeClr val="bg1"/>
                </a:solidFill>
              </a:rPr>
              <a:t>					      </a:t>
            </a:r>
            <a:r>
              <a:rPr lang="en-US" sz="2000" b="1" dirty="0">
                <a:solidFill>
                  <a:schemeClr val="bg1"/>
                </a:solidFill>
              </a:rPr>
              <a:t>A</a:t>
            </a:r>
            <a:r>
              <a:rPr lang="en-US" sz="2000" b="1" baseline="-25000" dirty="0">
                <a:solidFill>
                  <a:schemeClr val="bg1"/>
                </a:solidFill>
              </a:rPr>
              <a:t>max</a:t>
            </a:r>
            <a:r>
              <a:rPr lang="en-US" sz="2000" b="1" dirty="0">
                <a:solidFill>
                  <a:schemeClr val="bg1"/>
                </a:solidFill>
              </a:rPr>
              <a:t> of labeled Antibody</a:t>
            </a:r>
            <a:endParaRPr lang="en-US" sz="2000" b="1" baseline="30000" dirty="0">
              <a:solidFill>
                <a:schemeClr val="bg1"/>
              </a:solidFill>
            </a:endParaRPr>
          </a:p>
          <a:p>
            <a:pPr>
              <a:defRPr/>
            </a:pPr>
            <a:r>
              <a:rPr lang="en-US" sz="2000" b="1" dirty="0">
                <a:solidFill>
                  <a:schemeClr val="bg1"/>
                </a:solidFill>
              </a:rPr>
              <a:t>	Mole of Dye per Mole Protein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schemeClr val="bg1"/>
                </a:solidFill>
                <a:effectLst/>
                <a:uLnTx/>
                <a:uFillTx/>
                <a:latin typeface="Calibri" panose="020F0502020204030204" pitchFamily="34" charset="0"/>
              </a:rPr>
              <a:t>ᶓ’ x Protein Concentration (M)</a:t>
            </a:r>
            <a:endParaRPr kumimoji="0" lang="en-US" sz="2000" b="1" i="0" u="none" strike="noStrike" kern="1200" cap="none" spc="0" normalizeH="0" baseline="0" noProof="0" dirty="0">
              <a:ln>
                <a:noFill/>
              </a:ln>
              <a:solidFill>
                <a:schemeClr val="bg1"/>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p:cNvCxnSpPr/>
          <p:nvPr/>
        </p:nvCxnSpPr>
        <p:spPr>
          <a:xfrm>
            <a:off x="4573329" y="6207546"/>
            <a:ext cx="3207027"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768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477080" y="1563756"/>
            <a:ext cx="10045250" cy="4893647"/>
          </a:xfrm>
          <a:prstGeom prst="rect">
            <a:avLst/>
          </a:prstGeom>
          <a:noFill/>
        </p:spPr>
        <p:txBody>
          <a:bodyPr wrap="none" rtlCol="0">
            <a:spAutoFit/>
          </a:bodyPr>
          <a:lstStyle/>
          <a:p>
            <a:r>
              <a:rPr lang="en-US" sz="2400" b="1" dirty="0"/>
              <a:t>Intra-cellular Staining </a:t>
            </a:r>
          </a:p>
          <a:p>
            <a:r>
              <a:rPr lang="en-US" sz="2400" dirty="0"/>
              <a:t>		 • Isotype Control NOT Suitable</a:t>
            </a:r>
          </a:p>
          <a:p>
            <a:r>
              <a:rPr lang="en-US" sz="2400" dirty="0"/>
              <a:t>		 • Secondary Antibody Alone</a:t>
            </a:r>
          </a:p>
          <a:p>
            <a:r>
              <a:rPr lang="en-US" sz="2400" dirty="0"/>
              <a:t>		 • Use Cells Lacking Antigen To Measure Background Staining</a:t>
            </a:r>
          </a:p>
          <a:p>
            <a:r>
              <a:rPr lang="en-US" sz="2400" dirty="0"/>
              <a:t>		 • Stain without Permeabilization</a:t>
            </a:r>
          </a:p>
          <a:p>
            <a:endParaRPr lang="en-US" sz="2400" dirty="0"/>
          </a:p>
          <a:p>
            <a:r>
              <a:rPr lang="en-US" sz="2400" b="1" dirty="0"/>
              <a:t>Biological Controls  </a:t>
            </a:r>
            <a:endParaRPr lang="en-US" sz="2400" dirty="0"/>
          </a:p>
          <a:p>
            <a:r>
              <a:rPr lang="en-US" sz="2400" b="1" dirty="0"/>
              <a:t>		</a:t>
            </a:r>
            <a:r>
              <a:rPr lang="en-US" sz="2400" dirty="0"/>
              <a:t> • Stain known Positive and Negative Populations</a:t>
            </a:r>
          </a:p>
          <a:p>
            <a:r>
              <a:rPr lang="en-US" sz="2400" b="1" dirty="0"/>
              <a:t>		</a:t>
            </a:r>
            <a:r>
              <a:rPr lang="en-US" sz="2400" dirty="0"/>
              <a:t> • Cell lines</a:t>
            </a:r>
          </a:p>
          <a:p>
            <a:r>
              <a:rPr lang="en-US" sz="2400" b="1" dirty="0"/>
              <a:t>		</a:t>
            </a:r>
            <a:r>
              <a:rPr lang="en-US" sz="2400" dirty="0"/>
              <a:t> • Knock Out of Down Regulated (CRISPR, siRNA)</a:t>
            </a:r>
          </a:p>
          <a:p>
            <a:r>
              <a:rPr lang="en-US" sz="2400" b="1" dirty="0"/>
              <a:t>		</a:t>
            </a:r>
            <a:r>
              <a:rPr lang="en-US" sz="2400" dirty="0"/>
              <a:t> • Cytokine Stimulation –</a:t>
            </a:r>
          </a:p>
          <a:p>
            <a:r>
              <a:rPr lang="en-US" sz="2400" dirty="0"/>
              <a:t>		    Unstimulated vs. Fully Stimulated e.g. T-cells +PMA Ionomycin</a:t>
            </a:r>
          </a:p>
          <a:p>
            <a:r>
              <a:rPr lang="en-US" sz="2400" b="1" dirty="0"/>
              <a:t>		    </a:t>
            </a:r>
            <a:r>
              <a:rPr lang="en-US" sz="2400" dirty="0"/>
              <a:t>or anti CD3, anti CD28 Stimulation</a:t>
            </a:r>
          </a:p>
        </p:txBody>
      </p:sp>
    </p:spTree>
    <p:extLst>
      <p:ext uri="{BB962C8B-B14F-4D97-AF65-F5344CB8AC3E}">
        <p14:creationId xmlns:p14="http://schemas.microsoft.com/office/powerpoint/2010/main" val="2353167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Controls</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pic>
        <p:nvPicPr>
          <p:cNvPr id="6" name="Picture 5" descr="A picture containing screenshot&#10;&#10;Description generated with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747" y="1568671"/>
            <a:ext cx="10094592" cy="5039949"/>
          </a:xfrm>
          <a:prstGeom prst="rect">
            <a:avLst/>
          </a:prstGeom>
        </p:spPr>
      </p:pic>
      <p:sp>
        <p:nvSpPr>
          <p:cNvPr id="7" name="TextBox 6"/>
          <p:cNvSpPr txBox="1"/>
          <p:nvPr/>
        </p:nvSpPr>
        <p:spPr>
          <a:xfrm>
            <a:off x="1533378" y="4318780"/>
            <a:ext cx="1503168" cy="369332"/>
          </a:xfrm>
          <a:prstGeom prst="rect">
            <a:avLst/>
          </a:prstGeom>
          <a:solidFill>
            <a:schemeClr val="bg1"/>
          </a:solidFill>
        </p:spPr>
        <p:txBody>
          <a:bodyPr wrap="none" rtlCol="0">
            <a:spAutoFit/>
          </a:bodyPr>
          <a:lstStyle/>
          <a:p>
            <a:r>
              <a:rPr lang="en-US" dirty="0">
                <a:solidFill>
                  <a:srgbClr val="C00000"/>
                </a:solidFill>
              </a:rPr>
              <a:t>Unstimulated</a:t>
            </a:r>
            <a:r>
              <a:rPr lang="en-US" dirty="0"/>
              <a:t> </a:t>
            </a:r>
          </a:p>
        </p:txBody>
      </p:sp>
      <p:sp>
        <p:nvSpPr>
          <p:cNvPr id="8" name="TextBox 7"/>
          <p:cNvSpPr txBox="1"/>
          <p:nvPr/>
        </p:nvSpPr>
        <p:spPr>
          <a:xfrm>
            <a:off x="1207473" y="2135942"/>
            <a:ext cx="3209597" cy="369332"/>
          </a:xfrm>
          <a:prstGeom prst="rect">
            <a:avLst/>
          </a:prstGeom>
          <a:solidFill>
            <a:schemeClr val="bg1"/>
          </a:solidFill>
        </p:spPr>
        <p:txBody>
          <a:bodyPr wrap="none" rtlCol="0">
            <a:spAutoFit/>
          </a:bodyPr>
          <a:lstStyle/>
          <a:p>
            <a:r>
              <a:rPr lang="en-US" dirty="0">
                <a:solidFill>
                  <a:srgbClr val="C00000"/>
                </a:solidFill>
              </a:rPr>
              <a:t>Anti-CD3 Anti-CD28 Stimulation</a:t>
            </a:r>
            <a:r>
              <a:rPr lang="en-US" dirty="0"/>
              <a:t> </a:t>
            </a:r>
          </a:p>
        </p:txBody>
      </p:sp>
    </p:spTree>
    <p:extLst>
      <p:ext uri="{BB962C8B-B14F-4D97-AF65-F5344CB8AC3E}">
        <p14:creationId xmlns:p14="http://schemas.microsoft.com/office/powerpoint/2010/main" val="895112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a:t>
            </a:r>
          </a:p>
        </p:txBody>
      </p:sp>
      <p:pic>
        <p:nvPicPr>
          <p:cNvPr id="5" name="Content Placeholder 4" descr="A picture containing object&#10;&#10;Description generated with high confiden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477080" y="1563756"/>
            <a:ext cx="9776779"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FMO	 Full (panel) Minus One (antibody)		Fluorescence Minus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4" name="Picture 3"/>
          <p:cNvPicPr>
            <a:picLocks noChangeAspect="1"/>
          </p:cNvPicPr>
          <p:nvPr/>
        </p:nvPicPr>
        <p:blipFill>
          <a:blip r:embed="rId4"/>
          <a:stretch>
            <a:fillRect/>
          </a:stretch>
        </p:blipFill>
        <p:spPr>
          <a:xfrm>
            <a:off x="495710" y="2214562"/>
            <a:ext cx="6191250" cy="3038475"/>
          </a:xfrm>
          <a:prstGeom prst="rect">
            <a:avLst/>
          </a:prstGeom>
        </p:spPr>
      </p:pic>
      <p:sp>
        <p:nvSpPr>
          <p:cNvPr id="6" name="TextBox 5"/>
          <p:cNvSpPr txBox="1"/>
          <p:nvPr/>
        </p:nvSpPr>
        <p:spPr>
          <a:xfrm>
            <a:off x="6877884" y="2266123"/>
            <a:ext cx="5214826" cy="3785652"/>
          </a:xfrm>
          <a:prstGeom prst="rect">
            <a:avLst/>
          </a:prstGeom>
          <a:noFill/>
        </p:spPr>
        <p:txBody>
          <a:bodyPr wrap="none" rtlCol="0">
            <a:spAutoFit/>
          </a:bodyPr>
          <a:lstStyle/>
          <a:p>
            <a:r>
              <a:rPr lang="en-US" sz="2400" dirty="0"/>
              <a:t>• Used to identify and gate cells in </a:t>
            </a:r>
          </a:p>
          <a:p>
            <a:r>
              <a:rPr lang="en-US" sz="2400" dirty="0"/>
              <a:t>the context of data spread due to the</a:t>
            </a:r>
          </a:p>
          <a:p>
            <a:r>
              <a:rPr lang="en-US" sz="2400" dirty="0"/>
              <a:t>multiple fluorochromes in a given panel.</a:t>
            </a:r>
          </a:p>
          <a:p>
            <a:endParaRPr lang="en-US" sz="2400" dirty="0"/>
          </a:p>
          <a:p>
            <a:endParaRPr lang="en-US" sz="2400" dirty="0"/>
          </a:p>
          <a:p>
            <a:r>
              <a:rPr lang="en-US" sz="2400" dirty="0"/>
              <a:t>• Shows the increase in Fluorescence</a:t>
            </a:r>
          </a:p>
          <a:p>
            <a:r>
              <a:rPr lang="en-US" sz="2400" dirty="0"/>
              <a:t> intensity of an internal negative </a:t>
            </a:r>
          </a:p>
          <a:p>
            <a:r>
              <a:rPr lang="en-US" sz="2400" dirty="0"/>
              <a:t>population due to the combination of </a:t>
            </a:r>
          </a:p>
          <a:p>
            <a:r>
              <a:rPr lang="en-US" sz="2400" dirty="0"/>
              <a:t>non-specific  binding and data spread</a:t>
            </a:r>
          </a:p>
          <a:p>
            <a:r>
              <a:rPr lang="en-US" sz="2400" dirty="0"/>
              <a:t> through spectral compensation. </a:t>
            </a:r>
          </a:p>
        </p:txBody>
      </p:sp>
    </p:spTree>
    <p:extLst>
      <p:ext uri="{BB962C8B-B14F-4D97-AF65-F5344CB8AC3E}">
        <p14:creationId xmlns:p14="http://schemas.microsoft.com/office/powerpoint/2010/main" val="2066873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48" y="11141"/>
            <a:ext cx="10515600" cy="1325563"/>
          </a:xfrm>
        </p:spPr>
        <p:txBody>
          <a:bodyPr/>
          <a:lstStyle/>
          <a:p>
            <a:r>
              <a:rPr lang="en-US" dirty="0"/>
              <a:t>Standardization/Harmonizing </a:t>
            </a:r>
            <a:br>
              <a:rPr lang="en-US" dirty="0"/>
            </a:br>
            <a:r>
              <a:rPr lang="en-US" dirty="0"/>
              <a:t>Quantitative Single Cell Analysis</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7" name="TextBox 6">
            <a:extLst>
              <a:ext uri="{FF2B5EF4-FFF2-40B4-BE49-F238E27FC236}">
                <a16:creationId xmlns:a16="http://schemas.microsoft.com/office/drawing/2014/main" id="{1004B845-8B6C-4F30-9493-DB43DF809175}"/>
              </a:ext>
            </a:extLst>
          </p:cNvPr>
          <p:cNvSpPr txBox="1"/>
          <p:nvPr/>
        </p:nvSpPr>
        <p:spPr>
          <a:xfrm>
            <a:off x="1111346" y="1870565"/>
            <a:ext cx="10149840"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Sample Handling </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Panel Design and Controls</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Instrument Set Up</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Data Analysis</a:t>
            </a:r>
          </a:p>
        </p:txBody>
      </p:sp>
    </p:spTree>
    <p:extLst>
      <p:ext uri="{BB962C8B-B14F-4D97-AF65-F5344CB8AC3E}">
        <p14:creationId xmlns:p14="http://schemas.microsoft.com/office/powerpoint/2010/main" val="3938076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999"/>
            <a:ext cx="10515600" cy="1325563"/>
          </a:xfrm>
        </p:spPr>
        <p:txBody>
          <a:bodyPr/>
          <a:lstStyle/>
          <a:p>
            <a:r>
              <a:rPr lang="en-US" dirty="0"/>
              <a:t>Embrace Your Instrument Controls</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273922"/>
            <a:ext cx="2627384" cy="652584"/>
          </a:xfrm>
        </p:spPr>
      </p:pic>
      <p:sp>
        <p:nvSpPr>
          <p:cNvPr id="3" name="TextBox 2"/>
          <p:cNvSpPr txBox="1"/>
          <p:nvPr/>
        </p:nvSpPr>
        <p:spPr>
          <a:xfrm>
            <a:off x="368691" y="1546310"/>
            <a:ext cx="11557779" cy="4893647"/>
          </a:xfrm>
          <a:prstGeom prst="rect">
            <a:avLst/>
          </a:prstGeom>
          <a:noFill/>
        </p:spPr>
        <p:txBody>
          <a:bodyPr wrap="none" rtlCol="0">
            <a:spAutoFit/>
          </a:bodyPr>
          <a:lstStyle/>
          <a:p>
            <a:r>
              <a:rPr lang="en-US" sz="2400" b="1" i="1" dirty="0"/>
              <a:t>Instrument Controls</a:t>
            </a:r>
          </a:p>
          <a:p>
            <a:endParaRPr lang="en-US" sz="2400" dirty="0"/>
          </a:p>
          <a:p>
            <a:pPr marL="342900" indent="-342900">
              <a:buAutoNum type="arabicPeriod"/>
            </a:pPr>
            <a:r>
              <a:rPr lang="en-US" sz="2400" b="1" dirty="0"/>
              <a:t>Quality Control Beads</a:t>
            </a:r>
            <a:r>
              <a:rPr lang="en-US" sz="2400" dirty="0"/>
              <a:t>: Alignment, sensitivity, and fluidic quality control beads should be</a:t>
            </a:r>
          </a:p>
          <a:p>
            <a:r>
              <a:rPr lang="en-US" sz="2400" dirty="0"/>
              <a:t> run at least daily to ensure that with the same wattage on the laser and the same voltage</a:t>
            </a:r>
          </a:p>
          <a:p>
            <a:r>
              <a:rPr lang="en-US" sz="2400" dirty="0"/>
              <a:t> applied to the detector you return the same median fluorescence (MFI). </a:t>
            </a:r>
          </a:p>
          <a:p>
            <a:endParaRPr lang="en-US" sz="2400" dirty="0"/>
          </a:p>
          <a:p>
            <a:r>
              <a:rPr lang="en-US" sz="2400" dirty="0"/>
              <a:t>2. </a:t>
            </a:r>
            <a:r>
              <a:rPr lang="en-US" sz="2400" b="1" dirty="0"/>
              <a:t>Compensation Beads</a:t>
            </a:r>
            <a:r>
              <a:rPr lang="en-US" sz="2400" dirty="0"/>
              <a:t>: Using compensation capture beads is especially important when</a:t>
            </a:r>
          </a:p>
          <a:p>
            <a:r>
              <a:rPr lang="en-US" sz="2400" dirty="0"/>
              <a:t> using tandem dyes as lot-to-lot variability and time-dependent changes in storage can</a:t>
            </a:r>
          </a:p>
          <a:p>
            <a:r>
              <a:rPr lang="en-US" sz="2400" dirty="0"/>
              <a:t> change the spectral properties of these dyes. Limitations for rare cell populations.</a:t>
            </a:r>
          </a:p>
          <a:p>
            <a:endParaRPr lang="en-US" sz="2400" dirty="0"/>
          </a:p>
          <a:p>
            <a:r>
              <a:rPr lang="en-US" sz="2400" dirty="0"/>
              <a:t>3. </a:t>
            </a:r>
            <a:r>
              <a:rPr lang="en-US" sz="2400" b="1" dirty="0"/>
              <a:t>Counting Beads</a:t>
            </a:r>
            <a:r>
              <a:rPr lang="en-US" sz="2400" dirty="0"/>
              <a:t>: Absolute cell counts. </a:t>
            </a:r>
          </a:p>
          <a:p>
            <a:endParaRPr lang="en-US" sz="2400" dirty="0"/>
          </a:p>
          <a:p>
            <a:r>
              <a:rPr lang="en-US" sz="2400" dirty="0"/>
              <a:t>4. </a:t>
            </a:r>
            <a:r>
              <a:rPr lang="en-US" sz="2400" b="1" dirty="0"/>
              <a:t>Compensation Controls</a:t>
            </a:r>
            <a:r>
              <a:rPr lang="en-US" sz="2400" dirty="0"/>
              <a:t>: Worth the work</a:t>
            </a:r>
          </a:p>
        </p:txBody>
      </p:sp>
    </p:spTree>
    <p:extLst>
      <p:ext uri="{BB962C8B-B14F-4D97-AF65-F5344CB8AC3E}">
        <p14:creationId xmlns:p14="http://schemas.microsoft.com/office/powerpoint/2010/main" val="2832581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423D-DD33-439D-AA73-9E9CFE0D2127}"/>
              </a:ext>
            </a:extLst>
          </p:cNvPr>
          <p:cNvSpPr>
            <a:spLocks noGrp="1"/>
          </p:cNvSpPr>
          <p:nvPr>
            <p:ph type="title"/>
          </p:nvPr>
        </p:nvSpPr>
        <p:spPr/>
        <p:txBody>
          <a:bodyPr/>
          <a:lstStyle/>
          <a:p>
            <a:r>
              <a:rPr lang="en-US" dirty="0"/>
              <a:t>Harmonization of Instruments</a:t>
            </a:r>
          </a:p>
        </p:txBody>
      </p:sp>
      <p:sp>
        <p:nvSpPr>
          <p:cNvPr id="3" name="Content Placeholder 2">
            <a:extLst>
              <a:ext uri="{FF2B5EF4-FFF2-40B4-BE49-F238E27FC236}">
                <a16:creationId xmlns:a16="http://schemas.microsoft.com/office/drawing/2014/main" id="{C204BDF0-DEE1-4E38-BE09-F7AA3C791298}"/>
              </a:ext>
            </a:extLst>
          </p:cNvPr>
          <p:cNvSpPr>
            <a:spLocks noGrp="1"/>
          </p:cNvSpPr>
          <p:nvPr>
            <p:ph idx="1"/>
          </p:nvPr>
        </p:nvSpPr>
        <p:spPr/>
        <p:txBody>
          <a:bodyPr>
            <a:normAutofit fontScale="92500" lnSpcReduction="20000"/>
          </a:bodyPr>
          <a:lstStyle/>
          <a:p>
            <a:r>
              <a:rPr lang="en-US" dirty="0"/>
              <a:t>Gold Standard is Rainbow Beads- easy, effective, time-saving</a:t>
            </a:r>
          </a:p>
          <a:p>
            <a:r>
              <a:rPr lang="en-US" dirty="0"/>
              <a:t>8 bead mixture, beads differ only in the amount of fluorophore.</a:t>
            </a:r>
          </a:p>
          <a:p>
            <a:r>
              <a:rPr lang="en-US" dirty="0"/>
              <a:t>Peak 1 unlabeled, 2-8 have increasing amounts of fluorophore. </a:t>
            </a:r>
          </a:p>
          <a:p>
            <a:r>
              <a:rPr lang="en-US" dirty="0"/>
              <a:t>Designed to fluoresce in all channels of most FC</a:t>
            </a:r>
          </a:p>
          <a:p>
            <a:endParaRPr lang="en-US" dirty="0"/>
          </a:p>
          <a:p>
            <a:r>
              <a:rPr lang="en-US" dirty="0"/>
              <a:t>Used to measure/calibrate</a:t>
            </a:r>
          </a:p>
          <a:p>
            <a:pPr marL="0" indent="0">
              <a:buNone/>
            </a:pPr>
            <a:r>
              <a:rPr lang="en-US" dirty="0"/>
              <a:t>	1. fluorescence sensitivity and resolution by measuring the 		position of the unlabeled peak and separation between all 		of the peaks </a:t>
            </a:r>
          </a:p>
          <a:p>
            <a:pPr marL="0" indent="0">
              <a:buNone/>
            </a:pPr>
            <a:r>
              <a:rPr lang="en-US" dirty="0"/>
              <a:t>	2. linearity of fluorescence detection channels by correlating 		the amount of fluorophore on each population of bead which differs 	in a linear fashion.</a:t>
            </a:r>
          </a:p>
        </p:txBody>
      </p:sp>
      <p:pic>
        <p:nvPicPr>
          <p:cNvPr id="4" name="Picture 3">
            <a:extLst>
              <a:ext uri="{FF2B5EF4-FFF2-40B4-BE49-F238E27FC236}">
                <a16:creationId xmlns:a16="http://schemas.microsoft.com/office/drawing/2014/main" id="{5E173D30-2F43-4ACD-A431-13561E4CC013}"/>
              </a:ext>
            </a:extLst>
          </p:cNvPr>
          <p:cNvPicPr>
            <a:picLocks noChangeAspect="1"/>
          </p:cNvPicPr>
          <p:nvPr/>
        </p:nvPicPr>
        <p:blipFill>
          <a:blip r:embed="rId2"/>
          <a:stretch>
            <a:fillRect/>
          </a:stretch>
        </p:blipFill>
        <p:spPr>
          <a:xfrm>
            <a:off x="9017312" y="624332"/>
            <a:ext cx="2627604" cy="652329"/>
          </a:xfrm>
          <a:prstGeom prst="rect">
            <a:avLst/>
          </a:prstGeom>
        </p:spPr>
      </p:pic>
    </p:spTree>
    <p:extLst>
      <p:ext uri="{BB962C8B-B14F-4D97-AF65-F5344CB8AC3E}">
        <p14:creationId xmlns:p14="http://schemas.microsoft.com/office/powerpoint/2010/main" val="4059412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C9A2-93E7-47CD-9EC1-8ECFFB3641D0}"/>
              </a:ext>
            </a:extLst>
          </p:cNvPr>
          <p:cNvSpPr>
            <a:spLocks noGrp="1"/>
          </p:cNvSpPr>
          <p:nvPr>
            <p:ph type="title"/>
          </p:nvPr>
        </p:nvSpPr>
        <p:spPr>
          <a:xfrm>
            <a:off x="838200" y="274795"/>
            <a:ext cx="10515600" cy="1325563"/>
          </a:xfrm>
        </p:spPr>
        <p:txBody>
          <a:bodyPr/>
          <a:lstStyle/>
          <a:p>
            <a:r>
              <a:rPr lang="en-US" dirty="0"/>
              <a:t>Example of Rainbow Bead Readout</a:t>
            </a:r>
          </a:p>
        </p:txBody>
      </p:sp>
      <p:pic>
        <p:nvPicPr>
          <p:cNvPr id="5" name="Content Placeholder 4" descr="A close up of a logo&#10;&#10;Description generated with very high confidence">
            <a:extLst>
              <a:ext uri="{FF2B5EF4-FFF2-40B4-BE49-F238E27FC236}">
                <a16:creationId xmlns:a16="http://schemas.microsoft.com/office/drawing/2014/main" id="{E529CA64-A035-4C14-B421-F8400840F7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9015" y="1472066"/>
            <a:ext cx="4467849" cy="3848637"/>
          </a:xfrm>
        </p:spPr>
      </p:pic>
      <p:sp>
        <p:nvSpPr>
          <p:cNvPr id="6" name="TextBox 5">
            <a:extLst>
              <a:ext uri="{FF2B5EF4-FFF2-40B4-BE49-F238E27FC236}">
                <a16:creationId xmlns:a16="http://schemas.microsoft.com/office/drawing/2014/main" id="{EC2C326C-47EB-4F57-B526-96BE426D206B}"/>
              </a:ext>
            </a:extLst>
          </p:cNvPr>
          <p:cNvSpPr txBox="1"/>
          <p:nvPr/>
        </p:nvSpPr>
        <p:spPr>
          <a:xfrm>
            <a:off x="182880" y="1364561"/>
            <a:ext cx="4754879" cy="4801314"/>
          </a:xfrm>
          <a:prstGeom prst="rect">
            <a:avLst/>
          </a:prstGeom>
          <a:noFill/>
        </p:spPr>
        <p:txBody>
          <a:bodyPr wrap="square" rtlCol="0">
            <a:spAutoFit/>
          </a:bodyPr>
          <a:lstStyle/>
          <a:p>
            <a:endParaRPr lang="en-US" sz="2400" dirty="0"/>
          </a:p>
          <a:p>
            <a:r>
              <a:rPr lang="en-US" sz="2400" b="1" dirty="0"/>
              <a:t>Harmonization</a:t>
            </a:r>
          </a:p>
          <a:p>
            <a:r>
              <a:rPr lang="en-US" sz="2400" dirty="0"/>
              <a:t>Run beads on instrument 1 (reference) and compare with instrument 2 (practice). </a:t>
            </a:r>
          </a:p>
          <a:p>
            <a:r>
              <a:rPr lang="en-US" sz="2400" dirty="0"/>
              <a:t>PMT voltages are adjusted so </a:t>
            </a:r>
          </a:p>
          <a:p>
            <a:r>
              <a:rPr lang="en-US" sz="2400" dirty="0"/>
              <a:t>MFIs for each peak is equivalent. </a:t>
            </a:r>
          </a:p>
          <a:p>
            <a:endParaRPr lang="en-US" sz="2400" dirty="0"/>
          </a:p>
          <a:p>
            <a:r>
              <a:rPr lang="en-US" sz="2400" dirty="0"/>
              <a:t>SOPs for BD instruments</a:t>
            </a:r>
          </a:p>
          <a:p>
            <a:r>
              <a:rPr lang="en-US" sz="2400" dirty="0"/>
              <a:t>More challenging between instruments from different manufactures</a:t>
            </a:r>
          </a:p>
          <a:p>
            <a:endParaRPr lang="en-US" dirty="0"/>
          </a:p>
        </p:txBody>
      </p:sp>
      <p:sp>
        <p:nvSpPr>
          <p:cNvPr id="7" name="TextBox 6">
            <a:extLst>
              <a:ext uri="{FF2B5EF4-FFF2-40B4-BE49-F238E27FC236}">
                <a16:creationId xmlns:a16="http://schemas.microsoft.com/office/drawing/2014/main" id="{472A8FB5-26EC-4432-A760-99A2D664CBA5}"/>
              </a:ext>
            </a:extLst>
          </p:cNvPr>
          <p:cNvSpPr txBox="1"/>
          <p:nvPr/>
        </p:nvSpPr>
        <p:spPr>
          <a:xfrm>
            <a:off x="5866227" y="5711483"/>
            <a:ext cx="4297680" cy="646331"/>
          </a:xfrm>
          <a:prstGeom prst="rect">
            <a:avLst/>
          </a:prstGeom>
          <a:noFill/>
        </p:spPr>
        <p:txBody>
          <a:bodyPr wrap="square" rtlCol="0">
            <a:spAutoFit/>
          </a:bodyPr>
          <a:lstStyle/>
          <a:p>
            <a:pPr algn="ctr"/>
            <a:r>
              <a:rPr lang="en-US" b="1" dirty="0">
                <a:solidFill>
                  <a:schemeClr val="bg1"/>
                </a:solidFill>
              </a:rPr>
              <a:t>8 peak bead in channel with 525/15</a:t>
            </a:r>
          </a:p>
          <a:p>
            <a:pPr algn="ctr"/>
            <a:r>
              <a:rPr lang="en-US" b="1" dirty="0">
                <a:solidFill>
                  <a:schemeClr val="bg1"/>
                </a:solidFill>
              </a:rPr>
              <a:t>Bandpass filter (FITC, GFP)</a:t>
            </a:r>
          </a:p>
        </p:txBody>
      </p:sp>
      <p:pic>
        <p:nvPicPr>
          <p:cNvPr id="3" name="Picture 2">
            <a:extLst>
              <a:ext uri="{FF2B5EF4-FFF2-40B4-BE49-F238E27FC236}">
                <a16:creationId xmlns:a16="http://schemas.microsoft.com/office/drawing/2014/main" id="{FB4926D0-7FC3-4665-94C1-C00FC2250B96}"/>
              </a:ext>
            </a:extLst>
          </p:cNvPr>
          <p:cNvPicPr>
            <a:picLocks noChangeAspect="1"/>
          </p:cNvPicPr>
          <p:nvPr/>
        </p:nvPicPr>
        <p:blipFill>
          <a:blip r:embed="rId4"/>
          <a:stretch>
            <a:fillRect/>
          </a:stretch>
        </p:blipFill>
        <p:spPr>
          <a:xfrm>
            <a:off x="9282007" y="407762"/>
            <a:ext cx="2627604" cy="652329"/>
          </a:xfrm>
          <a:prstGeom prst="rect">
            <a:avLst/>
          </a:prstGeom>
        </p:spPr>
      </p:pic>
    </p:spTree>
    <p:extLst>
      <p:ext uri="{BB962C8B-B14F-4D97-AF65-F5344CB8AC3E}">
        <p14:creationId xmlns:p14="http://schemas.microsoft.com/office/powerpoint/2010/main" val="1009032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48" y="120315"/>
            <a:ext cx="10515600" cy="1505146"/>
          </a:xfrm>
        </p:spPr>
        <p:txBody>
          <a:bodyPr/>
          <a:lstStyle/>
          <a:p>
            <a:r>
              <a:rPr lang="en-US" dirty="0"/>
              <a:t>Standardization/Harmonizing </a:t>
            </a:r>
            <a:br>
              <a:rPr lang="en-US" dirty="0"/>
            </a:br>
            <a:r>
              <a:rPr lang="en-US" dirty="0"/>
              <a:t>Quantitative Single Cell Analysis</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7" name="TextBox 6">
            <a:extLst>
              <a:ext uri="{FF2B5EF4-FFF2-40B4-BE49-F238E27FC236}">
                <a16:creationId xmlns:a16="http://schemas.microsoft.com/office/drawing/2014/main" id="{1004B845-8B6C-4F30-9493-DB43DF809175}"/>
              </a:ext>
            </a:extLst>
          </p:cNvPr>
          <p:cNvSpPr txBox="1"/>
          <p:nvPr/>
        </p:nvSpPr>
        <p:spPr>
          <a:xfrm>
            <a:off x="1111346" y="1870565"/>
            <a:ext cx="10149840"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Sample Handling </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Panel Design and Controls</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Instrument Set Up</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Data Analysis</a:t>
            </a:r>
          </a:p>
        </p:txBody>
      </p:sp>
    </p:spTree>
    <p:extLst>
      <p:ext uri="{BB962C8B-B14F-4D97-AF65-F5344CB8AC3E}">
        <p14:creationId xmlns:p14="http://schemas.microsoft.com/office/powerpoint/2010/main" val="334816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48" y="11141"/>
            <a:ext cx="10515600" cy="1325563"/>
          </a:xfrm>
        </p:spPr>
        <p:txBody>
          <a:bodyPr/>
          <a:lstStyle/>
          <a:p>
            <a:r>
              <a:rPr lang="en-US" dirty="0"/>
              <a:t>Standardization/Harmonizing </a:t>
            </a:r>
            <a:br>
              <a:rPr lang="en-US" dirty="0"/>
            </a:br>
            <a:r>
              <a:rPr lang="en-US" dirty="0"/>
              <a:t>Quantitative Single Cell Analysis</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7" name="TextBox 6">
            <a:extLst>
              <a:ext uri="{FF2B5EF4-FFF2-40B4-BE49-F238E27FC236}">
                <a16:creationId xmlns:a16="http://schemas.microsoft.com/office/drawing/2014/main" id="{1004B845-8B6C-4F30-9493-DB43DF809175}"/>
              </a:ext>
            </a:extLst>
          </p:cNvPr>
          <p:cNvSpPr txBox="1"/>
          <p:nvPr/>
        </p:nvSpPr>
        <p:spPr>
          <a:xfrm>
            <a:off x="1111346" y="1870565"/>
            <a:ext cx="10149840"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Sample Handling </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Panel Design for optimum labeling and Necessary Controls</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Instrument Set Up</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Data Analysis</a:t>
            </a:r>
          </a:p>
        </p:txBody>
      </p:sp>
    </p:spTree>
    <p:extLst>
      <p:ext uri="{BB962C8B-B14F-4D97-AF65-F5344CB8AC3E}">
        <p14:creationId xmlns:p14="http://schemas.microsoft.com/office/powerpoint/2010/main" val="1403912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7647"/>
            <a:ext cx="9601200" cy="1142385"/>
          </a:xfrm>
        </p:spPr>
        <p:txBody>
          <a:bodyPr/>
          <a:lstStyle/>
          <a:p>
            <a:pPr algn="ctr"/>
            <a:r>
              <a:rPr lang="en-US" dirty="0"/>
              <a:t>Optimizing Gating Strategies</a:t>
            </a:r>
          </a:p>
        </p:txBody>
      </p:sp>
      <p:sp>
        <p:nvSpPr>
          <p:cNvPr id="3" name="Text Placeholder 2"/>
          <p:cNvSpPr>
            <a:spLocks noGrp="1"/>
          </p:cNvSpPr>
          <p:nvPr>
            <p:ph type="body" idx="1"/>
          </p:nvPr>
        </p:nvSpPr>
        <p:spPr>
          <a:xfrm>
            <a:off x="326489" y="1132439"/>
            <a:ext cx="2801520" cy="641350"/>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Required Controls</a:t>
            </a:r>
          </a:p>
        </p:txBody>
      </p:sp>
      <p:sp>
        <p:nvSpPr>
          <p:cNvPr id="4" name="Content Placeholder 3"/>
          <p:cNvSpPr>
            <a:spLocks noGrp="1"/>
          </p:cNvSpPr>
          <p:nvPr>
            <p:ph sz="half" idx="2"/>
          </p:nvPr>
        </p:nvSpPr>
        <p:spPr>
          <a:xfrm>
            <a:off x="269045" y="1739792"/>
            <a:ext cx="2967111" cy="3287487"/>
          </a:xfrm>
        </p:spPr>
        <p:txBody>
          <a:bodyPr>
            <a:normAutofit/>
          </a:bodyPr>
          <a:lstStyle/>
          <a:p>
            <a:r>
              <a:rPr lang="en-US" sz="2400" dirty="0"/>
              <a:t>Fluorescent minus one</a:t>
            </a:r>
          </a:p>
          <a:p>
            <a:r>
              <a:rPr lang="en-US" sz="2400" dirty="0"/>
              <a:t>Internal Negative Control</a:t>
            </a:r>
          </a:p>
          <a:p>
            <a:r>
              <a:rPr lang="en-US" sz="2400" dirty="0"/>
              <a:t>Unstimulated Control</a:t>
            </a:r>
          </a:p>
          <a:p>
            <a:r>
              <a:rPr lang="en-US" sz="2400" dirty="0"/>
              <a:t>Isotype</a:t>
            </a:r>
          </a:p>
          <a:p>
            <a:r>
              <a:rPr lang="en-US" sz="2400" dirty="0"/>
              <a:t>CST Beads (daily)</a:t>
            </a:r>
          </a:p>
        </p:txBody>
      </p:sp>
      <p:sp>
        <p:nvSpPr>
          <p:cNvPr id="5" name="Text Placeholder 4"/>
          <p:cNvSpPr>
            <a:spLocks noGrp="1"/>
          </p:cNvSpPr>
          <p:nvPr>
            <p:ph type="body" sz="quarter" idx="3"/>
          </p:nvPr>
        </p:nvSpPr>
        <p:spPr>
          <a:xfrm>
            <a:off x="3788606" y="1008545"/>
            <a:ext cx="7679494" cy="641350"/>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Automated Gating </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Requirements    		     Advantages     </a:t>
            </a:r>
          </a:p>
        </p:txBody>
      </p:sp>
      <p:sp>
        <p:nvSpPr>
          <p:cNvPr id="6" name="Content Placeholder 5"/>
          <p:cNvSpPr>
            <a:spLocks noGrp="1"/>
          </p:cNvSpPr>
          <p:nvPr>
            <p:ph sz="quarter" idx="4"/>
          </p:nvPr>
        </p:nvSpPr>
        <p:spPr>
          <a:xfrm>
            <a:off x="3553264" y="1687788"/>
            <a:ext cx="4183967" cy="3287487"/>
          </a:xfrm>
        </p:spPr>
        <p:txBody>
          <a:bodyPr>
            <a:normAutofit fontScale="92500" lnSpcReduction="10000"/>
          </a:bodyPr>
          <a:lstStyle/>
          <a:p>
            <a:r>
              <a:rPr lang="en-US" sz="2600" dirty="0"/>
              <a:t>Computational Efficiency</a:t>
            </a:r>
          </a:p>
          <a:p>
            <a:r>
              <a:rPr lang="en-US" sz="2600" dirty="0"/>
              <a:t>Ability to identify cell populations regardless of shape &amp; true population no. </a:t>
            </a:r>
          </a:p>
          <a:p>
            <a:r>
              <a:rPr lang="en-US" sz="2600" dirty="0"/>
              <a:t>Ability to detect and account for outliers</a:t>
            </a:r>
          </a:p>
          <a:p>
            <a:r>
              <a:rPr lang="en-US" sz="2600" dirty="0"/>
              <a:t>Robustness towards different antigen &amp; marker expression patterns and densities.</a:t>
            </a:r>
          </a:p>
          <a:p>
            <a:endParaRPr lang="en-US" dirty="0"/>
          </a:p>
        </p:txBody>
      </p:sp>
      <p:sp>
        <p:nvSpPr>
          <p:cNvPr id="8" name="Content Placeholder 5"/>
          <p:cNvSpPr txBox="1">
            <a:spLocks/>
          </p:cNvSpPr>
          <p:nvPr/>
        </p:nvSpPr>
        <p:spPr>
          <a:xfrm>
            <a:off x="7906043" y="1612375"/>
            <a:ext cx="4218841" cy="3290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800"/>
              </a:spcBef>
              <a:spcAft>
                <a:spcPts val="0"/>
              </a:spcAft>
              <a:buClr>
                <a:srgbClr val="4472C4"/>
              </a:buClr>
              <a:buSzPct val="100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Removes Subjectivity</a:t>
            </a:r>
          </a:p>
          <a:p>
            <a:pPr marL="228600" marR="0" lvl="0" indent="-228600" algn="l" defTabSz="914400" rtl="0" eaLnBrk="1" fontAlgn="auto" latinLnBrk="0" hangingPunct="1">
              <a:lnSpc>
                <a:spcPct val="90000"/>
              </a:lnSpc>
              <a:spcBef>
                <a:spcPts val="1800"/>
              </a:spcBef>
              <a:spcAft>
                <a:spcPts val="0"/>
              </a:spcAft>
              <a:buClr>
                <a:srgbClr val="4472C4"/>
              </a:buClr>
              <a:buSzPct val="100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Reduces Variability</a:t>
            </a:r>
          </a:p>
          <a:p>
            <a:pPr marL="228600" marR="0" lvl="0" indent="-228600" algn="l" defTabSz="914400" rtl="0" eaLnBrk="1" fontAlgn="auto" latinLnBrk="0" hangingPunct="1">
              <a:lnSpc>
                <a:spcPct val="90000"/>
              </a:lnSpc>
              <a:spcBef>
                <a:spcPts val="1800"/>
              </a:spcBef>
              <a:spcAft>
                <a:spcPts val="0"/>
              </a:spcAft>
              <a:buClr>
                <a:srgbClr val="4472C4"/>
              </a:buClr>
              <a:buSzPct val="100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Increases speed of analysis</a:t>
            </a:r>
          </a:p>
          <a:p>
            <a:pPr marL="228600" marR="0" lvl="0" indent="-228600" algn="l" defTabSz="914400" rtl="0" eaLnBrk="1" fontAlgn="auto" latinLnBrk="0" hangingPunct="1">
              <a:lnSpc>
                <a:spcPct val="90000"/>
              </a:lnSpc>
              <a:spcBef>
                <a:spcPts val="1800"/>
              </a:spcBef>
              <a:spcAft>
                <a:spcPts val="0"/>
              </a:spcAft>
              <a:buClr>
                <a:srgbClr val="4472C4"/>
              </a:buClr>
              <a:buSzPct val="100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Offers potential to discover new biologically relevant cell populations</a:t>
            </a:r>
          </a:p>
          <a:p>
            <a:pPr marL="228600" marR="0" lvl="0" indent="-228600" algn="l" defTabSz="914400" rtl="0" eaLnBrk="1" fontAlgn="auto" latinLnBrk="0" hangingPunct="1">
              <a:lnSpc>
                <a:spcPct val="90000"/>
              </a:lnSpc>
              <a:spcBef>
                <a:spcPts val="1800"/>
              </a:spcBef>
              <a:spcAft>
                <a:spcPts val="0"/>
              </a:spcAft>
              <a:buClr>
                <a:srgbClr val="4472C4"/>
              </a:buClr>
              <a:buSzPct val="100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269045" y="937355"/>
            <a:ext cx="2967111" cy="41180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p:cNvCxnSpPr/>
          <p:nvPr/>
        </p:nvCxnSpPr>
        <p:spPr>
          <a:xfrm>
            <a:off x="4503567" y="1158146"/>
            <a:ext cx="59817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84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7647"/>
            <a:ext cx="9601200" cy="1142385"/>
          </a:xfrm>
        </p:spPr>
        <p:txBody>
          <a:bodyPr/>
          <a:lstStyle/>
          <a:p>
            <a:pPr algn="ctr"/>
            <a:r>
              <a:rPr lang="en-US" dirty="0"/>
              <a:t>Optimizing Gating Strategies</a:t>
            </a:r>
          </a:p>
        </p:txBody>
      </p:sp>
      <p:sp>
        <p:nvSpPr>
          <p:cNvPr id="3" name="Text Placeholder 2"/>
          <p:cNvSpPr>
            <a:spLocks noGrp="1"/>
          </p:cNvSpPr>
          <p:nvPr>
            <p:ph type="body" idx="1"/>
          </p:nvPr>
        </p:nvSpPr>
        <p:spPr>
          <a:xfrm>
            <a:off x="326489" y="1132439"/>
            <a:ext cx="2801520" cy="641350"/>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Required Controls</a:t>
            </a:r>
          </a:p>
        </p:txBody>
      </p:sp>
      <p:sp>
        <p:nvSpPr>
          <p:cNvPr id="4" name="Content Placeholder 3"/>
          <p:cNvSpPr>
            <a:spLocks noGrp="1"/>
          </p:cNvSpPr>
          <p:nvPr>
            <p:ph sz="half" idx="2"/>
          </p:nvPr>
        </p:nvSpPr>
        <p:spPr>
          <a:xfrm>
            <a:off x="269045" y="1739792"/>
            <a:ext cx="2967111" cy="3287487"/>
          </a:xfrm>
        </p:spPr>
        <p:txBody>
          <a:bodyPr>
            <a:normAutofit/>
          </a:bodyPr>
          <a:lstStyle/>
          <a:p>
            <a:r>
              <a:rPr lang="en-US" sz="2400" dirty="0"/>
              <a:t>Fluorescent minus one</a:t>
            </a:r>
          </a:p>
          <a:p>
            <a:r>
              <a:rPr lang="en-US" sz="2400" dirty="0"/>
              <a:t>Internal Negative Control</a:t>
            </a:r>
          </a:p>
          <a:p>
            <a:r>
              <a:rPr lang="en-US" sz="2400" dirty="0"/>
              <a:t>Unstimulated Control</a:t>
            </a:r>
          </a:p>
          <a:p>
            <a:r>
              <a:rPr lang="en-US" sz="2400" dirty="0"/>
              <a:t>Isotype</a:t>
            </a:r>
          </a:p>
          <a:p>
            <a:r>
              <a:rPr lang="en-US" sz="2400" dirty="0"/>
              <a:t>CST Beads (daily)</a:t>
            </a:r>
          </a:p>
        </p:txBody>
      </p:sp>
      <p:sp>
        <p:nvSpPr>
          <p:cNvPr id="5" name="Text Placeholder 4"/>
          <p:cNvSpPr>
            <a:spLocks noGrp="1"/>
          </p:cNvSpPr>
          <p:nvPr>
            <p:ph type="body" sz="quarter" idx="3"/>
          </p:nvPr>
        </p:nvSpPr>
        <p:spPr>
          <a:xfrm>
            <a:off x="3788606" y="1008545"/>
            <a:ext cx="7679494" cy="641350"/>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Automated Gating </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Requirements    		     Advantages     </a:t>
            </a:r>
          </a:p>
        </p:txBody>
      </p:sp>
      <p:sp>
        <p:nvSpPr>
          <p:cNvPr id="6" name="Content Placeholder 5"/>
          <p:cNvSpPr>
            <a:spLocks noGrp="1"/>
          </p:cNvSpPr>
          <p:nvPr>
            <p:ph sz="quarter" idx="4"/>
          </p:nvPr>
        </p:nvSpPr>
        <p:spPr>
          <a:xfrm>
            <a:off x="3553264" y="1687788"/>
            <a:ext cx="4183967" cy="3287487"/>
          </a:xfrm>
        </p:spPr>
        <p:txBody>
          <a:bodyPr>
            <a:normAutofit fontScale="92500" lnSpcReduction="10000"/>
          </a:bodyPr>
          <a:lstStyle/>
          <a:p>
            <a:r>
              <a:rPr lang="en-US" sz="2600" dirty="0"/>
              <a:t>Computational Efficiency</a:t>
            </a:r>
          </a:p>
          <a:p>
            <a:r>
              <a:rPr lang="en-US" sz="2600" dirty="0"/>
              <a:t>Ability to identify cell populations regardless of shape &amp; true population no. </a:t>
            </a:r>
          </a:p>
          <a:p>
            <a:r>
              <a:rPr lang="en-US" sz="2600" dirty="0"/>
              <a:t>Ability to detect and account for outliers</a:t>
            </a:r>
          </a:p>
          <a:p>
            <a:r>
              <a:rPr lang="en-US" sz="2600" dirty="0"/>
              <a:t>Robustness towards different antigen &amp; marker expression patterns and densities.</a:t>
            </a:r>
          </a:p>
          <a:p>
            <a:endParaRPr lang="en-US" dirty="0"/>
          </a:p>
        </p:txBody>
      </p:sp>
      <p:sp>
        <p:nvSpPr>
          <p:cNvPr id="8" name="Content Placeholder 5"/>
          <p:cNvSpPr txBox="1">
            <a:spLocks/>
          </p:cNvSpPr>
          <p:nvPr/>
        </p:nvSpPr>
        <p:spPr>
          <a:xfrm>
            <a:off x="7906043" y="1612375"/>
            <a:ext cx="4218841" cy="3290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9pPr>
          </a:lstStyle>
          <a:p>
            <a:r>
              <a:rPr lang="en-US" sz="2400" dirty="0"/>
              <a:t>Removes Subjectivity</a:t>
            </a:r>
          </a:p>
          <a:p>
            <a:r>
              <a:rPr lang="en-US" sz="2400" dirty="0"/>
              <a:t>Reduces Variability</a:t>
            </a:r>
          </a:p>
          <a:p>
            <a:r>
              <a:rPr lang="en-US" sz="2400" dirty="0"/>
              <a:t>Increases speed of analysis</a:t>
            </a:r>
          </a:p>
          <a:p>
            <a:r>
              <a:rPr lang="en-US" sz="2400" dirty="0"/>
              <a:t>Offers potential to discover new biologically relevant cell populations</a:t>
            </a:r>
          </a:p>
          <a:p>
            <a:endParaRPr lang="en-US" dirty="0"/>
          </a:p>
        </p:txBody>
      </p:sp>
      <p:sp>
        <p:nvSpPr>
          <p:cNvPr id="9" name="Rectangle 8"/>
          <p:cNvSpPr/>
          <p:nvPr/>
        </p:nvSpPr>
        <p:spPr>
          <a:xfrm>
            <a:off x="269045" y="937355"/>
            <a:ext cx="2967111" cy="41180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03567" y="1158146"/>
            <a:ext cx="59817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3366B6A-2B4A-4794-B744-9B8A65033E5A}"/>
              </a:ext>
            </a:extLst>
          </p:cNvPr>
          <p:cNvSpPr txBox="1"/>
          <p:nvPr/>
        </p:nvSpPr>
        <p:spPr>
          <a:xfrm>
            <a:off x="3324371" y="5120631"/>
            <a:ext cx="8585684" cy="1569660"/>
          </a:xfrm>
          <a:prstGeom prst="rect">
            <a:avLst/>
          </a:prstGeom>
          <a:noFill/>
        </p:spPr>
        <p:txBody>
          <a:bodyPr wrap="none" rtlCol="0">
            <a:spAutoFit/>
          </a:bodyPr>
          <a:lstStyle/>
          <a:p>
            <a:r>
              <a:rPr lang="en-US" sz="2400" b="1" dirty="0">
                <a:solidFill>
                  <a:schemeClr val="bg1">
                    <a:lumMod val="95000"/>
                  </a:schemeClr>
                </a:solidFill>
              </a:rPr>
              <a:t>Limitations</a:t>
            </a:r>
            <a:r>
              <a:rPr lang="en-US" sz="2400" dirty="0">
                <a:solidFill>
                  <a:schemeClr val="bg1">
                    <a:lumMod val="95000"/>
                  </a:schemeClr>
                </a:solidFill>
              </a:rPr>
              <a:t>: most computational methods are unable to distinguish</a:t>
            </a:r>
          </a:p>
          <a:p>
            <a:r>
              <a:rPr lang="en-US" sz="2400" dirty="0">
                <a:solidFill>
                  <a:schemeClr val="bg1">
                    <a:lumMod val="95000"/>
                  </a:schemeClr>
                </a:solidFill>
              </a:rPr>
              <a:t>between true fluorescence due to biomarker expression and </a:t>
            </a:r>
          </a:p>
          <a:p>
            <a:r>
              <a:rPr lang="en-US" sz="2400" dirty="0">
                <a:solidFill>
                  <a:schemeClr val="bg1">
                    <a:lumMod val="95000"/>
                  </a:schemeClr>
                </a:solidFill>
              </a:rPr>
              <a:t>artificial fluorescence due to cellular auto-fluorescence and </a:t>
            </a:r>
          </a:p>
          <a:p>
            <a:r>
              <a:rPr lang="en-US" sz="2400" dirty="0">
                <a:solidFill>
                  <a:schemeClr val="bg1">
                    <a:lumMod val="95000"/>
                  </a:schemeClr>
                </a:solidFill>
              </a:rPr>
              <a:t>fluorescent spill-over</a:t>
            </a:r>
          </a:p>
        </p:txBody>
      </p:sp>
    </p:spTree>
    <p:extLst>
      <p:ext uri="{BB962C8B-B14F-4D97-AF65-F5344CB8AC3E}">
        <p14:creationId xmlns:p14="http://schemas.microsoft.com/office/powerpoint/2010/main" val="335524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3C18-04A4-43A0-B27F-9161AFE4BE90}"/>
              </a:ext>
            </a:extLst>
          </p:cNvPr>
          <p:cNvSpPr>
            <a:spLocks noGrp="1"/>
          </p:cNvSpPr>
          <p:nvPr>
            <p:ph type="title"/>
          </p:nvPr>
        </p:nvSpPr>
        <p:spPr/>
        <p:txBody>
          <a:bodyPr/>
          <a:lstStyle/>
          <a:p>
            <a:r>
              <a:rPr lang="en-US" dirty="0"/>
              <a:t>Automated Gating Strategies</a:t>
            </a:r>
          </a:p>
        </p:txBody>
      </p:sp>
      <p:sp>
        <p:nvSpPr>
          <p:cNvPr id="6" name="Content Placeholder 5">
            <a:extLst>
              <a:ext uri="{FF2B5EF4-FFF2-40B4-BE49-F238E27FC236}">
                <a16:creationId xmlns:a16="http://schemas.microsoft.com/office/drawing/2014/main" id="{F09DC4CB-7420-4834-B3C0-FA0161029DCF}"/>
              </a:ext>
            </a:extLst>
          </p:cNvPr>
          <p:cNvSpPr>
            <a:spLocks noGrp="1"/>
          </p:cNvSpPr>
          <p:nvPr>
            <p:ph sz="quarter" idx="4"/>
          </p:nvPr>
        </p:nvSpPr>
        <p:spPr>
          <a:xfrm>
            <a:off x="253218" y="1690688"/>
            <a:ext cx="11102170" cy="4498975"/>
          </a:xfrm>
        </p:spPr>
        <p:txBody>
          <a:bodyPr>
            <a:normAutofit fontScale="92500"/>
          </a:bodyPr>
          <a:lstStyle/>
          <a:p>
            <a:pPr marL="0" indent="0">
              <a:buNone/>
            </a:pPr>
            <a:r>
              <a:rPr lang="en-US" dirty="0"/>
              <a:t>	Algorithms </a:t>
            </a:r>
          </a:p>
          <a:p>
            <a:pPr lvl="1"/>
            <a:r>
              <a:rPr lang="en-US" b="1" i="1" dirty="0"/>
              <a:t>K means clustering </a:t>
            </a:r>
            <a:r>
              <a:rPr lang="en-US" i="1" dirty="0"/>
              <a:t>- number of clusters are defined by user, center of each cluster (initially assigned randomly) is refined until each cluster encompasses a unique set of data points, each closest to one cluster center. (e.g. of software: </a:t>
            </a:r>
            <a:r>
              <a:rPr lang="en-US" i="1" dirty="0" err="1"/>
              <a:t>FlowMeans</a:t>
            </a:r>
            <a:r>
              <a:rPr lang="en-US" i="1" dirty="0"/>
              <a:t>, </a:t>
            </a:r>
            <a:r>
              <a:rPr lang="en-US" i="1" dirty="0" err="1"/>
              <a:t>flowPeaks</a:t>
            </a:r>
            <a:r>
              <a:rPr lang="en-US" i="1" dirty="0"/>
              <a:t>) </a:t>
            </a:r>
          </a:p>
          <a:p>
            <a:pPr lvl="2"/>
            <a:r>
              <a:rPr lang="en-US" i="1" dirty="0"/>
              <a:t>Limitation: user must define ‘K’ &amp; cluster spherical shaped population.</a:t>
            </a:r>
          </a:p>
          <a:p>
            <a:pPr lvl="2"/>
            <a:r>
              <a:rPr lang="en-US" i="1" dirty="0"/>
              <a:t>Advantage: fast, low computational cost, </a:t>
            </a:r>
          </a:p>
          <a:p>
            <a:pPr marL="457200" lvl="1" indent="0">
              <a:buNone/>
            </a:pPr>
            <a:endParaRPr lang="en-US" i="1" dirty="0"/>
          </a:p>
          <a:p>
            <a:pPr lvl="1"/>
            <a:r>
              <a:rPr lang="en-US" i="1" dirty="0"/>
              <a:t>Gaussian is most common – requires normal distribution, however, there are alternatives t-, Skew-t (e.g. FLAME, </a:t>
            </a:r>
            <a:r>
              <a:rPr lang="en-US" i="1" dirty="0" err="1"/>
              <a:t>FlowVB</a:t>
            </a:r>
            <a:r>
              <a:rPr lang="en-US" i="1" dirty="0"/>
              <a:t>), which are more flexible.</a:t>
            </a:r>
          </a:p>
          <a:p>
            <a:pPr lvl="1"/>
            <a:endParaRPr lang="en-US" i="1" dirty="0"/>
          </a:p>
          <a:p>
            <a:pPr lvl="1"/>
            <a:r>
              <a:rPr lang="en-US" b="1" i="1" dirty="0"/>
              <a:t>Hierarchical clustering </a:t>
            </a:r>
            <a:r>
              <a:rPr lang="en-US" i="1" dirty="0"/>
              <a:t>methods partition the objects without predetermined number of clusters into a tree of nodes, with each node representing a cluster</a:t>
            </a:r>
          </a:p>
          <a:p>
            <a:pPr marL="457200" lvl="1" indent="0">
              <a:buNone/>
            </a:pPr>
            <a:r>
              <a:rPr lang="en-US" i="1" dirty="0"/>
              <a:t>	(e.g. SPADE,)</a:t>
            </a:r>
          </a:p>
          <a:p>
            <a:pPr lvl="1"/>
            <a:endParaRPr lang="en-US" i="1" dirty="0"/>
          </a:p>
        </p:txBody>
      </p:sp>
    </p:spTree>
    <p:extLst>
      <p:ext uri="{BB962C8B-B14F-4D97-AF65-F5344CB8AC3E}">
        <p14:creationId xmlns:p14="http://schemas.microsoft.com/office/powerpoint/2010/main" val="1821455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B3F2E51-AB74-4511-86CA-2BAB85947585}"/>
              </a:ext>
            </a:extLst>
          </p:cNvPr>
          <p:cNvSpPr>
            <a:spLocks noGrp="1"/>
          </p:cNvSpPr>
          <p:nvPr>
            <p:ph sz="quarter" idx="4"/>
          </p:nvPr>
        </p:nvSpPr>
        <p:spPr>
          <a:xfrm>
            <a:off x="839788" y="1690688"/>
            <a:ext cx="10515600" cy="4498975"/>
          </a:xfrm>
        </p:spPr>
        <p:txBody>
          <a:bodyPr/>
          <a:lstStyle/>
          <a:p>
            <a:r>
              <a:rPr lang="en-US" dirty="0"/>
              <a:t>There is no one-size-ﬁt-all solution to clustering and the choice of a suitable approach depends both on the type of data and on the particular purpose of the study. </a:t>
            </a:r>
          </a:p>
          <a:p>
            <a:pPr marL="0" indent="0">
              <a:buNone/>
            </a:pPr>
            <a:endParaRPr lang="en-US" dirty="0"/>
          </a:p>
          <a:p>
            <a:r>
              <a:rPr lang="en-US" dirty="0"/>
              <a:t>Best outcome employs FMO controls (rare cell populations and smear)</a:t>
            </a:r>
          </a:p>
          <a:p>
            <a:r>
              <a:rPr lang="en-US" dirty="0" err="1"/>
              <a:t>FlowCap</a:t>
            </a:r>
            <a:r>
              <a:rPr lang="en-US" dirty="0"/>
              <a:t> Consortium </a:t>
            </a:r>
          </a:p>
          <a:p>
            <a:pPr lvl="1"/>
            <a:r>
              <a:rPr lang="en-US" dirty="0"/>
              <a:t> highest success with programs employing multiple algorithms,</a:t>
            </a:r>
          </a:p>
          <a:p>
            <a:pPr lvl="1"/>
            <a:r>
              <a:rPr lang="en-US" dirty="0"/>
              <a:t>ensemble clustering in which multiple software packages were coupled resulted in the highest ƒ-scores</a:t>
            </a:r>
          </a:p>
          <a:p>
            <a:endParaRPr lang="en-US" dirty="0"/>
          </a:p>
        </p:txBody>
      </p:sp>
      <p:sp>
        <p:nvSpPr>
          <p:cNvPr id="4" name="Title 3">
            <a:extLst>
              <a:ext uri="{FF2B5EF4-FFF2-40B4-BE49-F238E27FC236}">
                <a16:creationId xmlns:a16="http://schemas.microsoft.com/office/drawing/2014/main" id="{0EB23871-BA4A-4CDF-9F13-D8FFB90F6A57}"/>
              </a:ext>
            </a:extLst>
          </p:cNvPr>
          <p:cNvSpPr>
            <a:spLocks noGrp="1"/>
          </p:cNvSpPr>
          <p:nvPr>
            <p:ph type="title"/>
          </p:nvPr>
        </p:nvSpPr>
        <p:spPr/>
        <p:txBody>
          <a:bodyPr/>
          <a:lstStyle/>
          <a:p>
            <a:r>
              <a:rPr lang="en-US" dirty="0"/>
              <a:t>Computational Assistance Software</a:t>
            </a:r>
          </a:p>
        </p:txBody>
      </p:sp>
    </p:spTree>
    <p:extLst>
      <p:ext uri="{BB962C8B-B14F-4D97-AF65-F5344CB8AC3E}">
        <p14:creationId xmlns:p14="http://schemas.microsoft.com/office/powerpoint/2010/main" val="1645006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6654"/>
            <a:ext cx="10077450" cy="1142385"/>
          </a:xfrm>
        </p:spPr>
        <p:txBody>
          <a:bodyPr>
            <a:normAutofit fontScale="90000"/>
          </a:bodyPr>
          <a:lstStyle/>
          <a:p>
            <a:pPr algn="ctr"/>
            <a:r>
              <a:rPr lang="en-US" dirty="0"/>
              <a:t>Requirements for Quality in </a:t>
            </a:r>
            <a:br>
              <a:rPr lang="en-US" dirty="0"/>
            </a:br>
            <a:r>
              <a:rPr lang="en-US" dirty="0"/>
              <a:t>Flow Cytometry Testing</a:t>
            </a:r>
          </a:p>
        </p:txBody>
      </p:sp>
      <p:sp>
        <p:nvSpPr>
          <p:cNvPr id="3" name="Text Placeholder 2"/>
          <p:cNvSpPr>
            <a:spLocks noGrp="1"/>
          </p:cNvSpPr>
          <p:nvPr>
            <p:ph type="body" idx="1"/>
          </p:nvPr>
        </p:nvSpPr>
        <p:spPr>
          <a:xfrm>
            <a:off x="1295400" y="2116494"/>
            <a:ext cx="4572000" cy="641350"/>
          </a:xfrm>
        </p:spPr>
        <p:txBody>
          <a:bodyPr>
            <a:normAutofit fontScale="92500"/>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Validated Assay Requirements</a:t>
            </a:r>
          </a:p>
        </p:txBody>
      </p:sp>
      <p:sp>
        <p:nvSpPr>
          <p:cNvPr id="4" name="Content Placeholder 3"/>
          <p:cNvSpPr>
            <a:spLocks noGrp="1"/>
          </p:cNvSpPr>
          <p:nvPr>
            <p:ph sz="half" idx="2"/>
          </p:nvPr>
        </p:nvSpPr>
        <p:spPr>
          <a:xfrm>
            <a:off x="1295400" y="2782008"/>
            <a:ext cx="4572000" cy="3287487"/>
          </a:xfrm>
        </p:spPr>
        <p:txBody>
          <a:bodyPr>
            <a:norm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Specificity</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Precision</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Range</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Linearity</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Limits of Detection</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Quantification Limits</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Robustness</a:t>
            </a:r>
          </a:p>
        </p:txBody>
      </p:sp>
      <p:sp>
        <p:nvSpPr>
          <p:cNvPr id="5" name="Text Placeholder 4"/>
          <p:cNvSpPr>
            <a:spLocks noGrp="1"/>
          </p:cNvSpPr>
          <p:nvPr>
            <p:ph type="body" sz="quarter" idx="3"/>
          </p:nvPr>
        </p:nvSpPr>
        <p:spPr>
          <a:xfrm>
            <a:off x="6384241" y="2116493"/>
            <a:ext cx="5048250" cy="641350"/>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Validation Considerations </a:t>
            </a:r>
          </a:p>
        </p:txBody>
      </p:sp>
      <p:sp>
        <p:nvSpPr>
          <p:cNvPr id="6" name="Content Placeholder 5"/>
          <p:cNvSpPr>
            <a:spLocks noGrp="1"/>
          </p:cNvSpPr>
          <p:nvPr>
            <p:ph sz="quarter" idx="4"/>
          </p:nvPr>
        </p:nvSpPr>
        <p:spPr>
          <a:xfrm>
            <a:off x="6324599" y="2782005"/>
            <a:ext cx="5107891" cy="3287487"/>
          </a:xfrm>
        </p:spPr>
        <p:txBody>
          <a:bodyPr>
            <a:noAutofit/>
          </a:bodyPr>
          <a:lstStyle/>
          <a:p>
            <a:r>
              <a:rPr lang="en-US" sz="2200" dirty="0">
                <a:latin typeface="Arial Unicode MS" panose="020B0604020202020204" pitchFamily="34" charset="-128"/>
                <a:ea typeface="Arial Unicode MS" panose="020B0604020202020204" pitchFamily="34" charset="-128"/>
                <a:cs typeface="Arial Unicode MS" panose="020B0604020202020204" pitchFamily="34" charset="-128"/>
              </a:rPr>
              <a:t>Synchronization of instrumentation</a:t>
            </a:r>
          </a:p>
          <a:p>
            <a:r>
              <a:rPr lang="en-US" sz="2200" dirty="0">
                <a:latin typeface="Arial Unicode MS" panose="020B0604020202020204" pitchFamily="34" charset="-128"/>
                <a:ea typeface="Arial Unicode MS" panose="020B0604020202020204" pitchFamily="34" charset="-128"/>
                <a:cs typeface="Arial Unicode MS" panose="020B0604020202020204" pitchFamily="34" charset="-128"/>
              </a:rPr>
              <a:t>Multisite Standardization</a:t>
            </a:r>
          </a:p>
          <a:p>
            <a:r>
              <a:rPr lang="en-US" sz="2200" dirty="0">
                <a:latin typeface="Arial Unicode MS" panose="020B0604020202020204" pitchFamily="34" charset="-128"/>
                <a:ea typeface="Arial Unicode MS" panose="020B0604020202020204" pitchFamily="34" charset="-128"/>
                <a:cs typeface="Arial Unicode MS" panose="020B0604020202020204" pitchFamily="34" charset="-128"/>
              </a:rPr>
              <a:t>Access to Reference Samples</a:t>
            </a:r>
          </a:p>
          <a:p>
            <a:r>
              <a:rPr lang="en-US" sz="2200" dirty="0">
                <a:latin typeface="Arial Unicode MS" panose="020B0604020202020204" pitchFamily="34" charset="-128"/>
                <a:ea typeface="Arial Unicode MS" panose="020B0604020202020204" pitchFamily="34" charset="-128"/>
                <a:cs typeface="Arial Unicode MS" panose="020B0604020202020204" pitchFamily="34" charset="-128"/>
              </a:rPr>
              <a:t>Standardization of Sample Preparation</a:t>
            </a:r>
          </a:p>
          <a:p>
            <a:r>
              <a:rPr lang="en-US" sz="2200" dirty="0">
                <a:latin typeface="Arial Unicode MS" panose="020B0604020202020204" pitchFamily="34" charset="-128"/>
                <a:ea typeface="Arial Unicode MS" panose="020B0604020202020204" pitchFamily="34" charset="-128"/>
                <a:cs typeface="Arial Unicode MS" panose="020B0604020202020204" pitchFamily="34" charset="-128"/>
              </a:rPr>
              <a:t>Automated Liquid Handling</a:t>
            </a:r>
          </a:p>
          <a:p>
            <a:r>
              <a:rPr lang="en-US" sz="2200" dirty="0">
                <a:latin typeface="Arial Unicode MS" panose="020B0604020202020204" pitchFamily="34" charset="-128"/>
                <a:ea typeface="Arial Unicode MS" panose="020B0604020202020204" pitchFamily="34" charset="-128"/>
                <a:cs typeface="Arial Unicode MS" panose="020B0604020202020204" pitchFamily="34" charset="-128"/>
              </a:rPr>
              <a:t>Automated Gating </a:t>
            </a:r>
          </a:p>
        </p:txBody>
      </p:sp>
      <p:sp>
        <p:nvSpPr>
          <p:cNvPr id="7" name="TextBox 6"/>
          <p:cNvSpPr txBox="1"/>
          <p:nvPr/>
        </p:nvSpPr>
        <p:spPr>
          <a:xfrm>
            <a:off x="1470990" y="1192698"/>
            <a:ext cx="9570762" cy="646331"/>
          </a:xfrm>
          <a:prstGeom prst="rect">
            <a:avLst/>
          </a:prstGeom>
          <a:noFill/>
        </p:spPr>
        <p:txBody>
          <a:bodyPr wrap="none" rtlCol="0">
            <a:spAutoFit/>
          </a:bodyPr>
          <a:lstStyle/>
          <a:p>
            <a:pPr algn="ctr"/>
            <a:r>
              <a:rPr lang="en-US" dirty="0"/>
              <a:t>Validation is “to demonstrate that the analytical method is suitable for its intended purpose” </a:t>
            </a:r>
          </a:p>
          <a:p>
            <a:r>
              <a:rPr lang="en-US" dirty="0"/>
              <a:t>ICH Guideline, validation of analytical procedures: text and methodology q2(r1) 2005</a:t>
            </a:r>
          </a:p>
        </p:txBody>
      </p:sp>
    </p:spTree>
    <p:extLst>
      <p:ext uri="{BB962C8B-B14F-4D97-AF65-F5344CB8AC3E}">
        <p14:creationId xmlns:p14="http://schemas.microsoft.com/office/powerpoint/2010/main" val="322917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pic>
        <p:nvPicPr>
          <p:cNvPr id="2" name="Picture 1"/>
          <p:cNvPicPr>
            <a:picLocks noChangeAspect="1"/>
          </p:cNvPicPr>
          <p:nvPr/>
        </p:nvPicPr>
        <p:blipFill>
          <a:blip r:embed="rId3"/>
          <a:stretch>
            <a:fillRect/>
          </a:stretch>
        </p:blipFill>
        <p:spPr>
          <a:xfrm>
            <a:off x="3238500" y="95250"/>
            <a:ext cx="5715000" cy="6667500"/>
          </a:xfrm>
          <a:prstGeom prst="rect">
            <a:avLst/>
          </a:prstGeom>
        </p:spPr>
      </p:pic>
    </p:spTree>
    <p:extLst>
      <p:ext uri="{BB962C8B-B14F-4D97-AF65-F5344CB8AC3E}">
        <p14:creationId xmlns:p14="http://schemas.microsoft.com/office/powerpoint/2010/main" val="163917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QC</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740773" y="1758675"/>
            <a:ext cx="10588348" cy="34163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So what does all of this effort mean?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Ensures the reproducibility and scientific rigor of your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Allows the work to ultimately be reproduced across time, locales and researchers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Ensures consistency in studies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Ultimately a bigger impact than just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your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experiment    </a:t>
            </a:r>
          </a:p>
        </p:txBody>
      </p:sp>
      <p:pic>
        <p:nvPicPr>
          <p:cNvPr id="1026" name="Picture 2" descr="Image result for success and effort"/>
          <p:cNvPicPr>
            <a:picLocks noChangeAspect="1" noChangeArrowheads="1"/>
          </p:cNvPicPr>
          <p:nvPr/>
        </p:nvPicPr>
        <p:blipFill rotWithShape="1">
          <a:blip r:embed="rId3">
            <a:extLst>
              <a:ext uri="{28A0092B-C50C-407E-A947-70E740481C1C}">
                <a14:useLocalDpi xmlns:a14="http://schemas.microsoft.com/office/drawing/2010/main" val="0"/>
              </a:ext>
            </a:extLst>
          </a:blip>
          <a:srcRect b="10166"/>
          <a:stretch/>
        </p:blipFill>
        <p:spPr bwMode="auto">
          <a:xfrm>
            <a:off x="7924800" y="4002827"/>
            <a:ext cx="3845092" cy="253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367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64"/>
            <a:ext cx="10515600" cy="1325563"/>
          </a:xfrm>
        </p:spPr>
        <p:txBody>
          <a:bodyPr/>
          <a:lstStyle/>
          <a:p>
            <a:r>
              <a:rPr lang="en-US" dirty="0"/>
              <a:t>Peripheral Blood Mononuclear Cells</a:t>
            </a:r>
            <a:br>
              <a:rPr lang="en-US" dirty="0"/>
            </a:br>
            <a:r>
              <a:rPr lang="en-US" dirty="0"/>
              <a:t>PBMCs</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pic>
        <p:nvPicPr>
          <p:cNvPr id="4" name="Picture 3"/>
          <p:cNvPicPr>
            <a:picLocks noChangeAspect="1"/>
          </p:cNvPicPr>
          <p:nvPr/>
        </p:nvPicPr>
        <p:blipFill>
          <a:blip r:embed="rId3"/>
          <a:stretch>
            <a:fillRect/>
          </a:stretch>
        </p:blipFill>
        <p:spPr>
          <a:xfrm>
            <a:off x="4529797" y="1192237"/>
            <a:ext cx="7235481" cy="5426611"/>
          </a:xfrm>
          <a:prstGeom prst="rect">
            <a:avLst/>
          </a:prstGeom>
        </p:spPr>
      </p:pic>
      <p:sp>
        <p:nvSpPr>
          <p:cNvPr id="6" name="TextBox 5"/>
          <p:cNvSpPr txBox="1"/>
          <p:nvPr/>
        </p:nvSpPr>
        <p:spPr>
          <a:xfrm>
            <a:off x="195928" y="1115628"/>
            <a:ext cx="4128694" cy="5509200"/>
          </a:xfrm>
          <a:prstGeom prst="rect">
            <a:avLst/>
          </a:prstGeom>
          <a:noFill/>
        </p:spPr>
        <p:txBody>
          <a:bodyPr wrap="none" rtlCol="0">
            <a:spAutoFit/>
          </a:bodyPr>
          <a:lstStyle/>
          <a:p>
            <a:endParaRPr lang="en-US" sz="2400" dirty="0"/>
          </a:p>
          <a:p>
            <a:r>
              <a:rPr lang="en-US" sz="2800" dirty="0">
                <a:solidFill>
                  <a:prstClr val="black"/>
                </a:solidFill>
                <a:latin typeface="Calibri" panose="020F0502020204030204" pitchFamily="34" charset="0"/>
              </a:rPr>
              <a:t>• </a:t>
            </a:r>
            <a:r>
              <a:rPr lang="en-US" sz="2400" dirty="0"/>
              <a:t>Dilute Whole Blood</a:t>
            </a:r>
          </a:p>
          <a:p>
            <a:r>
              <a:rPr lang="en-US" sz="2400" dirty="0"/>
              <a:t>1:2 or 1:4 with PBS</a:t>
            </a:r>
          </a:p>
          <a:p>
            <a:endParaRPr lang="en-US" sz="2400" dirty="0"/>
          </a:p>
          <a:p>
            <a:r>
              <a:rPr lang="en-US" sz="2800" dirty="0">
                <a:solidFill>
                  <a:prstClr val="black"/>
                </a:solidFill>
                <a:latin typeface="Calibri" panose="020F0502020204030204" pitchFamily="34" charset="0"/>
              </a:rPr>
              <a:t>• </a:t>
            </a:r>
            <a:r>
              <a:rPr lang="en-US" sz="2400" dirty="0"/>
              <a:t>Layer on </a:t>
            </a:r>
            <a:r>
              <a:rPr lang="en-US" sz="2400" dirty="0" err="1"/>
              <a:t>Ficoll</a:t>
            </a:r>
            <a:r>
              <a:rPr lang="en-US" sz="2400" dirty="0"/>
              <a:t> </a:t>
            </a:r>
          </a:p>
          <a:p>
            <a:endParaRPr lang="en-US" sz="2400" dirty="0"/>
          </a:p>
          <a:p>
            <a:r>
              <a:rPr lang="en-US" sz="2800" dirty="0">
                <a:solidFill>
                  <a:prstClr val="black"/>
                </a:solidFill>
                <a:latin typeface="Calibri" panose="020F0502020204030204" pitchFamily="34" charset="0"/>
              </a:rPr>
              <a:t>• </a:t>
            </a:r>
            <a:r>
              <a:rPr lang="en-US" sz="2400" dirty="0"/>
              <a:t>Centrifuge 20 mins, break off</a:t>
            </a:r>
          </a:p>
          <a:p>
            <a:endParaRPr lang="en-US" sz="2400" dirty="0"/>
          </a:p>
          <a:p>
            <a:r>
              <a:rPr lang="en-US" sz="2800" dirty="0">
                <a:solidFill>
                  <a:prstClr val="black"/>
                </a:solidFill>
                <a:latin typeface="Calibri" panose="020F0502020204030204" pitchFamily="34" charset="0"/>
              </a:rPr>
              <a:t>• </a:t>
            </a:r>
            <a:r>
              <a:rPr lang="en-US" sz="2400" dirty="0"/>
              <a:t>Recover MNC</a:t>
            </a:r>
          </a:p>
          <a:p>
            <a:endParaRPr lang="en-US" sz="2400" dirty="0"/>
          </a:p>
          <a:p>
            <a:r>
              <a:rPr lang="en-US" sz="2400" dirty="0"/>
              <a:t>AGE OF BLOOD </a:t>
            </a:r>
          </a:p>
          <a:p>
            <a:r>
              <a:rPr lang="en-US" sz="2400" dirty="0"/>
              <a:t>As blood ages, the density of </a:t>
            </a:r>
          </a:p>
          <a:p>
            <a:r>
              <a:rPr lang="en-US" sz="2400" dirty="0"/>
              <a:t>Granulocytes may change and</a:t>
            </a:r>
          </a:p>
          <a:p>
            <a:r>
              <a:rPr lang="en-US" sz="2400" dirty="0"/>
              <a:t>may contaminate MNS layer</a:t>
            </a:r>
          </a:p>
        </p:txBody>
      </p:sp>
      <p:sp>
        <p:nvSpPr>
          <p:cNvPr id="3" name="TextBox 2"/>
          <p:cNvSpPr txBox="1"/>
          <p:nvPr/>
        </p:nvSpPr>
        <p:spPr>
          <a:xfrm>
            <a:off x="4515729" y="1195449"/>
            <a:ext cx="2023246" cy="369332"/>
          </a:xfrm>
          <a:prstGeom prst="rect">
            <a:avLst/>
          </a:prstGeom>
          <a:solidFill>
            <a:schemeClr val="bg1"/>
          </a:solidFill>
          <a:ln>
            <a:solidFill>
              <a:schemeClr val="bg1"/>
            </a:solidFill>
          </a:ln>
        </p:spPr>
        <p:txBody>
          <a:bodyPr wrap="none" rtlCol="0">
            <a:spAutoFit/>
          </a:bodyPr>
          <a:lstStyle/>
          <a:p>
            <a:r>
              <a:rPr lang="en-US" b="1" dirty="0"/>
              <a:t>Post Centrifugation</a:t>
            </a:r>
          </a:p>
        </p:txBody>
      </p:sp>
    </p:spTree>
    <p:extLst>
      <p:ext uri="{BB962C8B-B14F-4D97-AF65-F5344CB8AC3E}">
        <p14:creationId xmlns:p14="http://schemas.microsoft.com/office/powerpoint/2010/main" val="233502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61" y="529632"/>
            <a:ext cx="10515600" cy="1325563"/>
          </a:xfrm>
        </p:spPr>
        <p:txBody>
          <a:bodyPr/>
          <a:lstStyle/>
          <a:p>
            <a:r>
              <a:rPr lang="en-US" dirty="0"/>
              <a:t>Selection of Protease for Tissue Dissociation </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pic>
        <p:nvPicPr>
          <p:cNvPr id="4" name="Picture 3"/>
          <p:cNvPicPr>
            <a:picLocks noChangeAspect="1"/>
          </p:cNvPicPr>
          <p:nvPr/>
        </p:nvPicPr>
        <p:blipFill rotWithShape="1">
          <a:blip r:embed="rId3"/>
          <a:srcRect l="15892" t="18935" r="6325" b="4907"/>
          <a:stretch/>
        </p:blipFill>
        <p:spPr>
          <a:xfrm>
            <a:off x="267286" y="2011681"/>
            <a:ext cx="5303521" cy="3898718"/>
          </a:xfrm>
          <a:prstGeom prst="rect">
            <a:avLst/>
          </a:prstGeom>
        </p:spPr>
      </p:pic>
      <p:pic>
        <p:nvPicPr>
          <p:cNvPr id="3" name="Picture 2"/>
          <p:cNvPicPr>
            <a:picLocks noChangeAspect="1"/>
          </p:cNvPicPr>
          <p:nvPr/>
        </p:nvPicPr>
        <p:blipFill>
          <a:blip r:embed="rId4"/>
          <a:stretch>
            <a:fillRect/>
          </a:stretch>
        </p:blipFill>
        <p:spPr>
          <a:xfrm>
            <a:off x="5730325" y="2011225"/>
            <a:ext cx="6191250" cy="2676525"/>
          </a:xfrm>
          <a:prstGeom prst="rect">
            <a:avLst/>
          </a:prstGeom>
        </p:spPr>
      </p:pic>
      <p:sp>
        <p:nvSpPr>
          <p:cNvPr id="6" name="TextBox 5"/>
          <p:cNvSpPr txBox="1"/>
          <p:nvPr/>
        </p:nvSpPr>
        <p:spPr>
          <a:xfrm>
            <a:off x="6006905" y="4851316"/>
            <a:ext cx="5607112" cy="1938992"/>
          </a:xfrm>
          <a:prstGeom prst="rect">
            <a:avLst/>
          </a:prstGeom>
          <a:noFill/>
        </p:spPr>
        <p:txBody>
          <a:bodyPr wrap="none" rtlCol="0">
            <a:spAutoFit/>
          </a:bodyPr>
          <a:lstStyle/>
          <a:p>
            <a:r>
              <a:rPr lang="en-US" sz="2400" dirty="0"/>
              <a:t>Maximize Cell Yields</a:t>
            </a:r>
          </a:p>
          <a:p>
            <a:r>
              <a:rPr lang="en-US" sz="2400" dirty="0"/>
              <a:t>Maximize Cell Viability</a:t>
            </a:r>
          </a:p>
          <a:p>
            <a:r>
              <a:rPr lang="en-US" sz="2400" dirty="0"/>
              <a:t>Reduce Epitope Loss through Side Activities</a:t>
            </a:r>
          </a:p>
          <a:p>
            <a:endParaRPr lang="en-US" sz="2400" dirty="0"/>
          </a:p>
          <a:p>
            <a:r>
              <a:rPr lang="en-US" sz="2400" b="1" dirty="0">
                <a:solidFill>
                  <a:schemeClr val="bg1"/>
                </a:solidFill>
              </a:rPr>
              <a:t>RESOURCE: Worthington –Biochem.com</a:t>
            </a:r>
          </a:p>
        </p:txBody>
      </p:sp>
    </p:spTree>
    <p:extLst>
      <p:ext uri="{BB962C8B-B14F-4D97-AF65-F5344CB8AC3E}">
        <p14:creationId xmlns:p14="http://schemas.microsoft.com/office/powerpoint/2010/main" val="2866650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43"/>
            <a:ext cx="10515600" cy="1325563"/>
          </a:xfrm>
        </p:spPr>
        <p:txBody>
          <a:bodyPr/>
          <a:lstStyle/>
          <a:p>
            <a:r>
              <a:rPr lang="en-US" dirty="0"/>
              <a:t>Fixation</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636104" y="932247"/>
            <a:ext cx="11312392" cy="56323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Why Fix Samples?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1. Allows Us to Run Samples Whenever Cytometer is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 Added safety net: Cells Are Preserved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3. Convenient and Easy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dirty="0">
                <a:solidFill>
                  <a:prstClr val="black"/>
                </a:solidFill>
                <a:latin typeface="Calibri" panose="020F0502020204030204"/>
              </a:rPr>
              <a:t>4. Enables Intra-Cellular Staining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Two Mechanisms: 	Alcohol (denatures proteins) 		May Lose Epitope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Aldehydes (cross-links lysine) 		Superior Epitope Preservation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Combine Fixatives:   	First fix with Formamide- locks everything in 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Secondly, fix with methanol – makes larger holes for Ab access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Thirdly, permeabilize with Triton X-100, Tween-20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Always Vortex while adding fixative- ensures good penetration, reduced cell clumping.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Recommend ~1mL fixative/cell pellet. </a:t>
            </a:r>
          </a:p>
        </p:txBody>
      </p:sp>
    </p:spTree>
    <p:extLst>
      <p:ext uri="{BB962C8B-B14F-4D97-AF65-F5344CB8AC3E}">
        <p14:creationId xmlns:p14="http://schemas.microsoft.com/office/powerpoint/2010/main" val="25781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48" y="11141"/>
            <a:ext cx="10515600" cy="1325563"/>
          </a:xfrm>
        </p:spPr>
        <p:txBody>
          <a:bodyPr/>
          <a:lstStyle/>
          <a:p>
            <a:r>
              <a:rPr lang="en-US" dirty="0"/>
              <a:t>Key Features of High Quality Samples</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6" name="TextBox 5"/>
          <p:cNvSpPr txBox="1"/>
          <p:nvPr/>
        </p:nvSpPr>
        <p:spPr>
          <a:xfrm>
            <a:off x="687094" y="1531902"/>
            <a:ext cx="9402446" cy="2523768"/>
          </a:xfrm>
          <a:prstGeom prst="rect">
            <a:avLst/>
          </a:prstGeom>
          <a:noFill/>
        </p:spPr>
        <p:txBody>
          <a:bodyPr wrap="none" rtlCol="0">
            <a:spAutoFit/>
          </a:bodyPr>
          <a:lstStyle/>
          <a:p>
            <a:pPr marL="342900" indent="-342900">
              <a:buAutoNum type="arabicPeriod"/>
            </a:pPr>
            <a:r>
              <a:rPr lang="en-US" sz="2800" dirty="0"/>
              <a:t>Homogeneously Suspended Particles- minimize cell clumping</a:t>
            </a:r>
          </a:p>
          <a:p>
            <a:pPr marL="342900" indent="-342900">
              <a:buAutoNum type="arabicPeriod"/>
            </a:pPr>
            <a:r>
              <a:rPr lang="en-US" sz="2800" dirty="0"/>
              <a:t>High Cell Viability</a:t>
            </a:r>
          </a:p>
          <a:p>
            <a:pPr marL="342900" indent="-342900">
              <a:buAutoNum type="arabicPeriod"/>
            </a:pPr>
            <a:r>
              <a:rPr lang="en-US" sz="2800" dirty="0"/>
              <a:t>Optimal Labelling (Signal to Noise Ratio)</a:t>
            </a:r>
          </a:p>
          <a:p>
            <a:pPr marL="342900" indent="-342900">
              <a:buAutoNum type="arabicPeriod"/>
            </a:pPr>
            <a:r>
              <a:rPr lang="en-US" sz="2800" dirty="0"/>
              <a:t>Cell Counts for Optimal Analysis</a:t>
            </a:r>
          </a:p>
          <a:p>
            <a:pPr marL="342900" indent="-342900">
              <a:buAutoNum type="arabicPeriod"/>
            </a:pPr>
            <a:r>
              <a:rPr lang="en-US" sz="2800" dirty="0"/>
              <a:t>Significant Number of Events</a:t>
            </a:r>
          </a:p>
          <a:p>
            <a:pPr marL="342900" indent="-342900">
              <a:buAutoNum type="arabicPeriod"/>
            </a:pPr>
            <a:endParaRPr lang="en-US" dirty="0"/>
          </a:p>
        </p:txBody>
      </p:sp>
      <p:pic>
        <p:nvPicPr>
          <p:cNvPr id="3" name="Picture 2">
            <a:extLst>
              <a:ext uri="{FF2B5EF4-FFF2-40B4-BE49-F238E27FC236}">
                <a16:creationId xmlns:a16="http://schemas.microsoft.com/office/drawing/2014/main" id="{807C5292-FB86-4629-AE6D-844F21D3E61D}"/>
              </a:ext>
            </a:extLst>
          </p:cNvPr>
          <p:cNvPicPr>
            <a:picLocks noChangeAspect="1"/>
          </p:cNvPicPr>
          <p:nvPr/>
        </p:nvPicPr>
        <p:blipFill>
          <a:blip r:embed="rId3"/>
          <a:stretch>
            <a:fillRect/>
          </a:stretch>
        </p:blipFill>
        <p:spPr>
          <a:xfrm>
            <a:off x="6345394" y="3864277"/>
            <a:ext cx="5035732" cy="2402032"/>
          </a:xfrm>
          <a:prstGeom prst="rect">
            <a:avLst/>
          </a:prstGeom>
        </p:spPr>
      </p:pic>
    </p:spTree>
    <p:extLst>
      <p:ext uri="{BB962C8B-B14F-4D97-AF65-F5344CB8AC3E}">
        <p14:creationId xmlns:p14="http://schemas.microsoft.com/office/powerpoint/2010/main" val="3598467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F29D03-2E72-4B6E-9284-E96C680A886A}"/>
              </a:ext>
            </a:extLst>
          </p:cNvPr>
          <p:cNvSpPr txBox="1"/>
          <p:nvPr/>
        </p:nvSpPr>
        <p:spPr>
          <a:xfrm>
            <a:off x="858130" y="281350"/>
            <a:ext cx="6471002" cy="584775"/>
          </a:xfrm>
          <a:prstGeom prst="rect">
            <a:avLst/>
          </a:prstGeom>
          <a:noFill/>
        </p:spPr>
        <p:txBody>
          <a:bodyPr wrap="none" rtlCol="0">
            <a:spAutoFit/>
          </a:bodyPr>
          <a:lstStyle/>
          <a:p>
            <a:r>
              <a:rPr lang="en-US" sz="3200" dirty="0"/>
              <a:t>Example Typical clinical Panel- Gating </a:t>
            </a:r>
          </a:p>
        </p:txBody>
      </p:sp>
      <p:pic>
        <p:nvPicPr>
          <p:cNvPr id="4" name="Picture 3" descr="A screenshot of a cell phone&#10;&#10;Description generated with very high confidence">
            <a:extLst>
              <a:ext uri="{FF2B5EF4-FFF2-40B4-BE49-F238E27FC236}">
                <a16:creationId xmlns:a16="http://schemas.microsoft.com/office/drawing/2014/main" id="{705F5370-802F-47D4-9041-E7EE7E01B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960" y="853044"/>
            <a:ext cx="8387846" cy="3209815"/>
          </a:xfrm>
          <a:prstGeom prst="rect">
            <a:avLst/>
          </a:prstGeom>
        </p:spPr>
      </p:pic>
      <p:pic>
        <p:nvPicPr>
          <p:cNvPr id="6" name="Picture 5" descr="A screenshot of a cell phone&#10;&#10;Description generated with very high confidence">
            <a:extLst>
              <a:ext uri="{FF2B5EF4-FFF2-40B4-BE49-F238E27FC236}">
                <a16:creationId xmlns:a16="http://schemas.microsoft.com/office/drawing/2014/main" id="{8DF76FD5-79C7-4E46-979C-0C4765F1CAD6}"/>
              </a:ext>
            </a:extLst>
          </p:cNvPr>
          <p:cNvPicPr>
            <a:picLocks noChangeAspect="1"/>
          </p:cNvPicPr>
          <p:nvPr/>
        </p:nvPicPr>
        <p:blipFill rotWithShape="1">
          <a:blip r:embed="rId3">
            <a:extLst>
              <a:ext uri="{28A0092B-C50C-407E-A947-70E740481C1C}">
                <a14:useLocalDpi xmlns:a14="http://schemas.microsoft.com/office/drawing/2010/main" val="0"/>
              </a:ext>
            </a:extLst>
          </a:blip>
          <a:srcRect b="19689"/>
          <a:stretch/>
        </p:blipFill>
        <p:spPr>
          <a:xfrm>
            <a:off x="1684620" y="4157001"/>
            <a:ext cx="8472174" cy="2672861"/>
          </a:xfrm>
          <a:prstGeom prst="rect">
            <a:avLst/>
          </a:prstGeom>
        </p:spPr>
      </p:pic>
    </p:spTree>
    <p:extLst>
      <p:ext uri="{BB962C8B-B14F-4D97-AF65-F5344CB8AC3E}">
        <p14:creationId xmlns:p14="http://schemas.microsoft.com/office/powerpoint/2010/main" val="217898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65"/>
            <a:ext cx="10515600" cy="1325563"/>
          </a:xfrm>
        </p:spPr>
        <p:txBody>
          <a:bodyPr/>
          <a:lstStyle/>
          <a:p>
            <a:r>
              <a:rPr lang="en-US" dirty="0"/>
              <a:t>Whole Blood Sampling</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279043" y="1395043"/>
            <a:ext cx="11686854" cy="5539978"/>
          </a:xfrm>
          <a:prstGeom prst="rect">
            <a:avLst/>
          </a:prstGeom>
          <a:noFill/>
        </p:spPr>
        <p:txBody>
          <a:bodyPr wrap="none" rtlCol="0">
            <a:spAutoFit/>
          </a:bodyPr>
          <a:lstStyle/>
          <a:p>
            <a:r>
              <a:rPr lang="en-US" sz="2400" dirty="0">
                <a:latin typeface="Calibri" panose="020F0502020204030204" pitchFamily="34" charset="0"/>
              </a:rPr>
              <a:t>• Select Anticoagulant Appropriate for Experiments- influent phenotype and</a:t>
            </a:r>
          </a:p>
          <a:p>
            <a:r>
              <a:rPr lang="en-US" sz="2400" dirty="0">
                <a:latin typeface="Calibri" panose="020F0502020204030204" pitchFamily="34" charset="0"/>
              </a:rPr>
              <a:t>Function of PBMCs </a:t>
            </a:r>
            <a:r>
              <a:rPr lang="en-US" sz="2400" dirty="0" err="1">
                <a:latin typeface="Calibri" panose="020F0502020204030204" pitchFamily="34" charset="0"/>
              </a:rPr>
              <a:t>e.g</a:t>
            </a:r>
            <a:r>
              <a:rPr lang="en-US" sz="2400" dirty="0">
                <a:latin typeface="Calibri" panose="020F0502020204030204" pitchFamily="34" charset="0"/>
              </a:rPr>
              <a:t> serum cytokine production </a:t>
            </a:r>
          </a:p>
          <a:p>
            <a:r>
              <a:rPr lang="en-US" sz="2400" dirty="0">
                <a:latin typeface="Calibri" panose="020F0502020204030204" pitchFamily="34" charset="0"/>
              </a:rPr>
              <a:t>Note: EDTA may not be suitable for analysis of CD41, CD44, CD49d</a:t>
            </a:r>
          </a:p>
          <a:p>
            <a:endParaRPr lang="en-US" sz="2400" dirty="0">
              <a:latin typeface="Calibri" panose="020F0502020204030204" pitchFamily="34" charset="0"/>
            </a:endParaRPr>
          </a:p>
          <a:p>
            <a:r>
              <a:rPr lang="en-US" sz="2400" dirty="0">
                <a:latin typeface="Calibri" panose="020F0502020204030204" pitchFamily="34" charset="0"/>
              </a:rPr>
              <a:t> • Time and Condition of blood draw- circadian variation, staining of labile markers, preserve</a:t>
            </a:r>
          </a:p>
          <a:p>
            <a:r>
              <a:rPr lang="en-US" sz="2400" dirty="0">
                <a:latin typeface="Calibri" panose="020F0502020204030204" pitchFamily="34" charset="0"/>
              </a:rPr>
              <a:t>key functions.</a:t>
            </a:r>
            <a:r>
              <a:rPr lang="en-US" sz="2400" dirty="0"/>
              <a:t> </a:t>
            </a:r>
          </a:p>
          <a:p>
            <a:endParaRPr lang="en-US" sz="2400" dirty="0"/>
          </a:p>
          <a:p>
            <a:r>
              <a:rPr lang="en-US" sz="2400" dirty="0">
                <a:solidFill>
                  <a:prstClr val="black"/>
                </a:solidFill>
                <a:latin typeface="Calibri" panose="020F0502020204030204" pitchFamily="34" charset="0"/>
              </a:rPr>
              <a:t>• </a:t>
            </a:r>
            <a:r>
              <a:rPr lang="en-US" sz="2400" dirty="0"/>
              <a:t>Whole Blood should be shipped at ambient temperature </a:t>
            </a:r>
          </a:p>
          <a:p>
            <a:r>
              <a:rPr lang="en-US" sz="2400" dirty="0"/>
              <a:t>(</a:t>
            </a:r>
            <a:r>
              <a:rPr lang="en-US" sz="2400" dirty="0">
                <a:latin typeface="Calibri" panose="020F0502020204030204" pitchFamily="34" charset="0"/>
              </a:rPr>
              <a:t>higher PMBC recovery at 30⁰C compared with 4⁰C)</a:t>
            </a:r>
          </a:p>
          <a:p>
            <a:endParaRPr lang="en-US" sz="2400" dirty="0">
              <a:latin typeface="Calibri" panose="020F0502020204030204" pitchFamily="34" charset="0"/>
            </a:endParaRPr>
          </a:p>
          <a:p>
            <a:r>
              <a:rPr lang="en-US" sz="2400" dirty="0">
                <a:solidFill>
                  <a:prstClr val="black"/>
                </a:solidFill>
                <a:latin typeface="Calibri" panose="020F0502020204030204" pitchFamily="34" charset="0"/>
              </a:rPr>
              <a:t>• </a:t>
            </a:r>
            <a:r>
              <a:rPr lang="en-US" sz="2400" dirty="0">
                <a:latin typeface="Calibri" panose="020F0502020204030204" pitchFamily="34" charset="0"/>
              </a:rPr>
              <a:t>Handle with CARE- avoid mechanical stress, shaking, and store at RT, on shaker</a:t>
            </a:r>
          </a:p>
          <a:p>
            <a:r>
              <a:rPr lang="en-US" sz="2400" dirty="0">
                <a:latin typeface="Calibri" panose="020F0502020204030204" pitchFamily="34" charset="0"/>
              </a:rPr>
              <a:t>Avoid platelet activation by shear stress  or temperature changes</a:t>
            </a:r>
          </a:p>
          <a:p>
            <a:endParaRPr lang="en-US" sz="2400" dirty="0">
              <a:latin typeface="Calibri" panose="020F0502020204030204" pitchFamily="34" charset="0"/>
            </a:endParaRPr>
          </a:p>
          <a:p>
            <a:r>
              <a:rPr lang="en-US" sz="2400" dirty="0">
                <a:solidFill>
                  <a:prstClr val="black"/>
                </a:solidFill>
                <a:latin typeface="Calibri" panose="020F0502020204030204" pitchFamily="34" charset="0"/>
              </a:rPr>
              <a:t>• </a:t>
            </a:r>
            <a:r>
              <a:rPr lang="en-US" sz="2400" dirty="0">
                <a:latin typeface="Calibri" panose="020F0502020204030204" pitchFamily="34" charset="0"/>
              </a:rPr>
              <a:t>Fresh Blood is always preferred e.g. </a:t>
            </a:r>
            <a:r>
              <a:rPr lang="en-US" sz="2400" dirty="0" err="1">
                <a:latin typeface="Calibri" panose="020F0502020204030204" pitchFamily="34" charset="0"/>
              </a:rPr>
              <a:t>Ficoll</a:t>
            </a:r>
            <a:r>
              <a:rPr lang="en-US" sz="2400" dirty="0">
                <a:latin typeface="Calibri" panose="020F0502020204030204" pitchFamily="34" charset="0"/>
              </a:rPr>
              <a:t> Processing.</a:t>
            </a:r>
          </a:p>
          <a:p>
            <a:endParaRPr lang="en-US" dirty="0">
              <a:latin typeface="Calibri" panose="020F0502020204030204" pitchFamily="34" charset="0"/>
            </a:endParaRPr>
          </a:p>
        </p:txBody>
      </p:sp>
    </p:spTree>
    <p:extLst>
      <p:ext uri="{BB962C8B-B14F-4D97-AF65-F5344CB8AC3E}">
        <p14:creationId xmlns:p14="http://schemas.microsoft.com/office/powerpoint/2010/main" val="2774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8"/>
            <a:ext cx="10515600" cy="1325563"/>
          </a:xfrm>
        </p:spPr>
        <p:txBody>
          <a:bodyPr/>
          <a:lstStyle/>
          <a:p>
            <a:r>
              <a:rPr lang="en-US" dirty="0"/>
              <a:t>Whole Blood Processing (1)</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319414" y="1403808"/>
            <a:ext cx="11223522" cy="5386090"/>
          </a:xfrm>
          <a:prstGeom prst="rect">
            <a:avLst/>
          </a:prstGeom>
          <a:noFill/>
        </p:spPr>
        <p:txBody>
          <a:bodyPr wrap="none" rtlCol="0">
            <a:spAutoFit/>
          </a:bodyPr>
          <a:lstStyle/>
          <a:p>
            <a:pPr lvl="0">
              <a:defRPr/>
            </a:pPr>
            <a:r>
              <a:rPr lang="en-US" sz="2800" dirty="0">
                <a:solidFill>
                  <a:prstClr val="black"/>
                </a:solidFill>
                <a:latin typeface="Calibri" panose="020F0502020204030204" pitchFamily="34" charset="0"/>
              </a:rPr>
              <a:t>• </a:t>
            </a:r>
            <a:r>
              <a:rPr lang="en-US" sz="2400" dirty="0">
                <a:solidFill>
                  <a:prstClr val="black"/>
                </a:solidFill>
                <a:latin typeface="Calibri" panose="020F0502020204030204" pitchFamily="34" charset="0"/>
              </a:rPr>
              <a:t>Process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Blood As Soon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pitchFamily="34" charset="0"/>
            </a:endParaRPr>
          </a:p>
          <a:p>
            <a:pPr lvl="0">
              <a:defRPr/>
            </a:pPr>
            <a:r>
              <a:rPr lang="en-US" sz="2400" dirty="0">
                <a:solidFill>
                  <a:prstClr val="black"/>
                </a:solidFill>
                <a:latin typeface="Calibri" panose="020F0502020204030204" pitchFamily="34" charset="0"/>
              </a:rPr>
              <a:t>• Important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Understand the Markers on All Cell Types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rPr>
              <a:t>e.g. CD59 stains RBCs and Leukocytes, so higher levels of Ab required- titrate all reagents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lvl="0">
              <a:defRPr/>
            </a:pPr>
            <a:r>
              <a:rPr lang="en-US" sz="2400" dirty="0">
                <a:solidFill>
                  <a:prstClr val="black"/>
                </a:solidFill>
                <a:latin typeface="Calibri" panose="020F0502020204030204" pitchFamily="34" charset="0"/>
              </a:rPr>
              <a:t>• It may be necessary to remove interfering substances in plasma.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rPr>
              <a:t>e.g. If staining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B-cells for </a:t>
            </a:r>
            <a:r>
              <a:rPr lang="en-US" sz="2400" dirty="0">
                <a:solidFill>
                  <a:prstClr val="black"/>
                </a:solidFill>
                <a:latin typeface="Calibri" panose="020F0502020204030204" pitchFamily="34" charset="0"/>
              </a:rPr>
              <a:t>surface Immunoglobulins, wash cells to remove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rPr>
              <a:t>s</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oluble</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Immunog</a:t>
            </a:r>
            <a:r>
              <a:rPr lang="en-US" sz="2400" dirty="0" err="1">
                <a:solidFill>
                  <a:prstClr val="black"/>
                </a:solidFill>
                <a:latin typeface="Calibri" panose="020F0502020204030204" pitchFamily="34" charset="0"/>
              </a:rPr>
              <a:t>lobulins</a:t>
            </a:r>
            <a:r>
              <a:rPr lang="en-US" sz="2400" dirty="0">
                <a:solidFill>
                  <a:prstClr val="black"/>
                </a:solidFill>
                <a:latin typeface="Calibri" panose="020F0502020204030204" pitchFamily="34" charset="0"/>
              </a:rPr>
              <a:t> in preparation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lvl="0">
              <a:defRPr/>
            </a:pPr>
            <a:r>
              <a:rPr lang="en-US" sz="2400" dirty="0">
                <a:solidFill>
                  <a:prstClr val="black"/>
                </a:solidFill>
                <a:latin typeface="Calibri" panose="020F0502020204030204" pitchFamily="34" charset="0"/>
              </a:rPr>
              <a:t>• Donor Selection- right donor for the application</a:t>
            </a:r>
          </a:p>
          <a:p>
            <a:pPr lvl="0">
              <a:defRPr/>
            </a:pPr>
            <a:endParaRPr lang="en-US" sz="2400" dirty="0">
              <a:solidFill>
                <a:prstClr val="black"/>
              </a:solidFill>
              <a:latin typeface="Calibri" panose="020F0502020204030204" pitchFamily="34" charset="0"/>
            </a:endParaRPr>
          </a:p>
          <a:p>
            <a:pPr lvl="0">
              <a:defRPr/>
            </a:pPr>
            <a:r>
              <a:rPr lang="en-US" sz="2400" dirty="0">
                <a:solidFill>
                  <a:prstClr val="black"/>
                </a:solidFill>
                <a:latin typeface="Calibri" panose="020F0502020204030204" pitchFamily="34" charset="0"/>
              </a:rPr>
              <a:t>• Cryo-preservation- sample batching &amp; deferred analysis, but can change labile</a:t>
            </a:r>
          </a:p>
          <a:p>
            <a:pPr lvl="0">
              <a:defRPr/>
            </a:pPr>
            <a:r>
              <a:rPr lang="en-US" sz="2400" dirty="0">
                <a:solidFill>
                  <a:prstClr val="black"/>
                </a:solidFill>
                <a:latin typeface="Calibri" panose="020F0502020204030204" pitchFamily="34" charset="0"/>
              </a:rPr>
              <a:t>markers, phenotypic markers and subset distribution.</a:t>
            </a:r>
          </a:p>
          <a:p>
            <a:pPr lvl="0">
              <a:defRPr/>
            </a:pPr>
            <a:endParaRPr lang="en-US" sz="28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51277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58"/>
            <a:ext cx="10515600" cy="1325563"/>
          </a:xfrm>
        </p:spPr>
        <p:txBody>
          <a:bodyPr/>
          <a:lstStyle/>
          <a:p>
            <a:r>
              <a:rPr lang="en-US" dirty="0"/>
              <a:t>Whole Blood Processing (2)</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385702" y="1097735"/>
            <a:ext cx="11690893" cy="5693866"/>
          </a:xfrm>
          <a:prstGeom prst="rect">
            <a:avLst/>
          </a:prstGeom>
          <a:noFill/>
        </p:spPr>
        <p:txBody>
          <a:bodyPr wrap="none" rtlCol="0">
            <a:spAutoFit/>
          </a:bodyPr>
          <a:lstStyle/>
          <a:p>
            <a:pPr marL="342900" indent="-342900">
              <a:buAutoNum type="arabicPeriod"/>
            </a:pPr>
            <a:r>
              <a:rPr lang="en-US" sz="2800" dirty="0"/>
              <a:t>Density Gradient e.g. </a:t>
            </a:r>
            <a:r>
              <a:rPr lang="en-US" sz="2800" dirty="0" err="1"/>
              <a:t>Ficoll</a:t>
            </a:r>
            <a:r>
              <a:rPr lang="en-US" sz="2800" dirty="0"/>
              <a:t>   for Removal of Erythrocytes, Platelets and Grans</a:t>
            </a:r>
          </a:p>
          <a:p>
            <a:r>
              <a:rPr lang="en-US" sz="2800" dirty="0"/>
              <a:t>		Time</a:t>
            </a:r>
          </a:p>
          <a:p>
            <a:r>
              <a:rPr lang="en-US" sz="2800" dirty="0"/>
              <a:t>		Cell Loss </a:t>
            </a:r>
          </a:p>
          <a:p>
            <a:r>
              <a:rPr lang="en-US" sz="2800" dirty="0"/>
              <a:t>		Cell Enrichment and Recovery Influenced by Age of Blood</a:t>
            </a:r>
          </a:p>
          <a:p>
            <a:endParaRPr lang="en-US" sz="2800" dirty="0"/>
          </a:p>
          <a:p>
            <a:r>
              <a:rPr lang="en-US" sz="2800" dirty="0"/>
              <a:t>2. Hypotonic Cell Lysis (NH</a:t>
            </a:r>
            <a:r>
              <a:rPr lang="en-US" sz="2800" baseline="-25000" dirty="0"/>
              <a:t>4</a:t>
            </a:r>
            <a:r>
              <a:rPr lang="en-US" sz="2800" dirty="0"/>
              <a:t>CL, Diethylene glycol, </a:t>
            </a:r>
            <a:r>
              <a:rPr lang="en-US" sz="2800" dirty="0" err="1"/>
              <a:t>etc</a:t>
            </a:r>
            <a:r>
              <a:rPr lang="en-US" sz="2800" dirty="0"/>
              <a:t>)	</a:t>
            </a:r>
          </a:p>
          <a:p>
            <a:r>
              <a:rPr lang="en-US" sz="2800" dirty="0"/>
              <a:t>		Time</a:t>
            </a:r>
          </a:p>
          <a:p>
            <a:r>
              <a:rPr lang="en-US" sz="2800" dirty="0"/>
              <a:t>		Cell Loss </a:t>
            </a:r>
          </a:p>
          <a:p>
            <a:r>
              <a:rPr lang="en-US" sz="2800" dirty="0"/>
              <a:t>		May be incompatible for certain epitopes or</a:t>
            </a:r>
          </a:p>
          <a:p>
            <a:r>
              <a:rPr lang="en-US" sz="2800" dirty="0"/>
              <a:t>		affect WBC plasma membrane integrity.</a:t>
            </a:r>
          </a:p>
          <a:p>
            <a:endParaRPr lang="en-US" sz="2800" dirty="0"/>
          </a:p>
          <a:p>
            <a:r>
              <a:rPr lang="en-US" sz="2800" dirty="0"/>
              <a:t>3. Whole Blood Analysis without lysis</a:t>
            </a:r>
          </a:p>
          <a:p>
            <a:r>
              <a:rPr lang="en-US" sz="2800" dirty="0"/>
              <a:t>		Label for CD45</a:t>
            </a:r>
            <a:r>
              <a:rPr lang="en-US" sz="2800" baseline="30000" dirty="0"/>
              <a:t>+</a:t>
            </a:r>
            <a:r>
              <a:rPr lang="en-US" sz="2800" dirty="0"/>
              <a:t>, set threshold on CD45</a:t>
            </a:r>
            <a:r>
              <a:rPr lang="en-US" sz="2800" baseline="30000" dirty="0"/>
              <a:t>+</a:t>
            </a:r>
            <a:r>
              <a:rPr lang="en-US" sz="2800" dirty="0"/>
              <a:t>, eliminate RBC analysis. </a:t>
            </a:r>
          </a:p>
        </p:txBody>
      </p:sp>
    </p:spTree>
    <p:extLst>
      <p:ext uri="{BB962C8B-B14F-4D97-AF65-F5344CB8AC3E}">
        <p14:creationId xmlns:p14="http://schemas.microsoft.com/office/powerpoint/2010/main" val="405850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85" y="-26758"/>
            <a:ext cx="10515600" cy="1325563"/>
          </a:xfrm>
        </p:spPr>
        <p:txBody>
          <a:bodyPr/>
          <a:lstStyle/>
          <a:p>
            <a:r>
              <a:rPr lang="en-US" dirty="0"/>
              <a:t>Lysis Solutions and Washing</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564383" y="1191323"/>
            <a:ext cx="10994356" cy="6186309"/>
          </a:xfrm>
          <a:prstGeom prst="rect">
            <a:avLst/>
          </a:prstGeom>
          <a:noFill/>
        </p:spPr>
        <p:txBody>
          <a:bodyPr wrap="none" rtlCol="0">
            <a:spAutoFit/>
          </a:bodyPr>
          <a:lstStyle/>
          <a:p>
            <a:r>
              <a:rPr lang="en-US" sz="2400" dirty="0"/>
              <a:t>Selection of Lysis Buffer- Range of Commercial Lysis Buffers With and Without Fixatives</a:t>
            </a:r>
          </a:p>
          <a:p>
            <a:endParaRPr lang="en-US" sz="2400" dirty="0"/>
          </a:p>
          <a:p>
            <a:r>
              <a:rPr lang="en-US" sz="2400" dirty="0"/>
              <a:t>Fixation May Increase Recovery</a:t>
            </a:r>
          </a:p>
          <a:p>
            <a:r>
              <a:rPr lang="en-US" sz="2400" dirty="0"/>
              <a:t>of Lymphocytes And monocytes</a:t>
            </a:r>
          </a:p>
          <a:p>
            <a:endParaRPr lang="en-US" sz="2400" dirty="0"/>
          </a:p>
          <a:p>
            <a:r>
              <a:rPr lang="en-US" sz="2400" dirty="0"/>
              <a:t>					</a:t>
            </a:r>
          </a:p>
          <a:p>
            <a:r>
              <a:rPr lang="en-US" sz="2400" dirty="0"/>
              <a:t>					          With Fixative            Without Fixative</a:t>
            </a:r>
          </a:p>
          <a:p>
            <a:endParaRPr lang="en-US" sz="2400" dirty="0"/>
          </a:p>
          <a:p>
            <a:r>
              <a:rPr lang="en-US" sz="2400" dirty="0"/>
              <a:t>			</a:t>
            </a:r>
          </a:p>
          <a:p>
            <a:r>
              <a:rPr lang="en-US" sz="2400" dirty="0"/>
              <a:t>Pre- post lysis staining</a:t>
            </a:r>
          </a:p>
          <a:p>
            <a:r>
              <a:rPr lang="en-US" sz="2400" dirty="0"/>
              <a:t>Time/Temp</a:t>
            </a:r>
          </a:p>
          <a:p>
            <a:r>
              <a:rPr lang="en-US" sz="2400" dirty="0"/>
              <a:t>Fluorochrome conjugate Titer/Lot #</a:t>
            </a:r>
          </a:p>
          <a:p>
            <a:endParaRPr lang="en-US" sz="2400" dirty="0"/>
          </a:p>
          <a:p>
            <a:endParaRPr lang="en-US" sz="2400" dirty="0"/>
          </a:p>
          <a:p>
            <a:r>
              <a:rPr lang="en-US" sz="2400" dirty="0"/>
              <a:t>					              Incomplete	       Complete </a:t>
            </a:r>
          </a:p>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921" y="1591462"/>
            <a:ext cx="4610743" cy="1867161"/>
          </a:xfrm>
          <a:prstGeom prst="rect">
            <a:avLst/>
          </a:prstGeom>
        </p:spPr>
      </p:pic>
      <p:pic>
        <p:nvPicPr>
          <p:cNvPr id="7" name="Picture 6" descr="A close up of a map&#10;&#10;Description generated with high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857" y="4007956"/>
            <a:ext cx="4606251" cy="2229265"/>
          </a:xfrm>
          <a:prstGeom prst="rect">
            <a:avLst/>
          </a:prstGeom>
        </p:spPr>
      </p:pic>
    </p:spTree>
    <p:extLst>
      <p:ext uri="{BB962C8B-B14F-4D97-AF65-F5344CB8AC3E}">
        <p14:creationId xmlns:p14="http://schemas.microsoft.com/office/powerpoint/2010/main" val="223316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082"/>
            <a:ext cx="10515600" cy="1325563"/>
          </a:xfrm>
        </p:spPr>
        <p:txBody>
          <a:bodyPr/>
          <a:lstStyle/>
          <a:p>
            <a:r>
              <a:rPr lang="en-US" dirty="0"/>
              <a:t>Cell Lines</a:t>
            </a:r>
          </a:p>
        </p:txBody>
      </p:sp>
      <p:pic>
        <p:nvPicPr>
          <p:cNvPr id="5" name="Content Placeholder 4" descr="A picture containing object&#10;&#10;Description generated with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100" y="322048"/>
            <a:ext cx="2627384" cy="652584"/>
          </a:xfrm>
        </p:spPr>
      </p:pic>
      <p:sp>
        <p:nvSpPr>
          <p:cNvPr id="3" name="TextBox 2"/>
          <p:cNvSpPr txBox="1"/>
          <p:nvPr/>
        </p:nvSpPr>
        <p:spPr>
          <a:xfrm>
            <a:off x="367436" y="1011977"/>
            <a:ext cx="11691983" cy="5262979"/>
          </a:xfrm>
          <a:prstGeom prst="rect">
            <a:avLst/>
          </a:prstGeom>
          <a:noFill/>
        </p:spPr>
        <p:txBody>
          <a:bodyPr wrap="none" rtlCol="0">
            <a:spAutoFit/>
          </a:bodyPr>
          <a:lstStyle/>
          <a:p>
            <a:r>
              <a:rPr lang="en-US" sz="2800" dirty="0">
                <a:solidFill>
                  <a:prstClr val="black"/>
                </a:solidFill>
                <a:latin typeface="Calibri" panose="020F0502020204030204" pitchFamily="34" charset="0"/>
              </a:rPr>
              <a:t>• </a:t>
            </a:r>
            <a:r>
              <a:rPr lang="en-US" sz="2800" dirty="0"/>
              <a:t>Freeze/Thaw Protocols- Rapidly Thaw 37</a:t>
            </a:r>
            <a:r>
              <a:rPr lang="en-US" sz="2800" dirty="0">
                <a:latin typeface="Calibri" panose="020F0502020204030204" pitchFamily="34" charset="0"/>
              </a:rPr>
              <a:t>⁰</a:t>
            </a:r>
            <a:r>
              <a:rPr lang="en-US" sz="2800" dirty="0"/>
              <a:t>C, Remove DMSO, </a:t>
            </a:r>
          </a:p>
          <a:p>
            <a:r>
              <a:rPr lang="en-US" sz="2800" dirty="0"/>
              <a:t>Recovery Overnight may Improve Epitope Expression </a:t>
            </a:r>
          </a:p>
          <a:p>
            <a:endParaRPr lang="en-US" sz="2800" dirty="0"/>
          </a:p>
          <a:p>
            <a:r>
              <a:rPr lang="en-US" sz="2800" dirty="0">
                <a:solidFill>
                  <a:prstClr val="black"/>
                </a:solidFill>
                <a:latin typeface="Calibri" panose="020F0502020204030204" pitchFamily="34" charset="0"/>
              </a:rPr>
              <a:t>• </a:t>
            </a:r>
            <a:r>
              <a:rPr lang="en-US" sz="2800" dirty="0"/>
              <a:t>Suspension Cell Recovery Relatively Easy- Centrifuge, Wash, Resuspend</a:t>
            </a:r>
          </a:p>
          <a:p>
            <a:r>
              <a:rPr lang="en-US" sz="2800" dirty="0"/>
              <a:t> to Required Cell Density for labeling</a:t>
            </a:r>
          </a:p>
          <a:p>
            <a:endParaRPr lang="en-US" sz="2800" dirty="0"/>
          </a:p>
          <a:p>
            <a:r>
              <a:rPr lang="en-US" sz="2800" dirty="0">
                <a:solidFill>
                  <a:prstClr val="black"/>
                </a:solidFill>
                <a:latin typeface="Calibri" panose="020F0502020204030204" pitchFamily="34" charset="0"/>
              </a:rPr>
              <a:t>• </a:t>
            </a:r>
            <a:r>
              <a:rPr lang="en-US" sz="2800" dirty="0"/>
              <a:t>Adherent Cells	- require dislodging from culture flask using Trypsin or EDTA </a:t>
            </a:r>
          </a:p>
          <a:p>
            <a:r>
              <a:rPr lang="en-US" sz="2800" dirty="0"/>
              <a:t>			- Trypsin use may damage epitope or reduced viability</a:t>
            </a:r>
          </a:p>
          <a:p>
            <a:r>
              <a:rPr lang="en-US" sz="2800" dirty="0"/>
              <a:t>			- DNA release leading to cell clumping.</a:t>
            </a:r>
          </a:p>
          <a:p>
            <a:endParaRPr lang="en-US" sz="2800" dirty="0"/>
          </a:p>
          <a:p>
            <a:r>
              <a:rPr lang="en-US" sz="2800" dirty="0">
                <a:solidFill>
                  <a:prstClr val="black"/>
                </a:solidFill>
                <a:latin typeface="Calibri" panose="020F0502020204030204" pitchFamily="34" charset="0"/>
              </a:rPr>
              <a:t>• </a:t>
            </a:r>
            <a:r>
              <a:rPr lang="en-US" sz="2800" dirty="0"/>
              <a:t>Important to optimize and standardize for all treatment protocols for cell</a:t>
            </a:r>
          </a:p>
          <a:p>
            <a:r>
              <a:rPr lang="en-US" sz="2800" dirty="0"/>
              <a:t>line harvesting for flow cytometry applications</a:t>
            </a:r>
            <a:endParaRPr lang="en-US" dirty="0"/>
          </a:p>
        </p:txBody>
      </p:sp>
    </p:spTree>
    <p:extLst>
      <p:ext uri="{BB962C8B-B14F-4D97-AF65-F5344CB8AC3E}">
        <p14:creationId xmlns:p14="http://schemas.microsoft.com/office/powerpoint/2010/main" val="3962767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9584</TotalTime>
  <Words>2086</Words>
  <Application>Microsoft Office PowerPoint</Application>
  <PresentationFormat>Widescreen</PresentationFormat>
  <Paragraphs>484</Paragraphs>
  <Slides>40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Unicode MS</vt:lpstr>
      <vt:lpstr>Calibri</vt:lpstr>
      <vt:lpstr>Calibri Light</vt:lpstr>
      <vt:lpstr>Office Theme</vt:lpstr>
      <vt:lpstr>PowerPoint Presentation</vt:lpstr>
      <vt:lpstr>Standardization/Harmonizing  Quantitative Single Cell Analysis</vt:lpstr>
      <vt:lpstr>Standardization/Harmonizing  Quantitative Single Cell Analysis</vt:lpstr>
      <vt:lpstr>Key Features of High Quality Samples</vt:lpstr>
      <vt:lpstr>Whole Blood Sampling</vt:lpstr>
      <vt:lpstr>Whole Blood Processing (1)</vt:lpstr>
      <vt:lpstr>Whole Blood Processing (2)</vt:lpstr>
      <vt:lpstr>Lysis Solutions and Washing</vt:lpstr>
      <vt:lpstr>Cell Lines</vt:lpstr>
      <vt:lpstr>Solid Tissue Dissociation</vt:lpstr>
      <vt:lpstr>Example of Tissue Dissociation</vt:lpstr>
      <vt:lpstr>Dissociation of Neural Tissue </vt:lpstr>
      <vt:lpstr>Standardization/Harmonizing  Quantitative Single Cell Analysis</vt:lpstr>
      <vt:lpstr>Labelling</vt:lpstr>
      <vt:lpstr>Fixation- alcohol, aldehyde</vt:lpstr>
      <vt:lpstr>Labelling</vt:lpstr>
      <vt:lpstr>Labelling</vt:lpstr>
      <vt:lpstr>Optimizing Signal to Noise Ratio</vt:lpstr>
      <vt:lpstr>Controls</vt:lpstr>
      <vt:lpstr>Controls</vt:lpstr>
      <vt:lpstr>Controls</vt:lpstr>
      <vt:lpstr>Controls</vt:lpstr>
      <vt:lpstr>Biological Controls</vt:lpstr>
      <vt:lpstr>Controls</vt:lpstr>
      <vt:lpstr>Standardization/Harmonizing  Quantitative Single Cell Analysis</vt:lpstr>
      <vt:lpstr>Embrace Your Instrument Controls</vt:lpstr>
      <vt:lpstr>Harmonization of Instruments</vt:lpstr>
      <vt:lpstr>Example of Rainbow Bead Readout</vt:lpstr>
      <vt:lpstr>Standardization/Harmonizing  Quantitative Single Cell Analysis</vt:lpstr>
      <vt:lpstr>Optimizing Gating Strategies</vt:lpstr>
      <vt:lpstr>Optimizing Gating Strategies</vt:lpstr>
      <vt:lpstr>Automated Gating Strategies</vt:lpstr>
      <vt:lpstr>Computational Assistance Software</vt:lpstr>
      <vt:lpstr>Requirements for Quality in  Flow Cytometry Testing</vt:lpstr>
      <vt:lpstr>PowerPoint Presentation</vt:lpstr>
      <vt:lpstr>Ensuring QC</vt:lpstr>
      <vt:lpstr>Peripheral Blood Mononuclear Cells PBMCs</vt:lpstr>
      <vt:lpstr>Selection of Protease for Tissue Dissociation </vt:lpstr>
      <vt:lpstr>Fixation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Bick</dc:creator>
  <cp:lastModifiedBy>Julie Bick</cp:lastModifiedBy>
  <cp:revision>135</cp:revision>
  <cp:lastPrinted>2017-10-19T13:06:32Z</cp:lastPrinted>
  <dcterms:created xsi:type="dcterms:W3CDTF">2017-06-04T01:19:58Z</dcterms:created>
  <dcterms:modified xsi:type="dcterms:W3CDTF">2017-10-25T11:34:15Z</dcterms:modified>
</cp:coreProperties>
</file>