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7" r:id="rId1"/>
  </p:sldMasterIdLst>
  <p:notesMasterIdLst>
    <p:notesMasterId r:id="rId19"/>
  </p:notesMasterIdLst>
  <p:handoutMasterIdLst>
    <p:handoutMasterId r:id="rId20"/>
  </p:handoutMasterIdLst>
  <p:sldIdLst>
    <p:sldId id="256" r:id="rId2"/>
    <p:sldId id="272" r:id="rId3"/>
    <p:sldId id="298" r:id="rId4"/>
    <p:sldId id="299" r:id="rId5"/>
    <p:sldId id="309" r:id="rId6"/>
    <p:sldId id="275" r:id="rId7"/>
    <p:sldId id="282" r:id="rId8"/>
    <p:sldId id="297" r:id="rId9"/>
    <p:sldId id="295" r:id="rId10"/>
    <p:sldId id="279" r:id="rId11"/>
    <p:sldId id="302" r:id="rId12"/>
    <p:sldId id="303" r:id="rId13"/>
    <p:sldId id="304" r:id="rId14"/>
    <p:sldId id="307" r:id="rId15"/>
    <p:sldId id="306" r:id="rId16"/>
    <p:sldId id="276" r:id="rId17"/>
    <p:sldId id="267" r:id="rId1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59857" autoAdjust="0"/>
  </p:normalViewPr>
  <p:slideViewPr>
    <p:cSldViewPr>
      <p:cViewPr varScale="1">
        <p:scale>
          <a:sx n="63" d="100"/>
          <a:sy n="63" d="100"/>
        </p:scale>
        <p:origin x="-2748" y="-96"/>
      </p:cViewPr>
      <p:guideLst>
        <p:guide orient="horz" pos="2160"/>
        <p:guide pos="2880"/>
      </p:guideLst>
    </p:cSldViewPr>
  </p:slideViewPr>
  <p:outlineViewPr>
    <p:cViewPr>
      <p:scale>
        <a:sx n="33" d="100"/>
        <a:sy n="33" d="100"/>
      </p:scale>
      <p:origin x="0" y="822"/>
    </p:cViewPr>
  </p:outlineViewPr>
  <p:notesTextViewPr>
    <p:cViewPr>
      <p:scale>
        <a:sx n="100" d="100"/>
        <a:sy n="100" d="100"/>
      </p:scale>
      <p:origin x="0" y="0"/>
    </p:cViewPr>
  </p:notesTextViewPr>
  <p:sorterViewPr>
    <p:cViewPr>
      <p:scale>
        <a:sx n="100" d="100"/>
        <a:sy n="100" d="100"/>
      </p:scale>
      <p:origin x="0" y="264"/>
    </p:cViewPr>
  </p:sorterViewPr>
  <p:notesViewPr>
    <p:cSldViewPr>
      <p:cViewPr varScale="1">
        <p:scale>
          <a:sx n="68" d="100"/>
          <a:sy n="68" d="100"/>
        </p:scale>
        <p:origin x="-2808"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22T14:42:30.924" idx="12">
    <p:pos x="1525" y="405"/>
    <p:text>Possibly change title to "Manufacturer suggestions and Process Improvements" 
We want them to feel as if their input is valuable to us.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2438" tIns="46219" rIns="92438" bIns="46219" rtlCol="0"/>
          <a:lstStyle>
            <a:lvl1pPr algn="l">
              <a:defRPr sz="1200"/>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38" tIns="46219" rIns="92438" bIns="46219" rtlCol="0"/>
          <a:lstStyle>
            <a:lvl1pPr algn="r">
              <a:defRPr sz="1200"/>
            </a:lvl1pPr>
          </a:lstStyle>
          <a:p>
            <a:pPr>
              <a:defRPr/>
            </a:pPr>
            <a:endParaRPr lang="en-US"/>
          </a:p>
        </p:txBody>
      </p:sp>
      <p:sp>
        <p:nvSpPr>
          <p:cNvPr id="4" name="Footer Placeholder 3"/>
          <p:cNvSpPr>
            <a:spLocks noGrp="1"/>
          </p:cNvSpPr>
          <p:nvPr>
            <p:ph type="ftr" sz="quarter" idx="2"/>
          </p:nvPr>
        </p:nvSpPr>
        <p:spPr>
          <a:xfrm>
            <a:off x="1" y="8829675"/>
            <a:ext cx="2982913" cy="465138"/>
          </a:xfrm>
          <a:prstGeom prst="rect">
            <a:avLst/>
          </a:prstGeom>
        </p:spPr>
        <p:txBody>
          <a:bodyPr vert="horz" lIns="92438" tIns="46219" rIns="92438" bIns="4621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38" tIns="46219" rIns="92438" bIns="46219" rtlCol="0" anchor="b"/>
          <a:lstStyle>
            <a:lvl1pPr algn="r">
              <a:defRPr sz="1200"/>
            </a:lvl1pPr>
          </a:lstStyle>
          <a:p>
            <a:pPr>
              <a:defRPr/>
            </a:pPr>
            <a:fld id="{0321DFB6-7240-47EF-9216-76A45B341ED0}" type="slidenum">
              <a:rPr lang="en-US"/>
              <a:pPr>
                <a:defRPr/>
              </a:pPr>
              <a:t>‹#›</a:t>
            </a:fld>
            <a:endParaRPr lang="en-US" dirty="0"/>
          </a:p>
        </p:txBody>
      </p:sp>
    </p:spTree>
    <p:extLst>
      <p:ext uri="{BB962C8B-B14F-4D97-AF65-F5344CB8AC3E}">
        <p14:creationId xmlns:p14="http://schemas.microsoft.com/office/powerpoint/2010/main" val="24191381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2438" tIns="46219" rIns="92438" bIns="46219" rtlCol="0"/>
          <a:lstStyle>
            <a:lvl1pPr algn="l">
              <a:defRPr sz="1200"/>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438" tIns="46219" rIns="92438" bIns="46219" rtlCol="0"/>
          <a:lstStyle>
            <a:lvl1pPr algn="r">
              <a:defRPr sz="1200"/>
            </a:lvl1pPr>
          </a:lstStyle>
          <a:p>
            <a:pPr>
              <a:defRPr/>
            </a:pPr>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pPr lvl="0"/>
            <a:endParaRPr lang="en-US" noProof="0" dirty="0" smtClean="0"/>
          </a:p>
        </p:txBody>
      </p:sp>
      <p:sp>
        <p:nvSpPr>
          <p:cNvPr id="5" name="Notes Placeholder 4"/>
          <p:cNvSpPr>
            <a:spLocks noGrp="1"/>
          </p:cNvSpPr>
          <p:nvPr>
            <p:ph type="body" sz="quarter" idx="3"/>
          </p:nvPr>
        </p:nvSpPr>
        <p:spPr>
          <a:xfrm>
            <a:off x="688975" y="4416426"/>
            <a:ext cx="5505450" cy="4183063"/>
          </a:xfrm>
          <a:prstGeom prst="rect">
            <a:avLst/>
          </a:prstGeom>
        </p:spPr>
        <p:txBody>
          <a:bodyPr vert="horz" lIns="92438" tIns="46219" rIns="92438" bIns="462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2982913" cy="465138"/>
          </a:xfrm>
          <a:prstGeom prst="rect">
            <a:avLst/>
          </a:prstGeom>
        </p:spPr>
        <p:txBody>
          <a:bodyPr vert="horz" lIns="92438" tIns="46219" rIns="92438" bIns="4621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38" tIns="46219" rIns="92438" bIns="46219" rtlCol="0" anchor="b"/>
          <a:lstStyle>
            <a:lvl1pPr algn="r">
              <a:defRPr sz="1200"/>
            </a:lvl1pPr>
          </a:lstStyle>
          <a:p>
            <a:pPr>
              <a:defRPr/>
            </a:pPr>
            <a:fld id="{FC9E249B-0E6A-482C-B608-255DD4FC8AAE}" type="slidenum">
              <a:rPr lang="en-US"/>
              <a:pPr>
                <a:defRPr/>
              </a:pPr>
              <a:t>‹#›</a:t>
            </a:fld>
            <a:endParaRPr lang="en-US" dirty="0"/>
          </a:p>
        </p:txBody>
      </p:sp>
    </p:spTree>
    <p:extLst>
      <p:ext uri="{BB962C8B-B14F-4D97-AF65-F5344CB8AC3E}">
        <p14:creationId xmlns:p14="http://schemas.microsoft.com/office/powerpoint/2010/main" val="39449047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Good morning,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My name is Paul Dasaro. I am the Administrator of the Electronic Gambling Lab. I am grateful to be asked to come before you this morning and speak a little bit about the Lab and the work that we do. Although</a:t>
            </a:r>
            <a:r>
              <a:rPr lang="en-US" baseline="0" dirty="0" smtClean="0"/>
              <a:t> I realize that gambling equipment is definitely not the same thing as elections and voting systems, I suspect there are some similarities in terms of technology and approval processes between them. I hope my talk will be informative to you. </a:t>
            </a:r>
            <a:endParaRPr lang="en-US" dirty="0" smtClean="0"/>
          </a:p>
          <a:p>
            <a:r>
              <a:rPr lang="en-US" dirty="0" smtClean="0"/>
              <a:t>A little background about me, I’ve been Lab Administrator for 7 years. Prior to that I was the Lab’s Senior Engineer for about 8 years. In all I’ve been with the unit almost since the inception of electronic</a:t>
            </a:r>
            <a:r>
              <a:rPr lang="en-US" baseline="0" dirty="0" smtClean="0"/>
              <a:t> gambling </a:t>
            </a:r>
            <a:r>
              <a:rPr lang="en-US" dirty="0" smtClean="0"/>
              <a:t>in Washington state. Prior to state service I worked in the title insurance industry as an IT specialist and in the military as a Korean linguist.</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A8939B-62A8-4C06-80ED-2DC1BBE0AAB3}" type="slidenum">
              <a:rPr lang="en-US" smtClean="0"/>
              <a:pPr/>
              <a:t>1</a:t>
            </a:fld>
            <a:endParaRPr lang="en-US" smtClean="0"/>
          </a:p>
        </p:txBody>
      </p:sp>
      <p:sp>
        <p:nvSpPr>
          <p:cNvPr id="256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84558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lvl="2"/>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79A480-9018-4136-A101-2CDDBD8621EF}" type="slidenum">
              <a:rPr lang="en-US" smtClean="0"/>
              <a:pPr/>
              <a:t>10</a:t>
            </a:fld>
            <a:endParaRPr lang="en-US" smtClean="0"/>
          </a:p>
        </p:txBody>
      </p:sp>
      <p:sp>
        <p:nvSpPr>
          <p:cNvPr id="317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8900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lvl="2"/>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79A480-9018-4136-A101-2CDDBD8621EF}" type="slidenum">
              <a:rPr lang="en-US" smtClean="0"/>
              <a:pPr/>
              <a:t>11</a:t>
            </a:fld>
            <a:endParaRPr lang="en-US" smtClean="0"/>
          </a:p>
        </p:txBody>
      </p:sp>
      <p:sp>
        <p:nvSpPr>
          <p:cNvPr id="317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82758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lvl="2"/>
            <a:r>
              <a:rPr lang="en-US" dirty="0" smtClean="0"/>
              <a:t>Encryption</a:t>
            </a:r>
            <a:r>
              <a:rPr lang="en-US" baseline="0" dirty="0" smtClean="0"/>
              <a:t> </a:t>
            </a:r>
            <a:r>
              <a:rPr lang="en-US" baseline="0" dirty="0" err="1" smtClean="0"/>
              <a:t>requireed</a:t>
            </a: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79A480-9018-4136-A101-2CDDBD8621EF}" type="slidenum">
              <a:rPr lang="en-US" smtClean="0"/>
              <a:pPr/>
              <a:t>12</a:t>
            </a:fld>
            <a:endParaRPr lang="en-US" smtClean="0"/>
          </a:p>
        </p:txBody>
      </p:sp>
      <p:sp>
        <p:nvSpPr>
          <p:cNvPr id="317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94875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lvl="2"/>
            <a:r>
              <a:rPr lang="en-US" dirty="0" smtClean="0"/>
              <a:t>Risks</a:t>
            </a:r>
            <a:r>
              <a:rPr lang="en-US" baseline="0" dirty="0" smtClean="0"/>
              <a:t> – database access, duplication, redemption errors</a:t>
            </a:r>
          </a:p>
          <a:p>
            <a:pPr lvl="2"/>
            <a:r>
              <a:rPr lang="en-US" baseline="0" dirty="0" smtClean="0"/>
              <a:t>Theft – dual ticket</a:t>
            </a: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79A480-9018-4136-A101-2CDDBD8621EF}" type="slidenum">
              <a:rPr lang="en-US" smtClean="0"/>
              <a:pPr/>
              <a:t>13</a:t>
            </a:fld>
            <a:endParaRPr lang="en-US" smtClean="0"/>
          </a:p>
        </p:txBody>
      </p:sp>
      <p:sp>
        <p:nvSpPr>
          <p:cNvPr id="317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9205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lvl="2"/>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79A480-9018-4136-A101-2CDDBD8621EF}" type="slidenum">
              <a:rPr lang="en-US" smtClean="0"/>
              <a:pPr/>
              <a:t>14</a:t>
            </a:fld>
            <a:endParaRPr lang="en-US" smtClean="0"/>
          </a:p>
        </p:txBody>
      </p:sp>
      <p:sp>
        <p:nvSpPr>
          <p:cNvPr id="317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90986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BB7D1-F335-4B38-B810-59F00C805EAC}" type="slidenum">
              <a:rPr lang="en-US" smtClean="0"/>
              <a:pPr/>
              <a:t>15</a:t>
            </a:fld>
            <a:endParaRPr lang="en-US" smtClean="0"/>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4279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pPr>
              <a:buFont typeface="Arial" pitchFamily="34" charset="0"/>
              <a:buChar char="•"/>
            </a:pPr>
            <a:r>
              <a:rPr lang="en-US" dirty="0" smtClean="0"/>
              <a:t> </a:t>
            </a:r>
            <a:r>
              <a:rPr lang="en-US" dirty="0" err="1" smtClean="0"/>
              <a:t>Manuf</a:t>
            </a:r>
            <a:r>
              <a:rPr lang="en-US" dirty="0" smtClean="0"/>
              <a:t> reps are IT people and IT people</a:t>
            </a:r>
            <a:r>
              <a:rPr lang="en-US" baseline="0" dirty="0" smtClean="0"/>
              <a:t> tend to be “lazy”.</a:t>
            </a:r>
          </a:p>
          <a:p>
            <a:pPr>
              <a:buFont typeface="Arial" pitchFamily="34" charset="0"/>
              <a:buChar char="•"/>
            </a:pPr>
            <a:r>
              <a:rPr lang="en-US" baseline="0" dirty="0" smtClean="0"/>
              <a:t> Lack of training or capability</a:t>
            </a:r>
          </a:p>
          <a:p>
            <a:pPr>
              <a:buFont typeface="Arial" pitchFamily="34" charset="0"/>
              <a:buChar char="•"/>
            </a:pPr>
            <a:r>
              <a:rPr lang="en-US" baseline="0" dirty="0" smtClean="0"/>
              <a:t> </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BB7D1-F335-4B38-B810-59F00C805EAC}" type="slidenum">
              <a:rPr lang="en-US" smtClean="0"/>
              <a:pPr/>
              <a:t>16</a:t>
            </a:fld>
            <a:endParaRPr lang="en-US" smtClean="0"/>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93899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Thank you</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C7B118-37EB-439B-B047-3CD39CFE9587}" type="slidenum">
              <a:rPr lang="en-US" smtClean="0"/>
              <a:pPr/>
              <a:t>17</a:t>
            </a:fld>
            <a:endParaRPr lang="en-US" smtClean="0"/>
          </a:p>
        </p:txBody>
      </p:sp>
      <p:sp>
        <p:nvSpPr>
          <p:cNvPr id="471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041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The Electronic Gambling Lab is a sub-unit of the Washington State Gambling Commission’s IT department. The Lab is the Gambling Commission unit responsible for technical evaluation and analysis of electronic gambling equipment. We are the Agency's subject matter experts on electronic gaming. </a:t>
            </a:r>
          </a:p>
          <a:p>
            <a:r>
              <a:rPr lang="en-US" dirty="0" smtClean="0"/>
              <a:t>We’re here in a support role to assist gaming agents and to enhance and improve the regulatory process. We accomplish that by performing highly technical evaluations of electronic</a:t>
            </a:r>
            <a:r>
              <a:rPr lang="en-US" baseline="0" dirty="0" smtClean="0"/>
              <a:t> gambling s</a:t>
            </a:r>
            <a:r>
              <a:rPr lang="en-US" dirty="0" smtClean="0"/>
              <a:t>ystems and associated components. </a:t>
            </a:r>
          </a:p>
          <a:p>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7287BE-53F4-49F6-AC81-D69256B61B31}" type="slidenum">
              <a:rPr lang="en-US" smtClean="0"/>
              <a:pPr/>
              <a:t>2</a:t>
            </a:fld>
            <a:endParaRPr lang="en-US" smtClean="0"/>
          </a:p>
        </p:txBody>
      </p:sp>
      <p:sp>
        <p:nvSpPr>
          <p:cNvPr id="266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1343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The Lab’s primary mission is to support and assist tribal and state gambling regulators to effectively regulate electronic gambling. Though our primary role is testing, we also perform other duties.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As manufacturers develop new products for Washington, we advise them on our state’s unique compliance requirements. We also do preliminary analysis of their proposals and provide advice on regulatory issues they may face when it comes time for them to submit. This process helps reduce the frequency of non-compliance findings and speeds time to approval</a:t>
            </a:r>
          </a:p>
          <a:p>
            <a:pPr eaLnBrk="1" hangingPunct="1">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Provide technical training to Tribal and State regulators at Basic, Intermediate, and Advanced levels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eaLnBrk="1" hangingPunct="1">
              <a:spcBef>
                <a:spcPct val="0"/>
              </a:spcBef>
            </a:pPr>
            <a:r>
              <a:rPr lang="en-US" baseline="0" dirty="0" smtClean="0"/>
              <a:t>Working with gaming enforcement staff to develop and implement inspections of live gambling equipment. And to perform those inspections ourselves on occasion</a:t>
            </a:r>
          </a:p>
          <a:p>
            <a:pPr eaLnBrk="1" hangingPunct="1">
              <a:spcBef>
                <a:spcPct val="0"/>
              </a:spcBef>
            </a:pPr>
            <a:endParaRPr lang="en-US" baseline="0" dirty="0" smtClean="0"/>
          </a:p>
          <a:p>
            <a:pPr eaLnBrk="1" hangingPunct="1">
              <a:spcBef>
                <a:spcPct val="0"/>
              </a:spcBef>
            </a:pPr>
            <a:r>
              <a:rPr lang="en-US" baseline="0" dirty="0" smtClean="0"/>
              <a:t>We help enforcement staff in developing internal control recommendations</a:t>
            </a:r>
          </a:p>
          <a:p>
            <a:pPr eaLnBrk="1" hangingPunct="1">
              <a:spcBef>
                <a:spcPct val="0"/>
              </a:spcBef>
            </a:pPr>
            <a:endParaRPr lang="en-US" baseline="0" dirty="0" smtClean="0"/>
          </a:p>
          <a:p>
            <a:pPr eaLnBrk="1" hangingPunct="1">
              <a:spcBef>
                <a:spcPct val="0"/>
              </a:spcBef>
            </a:pPr>
            <a:r>
              <a:rPr lang="en-US" baseline="0" dirty="0" smtClean="0"/>
              <a:t>We establish and maintain standards relating to system security</a:t>
            </a:r>
          </a:p>
          <a:p>
            <a:pPr eaLnBrk="1" hangingPunct="1">
              <a:spcBef>
                <a:spcPct val="0"/>
              </a:spcBef>
            </a:pPr>
            <a:endParaRPr lang="en-US" baseline="0" dirty="0" smtClean="0"/>
          </a:p>
          <a:p>
            <a:pPr eaLnBrk="1" hangingPunct="1">
              <a:spcBef>
                <a:spcPct val="0"/>
              </a:spcBef>
            </a:pPr>
            <a:r>
              <a:rPr lang="en-US" baseline="0" dirty="0" smtClean="0"/>
              <a:t>We also provide technical advice to agency leadership for decision making and negotiations.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9E249B-0E6A-482C-B608-255DD4FC8AAE}" type="slidenum">
              <a:rPr lang="en-US" smtClean="0"/>
              <a:pPr>
                <a:defRPr/>
              </a:pPr>
              <a:t>3</a:t>
            </a:fld>
            <a:endParaRPr lang="en-US" dirty="0"/>
          </a:p>
        </p:txBody>
      </p:sp>
    </p:spTree>
    <p:extLst>
      <p:ext uri="{BB962C8B-B14F-4D97-AF65-F5344CB8AC3E}">
        <p14:creationId xmlns:p14="http://schemas.microsoft.com/office/powerpoint/2010/main" val="80993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4441">
              <a:defRPr/>
            </a:pPr>
            <a:endParaRPr lang="en-US" baseline="0" dirty="0" smtClean="0"/>
          </a:p>
          <a:p>
            <a:pPr defTabSz="874441">
              <a:defRPr/>
            </a:pPr>
            <a:r>
              <a:rPr lang="en-US" baseline="0" dirty="0" smtClean="0"/>
              <a:t>We test every kind of electronic gambling systems and devices currently allowed in Washington state. By far the  most common technology we perform testing on is Tribal Lottery Systems which I’ll talk about a little later. </a:t>
            </a:r>
          </a:p>
          <a:p>
            <a:pPr defTabSz="874441">
              <a:defRPr/>
            </a:pPr>
            <a:endParaRPr lang="en-US" baseline="0" dirty="0" smtClean="0"/>
          </a:p>
          <a:p>
            <a:pPr defTabSz="874441">
              <a:defRPr/>
            </a:pPr>
            <a:r>
              <a:rPr lang="en-US" baseline="0" dirty="0" smtClean="0"/>
              <a:t>But this list includes many of the other types of components which we review on a regular basis</a:t>
            </a:r>
          </a:p>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9E249B-0E6A-482C-B608-255DD4FC8AAE}" type="slidenum">
              <a:rPr lang="en-US" smtClean="0"/>
              <a:pPr>
                <a:defRPr/>
              </a:pPr>
              <a:t>4</a:t>
            </a:fld>
            <a:endParaRPr lang="en-US" dirty="0"/>
          </a:p>
        </p:txBody>
      </p:sp>
    </p:spTree>
    <p:extLst>
      <p:ext uri="{BB962C8B-B14F-4D97-AF65-F5344CB8AC3E}">
        <p14:creationId xmlns:p14="http://schemas.microsoft.com/office/powerpoint/2010/main" val="122683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Required for some equipment types</a:t>
            </a:r>
          </a:p>
          <a:p>
            <a:endParaRPr lang="en-US" baseline="0" dirty="0" smtClean="0"/>
          </a:p>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9E249B-0E6A-482C-B608-255DD4FC8AAE}" type="slidenum">
              <a:rPr lang="en-US" smtClean="0"/>
              <a:pPr>
                <a:defRPr/>
              </a:pPr>
              <a:t>5</a:t>
            </a:fld>
            <a:endParaRPr lang="en-US" dirty="0"/>
          </a:p>
        </p:txBody>
      </p:sp>
    </p:spTree>
    <p:extLst>
      <p:ext uri="{BB962C8B-B14F-4D97-AF65-F5344CB8AC3E}">
        <p14:creationId xmlns:p14="http://schemas.microsoft.com/office/powerpoint/2010/main" val="203376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licensed manufacturers submit equipment</a:t>
            </a:r>
            <a:r>
              <a:rPr lang="en-US" baseline="0" dirty="0" smtClean="0"/>
              <a:t> for us to review, our process is similar to most test labs. The assigned engineer reviews documentation, looking for red flags, getting a general idea of what the submission is and how it works. </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8A88B4-D81C-4063-B3D1-F37B9F389F5D}" type="slidenum">
              <a:rPr lang="en-US" smtClean="0"/>
              <a:pPr/>
              <a:t>6</a:t>
            </a:fld>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50317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0"/>
            <a:r>
              <a:rPr lang="en-US" b="0" baseline="0" dirty="0" smtClean="0"/>
              <a:t>Our testing is primarily focused on verifying that the submitted technology meets the various technical standards established in applicable statutes, rules, and tribal/state compacts. </a:t>
            </a:r>
          </a:p>
          <a:p>
            <a:pPr lvl="0"/>
            <a:endParaRPr lang="en-US" b="0" baseline="0"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6902E6-0BE7-4B58-8BF9-E08C9789F5A3}" type="slidenum">
              <a:rPr lang="en-US" smtClean="0"/>
              <a:pPr/>
              <a:t>7</a:t>
            </a:fld>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5439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9E249B-0E6A-482C-B608-255DD4FC8AAE}" type="slidenum">
              <a:rPr lang="en-US" smtClean="0"/>
              <a:pPr>
                <a:defRPr/>
              </a:pPr>
              <a:t>8</a:t>
            </a:fld>
            <a:endParaRPr lang="en-US" dirty="0"/>
          </a:p>
        </p:txBody>
      </p:sp>
    </p:spTree>
    <p:extLst>
      <p:ext uri="{BB962C8B-B14F-4D97-AF65-F5344CB8AC3E}">
        <p14:creationId xmlns:p14="http://schemas.microsoft.com/office/powerpoint/2010/main" val="223893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slot machines in Washington. </a:t>
            </a:r>
            <a:r>
              <a:rPr lang="en-US" i="1" dirty="0" smtClean="0"/>
              <a:t>Explain TLS</a:t>
            </a:r>
            <a:r>
              <a:rPr lang="en-US" i="0" dirty="0" smtClean="0"/>
              <a:t>. Implications is that this</a:t>
            </a:r>
            <a:r>
              <a:rPr lang="en-US" i="0" baseline="0" dirty="0" smtClean="0"/>
              <a:t> equipment is significantly more complicated to regulate, especially from a technical perspective</a:t>
            </a:r>
            <a:endParaRPr lang="en-US" dirty="0"/>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C9E249B-0E6A-482C-B608-255DD4FC8AAE}" type="slidenum">
              <a:rPr lang="en-US" smtClean="0"/>
              <a:pPr>
                <a:defRPr/>
              </a:pPr>
              <a:t>9</a:t>
            </a:fld>
            <a:endParaRPr lang="en-US" dirty="0"/>
          </a:p>
        </p:txBody>
      </p:sp>
    </p:spTree>
    <p:extLst>
      <p:ext uri="{BB962C8B-B14F-4D97-AF65-F5344CB8AC3E}">
        <p14:creationId xmlns:p14="http://schemas.microsoft.com/office/powerpoint/2010/main" val="402953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4322A9-10CA-48AA-9C7A-181E3AE2D8D2}" type="datetime1">
              <a:rPr lang="en-US"/>
              <a:pPr>
                <a:defRPr/>
              </a:pPr>
              <a:t>2/10/2016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AAC900-4939-4A8E-B87B-55805CE3A9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F9BF4A-5ECC-4FF5-9C57-EB232D2A3CFE}" type="datetime1">
              <a:rPr lang="en-US"/>
              <a:pPr>
                <a:defRPr/>
              </a:pPr>
              <a:t>2/10/2016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13DF35-0415-47E2-874A-CF9436DFD48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AEA4BA-1EDE-4B33-B484-AA4C9635E2E2}" type="datetime1">
              <a:rPr lang="en-US"/>
              <a:pPr>
                <a:defRPr/>
              </a:pPr>
              <a:t>2/10/2016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6498B3-9AA8-4B46-A5CB-9DDF499398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60A795-D90F-46A6-8C46-C124644E5C40}" type="datetime1">
              <a:rPr lang="en-US"/>
              <a:pPr>
                <a:defRPr/>
              </a:pPr>
              <a:t>2/10/2016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ABB828-0075-4FB1-A229-F9E94CF38C7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21E5E4-48F1-46DA-B1F6-11FCAF2CD205}" type="datetime1">
              <a:rPr lang="en-US"/>
              <a:pPr>
                <a:defRPr/>
              </a:pPr>
              <a:t>2/10/2016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8755C-9F19-4D2E-93B5-C7EC6BCCEF7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BF6806-2719-4E78-B740-7C99C1790922}" type="datetime1">
              <a:rPr lang="en-US"/>
              <a:pPr>
                <a:defRPr/>
              </a:pPr>
              <a:t>2/10/2016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696671-E9F1-48A9-9CB8-BFA8F46C619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7C10D5-4CD7-4F82-8E4E-71CC43F726D6}" type="datetime1">
              <a:rPr lang="en-US"/>
              <a:pPr>
                <a:defRPr/>
              </a:pPr>
              <a:t>2/10/2016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482178-E92B-497A-93CF-7AF51787DD7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77AA24-563B-4142-AE3E-B1220425D9A8}" type="datetime1">
              <a:rPr lang="en-US"/>
              <a:pPr>
                <a:defRPr/>
              </a:pPr>
              <a:t>2/10/2016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8DCEA5-96C1-4FC6-BB2F-0314EB16E31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E305F2-6484-4ACF-8A15-220E52164EC2}" type="datetime1">
              <a:rPr lang="en-US"/>
              <a:pPr>
                <a:defRPr/>
              </a:pPr>
              <a:t>2/10/2016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BDB964-1606-45B8-863F-A85222E721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E8A1E4-E7F0-4258-A142-CBF76BB6C1AA}" type="datetime1">
              <a:rPr lang="en-US"/>
              <a:pPr>
                <a:defRPr/>
              </a:pPr>
              <a:t>2/10/2016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B8E4F7-377C-4334-863D-3BEC9B6B7A0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42E7AC-2953-4231-BF52-8A4DBAC61310}" type="datetime1">
              <a:rPr lang="en-US"/>
              <a:pPr>
                <a:defRPr/>
              </a:pPr>
              <a:t>2/10/2016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36C894-89CF-42A2-9F77-E470C3694D0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C514EE-E0C5-4A2E-BCB6-5E5F4226D525}" type="datetime1">
              <a:rPr lang="en-US"/>
              <a:pPr>
                <a:defRPr/>
              </a:pPr>
              <a:t>2/10/2016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78AB526-BD2E-4930-BF9F-788B8189C9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ood morning,&#10;My name is Paul Dasaro. I am the Administrator of the Electronic Gambling Lab. I am grateful to be asked to come before you this morning and speak a little bit about the Lab and the work that we do. Although I realize that gambling equipment is definitely not the same thing as elections and voting systems, I suspect there are some similarities in terms of technology and approval processes between them. I hope my talk will be informative to you. &#10;A little background about me, I’ve been Lab Administrator for 7 years. Prior to that I was the Lab’s Senior Engineer for about 8 years. In all I’ve been with the unit almost since the inception of electronic gambling in Washington state. Prior to state service I worked in the title insurance industry as an IT specialist and in the military as a Korean linguist.&#10;"/>
          <p:cNvSpPr>
            <a:spLocks noGrp="1"/>
          </p:cNvSpPr>
          <p:nvPr>
            <p:ph type="ctrTitle"/>
          </p:nvPr>
        </p:nvSpPr>
        <p:spPr>
          <a:xfrm>
            <a:off x="1905000" y="2209800"/>
            <a:ext cx="6705600" cy="2057400"/>
          </a:xfrm>
        </p:spPr>
        <p:txBody>
          <a:bodyPr rtlCol="0">
            <a:noAutofit/>
          </a:bodyPr>
          <a:lstStyle/>
          <a:p>
            <a:pPr eaLnBrk="1" fontAlgn="auto" hangingPunct="1">
              <a:spcAft>
                <a:spcPts val="0"/>
              </a:spcAft>
              <a:defRPr/>
            </a:pPr>
            <a:r>
              <a:rPr lang="en-US" sz="5400" dirty="0" smtClean="0">
                <a:solidFill>
                  <a:schemeClr val="accent1">
                    <a:satMod val="150000"/>
                  </a:schemeClr>
                </a:solidFill>
              </a:rPr>
              <a:t>Gambling Equipment Testing</a:t>
            </a:r>
            <a:br>
              <a:rPr lang="en-US" sz="5400" dirty="0" smtClean="0">
                <a:solidFill>
                  <a:schemeClr val="accent1">
                    <a:satMod val="150000"/>
                  </a:schemeClr>
                </a:solidFill>
              </a:rPr>
            </a:br>
            <a:r>
              <a:rPr lang="en-US" sz="5400" dirty="0" smtClean="0">
                <a:solidFill>
                  <a:schemeClr val="accent1">
                    <a:satMod val="150000"/>
                  </a:schemeClr>
                </a:solidFill>
              </a:rPr>
              <a:t/>
            </a:r>
            <a:br>
              <a:rPr lang="en-US" sz="5400" dirty="0" smtClean="0">
                <a:solidFill>
                  <a:schemeClr val="accent1">
                    <a:satMod val="150000"/>
                  </a:schemeClr>
                </a:solidFill>
              </a:rPr>
            </a:br>
            <a:endParaRPr lang="en-US" sz="5400" dirty="0">
              <a:solidFill>
                <a:schemeClr val="accent1">
                  <a:satMod val="150000"/>
                </a:schemeClr>
              </a:solidFill>
            </a:endParaRPr>
          </a:p>
        </p:txBody>
      </p:sp>
      <p:sp>
        <p:nvSpPr>
          <p:cNvPr id="4" name="Title 1"/>
          <p:cNvSpPr txBox="1">
            <a:spLocks/>
          </p:cNvSpPr>
          <p:nvPr/>
        </p:nvSpPr>
        <p:spPr>
          <a:xfrm>
            <a:off x="457200" y="6096000"/>
            <a:ext cx="8534400" cy="533400"/>
          </a:xfrm>
          <a:prstGeom prst="rect">
            <a:avLst/>
          </a:prstGeom>
        </p:spPr>
        <p:txBody>
          <a:bodyPr lIns="45720" tIns="0" rIns="45720" bIns="0" anchor="b">
            <a:scene3d>
              <a:camera prst="orthographicFront"/>
              <a:lightRig rig="soft" dir="t">
                <a:rot lat="0" lon="0" rev="17220000"/>
              </a:lightRig>
            </a:scene3d>
            <a:sp3d prstMaterial="softEdge">
              <a:bevelT w="38100" h="38100"/>
            </a:sp3d>
          </a:bodyPr>
          <a:lstStyle/>
          <a:p>
            <a:pPr algn="ctr" fontAlgn="auto">
              <a:spcAft>
                <a:spcPts val="0"/>
              </a:spcAft>
              <a:defRPr/>
            </a:pPr>
            <a:r>
              <a:rPr lang="en-US" sz="2000" b="1" cap="all" dirty="0" smtClean="0">
                <a:ln w="6350">
                  <a:noFill/>
                </a:ln>
                <a:solidFill>
                  <a:srgbClr val="002060"/>
                </a:solidFill>
                <a:latin typeface="+mj-lt"/>
                <a:ea typeface="+mj-ea"/>
                <a:cs typeface="+mj-cs"/>
              </a:rPr>
              <a:t>“protect the public by ensuring that gambling is legal and honest”</a:t>
            </a:r>
            <a:endParaRPr lang="en-US" sz="2000" b="1" cap="all" dirty="0">
              <a:ln w="6350">
                <a:noFill/>
              </a:ln>
              <a:solidFill>
                <a:srgbClr val="002060"/>
              </a:solidFill>
              <a:latin typeface="+mj-lt"/>
              <a:ea typeface="+mj-ea"/>
              <a:cs typeface="+mj-cs"/>
            </a:endParaRPr>
          </a:p>
        </p:txBody>
      </p:sp>
      <p:pic>
        <p:nvPicPr>
          <p:cNvPr id="5" name="Picture 4" descr="WSGClogoChecker.gif"/>
          <p:cNvPicPr>
            <a:picLocks noChangeAspect="1"/>
          </p:cNvPicPr>
          <p:nvPr/>
        </p:nvPicPr>
        <p:blipFill>
          <a:blip r:embed="rId4" cstate="print"/>
          <a:stretch>
            <a:fillRect/>
          </a:stretch>
        </p:blipFill>
        <p:spPr>
          <a:xfrm>
            <a:off x="228600" y="228600"/>
            <a:ext cx="1806073" cy="1818124"/>
          </a:xfrm>
          <a:prstGeom prst="rect">
            <a:avLst/>
          </a:prstGeom>
        </p:spPr>
      </p:pic>
      <p:cxnSp>
        <p:nvCxnSpPr>
          <p:cNvPr id="7" name="Straight Connector 6"/>
          <p:cNvCxnSpPr/>
          <p:nvPr/>
        </p:nvCxnSpPr>
        <p:spPr>
          <a:xfrm>
            <a:off x="685800" y="38862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0" y="4572000"/>
            <a:ext cx="6477000" cy="1569660"/>
          </a:xfrm>
          <a:prstGeom prst="rect">
            <a:avLst/>
          </a:prstGeom>
          <a:noFill/>
        </p:spPr>
        <p:txBody>
          <a:bodyPr wrap="square" rtlCol="0">
            <a:spAutoFit/>
          </a:bodyPr>
          <a:lstStyle/>
          <a:p>
            <a:pPr algn="ctr"/>
            <a:r>
              <a:rPr lang="en-US" sz="2400" b="1" dirty="0" smtClean="0"/>
              <a:t>Paul Dasaro </a:t>
            </a:r>
          </a:p>
          <a:p>
            <a:pPr algn="ctr"/>
            <a:r>
              <a:rPr lang="en-US" sz="2400" b="1" dirty="0" smtClean="0"/>
              <a:t>Washington State Gambling Commission </a:t>
            </a:r>
          </a:p>
          <a:p>
            <a:pPr algn="ctr"/>
            <a:r>
              <a:rPr lang="en-US" sz="2400" b="1" dirty="0" smtClean="0"/>
              <a:t>Electronic Gambling Lab</a:t>
            </a:r>
          </a:p>
          <a:p>
            <a:pPr algn="ctr"/>
            <a:endParaRPr lang="en-US"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609600" y="4038600"/>
            <a:ext cx="7696200" cy="2246769"/>
          </a:xfrm>
          <a:prstGeom prst="rect">
            <a:avLst/>
          </a:prstGeom>
          <a:noFill/>
          <a:ln w="9525">
            <a:noFill/>
            <a:miter lim="800000"/>
            <a:headEnd/>
            <a:tailEnd/>
          </a:ln>
        </p:spPr>
        <p:txBody>
          <a:bodyPr>
            <a:spAutoFit/>
          </a:bodyPr>
          <a:lstStyle/>
          <a:p>
            <a:pPr>
              <a:buFont typeface="Arial" pitchFamily="34" charset="0"/>
              <a:buChar char="•"/>
            </a:pPr>
            <a:r>
              <a:rPr lang="en-US" sz="2800" dirty="0" smtClean="0"/>
              <a:t> Reporting</a:t>
            </a:r>
          </a:p>
          <a:p>
            <a:pPr>
              <a:buFont typeface="Arial" pitchFamily="34" charset="0"/>
              <a:buChar char="•"/>
            </a:pPr>
            <a:r>
              <a:rPr lang="en-US" sz="2800" dirty="0" smtClean="0"/>
              <a:t> Security</a:t>
            </a:r>
          </a:p>
          <a:p>
            <a:pPr>
              <a:buFont typeface="Arial" pitchFamily="34" charset="0"/>
              <a:buChar char="•"/>
            </a:pPr>
            <a:r>
              <a:rPr lang="en-US" sz="2800" dirty="0" smtClean="0"/>
              <a:t> Encryption</a:t>
            </a:r>
          </a:p>
          <a:p>
            <a:pPr>
              <a:buFont typeface="Arial" pitchFamily="34" charset="0"/>
              <a:buChar char="•"/>
            </a:pPr>
            <a:r>
              <a:rPr lang="en-US" sz="2800" dirty="0" smtClean="0"/>
              <a:t> Technical Standard Non-Compliance</a:t>
            </a:r>
          </a:p>
          <a:p>
            <a:pPr>
              <a:buFont typeface="Arial" pitchFamily="34" charset="0"/>
              <a:buChar char="•"/>
            </a:pPr>
            <a:endParaRPr lang="en-US" sz="2800" dirty="0"/>
          </a:p>
        </p:txBody>
      </p:sp>
      <p:sp>
        <p:nvSpPr>
          <p:cNvPr id="8" name="Title 1"/>
          <p:cNvSpPr txBox="1">
            <a:spLocks/>
          </p:cNvSpPr>
          <p:nvPr/>
        </p:nvSpPr>
        <p:spPr bwMode="auto">
          <a:xfrm>
            <a:off x="609600" y="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1">
                    <a:satMod val="150000"/>
                  </a:schemeClr>
                </a:solidFill>
                <a:latin typeface="+mj-lt"/>
                <a:ea typeface="+mj-ea"/>
                <a:cs typeface="+mj-cs"/>
              </a:rPr>
              <a:t>Common Findings</a:t>
            </a:r>
            <a:endParaRPr kumimoji="0" lang="en-US" sz="44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4" name="Picture 3" descr="C:\Documents and Settings\PaulD\My Documents\My Pictures\LabPics\IMG_1583.JPG"/>
          <p:cNvPicPr>
            <a:picLocks noChangeArrowheads="1"/>
          </p:cNvPicPr>
          <p:nvPr/>
        </p:nvPicPr>
        <p:blipFill>
          <a:blip r:embed="rId3" cstate="print"/>
          <a:srcRect/>
          <a:stretch>
            <a:fillRect/>
          </a:stretch>
        </p:blipFill>
        <p:spPr bwMode="auto">
          <a:xfrm>
            <a:off x="1981200" y="1295400"/>
            <a:ext cx="51054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09600" y="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1">
                    <a:satMod val="150000"/>
                  </a:schemeClr>
                </a:solidFill>
                <a:latin typeface="+mj-lt"/>
                <a:ea typeface="+mj-ea"/>
                <a:cs typeface="+mj-cs"/>
              </a:rPr>
              <a:t>Example - </a:t>
            </a:r>
            <a:r>
              <a:rPr lang="en-US" sz="4400" dirty="0" err="1" smtClean="0">
                <a:solidFill>
                  <a:schemeClr val="accent1">
                    <a:satMod val="150000"/>
                  </a:schemeClr>
                </a:solidFill>
                <a:latin typeface="+mj-lt"/>
                <a:ea typeface="+mj-ea"/>
                <a:cs typeface="+mj-cs"/>
              </a:rPr>
              <a:t>Mindplay</a:t>
            </a:r>
            <a:endParaRPr kumimoji="0" lang="en-US" sz="44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026" name="Picture 2" descr="\\Gmbnalcy01\egl\EGLManufacturers\USERS\EGL\Manufacturers\Bally Technologies\Bally-Mindplay\Submissions\1316 New Mindplay\Photos\IMG_0288.JPG"/>
          <p:cNvPicPr>
            <a:picLocks noChangeAspect="1" noChangeArrowheads="1"/>
          </p:cNvPicPr>
          <p:nvPr/>
        </p:nvPicPr>
        <p:blipFill>
          <a:blip r:embed="rId3" cstate="print"/>
          <a:srcRect/>
          <a:stretch>
            <a:fillRect/>
          </a:stretch>
        </p:blipFill>
        <p:spPr bwMode="auto">
          <a:xfrm>
            <a:off x="914400" y="1143000"/>
            <a:ext cx="7657129" cy="5029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09600" y="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1">
                    <a:satMod val="150000"/>
                  </a:schemeClr>
                </a:solidFill>
                <a:latin typeface="+mj-lt"/>
                <a:ea typeface="+mj-ea"/>
                <a:cs typeface="+mj-cs"/>
              </a:rPr>
              <a:t>Example – “Twinkie”</a:t>
            </a:r>
            <a:endParaRPr kumimoji="0" lang="en-US" sz="44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2050" name="Picture 2" descr="Encryption requireed&#10;"/>
          <p:cNvPicPr>
            <a:picLocks noChangeAspect="1" noChangeArrowheads="1"/>
          </p:cNvPicPr>
          <p:nvPr/>
        </p:nvPicPr>
        <p:blipFill>
          <a:blip r:embed="rId3" cstate="print"/>
          <a:srcRect/>
          <a:stretch>
            <a:fillRect/>
          </a:stretch>
        </p:blipFill>
        <p:spPr bwMode="auto">
          <a:xfrm>
            <a:off x="762000" y="1524000"/>
            <a:ext cx="7857066" cy="4419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09600" y="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1">
                    <a:satMod val="150000"/>
                  </a:schemeClr>
                </a:solidFill>
                <a:latin typeface="+mj-lt"/>
                <a:ea typeface="+mj-ea"/>
                <a:cs typeface="+mj-cs"/>
              </a:rPr>
              <a:t>Example – TITO</a:t>
            </a:r>
          </a:p>
        </p:txBody>
      </p:sp>
      <p:pic>
        <p:nvPicPr>
          <p:cNvPr id="4" name="Picture 2" descr="Risks – database access, duplication, redemption errors&#10;Theft – dual ticket&#10;"/>
          <p:cNvPicPr>
            <a:picLocks noChangeArrowheads="1"/>
          </p:cNvPicPr>
          <p:nvPr/>
        </p:nvPicPr>
        <p:blipFill>
          <a:blip r:embed="rId3" cstate="print"/>
          <a:srcRect/>
          <a:stretch>
            <a:fillRect/>
          </a:stretch>
        </p:blipFill>
        <p:spPr bwMode="auto">
          <a:xfrm>
            <a:off x="685800" y="1371600"/>
            <a:ext cx="7543800"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09600" y="0"/>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1">
                    <a:satMod val="150000"/>
                  </a:schemeClr>
                </a:solidFill>
                <a:latin typeface="+mj-lt"/>
                <a:ea typeface="+mj-ea"/>
                <a:cs typeface="+mj-cs"/>
              </a:rPr>
              <a:t>Example – ITL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62" y="1524000"/>
            <a:ext cx="7992532" cy="4495800"/>
          </a:xfrm>
          <a:prstGeom prst="rect">
            <a:avLst/>
          </a:prstGeom>
        </p:spPr>
      </p:pic>
    </p:spTree>
    <p:extLst>
      <p:ext uri="{BB962C8B-B14F-4D97-AF65-F5344CB8AC3E}">
        <p14:creationId xmlns:p14="http://schemas.microsoft.com/office/powerpoint/2010/main" val="2736574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rtlCol="0">
            <a:normAutofit/>
          </a:bodyPr>
          <a:lstStyle/>
          <a:p>
            <a:pPr eaLnBrk="1" fontAlgn="auto" hangingPunct="1">
              <a:spcAft>
                <a:spcPts val="0"/>
              </a:spcAft>
              <a:defRPr/>
            </a:pPr>
            <a:r>
              <a:rPr lang="en-US" dirty="0" smtClean="0">
                <a:solidFill>
                  <a:schemeClr val="accent1">
                    <a:satMod val="150000"/>
                  </a:schemeClr>
                </a:solidFill>
              </a:rPr>
              <a:t>Post Approval</a:t>
            </a:r>
            <a:endParaRPr lang="en-US" dirty="0">
              <a:solidFill>
                <a:schemeClr val="accent1">
                  <a:satMod val="150000"/>
                </a:schemeClr>
              </a:solidFill>
            </a:endParaRPr>
          </a:p>
        </p:txBody>
      </p:sp>
      <p:sp>
        <p:nvSpPr>
          <p:cNvPr id="9219" name="TextBox 3"/>
          <p:cNvSpPr txBox="1">
            <a:spLocks noChangeArrowheads="1"/>
          </p:cNvSpPr>
          <p:nvPr/>
        </p:nvSpPr>
        <p:spPr bwMode="auto">
          <a:xfrm>
            <a:off x="533400" y="1066800"/>
            <a:ext cx="7696200" cy="6555641"/>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t>   Training  </a:t>
            </a:r>
          </a:p>
          <a:p>
            <a:pPr>
              <a:buFont typeface="Arial" pitchFamily="34" charset="0"/>
              <a:buChar char="•"/>
            </a:pPr>
            <a:endParaRPr lang="en-US" sz="2800" dirty="0" smtClean="0"/>
          </a:p>
          <a:p>
            <a:pPr>
              <a:buFont typeface="Arial" pitchFamily="34" charset="0"/>
              <a:buChar char="•"/>
            </a:pPr>
            <a:r>
              <a:rPr lang="en-US" sz="2800" dirty="0" smtClean="0"/>
              <a:t>   Pre-operational inspections</a:t>
            </a:r>
          </a:p>
          <a:p>
            <a:endParaRPr lang="en-US" sz="2800" dirty="0" smtClean="0"/>
          </a:p>
          <a:p>
            <a:pPr>
              <a:buFont typeface="Arial" pitchFamily="34" charset="0"/>
              <a:buChar char="•"/>
            </a:pPr>
            <a:r>
              <a:rPr lang="en-US" sz="2800" dirty="0" smtClean="0"/>
              <a:t>   Manufacturer certification</a:t>
            </a:r>
          </a:p>
          <a:p>
            <a:endParaRPr lang="en-US" sz="2800" dirty="0" smtClean="0"/>
          </a:p>
          <a:p>
            <a:pPr>
              <a:buFont typeface="Arial" pitchFamily="34" charset="0"/>
              <a:buChar char="•"/>
            </a:pPr>
            <a:r>
              <a:rPr lang="en-US" sz="2800" dirty="0" smtClean="0"/>
              <a:t>   Internal controls</a:t>
            </a:r>
          </a:p>
          <a:p>
            <a:endParaRPr lang="en-US" sz="2800" dirty="0" smtClean="0"/>
          </a:p>
          <a:p>
            <a:pPr>
              <a:buFont typeface="Arial" pitchFamily="34" charset="0"/>
              <a:buChar char="•"/>
            </a:pPr>
            <a:r>
              <a:rPr lang="en-US" sz="2800" dirty="0" smtClean="0"/>
              <a:t>   Ongoing inspections</a:t>
            </a:r>
          </a:p>
          <a:p>
            <a:endParaRPr lang="en-US" sz="2800" dirty="0" smtClean="0"/>
          </a:p>
          <a:p>
            <a:pPr>
              <a:buFont typeface="Arial" pitchFamily="34" charset="0"/>
              <a:buChar char="•"/>
            </a:pPr>
            <a:r>
              <a:rPr lang="en-US" sz="2800" dirty="0" smtClean="0"/>
              <a:t>   System incident reporting and investigation</a:t>
            </a:r>
          </a:p>
          <a:p>
            <a:endParaRPr lang="en-US" sz="2800" dirty="0" smtClean="0"/>
          </a:p>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Manuf reps are IT people and IT people tend to be “lazy”.&#10; Lack of training or capability&#10;"/>
          <p:cNvSpPr>
            <a:spLocks noGrp="1"/>
          </p:cNvSpPr>
          <p:nvPr>
            <p:ph type="title"/>
          </p:nvPr>
        </p:nvSpPr>
        <p:spPr>
          <a:xfrm>
            <a:off x="457200" y="0"/>
            <a:ext cx="8229600" cy="792162"/>
          </a:xfrm>
        </p:spPr>
        <p:txBody>
          <a:bodyPr rtlCol="0">
            <a:normAutofit/>
          </a:bodyPr>
          <a:lstStyle/>
          <a:p>
            <a:pPr eaLnBrk="1" fontAlgn="auto" hangingPunct="1">
              <a:spcAft>
                <a:spcPts val="0"/>
              </a:spcAft>
              <a:defRPr/>
            </a:pPr>
            <a:r>
              <a:rPr lang="en-US" dirty="0" smtClean="0">
                <a:solidFill>
                  <a:schemeClr val="accent1">
                    <a:satMod val="150000"/>
                  </a:schemeClr>
                </a:solidFill>
              </a:rPr>
              <a:t>Regulatory Challenges</a:t>
            </a:r>
            <a:endParaRPr lang="en-US" dirty="0">
              <a:solidFill>
                <a:schemeClr val="accent1">
                  <a:satMod val="150000"/>
                </a:schemeClr>
              </a:solidFill>
            </a:endParaRPr>
          </a:p>
        </p:txBody>
      </p:sp>
      <p:sp>
        <p:nvSpPr>
          <p:cNvPr id="9219" name="TextBox 3"/>
          <p:cNvSpPr txBox="1">
            <a:spLocks noChangeArrowheads="1"/>
          </p:cNvSpPr>
          <p:nvPr/>
        </p:nvSpPr>
        <p:spPr bwMode="auto">
          <a:xfrm>
            <a:off x="533400" y="1447800"/>
            <a:ext cx="7696200" cy="4801314"/>
          </a:xfrm>
          <a:prstGeom prst="rect">
            <a:avLst/>
          </a:prstGeom>
          <a:noFill/>
          <a:ln w="9525">
            <a:noFill/>
            <a:miter lim="800000"/>
            <a:headEnd/>
            <a:tailEnd/>
          </a:ln>
        </p:spPr>
        <p:txBody>
          <a:bodyPr wrap="square">
            <a:spAutoFit/>
          </a:bodyPr>
          <a:lstStyle/>
          <a:p>
            <a:pPr>
              <a:spcBef>
                <a:spcPts val="1200"/>
              </a:spcBef>
              <a:spcAft>
                <a:spcPts val="1200"/>
              </a:spcAft>
              <a:buFont typeface="Arial" pitchFamily="34" charset="0"/>
              <a:buChar char="•"/>
            </a:pPr>
            <a:r>
              <a:rPr lang="en-US" sz="2800" dirty="0" smtClean="0"/>
              <a:t>   Lab environment </a:t>
            </a:r>
            <a:r>
              <a:rPr lang="en-US" sz="2800" dirty="0" err="1" smtClean="0"/>
              <a:t>vs</a:t>
            </a:r>
            <a:r>
              <a:rPr lang="en-US" sz="2800" dirty="0" smtClean="0"/>
              <a:t> live environment</a:t>
            </a:r>
          </a:p>
          <a:p>
            <a:pPr>
              <a:spcBef>
                <a:spcPts val="1200"/>
              </a:spcBef>
              <a:spcAft>
                <a:spcPts val="1200"/>
              </a:spcAft>
              <a:buFont typeface="Arial" pitchFamily="34" charset="0"/>
              <a:buChar char="•"/>
            </a:pPr>
            <a:r>
              <a:rPr lang="en-US" sz="2800" dirty="0" smtClean="0"/>
              <a:t>   Vendors</a:t>
            </a:r>
          </a:p>
          <a:p>
            <a:pPr>
              <a:spcBef>
                <a:spcPts val="1200"/>
              </a:spcBef>
              <a:spcAft>
                <a:spcPts val="1200"/>
              </a:spcAft>
              <a:buFont typeface="Arial" pitchFamily="34" charset="0"/>
              <a:buChar char="•"/>
            </a:pPr>
            <a:r>
              <a:rPr lang="en-US" sz="2800" dirty="0" smtClean="0"/>
              <a:t>   Operators</a:t>
            </a:r>
          </a:p>
          <a:p>
            <a:pPr>
              <a:spcBef>
                <a:spcPts val="1200"/>
              </a:spcBef>
              <a:spcAft>
                <a:spcPts val="1200"/>
              </a:spcAft>
              <a:buFont typeface="Arial" pitchFamily="34" charset="0"/>
              <a:buChar char="•"/>
            </a:pPr>
            <a:r>
              <a:rPr lang="en-US" sz="2800" dirty="0" smtClean="0"/>
              <a:t>   Staff training</a:t>
            </a:r>
          </a:p>
          <a:p>
            <a:pPr>
              <a:spcBef>
                <a:spcPts val="1200"/>
              </a:spcBef>
              <a:spcAft>
                <a:spcPts val="1200"/>
              </a:spcAft>
              <a:buFont typeface="Arial" pitchFamily="34" charset="0"/>
              <a:buChar char="•"/>
            </a:pPr>
            <a:r>
              <a:rPr lang="en-US" sz="2800" dirty="0" smtClean="0"/>
              <a:t>   Management </a:t>
            </a:r>
          </a:p>
          <a:p>
            <a:pPr>
              <a:spcBef>
                <a:spcPts val="1200"/>
              </a:spcBef>
              <a:spcAft>
                <a:spcPts val="1200"/>
              </a:spcAft>
              <a:buFont typeface="Arial" pitchFamily="34" charset="0"/>
              <a:buChar char="•"/>
            </a:pPr>
            <a:r>
              <a:rPr lang="en-US" sz="2800" dirty="0" smtClean="0"/>
              <a:t>  Government to government relationships</a:t>
            </a:r>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362200"/>
            <a:ext cx="5257800" cy="1143000"/>
          </a:xfrm>
        </p:spPr>
        <p:txBody>
          <a:bodyPr rtlCol="0">
            <a:noAutofit/>
          </a:bodyPr>
          <a:lstStyle/>
          <a:p>
            <a:pPr eaLnBrk="1" fontAlgn="auto" hangingPunct="1">
              <a:spcAft>
                <a:spcPts val="0"/>
              </a:spcAft>
              <a:defRPr/>
            </a:pPr>
            <a:r>
              <a:rPr lang="en-US" sz="5400" smtClean="0">
                <a:solidFill>
                  <a:schemeClr val="accent1">
                    <a:satMod val="150000"/>
                  </a:schemeClr>
                </a:solidFill>
              </a:rPr>
              <a:t>Thank you! </a:t>
            </a:r>
            <a:br>
              <a:rPr lang="en-US" sz="5400" smtClean="0">
                <a:solidFill>
                  <a:schemeClr val="accent1">
                    <a:satMod val="150000"/>
                  </a:schemeClr>
                </a:solidFill>
              </a:rPr>
            </a:br>
            <a:r>
              <a:rPr lang="en-US" sz="5400" smtClean="0">
                <a:solidFill>
                  <a:schemeClr val="accent1">
                    <a:satMod val="150000"/>
                  </a:schemeClr>
                </a:solidFill>
              </a:rPr>
              <a:t/>
            </a:r>
            <a:br>
              <a:rPr lang="en-US" sz="5400" smtClean="0">
                <a:solidFill>
                  <a:schemeClr val="accent1">
                    <a:satMod val="150000"/>
                  </a:schemeClr>
                </a:solidFill>
              </a:rPr>
            </a:br>
            <a:r>
              <a:rPr lang="en-US" sz="5400" smtClean="0">
                <a:solidFill>
                  <a:schemeClr val="accent1">
                    <a:satMod val="150000"/>
                  </a:schemeClr>
                </a:solidFill>
              </a:rPr>
              <a:t>Questions</a:t>
            </a:r>
            <a:r>
              <a:rPr lang="en-US" sz="5400" dirty="0" smtClean="0">
                <a:solidFill>
                  <a:schemeClr val="accent1">
                    <a:satMod val="150000"/>
                  </a:schemeClr>
                </a:solidFill>
              </a:rPr>
              <a:t>?</a:t>
            </a:r>
            <a:endParaRPr lang="en-US" sz="5400" dirty="0">
              <a:solidFill>
                <a:schemeClr val="accent1">
                  <a:satMod val="1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3"/>
          </a:xfrm>
        </p:spPr>
        <p:txBody>
          <a:bodyPr rtlCol="0">
            <a:normAutofit/>
          </a:bodyPr>
          <a:lstStyle/>
          <a:p>
            <a:pPr eaLnBrk="1" fontAlgn="auto" hangingPunct="1">
              <a:spcAft>
                <a:spcPts val="0"/>
              </a:spcAft>
              <a:defRPr/>
            </a:pPr>
            <a:r>
              <a:rPr lang="en-US" dirty="0" smtClean="0">
                <a:solidFill>
                  <a:schemeClr val="accent1">
                    <a:satMod val="150000"/>
                  </a:schemeClr>
                </a:solidFill>
              </a:rPr>
              <a:t>Electronic Gambling Lab</a:t>
            </a:r>
            <a:endParaRPr lang="en-US" dirty="0">
              <a:solidFill>
                <a:schemeClr val="accent1">
                  <a:satMod val="150000"/>
                </a:schemeClr>
              </a:solidFill>
            </a:endParaRPr>
          </a:p>
        </p:txBody>
      </p:sp>
      <p:pic>
        <p:nvPicPr>
          <p:cNvPr id="5" name="Picture 4" descr="The Electronic Gambling Lab is a sub-unit of the Washington State Gambling Commission’s IT department. The Lab is the Gambling Commission unit responsible for technical evaluation and analysis of electronic gambling equipment. We are the Agency's subject matter experts on electronic gaming. &#10;We’re here in a support role to assist gaming agents and to enhance and improve the regulatory process. We accomplish that by performing highly technical evaluations of electronic gambling systems and associated components. &#10;&#10;"/>
          <p:cNvPicPr>
            <a:picLocks/>
          </p:cNvPicPr>
          <p:nvPr/>
        </p:nvPicPr>
        <p:blipFill>
          <a:blip r:embed="rId3" cstate="print"/>
          <a:srcRect/>
          <a:stretch>
            <a:fillRect/>
          </a:stretch>
        </p:blipFill>
        <p:spPr bwMode="auto">
          <a:xfrm>
            <a:off x="914400" y="1219200"/>
            <a:ext cx="7162800" cy="4724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3810000"/>
          </a:xfrm>
        </p:spPr>
        <p:txBody>
          <a:bodyPr/>
          <a:lstStyle/>
          <a:p>
            <a:pPr lvl="1">
              <a:buFont typeface="Arial" pitchFamily="34" charset="0"/>
              <a:buChar char="•"/>
            </a:pPr>
            <a:r>
              <a:rPr lang="en-US" dirty="0" smtClean="0">
                <a:latin typeface="Arial" pitchFamily="34" charset="0"/>
                <a:cs typeface="Arial" pitchFamily="34" charset="0"/>
              </a:rPr>
              <a:t>New technology evaluations</a:t>
            </a:r>
          </a:p>
          <a:p>
            <a:pPr lvl="1">
              <a:buFont typeface="Arial" pitchFamily="34" charset="0"/>
              <a:buChar char="•"/>
            </a:pPr>
            <a:r>
              <a:rPr lang="en-US" dirty="0" smtClean="0">
                <a:latin typeface="Arial" pitchFamily="34" charset="0"/>
                <a:cs typeface="Arial" pitchFamily="34" charset="0"/>
              </a:rPr>
              <a:t> Investigations</a:t>
            </a:r>
          </a:p>
          <a:p>
            <a:pPr lvl="1">
              <a:buFont typeface="Arial" pitchFamily="34" charset="0"/>
              <a:buChar char="•"/>
            </a:pPr>
            <a:r>
              <a:rPr lang="en-US" dirty="0" smtClean="0">
                <a:latin typeface="Arial" pitchFamily="34" charset="0"/>
                <a:cs typeface="Arial" pitchFamily="34" charset="0"/>
              </a:rPr>
              <a:t> Risk analysis</a:t>
            </a:r>
          </a:p>
          <a:p>
            <a:pPr lvl="1">
              <a:buFont typeface="Arial" pitchFamily="34" charset="0"/>
              <a:buChar char="•"/>
            </a:pPr>
            <a:r>
              <a:rPr lang="en-US" dirty="0" smtClean="0">
                <a:latin typeface="Arial" pitchFamily="34" charset="0"/>
                <a:cs typeface="Arial" pitchFamily="34" charset="0"/>
              </a:rPr>
              <a:t> Training</a:t>
            </a:r>
          </a:p>
          <a:p>
            <a:pPr lvl="1">
              <a:buFont typeface="Arial" pitchFamily="34" charset="0"/>
              <a:buChar char="•"/>
            </a:pPr>
            <a:r>
              <a:rPr lang="en-US" dirty="0" smtClean="0">
                <a:latin typeface="Arial" pitchFamily="34" charset="0"/>
                <a:cs typeface="Arial" pitchFamily="34" charset="0"/>
              </a:rPr>
              <a:t> Inspections</a:t>
            </a:r>
          </a:p>
          <a:p>
            <a:pPr lvl="1">
              <a:buFont typeface="Arial" pitchFamily="34" charset="0"/>
              <a:buChar char="•"/>
            </a:pPr>
            <a:r>
              <a:rPr lang="en-US" dirty="0" smtClean="0">
                <a:latin typeface="Arial" pitchFamily="34" charset="0"/>
                <a:cs typeface="Arial" pitchFamily="34" charset="0"/>
              </a:rPr>
              <a:t> Internal controls</a:t>
            </a:r>
          </a:p>
          <a:p>
            <a:pPr lvl="1">
              <a:buFont typeface="Arial" pitchFamily="34" charset="0"/>
              <a:buChar char="•"/>
            </a:pPr>
            <a:r>
              <a:rPr lang="en-US" dirty="0" smtClean="0">
                <a:latin typeface="Arial" pitchFamily="34" charset="0"/>
                <a:cs typeface="Arial" pitchFamily="34" charset="0"/>
              </a:rPr>
              <a:t> Security standards and practices</a:t>
            </a:r>
          </a:p>
          <a:p>
            <a:pPr lvl="1">
              <a:buFont typeface="Arial" pitchFamily="34" charset="0"/>
              <a:buChar char="•"/>
            </a:pPr>
            <a:r>
              <a:rPr lang="en-US" dirty="0" smtClean="0">
                <a:latin typeface="Arial" pitchFamily="34" charset="0"/>
                <a:cs typeface="Arial" pitchFamily="34" charset="0"/>
              </a:rPr>
              <a:t> Technical standards</a:t>
            </a:r>
          </a:p>
          <a:p>
            <a:endParaRPr lang="en-US" dirty="0">
              <a:latin typeface="Arial" pitchFamily="34" charset="0"/>
              <a:cs typeface="Arial" pitchFamily="34" charset="0"/>
            </a:endParaRPr>
          </a:p>
        </p:txBody>
      </p:sp>
      <p:sp>
        <p:nvSpPr>
          <p:cNvPr id="4" name="Title 1" descr="The Lab’s primary mission is to support and assist tribal and state gambling regulators to effectively regulate electronic gambling. Though our primary role is testing, we also perform other duties.&#10;&#10;As manufacturers develop new products for Washington, we advise them on our state’s unique compliance requirements. We also do preliminary analysis of their proposals and provide advice on regulatory issues they may face when it comes time for them to submit. This process helps reduce the frequency of non-compliance findings and speeds time to approval&#10;&#10;Provide technical training to Tribal and State regulators at Basic, Intermediate, and Advanced levels&#10;&#10;Working with gaming enforcement staff to develop and implement inspections of live gambling equipment. And to perform those inspections ourselves on occasion&#10;&#10;We help enforcement staff in developing internal control recommendations&#10;&#10;We establish and maintain standards relating to system security&#10;&#10;We also provide technical advice to agency leadership for decision making and negotiations. &#10;&#10;&#10;&#10;&#10;&#10;&#10;&#10;"/>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atMod val="150000"/>
                  </a:schemeClr>
                </a:solidFill>
              </a:rPr>
              <a:t>Regulatory Support</a:t>
            </a:r>
            <a:endParaRPr lang="en-US" dirty="0">
              <a:solidFill>
                <a:schemeClr val="accent1">
                  <a:satMod val="1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229600" cy="1143000"/>
          </a:xfrm>
        </p:spPr>
        <p:txBody>
          <a:bodyPr/>
          <a:lstStyle/>
          <a:p>
            <a:pPr lvl="0"/>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Gambling Equipment Testing</a:t>
            </a:r>
            <a:br>
              <a:rPr lang="en-US" dirty="0" smtClean="0">
                <a:solidFill>
                  <a:schemeClr val="accent1">
                    <a:satMod val="150000"/>
                  </a:schemeClr>
                </a:solidFill>
              </a:rPr>
            </a:br>
            <a:endParaRPr lang="en-US" dirty="0"/>
          </a:p>
        </p:txBody>
      </p:sp>
      <p:pic>
        <p:nvPicPr>
          <p:cNvPr id="3074" name="Picture 2" descr="&#10;We test every kind of electronic gambling systems and devices currently allowed in Washington state. By far the  most common technology we perform testing on is Tribal Lottery Systems which I’ll talk about a little later. &#10;&#10;But this list includes many of the other types of components which we review on a regular basis&#10;&#10;"/>
          <p:cNvPicPr>
            <a:picLocks noChangeAspect="1" noChangeArrowheads="1"/>
          </p:cNvPicPr>
          <p:nvPr/>
        </p:nvPicPr>
        <p:blipFill>
          <a:blip r:embed="rId3" cstate="print"/>
          <a:srcRect/>
          <a:stretch>
            <a:fillRect/>
          </a:stretch>
        </p:blipFill>
        <p:spPr bwMode="auto">
          <a:xfrm>
            <a:off x="1371600" y="1075266"/>
            <a:ext cx="5943600" cy="3702049"/>
          </a:xfrm>
          <a:prstGeom prst="rect">
            <a:avLst/>
          </a:prstGeom>
          <a:noFill/>
          <a:effectLst>
            <a:outerShdw blurRad="50800" dist="38100" algn="l" rotWithShape="0">
              <a:prstClr val="black">
                <a:alpha val="40000"/>
              </a:prstClr>
            </a:outerShdw>
          </a:effectLst>
          <a:scene3d>
            <a:camera prst="orthographicFront"/>
            <a:lightRig rig="threePt" dir="t"/>
          </a:scene3d>
          <a:sp3d>
            <a:bevelT/>
          </a:sp3d>
        </p:spPr>
      </p:pic>
      <p:sp>
        <p:nvSpPr>
          <p:cNvPr id="7" name="TextBox 6"/>
          <p:cNvSpPr txBox="1"/>
          <p:nvPr/>
        </p:nvSpPr>
        <p:spPr>
          <a:xfrm>
            <a:off x="228600" y="4953000"/>
            <a:ext cx="4343400" cy="2246769"/>
          </a:xfrm>
          <a:prstGeom prst="rect">
            <a:avLst/>
          </a:prstGeom>
          <a:noFill/>
        </p:spPr>
        <p:txBody>
          <a:bodyPr wrap="square" rtlCol="0">
            <a:spAutoFit/>
          </a:bodyPr>
          <a:lstStyle/>
          <a:p>
            <a:r>
              <a:rPr lang="en-US" sz="2800" dirty="0" smtClean="0"/>
              <a:t> Tribal Lottery</a:t>
            </a:r>
          </a:p>
          <a:p>
            <a:r>
              <a:rPr lang="en-US" sz="2800" dirty="0" smtClean="0"/>
              <a:t> Card shufflers</a:t>
            </a:r>
          </a:p>
          <a:p>
            <a:r>
              <a:rPr lang="en-US" sz="2800" dirty="0" smtClean="0"/>
              <a:t> Bingo</a:t>
            </a:r>
          </a:p>
          <a:p>
            <a:r>
              <a:rPr lang="en-US" sz="2800" dirty="0" smtClean="0"/>
              <a:t> Electronic table games</a:t>
            </a:r>
          </a:p>
          <a:p>
            <a:pPr>
              <a:buFont typeface="Arial" pitchFamily="34" charset="0"/>
              <a:buChar char="•"/>
            </a:pPr>
            <a:r>
              <a:rPr lang="en-US" sz="2800" dirty="0" smtClean="0"/>
              <a:t>   </a:t>
            </a:r>
            <a:endParaRPr lang="en-US" sz="2800" dirty="0"/>
          </a:p>
        </p:txBody>
      </p:sp>
      <p:sp>
        <p:nvSpPr>
          <p:cNvPr id="8" name="TextBox 7"/>
          <p:cNvSpPr txBox="1"/>
          <p:nvPr/>
        </p:nvSpPr>
        <p:spPr>
          <a:xfrm>
            <a:off x="4800600" y="4953000"/>
            <a:ext cx="4343400" cy="1815882"/>
          </a:xfrm>
          <a:prstGeom prst="rect">
            <a:avLst/>
          </a:prstGeom>
          <a:noFill/>
        </p:spPr>
        <p:txBody>
          <a:bodyPr wrap="square" rtlCol="0">
            <a:spAutoFit/>
          </a:bodyPr>
          <a:lstStyle/>
          <a:p>
            <a:r>
              <a:rPr lang="en-US" sz="2800" dirty="0" smtClean="0"/>
              <a:t> Electronic Pull Tabs   </a:t>
            </a:r>
          </a:p>
          <a:p>
            <a:r>
              <a:rPr lang="en-US" sz="2800" dirty="0" smtClean="0"/>
              <a:t> Progressive tracking</a:t>
            </a:r>
          </a:p>
          <a:p>
            <a:r>
              <a:rPr lang="en-US" sz="2800" dirty="0" smtClean="0"/>
              <a:t> Keno</a:t>
            </a:r>
          </a:p>
          <a:p>
            <a:r>
              <a:rPr lang="en-US" sz="2800" dirty="0" smtClean="0"/>
              <a:t> Roulette</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10;Required for some equipment types&#10;&#10;&#10;"/>
          <p:cNvSpPr>
            <a:spLocks noGrp="1"/>
          </p:cNvSpPr>
          <p:nvPr>
            <p:ph type="title"/>
          </p:nvPr>
        </p:nvSpPr>
        <p:spPr>
          <a:xfrm>
            <a:off x="228600" y="533400"/>
            <a:ext cx="8229600" cy="1143000"/>
          </a:xfrm>
        </p:spPr>
        <p:txBody>
          <a:bodyPr/>
          <a:lstStyle/>
          <a:p>
            <a:pPr lvl="0"/>
            <a:r>
              <a:rPr lang="en-US" dirty="0" smtClean="0">
                <a:solidFill>
                  <a:schemeClr val="accent1">
                    <a:satMod val="150000"/>
                  </a:schemeClr>
                </a:solidFill>
              </a:rPr>
              <a:t>Independent Test Labs</a:t>
            </a:r>
            <a:br>
              <a:rPr lang="en-US" dirty="0" smtClean="0">
                <a:solidFill>
                  <a:schemeClr val="accent1">
                    <a:satMod val="150000"/>
                  </a:schemeClr>
                </a:solidFill>
              </a:rPr>
            </a:br>
            <a:endParaRPr lang="en-US" dirty="0"/>
          </a:p>
        </p:txBody>
      </p:sp>
      <p:pic>
        <p:nvPicPr>
          <p:cNvPr id="6" name="Picture 5" descr="Emblem-BMMjpg.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819400" y="4876800"/>
            <a:ext cx="3330000" cy="1057275"/>
          </a:xfrm>
          <a:prstGeom prst="rect">
            <a:avLst/>
          </a:prstGeom>
        </p:spPr>
      </p:pic>
      <p:pic>
        <p:nvPicPr>
          <p:cNvPr id="7" name="Picture 6" descr="Emblem-GLI.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943600" y="1981200"/>
            <a:ext cx="2143125" cy="2133600"/>
          </a:xfrm>
          <a:prstGeom prst="rect">
            <a:avLst/>
          </a:prstGeom>
        </p:spPr>
      </p:pic>
      <p:pic>
        <p:nvPicPr>
          <p:cNvPr id="8" name="Picture 7" descr="Emblem-Eclipse.jpg"/>
          <p:cNvPicPr>
            <a:picLocks noChangeAspect="1"/>
          </p:cNvPicPr>
          <p:nvPr/>
        </p:nvPicPr>
        <p:blipFill>
          <a:blip r:embed="rId5" cstate="print">
            <a:clrChange>
              <a:clrFrom>
                <a:srgbClr val="F6F8F7"/>
              </a:clrFrom>
              <a:clrTo>
                <a:srgbClr val="F6F8F7">
                  <a:alpha val="0"/>
                </a:srgbClr>
              </a:clrTo>
            </a:clrChange>
          </a:blip>
          <a:stretch>
            <a:fillRect/>
          </a:stretch>
        </p:blipFill>
        <p:spPr>
          <a:xfrm>
            <a:off x="1371600" y="1981200"/>
            <a:ext cx="2093405" cy="2114550"/>
          </a:xfrm>
          <a:prstGeom prst="rect">
            <a:avLst/>
          </a:prstGeom>
        </p:spPr>
      </p:pic>
    </p:spTree>
    <p:extLst>
      <p:ext uri="{BB962C8B-B14F-4D97-AF65-F5344CB8AC3E}">
        <p14:creationId xmlns:p14="http://schemas.microsoft.com/office/powerpoint/2010/main" val="13181051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atMod val="150000"/>
                  </a:schemeClr>
                </a:solidFill>
              </a:rPr>
              <a:t>Submission Process</a:t>
            </a:r>
            <a:endParaRPr lang="en-US" dirty="0">
              <a:solidFill>
                <a:schemeClr val="accent1">
                  <a:satMod val="150000"/>
                </a:schemeClr>
              </a:solidFill>
            </a:endParaRPr>
          </a:p>
        </p:txBody>
      </p:sp>
      <p:sp>
        <p:nvSpPr>
          <p:cNvPr id="7" name="TextBox 9" descr="When licensed manufacturers submit equipment for us to review, our process is similar to most test labs. The assigned engineer reviews documentation, looking for red flags, getting a general idea of what the submission is and how it works. &#10;&#10;&#10;&#10;&#10;&#10;"/>
          <p:cNvSpPr txBox="1">
            <a:spLocks noChangeArrowheads="1"/>
          </p:cNvSpPr>
          <p:nvPr/>
        </p:nvSpPr>
        <p:spPr bwMode="auto">
          <a:xfrm>
            <a:off x="533400" y="1447800"/>
            <a:ext cx="8229600" cy="4462760"/>
          </a:xfrm>
          <a:prstGeom prst="rect">
            <a:avLst/>
          </a:prstGeom>
          <a:noFill/>
          <a:ln w="9525">
            <a:noFill/>
            <a:miter lim="800000"/>
            <a:headEnd/>
            <a:tailEnd/>
          </a:ln>
        </p:spPr>
        <p:txBody>
          <a:bodyPr wrap="square">
            <a:spAutoFit/>
          </a:bodyPr>
          <a:lstStyle/>
          <a:p>
            <a:pPr lvl="1">
              <a:buFont typeface="Arial" pitchFamily="34" charset="0"/>
              <a:buChar char="•"/>
            </a:pPr>
            <a:r>
              <a:rPr lang="en-US" sz="3200" dirty="0" smtClean="0">
                <a:latin typeface="Arial" pitchFamily="34" charset="0"/>
                <a:cs typeface="Arial" pitchFamily="34" charset="0"/>
              </a:rPr>
              <a:t> 	Review documentation</a:t>
            </a:r>
          </a:p>
          <a:p>
            <a:pPr lvl="1">
              <a:buFont typeface="Arial" pitchFamily="34" charset="0"/>
              <a:buChar char="•"/>
            </a:pPr>
            <a:r>
              <a:rPr lang="en-US" sz="3200" dirty="0" smtClean="0">
                <a:latin typeface="Arial" pitchFamily="34" charset="0"/>
                <a:cs typeface="Arial" pitchFamily="34" charset="0"/>
              </a:rPr>
              <a:t> 	Analyze device/system</a:t>
            </a:r>
          </a:p>
          <a:p>
            <a:pPr lvl="1">
              <a:buFont typeface="Arial" pitchFamily="34" charset="0"/>
              <a:buChar char="•"/>
            </a:pPr>
            <a:r>
              <a:rPr lang="en-US" sz="3200" dirty="0" smtClean="0">
                <a:latin typeface="Arial" pitchFamily="34" charset="0"/>
                <a:cs typeface="Arial" pitchFamily="34" charset="0"/>
              </a:rPr>
              <a:t> 	Identify potential issues</a:t>
            </a:r>
          </a:p>
          <a:p>
            <a:pPr lvl="1">
              <a:buFont typeface="Arial" pitchFamily="34" charset="0"/>
              <a:buChar char="•"/>
            </a:pPr>
            <a:r>
              <a:rPr lang="en-US" sz="3200" dirty="0" smtClean="0">
                <a:latin typeface="Arial" pitchFamily="34" charset="0"/>
                <a:cs typeface="Arial" pitchFamily="34" charset="0"/>
              </a:rPr>
              <a:t> 	Develop test script</a:t>
            </a:r>
          </a:p>
          <a:p>
            <a:pPr lvl="1">
              <a:buFont typeface="Arial" pitchFamily="34" charset="0"/>
              <a:buChar char="•"/>
            </a:pPr>
            <a:r>
              <a:rPr lang="en-US" sz="3200" dirty="0" smtClean="0">
                <a:latin typeface="Arial" pitchFamily="34" charset="0"/>
                <a:cs typeface="Arial" pitchFamily="34" charset="0"/>
              </a:rPr>
              <a:t> 	Test</a:t>
            </a:r>
          </a:p>
          <a:p>
            <a:pPr lvl="1">
              <a:buFont typeface="Arial" pitchFamily="34" charset="0"/>
              <a:buChar char="•"/>
            </a:pPr>
            <a:r>
              <a:rPr lang="en-US" sz="3200" dirty="0" smtClean="0">
                <a:latin typeface="Arial" pitchFamily="34" charset="0"/>
                <a:cs typeface="Arial" pitchFamily="34" charset="0"/>
              </a:rPr>
              <a:t>   Approve or disapprove</a:t>
            </a:r>
          </a:p>
          <a:p>
            <a:pPr lvl="1">
              <a:buFont typeface="Arial" pitchFamily="34" charset="0"/>
              <a:buChar char="•"/>
            </a:pPr>
            <a:r>
              <a:rPr lang="en-US" sz="3200" dirty="0" smtClean="0">
                <a:latin typeface="Arial" pitchFamily="34" charset="0"/>
                <a:cs typeface="Arial" pitchFamily="34" charset="0"/>
              </a:rPr>
              <a:t> 	Follow up</a:t>
            </a:r>
          </a:p>
          <a:p>
            <a:pPr lvl="1">
              <a:buFont typeface="Arial" pitchFamily="34" charset="0"/>
              <a:buChar char="•"/>
            </a:pPr>
            <a:r>
              <a:rPr lang="en-US" sz="3200" dirty="0" smtClean="0">
                <a:latin typeface="Arial" pitchFamily="34" charset="0"/>
                <a:cs typeface="Arial" pitchFamily="34" charset="0"/>
              </a:rPr>
              <a:t> 	Implementation and regulation</a:t>
            </a:r>
          </a:p>
          <a:p>
            <a:pPr lvl="1">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a:bodyPr>
          <a:lstStyle/>
          <a:p>
            <a:pPr eaLnBrk="1" fontAlgn="auto" hangingPunct="1">
              <a:spcAft>
                <a:spcPts val="0"/>
              </a:spcAft>
              <a:defRPr/>
            </a:pPr>
            <a:r>
              <a:rPr lang="en-US" dirty="0" smtClean="0">
                <a:solidFill>
                  <a:schemeClr val="accent1">
                    <a:satMod val="150000"/>
                  </a:schemeClr>
                </a:solidFill>
              </a:rPr>
              <a:t>Testing Approaches</a:t>
            </a:r>
            <a:endParaRPr lang="en-US" dirty="0">
              <a:solidFill>
                <a:schemeClr val="accent1">
                  <a:satMod val="150000"/>
                </a:schemeClr>
              </a:solidFill>
            </a:endParaRPr>
          </a:p>
        </p:txBody>
      </p:sp>
      <p:sp>
        <p:nvSpPr>
          <p:cNvPr id="5123" name="TextBox 9"/>
          <p:cNvSpPr txBox="1">
            <a:spLocks noChangeArrowheads="1"/>
          </p:cNvSpPr>
          <p:nvPr/>
        </p:nvSpPr>
        <p:spPr bwMode="auto">
          <a:xfrm>
            <a:off x="228600" y="5181600"/>
            <a:ext cx="4724400" cy="1384995"/>
          </a:xfrm>
          <a:prstGeom prst="rect">
            <a:avLst/>
          </a:prstGeom>
          <a:noFill/>
          <a:ln w="9525">
            <a:noFill/>
            <a:miter lim="800000"/>
            <a:headEnd/>
            <a:tailEnd/>
          </a:ln>
        </p:spPr>
        <p:txBody>
          <a:bodyPr wrap="square">
            <a:spAutoFit/>
          </a:bodyPr>
          <a:lstStyle/>
          <a:p>
            <a:pPr lvl="1">
              <a:buFont typeface="Arial" pitchFamily="34" charset="0"/>
              <a:buChar char="•"/>
            </a:pPr>
            <a:r>
              <a:rPr lang="en-US" sz="2800" dirty="0" smtClean="0"/>
              <a:t> Functional</a:t>
            </a:r>
          </a:p>
          <a:p>
            <a:pPr lvl="1">
              <a:buFont typeface="Arial" pitchFamily="34" charset="0"/>
              <a:buChar char="•"/>
            </a:pPr>
            <a:r>
              <a:rPr lang="en-US" sz="2800" dirty="0" smtClean="0"/>
              <a:t> Grey-box </a:t>
            </a:r>
          </a:p>
          <a:p>
            <a:pPr lvl="1">
              <a:buFont typeface="Arial" pitchFamily="34" charset="0"/>
              <a:buChar char="•"/>
            </a:pPr>
            <a:r>
              <a:rPr lang="en-US" sz="2800" dirty="0" smtClean="0"/>
              <a:t> Regulator’s perspective</a:t>
            </a:r>
          </a:p>
        </p:txBody>
      </p:sp>
      <p:pic>
        <p:nvPicPr>
          <p:cNvPr id="1026" name="Picture 2" descr="Our testing is primarily focused on verifying that the submitted technology meets the various technical standards established in applicable statutes, rules, and tribal/state compacts. &#10;&#10;"/>
          <p:cNvPicPr>
            <a:picLocks noChangeAspect="1" noChangeArrowheads="1"/>
          </p:cNvPicPr>
          <p:nvPr/>
        </p:nvPicPr>
        <p:blipFill>
          <a:blip r:embed="rId3" cstate="print"/>
          <a:srcRect/>
          <a:stretch>
            <a:fillRect/>
          </a:stretch>
        </p:blipFill>
        <p:spPr bwMode="auto">
          <a:xfrm>
            <a:off x="1752600" y="1371600"/>
            <a:ext cx="5486400" cy="3568303"/>
          </a:xfrm>
          <a:prstGeom prst="rect">
            <a:avLst/>
          </a:prstGeom>
          <a:noFill/>
        </p:spPr>
      </p:pic>
      <p:sp>
        <p:nvSpPr>
          <p:cNvPr id="5" name="TextBox 9"/>
          <p:cNvSpPr txBox="1">
            <a:spLocks noChangeArrowheads="1"/>
          </p:cNvSpPr>
          <p:nvPr/>
        </p:nvSpPr>
        <p:spPr bwMode="auto">
          <a:xfrm>
            <a:off x="4876800" y="5181600"/>
            <a:ext cx="3810000" cy="954107"/>
          </a:xfrm>
          <a:prstGeom prst="rect">
            <a:avLst/>
          </a:prstGeom>
          <a:noFill/>
          <a:ln w="9525">
            <a:noFill/>
            <a:miter lim="800000"/>
            <a:headEnd/>
            <a:tailEnd/>
          </a:ln>
        </p:spPr>
        <p:txBody>
          <a:bodyPr wrap="square">
            <a:spAutoFit/>
          </a:bodyPr>
          <a:lstStyle/>
          <a:p>
            <a:pPr lvl="1">
              <a:buFont typeface="Arial" pitchFamily="34" charset="0"/>
              <a:buChar char="•"/>
            </a:pPr>
            <a:r>
              <a:rPr lang="en-US" sz="2800" dirty="0" smtClean="0"/>
              <a:t> Regression</a:t>
            </a:r>
          </a:p>
          <a:p>
            <a:pPr lvl="1">
              <a:buFont typeface="Arial" pitchFamily="34" charset="0"/>
              <a:buChar char="•"/>
            </a:pPr>
            <a:r>
              <a:rPr lang="en-US" sz="2800" dirty="0" smtClean="0"/>
              <a:t> Integration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Slot Machine (Stand Alone)</a:t>
            </a:r>
            <a:endParaRPr lang="en-US" dirty="0"/>
          </a:p>
        </p:txBody>
      </p:sp>
      <p:cxnSp>
        <p:nvCxnSpPr>
          <p:cNvPr id="6" name="Straight Arrow Connector 5"/>
          <p:cNvCxnSpPr/>
          <p:nvPr/>
        </p:nvCxnSpPr>
        <p:spPr>
          <a:xfrm flipV="1">
            <a:off x="1676400" y="3810000"/>
            <a:ext cx="3581400" cy="2057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3000" y="3429000"/>
            <a:ext cx="3276600" cy="369332"/>
          </a:xfrm>
          <a:prstGeom prst="rect">
            <a:avLst/>
          </a:prstGeom>
          <a:noFill/>
        </p:spPr>
        <p:txBody>
          <a:bodyPr wrap="square" rtlCol="0">
            <a:spAutoFit/>
          </a:bodyPr>
          <a:lstStyle/>
          <a:p>
            <a:r>
              <a:rPr lang="en-US" b="1" dirty="0" smtClean="0"/>
              <a:t>Random Number Generator</a:t>
            </a:r>
            <a:endParaRPr lang="en-US" b="1" dirty="0"/>
          </a:p>
        </p:txBody>
      </p:sp>
      <p:sp>
        <p:nvSpPr>
          <p:cNvPr id="8" name="TextBox 7"/>
          <p:cNvSpPr txBox="1"/>
          <p:nvPr/>
        </p:nvSpPr>
        <p:spPr>
          <a:xfrm>
            <a:off x="5867400" y="3962400"/>
            <a:ext cx="685800" cy="400110"/>
          </a:xfrm>
          <a:prstGeom prst="rect">
            <a:avLst/>
          </a:prstGeom>
          <a:noFill/>
        </p:spPr>
        <p:txBody>
          <a:bodyPr wrap="square" rtlCol="0">
            <a:spAutoFit/>
          </a:bodyPr>
          <a:lstStyle/>
          <a:p>
            <a:r>
              <a:rPr lang="en-US" sz="2000" b="1" dirty="0" smtClean="0"/>
              <a:t>$0</a:t>
            </a:r>
            <a:endParaRPr lang="en-US" sz="2000" b="1" dirty="0"/>
          </a:p>
        </p:txBody>
      </p:sp>
      <p:sp>
        <p:nvSpPr>
          <p:cNvPr id="9" name="TextBox 8"/>
          <p:cNvSpPr txBox="1"/>
          <p:nvPr/>
        </p:nvSpPr>
        <p:spPr>
          <a:xfrm>
            <a:off x="6858000" y="4419600"/>
            <a:ext cx="838200" cy="400110"/>
          </a:xfrm>
          <a:prstGeom prst="rect">
            <a:avLst/>
          </a:prstGeom>
          <a:noFill/>
        </p:spPr>
        <p:txBody>
          <a:bodyPr wrap="square" rtlCol="0">
            <a:spAutoFit/>
          </a:bodyPr>
          <a:lstStyle/>
          <a:p>
            <a:r>
              <a:rPr lang="en-US" sz="2000" b="1" dirty="0" smtClean="0"/>
              <a:t>$1</a:t>
            </a:r>
            <a:endParaRPr lang="en-US" sz="2000" b="1" dirty="0"/>
          </a:p>
        </p:txBody>
      </p:sp>
      <p:sp>
        <p:nvSpPr>
          <p:cNvPr id="10" name="TextBox 9"/>
          <p:cNvSpPr txBox="1"/>
          <p:nvPr/>
        </p:nvSpPr>
        <p:spPr>
          <a:xfrm>
            <a:off x="5715000" y="4953000"/>
            <a:ext cx="762000" cy="400110"/>
          </a:xfrm>
          <a:prstGeom prst="rect">
            <a:avLst/>
          </a:prstGeom>
          <a:noFill/>
        </p:spPr>
        <p:txBody>
          <a:bodyPr wrap="square" rtlCol="0">
            <a:spAutoFit/>
          </a:bodyPr>
          <a:lstStyle/>
          <a:p>
            <a:r>
              <a:rPr lang="en-US" sz="2000" b="1" dirty="0" smtClean="0"/>
              <a:t>$0</a:t>
            </a:r>
            <a:endParaRPr lang="en-US" sz="2000" b="1" dirty="0"/>
          </a:p>
        </p:txBody>
      </p:sp>
      <p:sp>
        <p:nvSpPr>
          <p:cNvPr id="11" name="TextBox 10"/>
          <p:cNvSpPr txBox="1"/>
          <p:nvPr/>
        </p:nvSpPr>
        <p:spPr>
          <a:xfrm>
            <a:off x="7696200" y="5181600"/>
            <a:ext cx="762000" cy="400110"/>
          </a:xfrm>
          <a:prstGeom prst="rect">
            <a:avLst/>
          </a:prstGeom>
          <a:noFill/>
        </p:spPr>
        <p:txBody>
          <a:bodyPr wrap="square" rtlCol="0">
            <a:spAutoFit/>
          </a:bodyPr>
          <a:lstStyle/>
          <a:p>
            <a:r>
              <a:rPr lang="en-US" sz="2000" b="1" dirty="0" smtClean="0"/>
              <a:t>$0</a:t>
            </a:r>
            <a:endParaRPr lang="en-US" sz="2000" b="1" dirty="0"/>
          </a:p>
        </p:txBody>
      </p:sp>
      <p:sp>
        <p:nvSpPr>
          <p:cNvPr id="12" name="TextBox 11"/>
          <p:cNvSpPr txBox="1"/>
          <p:nvPr/>
        </p:nvSpPr>
        <p:spPr>
          <a:xfrm>
            <a:off x="6324600" y="6019800"/>
            <a:ext cx="609600" cy="400110"/>
          </a:xfrm>
          <a:prstGeom prst="rect">
            <a:avLst/>
          </a:prstGeom>
          <a:noFill/>
        </p:spPr>
        <p:txBody>
          <a:bodyPr wrap="square" rtlCol="0">
            <a:spAutoFit/>
          </a:bodyPr>
          <a:lstStyle/>
          <a:p>
            <a:r>
              <a:rPr lang="en-US" sz="2000" b="1" dirty="0" smtClean="0"/>
              <a:t>$50</a:t>
            </a:r>
            <a:endParaRPr lang="en-US" sz="2000" b="1" dirty="0"/>
          </a:p>
        </p:txBody>
      </p:sp>
      <p:pic>
        <p:nvPicPr>
          <p:cNvPr id="13" name="Picture 12" descr="circuit-board-image-vector-clip-art-online-royalty-free.jpg"/>
          <p:cNvPicPr>
            <a:picLocks noChangeAspect="1"/>
          </p:cNvPicPr>
          <p:nvPr/>
        </p:nvPicPr>
        <p:blipFill>
          <a:blip r:embed="rId3" cstate="print"/>
          <a:stretch>
            <a:fillRect/>
          </a:stretch>
        </p:blipFill>
        <p:spPr>
          <a:xfrm>
            <a:off x="5029200" y="1600200"/>
            <a:ext cx="3048000" cy="1851429"/>
          </a:xfrm>
          <a:prstGeom prst="rect">
            <a:avLst/>
          </a:prstGeom>
          <a:effectLst>
            <a:outerShdw blurRad="50800" dist="38100" dir="2700000" algn="tl" rotWithShape="0">
              <a:prstClr val="black">
                <a:alpha val="40000"/>
              </a:prstClr>
            </a:outerShdw>
          </a:effectLst>
        </p:spPr>
      </p:pic>
      <p:pic>
        <p:nvPicPr>
          <p:cNvPr id="21" name="Picture 20" descr="IGTSlot.bmp"/>
          <p:cNvPicPr/>
          <p:nvPr/>
        </p:nvPicPr>
        <p:blipFill>
          <a:blip r:embed="rId4" cstate="print">
            <a:clrChange>
              <a:clrFrom>
                <a:srgbClr val="FFFFFF"/>
              </a:clrFrom>
              <a:clrTo>
                <a:srgbClr val="FFFFFF">
                  <a:alpha val="0"/>
                </a:srgbClr>
              </a:clrTo>
            </a:clrChange>
          </a:blip>
          <a:stretch>
            <a:fillRect/>
          </a:stretch>
        </p:blipFill>
        <p:spPr>
          <a:xfrm>
            <a:off x="228600" y="1143000"/>
            <a:ext cx="28956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ppt_x"/>
                                          </p:val>
                                        </p:tav>
                                        <p:tav tm="100000">
                                          <p:val>
                                            <p:strVal val="#ppt_x"/>
                                          </p:val>
                                        </p:tav>
                                      </p:tavLst>
                                    </p:anim>
                                    <p:anim calcmode="lin" valueType="num">
                                      <p:cBhvr additive="base">
                                        <p:cTn id="30" dur="10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ppt_x"/>
                                          </p:val>
                                        </p:tav>
                                        <p:tav tm="100000">
                                          <p:val>
                                            <p:strVal val="#ppt_x"/>
                                          </p:val>
                                        </p:tav>
                                      </p:tavLst>
                                    </p:anim>
                                    <p:anim calcmode="lin" valueType="num">
                                      <p:cBhvr additive="base">
                                        <p:cTn id="35" dur="10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ppt_x"/>
                                          </p:val>
                                        </p:tav>
                                        <p:tav tm="100000">
                                          <p:val>
                                            <p:strVal val="#ppt_x"/>
                                          </p:val>
                                        </p:tav>
                                      </p:tavLst>
                                    </p:anim>
                                    <p:anim calcmode="lin" valueType="num">
                                      <p:cBhvr additive="base">
                                        <p:cTn id="40"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o slot machines in Washington. Explain TLS. Implications is that this equipment is significantly more complicated to regulate, especially from a technical perspective&#10;"/>
          <p:cNvSpPr>
            <a:spLocks noGrp="1"/>
          </p:cNvSpPr>
          <p:nvPr>
            <p:ph type="title"/>
          </p:nvPr>
        </p:nvSpPr>
        <p:spPr>
          <a:xfrm>
            <a:off x="609600" y="0"/>
            <a:ext cx="7685373" cy="1036157"/>
          </a:xfrm>
        </p:spPr>
        <p:txBody>
          <a:bodyPr/>
          <a:lstStyle/>
          <a:p>
            <a:r>
              <a:rPr lang="en-US" dirty="0" smtClean="0">
                <a:solidFill>
                  <a:srgbClr val="0070C0"/>
                </a:solidFill>
              </a:rPr>
              <a:t>Tribal Lottery System</a:t>
            </a:r>
            <a:endParaRPr lang="en-US" dirty="0">
              <a:solidFill>
                <a:srgbClr val="0070C0"/>
              </a:solidFill>
            </a:endParaRPr>
          </a:p>
        </p:txBody>
      </p:sp>
      <p:pic>
        <p:nvPicPr>
          <p:cNvPr id="13" name="Picture 10"/>
          <p:cNvPicPr>
            <a:picLocks noChangeAspect="1" noChangeArrowheads="1"/>
          </p:cNvPicPr>
          <p:nvPr/>
        </p:nvPicPr>
        <p:blipFill>
          <a:blip r:embed="rId3" cstate="print"/>
          <a:srcRect/>
          <a:stretch>
            <a:fillRect/>
          </a:stretch>
        </p:blipFill>
        <p:spPr bwMode="auto">
          <a:xfrm>
            <a:off x="7467600" y="1600200"/>
            <a:ext cx="914400" cy="1586204"/>
          </a:xfrm>
          <a:prstGeom prst="rect">
            <a:avLst/>
          </a:prstGeom>
          <a:noFill/>
          <a:ln w="9525">
            <a:noFill/>
            <a:miter lim="800000"/>
            <a:headEnd/>
            <a:tailEnd/>
          </a:ln>
        </p:spPr>
      </p:pic>
      <p:sp>
        <p:nvSpPr>
          <p:cNvPr id="16" name="Right Arrow 15"/>
          <p:cNvSpPr/>
          <p:nvPr/>
        </p:nvSpPr>
        <p:spPr>
          <a:xfrm>
            <a:off x="3810000" y="1981200"/>
            <a:ext cx="2819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ELECTRONIC SCRATCH TICKETS</a:t>
            </a:r>
            <a:endParaRPr lang="en-US" dirty="0"/>
          </a:p>
        </p:txBody>
      </p:sp>
      <p:cxnSp>
        <p:nvCxnSpPr>
          <p:cNvPr id="18" name="Straight Arrow Connector 17"/>
          <p:cNvCxnSpPr/>
          <p:nvPr/>
        </p:nvCxnSpPr>
        <p:spPr>
          <a:xfrm flipH="1">
            <a:off x="2819400" y="3048000"/>
            <a:ext cx="3886200" cy="1676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267200" y="3352800"/>
            <a:ext cx="2667000" cy="137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38800" y="3505200"/>
            <a:ext cx="15240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1219200"/>
            <a:ext cx="3733800" cy="369332"/>
          </a:xfrm>
          <a:prstGeom prst="rect">
            <a:avLst/>
          </a:prstGeom>
          <a:noFill/>
        </p:spPr>
        <p:txBody>
          <a:bodyPr wrap="square" rtlCol="0">
            <a:spAutoFit/>
          </a:bodyPr>
          <a:lstStyle/>
          <a:p>
            <a:r>
              <a:rPr lang="en-US" b="1" dirty="0" smtClean="0"/>
              <a:t>MANUFACTURING COMPUTER</a:t>
            </a:r>
            <a:endParaRPr lang="en-US" b="1" dirty="0"/>
          </a:p>
        </p:txBody>
      </p:sp>
      <p:sp>
        <p:nvSpPr>
          <p:cNvPr id="28" name="TextBox 27"/>
          <p:cNvSpPr txBox="1"/>
          <p:nvPr/>
        </p:nvSpPr>
        <p:spPr>
          <a:xfrm>
            <a:off x="6248400" y="1143000"/>
            <a:ext cx="2895600" cy="381000"/>
          </a:xfrm>
          <a:prstGeom prst="rect">
            <a:avLst/>
          </a:prstGeom>
          <a:noFill/>
        </p:spPr>
        <p:txBody>
          <a:bodyPr wrap="square" rtlCol="0">
            <a:spAutoFit/>
          </a:bodyPr>
          <a:lstStyle/>
          <a:p>
            <a:r>
              <a:rPr lang="en-US" b="1" dirty="0" smtClean="0"/>
              <a:t>CENTRAL COMPUTER</a:t>
            </a:r>
            <a:endParaRPr lang="en-US" b="1" dirty="0"/>
          </a:p>
        </p:txBody>
      </p:sp>
      <p:sp>
        <p:nvSpPr>
          <p:cNvPr id="30" name="TextBox 29"/>
          <p:cNvSpPr txBox="1"/>
          <p:nvPr/>
        </p:nvSpPr>
        <p:spPr>
          <a:xfrm>
            <a:off x="1447800" y="6488668"/>
            <a:ext cx="4724400" cy="369332"/>
          </a:xfrm>
          <a:prstGeom prst="rect">
            <a:avLst/>
          </a:prstGeom>
          <a:noFill/>
        </p:spPr>
        <p:txBody>
          <a:bodyPr wrap="square" rtlCol="0">
            <a:spAutoFit/>
          </a:bodyPr>
          <a:lstStyle/>
          <a:p>
            <a:r>
              <a:rPr lang="en-US" b="1" dirty="0" smtClean="0"/>
              <a:t>PLAYER TERMINALS – CASINO FLOOR</a:t>
            </a:r>
            <a:endParaRPr lang="en-US" b="1" dirty="0"/>
          </a:p>
        </p:txBody>
      </p:sp>
      <p:sp>
        <p:nvSpPr>
          <p:cNvPr id="31" name="TextBox 30"/>
          <p:cNvSpPr txBox="1"/>
          <p:nvPr/>
        </p:nvSpPr>
        <p:spPr>
          <a:xfrm>
            <a:off x="6019800" y="4343400"/>
            <a:ext cx="3124200" cy="646331"/>
          </a:xfrm>
          <a:prstGeom prst="rect">
            <a:avLst/>
          </a:prstGeom>
          <a:noFill/>
        </p:spPr>
        <p:txBody>
          <a:bodyPr wrap="square" rtlCol="0">
            <a:spAutoFit/>
          </a:bodyPr>
          <a:lstStyle/>
          <a:p>
            <a:pPr algn="ctr"/>
            <a:r>
              <a:rPr lang="en-US" b="1" dirty="0" smtClean="0"/>
              <a:t>ELECTRONIC SCRATCH TICKETS</a:t>
            </a:r>
            <a:endParaRPr lang="en-US" b="1" dirty="0"/>
          </a:p>
        </p:txBody>
      </p:sp>
      <p:pic>
        <p:nvPicPr>
          <p:cNvPr id="19" name="Picture 18" descr="MCPic.jpg"/>
          <p:cNvPicPr>
            <a:picLocks noChangeAspect="1"/>
          </p:cNvPicPr>
          <p:nvPr/>
        </p:nvPicPr>
        <p:blipFill>
          <a:blip r:embed="rId4" cstate="print"/>
          <a:stretch>
            <a:fillRect/>
          </a:stretch>
        </p:blipFill>
        <p:spPr>
          <a:xfrm>
            <a:off x="228601" y="1752600"/>
            <a:ext cx="3200400" cy="1520858"/>
          </a:xfrm>
          <a:prstGeom prst="rect">
            <a:avLst/>
          </a:prstGeom>
        </p:spPr>
      </p:pic>
      <p:sp>
        <p:nvSpPr>
          <p:cNvPr id="21" name="TextBox 20"/>
          <p:cNvSpPr txBox="1"/>
          <p:nvPr/>
        </p:nvSpPr>
        <p:spPr>
          <a:xfrm>
            <a:off x="6477000" y="2743200"/>
            <a:ext cx="685800" cy="369332"/>
          </a:xfrm>
          <a:prstGeom prst="rect">
            <a:avLst/>
          </a:prstGeom>
          <a:noFill/>
        </p:spPr>
        <p:txBody>
          <a:bodyPr wrap="square" rtlCol="0">
            <a:spAutoFit/>
          </a:bodyPr>
          <a:lstStyle/>
          <a:p>
            <a:r>
              <a:rPr lang="en-US" b="1" dirty="0" smtClean="0"/>
              <a:t>$0</a:t>
            </a:r>
            <a:endParaRPr lang="en-US" b="1" dirty="0"/>
          </a:p>
        </p:txBody>
      </p:sp>
      <p:sp>
        <p:nvSpPr>
          <p:cNvPr id="23" name="TextBox 22"/>
          <p:cNvSpPr txBox="1"/>
          <p:nvPr/>
        </p:nvSpPr>
        <p:spPr>
          <a:xfrm>
            <a:off x="6705600" y="3124200"/>
            <a:ext cx="685800" cy="369332"/>
          </a:xfrm>
          <a:prstGeom prst="rect">
            <a:avLst/>
          </a:prstGeom>
          <a:noFill/>
        </p:spPr>
        <p:txBody>
          <a:bodyPr wrap="square" rtlCol="0">
            <a:spAutoFit/>
          </a:bodyPr>
          <a:lstStyle/>
          <a:p>
            <a:r>
              <a:rPr lang="en-US" b="1" dirty="0" smtClean="0"/>
              <a:t>$10</a:t>
            </a:r>
            <a:endParaRPr lang="en-US" b="1" dirty="0"/>
          </a:p>
        </p:txBody>
      </p:sp>
      <p:sp>
        <p:nvSpPr>
          <p:cNvPr id="24" name="TextBox 23"/>
          <p:cNvSpPr txBox="1"/>
          <p:nvPr/>
        </p:nvSpPr>
        <p:spPr>
          <a:xfrm>
            <a:off x="7162800" y="3276600"/>
            <a:ext cx="685800" cy="369332"/>
          </a:xfrm>
          <a:prstGeom prst="rect">
            <a:avLst/>
          </a:prstGeom>
          <a:noFill/>
        </p:spPr>
        <p:txBody>
          <a:bodyPr wrap="square" rtlCol="0">
            <a:spAutoFit/>
          </a:bodyPr>
          <a:lstStyle/>
          <a:p>
            <a:r>
              <a:rPr lang="en-US" b="1" dirty="0" smtClean="0"/>
              <a:t>$5</a:t>
            </a:r>
            <a:endParaRPr lang="en-US" b="1" dirty="0"/>
          </a:p>
        </p:txBody>
      </p:sp>
      <p:pic>
        <p:nvPicPr>
          <p:cNvPr id="25" name="Picture 24" descr="IGTSlot.bmp"/>
          <p:cNvPicPr/>
          <p:nvPr/>
        </p:nvPicPr>
        <p:blipFill>
          <a:blip r:embed="rId5" cstate="print">
            <a:clrChange>
              <a:clrFrom>
                <a:srgbClr val="FFFFFF"/>
              </a:clrFrom>
              <a:clrTo>
                <a:srgbClr val="FFFFFF">
                  <a:alpha val="0"/>
                </a:srgbClr>
              </a:clrTo>
            </a:clrChange>
          </a:blip>
          <a:stretch>
            <a:fillRect/>
          </a:stretch>
        </p:blipFill>
        <p:spPr>
          <a:xfrm>
            <a:off x="2209800" y="4800600"/>
            <a:ext cx="762000" cy="1752600"/>
          </a:xfrm>
          <a:prstGeom prst="rect">
            <a:avLst/>
          </a:prstGeom>
        </p:spPr>
      </p:pic>
      <p:pic>
        <p:nvPicPr>
          <p:cNvPr id="26" name="Picture 25" descr="IGTSlot.bmp"/>
          <p:cNvPicPr/>
          <p:nvPr/>
        </p:nvPicPr>
        <p:blipFill>
          <a:blip r:embed="rId5" cstate="print">
            <a:clrChange>
              <a:clrFrom>
                <a:srgbClr val="FFFFFF"/>
              </a:clrFrom>
              <a:clrTo>
                <a:srgbClr val="FFFFFF">
                  <a:alpha val="0"/>
                </a:srgbClr>
              </a:clrTo>
            </a:clrChange>
          </a:blip>
          <a:stretch>
            <a:fillRect/>
          </a:stretch>
        </p:blipFill>
        <p:spPr>
          <a:xfrm>
            <a:off x="3505200" y="4800600"/>
            <a:ext cx="762000" cy="1752600"/>
          </a:xfrm>
          <a:prstGeom prst="rect">
            <a:avLst/>
          </a:prstGeom>
        </p:spPr>
      </p:pic>
      <p:pic>
        <p:nvPicPr>
          <p:cNvPr id="29" name="Picture 28" descr="IGTSlot.bmp"/>
          <p:cNvPicPr/>
          <p:nvPr/>
        </p:nvPicPr>
        <p:blipFill>
          <a:blip r:embed="rId5" cstate="print">
            <a:clrChange>
              <a:clrFrom>
                <a:srgbClr val="FFFFFF"/>
              </a:clrFrom>
              <a:clrTo>
                <a:srgbClr val="FFFFFF">
                  <a:alpha val="0"/>
                </a:srgbClr>
              </a:clrTo>
            </a:clrChange>
          </a:blip>
          <a:stretch>
            <a:fillRect/>
          </a:stretch>
        </p:blipFill>
        <p:spPr>
          <a:xfrm>
            <a:off x="4800600" y="4800600"/>
            <a:ext cx="7620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par>
                                <p:cTn id="43" presetID="2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2000"/>
                                        <p:tgtEl>
                                          <p:spTgt spid="18"/>
                                        </p:tgtEl>
                                      </p:cBhvr>
                                    </p:animEffect>
                                  </p:childTnLst>
                                </p:cTn>
                              </p:par>
                              <p:par>
                                <p:cTn id="46" presetID="22" presetClass="entr" presetSubtype="4" fill="hold" grpId="1"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0" presetClass="path" presetSubtype="0" accel="50000" decel="50000" fill="hold" grpId="2" nodeType="withEffect">
                                  <p:stCondLst>
                                    <p:cond delay="0"/>
                                  </p:stCondLst>
                                  <p:childTnLst>
                                    <p:animMotion origin="layout" path="M -3.33333E-6 -1.85185E-6 L -0.4625 0.25093 " pathEditMode="relative" rAng="0" ptsTypes="AA">
                                      <p:cBhvr>
                                        <p:cTn id="50" dur="2000" fill="hold"/>
                                        <p:tgtEl>
                                          <p:spTgt spid="21"/>
                                        </p:tgtEl>
                                        <p:attrNameLst>
                                          <p:attrName>ppt_x</p:attrName>
                                          <p:attrName>ppt_y</p:attrName>
                                        </p:attrNameLst>
                                      </p:cBhvr>
                                      <p:rCtr x="-23100" y="12500"/>
                                    </p:animMotion>
                                  </p:childTnLst>
                                </p:cTn>
                              </p:par>
                            </p:childTnLst>
                          </p:cTn>
                        </p:par>
                        <p:par>
                          <p:cTn id="51" fill="hold">
                            <p:stCondLst>
                              <p:cond delay="2000"/>
                            </p:stCondLst>
                            <p:childTnLst>
                              <p:par>
                                <p:cTn id="52" presetID="22" presetClass="entr" presetSubtype="1"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up)">
                                      <p:cBhvr>
                                        <p:cTn id="54" dur="2000"/>
                                        <p:tgtEl>
                                          <p:spTgt spid="2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par>
                                <p:cTn id="58" presetID="0" presetClass="path" presetSubtype="0" accel="50000" decel="50000" fill="hold" grpId="1" nodeType="withEffect">
                                  <p:stCondLst>
                                    <p:cond delay="0"/>
                                  </p:stCondLst>
                                  <p:childTnLst>
                                    <p:animMotion origin="layout" path="M -3.33333E-6 2.59259E-6 L -0.32916 0.19537 " pathEditMode="relative" rAng="0" ptsTypes="AA">
                                      <p:cBhvr>
                                        <p:cTn id="59" dur="2000" fill="hold"/>
                                        <p:tgtEl>
                                          <p:spTgt spid="23"/>
                                        </p:tgtEl>
                                        <p:attrNameLst>
                                          <p:attrName>ppt_x</p:attrName>
                                          <p:attrName>ppt_y</p:attrName>
                                        </p:attrNameLst>
                                      </p:cBhvr>
                                      <p:rCtr x="-16500" y="9800"/>
                                    </p:animMotion>
                                  </p:childTnLst>
                                </p:cTn>
                              </p:par>
                            </p:childTnLst>
                          </p:cTn>
                        </p:par>
                        <p:par>
                          <p:cTn id="60" fill="hold">
                            <p:stCondLst>
                              <p:cond delay="4000"/>
                            </p:stCondLst>
                            <p:childTnLst>
                              <p:par>
                                <p:cTn id="61" presetID="22" presetClass="entr" presetSubtype="1"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2000"/>
                                        <p:tgtEl>
                                          <p:spTgt spid="22"/>
                                        </p:tgtEl>
                                      </p:cBhvr>
                                    </p:animEffect>
                                  </p:childTnLst>
                                </p:cTn>
                              </p:par>
                              <p:par>
                                <p:cTn id="64" presetID="22" presetClass="entr" presetSubtype="4" fill="hold" grpId="1"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00"/>
                                        <p:tgtEl>
                                          <p:spTgt spid="24"/>
                                        </p:tgtEl>
                                      </p:cBhvr>
                                    </p:animEffect>
                                  </p:childTnLst>
                                </p:cTn>
                              </p:par>
                              <p:par>
                                <p:cTn id="67" presetID="0" presetClass="path" presetSubtype="0" accel="50000" decel="50000" fill="hold" grpId="0" nodeType="withEffect">
                                  <p:stCondLst>
                                    <p:cond delay="0"/>
                                  </p:stCondLst>
                                  <p:childTnLst>
                                    <p:animMotion origin="layout" path="M -3.33333E-6 0 L -0.24583 0.17778 " pathEditMode="relative" rAng="0" ptsTypes="AA">
                                      <p:cBhvr>
                                        <p:cTn id="68" dur="2000" fill="hold"/>
                                        <p:tgtEl>
                                          <p:spTgt spid="24"/>
                                        </p:tgtEl>
                                        <p:attrNameLst>
                                          <p:attrName>ppt_x</p:attrName>
                                          <p:attrName>ppt_y</p:attrName>
                                        </p:attrNameLst>
                                      </p:cBhvr>
                                      <p:rCtr x="-123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p:bldP spid="28" grpId="0"/>
      <p:bldP spid="30" grpId="0"/>
      <p:bldP spid="31" grpId="0"/>
      <p:bldP spid="21" grpId="1"/>
      <p:bldP spid="21" grpId="2"/>
      <p:bldP spid="23" grpId="0"/>
      <p:bldP spid="23" grpId="1"/>
      <p:bldP spid="24" grpId="0"/>
      <p:bldP spid="24"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14300</TotalTime>
  <Words>828</Words>
  <Application>Microsoft Office PowerPoint</Application>
  <PresentationFormat>On-screen Show (4:3)</PresentationFormat>
  <Paragraphs>148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Gambling Equipment Testing  </vt:lpstr>
      <vt:lpstr>Electronic Gambling Lab</vt:lpstr>
      <vt:lpstr>Regulatory Support</vt:lpstr>
      <vt:lpstr> Gambling Equipment Testing </vt:lpstr>
      <vt:lpstr>Independent Test Labs </vt:lpstr>
      <vt:lpstr>Submission Process</vt:lpstr>
      <vt:lpstr>Testing Approaches</vt:lpstr>
      <vt:lpstr>Slot Machine (Stand Alone)</vt:lpstr>
      <vt:lpstr>Tribal Lottery System</vt:lpstr>
      <vt:lpstr>PowerPoint Presentation</vt:lpstr>
      <vt:lpstr>PowerPoint Presentation</vt:lpstr>
      <vt:lpstr>PowerPoint Presentation</vt:lpstr>
      <vt:lpstr>PowerPoint Presentation</vt:lpstr>
      <vt:lpstr>PowerPoint Presentation</vt:lpstr>
      <vt:lpstr>Post Approval</vt:lpstr>
      <vt:lpstr>Regulatory Challenges</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Gambling Lab</dc:title>
  <dc:creator>Dasaro, Paul (GMB)</dc:creator>
  <cp:lastModifiedBy>Long, Benjamin</cp:lastModifiedBy>
  <cp:revision>1442</cp:revision>
  <cp:lastPrinted>2016-02-06T01:44:56Z</cp:lastPrinted>
  <dcterms:created xsi:type="dcterms:W3CDTF">2009-09-11T18:28:19Z</dcterms:created>
  <dcterms:modified xsi:type="dcterms:W3CDTF">2016-02-10T18:43:51Z</dcterms:modified>
</cp:coreProperties>
</file>