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329" r:id="rId4"/>
    <p:sldId id="293" r:id="rId5"/>
    <p:sldId id="294" r:id="rId6"/>
    <p:sldId id="280" r:id="rId7"/>
    <p:sldId id="326" r:id="rId8"/>
    <p:sldId id="323" r:id="rId9"/>
    <p:sldId id="328" r:id="rId10"/>
    <p:sldId id="325" r:id="rId11"/>
    <p:sldId id="320" r:id="rId12"/>
    <p:sldId id="321" r:id="rId13"/>
    <p:sldId id="322" r:id="rId14"/>
    <p:sldId id="324" r:id="rId15"/>
    <p:sldId id="303" r:id="rId16"/>
    <p:sldId id="305" r:id="rId17"/>
    <p:sldId id="311" r:id="rId18"/>
    <p:sldId id="32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D5300"/>
    <a:srgbClr val="003F96"/>
    <a:srgbClr val="605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2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-1240" y="-112"/>
      </p:cViewPr>
      <p:guideLst>
        <p:guide orient="horz" pos="408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109A-F1EA-4396-8D1E-D16397FBAA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A72867-0977-4F23-A119-05F37A423814}">
      <dgm:prSet phldrT="[Text]"/>
      <dgm:spPr/>
      <dgm:t>
        <a:bodyPr/>
        <a:lstStyle/>
        <a:p>
          <a:r>
            <a:rPr lang="en-US" dirty="0" smtClean="0">
              <a:latin typeface="Garamond" pitchFamily="18" charset="0"/>
            </a:rPr>
            <a:t>Phase 1: Defining the Problem</a:t>
          </a:r>
          <a:endParaRPr lang="en-US" dirty="0"/>
        </a:p>
      </dgm:t>
    </dgm:pt>
    <dgm:pt modelId="{D3D9BCA4-B68A-418A-A5B3-8E6B0D85E15B}" type="parTrans" cxnId="{21C6B97F-4173-4CDB-9E3E-B66C4FC4548E}">
      <dgm:prSet/>
      <dgm:spPr/>
      <dgm:t>
        <a:bodyPr/>
        <a:lstStyle/>
        <a:p>
          <a:endParaRPr lang="en-US"/>
        </a:p>
      </dgm:t>
    </dgm:pt>
    <dgm:pt modelId="{1337DF38-52D3-44E9-9D6C-A836C435B043}" type="sibTrans" cxnId="{21C6B97F-4173-4CDB-9E3E-B66C4FC4548E}">
      <dgm:prSet/>
      <dgm:spPr/>
      <dgm:t>
        <a:bodyPr/>
        <a:lstStyle/>
        <a:p>
          <a:endParaRPr lang="en-US"/>
        </a:p>
      </dgm:t>
    </dgm:pt>
    <dgm:pt modelId="{9D5C4381-43D0-40D4-ADDF-5FB9F1013943}">
      <dgm:prSet/>
      <dgm:spPr/>
      <dgm:t>
        <a:bodyPr/>
        <a:lstStyle/>
        <a:p>
          <a:r>
            <a:rPr lang="en-US" b="0" dirty="0" smtClean="0">
              <a:latin typeface="Garamond" pitchFamily="18" charset="0"/>
            </a:rPr>
            <a:t>Phase 2: Designing a Solution</a:t>
          </a:r>
        </a:p>
      </dgm:t>
    </dgm:pt>
    <dgm:pt modelId="{076EA70F-976C-4158-9024-0B3AA39F8E66}" type="parTrans" cxnId="{19B219CC-5E27-4DE3-8744-CD66ADA297C5}">
      <dgm:prSet/>
      <dgm:spPr/>
      <dgm:t>
        <a:bodyPr/>
        <a:lstStyle/>
        <a:p>
          <a:endParaRPr lang="en-US"/>
        </a:p>
      </dgm:t>
    </dgm:pt>
    <dgm:pt modelId="{0909E6FA-06FB-40E6-923E-DCABC6415D59}" type="sibTrans" cxnId="{19B219CC-5E27-4DE3-8744-CD66ADA297C5}">
      <dgm:prSet/>
      <dgm:spPr/>
      <dgm:t>
        <a:bodyPr/>
        <a:lstStyle/>
        <a:p>
          <a:endParaRPr lang="en-US"/>
        </a:p>
      </dgm:t>
    </dgm:pt>
    <dgm:pt modelId="{824D470D-89B0-4FDF-9019-65BFD7E5926E}">
      <dgm:prSet/>
      <dgm:spPr/>
      <dgm:t>
        <a:bodyPr/>
        <a:lstStyle/>
        <a:p>
          <a:r>
            <a:rPr lang="en-US" b="0" dirty="0" smtClean="0">
              <a:latin typeface="Garamond" pitchFamily="18" charset="0"/>
            </a:rPr>
            <a:t>Phase 3: Looking to the Future</a:t>
          </a:r>
        </a:p>
      </dgm:t>
    </dgm:pt>
    <dgm:pt modelId="{38E4FAC3-D325-4A1E-9A9A-5CB1C060B4AB}" type="parTrans" cxnId="{285D0458-DEC0-4591-9484-05BE0D505630}">
      <dgm:prSet/>
      <dgm:spPr/>
      <dgm:t>
        <a:bodyPr/>
        <a:lstStyle/>
        <a:p>
          <a:endParaRPr lang="en-US"/>
        </a:p>
      </dgm:t>
    </dgm:pt>
    <dgm:pt modelId="{25A6BA9B-DBBC-4854-B55C-7677E0BD0631}" type="sibTrans" cxnId="{285D0458-DEC0-4591-9484-05BE0D505630}">
      <dgm:prSet/>
      <dgm:spPr/>
      <dgm:t>
        <a:bodyPr/>
        <a:lstStyle/>
        <a:p>
          <a:endParaRPr lang="en-US"/>
        </a:p>
      </dgm:t>
    </dgm:pt>
    <dgm:pt modelId="{0CCCA3A0-80CC-40CD-8BB3-8E3A1789525C}" type="pres">
      <dgm:prSet presAssocID="{D848109A-F1EA-4396-8D1E-D16397FBAA94}" presName="CompostProcess" presStyleCnt="0">
        <dgm:presLayoutVars>
          <dgm:dir/>
          <dgm:resizeHandles val="exact"/>
        </dgm:presLayoutVars>
      </dgm:prSet>
      <dgm:spPr/>
    </dgm:pt>
    <dgm:pt modelId="{92C87D80-D724-4A4B-BACA-0FC39317D9F2}" type="pres">
      <dgm:prSet presAssocID="{D848109A-F1EA-4396-8D1E-D16397FBAA94}" presName="arrow" presStyleLbl="bgShp" presStyleIdx="0" presStyleCnt="1" custScaleX="117647" custLinFactX="-5709" custLinFactNeighborX="-100000" custLinFactNeighborY="32069"/>
      <dgm:spPr/>
    </dgm:pt>
    <dgm:pt modelId="{E588CDF4-5437-4E2B-AB6A-CA57DF61C661}" type="pres">
      <dgm:prSet presAssocID="{D848109A-F1EA-4396-8D1E-D16397FBAA94}" presName="linearProcess" presStyleCnt="0"/>
      <dgm:spPr/>
    </dgm:pt>
    <dgm:pt modelId="{0D1B264C-DFAB-43B3-89EE-6269B9FA9C8E}" type="pres">
      <dgm:prSet presAssocID="{E2A72867-0977-4F23-A119-05F37A4238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BA40F-BBEB-4DAB-BF0B-5692C1B54168}" type="pres">
      <dgm:prSet presAssocID="{1337DF38-52D3-44E9-9D6C-A836C435B043}" presName="sibTrans" presStyleCnt="0"/>
      <dgm:spPr/>
    </dgm:pt>
    <dgm:pt modelId="{D7308C1A-A529-4DFF-BCA5-B5C9CC3EE6C0}" type="pres">
      <dgm:prSet presAssocID="{9D5C4381-43D0-40D4-ADDF-5FB9F10139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52FD0-1121-4CDE-8003-B74C3D2DF334}" type="pres">
      <dgm:prSet presAssocID="{0909E6FA-06FB-40E6-923E-DCABC6415D59}" presName="sibTrans" presStyleCnt="0"/>
      <dgm:spPr/>
    </dgm:pt>
    <dgm:pt modelId="{2F89F724-1F16-4AA5-9232-DFE4E3548F42}" type="pres">
      <dgm:prSet presAssocID="{824D470D-89B0-4FDF-9019-65BFD7E5926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D0458-DEC0-4591-9484-05BE0D505630}" srcId="{D848109A-F1EA-4396-8D1E-D16397FBAA94}" destId="{824D470D-89B0-4FDF-9019-65BFD7E5926E}" srcOrd="2" destOrd="0" parTransId="{38E4FAC3-D325-4A1E-9A9A-5CB1C060B4AB}" sibTransId="{25A6BA9B-DBBC-4854-B55C-7677E0BD0631}"/>
    <dgm:cxn modelId="{3C715288-69EA-A444-B6A4-6400DC12E474}" type="presOf" srcId="{9D5C4381-43D0-40D4-ADDF-5FB9F1013943}" destId="{D7308C1A-A529-4DFF-BCA5-B5C9CC3EE6C0}" srcOrd="0" destOrd="0" presId="urn:microsoft.com/office/officeart/2005/8/layout/hProcess9"/>
    <dgm:cxn modelId="{19B219CC-5E27-4DE3-8744-CD66ADA297C5}" srcId="{D848109A-F1EA-4396-8D1E-D16397FBAA94}" destId="{9D5C4381-43D0-40D4-ADDF-5FB9F1013943}" srcOrd="1" destOrd="0" parTransId="{076EA70F-976C-4158-9024-0B3AA39F8E66}" sibTransId="{0909E6FA-06FB-40E6-923E-DCABC6415D59}"/>
    <dgm:cxn modelId="{16E1CE22-6195-1746-AA89-FB2F16E10289}" type="presOf" srcId="{E2A72867-0977-4F23-A119-05F37A423814}" destId="{0D1B264C-DFAB-43B3-89EE-6269B9FA9C8E}" srcOrd="0" destOrd="0" presId="urn:microsoft.com/office/officeart/2005/8/layout/hProcess9"/>
    <dgm:cxn modelId="{8C250664-2AB8-EA43-9B28-173CE47F12E6}" type="presOf" srcId="{D848109A-F1EA-4396-8D1E-D16397FBAA94}" destId="{0CCCA3A0-80CC-40CD-8BB3-8E3A1789525C}" srcOrd="0" destOrd="0" presId="urn:microsoft.com/office/officeart/2005/8/layout/hProcess9"/>
    <dgm:cxn modelId="{895DF8AE-03D2-2641-8B57-EFE6BFB19C12}" type="presOf" srcId="{824D470D-89B0-4FDF-9019-65BFD7E5926E}" destId="{2F89F724-1F16-4AA5-9232-DFE4E3548F42}" srcOrd="0" destOrd="0" presId="urn:microsoft.com/office/officeart/2005/8/layout/hProcess9"/>
    <dgm:cxn modelId="{21C6B97F-4173-4CDB-9E3E-B66C4FC4548E}" srcId="{D848109A-F1EA-4396-8D1E-D16397FBAA94}" destId="{E2A72867-0977-4F23-A119-05F37A423814}" srcOrd="0" destOrd="0" parTransId="{D3D9BCA4-B68A-418A-A5B3-8E6B0D85E15B}" sibTransId="{1337DF38-52D3-44E9-9D6C-A836C435B043}"/>
    <dgm:cxn modelId="{7813F2FA-0AE2-054A-BDB3-CD1EC413C320}" type="presParOf" srcId="{0CCCA3A0-80CC-40CD-8BB3-8E3A1789525C}" destId="{92C87D80-D724-4A4B-BACA-0FC39317D9F2}" srcOrd="0" destOrd="0" presId="urn:microsoft.com/office/officeart/2005/8/layout/hProcess9"/>
    <dgm:cxn modelId="{E170D9EC-FB30-7B4E-91E9-12F70AC993BF}" type="presParOf" srcId="{0CCCA3A0-80CC-40CD-8BB3-8E3A1789525C}" destId="{E588CDF4-5437-4E2B-AB6A-CA57DF61C661}" srcOrd="1" destOrd="0" presId="urn:microsoft.com/office/officeart/2005/8/layout/hProcess9"/>
    <dgm:cxn modelId="{52B9BA8C-59A6-7E44-9C2A-6CDD7F229C4A}" type="presParOf" srcId="{E588CDF4-5437-4E2B-AB6A-CA57DF61C661}" destId="{0D1B264C-DFAB-43B3-89EE-6269B9FA9C8E}" srcOrd="0" destOrd="0" presId="urn:microsoft.com/office/officeart/2005/8/layout/hProcess9"/>
    <dgm:cxn modelId="{4FAD0229-7B16-9649-9107-EA5BE3C5E593}" type="presParOf" srcId="{E588CDF4-5437-4E2B-AB6A-CA57DF61C661}" destId="{882BA40F-BBEB-4DAB-BF0B-5692C1B54168}" srcOrd="1" destOrd="0" presId="urn:microsoft.com/office/officeart/2005/8/layout/hProcess9"/>
    <dgm:cxn modelId="{1054F4C0-0D3D-6340-890C-843CE5CF72C3}" type="presParOf" srcId="{E588CDF4-5437-4E2B-AB6A-CA57DF61C661}" destId="{D7308C1A-A529-4DFF-BCA5-B5C9CC3EE6C0}" srcOrd="2" destOrd="0" presId="urn:microsoft.com/office/officeart/2005/8/layout/hProcess9"/>
    <dgm:cxn modelId="{EBDAF986-7BF0-5A44-B6CF-3CE6A7AC20E6}" type="presParOf" srcId="{E588CDF4-5437-4E2B-AB6A-CA57DF61C661}" destId="{9D152FD0-1121-4CDE-8003-B74C3D2DF334}" srcOrd="3" destOrd="0" presId="urn:microsoft.com/office/officeart/2005/8/layout/hProcess9"/>
    <dgm:cxn modelId="{186F3C16-A94A-5E4C-A783-53F99AF1ACD6}" type="presParOf" srcId="{E588CDF4-5437-4E2B-AB6A-CA57DF61C661}" destId="{2F89F724-1F16-4AA5-9232-DFE4E3548F4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7D80-D724-4A4B-BACA-0FC39317D9F2}">
      <dsp:nvSpPr>
        <dsp:cNvPr id="0" name=""/>
        <dsp:cNvSpPr/>
      </dsp:nvSpPr>
      <dsp:spPr>
        <a:xfrm>
          <a:off x="0" y="0"/>
          <a:ext cx="715480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264C-DFAB-43B3-89EE-6269B9FA9C8E}">
      <dsp:nvSpPr>
        <dsp:cNvPr id="0" name=""/>
        <dsp:cNvSpPr/>
      </dsp:nvSpPr>
      <dsp:spPr>
        <a:xfrm>
          <a:off x="242453" y="1219199"/>
          <a:ext cx="214644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Garamond" pitchFamily="18" charset="0"/>
            </a:rPr>
            <a:t>Phase 1: Defining the Problem</a:t>
          </a:r>
          <a:endParaRPr lang="en-US" sz="2900" kern="1200" dirty="0"/>
        </a:p>
      </dsp:txBody>
      <dsp:txXfrm>
        <a:off x="321808" y="1298554"/>
        <a:ext cx="1987733" cy="1466890"/>
      </dsp:txXfrm>
    </dsp:sp>
    <dsp:sp modelId="{D7308C1A-A529-4DFF-BCA5-B5C9CC3EE6C0}">
      <dsp:nvSpPr>
        <dsp:cNvPr id="0" name=""/>
        <dsp:cNvSpPr/>
      </dsp:nvSpPr>
      <dsp:spPr>
        <a:xfrm>
          <a:off x="2504183" y="1219199"/>
          <a:ext cx="214644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latin typeface="Garamond" pitchFamily="18" charset="0"/>
            </a:rPr>
            <a:t>Phase 2: Designing a Solution</a:t>
          </a:r>
        </a:p>
      </dsp:txBody>
      <dsp:txXfrm>
        <a:off x="2583538" y="1298554"/>
        <a:ext cx="1987733" cy="1466890"/>
      </dsp:txXfrm>
    </dsp:sp>
    <dsp:sp modelId="{2F89F724-1F16-4AA5-9232-DFE4E3548F42}">
      <dsp:nvSpPr>
        <dsp:cNvPr id="0" name=""/>
        <dsp:cNvSpPr/>
      </dsp:nvSpPr>
      <dsp:spPr>
        <a:xfrm>
          <a:off x="4765914" y="1219199"/>
          <a:ext cx="214644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latin typeface="Garamond" pitchFamily="18" charset="0"/>
            </a:rPr>
            <a:t>Phase 3: Looking to the Future</a:t>
          </a:r>
        </a:p>
      </dsp:txBody>
      <dsp:txXfrm>
        <a:off x="4845269" y="1298554"/>
        <a:ext cx="198773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EA69-D24B-D64A-8F98-F219256A200C}" type="datetime1">
              <a:rPr lang="en-US" smtClean="0"/>
              <a:pPr/>
              <a:t>12/14/11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7021-3CAE-7F4C-A407-672DBD5B3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6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6AB8-C18E-A949-B663-86E6FC5D0051}" type="datetime1">
              <a:rPr lang="en-US" smtClean="0"/>
              <a:pPr/>
              <a:t>12/14/11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7A22-D2EC-6D44-A8A9-0A82A6C4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4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through the basics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81200"/>
            <a:ext cx="5791200" cy="1371600"/>
          </a:xfrm>
          <a:effectLst/>
        </p:spPr>
        <p:txBody>
          <a:bodyPr lIns="0" tIns="0" rIns="0" bIns="0" anchor="t">
            <a:noAutofit/>
          </a:bodyPr>
          <a:lstStyle>
            <a:lvl1pPr algn="l">
              <a:defRPr sz="3100">
                <a:ln>
                  <a:noFill/>
                </a:ln>
                <a:solidFill>
                  <a:srgbClr val="003F96"/>
                </a:solidFill>
                <a:latin typeface="Garamond"/>
                <a:cs typeface="Garamon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5791200" cy="8382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700" b="0">
                <a:solidFill>
                  <a:srgbClr val="003F96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0"/>
          </p:nvPr>
        </p:nvSpPr>
        <p:spPr>
          <a:xfrm>
            <a:off x="2286000" y="1371600"/>
            <a:ext cx="5791200" cy="533400"/>
          </a:xfrm>
        </p:spPr>
        <p:txBody>
          <a:bodyPr anchor="b">
            <a:normAutofit/>
          </a:bodyPr>
          <a:lstStyle>
            <a:lvl1pPr>
              <a:defRPr sz="1600" b="0">
                <a:solidFill>
                  <a:srgbClr val="FD5300"/>
                </a:solidFill>
              </a:defRPr>
            </a:lvl1pPr>
            <a:lvl2pPr>
              <a:defRPr>
                <a:solidFill>
                  <a:srgbClr val="FD5300"/>
                </a:solidFill>
              </a:defRPr>
            </a:lvl2pPr>
            <a:lvl3pPr>
              <a:defRPr>
                <a:solidFill>
                  <a:srgbClr val="FD5300"/>
                </a:solidFill>
              </a:defRPr>
            </a:lvl3pPr>
            <a:lvl4pPr>
              <a:defRPr>
                <a:solidFill>
                  <a:srgbClr val="FD5300"/>
                </a:solidFill>
              </a:defRPr>
            </a:lvl4pPr>
            <a:lvl5pPr>
              <a:defRPr>
                <a:solidFill>
                  <a:srgbClr val="FD53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477000"/>
            <a:ext cx="228600" cy="212725"/>
          </a:xfrm>
        </p:spPr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Garamond" pitchFamily="18" charset="0"/>
              </a:defRPr>
            </a:lvl1pPr>
            <a:lvl2pPr>
              <a:defRPr sz="2200">
                <a:latin typeface="Garamond" pitchFamily="18" charset="0"/>
              </a:defRPr>
            </a:lvl2pPr>
            <a:lvl3pPr>
              <a:defRPr sz="2200">
                <a:latin typeface="Garamond" pitchFamily="18" charset="0"/>
              </a:defRPr>
            </a:lvl3pPr>
            <a:lvl4pPr>
              <a:defRPr sz="2200">
                <a:latin typeface="Garamond" pitchFamily="18" charset="0"/>
              </a:defRPr>
            </a:lvl4pPr>
            <a:lvl5pPr>
              <a:defRPr sz="2200"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87" y="27432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6" y="4191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0"/>
            <a:ext cx="4800600" cy="3543300"/>
          </a:xfrm>
        </p:spPr>
        <p:txBody>
          <a:bodyPr anchor="ctr">
            <a:noAutofit/>
          </a:bodyPr>
          <a:lstStyle>
            <a:lvl1pPr algn="l">
              <a:lnSpc>
                <a:spcPct val="110000"/>
              </a:lnSpc>
              <a:defRPr sz="3800">
                <a:solidFill>
                  <a:srgbClr val="003F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990600" y="1676400"/>
            <a:ext cx="7467600" cy="4267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 userDrawn="1"/>
        </p:nvGraphicFramePr>
        <p:xfrm>
          <a:off x="990600" y="1676400"/>
          <a:ext cx="7467600" cy="185420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3F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3F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3F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3F9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F9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990600" y="1600200"/>
            <a:ext cx="7315200" cy="43434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7, 2009  |  PAGE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138" y="1371600"/>
            <a:ext cx="73152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228600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r">
              <a:defRPr sz="900">
                <a:solidFill>
                  <a:srgbClr val="003F96"/>
                </a:solidFill>
              </a:defRPr>
            </a:lvl1pPr>
          </a:lstStyle>
          <a:p>
            <a:fld id="{5812F3A6-AA8A-AC41-AE15-34818B2D3F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457200" rtl="0" eaLnBrk="1" latinLnBrk="0" hangingPunct="1">
        <a:lnSpc>
          <a:spcPts val="3120"/>
        </a:lnSpc>
        <a:spcBef>
          <a:spcPct val="0"/>
        </a:spcBef>
        <a:buNone/>
        <a:defRPr sz="3100" kern="1200">
          <a:solidFill>
            <a:srgbClr val="003F96"/>
          </a:solidFill>
          <a:latin typeface="Georgia"/>
          <a:ea typeface="+mj-ea"/>
          <a:cs typeface="Georgia"/>
        </a:defRPr>
      </a:lvl1pPr>
    </p:titleStyle>
    <p:bodyStyle>
      <a:lvl1pPr marL="223838" indent="-223838" algn="l" defTabSz="457200" rtl="0" eaLnBrk="1" latinLnBrk="0" hangingPunct="1">
        <a:spcBef>
          <a:spcPts val="350"/>
        </a:spcBef>
        <a:spcAft>
          <a:spcPts val="0"/>
        </a:spcAft>
        <a:buFontTx/>
        <a:buNone/>
        <a:defRPr sz="2400" b="1" kern="1200">
          <a:solidFill>
            <a:srgbClr val="003F96"/>
          </a:solidFill>
          <a:latin typeface="Arial"/>
          <a:ea typeface="+mn-ea"/>
          <a:cs typeface="Arial"/>
        </a:defRPr>
      </a:lvl1pPr>
      <a:lvl2pPr marL="223838" indent="-223838" algn="l" defTabSz="457200" rtl="0" eaLnBrk="1" latinLnBrk="0" hangingPunct="1">
        <a:spcBef>
          <a:spcPts val="350"/>
        </a:spcBef>
        <a:spcAft>
          <a:spcPts val="0"/>
        </a:spcAft>
        <a:buFont typeface="Wingdings" charset="2"/>
        <a:buChar char="§"/>
        <a:defRPr sz="2400" kern="1200">
          <a:solidFill>
            <a:srgbClr val="003F96"/>
          </a:solidFill>
          <a:latin typeface="Arial"/>
          <a:ea typeface="+mn-ea"/>
          <a:cs typeface="Arial"/>
        </a:defRPr>
      </a:lvl2pPr>
      <a:lvl3pPr marL="458788" indent="-234950" algn="l" defTabSz="457200" rtl="0" eaLnBrk="1" latinLnBrk="0" hangingPunct="1">
        <a:spcBef>
          <a:spcPts val="350"/>
        </a:spcBef>
        <a:spcAft>
          <a:spcPts val="0"/>
        </a:spcAft>
        <a:buFont typeface="Wingdings" charset="2"/>
        <a:buChar char="§"/>
        <a:defRPr sz="2200" kern="1200">
          <a:solidFill>
            <a:srgbClr val="FD5300"/>
          </a:solidFill>
          <a:latin typeface="Arial"/>
          <a:ea typeface="+mn-ea"/>
          <a:cs typeface="Arial"/>
        </a:defRPr>
      </a:lvl3pPr>
      <a:lvl4pPr marL="682625" indent="-223838" algn="l" defTabSz="457200" rtl="0" eaLnBrk="1" latinLnBrk="0" hangingPunct="1">
        <a:spcBef>
          <a:spcPts val="350"/>
        </a:spcBef>
        <a:buFont typeface="Wingdings" charset="2"/>
        <a:buChar char="§"/>
        <a:tabLst/>
        <a:defRPr sz="2200" kern="1200">
          <a:solidFill>
            <a:srgbClr val="FD5300"/>
          </a:solidFill>
          <a:latin typeface="Arial"/>
          <a:ea typeface="+mn-ea"/>
          <a:cs typeface="Arial"/>
        </a:defRPr>
      </a:lvl4pPr>
      <a:lvl5pPr marL="917575" indent="-234950" algn="l" defTabSz="457200" rtl="0" eaLnBrk="1" latinLnBrk="0" hangingPunct="1">
        <a:spcBef>
          <a:spcPts val="350"/>
        </a:spcBef>
        <a:buFont typeface="Wingdings" charset="2"/>
        <a:buChar char="§"/>
        <a:tabLst/>
        <a:defRPr sz="2200" kern="1200">
          <a:solidFill>
            <a:srgbClr val="FD53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iblevote@gmail.com" TargetMode="External"/><Relationship Id="rId4" Type="http://schemas.openxmlformats.org/officeDocument/2006/relationships/hyperlink" Target="http://elections.itif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057400" y="1371600"/>
            <a:ext cx="5791200" cy="609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</a:pPr>
            <a:r>
              <a:rPr lang="en-US" sz="1800" dirty="0" smtClean="0">
                <a:latin typeface="TradeGothic" pitchFamily="34" charset="0"/>
              </a:rPr>
              <a:t>December 15, 2011</a:t>
            </a:r>
            <a:br>
              <a:rPr lang="en-US" sz="1800" dirty="0" smtClean="0">
                <a:latin typeface="TradeGothic" pitchFamily="34" charset="0"/>
              </a:rPr>
            </a:br>
            <a:r>
              <a:rPr lang="en-US" sz="1800" dirty="0" smtClean="0">
                <a:latin typeface="TradeGothic" pitchFamily="34" charset="0"/>
              </a:rPr>
              <a:t>Technical Guidelines Development Committee</a:t>
            </a:r>
            <a:endParaRPr lang="en-US" sz="1800" dirty="0">
              <a:latin typeface="Trade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3246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ITIF Accessible Voting </a:t>
            </a:r>
            <a:br>
              <a:rPr lang="en-US" sz="3600" b="1" dirty="0" smtClean="0"/>
            </a:br>
            <a:r>
              <a:rPr lang="en-US" sz="3600" b="1" dirty="0" smtClean="0"/>
              <a:t>Technology Initiative</a:t>
            </a:r>
            <a:endParaRPr lang="en-US" sz="3600" b="1" dirty="0"/>
          </a:p>
        </p:txBody>
      </p:sp>
      <p:sp>
        <p:nvSpPr>
          <p:cNvPr id="7" name="Subtitle 18"/>
          <p:cNvSpPr>
            <a:spLocks noGrp="1"/>
          </p:cNvSpPr>
          <p:nvPr>
            <p:ph type="subTitle" idx="1"/>
          </p:nvPr>
        </p:nvSpPr>
        <p:spPr>
          <a:xfrm>
            <a:off x="2075320" y="4724400"/>
            <a:ext cx="66294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3F96"/>
                </a:solidFill>
                <a:latin typeface="Garamond" pitchFamily="18" charset="0"/>
              </a:rPr>
              <a:t>Whitney Quesenbery</a:t>
            </a:r>
            <a:br>
              <a:rPr lang="en-US" sz="2400" dirty="0" smtClean="0">
                <a:solidFill>
                  <a:srgbClr val="003F96"/>
                </a:solidFill>
                <a:latin typeface="Garamond" pitchFamily="18" charset="0"/>
              </a:rPr>
            </a:br>
            <a:r>
              <a:rPr lang="en-US" sz="2400" dirty="0" smtClean="0">
                <a:solidFill>
                  <a:srgbClr val="003F96"/>
                </a:solidFill>
                <a:latin typeface="Garamond" pitchFamily="18" charset="0"/>
              </a:rPr>
              <a:t>Project Coordinator, ITIF Consortium</a:t>
            </a:r>
            <a:br>
              <a:rPr lang="en-US" sz="2400" dirty="0" smtClean="0">
                <a:solidFill>
                  <a:srgbClr val="003F96"/>
                </a:solidFill>
                <a:latin typeface="Garamond" pitchFamily="18" charset="0"/>
              </a:rPr>
            </a:br>
            <a:endParaRPr lang="en-US" sz="2400" dirty="0" smtClean="0">
              <a:solidFill>
                <a:srgbClr val="003F9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Phase 1: Defining the Problem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76824"/>
            <a:ext cx="7467600" cy="4525963"/>
          </a:xfrm>
        </p:spPr>
        <p:txBody>
          <a:bodyPr/>
          <a:lstStyle/>
          <a:p>
            <a:r>
              <a:rPr lang="en-US" sz="2400" dirty="0">
                <a:latin typeface="Arial"/>
              </a:rPr>
              <a:t>Landscape Analysis</a:t>
            </a:r>
          </a:p>
          <a:p>
            <a:pPr marL="0" lvl="1" indent="0">
              <a:buNone/>
            </a:pPr>
            <a:endParaRPr lang="en-US" sz="2400" dirty="0" smtClean="0">
              <a:latin typeface="Arial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Social </a:t>
            </a:r>
            <a:r>
              <a:rPr lang="en-US" sz="2400" dirty="0">
                <a:latin typeface="Arial"/>
              </a:rPr>
              <a:t>and environmental barriers to </a:t>
            </a:r>
            <a:r>
              <a:rPr lang="en-US" sz="2400" dirty="0" smtClean="0">
                <a:latin typeface="Arial"/>
              </a:rPr>
              <a:t>participation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Current election </a:t>
            </a:r>
            <a:r>
              <a:rPr lang="en-US" sz="2400" dirty="0">
                <a:latin typeface="Arial"/>
              </a:rPr>
              <a:t>management practices for accessible </a:t>
            </a:r>
            <a:r>
              <a:rPr lang="en-US" sz="2400" dirty="0" smtClean="0">
                <a:latin typeface="Arial"/>
              </a:rPr>
              <a:t>voting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Current </a:t>
            </a:r>
            <a:r>
              <a:rPr lang="en-US" sz="2400" dirty="0">
                <a:latin typeface="Arial"/>
              </a:rPr>
              <a:t>systems and promising </a:t>
            </a:r>
            <a:r>
              <a:rPr lang="en-US" sz="2400" dirty="0" smtClean="0">
                <a:latin typeface="Arial"/>
              </a:rPr>
              <a:t>technology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Innovative and mainstream </a:t>
            </a:r>
            <a:r>
              <a:rPr lang="en-US" sz="2400" dirty="0">
                <a:latin typeface="Arial"/>
              </a:rPr>
              <a:t>assistive </a:t>
            </a:r>
            <a:r>
              <a:rPr lang="en-US" sz="2400" dirty="0" smtClean="0">
                <a:latin typeface="Arial"/>
              </a:rPr>
              <a:t>technologies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Arial"/>
              </a:rPr>
              <a:t>Demographic analysis of voters with disabilities</a:t>
            </a:r>
            <a:endParaRPr lang="en-US" sz="24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7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Phase 1: Defining the Problem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6867" y="1371600"/>
            <a:ext cx="7467600" cy="4525963"/>
          </a:xfrm>
        </p:spPr>
        <p:txBody>
          <a:bodyPr/>
          <a:lstStyle/>
          <a:p>
            <a:r>
              <a:rPr lang="en-US" sz="2400" dirty="0" smtClean="0">
                <a:latin typeface="Arial"/>
              </a:rPr>
              <a:t>Innovation Workshops</a:t>
            </a:r>
            <a:endParaRPr lang="en-US" sz="2400" dirty="0">
              <a:latin typeface="Arial"/>
            </a:endParaRPr>
          </a:p>
          <a:p>
            <a:pPr marL="0" lvl="1" indent="0">
              <a:buNone/>
            </a:pPr>
            <a:endParaRPr lang="en-US" sz="2400" dirty="0" smtClean="0">
              <a:latin typeface="Arial"/>
            </a:endParaRPr>
          </a:p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/>
              </a:rPr>
              <a:t>Two design workshops that bring together people with disabilities and advocates, election officials and voting system experts, and space, product, digital, service, assistive technology designers to explore barriers and solutions.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/>
              </a:rPr>
              <a:t>OpenIDEO Innovation Challenge focusing a design community of over 20,000 people on this problem.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Graduate class project at Georgia Tech CATEA with industrial and HCI designers.</a:t>
            </a:r>
          </a:p>
        </p:txBody>
      </p:sp>
    </p:spTree>
    <p:extLst>
      <p:ext uri="{BB962C8B-B14F-4D97-AF65-F5344CB8AC3E}">
        <p14:creationId xmlns:p14="http://schemas.microsoft.com/office/powerpoint/2010/main" val="113563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Phase 2: Designing a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Targeted sub-grants to research and develop promising concepts, prototypes or technologies, awarded in Spring 2012</a:t>
            </a:r>
          </a:p>
          <a:p>
            <a:pPr marL="0" lvl="1" indent="0">
              <a:buNone/>
            </a:pPr>
            <a:endParaRPr lang="en-US" sz="2400" dirty="0" smtClean="0">
              <a:latin typeface="Arial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Usability and accessibility testing of prototypes as the work on the subgrants progress. </a:t>
            </a:r>
          </a:p>
          <a:p>
            <a:pPr marL="0" lvl="1" indent="0">
              <a:buNone/>
            </a:pPr>
            <a:endParaRPr lang="en-US" sz="24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5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Phase 3: Looking to the Future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341437"/>
            <a:ext cx="7467600" cy="452596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Targeted sub-grants for under-researched issues. Possibilities include:</a:t>
            </a:r>
          </a:p>
          <a:p>
            <a:pPr marL="844550" lvl="2" indent="-265113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Under-researched disabilities</a:t>
            </a:r>
          </a:p>
          <a:p>
            <a:pPr marL="844550" lvl="2" indent="-265113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Review of state laws to examine implications of design</a:t>
            </a:r>
          </a:p>
          <a:p>
            <a:pPr marL="844550" lvl="2" indent="-265113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Accessible cryptographic voting systems</a:t>
            </a:r>
            <a:br>
              <a:rPr lang="en-US" sz="2400" dirty="0" smtClean="0">
                <a:latin typeface="Arial"/>
              </a:rPr>
            </a:br>
            <a:endParaRPr lang="en-US" sz="2400" dirty="0" smtClean="0">
              <a:latin typeface="Arial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Arial"/>
              </a:rPr>
              <a:t>Development of training for voting system designers in creating accessible voting technology and election systems.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Arial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/>
              </a:rPr>
              <a:t>Summary of findings and public dissemination</a:t>
            </a:r>
          </a:p>
          <a:p>
            <a:pPr marL="0" lvl="1" indent="0">
              <a:buNone/>
            </a:pPr>
            <a:endParaRPr lang="en-US" sz="24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86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0"/>
            <a:ext cx="5715000" cy="5105400"/>
          </a:xfrm>
        </p:spPr>
        <p:txBody>
          <a:bodyPr/>
          <a:lstStyle/>
          <a:p>
            <a:r>
              <a:rPr lang="en-US" sz="3200" dirty="0"/>
              <a:t>“Design thinking is a human centered approach to innovation: [it] </a:t>
            </a:r>
            <a:r>
              <a:rPr lang="en-US" sz="3200" dirty="0" smtClean="0"/>
              <a:t>includes </a:t>
            </a:r>
            <a:r>
              <a:rPr lang="en-US" sz="3200" dirty="0"/>
              <a:t>understanding people as inspiration, prototype building to think, using stories, having an inspired and inspiring culture</a:t>
            </a:r>
            <a:r>
              <a:rPr lang="en-US" sz="3200" dirty="0" smtClean="0"/>
              <a:t>.”</a:t>
            </a:r>
            <a:br>
              <a:rPr lang="en-US" sz="3200" dirty="0" smtClean="0"/>
            </a:br>
            <a:r>
              <a:rPr lang="en-US" sz="3200" dirty="0" smtClean="0"/>
              <a:t>      - Tim Brown, CEO, IDEO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approaches to problem solving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0" y="1619427"/>
            <a:ext cx="3352800" cy="4525963"/>
          </a:xfrm>
        </p:spPr>
        <p:txBody>
          <a:bodyPr/>
          <a:lstStyle/>
          <a:p>
            <a:r>
              <a:rPr lang="en-US" sz="2400" b="0">
                <a:latin typeface="Arial"/>
              </a:rPr>
              <a:t>Brainstorm many ideas</a:t>
            </a:r>
          </a:p>
          <a:p>
            <a:endParaRPr lang="en-US" sz="2400" b="0">
              <a:latin typeface="Arial"/>
            </a:endParaRPr>
          </a:p>
          <a:p>
            <a:pPr marL="0" indent="0"/>
            <a:r>
              <a:rPr lang="en-US" sz="2400" b="0">
                <a:latin typeface="Arial"/>
              </a:rPr>
              <a:t>Build from inspiration to concept to refinement</a:t>
            </a:r>
          </a:p>
          <a:p>
            <a:pPr marL="0" indent="0"/>
            <a:endParaRPr lang="en-US" sz="2400" b="0">
              <a:latin typeface="Arial"/>
            </a:endParaRPr>
          </a:p>
          <a:p>
            <a:pPr marL="0" indent="0"/>
            <a:r>
              <a:rPr lang="en-US" sz="2400" b="0">
                <a:latin typeface="Arial"/>
              </a:rPr>
              <a:t>Encourage inclusive, open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title="Groups of people sketching design concepts in a brainstorming sessio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211" y="1314200"/>
            <a:ext cx="4191000" cy="2176802"/>
          </a:xfrm>
          <a:prstGeom prst="rect">
            <a:avLst/>
          </a:prstGeom>
        </p:spPr>
      </p:pic>
      <p:pic>
        <p:nvPicPr>
          <p:cNvPr id="9" name="Picture 8" title="Images of design concepts displayed on a w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211" y="3682185"/>
            <a:ext cx="4191000" cy="24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people with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39" y="5608637"/>
            <a:ext cx="8193761" cy="868363"/>
          </a:xfrm>
        </p:spPr>
        <p:txBody>
          <a:bodyPr/>
          <a:lstStyle/>
          <a:p>
            <a:pPr marL="0" indent="0"/>
            <a:endParaRPr lang="en-US" b="0" dirty="0"/>
          </a:p>
          <a:p>
            <a:pPr marL="0" indent="0"/>
            <a:r>
              <a:rPr lang="en-US" sz="1800" b="0" dirty="0"/>
              <a:t>This persona is from AEGIS, an </a:t>
            </a:r>
            <a:r>
              <a:rPr lang="en-US" sz="1800" b="0" dirty="0" smtClean="0"/>
              <a:t>EU </a:t>
            </a:r>
            <a:r>
              <a:rPr lang="en-US" sz="1800" b="0" dirty="0"/>
              <a:t>project promoting Open Accessibility </a:t>
            </a:r>
            <a:r>
              <a:rPr lang="en-US" sz="1800" b="0" dirty="0" smtClean="0"/>
              <a:t>Everywhere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title="Persona showin a person with cerebral pals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1"/>
          <a:stretch/>
        </p:blipFill>
        <p:spPr>
          <a:xfrm>
            <a:off x="4419600" y="1363897"/>
            <a:ext cx="4103521" cy="4427303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707404" y="1348871"/>
            <a:ext cx="3407396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457200" rtl="0" eaLnBrk="1" latinLnBrk="0" hangingPunct="1">
              <a:spcBef>
                <a:spcPts val="350"/>
              </a:spcBef>
              <a:spcAft>
                <a:spcPts val="0"/>
              </a:spcAft>
              <a:buFontTx/>
              <a:buNone/>
              <a:defRPr sz="2200" b="1" kern="1200">
                <a:solidFill>
                  <a:srgbClr val="003F96"/>
                </a:solidFill>
                <a:latin typeface="Garamond" pitchFamily="18" charset="0"/>
                <a:ea typeface="+mn-ea"/>
                <a:cs typeface="Arial"/>
              </a:defRPr>
            </a:lvl1pPr>
            <a:lvl2pPr marL="223838" indent="-223838" algn="l" defTabSz="457200" rtl="0" eaLnBrk="1" latinLnBrk="0" hangingPunct="1">
              <a:spcBef>
                <a:spcPts val="350"/>
              </a:spcBef>
              <a:spcAft>
                <a:spcPts val="0"/>
              </a:spcAft>
              <a:buFont typeface="Wingdings" charset="2"/>
              <a:buChar char="§"/>
              <a:defRPr sz="2200" kern="1200">
                <a:solidFill>
                  <a:srgbClr val="003F96"/>
                </a:solidFill>
                <a:latin typeface="Garamond" pitchFamily="18" charset="0"/>
                <a:ea typeface="+mn-ea"/>
                <a:cs typeface="Arial"/>
              </a:defRPr>
            </a:lvl2pPr>
            <a:lvl3pPr marL="458788" indent="-234950" algn="l" defTabSz="457200" rtl="0" eaLnBrk="1" latinLnBrk="0" hangingPunct="1">
              <a:spcBef>
                <a:spcPts val="350"/>
              </a:spcBef>
              <a:spcAft>
                <a:spcPts val="0"/>
              </a:spcAft>
              <a:buFont typeface="Wingdings" charset="2"/>
              <a:buChar char="§"/>
              <a:defRPr sz="2200" kern="1200">
                <a:solidFill>
                  <a:srgbClr val="FD5300"/>
                </a:solidFill>
                <a:latin typeface="Garamond" pitchFamily="18" charset="0"/>
                <a:ea typeface="+mn-ea"/>
                <a:cs typeface="Arial"/>
              </a:defRPr>
            </a:lvl3pPr>
            <a:lvl4pPr marL="682625" indent="-223838" algn="l" defTabSz="457200" rtl="0" eaLnBrk="1" latinLnBrk="0" hangingPunct="1">
              <a:spcBef>
                <a:spcPts val="350"/>
              </a:spcBef>
              <a:buFont typeface="Wingdings" charset="2"/>
              <a:buChar char="§"/>
              <a:tabLst/>
              <a:defRPr sz="2200" kern="1200">
                <a:solidFill>
                  <a:srgbClr val="FD5300"/>
                </a:solidFill>
                <a:latin typeface="Garamond" pitchFamily="18" charset="0"/>
                <a:ea typeface="+mn-ea"/>
                <a:cs typeface="Arial"/>
              </a:defRPr>
            </a:lvl4pPr>
            <a:lvl5pPr marL="917575" indent="-234950" algn="l" defTabSz="457200" rtl="0" eaLnBrk="1" latinLnBrk="0" hangingPunct="1">
              <a:spcBef>
                <a:spcPts val="350"/>
              </a:spcBef>
              <a:buFont typeface="Wingdings" charset="2"/>
              <a:buChar char="§"/>
              <a:tabLst/>
              <a:defRPr sz="2200" kern="1200">
                <a:solidFill>
                  <a:srgbClr val="FD5300"/>
                </a:solidFill>
                <a:latin typeface="Garamond" pitchFamily="18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>
                <a:latin typeface="Arial"/>
              </a:rPr>
              <a:t>Personas:</a:t>
            </a:r>
          </a:p>
          <a:p>
            <a:pPr marL="0" indent="0">
              <a:spcBef>
                <a:spcPts val="0"/>
              </a:spcBef>
            </a:pPr>
            <a:endParaRPr lang="en-US" sz="2400" b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en-US" sz="2400" b="0">
                <a:latin typeface="Arial"/>
              </a:rPr>
              <a:t>Summarize quantiative and qualitative research</a:t>
            </a:r>
          </a:p>
          <a:p>
            <a:pPr marL="0" indent="0">
              <a:spcBef>
                <a:spcPts val="0"/>
              </a:spcBef>
            </a:pPr>
            <a:endParaRPr lang="en-US" sz="2400" b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en-US" sz="2400" b="0">
                <a:latin typeface="Arial"/>
              </a:rPr>
              <a:t>Connect human and technology needs</a:t>
            </a:r>
          </a:p>
          <a:p>
            <a:pPr marL="0" indent="0">
              <a:spcBef>
                <a:spcPts val="0"/>
              </a:spcBef>
            </a:pPr>
            <a:endParaRPr lang="en-US" sz="2400" b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en-US" sz="2400" b="0">
                <a:latin typeface="Arial"/>
              </a:rPr>
              <a:t>Show the journey through an election for people with disabilities</a:t>
            </a:r>
          </a:p>
          <a:p>
            <a:pPr>
              <a:spcBef>
                <a:spcPts val="0"/>
              </a:spcBef>
            </a:pPr>
            <a:endParaRPr lang="en-US" sz="2400" b="0">
              <a:latin typeface="Arial"/>
            </a:endParaRPr>
          </a:p>
          <a:p>
            <a:pPr>
              <a:spcBef>
                <a:spcPts val="0"/>
              </a:spcBef>
            </a:pPr>
            <a:endParaRPr lang="en-US" sz="2400" b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90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Reframe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9141"/>
            <a:ext cx="3505200" cy="4525963"/>
          </a:xfrm>
        </p:spPr>
        <p:txBody>
          <a:bodyPr/>
          <a:lstStyle/>
          <a:p>
            <a:pPr marL="0" indent="0"/>
            <a:endParaRPr lang="en-US" dirty="0">
              <a:latin typeface="Garamond" pitchFamily="18" charset="0"/>
            </a:endParaRPr>
          </a:p>
          <a:p>
            <a:pPr marL="0" indent="0"/>
            <a:r>
              <a:rPr lang="en-US" dirty="0">
                <a:latin typeface="Garamond" pitchFamily="18" charset="0"/>
              </a:rPr>
              <a:t/>
            </a:r>
            <a:br>
              <a:rPr lang="en-US" dirty="0">
                <a:latin typeface="Garamond" pitchFamily="18" charset="0"/>
              </a:rPr>
            </a:br>
            <a:r>
              <a:rPr lang="en-US" b="0" dirty="0" err="1" smtClean="0">
                <a:latin typeface="Garamond" pitchFamily="18" charset="0"/>
              </a:rPr>
              <a:t>BankSimple</a:t>
            </a:r>
            <a:r>
              <a:rPr lang="en-US" b="0" dirty="0" smtClean="0">
                <a:latin typeface="Garamond" pitchFamily="18" charset="0"/>
              </a:rPr>
              <a:t> </a:t>
            </a:r>
            <a:r>
              <a:rPr lang="en-US" b="0" dirty="0">
                <a:latin typeface="Garamond" pitchFamily="18" charset="0"/>
              </a:rPr>
              <a:t>changed the question to “how can we help our customers manage their </a:t>
            </a:r>
            <a:r>
              <a:rPr lang="en-US" b="0" dirty="0" smtClean="0">
                <a:latin typeface="Garamond" pitchFamily="18" charset="0"/>
              </a:rPr>
              <a:t>money?” 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b="0" dirty="0">
                <a:latin typeface="Garamond" pitchFamily="18" charset="0"/>
              </a:rPr>
              <a:t>Carnegie Library changed the question to “how can a library be a place for both information and social interaction”</a:t>
            </a:r>
          </a:p>
          <a:p>
            <a:pPr marL="0" indent="0"/>
            <a:endParaRPr lang="en-US" dirty="0" smtClean="0">
              <a:latin typeface="Garamond" pitchFamily="18" charset="0"/>
            </a:endParaRPr>
          </a:p>
          <a:p>
            <a:pPr marL="0" indent="0"/>
            <a:endParaRPr lang="en-US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title="Notes from research, documenting observations of activity in the librar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961" y="3715087"/>
            <a:ext cx="3655268" cy="2380913"/>
          </a:xfrm>
          <a:prstGeom prst="rect">
            <a:avLst/>
          </a:prstGeom>
        </p:spPr>
      </p:pic>
      <p:pic>
        <p:nvPicPr>
          <p:cNvPr id="10" name="Picture 9" title="Drab room in Carnegie Library, with a circulation desk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9" y="1295399"/>
            <a:ext cx="3668833" cy="23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181100"/>
            <a:ext cx="3657600" cy="4152900"/>
          </a:xfrm>
        </p:spPr>
        <p:txBody>
          <a:bodyPr/>
          <a:lstStyle/>
          <a:p>
            <a:r>
              <a:rPr lang="en-US" sz="3200" smtClean="0"/>
              <a:t>“Design is not just what it looks like and feels like. </a:t>
            </a:r>
            <a:br>
              <a:rPr lang="en-US" sz="3200" smtClean="0"/>
            </a:br>
            <a:r>
              <a:rPr lang="en-US" sz="3200"/>
              <a:t/>
            </a:r>
            <a:br>
              <a:rPr lang="en-US" sz="3200"/>
            </a:br>
            <a:r>
              <a:rPr lang="en-US" sz="3200" smtClean="0"/>
              <a:t>Design is how it works.”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- Steve Jobs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dirty="0"/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57912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adeGothic" pitchFamily="34" charset="0"/>
              </a:rPr>
              <a:t>Email: 	</a:t>
            </a:r>
            <a:r>
              <a:rPr lang="en-US" sz="2400" dirty="0" smtClean="0">
                <a:latin typeface="TradeGothic" pitchFamily="34" charset="0"/>
                <a:hlinkClick r:id="rId3"/>
              </a:rPr>
              <a:t>accessiblevoting@gmail.com</a:t>
            </a:r>
            <a:endParaRPr lang="en-US" sz="2400" dirty="0" smtClean="0">
              <a:latin typeface="TradeGothic" pitchFamily="34" charset="0"/>
            </a:endParaRPr>
          </a:p>
          <a:p>
            <a:r>
              <a:rPr lang="en-US" sz="2400" dirty="0" smtClean="0">
                <a:latin typeface="TradeGothic" pitchFamily="34" charset="0"/>
              </a:rPr>
              <a:t>Twitter: 	</a:t>
            </a:r>
            <a:r>
              <a:rPr lang="en-US" sz="2400" dirty="0">
                <a:latin typeface="TradeGothic" pitchFamily="34" charset="0"/>
              </a:rPr>
              <a:t>@accessiblevote</a:t>
            </a:r>
          </a:p>
          <a:p>
            <a:r>
              <a:rPr lang="en-US" sz="2400" dirty="0" smtClean="0">
                <a:latin typeface="TradeGothic" pitchFamily="34" charset="0"/>
              </a:rPr>
              <a:t>Web: 		</a:t>
            </a:r>
            <a:r>
              <a:rPr lang="en-US" sz="2400" dirty="0" smtClean="0">
                <a:latin typeface="TradeGothic" pitchFamily="34" charset="0"/>
                <a:hlinkClick r:id="rId4"/>
              </a:rPr>
              <a:t>http://elections.itif.org</a:t>
            </a:r>
            <a:endParaRPr lang="en-US" sz="2400" dirty="0" smtClean="0">
              <a:latin typeface="TradeGothic" pitchFamily="34" charset="0"/>
            </a:endParaRPr>
          </a:p>
          <a:p>
            <a:endParaRPr lang="en-US" sz="2400" dirty="0" smtClean="0">
              <a:latin typeface="Trade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400800"/>
            <a:ext cx="228600" cy="365125"/>
          </a:xfrm>
        </p:spPr>
        <p:txBody>
          <a:bodyPr/>
          <a:lstStyle/>
          <a:p>
            <a:fld id="{5812F3A6-AA8A-AC41-AE15-34818B2D3F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The Accessible Voting Technology Initiative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64108"/>
            <a:ext cx="8229600" cy="4678363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Project Duration: 	</a:t>
            </a:r>
            <a:r>
              <a:rPr lang="en-US" b="0" dirty="0" smtClean="0">
                <a:latin typeface="Arial"/>
              </a:rPr>
              <a:t>3 Years</a:t>
            </a:r>
            <a:endParaRPr lang="en-US" b="0" dirty="0">
              <a:latin typeface="Arial"/>
            </a:endParaRPr>
          </a:p>
          <a:p>
            <a:r>
              <a:rPr lang="en-US" dirty="0" smtClean="0">
                <a:latin typeface="Arial"/>
              </a:rPr>
              <a:t>Grant Award: </a:t>
            </a:r>
            <a:r>
              <a:rPr lang="en-US" b="0" dirty="0" smtClean="0">
                <a:latin typeface="Arial"/>
              </a:rPr>
              <a:t>		$2.5M</a:t>
            </a:r>
            <a:endParaRPr lang="en-US" b="0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/>
              </a:rPr>
              <a:t>Grant Recipient: 	</a:t>
            </a:r>
            <a:r>
              <a:rPr lang="en-US" b="0" dirty="0" smtClean="0">
                <a:latin typeface="Arial"/>
              </a:rPr>
              <a:t>	Information Technology and</a:t>
            </a:r>
          </a:p>
          <a:p>
            <a:pPr>
              <a:lnSpc>
                <a:spcPct val="90000"/>
              </a:lnSpc>
            </a:pPr>
            <a:r>
              <a:rPr lang="en-US" b="0" dirty="0">
                <a:latin typeface="Arial"/>
              </a:rPr>
              <a:t>							</a:t>
            </a:r>
            <a:r>
              <a:rPr lang="en-US" b="0" dirty="0" smtClean="0">
                <a:latin typeface="Arial"/>
              </a:rPr>
              <a:t>Innovation Foundation (ITIF)</a:t>
            </a:r>
          </a:p>
          <a:p>
            <a:pPr>
              <a:lnSpc>
                <a:spcPct val="90000"/>
              </a:lnSpc>
            </a:pPr>
            <a:endParaRPr lang="en-US" b="0" dirty="0">
              <a:latin typeface="Arial"/>
            </a:endParaRPr>
          </a:p>
          <a:p>
            <a:pPr marL="1543050" indent="-15430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</a:rPr>
              <a:t>Partners:</a:t>
            </a:r>
            <a:r>
              <a:rPr lang="en-US" b="0" dirty="0">
                <a:latin typeface="Arial"/>
              </a:rPr>
              <a:t>	National Federation of the Blind</a:t>
            </a:r>
          </a:p>
          <a:p>
            <a:pPr marL="1543050" lvl="2" indent="-154305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003F96"/>
                </a:solidFill>
                <a:latin typeface="Arial"/>
              </a:rPr>
              <a:t>	University of Washington Center for Technology and Disability Studies</a:t>
            </a:r>
          </a:p>
          <a:p>
            <a:pPr marL="1543050" indent="-1543050">
              <a:lnSpc>
                <a:spcPct val="90000"/>
              </a:lnSpc>
              <a:spcAft>
                <a:spcPts val="600"/>
              </a:spcAft>
            </a:pPr>
            <a:r>
              <a:rPr lang="en-US" b="0" dirty="0">
                <a:latin typeface="Arial"/>
              </a:rPr>
              <a:t>	Georgia Tech Center for Assistive Technology and Environmental Access (CATEA) and GTRI</a:t>
            </a:r>
          </a:p>
          <a:p>
            <a:pPr marL="1543050" indent="-1543050">
              <a:lnSpc>
                <a:spcPct val="90000"/>
              </a:lnSpc>
              <a:spcAft>
                <a:spcPts val="600"/>
              </a:spcAft>
            </a:pPr>
            <a:r>
              <a:rPr lang="en-US" b="0" dirty="0">
                <a:latin typeface="Arial"/>
              </a:rPr>
              <a:t>	University of Colorado Assistive Technology Partners</a:t>
            </a:r>
          </a:p>
          <a:p>
            <a:pPr marL="1543050" indent="-1543050">
              <a:lnSpc>
                <a:spcPct val="90000"/>
              </a:lnSpc>
              <a:spcAft>
                <a:spcPts val="600"/>
              </a:spcAft>
            </a:pPr>
            <a:r>
              <a:rPr lang="en-US" b="0" dirty="0">
                <a:latin typeface="Arial"/>
              </a:rPr>
              <a:t>	University of Utah Department of Political Science</a:t>
            </a:r>
          </a:p>
          <a:p>
            <a:pPr marL="2282825" indent="-2282825">
              <a:lnSpc>
                <a:spcPct val="90000"/>
              </a:lnSpc>
            </a:pPr>
            <a:endParaRPr lang="en-US" b="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333500"/>
            <a:ext cx="4038600" cy="3543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 smtClean="0"/>
              <a:t>A design-oriented approach to bring together the </a:t>
            </a:r>
            <a:br>
              <a:rPr lang="en-US" sz="2800" b="1" dirty="0" smtClean="0"/>
            </a:br>
            <a:r>
              <a:rPr lang="en-US" sz="2800" b="1" dirty="0" smtClean="0"/>
              <a:t>needs of voters, </a:t>
            </a:r>
            <a:br>
              <a:rPr lang="en-US" sz="2800" b="1" dirty="0" smtClean="0"/>
            </a:br>
            <a:r>
              <a:rPr lang="en-US" sz="2800" b="1" dirty="0" smtClean="0"/>
              <a:t>the potential of technology, and the requirements of elections.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Problem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2297" y="1600200"/>
            <a:ext cx="7467600" cy="4525963"/>
          </a:xfrm>
        </p:spPr>
        <p:txBody>
          <a:bodyPr/>
          <a:lstStyle/>
          <a:p>
            <a:pPr marL="234950" lvl="2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/>
              </a:rPr>
              <a:t>Americans with disabilities face many obstacles to voting including physical, cultural, economic, educational and political barriers. </a:t>
            </a:r>
          </a:p>
          <a:p>
            <a:pPr marL="234950" lvl="2" indent="0">
              <a:buNone/>
            </a:pPr>
            <a:endParaRPr lang="en-US" sz="2800" dirty="0">
              <a:solidFill>
                <a:schemeClr val="tx2"/>
              </a:solidFill>
              <a:latin typeface="Arial"/>
            </a:endParaRPr>
          </a:p>
          <a:p>
            <a:pPr marL="234950" lvl="2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/>
              </a:rPr>
              <a:t>Although much has been done to increase voting accessibility, more progress is needed.</a:t>
            </a:r>
          </a:p>
        </p:txBody>
      </p:sp>
    </p:spTree>
    <p:extLst>
      <p:ext uri="{BB962C8B-B14F-4D97-AF65-F5344CB8AC3E}">
        <p14:creationId xmlns:p14="http://schemas.microsoft.com/office/powerpoint/2010/main" val="1456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Target Population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525963"/>
          </a:xfrm>
        </p:spPr>
        <p:txBody>
          <a:bodyPr/>
          <a:lstStyle/>
          <a:p>
            <a:pPr marL="442913" lvl="3" indent="-377825" defTabSz="288925">
              <a:buNone/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This project will include </a:t>
            </a:r>
            <a:r>
              <a:rPr lang="en-US" sz="2800" dirty="0" smtClean="0">
                <a:solidFill>
                  <a:srgbClr val="003F96"/>
                </a:solidFill>
                <a:latin typeface="Arial"/>
              </a:rPr>
              <a:t>voters </a:t>
            </a:r>
            <a:r>
              <a:rPr lang="en-US" sz="2800" dirty="0">
                <a:solidFill>
                  <a:srgbClr val="003F96"/>
                </a:solidFill>
                <a:latin typeface="Arial"/>
              </a:rPr>
              <a:t>with disabilities:</a:t>
            </a:r>
          </a:p>
          <a:p>
            <a:pPr marL="442913" lvl="3" indent="-377825" defTabSz="288925">
              <a:buNone/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 </a:t>
            </a:r>
          </a:p>
          <a:p>
            <a:pPr marL="442913" lvl="3" indent="-377825" defTabSz="288925">
              <a:lnSpc>
                <a:spcPct val="110000"/>
              </a:lnSpc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Sensory disabilities (blindness, low vision, hearing loss, and deafness)</a:t>
            </a:r>
          </a:p>
          <a:p>
            <a:pPr marL="442913" lvl="3" indent="-377825" defTabSz="288925">
              <a:lnSpc>
                <a:spcPct val="110000"/>
              </a:lnSpc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Cognitive disability</a:t>
            </a:r>
          </a:p>
          <a:p>
            <a:pPr marL="442913" lvl="3" indent="-377825" defTabSz="288925">
              <a:lnSpc>
                <a:spcPct val="110000"/>
              </a:lnSpc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Motor mobility and dexterity disability,</a:t>
            </a:r>
          </a:p>
          <a:p>
            <a:pPr marL="442913" lvl="3" indent="-377825" defTabSz="288925">
              <a:lnSpc>
                <a:spcPct val="110000"/>
              </a:lnSpc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Communication and language-related disability</a:t>
            </a:r>
          </a:p>
          <a:p>
            <a:pPr marL="442913" lvl="3" indent="-377825" defTabSz="288925">
              <a:lnSpc>
                <a:spcPct val="110000"/>
              </a:lnSpc>
            </a:pPr>
            <a:r>
              <a:rPr lang="en-US" sz="2800" dirty="0">
                <a:solidFill>
                  <a:srgbClr val="003F96"/>
                </a:solidFill>
                <a:latin typeface="Arial"/>
              </a:rPr>
              <a:t>Disabilities common among older adults</a:t>
            </a:r>
            <a:r>
              <a:rPr lang="en-US" sz="2800" dirty="0" smtClean="0">
                <a:solidFill>
                  <a:srgbClr val="003F96"/>
                </a:solidFill>
                <a:latin typeface="Arial"/>
              </a:rPr>
              <a:t>.</a:t>
            </a:r>
          </a:p>
          <a:p>
            <a:pPr marL="458787" lvl="3" indent="0">
              <a:buNone/>
            </a:pPr>
            <a:endParaRPr lang="en-US" sz="2800" dirty="0" smtClean="0">
              <a:solidFill>
                <a:srgbClr val="003F9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5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7824" y="1371600"/>
            <a:ext cx="7467600" cy="4525963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None/>
            </a:pPr>
            <a:endParaRPr lang="en-US" sz="2800" dirty="0" smtClean="0">
              <a:latin typeface="Arial"/>
            </a:endParaRPr>
          </a:p>
          <a:p>
            <a:pPr marL="234950" lvl="2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/>
              </a:rPr>
              <a:t>To </a:t>
            </a:r>
            <a:r>
              <a:rPr lang="en-US" sz="2800" dirty="0">
                <a:solidFill>
                  <a:schemeClr val="tx2"/>
                </a:solidFill>
                <a:latin typeface="Arial"/>
              </a:rPr>
              <a:t>use a design-led innovation process to translate research, observations </a:t>
            </a:r>
            <a:r>
              <a:rPr lang="en-US" sz="2800" dirty="0" smtClean="0">
                <a:solidFill>
                  <a:schemeClr val="tx2"/>
                </a:solidFill>
                <a:latin typeface="Arial"/>
              </a:rPr>
              <a:t>and </a:t>
            </a:r>
            <a:r>
              <a:rPr lang="en-US" sz="2800" dirty="0">
                <a:solidFill>
                  <a:schemeClr val="tx2"/>
                </a:solidFill>
                <a:latin typeface="Arial"/>
              </a:rPr>
              <a:t>insights into actionable steps to change voting system technologies </a:t>
            </a:r>
            <a:r>
              <a:rPr lang="en-US" sz="2800" dirty="0" smtClean="0">
                <a:solidFill>
                  <a:schemeClr val="tx2"/>
                </a:solidFill>
                <a:latin typeface="Arial"/>
              </a:rPr>
              <a:t>and </a:t>
            </a:r>
            <a:r>
              <a:rPr lang="en-US" sz="2800" dirty="0">
                <a:solidFill>
                  <a:schemeClr val="tx2"/>
                </a:solidFill>
                <a:latin typeface="Arial"/>
              </a:rPr>
              <a:t>processes in ways that will improve the voting experience for people </a:t>
            </a:r>
            <a:r>
              <a:rPr lang="en-US" sz="2800" dirty="0" smtClean="0">
                <a:solidFill>
                  <a:schemeClr val="tx2"/>
                </a:solidFill>
                <a:latin typeface="Arial"/>
              </a:rPr>
              <a:t>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92631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Criteria for Success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4876800"/>
          </a:xfrm>
        </p:spPr>
        <p:txBody>
          <a:bodyPr/>
          <a:lstStyle/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Arial"/>
              </a:rPr>
              <a:t>Usable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/>
              </a:rPr>
              <a:t>Supporting </a:t>
            </a:r>
            <a:r>
              <a:rPr lang="en-US" sz="2000" dirty="0">
                <a:latin typeface="Arial"/>
              </a:rPr>
              <a:t>all voters in marking their ballot accurately &amp; </a:t>
            </a:r>
            <a:r>
              <a:rPr lang="en-US" sz="2000" dirty="0" smtClean="0">
                <a:latin typeface="Arial"/>
              </a:rPr>
              <a:t>efficiently</a:t>
            </a:r>
            <a:endParaRPr lang="en-US" sz="2000" dirty="0">
              <a:latin typeface="Arial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>
                <a:latin typeface="Arial"/>
              </a:rPr>
              <a:t>Accessible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/>
              </a:rPr>
              <a:t>Enabling </a:t>
            </a:r>
            <a:r>
              <a:rPr lang="en-US" sz="2000" dirty="0">
                <a:latin typeface="Arial"/>
              </a:rPr>
              <a:t>people with disabilities to participate independently and </a:t>
            </a:r>
            <a:r>
              <a:rPr lang="en-US" sz="2000" dirty="0" smtClean="0">
                <a:latin typeface="Arial"/>
              </a:rPr>
              <a:t>privately</a:t>
            </a:r>
            <a:endParaRPr lang="en-US" sz="2000" dirty="0">
              <a:latin typeface="Arial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Arial"/>
              </a:rPr>
              <a:t>Flexible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/>
              </a:rPr>
              <a:t>Fits </a:t>
            </a:r>
            <a:r>
              <a:rPr lang="en-US" sz="2000" dirty="0">
                <a:latin typeface="Arial"/>
              </a:rPr>
              <a:t>within election management practices from traditional polling places to vote centers and </a:t>
            </a:r>
            <a:r>
              <a:rPr lang="en-US" sz="2000" dirty="0" smtClean="0">
                <a:latin typeface="Arial"/>
              </a:rPr>
              <a:t>vote-by-mail</a:t>
            </a:r>
            <a:endParaRPr lang="en-US" sz="2000" dirty="0">
              <a:latin typeface="Arial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Arial"/>
              </a:rPr>
              <a:t>Secure </a:t>
            </a:r>
            <a:r>
              <a:rPr lang="en-US" b="1" dirty="0">
                <a:latin typeface="Arial"/>
              </a:rPr>
              <a:t>and </a:t>
            </a:r>
            <a:r>
              <a:rPr lang="en-US" b="1" dirty="0" smtClean="0">
                <a:latin typeface="Arial"/>
              </a:rPr>
              <a:t>auditable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/>
              </a:rPr>
              <a:t>Making </a:t>
            </a:r>
            <a:r>
              <a:rPr lang="en-US" sz="2000" dirty="0">
                <a:latin typeface="Arial"/>
              </a:rPr>
              <a:t>it possible to recount and audit </a:t>
            </a:r>
            <a:r>
              <a:rPr lang="en-US" sz="2000" dirty="0" smtClean="0">
                <a:latin typeface="Arial"/>
              </a:rPr>
              <a:t>elections</a:t>
            </a:r>
            <a:endParaRPr lang="en-US" sz="2000" dirty="0">
              <a:latin typeface="Arial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>
                <a:latin typeface="Arial"/>
              </a:rPr>
              <a:t>Affordable </a:t>
            </a:r>
            <a:r>
              <a:rPr lang="en-US" b="1" dirty="0">
                <a:latin typeface="Arial"/>
              </a:rPr>
              <a:t>and </a:t>
            </a:r>
            <a:r>
              <a:rPr lang="en-US" b="1" dirty="0" smtClean="0">
                <a:latin typeface="Arial"/>
              </a:rPr>
              <a:t>robust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/>
              </a:rPr>
              <a:t>Within </a:t>
            </a:r>
            <a:r>
              <a:rPr lang="en-US" sz="2000" dirty="0">
                <a:latin typeface="Arial"/>
              </a:rPr>
              <a:t>the means of even a small election </a:t>
            </a:r>
            <a:r>
              <a:rPr lang="en-US" sz="2000" dirty="0" smtClean="0">
                <a:latin typeface="Arial"/>
              </a:rPr>
              <a:t>district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12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981200"/>
            <a:ext cx="3810000" cy="335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We focus on the user experience, not just the </a:t>
            </a:r>
            <a:r>
              <a:rPr lang="en-US" dirty="0" smtClean="0"/>
              <a:t>technology.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Project Activities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 marL="0" lvl="1" indent="0">
              <a:buNone/>
            </a:pPr>
            <a:endParaRPr lang="en-US" b="1" dirty="0">
              <a:latin typeface="Garamond" pitchFamily="18" charset="0"/>
            </a:endParaRPr>
          </a:p>
          <a:p>
            <a:pPr marL="0" lvl="1" indent="0">
              <a:buNone/>
            </a:pPr>
            <a:endParaRPr lang="en-US" dirty="0" smtClean="0">
              <a:latin typeface="Garamond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3509830"/>
              </p:ext>
            </p:extLst>
          </p:nvPr>
        </p:nvGraphicFramePr>
        <p:xfrm>
          <a:off x="1303388" y="1657892"/>
          <a:ext cx="7154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27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90616_master_template">
  <a:themeElements>
    <a:clrScheme name="###ITIF ">
      <a:dk1>
        <a:srgbClr val="535045"/>
      </a:dk1>
      <a:lt1>
        <a:sysClr val="window" lastClr="FFFFFF"/>
      </a:lt1>
      <a:dk2>
        <a:srgbClr val="1F497D"/>
      </a:dk2>
      <a:lt2>
        <a:srgbClr val="EEECE1"/>
      </a:lt2>
      <a:accent1>
        <a:srgbClr val="164094"/>
      </a:accent1>
      <a:accent2>
        <a:srgbClr val="E5581D"/>
      </a:accent2>
      <a:accent3>
        <a:srgbClr val="C1C0AC"/>
      </a:accent3>
      <a:accent4>
        <a:srgbClr val="D0D8E9"/>
      </a:accent4>
      <a:accent5>
        <a:srgbClr val="E9EDF4"/>
      </a:accent5>
      <a:accent6>
        <a:srgbClr val="6E63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090616_master_template</Template>
  <TotalTime>1089</TotalTime>
  <Words>573</Words>
  <Application>Microsoft Macintosh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090616_master_template</vt:lpstr>
      <vt:lpstr>ITIF Accessible Voting  Technology Initiative</vt:lpstr>
      <vt:lpstr>The Accessible Voting Technology Initiative</vt:lpstr>
      <vt:lpstr>A design-oriented approach to bring together the  needs of voters,  the potential of technology, and the requirements of elections.</vt:lpstr>
      <vt:lpstr>The Problem</vt:lpstr>
      <vt:lpstr>Target Population</vt:lpstr>
      <vt:lpstr>Objective</vt:lpstr>
      <vt:lpstr>Criteria for Success</vt:lpstr>
      <vt:lpstr>We focus on the user experience, not just the technology.  </vt:lpstr>
      <vt:lpstr>Project Activities</vt:lpstr>
      <vt:lpstr>Phase 1: Defining the Problem</vt:lpstr>
      <vt:lpstr>Phase 1: Defining the Problem</vt:lpstr>
      <vt:lpstr>Phase 2: Designing a solution</vt:lpstr>
      <vt:lpstr>Phase 3: Looking to the Future</vt:lpstr>
      <vt:lpstr>“Design thinking is a human centered approach to innovation: [it] includes understanding people as inspiration, prototype building to think, using stories, having an inspired and inspiring culture.”       - Tim Brown, CEO, IDEO</vt:lpstr>
      <vt:lpstr>Collaborative approaches to problem solving</vt:lpstr>
      <vt:lpstr>Focusing on people with personas</vt:lpstr>
      <vt:lpstr>Reframe the question</vt:lpstr>
      <vt:lpstr>“Design is not just what it looks like and feels like.   Design is how it works.”  - Steve Jobs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Road to Recovery: A Stimulus Plan to Create Jobs, Boost Productivity, and Revitalize America</dc:title>
  <dc:creator>Daniel Castro</dc:creator>
  <cp:lastModifiedBy>Whitney Quesenbery</cp:lastModifiedBy>
  <cp:revision>124</cp:revision>
  <dcterms:created xsi:type="dcterms:W3CDTF">2011-05-30T14:55:12Z</dcterms:created>
  <dcterms:modified xsi:type="dcterms:W3CDTF">2011-12-14T14:15:58Z</dcterms:modified>
</cp:coreProperties>
</file>