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63" r:id="rId3"/>
    <p:sldId id="264" r:id="rId4"/>
    <p:sldId id="265" r:id="rId5"/>
    <p:sldId id="266" r:id="rId6"/>
    <p:sldId id="268" r:id="rId7"/>
    <p:sldId id="269" r:id="rId8"/>
    <p:sldId id="271" r:id="rId9"/>
    <p:sldId id="272" r:id="rId10"/>
    <p:sldId id="270" r:id="rId11"/>
    <p:sldId id="273" r:id="rId12"/>
    <p:sldId id="274" r:id="rId13"/>
    <p:sldId id="275" r:id="rId14"/>
    <p:sldId id="276" r:id="rId15"/>
    <p:sldId id="283" r:id="rId16"/>
    <p:sldId id="284" r:id="rId17"/>
    <p:sldId id="278" r:id="rId18"/>
    <p:sldId id="279" r:id="rId19"/>
    <p:sldId id="280" r:id="rId20"/>
    <p:sldId id="281" r:id="rId21"/>
    <p:sldId id="302" r:id="rId22"/>
    <p:sldId id="261" r:id="rId23"/>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autoAdjust="0"/>
  </p:normalViewPr>
  <p:slideViewPr>
    <p:cSldViewPr snapToGrid="0" snapToObjects="1">
      <p:cViewPr varScale="1">
        <p:scale>
          <a:sx n="51" d="100"/>
          <a:sy n="51" d="100"/>
        </p:scale>
        <p:origin x="356" y="44"/>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4232"/>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2496" y="-667"/>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AD203-48FA-44C5-BA5E-F190A22C7497}"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0116B1CB-A013-44A7-81E2-18C0DE2ED3D7}">
      <dgm:prSet phldrT="[Text]"/>
      <dgm:spPr/>
      <dgm:t>
        <a:bodyPr/>
        <a:lstStyle/>
        <a:p>
          <a:r>
            <a:rPr lang="en-US" dirty="0">
              <a:ea typeface="ＭＳ Ｐゴシック" pitchFamily="34" charset="-128"/>
              <a:cs typeface="ＭＳ Ｐゴシック" pitchFamily="34" charset="-128"/>
            </a:rPr>
            <a:t>The first step toward organizational </a:t>
          </a:r>
          <a:br>
            <a:rPr lang="en-US" dirty="0">
              <a:ea typeface="ＭＳ Ｐゴシック" pitchFamily="34" charset="-128"/>
              <a:cs typeface="ＭＳ Ｐゴシック" pitchFamily="34" charset="-128"/>
            </a:rPr>
          </a:br>
          <a:r>
            <a:rPr lang="en-US" dirty="0">
              <a:ea typeface="ＭＳ Ｐゴシック" pitchFamily="34" charset="-128"/>
              <a:cs typeface="ＭＳ Ｐゴシック" pitchFamily="34" charset="-128"/>
            </a:rPr>
            <a:t>improvement and performance excellence</a:t>
          </a:r>
          <a:endParaRPr lang="en-US" dirty="0"/>
        </a:p>
      </dgm:t>
    </dgm:pt>
    <dgm:pt modelId="{778071EF-4271-4334-8362-4C5C863DBF32}" type="parTrans" cxnId="{E12741AB-04EF-4970-8A47-0D80F36FBE07}">
      <dgm:prSet/>
      <dgm:spPr/>
      <dgm:t>
        <a:bodyPr/>
        <a:lstStyle/>
        <a:p>
          <a:endParaRPr lang="en-US"/>
        </a:p>
      </dgm:t>
    </dgm:pt>
    <dgm:pt modelId="{D846AD0A-E8E7-4A91-87E3-F68A464E4E21}" type="sibTrans" cxnId="{E12741AB-04EF-4970-8A47-0D80F36FBE07}">
      <dgm:prSet/>
      <dgm:spPr/>
      <dgm:t>
        <a:bodyPr/>
        <a:lstStyle/>
        <a:p>
          <a:endParaRPr lang="en-US"/>
        </a:p>
      </dgm:t>
    </dgm:pt>
    <dgm:pt modelId="{AD90F779-75DC-40D4-A6AF-A2B31526801E}">
      <dgm:prSet/>
      <dgm:spPr/>
      <dgm:t>
        <a:bodyPr/>
        <a:lstStyle/>
        <a:p>
          <a:r>
            <a:rPr lang="en-US">
              <a:ea typeface="ＭＳ Ｐゴシック" pitchFamily="34" charset="-128"/>
              <a:cs typeface="ＭＳ Ｐゴシック" pitchFamily="34" charset="-128"/>
            </a:rPr>
            <a:t>A “results-oriented” review</a:t>
          </a:r>
          <a:endParaRPr lang="en-US" dirty="0">
            <a:ea typeface="ＭＳ Ｐゴシック" pitchFamily="34" charset="-128"/>
            <a:cs typeface="ＭＳ Ｐゴシック" pitchFamily="34" charset="-128"/>
          </a:endParaRPr>
        </a:p>
      </dgm:t>
      <dgm:extLst>
        <a:ext uri="{E40237B7-FDA0-4F09-8148-C483321AD2D9}">
          <dgm14:cNvPr xmlns:dgm14="http://schemas.microsoft.com/office/drawing/2010/diagram" id="0" name="" descr="The Baldrige Excellence Framework is a systems approach to improving your organization. Whether your organization is large or small, and no matter your industry or sector, you can use the Baldrige framework and its Criteria for Performance Excellence for improvement. &#10;The Baldrige framework provides a way to evaluate how well your organization is meeting its goals and objectives. You can use the Baldrige framework to evaluate your processes and their impact on results. &#10;Most organizations begin their improvement journeys by using the Criteria for self-assessment. Self-assessments are flexible. You can&#10;engage all workforce members in the process or select participants from a cross section of functions and levels—or appoint a small group to represent all colleagues&#10;use a questionnaire approach &#10;use only the Organizational Profile for a first self-assessment&#10;use a selected group of questions from the seven Criteria categories&#10;do a full self-assessment&#10;"/>
        </a:ext>
      </dgm:extLst>
    </dgm:pt>
    <dgm:pt modelId="{248E086D-31EB-4B7E-98AD-109CADCD3D80}" type="parTrans" cxnId="{4309EA77-17F6-45C1-B2A6-4F95AABD0CA5}">
      <dgm:prSet/>
      <dgm:spPr/>
      <dgm:t>
        <a:bodyPr/>
        <a:lstStyle/>
        <a:p>
          <a:endParaRPr lang="en-US"/>
        </a:p>
      </dgm:t>
    </dgm:pt>
    <dgm:pt modelId="{E223603F-BAA6-451C-ADC0-DC84509BC229}" type="sibTrans" cxnId="{4309EA77-17F6-45C1-B2A6-4F95AABD0CA5}">
      <dgm:prSet/>
      <dgm:spPr/>
      <dgm:t>
        <a:bodyPr/>
        <a:lstStyle/>
        <a:p>
          <a:endParaRPr lang="en-US"/>
        </a:p>
      </dgm:t>
    </dgm:pt>
    <dgm:pt modelId="{E8AA163E-2170-4FD0-91B4-9338C8074D75}">
      <dgm:prSet/>
      <dgm:spPr/>
      <dgm:t>
        <a:bodyPr/>
        <a:lstStyle/>
        <a:p>
          <a:r>
            <a:rPr lang="en-US">
              <a:ea typeface="ＭＳ Ｐゴシック" pitchFamily="34" charset="-128"/>
              <a:cs typeface="ＭＳ Ｐゴシック" pitchFamily="34" charset="-128"/>
            </a:rPr>
            <a:t>Adaptable to the needs of your organization</a:t>
          </a:r>
          <a:endParaRPr lang="en-US" dirty="0">
            <a:ea typeface="ＭＳ Ｐゴシック" pitchFamily="34" charset="-128"/>
            <a:cs typeface="ＭＳ Ｐゴシック" pitchFamily="34" charset="-128"/>
          </a:endParaRPr>
        </a:p>
      </dgm:t>
    </dgm:pt>
    <dgm:pt modelId="{A030C42B-AF81-4B56-A0C6-7D1AEA9CDCE5}" type="parTrans" cxnId="{1C8CA826-50F0-49E8-B23B-80AEA2E835E8}">
      <dgm:prSet/>
      <dgm:spPr/>
      <dgm:t>
        <a:bodyPr/>
        <a:lstStyle/>
        <a:p>
          <a:endParaRPr lang="en-US"/>
        </a:p>
      </dgm:t>
    </dgm:pt>
    <dgm:pt modelId="{9458B0CF-23E7-47A1-9F30-7A9AC965C7C4}" type="sibTrans" cxnId="{1C8CA826-50F0-49E8-B23B-80AEA2E835E8}">
      <dgm:prSet/>
      <dgm:spPr/>
      <dgm:t>
        <a:bodyPr/>
        <a:lstStyle/>
        <a:p>
          <a:endParaRPr lang="en-US"/>
        </a:p>
      </dgm:t>
    </dgm:pt>
    <dgm:pt modelId="{5A925A1F-C362-406D-8D2B-2E8E9E19F268}" type="pres">
      <dgm:prSet presAssocID="{B3DAD203-48FA-44C5-BA5E-F190A22C7497}" presName="diagram" presStyleCnt="0">
        <dgm:presLayoutVars>
          <dgm:dir/>
          <dgm:resizeHandles val="exact"/>
        </dgm:presLayoutVars>
      </dgm:prSet>
      <dgm:spPr/>
    </dgm:pt>
    <dgm:pt modelId="{3F06F391-6DA6-4B3A-A314-FB95AA461AE1}" type="pres">
      <dgm:prSet presAssocID="{0116B1CB-A013-44A7-81E2-18C0DE2ED3D7}" presName="node" presStyleLbl="node1" presStyleIdx="0" presStyleCnt="3">
        <dgm:presLayoutVars>
          <dgm:bulletEnabled val="1"/>
        </dgm:presLayoutVars>
      </dgm:prSet>
      <dgm:spPr/>
    </dgm:pt>
    <dgm:pt modelId="{53A36DF5-93F0-48C5-82A7-42049AE63233}" type="pres">
      <dgm:prSet presAssocID="{D846AD0A-E8E7-4A91-87E3-F68A464E4E21}" presName="sibTrans" presStyleCnt="0"/>
      <dgm:spPr/>
    </dgm:pt>
    <dgm:pt modelId="{45FBC0F6-FE80-44D3-9D21-E10B1ADBC9AF}" type="pres">
      <dgm:prSet presAssocID="{AD90F779-75DC-40D4-A6AF-A2B31526801E}" presName="node" presStyleLbl="node1" presStyleIdx="1" presStyleCnt="3">
        <dgm:presLayoutVars>
          <dgm:bulletEnabled val="1"/>
        </dgm:presLayoutVars>
      </dgm:prSet>
      <dgm:spPr/>
    </dgm:pt>
    <dgm:pt modelId="{B73F64DB-879C-4C79-9788-0BBB9FACFCD1}" type="pres">
      <dgm:prSet presAssocID="{E223603F-BAA6-451C-ADC0-DC84509BC229}" presName="sibTrans" presStyleCnt="0"/>
      <dgm:spPr/>
    </dgm:pt>
    <dgm:pt modelId="{05B820F8-AEAD-4D02-A909-0EEE37B08FDB}" type="pres">
      <dgm:prSet presAssocID="{E8AA163E-2170-4FD0-91B4-9338C8074D75}" presName="node" presStyleLbl="node1" presStyleIdx="2" presStyleCnt="3">
        <dgm:presLayoutVars>
          <dgm:bulletEnabled val="1"/>
        </dgm:presLayoutVars>
      </dgm:prSet>
      <dgm:spPr/>
    </dgm:pt>
  </dgm:ptLst>
  <dgm:cxnLst>
    <dgm:cxn modelId="{1C8CA826-50F0-49E8-B23B-80AEA2E835E8}" srcId="{B3DAD203-48FA-44C5-BA5E-F190A22C7497}" destId="{E8AA163E-2170-4FD0-91B4-9338C8074D75}" srcOrd="2" destOrd="0" parTransId="{A030C42B-AF81-4B56-A0C6-7D1AEA9CDCE5}" sibTransId="{9458B0CF-23E7-47A1-9F30-7A9AC965C7C4}"/>
    <dgm:cxn modelId="{3254EA45-1084-418D-92B4-D8310EC90709}" type="presOf" srcId="{B3DAD203-48FA-44C5-BA5E-F190A22C7497}" destId="{5A925A1F-C362-406D-8D2B-2E8E9E19F268}" srcOrd="0" destOrd="0" presId="urn:microsoft.com/office/officeart/2005/8/layout/default"/>
    <dgm:cxn modelId="{CDE56777-B3DA-413F-A7DE-6322451D1C7F}" type="presOf" srcId="{E8AA163E-2170-4FD0-91B4-9338C8074D75}" destId="{05B820F8-AEAD-4D02-A909-0EEE37B08FDB}" srcOrd="0" destOrd="0" presId="urn:microsoft.com/office/officeart/2005/8/layout/default"/>
    <dgm:cxn modelId="{4309EA77-17F6-45C1-B2A6-4F95AABD0CA5}" srcId="{B3DAD203-48FA-44C5-BA5E-F190A22C7497}" destId="{AD90F779-75DC-40D4-A6AF-A2B31526801E}" srcOrd="1" destOrd="0" parTransId="{248E086D-31EB-4B7E-98AD-109CADCD3D80}" sibTransId="{E223603F-BAA6-451C-ADC0-DC84509BC229}"/>
    <dgm:cxn modelId="{9A360593-0FF0-42A4-A0A2-765D8A030791}" type="presOf" srcId="{0116B1CB-A013-44A7-81E2-18C0DE2ED3D7}" destId="{3F06F391-6DA6-4B3A-A314-FB95AA461AE1}" srcOrd="0" destOrd="0" presId="urn:microsoft.com/office/officeart/2005/8/layout/default"/>
    <dgm:cxn modelId="{E12741AB-04EF-4970-8A47-0D80F36FBE07}" srcId="{B3DAD203-48FA-44C5-BA5E-F190A22C7497}" destId="{0116B1CB-A013-44A7-81E2-18C0DE2ED3D7}" srcOrd="0" destOrd="0" parTransId="{778071EF-4271-4334-8362-4C5C863DBF32}" sibTransId="{D846AD0A-E8E7-4A91-87E3-F68A464E4E21}"/>
    <dgm:cxn modelId="{623BF7B8-2CCF-4F98-BF4B-D77E0D4415EA}" type="presOf" srcId="{AD90F779-75DC-40D4-A6AF-A2B31526801E}" destId="{45FBC0F6-FE80-44D3-9D21-E10B1ADBC9AF}" srcOrd="0" destOrd="0" presId="urn:microsoft.com/office/officeart/2005/8/layout/default"/>
    <dgm:cxn modelId="{225852B1-2DD6-4EB2-9F5D-4871756372FB}" type="presParOf" srcId="{5A925A1F-C362-406D-8D2B-2E8E9E19F268}" destId="{3F06F391-6DA6-4B3A-A314-FB95AA461AE1}" srcOrd="0" destOrd="0" presId="urn:microsoft.com/office/officeart/2005/8/layout/default"/>
    <dgm:cxn modelId="{A3F38CE9-9FEA-42E3-AFB5-F544532E1786}" type="presParOf" srcId="{5A925A1F-C362-406D-8D2B-2E8E9E19F268}" destId="{53A36DF5-93F0-48C5-82A7-42049AE63233}" srcOrd="1" destOrd="0" presId="urn:microsoft.com/office/officeart/2005/8/layout/default"/>
    <dgm:cxn modelId="{FC62A344-B56E-41D1-BF7A-F6817F9D5146}" type="presParOf" srcId="{5A925A1F-C362-406D-8D2B-2E8E9E19F268}" destId="{45FBC0F6-FE80-44D3-9D21-E10B1ADBC9AF}" srcOrd="2" destOrd="0" presId="urn:microsoft.com/office/officeart/2005/8/layout/default"/>
    <dgm:cxn modelId="{6DF6962B-80CC-47E9-929D-84D9F847E32A}" type="presParOf" srcId="{5A925A1F-C362-406D-8D2B-2E8E9E19F268}" destId="{B73F64DB-879C-4C79-9788-0BBB9FACFCD1}" srcOrd="3" destOrd="0" presId="urn:microsoft.com/office/officeart/2005/8/layout/default"/>
    <dgm:cxn modelId="{6BE21DBC-4188-4D8E-87DA-5CA235FA4BB7}" type="presParOf" srcId="{5A925A1F-C362-406D-8D2B-2E8E9E19F268}" destId="{05B820F8-AEAD-4D02-A909-0EEE37B08FD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8FF7BAE-9284-4284-B19E-1B2AFD4D85AF}" type="doc">
      <dgm:prSet loTypeId="urn:microsoft.com/office/officeart/2005/8/layout/default" loCatId="list" qsTypeId="urn:microsoft.com/office/officeart/2005/8/quickstyle/simple1" qsCatId="simple" csTypeId="urn:microsoft.com/office/officeart/2005/8/colors/accent2_1" csCatId="accent2" phldr="1"/>
      <dgm:spPr/>
    </dgm:pt>
    <dgm:pt modelId="{CB7E4836-BA14-4AEA-92F8-D0F2F2ED6CB7}">
      <dgm:prSet phldrT="[Text]" custT="1"/>
      <dgm:spPr/>
      <dgm:t>
        <a:bodyPr/>
        <a:lstStyle/>
        <a:p>
          <a:r>
            <a:rPr lang="en-US" sz="3200" dirty="0">
              <a:ea typeface="ＭＳ Ｐゴシック" pitchFamily="34" charset="-128"/>
            </a:rPr>
            <a:t>Your customers, competitors, or budget are driving the need to change.</a:t>
          </a:r>
          <a:endParaRPr lang="en-US" sz="3200" dirty="0"/>
        </a:p>
      </dgm:t>
    </dgm:pt>
    <dgm:pt modelId="{62EB6577-76B5-454C-AC53-ED9E5FF7DB46}" type="parTrans" cxnId="{5C2D2011-ADF3-4889-814A-011BFAC6991F}">
      <dgm:prSet/>
      <dgm:spPr/>
      <dgm:t>
        <a:bodyPr/>
        <a:lstStyle/>
        <a:p>
          <a:endParaRPr lang="en-US" sz="3200"/>
        </a:p>
      </dgm:t>
    </dgm:pt>
    <dgm:pt modelId="{B393911A-CFB3-421D-8240-DE1C17567452}" type="sibTrans" cxnId="{5C2D2011-ADF3-4889-814A-011BFAC6991F}">
      <dgm:prSet/>
      <dgm:spPr/>
      <dgm:t>
        <a:bodyPr/>
        <a:lstStyle/>
        <a:p>
          <a:endParaRPr lang="en-US" sz="3200"/>
        </a:p>
      </dgm:t>
    </dgm:pt>
    <dgm:pt modelId="{A139E371-8E54-4A4F-BD66-D7853AF2A43F}">
      <dgm:prSet custT="1"/>
      <dgm:spPr/>
      <dgm:t>
        <a:bodyPr/>
        <a:lstStyle/>
        <a:p>
          <a:r>
            <a:rPr lang="en-US" sz="3200" dirty="0">
              <a:ea typeface="ＭＳ Ｐゴシック" pitchFamily="34" charset="-128"/>
            </a:rPr>
            <a:t>Your environment is changing.</a:t>
          </a:r>
        </a:p>
      </dgm:t>
    </dgm:pt>
    <dgm:pt modelId="{0E9BEA69-60EA-4161-B7FF-F0E24C89F261}" type="parTrans" cxnId="{F54B2AAB-E4EB-4EDE-ABCC-3965DB7A1FEA}">
      <dgm:prSet/>
      <dgm:spPr/>
      <dgm:t>
        <a:bodyPr/>
        <a:lstStyle/>
        <a:p>
          <a:endParaRPr lang="en-US" sz="3200"/>
        </a:p>
      </dgm:t>
    </dgm:pt>
    <dgm:pt modelId="{708EFD7A-D95D-4354-9BAA-EA7145625229}" type="sibTrans" cxnId="{F54B2AAB-E4EB-4EDE-ABCC-3965DB7A1FEA}">
      <dgm:prSet/>
      <dgm:spPr/>
      <dgm:t>
        <a:bodyPr/>
        <a:lstStyle/>
        <a:p>
          <a:endParaRPr lang="en-US" sz="3200"/>
        </a:p>
      </dgm:t>
    </dgm:pt>
    <dgm:pt modelId="{F56DCF4F-958A-4994-B31B-0BFE53BFD110}">
      <dgm:prSet custT="1"/>
      <dgm:spPr/>
      <dgm:t>
        <a:bodyPr/>
        <a:lstStyle/>
        <a:p>
          <a:r>
            <a:rPr lang="en-US" sz="3200">
              <a:ea typeface="ＭＳ Ｐゴシック" pitchFamily="34" charset="-128"/>
            </a:rPr>
            <a:t>Your organization is among the best, and you want to keep it that way.</a:t>
          </a:r>
          <a:endParaRPr lang="en-US" sz="3200" dirty="0">
            <a:ea typeface="ＭＳ Ｐゴシック" pitchFamily="34" charset="-128"/>
          </a:endParaRPr>
        </a:p>
      </dgm:t>
    </dgm:pt>
    <dgm:pt modelId="{08752044-F374-4452-BD94-901B6437B6BF}" type="parTrans" cxnId="{5D9B1E4F-AAEA-4374-87FF-39A0E48AC07D}">
      <dgm:prSet/>
      <dgm:spPr/>
      <dgm:t>
        <a:bodyPr/>
        <a:lstStyle/>
        <a:p>
          <a:endParaRPr lang="en-US" sz="3200"/>
        </a:p>
      </dgm:t>
    </dgm:pt>
    <dgm:pt modelId="{6686AD62-2B0F-40CE-8B20-8082F003B61F}" type="sibTrans" cxnId="{5D9B1E4F-AAEA-4374-87FF-39A0E48AC07D}">
      <dgm:prSet/>
      <dgm:spPr/>
      <dgm:t>
        <a:bodyPr/>
        <a:lstStyle/>
        <a:p>
          <a:endParaRPr lang="en-US" sz="3200"/>
        </a:p>
      </dgm:t>
    </dgm:pt>
    <dgm:pt modelId="{1065C041-AF2C-46E8-B23B-58E69A40C559}" type="pres">
      <dgm:prSet presAssocID="{A8FF7BAE-9284-4284-B19E-1B2AFD4D85AF}" presName="diagram" presStyleCnt="0">
        <dgm:presLayoutVars>
          <dgm:dir/>
          <dgm:resizeHandles val="exact"/>
        </dgm:presLayoutVars>
      </dgm:prSet>
      <dgm:spPr/>
    </dgm:pt>
    <dgm:pt modelId="{D6895F9F-6F73-42D7-B376-6171DCC497B1}" type="pres">
      <dgm:prSet presAssocID="{CB7E4836-BA14-4AEA-92F8-D0F2F2ED6CB7}" presName="node" presStyleLbl="node1" presStyleIdx="0" presStyleCnt="3">
        <dgm:presLayoutVars>
          <dgm:bulletEnabled val="1"/>
        </dgm:presLayoutVars>
      </dgm:prSet>
      <dgm:spPr/>
    </dgm:pt>
    <dgm:pt modelId="{E9CBCA60-45D8-45D0-ACD1-BE688805D713}" type="pres">
      <dgm:prSet presAssocID="{B393911A-CFB3-421D-8240-DE1C17567452}" presName="sibTrans" presStyleCnt="0"/>
      <dgm:spPr/>
    </dgm:pt>
    <dgm:pt modelId="{A1705ED3-C395-4FF0-9BEB-34DB7BD05A82}" type="pres">
      <dgm:prSet presAssocID="{A139E371-8E54-4A4F-BD66-D7853AF2A43F}" presName="node" presStyleLbl="node1" presStyleIdx="1" presStyleCnt="3">
        <dgm:presLayoutVars>
          <dgm:bulletEnabled val="1"/>
        </dgm:presLayoutVars>
      </dgm:prSet>
      <dgm:spPr/>
    </dgm:pt>
    <dgm:pt modelId="{6AF89143-4AC3-4925-A746-7478B5731144}" type="pres">
      <dgm:prSet presAssocID="{708EFD7A-D95D-4354-9BAA-EA7145625229}" presName="sibTrans" presStyleCnt="0"/>
      <dgm:spPr/>
    </dgm:pt>
    <dgm:pt modelId="{79C7ECA3-7B73-4A84-8FEF-7AC30CDC6C09}" type="pres">
      <dgm:prSet presAssocID="{F56DCF4F-958A-4994-B31B-0BFE53BFD110}" presName="node" presStyleLbl="node1" presStyleIdx="2" presStyleCnt="3">
        <dgm:presLayoutVars>
          <dgm:bulletEnabled val="1"/>
        </dgm:presLayoutVars>
      </dgm:prSet>
      <dgm:spPr/>
    </dgm:pt>
  </dgm:ptLst>
  <dgm:cxnLst>
    <dgm:cxn modelId="{5C2D2011-ADF3-4889-814A-011BFAC6991F}" srcId="{A8FF7BAE-9284-4284-B19E-1B2AFD4D85AF}" destId="{CB7E4836-BA14-4AEA-92F8-D0F2F2ED6CB7}" srcOrd="0" destOrd="0" parTransId="{62EB6577-76B5-454C-AC53-ED9E5FF7DB46}" sibTransId="{B393911A-CFB3-421D-8240-DE1C17567452}"/>
    <dgm:cxn modelId="{11F76430-F665-40A2-B4BD-36F16D6B2E7C}" type="presOf" srcId="{F56DCF4F-958A-4994-B31B-0BFE53BFD110}" destId="{79C7ECA3-7B73-4A84-8FEF-7AC30CDC6C09}" srcOrd="0" destOrd="0" presId="urn:microsoft.com/office/officeart/2005/8/layout/default"/>
    <dgm:cxn modelId="{5EC4A168-AF0C-459E-867D-D0BD59F71202}" type="presOf" srcId="{A139E371-8E54-4A4F-BD66-D7853AF2A43F}" destId="{A1705ED3-C395-4FF0-9BEB-34DB7BD05A82}" srcOrd="0" destOrd="0" presId="urn:microsoft.com/office/officeart/2005/8/layout/default"/>
    <dgm:cxn modelId="{5D9B1E4F-AAEA-4374-87FF-39A0E48AC07D}" srcId="{A8FF7BAE-9284-4284-B19E-1B2AFD4D85AF}" destId="{F56DCF4F-958A-4994-B31B-0BFE53BFD110}" srcOrd="2" destOrd="0" parTransId="{08752044-F374-4452-BD94-901B6437B6BF}" sibTransId="{6686AD62-2B0F-40CE-8B20-8082F003B61F}"/>
    <dgm:cxn modelId="{2DE77B7F-4ADA-4BCB-B845-11BF021FF868}" type="presOf" srcId="{CB7E4836-BA14-4AEA-92F8-D0F2F2ED6CB7}" destId="{D6895F9F-6F73-42D7-B376-6171DCC497B1}" srcOrd="0" destOrd="0" presId="urn:microsoft.com/office/officeart/2005/8/layout/default"/>
    <dgm:cxn modelId="{5B9BBAA9-9A93-48D3-9DCD-12D78360E145}" type="presOf" srcId="{A8FF7BAE-9284-4284-B19E-1B2AFD4D85AF}" destId="{1065C041-AF2C-46E8-B23B-58E69A40C559}" srcOrd="0" destOrd="0" presId="urn:microsoft.com/office/officeart/2005/8/layout/default"/>
    <dgm:cxn modelId="{F54B2AAB-E4EB-4EDE-ABCC-3965DB7A1FEA}" srcId="{A8FF7BAE-9284-4284-B19E-1B2AFD4D85AF}" destId="{A139E371-8E54-4A4F-BD66-D7853AF2A43F}" srcOrd="1" destOrd="0" parTransId="{0E9BEA69-60EA-4161-B7FF-F0E24C89F261}" sibTransId="{708EFD7A-D95D-4354-9BAA-EA7145625229}"/>
    <dgm:cxn modelId="{84FC051B-A133-4AFE-BEBB-8BCC9159345C}" type="presParOf" srcId="{1065C041-AF2C-46E8-B23B-58E69A40C559}" destId="{D6895F9F-6F73-42D7-B376-6171DCC497B1}" srcOrd="0" destOrd="0" presId="urn:microsoft.com/office/officeart/2005/8/layout/default"/>
    <dgm:cxn modelId="{D2288EB1-A372-4D9C-9599-30E39AE439EE}" type="presParOf" srcId="{1065C041-AF2C-46E8-B23B-58E69A40C559}" destId="{E9CBCA60-45D8-45D0-ACD1-BE688805D713}" srcOrd="1" destOrd="0" presId="urn:microsoft.com/office/officeart/2005/8/layout/default"/>
    <dgm:cxn modelId="{E2B14056-A205-4427-A3B2-6609CE02D1C4}" type="presParOf" srcId="{1065C041-AF2C-46E8-B23B-58E69A40C559}" destId="{A1705ED3-C395-4FF0-9BEB-34DB7BD05A82}" srcOrd="2" destOrd="0" presId="urn:microsoft.com/office/officeart/2005/8/layout/default"/>
    <dgm:cxn modelId="{71502CAF-110A-4D42-AD98-A80D6E79F8A6}" type="presParOf" srcId="{1065C041-AF2C-46E8-B23B-58E69A40C559}" destId="{6AF89143-4AC3-4925-A746-7478B5731144}" srcOrd="3" destOrd="0" presId="urn:microsoft.com/office/officeart/2005/8/layout/default"/>
    <dgm:cxn modelId="{363B9439-2637-4DDA-9607-133A29162E12}" type="presParOf" srcId="{1065C041-AF2C-46E8-B23B-58E69A40C559}" destId="{79C7ECA3-7B73-4A84-8FEF-7AC30CDC6C0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0BB05-1811-4949-8D62-2E874794E69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D8E6643D-A8D0-40AB-A0BC-3C00903D2108}">
      <dgm:prSet phldrT="[Text]"/>
      <dgm:spPr/>
      <dgm:t>
        <a:bodyPr/>
        <a:lstStyle/>
        <a:p>
          <a:r>
            <a:rPr lang="en-US" dirty="0">
              <a:ea typeface="ＭＳ Ｐゴシック" pitchFamily="34" charset="-128"/>
              <a:cs typeface="ＭＳ Ｐゴシック" pitchFamily="34" charset="-128"/>
            </a:rPr>
            <a:t>Identify successes and  opportunities for improvement</a:t>
          </a:r>
          <a:endParaRPr lang="en-US" dirty="0"/>
        </a:p>
      </dgm:t>
    </dgm:pt>
    <dgm:pt modelId="{31ABB2E5-889D-4514-B4D0-D644F3A322E1}" type="parTrans" cxnId="{E8A182E2-0042-478C-AAF7-6F12FABDEF12}">
      <dgm:prSet/>
      <dgm:spPr/>
      <dgm:t>
        <a:bodyPr/>
        <a:lstStyle/>
        <a:p>
          <a:endParaRPr lang="en-US"/>
        </a:p>
      </dgm:t>
    </dgm:pt>
    <dgm:pt modelId="{317096C4-E5D0-4E12-995B-A9E63F0A3642}" type="sibTrans" cxnId="{E8A182E2-0042-478C-AAF7-6F12FABDEF12}">
      <dgm:prSet/>
      <dgm:spPr/>
      <dgm:t>
        <a:bodyPr/>
        <a:lstStyle/>
        <a:p>
          <a:endParaRPr lang="en-US"/>
        </a:p>
      </dgm:t>
    </dgm:pt>
    <dgm:pt modelId="{598926EF-7047-4F39-8718-C2227E328A31}">
      <dgm:prSet/>
      <dgm:spPr/>
      <dgm:t>
        <a:bodyPr/>
        <a:lstStyle/>
        <a:p>
          <a:r>
            <a:rPr lang="en-US" dirty="0">
              <a:ea typeface="ＭＳ Ｐゴシック" pitchFamily="34" charset="-128"/>
              <a:cs typeface="ＭＳ Ｐゴシック" pitchFamily="34" charset="-128"/>
            </a:rPr>
            <a:t>Jump-start a change initiative</a:t>
          </a:r>
        </a:p>
      </dgm:t>
      <dgm:extLst>
        <a:ext uri="{E40237B7-FDA0-4F09-8148-C483321AD2D9}">
          <dgm14:cNvPr xmlns:dgm14="http://schemas.microsoft.com/office/drawing/2010/diagram" id="0" name="" descr="You can realize on one or more of these benefits when your organization conducts a self-assessment and uses the results to create and carry out action plans for improvement: Identify successes and  opportunities for improvement&#10;Jump-start a change initiative&#10;Energize improvement initiatives&#10;Energize the workforce&#10;Focus your organization on common goals&#10;Assess performance against the competition&#10;Align resources with strategic objectives &#10;"/>
        </a:ext>
      </dgm:extLst>
    </dgm:pt>
    <dgm:pt modelId="{E1238F86-BEBF-4819-98A0-667AFA09E749}" type="parTrans" cxnId="{49236343-126F-4952-B69B-1E36C40108D7}">
      <dgm:prSet/>
      <dgm:spPr/>
      <dgm:t>
        <a:bodyPr/>
        <a:lstStyle/>
        <a:p>
          <a:endParaRPr lang="en-US"/>
        </a:p>
      </dgm:t>
    </dgm:pt>
    <dgm:pt modelId="{98CCA857-331A-4F61-9A68-13EAEC09D3C0}" type="sibTrans" cxnId="{49236343-126F-4952-B69B-1E36C40108D7}">
      <dgm:prSet/>
      <dgm:spPr/>
      <dgm:t>
        <a:bodyPr/>
        <a:lstStyle/>
        <a:p>
          <a:endParaRPr lang="en-US"/>
        </a:p>
      </dgm:t>
    </dgm:pt>
    <dgm:pt modelId="{D9FFC283-D863-4CFA-A446-AFF782888458}">
      <dgm:prSet/>
      <dgm:spPr/>
      <dgm:t>
        <a:bodyPr/>
        <a:lstStyle/>
        <a:p>
          <a:r>
            <a:rPr lang="en-US" dirty="0">
              <a:ea typeface="ＭＳ Ｐゴシック" pitchFamily="34" charset="-128"/>
              <a:cs typeface="ＭＳ Ｐゴシック" pitchFamily="34" charset="-128"/>
            </a:rPr>
            <a:t>Energize improvement initiatives</a:t>
          </a:r>
        </a:p>
      </dgm:t>
    </dgm:pt>
    <dgm:pt modelId="{C5AA6E68-41A6-472C-B88C-51DFF672BDAD}" type="parTrans" cxnId="{953FBA1F-7E66-4C73-98DE-833D2E046F18}">
      <dgm:prSet/>
      <dgm:spPr/>
      <dgm:t>
        <a:bodyPr/>
        <a:lstStyle/>
        <a:p>
          <a:endParaRPr lang="en-US"/>
        </a:p>
      </dgm:t>
    </dgm:pt>
    <dgm:pt modelId="{BFCCB253-0BB0-4898-8D9D-357A1565DCCA}" type="sibTrans" cxnId="{953FBA1F-7E66-4C73-98DE-833D2E046F18}">
      <dgm:prSet/>
      <dgm:spPr/>
      <dgm:t>
        <a:bodyPr/>
        <a:lstStyle/>
        <a:p>
          <a:endParaRPr lang="en-US"/>
        </a:p>
      </dgm:t>
    </dgm:pt>
    <dgm:pt modelId="{C527DF5A-8E55-4D05-9A18-5E9081108789}">
      <dgm:prSet/>
      <dgm:spPr/>
      <dgm:t>
        <a:bodyPr/>
        <a:lstStyle/>
        <a:p>
          <a:r>
            <a:rPr lang="en-US" dirty="0">
              <a:ea typeface="ＭＳ Ｐゴシック" pitchFamily="34" charset="-128"/>
              <a:cs typeface="ＭＳ Ｐゴシック" pitchFamily="34" charset="-128"/>
            </a:rPr>
            <a:t>Energize the workforce</a:t>
          </a:r>
        </a:p>
      </dgm:t>
    </dgm:pt>
    <dgm:pt modelId="{365BCEE3-1C87-414D-A7B0-6BE5DD6700B6}" type="parTrans" cxnId="{7AD53911-80E7-40CE-A4DD-DD0EF613A3FB}">
      <dgm:prSet/>
      <dgm:spPr/>
      <dgm:t>
        <a:bodyPr/>
        <a:lstStyle/>
        <a:p>
          <a:endParaRPr lang="en-US"/>
        </a:p>
      </dgm:t>
    </dgm:pt>
    <dgm:pt modelId="{0BB297B3-1138-4C52-93BE-8C4BFE9E027B}" type="sibTrans" cxnId="{7AD53911-80E7-40CE-A4DD-DD0EF613A3FB}">
      <dgm:prSet/>
      <dgm:spPr/>
      <dgm:t>
        <a:bodyPr/>
        <a:lstStyle/>
        <a:p>
          <a:endParaRPr lang="en-US"/>
        </a:p>
      </dgm:t>
    </dgm:pt>
    <dgm:pt modelId="{E3A7C8FB-BF5C-468B-B9F0-A460B2430EC0}">
      <dgm:prSet/>
      <dgm:spPr/>
      <dgm:t>
        <a:bodyPr/>
        <a:lstStyle/>
        <a:p>
          <a:r>
            <a:rPr lang="en-US" dirty="0">
              <a:ea typeface="ＭＳ Ｐゴシック" pitchFamily="34" charset="-128"/>
              <a:cs typeface="ＭＳ Ｐゴシック" pitchFamily="34" charset="-128"/>
            </a:rPr>
            <a:t>Focus your organization on common goals</a:t>
          </a:r>
        </a:p>
      </dgm:t>
    </dgm:pt>
    <dgm:pt modelId="{05B2225F-E0AD-47BE-9D2B-BBEF85E17085}" type="parTrans" cxnId="{1C587CC4-F1A2-443E-8191-48675891128B}">
      <dgm:prSet/>
      <dgm:spPr/>
      <dgm:t>
        <a:bodyPr/>
        <a:lstStyle/>
        <a:p>
          <a:endParaRPr lang="en-US"/>
        </a:p>
      </dgm:t>
    </dgm:pt>
    <dgm:pt modelId="{67C86D0C-FF2A-4B98-BA5E-08BB05D634D8}" type="sibTrans" cxnId="{1C587CC4-F1A2-443E-8191-48675891128B}">
      <dgm:prSet/>
      <dgm:spPr/>
      <dgm:t>
        <a:bodyPr/>
        <a:lstStyle/>
        <a:p>
          <a:endParaRPr lang="en-US"/>
        </a:p>
      </dgm:t>
    </dgm:pt>
    <dgm:pt modelId="{F851585D-4F00-4874-AAFF-2B8A34141F05}">
      <dgm:prSet/>
      <dgm:spPr/>
      <dgm:t>
        <a:bodyPr/>
        <a:lstStyle/>
        <a:p>
          <a:r>
            <a:rPr lang="en-US" dirty="0">
              <a:ea typeface="ＭＳ Ｐゴシック" pitchFamily="34" charset="-128"/>
              <a:cs typeface="ＭＳ Ｐゴシック" pitchFamily="34" charset="-128"/>
            </a:rPr>
            <a:t>Assess performance against the competition</a:t>
          </a:r>
        </a:p>
      </dgm:t>
      <dgm:extLst>
        <a:ext uri="{E40237B7-FDA0-4F09-8148-C483321AD2D9}">
          <dgm14:cNvPr xmlns:dgm14="http://schemas.microsoft.com/office/drawing/2010/diagram" id="0" name="" descr="You can realize on one or more of these benefits when your organization conducts a self-assessment and uses the results to create and carry out action plans for improvement: Identify successes and  opportunities for improvement&#10;Jump-start a change initiative&#10;Energize improvement initiatives&#10;Energize the workforce&#10;Focus your organization on common goals&#10;Assess performance against the competition&#10;Align resources with strategic objectives &#10;"/>
        </a:ext>
      </dgm:extLst>
    </dgm:pt>
    <dgm:pt modelId="{985B9639-8723-4B6A-B97D-5A9EBA2D27F1}" type="parTrans" cxnId="{728E2C25-AFA0-445D-AAAD-63934CD08CA2}">
      <dgm:prSet/>
      <dgm:spPr/>
      <dgm:t>
        <a:bodyPr/>
        <a:lstStyle/>
        <a:p>
          <a:endParaRPr lang="en-US"/>
        </a:p>
      </dgm:t>
    </dgm:pt>
    <dgm:pt modelId="{67E95FB7-F50A-4E3B-9530-E82296170524}" type="sibTrans" cxnId="{728E2C25-AFA0-445D-AAAD-63934CD08CA2}">
      <dgm:prSet/>
      <dgm:spPr/>
      <dgm:t>
        <a:bodyPr/>
        <a:lstStyle/>
        <a:p>
          <a:endParaRPr lang="en-US"/>
        </a:p>
      </dgm:t>
    </dgm:pt>
    <dgm:pt modelId="{07694DDC-77F4-48BB-99DF-9362ED17F708}">
      <dgm:prSet/>
      <dgm:spPr/>
      <dgm:t>
        <a:bodyPr/>
        <a:lstStyle/>
        <a:p>
          <a:r>
            <a:rPr lang="en-US" dirty="0">
              <a:ea typeface="ＭＳ Ｐゴシック" pitchFamily="34" charset="-128"/>
              <a:cs typeface="ＭＳ Ｐゴシック" pitchFamily="34" charset="-128"/>
            </a:rPr>
            <a:t>Align resources with strategic objectives </a:t>
          </a:r>
        </a:p>
      </dgm:t>
    </dgm:pt>
    <dgm:pt modelId="{34B2C413-B466-48C0-82B5-3572D28D1A9B}" type="parTrans" cxnId="{44F65974-69CE-4DB1-BBCC-F0D34853774F}">
      <dgm:prSet/>
      <dgm:spPr/>
      <dgm:t>
        <a:bodyPr/>
        <a:lstStyle/>
        <a:p>
          <a:endParaRPr lang="en-US"/>
        </a:p>
      </dgm:t>
    </dgm:pt>
    <dgm:pt modelId="{60761EC4-A602-48C2-B3C4-0BFB7384E9CF}" type="sibTrans" cxnId="{44F65974-69CE-4DB1-BBCC-F0D34853774F}">
      <dgm:prSet/>
      <dgm:spPr/>
      <dgm:t>
        <a:bodyPr/>
        <a:lstStyle/>
        <a:p>
          <a:endParaRPr lang="en-US"/>
        </a:p>
      </dgm:t>
    </dgm:pt>
    <dgm:pt modelId="{3EDF0500-142A-481D-982C-B801E961AE47}" type="pres">
      <dgm:prSet presAssocID="{0300BB05-1811-4949-8D62-2E874794E69B}" presName="diagram" presStyleCnt="0">
        <dgm:presLayoutVars>
          <dgm:dir/>
          <dgm:resizeHandles val="exact"/>
        </dgm:presLayoutVars>
      </dgm:prSet>
      <dgm:spPr/>
    </dgm:pt>
    <dgm:pt modelId="{531EA851-2955-4734-9102-877B8AC3F1ED}" type="pres">
      <dgm:prSet presAssocID="{D8E6643D-A8D0-40AB-A0BC-3C00903D2108}" presName="node" presStyleLbl="node1" presStyleIdx="0" presStyleCnt="7">
        <dgm:presLayoutVars>
          <dgm:bulletEnabled val="1"/>
        </dgm:presLayoutVars>
      </dgm:prSet>
      <dgm:spPr/>
    </dgm:pt>
    <dgm:pt modelId="{ACC406FB-E9FC-46CA-95ED-675E617345C9}" type="pres">
      <dgm:prSet presAssocID="{317096C4-E5D0-4E12-995B-A9E63F0A3642}" presName="sibTrans" presStyleCnt="0"/>
      <dgm:spPr/>
    </dgm:pt>
    <dgm:pt modelId="{48446DEA-AF20-4AEC-9AD6-C418600F3B2F}" type="pres">
      <dgm:prSet presAssocID="{598926EF-7047-4F39-8718-C2227E328A31}" presName="node" presStyleLbl="node1" presStyleIdx="1" presStyleCnt="7">
        <dgm:presLayoutVars>
          <dgm:bulletEnabled val="1"/>
        </dgm:presLayoutVars>
      </dgm:prSet>
      <dgm:spPr/>
    </dgm:pt>
    <dgm:pt modelId="{C8292940-3D62-4071-83B5-AE738A0249D2}" type="pres">
      <dgm:prSet presAssocID="{98CCA857-331A-4F61-9A68-13EAEC09D3C0}" presName="sibTrans" presStyleCnt="0"/>
      <dgm:spPr/>
    </dgm:pt>
    <dgm:pt modelId="{FC232820-A843-43DC-AE79-3E27094E8B95}" type="pres">
      <dgm:prSet presAssocID="{D9FFC283-D863-4CFA-A446-AFF782888458}" presName="node" presStyleLbl="node1" presStyleIdx="2" presStyleCnt="7">
        <dgm:presLayoutVars>
          <dgm:bulletEnabled val="1"/>
        </dgm:presLayoutVars>
      </dgm:prSet>
      <dgm:spPr/>
    </dgm:pt>
    <dgm:pt modelId="{83B3E327-AF3C-4F71-A42F-DD0F8DE0D452}" type="pres">
      <dgm:prSet presAssocID="{BFCCB253-0BB0-4898-8D9D-357A1565DCCA}" presName="sibTrans" presStyleCnt="0"/>
      <dgm:spPr/>
    </dgm:pt>
    <dgm:pt modelId="{5EFDFE64-F3C6-4E4B-BC4D-8E66B640C0A8}" type="pres">
      <dgm:prSet presAssocID="{C527DF5A-8E55-4D05-9A18-5E9081108789}" presName="node" presStyleLbl="node1" presStyleIdx="3" presStyleCnt="7">
        <dgm:presLayoutVars>
          <dgm:bulletEnabled val="1"/>
        </dgm:presLayoutVars>
      </dgm:prSet>
      <dgm:spPr/>
    </dgm:pt>
    <dgm:pt modelId="{4AEA6955-C2E6-44B7-9325-2F9C69EE5E39}" type="pres">
      <dgm:prSet presAssocID="{0BB297B3-1138-4C52-93BE-8C4BFE9E027B}" presName="sibTrans" presStyleCnt="0"/>
      <dgm:spPr/>
    </dgm:pt>
    <dgm:pt modelId="{BE13CA72-D474-4FB4-94D4-7CCBB52A711B}" type="pres">
      <dgm:prSet presAssocID="{E3A7C8FB-BF5C-468B-B9F0-A460B2430EC0}" presName="node" presStyleLbl="node1" presStyleIdx="4" presStyleCnt="7">
        <dgm:presLayoutVars>
          <dgm:bulletEnabled val="1"/>
        </dgm:presLayoutVars>
      </dgm:prSet>
      <dgm:spPr/>
    </dgm:pt>
    <dgm:pt modelId="{A6031E6B-5FFA-48D6-AED7-C3527BA20A75}" type="pres">
      <dgm:prSet presAssocID="{67C86D0C-FF2A-4B98-BA5E-08BB05D634D8}" presName="sibTrans" presStyleCnt="0"/>
      <dgm:spPr/>
    </dgm:pt>
    <dgm:pt modelId="{3DDFDC39-A01C-4C26-A51F-335000FFDE44}" type="pres">
      <dgm:prSet presAssocID="{F851585D-4F00-4874-AAFF-2B8A34141F05}" presName="node" presStyleLbl="node1" presStyleIdx="5" presStyleCnt="7">
        <dgm:presLayoutVars>
          <dgm:bulletEnabled val="1"/>
        </dgm:presLayoutVars>
      </dgm:prSet>
      <dgm:spPr/>
    </dgm:pt>
    <dgm:pt modelId="{8D8C8D7D-25E3-4C65-8E06-1A0998896F10}" type="pres">
      <dgm:prSet presAssocID="{67E95FB7-F50A-4E3B-9530-E82296170524}" presName="sibTrans" presStyleCnt="0"/>
      <dgm:spPr/>
    </dgm:pt>
    <dgm:pt modelId="{217519D3-0FD6-4C51-BFDD-3B360F029C27}" type="pres">
      <dgm:prSet presAssocID="{07694DDC-77F4-48BB-99DF-9362ED17F708}" presName="node" presStyleLbl="node1" presStyleIdx="6" presStyleCnt="7">
        <dgm:presLayoutVars>
          <dgm:bulletEnabled val="1"/>
        </dgm:presLayoutVars>
      </dgm:prSet>
      <dgm:spPr/>
    </dgm:pt>
  </dgm:ptLst>
  <dgm:cxnLst>
    <dgm:cxn modelId="{32F5CC07-C526-45B4-9252-0D79934F8060}" type="presOf" srcId="{E3A7C8FB-BF5C-468B-B9F0-A460B2430EC0}" destId="{BE13CA72-D474-4FB4-94D4-7CCBB52A711B}" srcOrd="0" destOrd="0" presId="urn:microsoft.com/office/officeart/2005/8/layout/default"/>
    <dgm:cxn modelId="{7AD53911-80E7-40CE-A4DD-DD0EF613A3FB}" srcId="{0300BB05-1811-4949-8D62-2E874794E69B}" destId="{C527DF5A-8E55-4D05-9A18-5E9081108789}" srcOrd="3" destOrd="0" parTransId="{365BCEE3-1C87-414D-A7B0-6BE5DD6700B6}" sibTransId="{0BB297B3-1138-4C52-93BE-8C4BFE9E027B}"/>
    <dgm:cxn modelId="{953FBA1F-7E66-4C73-98DE-833D2E046F18}" srcId="{0300BB05-1811-4949-8D62-2E874794E69B}" destId="{D9FFC283-D863-4CFA-A446-AFF782888458}" srcOrd="2" destOrd="0" parTransId="{C5AA6E68-41A6-472C-B88C-51DFF672BDAD}" sibTransId="{BFCCB253-0BB0-4898-8D9D-357A1565DCCA}"/>
    <dgm:cxn modelId="{728E2C25-AFA0-445D-AAAD-63934CD08CA2}" srcId="{0300BB05-1811-4949-8D62-2E874794E69B}" destId="{F851585D-4F00-4874-AAFF-2B8A34141F05}" srcOrd="5" destOrd="0" parTransId="{985B9639-8723-4B6A-B97D-5A9EBA2D27F1}" sibTransId="{67E95FB7-F50A-4E3B-9530-E82296170524}"/>
    <dgm:cxn modelId="{49236343-126F-4952-B69B-1E36C40108D7}" srcId="{0300BB05-1811-4949-8D62-2E874794E69B}" destId="{598926EF-7047-4F39-8718-C2227E328A31}" srcOrd="1" destOrd="0" parTransId="{E1238F86-BEBF-4819-98A0-667AFA09E749}" sibTransId="{98CCA857-331A-4F61-9A68-13EAEC09D3C0}"/>
    <dgm:cxn modelId="{B9CA7E6B-D8E6-4DAB-8E8F-9F5218517F58}" type="presOf" srcId="{D9FFC283-D863-4CFA-A446-AFF782888458}" destId="{FC232820-A843-43DC-AE79-3E27094E8B95}" srcOrd="0" destOrd="0" presId="urn:microsoft.com/office/officeart/2005/8/layout/default"/>
    <dgm:cxn modelId="{44F65974-69CE-4DB1-BBCC-F0D34853774F}" srcId="{0300BB05-1811-4949-8D62-2E874794E69B}" destId="{07694DDC-77F4-48BB-99DF-9362ED17F708}" srcOrd="6" destOrd="0" parTransId="{34B2C413-B466-48C0-82B5-3572D28D1A9B}" sibTransId="{60761EC4-A602-48C2-B3C4-0BFB7384E9CF}"/>
    <dgm:cxn modelId="{4AAF0785-9C51-43E2-AD63-4E07126A5686}" type="presOf" srcId="{C527DF5A-8E55-4D05-9A18-5E9081108789}" destId="{5EFDFE64-F3C6-4E4B-BC4D-8E66B640C0A8}" srcOrd="0" destOrd="0" presId="urn:microsoft.com/office/officeart/2005/8/layout/default"/>
    <dgm:cxn modelId="{E0115A99-0F81-4133-9EE0-2AB7A9887F06}" type="presOf" srcId="{0300BB05-1811-4949-8D62-2E874794E69B}" destId="{3EDF0500-142A-481D-982C-B801E961AE47}" srcOrd="0" destOrd="0" presId="urn:microsoft.com/office/officeart/2005/8/layout/default"/>
    <dgm:cxn modelId="{201112A7-A281-4690-AC42-C225F9E77F89}" type="presOf" srcId="{D8E6643D-A8D0-40AB-A0BC-3C00903D2108}" destId="{531EA851-2955-4734-9102-877B8AC3F1ED}" srcOrd="0" destOrd="0" presId="urn:microsoft.com/office/officeart/2005/8/layout/default"/>
    <dgm:cxn modelId="{2A0D68AB-A38C-4D84-AF82-62A6A2BAFF67}" type="presOf" srcId="{07694DDC-77F4-48BB-99DF-9362ED17F708}" destId="{217519D3-0FD6-4C51-BFDD-3B360F029C27}" srcOrd="0" destOrd="0" presId="urn:microsoft.com/office/officeart/2005/8/layout/default"/>
    <dgm:cxn modelId="{1C587CC4-F1A2-443E-8191-48675891128B}" srcId="{0300BB05-1811-4949-8D62-2E874794E69B}" destId="{E3A7C8FB-BF5C-468B-B9F0-A460B2430EC0}" srcOrd="4" destOrd="0" parTransId="{05B2225F-E0AD-47BE-9D2B-BBEF85E17085}" sibTransId="{67C86D0C-FF2A-4B98-BA5E-08BB05D634D8}"/>
    <dgm:cxn modelId="{BF9F65C5-2D76-49B0-A334-73E2F0B52BDC}" type="presOf" srcId="{598926EF-7047-4F39-8718-C2227E328A31}" destId="{48446DEA-AF20-4AEC-9AD6-C418600F3B2F}" srcOrd="0" destOrd="0" presId="urn:microsoft.com/office/officeart/2005/8/layout/default"/>
    <dgm:cxn modelId="{E8A182E2-0042-478C-AAF7-6F12FABDEF12}" srcId="{0300BB05-1811-4949-8D62-2E874794E69B}" destId="{D8E6643D-A8D0-40AB-A0BC-3C00903D2108}" srcOrd="0" destOrd="0" parTransId="{31ABB2E5-889D-4514-B4D0-D644F3A322E1}" sibTransId="{317096C4-E5D0-4E12-995B-A9E63F0A3642}"/>
    <dgm:cxn modelId="{831B20F7-268C-4957-B8FE-A52E02BF8BC4}" type="presOf" srcId="{F851585D-4F00-4874-AAFF-2B8A34141F05}" destId="{3DDFDC39-A01C-4C26-A51F-335000FFDE44}" srcOrd="0" destOrd="0" presId="urn:microsoft.com/office/officeart/2005/8/layout/default"/>
    <dgm:cxn modelId="{730B773E-B1A6-4201-89CC-A70982ABC86D}" type="presParOf" srcId="{3EDF0500-142A-481D-982C-B801E961AE47}" destId="{531EA851-2955-4734-9102-877B8AC3F1ED}" srcOrd="0" destOrd="0" presId="urn:microsoft.com/office/officeart/2005/8/layout/default"/>
    <dgm:cxn modelId="{76E83FC2-492E-41FB-8AD8-68AB4FDE4D71}" type="presParOf" srcId="{3EDF0500-142A-481D-982C-B801E961AE47}" destId="{ACC406FB-E9FC-46CA-95ED-675E617345C9}" srcOrd="1" destOrd="0" presId="urn:microsoft.com/office/officeart/2005/8/layout/default"/>
    <dgm:cxn modelId="{AA75E51D-95D5-4DB4-933C-E1D4AD6E35B5}" type="presParOf" srcId="{3EDF0500-142A-481D-982C-B801E961AE47}" destId="{48446DEA-AF20-4AEC-9AD6-C418600F3B2F}" srcOrd="2" destOrd="0" presId="urn:microsoft.com/office/officeart/2005/8/layout/default"/>
    <dgm:cxn modelId="{AE703FB0-DA58-4397-A72A-18BFDCB5DB21}" type="presParOf" srcId="{3EDF0500-142A-481D-982C-B801E961AE47}" destId="{C8292940-3D62-4071-83B5-AE738A0249D2}" srcOrd="3" destOrd="0" presId="urn:microsoft.com/office/officeart/2005/8/layout/default"/>
    <dgm:cxn modelId="{F2DD527B-C71E-4C0D-BADB-04031B52695D}" type="presParOf" srcId="{3EDF0500-142A-481D-982C-B801E961AE47}" destId="{FC232820-A843-43DC-AE79-3E27094E8B95}" srcOrd="4" destOrd="0" presId="urn:microsoft.com/office/officeart/2005/8/layout/default"/>
    <dgm:cxn modelId="{B0CDADE1-8AC2-40B8-A63B-72F1B0DA5533}" type="presParOf" srcId="{3EDF0500-142A-481D-982C-B801E961AE47}" destId="{83B3E327-AF3C-4F71-A42F-DD0F8DE0D452}" srcOrd="5" destOrd="0" presId="urn:microsoft.com/office/officeart/2005/8/layout/default"/>
    <dgm:cxn modelId="{7F8D0016-7CD0-4F65-AB14-D4D46E89F2D6}" type="presParOf" srcId="{3EDF0500-142A-481D-982C-B801E961AE47}" destId="{5EFDFE64-F3C6-4E4B-BC4D-8E66B640C0A8}" srcOrd="6" destOrd="0" presId="urn:microsoft.com/office/officeart/2005/8/layout/default"/>
    <dgm:cxn modelId="{11FF6EFB-5C63-4E07-8A58-62239BB74225}" type="presParOf" srcId="{3EDF0500-142A-481D-982C-B801E961AE47}" destId="{4AEA6955-C2E6-44B7-9325-2F9C69EE5E39}" srcOrd="7" destOrd="0" presId="urn:microsoft.com/office/officeart/2005/8/layout/default"/>
    <dgm:cxn modelId="{2E7E2BA7-91D2-46DD-A5A2-2CD9FB2D4B9B}" type="presParOf" srcId="{3EDF0500-142A-481D-982C-B801E961AE47}" destId="{BE13CA72-D474-4FB4-94D4-7CCBB52A711B}" srcOrd="8" destOrd="0" presId="urn:microsoft.com/office/officeart/2005/8/layout/default"/>
    <dgm:cxn modelId="{FC6F19DD-069A-410A-A365-A78CB8C1CE63}" type="presParOf" srcId="{3EDF0500-142A-481D-982C-B801E961AE47}" destId="{A6031E6B-5FFA-48D6-AED7-C3527BA20A75}" srcOrd="9" destOrd="0" presId="urn:microsoft.com/office/officeart/2005/8/layout/default"/>
    <dgm:cxn modelId="{C9EF77B7-3FBC-4D1F-A6F5-F6A566CF6BFC}" type="presParOf" srcId="{3EDF0500-142A-481D-982C-B801E961AE47}" destId="{3DDFDC39-A01C-4C26-A51F-335000FFDE44}" srcOrd="10" destOrd="0" presId="urn:microsoft.com/office/officeart/2005/8/layout/default"/>
    <dgm:cxn modelId="{DB5F22C6-79B6-41B2-85B7-CFFC85E3775B}" type="presParOf" srcId="{3EDF0500-142A-481D-982C-B801E961AE47}" destId="{8D8C8D7D-25E3-4C65-8E06-1A0998896F10}" srcOrd="11" destOrd="0" presId="urn:microsoft.com/office/officeart/2005/8/layout/default"/>
    <dgm:cxn modelId="{82D200DE-F7B0-420B-9352-FA5FFE4924C0}" type="presParOf" srcId="{3EDF0500-142A-481D-982C-B801E961AE47}" destId="{217519D3-0FD6-4C51-BFDD-3B360F029C2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48E4D-32A5-4066-92EE-47AC9C81D90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058A8217-C048-4436-A00C-565BBF9C5906}">
      <dgm:prSet phldrT="[Text]"/>
      <dgm:spPr/>
      <dgm:t>
        <a:bodyPr/>
        <a:lstStyle/>
        <a:p>
          <a:pPr>
            <a:buFont typeface="Arial" pitchFamily="34" charset="0"/>
            <a:buChar char="•"/>
          </a:pPr>
          <a:r>
            <a:rPr lang="en-US" dirty="0">
              <a:ea typeface="ＭＳ Ｐゴシック" pitchFamily="34" charset="-128"/>
              <a:cs typeface="ＭＳ Ｐゴシック" pitchFamily="34" charset="-128"/>
            </a:rPr>
            <a:t>What are my organization’s key characteristics?</a:t>
          </a:r>
          <a:endParaRPr lang="en-US" dirty="0"/>
        </a:p>
      </dgm:t>
    </dgm:pt>
    <dgm:pt modelId="{A3FAFD2B-42C9-4E74-A504-40CB722D9625}" type="parTrans" cxnId="{4F6D3334-84B2-40CF-8FBD-61728478AEEC}">
      <dgm:prSet/>
      <dgm:spPr/>
      <dgm:t>
        <a:bodyPr/>
        <a:lstStyle/>
        <a:p>
          <a:endParaRPr lang="en-US"/>
        </a:p>
      </dgm:t>
    </dgm:pt>
    <dgm:pt modelId="{21910385-CF7D-441A-A676-4461A0BB8337}" type="sibTrans" cxnId="{4F6D3334-84B2-40CF-8FBD-61728478AEEC}">
      <dgm:prSet/>
      <dgm:spPr/>
      <dgm:t>
        <a:bodyPr/>
        <a:lstStyle/>
        <a:p>
          <a:endParaRPr lang="en-US"/>
        </a:p>
      </dgm:t>
    </dgm:pt>
    <dgm:pt modelId="{F45BF498-25B2-4FFE-91CD-6313E557747C}">
      <dgm:prSet/>
      <dgm:spPr/>
      <dgm:t>
        <a:bodyPr/>
        <a:lstStyle/>
        <a:p>
          <a:r>
            <a:rPr lang="en-US" dirty="0">
              <a:ea typeface="ＭＳ Ｐゴシック" pitchFamily="34" charset="-128"/>
              <a:cs typeface="ＭＳ Ｐゴシック" pitchFamily="34" charset="-128"/>
            </a:rPr>
            <a:t>What are the key influences on my organization?</a:t>
          </a:r>
        </a:p>
      </dgm:t>
    </dgm:pt>
    <dgm:pt modelId="{26C8A542-0E2E-4C64-AC49-884290292537}" type="parTrans" cxnId="{0BB41D9B-075D-4F68-8D9A-A86DFFE3A252}">
      <dgm:prSet/>
      <dgm:spPr/>
      <dgm:t>
        <a:bodyPr/>
        <a:lstStyle/>
        <a:p>
          <a:endParaRPr lang="en-US"/>
        </a:p>
      </dgm:t>
    </dgm:pt>
    <dgm:pt modelId="{FE420DD0-2B0A-42F0-8B5F-9E5AD1DF9661}" type="sibTrans" cxnId="{0BB41D9B-075D-4F68-8D9A-A86DFFE3A252}">
      <dgm:prSet/>
      <dgm:spPr/>
      <dgm:t>
        <a:bodyPr/>
        <a:lstStyle/>
        <a:p>
          <a:endParaRPr lang="en-US"/>
        </a:p>
      </dgm:t>
    </dgm:pt>
    <dgm:pt modelId="{DA626FD6-1098-4C2F-B37F-3F0885FFA685}">
      <dgm:prSet/>
      <dgm:spPr/>
      <dgm:t>
        <a:bodyPr/>
        <a:lstStyle/>
        <a:p>
          <a:r>
            <a:rPr lang="en-US" dirty="0">
              <a:ea typeface="ＭＳ Ｐゴシック" pitchFamily="34" charset="-128"/>
              <a:cs typeface="ＭＳ Ｐゴシック" pitchFamily="34" charset="-128"/>
            </a:rPr>
            <a:t>What key challenges does my organization face?</a:t>
          </a:r>
        </a:p>
      </dgm:t>
    </dgm:pt>
    <dgm:pt modelId="{94440055-7849-449D-AF2A-BDC7ED1A8BD4}" type="parTrans" cxnId="{CDB24133-CEAC-487E-9CFB-2B250D6B5806}">
      <dgm:prSet/>
      <dgm:spPr/>
      <dgm:t>
        <a:bodyPr/>
        <a:lstStyle/>
        <a:p>
          <a:endParaRPr lang="en-US"/>
        </a:p>
      </dgm:t>
    </dgm:pt>
    <dgm:pt modelId="{76001810-9B44-400A-A92B-2633BAFBF3DE}" type="sibTrans" cxnId="{CDB24133-CEAC-487E-9CFB-2B250D6B5806}">
      <dgm:prSet/>
      <dgm:spPr/>
      <dgm:t>
        <a:bodyPr/>
        <a:lstStyle/>
        <a:p>
          <a:endParaRPr lang="en-US"/>
        </a:p>
      </dgm:t>
    </dgm:pt>
    <dgm:pt modelId="{EE9F6CF0-93A2-4CC9-87E6-F070B536BECB}" type="pres">
      <dgm:prSet presAssocID="{4A148E4D-32A5-4066-92EE-47AC9C81D90D}" presName="diagram" presStyleCnt="0">
        <dgm:presLayoutVars>
          <dgm:dir/>
          <dgm:resizeHandles val="exact"/>
        </dgm:presLayoutVars>
      </dgm:prSet>
      <dgm:spPr/>
    </dgm:pt>
    <dgm:pt modelId="{5C166920-0BD8-4311-BDE4-8EFCB2AE50FD}" type="pres">
      <dgm:prSet presAssocID="{058A8217-C048-4436-A00C-565BBF9C5906}" presName="node" presStyleLbl="node1" presStyleIdx="0" presStyleCnt="3">
        <dgm:presLayoutVars>
          <dgm:bulletEnabled val="1"/>
        </dgm:presLayoutVars>
      </dgm:prSet>
      <dgm:spPr/>
    </dgm:pt>
    <dgm:pt modelId="{F06FD59D-5315-4096-B326-5C477B8AAF5D}" type="pres">
      <dgm:prSet presAssocID="{21910385-CF7D-441A-A676-4461A0BB8337}" presName="sibTrans" presStyleCnt="0"/>
      <dgm:spPr/>
    </dgm:pt>
    <dgm:pt modelId="{940EBC52-C5BC-4480-A4F2-1497E9ED20AF}" type="pres">
      <dgm:prSet presAssocID="{F45BF498-25B2-4FFE-91CD-6313E557747C}" presName="node" presStyleLbl="node1" presStyleIdx="1" presStyleCnt="3">
        <dgm:presLayoutVars>
          <dgm:bulletEnabled val="1"/>
        </dgm:presLayoutVars>
      </dgm:prSet>
      <dgm:spPr/>
    </dgm:pt>
    <dgm:pt modelId="{1246E908-6225-4DA9-9605-C603EC650A3E}" type="pres">
      <dgm:prSet presAssocID="{FE420DD0-2B0A-42F0-8B5F-9E5AD1DF9661}" presName="sibTrans" presStyleCnt="0"/>
      <dgm:spPr/>
    </dgm:pt>
    <dgm:pt modelId="{D17EFA20-C9D7-4F3F-B3DA-24E46F901294}" type="pres">
      <dgm:prSet presAssocID="{DA626FD6-1098-4C2F-B37F-3F0885FFA685}" presName="node" presStyleLbl="node1" presStyleIdx="2" presStyleCnt="3" custLinFactNeighborX="0" custLinFactNeighborY="2571">
        <dgm:presLayoutVars>
          <dgm:bulletEnabled val="1"/>
        </dgm:presLayoutVars>
      </dgm:prSet>
      <dgm:spPr/>
    </dgm:pt>
  </dgm:ptLst>
  <dgm:cxnLst>
    <dgm:cxn modelId="{CDB24133-CEAC-487E-9CFB-2B250D6B5806}" srcId="{4A148E4D-32A5-4066-92EE-47AC9C81D90D}" destId="{DA626FD6-1098-4C2F-B37F-3F0885FFA685}" srcOrd="2" destOrd="0" parTransId="{94440055-7849-449D-AF2A-BDC7ED1A8BD4}" sibTransId="{76001810-9B44-400A-A92B-2633BAFBF3DE}"/>
    <dgm:cxn modelId="{4F6D3334-84B2-40CF-8FBD-61728478AEEC}" srcId="{4A148E4D-32A5-4066-92EE-47AC9C81D90D}" destId="{058A8217-C048-4436-A00C-565BBF9C5906}" srcOrd="0" destOrd="0" parTransId="{A3FAFD2B-42C9-4E74-A504-40CB722D9625}" sibTransId="{21910385-CF7D-441A-A676-4461A0BB8337}"/>
    <dgm:cxn modelId="{633EFB60-3112-4DF0-9F5F-D64D59E6232E}" type="presOf" srcId="{DA626FD6-1098-4C2F-B37F-3F0885FFA685}" destId="{D17EFA20-C9D7-4F3F-B3DA-24E46F901294}" srcOrd="0" destOrd="0" presId="urn:microsoft.com/office/officeart/2005/8/layout/default"/>
    <dgm:cxn modelId="{CEA0B468-6D1D-4731-AFA7-031B498DB93D}" type="presOf" srcId="{4A148E4D-32A5-4066-92EE-47AC9C81D90D}" destId="{EE9F6CF0-93A2-4CC9-87E6-F070B536BECB}" srcOrd="0" destOrd="0" presId="urn:microsoft.com/office/officeart/2005/8/layout/default"/>
    <dgm:cxn modelId="{3227C66F-5B6A-4B5A-93D2-2881E15A7D21}" type="presOf" srcId="{058A8217-C048-4436-A00C-565BBF9C5906}" destId="{5C166920-0BD8-4311-BDE4-8EFCB2AE50FD}" srcOrd="0" destOrd="0" presId="urn:microsoft.com/office/officeart/2005/8/layout/default"/>
    <dgm:cxn modelId="{0BB41D9B-075D-4F68-8D9A-A86DFFE3A252}" srcId="{4A148E4D-32A5-4066-92EE-47AC9C81D90D}" destId="{F45BF498-25B2-4FFE-91CD-6313E557747C}" srcOrd="1" destOrd="0" parTransId="{26C8A542-0E2E-4C64-AC49-884290292537}" sibTransId="{FE420DD0-2B0A-42F0-8B5F-9E5AD1DF9661}"/>
    <dgm:cxn modelId="{F96907D0-98CB-4F84-A08B-2BC9CA2EFF82}" type="presOf" srcId="{F45BF498-25B2-4FFE-91CD-6313E557747C}" destId="{940EBC52-C5BC-4480-A4F2-1497E9ED20AF}" srcOrd="0" destOrd="0" presId="urn:microsoft.com/office/officeart/2005/8/layout/default"/>
    <dgm:cxn modelId="{1CCBCC95-EF46-457D-AE90-CB996E7F6E71}" type="presParOf" srcId="{EE9F6CF0-93A2-4CC9-87E6-F070B536BECB}" destId="{5C166920-0BD8-4311-BDE4-8EFCB2AE50FD}" srcOrd="0" destOrd="0" presId="urn:microsoft.com/office/officeart/2005/8/layout/default"/>
    <dgm:cxn modelId="{9F0AB4C8-4877-49BB-9329-2958C12F5B66}" type="presParOf" srcId="{EE9F6CF0-93A2-4CC9-87E6-F070B536BECB}" destId="{F06FD59D-5315-4096-B326-5C477B8AAF5D}" srcOrd="1" destOrd="0" presId="urn:microsoft.com/office/officeart/2005/8/layout/default"/>
    <dgm:cxn modelId="{032C6B18-354B-4735-8AB5-112B138AACEE}" type="presParOf" srcId="{EE9F6CF0-93A2-4CC9-87E6-F070B536BECB}" destId="{940EBC52-C5BC-4480-A4F2-1497E9ED20AF}" srcOrd="2" destOrd="0" presId="urn:microsoft.com/office/officeart/2005/8/layout/default"/>
    <dgm:cxn modelId="{49C618A3-DA2C-4F97-987D-A44B7C19E3B3}" type="presParOf" srcId="{EE9F6CF0-93A2-4CC9-87E6-F070B536BECB}" destId="{1246E908-6225-4DA9-9605-C603EC650A3E}" srcOrd="3" destOrd="0" presId="urn:microsoft.com/office/officeart/2005/8/layout/default"/>
    <dgm:cxn modelId="{0F2AA81D-A038-4EC4-A50D-75E0ED9FE7DF}" type="presParOf" srcId="{EE9F6CF0-93A2-4CC9-87E6-F070B536BECB}" destId="{D17EFA20-C9D7-4F3F-B3DA-24E46F90129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A0744E-DCE5-4103-98BA-C1286295FA45}"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B91142CF-4E71-441F-A4F9-BCB3F6C33C0B}">
      <dgm:prSet phldrT="[Text]"/>
      <dgm:spPr/>
      <dgm:t>
        <a:bodyPr/>
        <a:lstStyle/>
        <a:p>
          <a:r>
            <a:rPr lang="en-US" dirty="0">
              <a:ea typeface="ＭＳ Ｐゴシック" pitchFamily="34" charset="-128"/>
              <a:cs typeface="ＭＳ Ｐゴシック" pitchFamily="34" charset="-128"/>
            </a:rPr>
            <a:t>Describe what is relevant and important</a:t>
          </a:r>
          <a:endParaRPr lang="en-US" dirty="0"/>
        </a:p>
      </dgm:t>
    </dgm:pt>
    <dgm:pt modelId="{A4B7BE1C-984D-4EC1-95FA-24F3537E382B}" type="parTrans" cxnId="{880BCAE2-1D52-4C49-8EA1-E5C9E5DF9BB2}">
      <dgm:prSet/>
      <dgm:spPr/>
      <dgm:t>
        <a:bodyPr/>
        <a:lstStyle/>
        <a:p>
          <a:endParaRPr lang="en-US"/>
        </a:p>
      </dgm:t>
    </dgm:pt>
    <dgm:pt modelId="{5AFC97FF-9397-430F-B611-7D975D5E1C89}" type="sibTrans" cxnId="{880BCAE2-1D52-4C49-8EA1-E5C9E5DF9BB2}">
      <dgm:prSet/>
      <dgm:spPr/>
      <dgm:t>
        <a:bodyPr/>
        <a:lstStyle/>
        <a:p>
          <a:endParaRPr lang="en-US"/>
        </a:p>
      </dgm:t>
    </dgm:pt>
    <dgm:pt modelId="{2123A329-9851-4168-A95E-9A644ECDAD62}">
      <dgm:prSet/>
      <dgm:spPr/>
      <dgm:t>
        <a:bodyPr/>
        <a:lstStyle/>
        <a:p>
          <a:r>
            <a:rPr lang="en-US" dirty="0">
              <a:ea typeface="ＭＳ Ｐゴシック" pitchFamily="34" charset="-128"/>
              <a:cs typeface="ＭＳ Ｐゴシック" pitchFamily="34" charset="-128"/>
            </a:rPr>
            <a:t>Ensure common understanding </a:t>
          </a:r>
        </a:p>
      </dgm:t>
    </dgm:pt>
    <dgm:pt modelId="{1E390CD9-9610-4D72-AAED-6968990F4EFC}" type="parTrans" cxnId="{B9D6C03C-4AD1-4866-BE20-023266CB7E9B}">
      <dgm:prSet/>
      <dgm:spPr/>
      <dgm:t>
        <a:bodyPr/>
        <a:lstStyle/>
        <a:p>
          <a:endParaRPr lang="en-US"/>
        </a:p>
      </dgm:t>
    </dgm:pt>
    <dgm:pt modelId="{D354C7A3-E72A-4A1D-B1CD-C3125AD35BC1}" type="sibTrans" cxnId="{B9D6C03C-4AD1-4866-BE20-023266CB7E9B}">
      <dgm:prSet/>
      <dgm:spPr/>
      <dgm:t>
        <a:bodyPr/>
        <a:lstStyle/>
        <a:p>
          <a:endParaRPr lang="en-US"/>
        </a:p>
      </dgm:t>
    </dgm:pt>
    <dgm:pt modelId="{76EA24B0-4B12-4E95-810C-B1E422D0258E}">
      <dgm:prSet/>
      <dgm:spPr/>
      <dgm:t>
        <a:bodyPr/>
        <a:lstStyle/>
        <a:p>
          <a:r>
            <a:rPr lang="en-US" dirty="0">
              <a:ea typeface="ＭＳ Ｐゴシック" pitchFamily="34" charset="-128"/>
              <a:cs typeface="ＭＳ Ｐゴシック" pitchFamily="34" charset="-128"/>
            </a:rPr>
            <a:t>Guide selection of information/data</a:t>
          </a:r>
        </a:p>
      </dgm:t>
    </dgm:pt>
    <dgm:pt modelId="{3C05B686-38A6-4199-889E-AF2C5AFB5582}" type="parTrans" cxnId="{C7A93BDC-A596-4FCF-BAE7-0A81D362503F}">
      <dgm:prSet/>
      <dgm:spPr/>
      <dgm:t>
        <a:bodyPr/>
        <a:lstStyle/>
        <a:p>
          <a:endParaRPr lang="en-US"/>
        </a:p>
      </dgm:t>
    </dgm:pt>
    <dgm:pt modelId="{215FB354-1225-44ED-9C00-1A4D1EF3F1C0}" type="sibTrans" cxnId="{C7A93BDC-A596-4FCF-BAE7-0A81D362503F}">
      <dgm:prSet/>
      <dgm:spPr/>
      <dgm:t>
        <a:bodyPr/>
        <a:lstStyle/>
        <a:p>
          <a:endParaRPr lang="en-US"/>
        </a:p>
      </dgm:t>
    </dgm:pt>
    <dgm:pt modelId="{D86192F0-DF83-4B22-8FCD-9BDF5438785C}">
      <dgm:prSet/>
      <dgm:spPr/>
      <dgm:t>
        <a:bodyPr/>
        <a:lstStyle/>
        <a:p>
          <a:r>
            <a:rPr lang="en-US" dirty="0">
              <a:ea typeface="ＭＳ Ｐゴシック" pitchFamily="34" charset="-128"/>
              <a:cs typeface="ＭＳ Ｐゴシック" pitchFamily="34" charset="-128"/>
            </a:rPr>
            <a:t>Identify gaps/lack of deployment</a:t>
          </a:r>
        </a:p>
      </dgm:t>
    </dgm:pt>
    <dgm:pt modelId="{EABE21BD-01CA-4A15-897D-A6978D9B1044}" type="parTrans" cxnId="{4EC9CA62-1597-4997-B8C9-AD9D429DE76E}">
      <dgm:prSet/>
      <dgm:spPr/>
      <dgm:t>
        <a:bodyPr/>
        <a:lstStyle/>
        <a:p>
          <a:endParaRPr lang="en-US"/>
        </a:p>
      </dgm:t>
    </dgm:pt>
    <dgm:pt modelId="{1E3288F0-3240-4B33-8A2A-76825ABA4DF7}" type="sibTrans" cxnId="{4EC9CA62-1597-4997-B8C9-AD9D429DE76E}">
      <dgm:prSet/>
      <dgm:spPr/>
      <dgm:t>
        <a:bodyPr/>
        <a:lstStyle/>
        <a:p>
          <a:endParaRPr lang="en-US"/>
        </a:p>
      </dgm:t>
    </dgm:pt>
    <dgm:pt modelId="{452A708C-0320-4308-9AA2-51747B1511CF}" type="pres">
      <dgm:prSet presAssocID="{30A0744E-DCE5-4103-98BA-C1286295FA45}" presName="linear" presStyleCnt="0">
        <dgm:presLayoutVars>
          <dgm:dir/>
          <dgm:animLvl val="lvl"/>
          <dgm:resizeHandles val="exact"/>
        </dgm:presLayoutVars>
      </dgm:prSet>
      <dgm:spPr/>
    </dgm:pt>
    <dgm:pt modelId="{51F26DBB-CED4-4EA0-B952-3C4AC62A21CA}" type="pres">
      <dgm:prSet presAssocID="{B91142CF-4E71-441F-A4F9-BCB3F6C33C0B}" presName="parentLin" presStyleCnt="0"/>
      <dgm:spPr/>
    </dgm:pt>
    <dgm:pt modelId="{BAA3AAF4-B0DE-47D0-95F0-3448CD45DA04}" type="pres">
      <dgm:prSet presAssocID="{B91142CF-4E71-441F-A4F9-BCB3F6C33C0B}" presName="parentLeftMargin" presStyleLbl="node1" presStyleIdx="0" presStyleCnt="4"/>
      <dgm:spPr/>
    </dgm:pt>
    <dgm:pt modelId="{68246512-FEFA-4F7C-8F31-AEF4B5036398}" type="pres">
      <dgm:prSet presAssocID="{B91142CF-4E71-441F-A4F9-BCB3F6C33C0B}" presName="parentText" presStyleLbl="node1" presStyleIdx="0" presStyleCnt="4">
        <dgm:presLayoutVars>
          <dgm:chMax val="0"/>
          <dgm:bulletEnabled val="1"/>
        </dgm:presLayoutVars>
      </dgm:prSet>
      <dgm:spPr/>
    </dgm:pt>
    <dgm:pt modelId="{2B0A573C-B6B2-4B3B-86E6-1BC102B3C51B}" type="pres">
      <dgm:prSet presAssocID="{B91142CF-4E71-441F-A4F9-BCB3F6C33C0B}" presName="negativeSpace" presStyleCnt="0"/>
      <dgm:spPr/>
    </dgm:pt>
    <dgm:pt modelId="{0177073D-1695-470C-AC63-FC739EB890C1}" type="pres">
      <dgm:prSet presAssocID="{B91142CF-4E71-441F-A4F9-BCB3F6C33C0B}" presName="childText" presStyleLbl="conFgAcc1" presStyleIdx="0" presStyleCnt="4">
        <dgm:presLayoutVars>
          <dgm:bulletEnabled val="1"/>
        </dgm:presLayoutVars>
      </dgm:prSet>
      <dgm:spPr/>
    </dgm:pt>
    <dgm:pt modelId="{8D74AACC-A066-4A01-A7B1-E30E7D5E5A96}" type="pres">
      <dgm:prSet presAssocID="{5AFC97FF-9397-430F-B611-7D975D5E1C89}" presName="spaceBetweenRectangles" presStyleCnt="0"/>
      <dgm:spPr/>
    </dgm:pt>
    <dgm:pt modelId="{1BC73F0D-D263-4825-B80E-3154D31972EF}" type="pres">
      <dgm:prSet presAssocID="{2123A329-9851-4168-A95E-9A644ECDAD62}" presName="parentLin" presStyleCnt="0"/>
      <dgm:spPr/>
    </dgm:pt>
    <dgm:pt modelId="{E220BD51-EBEB-4140-8863-D60C9A65F318}" type="pres">
      <dgm:prSet presAssocID="{2123A329-9851-4168-A95E-9A644ECDAD62}" presName="parentLeftMargin" presStyleLbl="node1" presStyleIdx="0" presStyleCnt="4"/>
      <dgm:spPr/>
    </dgm:pt>
    <dgm:pt modelId="{FEA0269A-1DB1-4D3E-AA72-A2E778FF8AAD}" type="pres">
      <dgm:prSet presAssocID="{2123A329-9851-4168-A95E-9A644ECDAD62}" presName="parentText" presStyleLbl="node1" presStyleIdx="1" presStyleCnt="4">
        <dgm:presLayoutVars>
          <dgm:chMax val="0"/>
          <dgm:bulletEnabled val="1"/>
        </dgm:presLayoutVars>
      </dgm:prSet>
      <dgm:spPr/>
    </dgm:pt>
    <dgm:pt modelId="{CB12ABEA-2F00-448C-A82D-5EBF9772344E}" type="pres">
      <dgm:prSet presAssocID="{2123A329-9851-4168-A95E-9A644ECDAD62}" presName="negativeSpace" presStyleCnt="0"/>
      <dgm:spPr/>
    </dgm:pt>
    <dgm:pt modelId="{EB4186AE-A45A-4A7B-AC08-8DA79507391C}" type="pres">
      <dgm:prSet presAssocID="{2123A329-9851-4168-A95E-9A644ECDAD62}" presName="childText" presStyleLbl="conFgAcc1" presStyleIdx="1" presStyleCnt="4">
        <dgm:presLayoutVars>
          <dgm:bulletEnabled val="1"/>
        </dgm:presLayoutVars>
      </dgm:prSet>
      <dgm:spPr/>
    </dgm:pt>
    <dgm:pt modelId="{6C45759A-4B2E-4018-BC31-2A436812BB5D}" type="pres">
      <dgm:prSet presAssocID="{D354C7A3-E72A-4A1D-B1CD-C3125AD35BC1}" presName="spaceBetweenRectangles" presStyleCnt="0"/>
      <dgm:spPr/>
    </dgm:pt>
    <dgm:pt modelId="{CA944453-AFB2-4B99-8F58-097A009ECD33}" type="pres">
      <dgm:prSet presAssocID="{76EA24B0-4B12-4E95-810C-B1E422D0258E}" presName="parentLin" presStyleCnt="0"/>
      <dgm:spPr/>
    </dgm:pt>
    <dgm:pt modelId="{AB5BDF84-03CD-4F24-917F-124BACD510C2}" type="pres">
      <dgm:prSet presAssocID="{76EA24B0-4B12-4E95-810C-B1E422D0258E}" presName="parentLeftMargin" presStyleLbl="node1" presStyleIdx="1" presStyleCnt="4"/>
      <dgm:spPr/>
    </dgm:pt>
    <dgm:pt modelId="{0F23B69C-9A52-4CA5-AD06-326E25D07B15}" type="pres">
      <dgm:prSet presAssocID="{76EA24B0-4B12-4E95-810C-B1E422D0258E}" presName="parentText" presStyleLbl="node1" presStyleIdx="2" presStyleCnt="4">
        <dgm:presLayoutVars>
          <dgm:chMax val="0"/>
          <dgm:bulletEnabled val="1"/>
        </dgm:presLayoutVars>
      </dgm:prSet>
      <dgm:spPr/>
    </dgm:pt>
    <dgm:pt modelId="{254B5603-8CC7-4AC5-945B-9DABEDB6BACD}" type="pres">
      <dgm:prSet presAssocID="{76EA24B0-4B12-4E95-810C-B1E422D0258E}" presName="negativeSpace" presStyleCnt="0"/>
      <dgm:spPr/>
    </dgm:pt>
    <dgm:pt modelId="{F038E66C-1003-4576-9D25-66521E1714A9}" type="pres">
      <dgm:prSet presAssocID="{76EA24B0-4B12-4E95-810C-B1E422D0258E}" presName="childText" presStyleLbl="conFgAcc1" presStyleIdx="2" presStyleCnt="4">
        <dgm:presLayoutVars>
          <dgm:bulletEnabled val="1"/>
        </dgm:presLayoutVars>
      </dgm:prSet>
      <dgm:spPr/>
    </dgm:pt>
    <dgm:pt modelId="{37D306D0-EB8D-46C6-830B-09A9ECFBD734}" type="pres">
      <dgm:prSet presAssocID="{215FB354-1225-44ED-9C00-1A4D1EF3F1C0}" presName="spaceBetweenRectangles" presStyleCnt="0"/>
      <dgm:spPr/>
    </dgm:pt>
    <dgm:pt modelId="{C267EB32-FB43-4E99-92C4-3C21AF0D7BA9}" type="pres">
      <dgm:prSet presAssocID="{D86192F0-DF83-4B22-8FCD-9BDF5438785C}" presName="parentLin" presStyleCnt="0"/>
      <dgm:spPr/>
    </dgm:pt>
    <dgm:pt modelId="{6F727826-B94A-42B9-99F2-59A49B72D09B}" type="pres">
      <dgm:prSet presAssocID="{D86192F0-DF83-4B22-8FCD-9BDF5438785C}" presName="parentLeftMargin" presStyleLbl="node1" presStyleIdx="2" presStyleCnt="4"/>
      <dgm:spPr/>
    </dgm:pt>
    <dgm:pt modelId="{2D9350DA-C574-4D91-B158-9EC65D2EEA09}" type="pres">
      <dgm:prSet presAssocID="{D86192F0-DF83-4B22-8FCD-9BDF5438785C}" presName="parentText" presStyleLbl="node1" presStyleIdx="3" presStyleCnt="4">
        <dgm:presLayoutVars>
          <dgm:chMax val="0"/>
          <dgm:bulletEnabled val="1"/>
        </dgm:presLayoutVars>
      </dgm:prSet>
      <dgm:spPr/>
    </dgm:pt>
    <dgm:pt modelId="{AF14BDF1-4E63-4262-B141-DD4205FD3D4D}" type="pres">
      <dgm:prSet presAssocID="{D86192F0-DF83-4B22-8FCD-9BDF5438785C}" presName="negativeSpace" presStyleCnt="0"/>
      <dgm:spPr/>
    </dgm:pt>
    <dgm:pt modelId="{67DE05AB-FE42-4E51-B859-79E78F918E4C}" type="pres">
      <dgm:prSet presAssocID="{D86192F0-DF83-4B22-8FCD-9BDF5438785C}" presName="childText" presStyleLbl="conFgAcc1" presStyleIdx="3" presStyleCnt="4" custLinFactNeighborX="837" custLinFactNeighborY="30669">
        <dgm:presLayoutVars>
          <dgm:bulletEnabled val="1"/>
        </dgm:presLayoutVars>
      </dgm:prSet>
      <dgm:spPr/>
      <dgm:extLst>
        <a:ext uri="{E40237B7-FDA0-4F09-8148-C483321AD2D9}">
          <dgm14:cNvPr xmlns:dgm14="http://schemas.microsoft.com/office/drawing/2010/diagram" id="0" name="" descr="By answering the questions in the Organizational Profile, your organization can gain a common understanding of what is important to you, and this understanding will then guide data collection and selection of information as the process continues. The Organizational Profile also guides the assessment of approaches used by your organization, the extent of deployment of those approaches, and the results you achieve. &#10;Many organizations start with the Organizational Profile and progress gradually to more detailed levels of self-assessment and action. If you identify topics for which you have conflicting, little, or no information, you can use these topics for action planning. &#10;"/>
        </a:ext>
      </dgm:extLst>
    </dgm:pt>
  </dgm:ptLst>
  <dgm:cxnLst>
    <dgm:cxn modelId="{69EA2D01-0FC8-4866-82A1-6346A2132F86}" type="presOf" srcId="{B91142CF-4E71-441F-A4F9-BCB3F6C33C0B}" destId="{BAA3AAF4-B0DE-47D0-95F0-3448CD45DA04}" srcOrd="0" destOrd="0" presId="urn:microsoft.com/office/officeart/2005/8/layout/list1"/>
    <dgm:cxn modelId="{06E5EA0B-2BB1-468D-A988-EF4E0660F465}" type="presOf" srcId="{76EA24B0-4B12-4E95-810C-B1E422D0258E}" destId="{0F23B69C-9A52-4CA5-AD06-326E25D07B15}" srcOrd="1" destOrd="0" presId="urn:microsoft.com/office/officeart/2005/8/layout/list1"/>
    <dgm:cxn modelId="{B4AB9D2F-061A-435A-ABBB-16C3BA200A64}" type="presOf" srcId="{2123A329-9851-4168-A95E-9A644ECDAD62}" destId="{E220BD51-EBEB-4140-8863-D60C9A65F318}" srcOrd="0" destOrd="0" presId="urn:microsoft.com/office/officeart/2005/8/layout/list1"/>
    <dgm:cxn modelId="{B9D6C03C-4AD1-4866-BE20-023266CB7E9B}" srcId="{30A0744E-DCE5-4103-98BA-C1286295FA45}" destId="{2123A329-9851-4168-A95E-9A644ECDAD62}" srcOrd="1" destOrd="0" parTransId="{1E390CD9-9610-4D72-AAED-6968990F4EFC}" sibTransId="{D354C7A3-E72A-4A1D-B1CD-C3125AD35BC1}"/>
    <dgm:cxn modelId="{4EC9CA62-1597-4997-B8C9-AD9D429DE76E}" srcId="{30A0744E-DCE5-4103-98BA-C1286295FA45}" destId="{D86192F0-DF83-4B22-8FCD-9BDF5438785C}" srcOrd="3" destOrd="0" parTransId="{EABE21BD-01CA-4A15-897D-A6978D9B1044}" sibTransId="{1E3288F0-3240-4B33-8A2A-76825ABA4DF7}"/>
    <dgm:cxn modelId="{D89B554B-B43B-4E70-94FA-49393FA74F35}" type="presOf" srcId="{2123A329-9851-4168-A95E-9A644ECDAD62}" destId="{FEA0269A-1DB1-4D3E-AA72-A2E778FF8AAD}" srcOrd="1" destOrd="0" presId="urn:microsoft.com/office/officeart/2005/8/layout/list1"/>
    <dgm:cxn modelId="{042FCB8D-DFF7-42CE-A216-5A20FE23463A}" type="presOf" srcId="{B91142CF-4E71-441F-A4F9-BCB3F6C33C0B}" destId="{68246512-FEFA-4F7C-8F31-AEF4B5036398}" srcOrd="1" destOrd="0" presId="urn:microsoft.com/office/officeart/2005/8/layout/list1"/>
    <dgm:cxn modelId="{14B953B3-CCB9-4D71-8080-87D49E461136}" type="presOf" srcId="{D86192F0-DF83-4B22-8FCD-9BDF5438785C}" destId="{2D9350DA-C574-4D91-B158-9EC65D2EEA09}" srcOrd="1" destOrd="0" presId="urn:microsoft.com/office/officeart/2005/8/layout/list1"/>
    <dgm:cxn modelId="{C7A93BDC-A596-4FCF-BAE7-0A81D362503F}" srcId="{30A0744E-DCE5-4103-98BA-C1286295FA45}" destId="{76EA24B0-4B12-4E95-810C-B1E422D0258E}" srcOrd="2" destOrd="0" parTransId="{3C05B686-38A6-4199-889E-AF2C5AFB5582}" sibTransId="{215FB354-1225-44ED-9C00-1A4D1EF3F1C0}"/>
    <dgm:cxn modelId="{880BCAE2-1D52-4C49-8EA1-E5C9E5DF9BB2}" srcId="{30A0744E-DCE5-4103-98BA-C1286295FA45}" destId="{B91142CF-4E71-441F-A4F9-BCB3F6C33C0B}" srcOrd="0" destOrd="0" parTransId="{A4B7BE1C-984D-4EC1-95FA-24F3537E382B}" sibTransId="{5AFC97FF-9397-430F-B611-7D975D5E1C89}"/>
    <dgm:cxn modelId="{6E9D6AE9-5FB4-4A32-B923-CDC1BD0C2C1A}" type="presOf" srcId="{76EA24B0-4B12-4E95-810C-B1E422D0258E}" destId="{AB5BDF84-03CD-4F24-917F-124BACD510C2}" srcOrd="0" destOrd="0" presId="urn:microsoft.com/office/officeart/2005/8/layout/list1"/>
    <dgm:cxn modelId="{3E2624EB-C863-4856-9F21-D170778D4200}" type="presOf" srcId="{30A0744E-DCE5-4103-98BA-C1286295FA45}" destId="{452A708C-0320-4308-9AA2-51747B1511CF}" srcOrd="0" destOrd="0" presId="urn:microsoft.com/office/officeart/2005/8/layout/list1"/>
    <dgm:cxn modelId="{929F55EE-8B03-475D-87CB-FAB75E8A949F}" type="presOf" srcId="{D86192F0-DF83-4B22-8FCD-9BDF5438785C}" destId="{6F727826-B94A-42B9-99F2-59A49B72D09B}" srcOrd="0" destOrd="0" presId="urn:microsoft.com/office/officeart/2005/8/layout/list1"/>
    <dgm:cxn modelId="{68E1E817-B0A0-4A73-B6D4-75FBC2E3F152}" type="presParOf" srcId="{452A708C-0320-4308-9AA2-51747B1511CF}" destId="{51F26DBB-CED4-4EA0-B952-3C4AC62A21CA}" srcOrd="0" destOrd="0" presId="urn:microsoft.com/office/officeart/2005/8/layout/list1"/>
    <dgm:cxn modelId="{16E38FC9-4DE1-4F56-A5B1-D357DF929EB5}" type="presParOf" srcId="{51F26DBB-CED4-4EA0-B952-3C4AC62A21CA}" destId="{BAA3AAF4-B0DE-47D0-95F0-3448CD45DA04}" srcOrd="0" destOrd="0" presId="urn:microsoft.com/office/officeart/2005/8/layout/list1"/>
    <dgm:cxn modelId="{4EDEB327-518D-4840-BD6E-47315D3DEFB4}" type="presParOf" srcId="{51F26DBB-CED4-4EA0-B952-3C4AC62A21CA}" destId="{68246512-FEFA-4F7C-8F31-AEF4B5036398}" srcOrd="1" destOrd="0" presId="urn:microsoft.com/office/officeart/2005/8/layout/list1"/>
    <dgm:cxn modelId="{1DD5648B-0A9D-4D30-8861-D4205A74A81D}" type="presParOf" srcId="{452A708C-0320-4308-9AA2-51747B1511CF}" destId="{2B0A573C-B6B2-4B3B-86E6-1BC102B3C51B}" srcOrd="1" destOrd="0" presId="urn:microsoft.com/office/officeart/2005/8/layout/list1"/>
    <dgm:cxn modelId="{127BC0CF-100B-4ADB-9293-ECCCC59D046B}" type="presParOf" srcId="{452A708C-0320-4308-9AA2-51747B1511CF}" destId="{0177073D-1695-470C-AC63-FC739EB890C1}" srcOrd="2" destOrd="0" presId="urn:microsoft.com/office/officeart/2005/8/layout/list1"/>
    <dgm:cxn modelId="{5D4924C5-6787-41FE-812E-8110EB9D67FA}" type="presParOf" srcId="{452A708C-0320-4308-9AA2-51747B1511CF}" destId="{8D74AACC-A066-4A01-A7B1-E30E7D5E5A96}" srcOrd="3" destOrd="0" presId="urn:microsoft.com/office/officeart/2005/8/layout/list1"/>
    <dgm:cxn modelId="{1784D05D-9E80-4251-AE7A-BA13C282E866}" type="presParOf" srcId="{452A708C-0320-4308-9AA2-51747B1511CF}" destId="{1BC73F0D-D263-4825-B80E-3154D31972EF}" srcOrd="4" destOrd="0" presId="urn:microsoft.com/office/officeart/2005/8/layout/list1"/>
    <dgm:cxn modelId="{30465C7B-ABE6-4DAB-A223-C1D24DC9C993}" type="presParOf" srcId="{1BC73F0D-D263-4825-B80E-3154D31972EF}" destId="{E220BD51-EBEB-4140-8863-D60C9A65F318}" srcOrd="0" destOrd="0" presId="urn:microsoft.com/office/officeart/2005/8/layout/list1"/>
    <dgm:cxn modelId="{FAA6A4FA-45E0-4B7E-9E8D-E2091661E787}" type="presParOf" srcId="{1BC73F0D-D263-4825-B80E-3154D31972EF}" destId="{FEA0269A-1DB1-4D3E-AA72-A2E778FF8AAD}" srcOrd="1" destOrd="0" presId="urn:microsoft.com/office/officeart/2005/8/layout/list1"/>
    <dgm:cxn modelId="{14DA87CA-49F0-4ED0-BAC0-218DA0C7BAB8}" type="presParOf" srcId="{452A708C-0320-4308-9AA2-51747B1511CF}" destId="{CB12ABEA-2F00-448C-A82D-5EBF9772344E}" srcOrd="5" destOrd="0" presId="urn:microsoft.com/office/officeart/2005/8/layout/list1"/>
    <dgm:cxn modelId="{552A3B50-D9B2-4560-BDE1-9D198EFC3660}" type="presParOf" srcId="{452A708C-0320-4308-9AA2-51747B1511CF}" destId="{EB4186AE-A45A-4A7B-AC08-8DA79507391C}" srcOrd="6" destOrd="0" presId="urn:microsoft.com/office/officeart/2005/8/layout/list1"/>
    <dgm:cxn modelId="{AE328474-F2E4-42DC-A6DD-A1317A7F7DED}" type="presParOf" srcId="{452A708C-0320-4308-9AA2-51747B1511CF}" destId="{6C45759A-4B2E-4018-BC31-2A436812BB5D}" srcOrd="7" destOrd="0" presId="urn:microsoft.com/office/officeart/2005/8/layout/list1"/>
    <dgm:cxn modelId="{396C2B3C-1696-4A67-B26B-D20818EB570B}" type="presParOf" srcId="{452A708C-0320-4308-9AA2-51747B1511CF}" destId="{CA944453-AFB2-4B99-8F58-097A009ECD33}" srcOrd="8" destOrd="0" presId="urn:microsoft.com/office/officeart/2005/8/layout/list1"/>
    <dgm:cxn modelId="{8F5B688E-6BFD-49F5-BF1D-A2C117630393}" type="presParOf" srcId="{CA944453-AFB2-4B99-8F58-097A009ECD33}" destId="{AB5BDF84-03CD-4F24-917F-124BACD510C2}" srcOrd="0" destOrd="0" presId="urn:microsoft.com/office/officeart/2005/8/layout/list1"/>
    <dgm:cxn modelId="{3CBCAFC1-EFEC-41CC-BF28-33F0DE5CC200}" type="presParOf" srcId="{CA944453-AFB2-4B99-8F58-097A009ECD33}" destId="{0F23B69C-9A52-4CA5-AD06-326E25D07B15}" srcOrd="1" destOrd="0" presId="urn:microsoft.com/office/officeart/2005/8/layout/list1"/>
    <dgm:cxn modelId="{DECE73FB-804A-42F9-B1B4-5805BE7FFC89}" type="presParOf" srcId="{452A708C-0320-4308-9AA2-51747B1511CF}" destId="{254B5603-8CC7-4AC5-945B-9DABEDB6BACD}" srcOrd="9" destOrd="0" presId="urn:microsoft.com/office/officeart/2005/8/layout/list1"/>
    <dgm:cxn modelId="{16E7E49E-B067-4BCC-B564-988DF2EC9DE4}" type="presParOf" srcId="{452A708C-0320-4308-9AA2-51747B1511CF}" destId="{F038E66C-1003-4576-9D25-66521E1714A9}" srcOrd="10" destOrd="0" presId="urn:microsoft.com/office/officeart/2005/8/layout/list1"/>
    <dgm:cxn modelId="{FE5D3332-522F-47EB-960E-1A9D88DD4EF5}" type="presParOf" srcId="{452A708C-0320-4308-9AA2-51747B1511CF}" destId="{37D306D0-EB8D-46C6-830B-09A9ECFBD734}" srcOrd="11" destOrd="0" presId="urn:microsoft.com/office/officeart/2005/8/layout/list1"/>
    <dgm:cxn modelId="{FE02583E-84B6-434E-A92E-8AB30CAA9C36}" type="presParOf" srcId="{452A708C-0320-4308-9AA2-51747B1511CF}" destId="{C267EB32-FB43-4E99-92C4-3C21AF0D7BA9}" srcOrd="12" destOrd="0" presId="urn:microsoft.com/office/officeart/2005/8/layout/list1"/>
    <dgm:cxn modelId="{11C64D53-9518-48ED-B46B-3E9FC59A296E}" type="presParOf" srcId="{C267EB32-FB43-4E99-92C4-3C21AF0D7BA9}" destId="{6F727826-B94A-42B9-99F2-59A49B72D09B}" srcOrd="0" destOrd="0" presId="urn:microsoft.com/office/officeart/2005/8/layout/list1"/>
    <dgm:cxn modelId="{040F467C-AB88-4F9A-B6E7-35509A1CFC43}" type="presParOf" srcId="{C267EB32-FB43-4E99-92C4-3C21AF0D7BA9}" destId="{2D9350DA-C574-4D91-B158-9EC65D2EEA09}" srcOrd="1" destOrd="0" presId="urn:microsoft.com/office/officeart/2005/8/layout/list1"/>
    <dgm:cxn modelId="{24775496-5E9D-496B-B42B-84635A943D9A}" type="presParOf" srcId="{452A708C-0320-4308-9AA2-51747B1511CF}" destId="{AF14BDF1-4E63-4262-B141-DD4205FD3D4D}" srcOrd="13" destOrd="0" presId="urn:microsoft.com/office/officeart/2005/8/layout/list1"/>
    <dgm:cxn modelId="{C46745AC-A2A7-4522-A542-ECA51D10E672}" type="presParOf" srcId="{452A708C-0320-4308-9AA2-51747B1511CF}" destId="{67DE05AB-FE42-4E51-B859-79E78F918E4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983222-8D02-4062-B062-75332B5BDD93}" type="doc">
      <dgm:prSet loTypeId="urn:microsoft.com/office/officeart/2005/8/layout/vProcess5" loCatId="process" qsTypeId="urn:microsoft.com/office/officeart/2005/8/quickstyle/simple1" qsCatId="simple" csTypeId="urn:microsoft.com/office/officeart/2005/8/colors/accent0_1" csCatId="mainScheme" phldr="1"/>
      <dgm:spPr/>
    </dgm:pt>
    <dgm:pt modelId="{D45D7870-DE5A-494B-95DA-CD5FE2C216D6}">
      <dgm:prSet phldrT="[Text]"/>
      <dgm:spPr/>
      <dgm:t>
        <a:bodyPr/>
        <a:lstStyle/>
        <a:p>
          <a:pPr>
            <a:buAutoNum type="arabicPeriod"/>
          </a:pPr>
          <a:r>
            <a:rPr lang="en-US" dirty="0">
              <a:ea typeface="ＭＳ Ｐゴシック" pitchFamily="34" charset="-128"/>
              <a:cs typeface="ＭＳ Ｐゴシック" pitchFamily="34" charset="-128"/>
            </a:rPr>
            <a:t>Identify the scope.</a:t>
          </a:r>
          <a:endParaRPr lang="en-US" dirty="0"/>
        </a:p>
      </dgm:t>
    </dgm:pt>
    <dgm:pt modelId="{F070674A-1003-43F3-852B-81F9AF469342}" type="parTrans" cxnId="{98CD5344-8CC6-4123-935B-95409D45FDC6}">
      <dgm:prSet/>
      <dgm:spPr/>
      <dgm:t>
        <a:bodyPr/>
        <a:lstStyle/>
        <a:p>
          <a:endParaRPr lang="en-US"/>
        </a:p>
      </dgm:t>
    </dgm:pt>
    <dgm:pt modelId="{E1870E49-889A-4AAB-978A-9D686C5EB8BF}" type="sibTrans" cxnId="{98CD5344-8CC6-4123-935B-95409D45FDC6}">
      <dgm:prSet/>
      <dgm:spPr/>
      <dgm:t>
        <a:bodyPr/>
        <a:lstStyle/>
        <a:p>
          <a:endParaRPr lang="en-US"/>
        </a:p>
      </dgm:t>
    </dgm:pt>
    <dgm:pt modelId="{F21C892F-2F94-4FF9-BF48-E17B67BDFB5E}">
      <dgm:prSet/>
      <dgm:spPr/>
      <dgm:t>
        <a:bodyPr/>
        <a:lstStyle/>
        <a:p>
          <a:r>
            <a:rPr lang="en-US" dirty="0">
              <a:ea typeface="ＭＳ Ｐゴシック" pitchFamily="34" charset="-128"/>
              <a:cs typeface="ＭＳ Ｐゴシック" pitchFamily="34" charset="-128"/>
            </a:rPr>
            <a:t>Select champions.</a:t>
          </a:r>
        </a:p>
      </dgm:t>
    </dgm:pt>
    <dgm:pt modelId="{C15E0348-10BF-4F1B-98EB-766046B6EAF4}" type="parTrans" cxnId="{745A7A0C-A08D-463C-833F-05C68B10F770}">
      <dgm:prSet/>
      <dgm:spPr/>
      <dgm:t>
        <a:bodyPr/>
        <a:lstStyle/>
        <a:p>
          <a:endParaRPr lang="en-US"/>
        </a:p>
      </dgm:t>
    </dgm:pt>
    <dgm:pt modelId="{BDCCD3E7-73DC-4DDE-9C46-536BE081F9D3}" type="sibTrans" cxnId="{745A7A0C-A08D-463C-833F-05C68B10F770}">
      <dgm:prSet/>
      <dgm:spPr/>
      <dgm:t>
        <a:bodyPr/>
        <a:lstStyle/>
        <a:p>
          <a:endParaRPr lang="en-US"/>
        </a:p>
      </dgm:t>
    </dgm:pt>
    <dgm:pt modelId="{438C7F87-9D6E-4542-A9FD-7782BE8BA33D}">
      <dgm:prSet/>
      <dgm:spPr/>
      <dgm:t>
        <a:bodyPr/>
        <a:lstStyle/>
        <a:p>
          <a:r>
            <a:rPr lang="en-US" dirty="0">
              <a:ea typeface="ＭＳ Ｐゴシック" pitchFamily="34" charset="-128"/>
              <a:cs typeface="ＭＳ Ｐゴシック" pitchFamily="34" charset="-128"/>
            </a:rPr>
            <a:t>Select category teams/collect data &amp; information.</a:t>
          </a:r>
        </a:p>
      </dgm:t>
    </dgm:pt>
    <dgm:pt modelId="{46314082-DDCF-41CF-A7FD-3F40C8B8ADF8}" type="parTrans" cxnId="{AC8694F0-F95A-4DA7-AC4E-9C8AC1A95E97}">
      <dgm:prSet/>
      <dgm:spPr/>
      <dgm:t>
        <a:bodyPr/>
        <a:lstStyle/>
        <a:p>
          <a:endParaRPr lang="en-US"/>
        </a:p>
      </dgm:t>
    </dgm:pt>
    <dgm:pt modelId="{F9AE49A4-8204-4D82-BC2E-EA774B2A2EF6}" type="sibTrans" cxnId="{AC8694F0-F95A-4DA7-AC4E-9C8AC1A95E97}">
      <dgm:prSet/>
      <dgm:spPr/>
      <dgm:t>
        <a:bodyPr/>
        <a:lstStyle/>
        <a:p>
          <a:endParaRPr lang="en-US"/>
        </a:p>
      </dgm:t>
    </dgm:pt>
    <dgm:pt modelId="{4F8CF2C6-C99A-444F-AAA5-43D5FAC85529}">
      <dgm:prSet/>
      <dgm:spPr/>
      <dgm:t>
        <a:bodyPr/>
        <a:lstStyle/>
        <a:p>
          <a:r>
            <a:rPr lang="en-US" dirty="0">
              <a:ea typeface="ＭＳ Ｐゴシック" pitchFamily="34" charset="-128"/>
              <a:cs typeface="ＭＳ Ｐゴシック" pitchFamily="34" charset="-128"/>
            </a:rPr>
            <a:t>Share answers.</a:t>
          </a:r>
        </a:p>
      </dgm:t>
    </dgm:pt>
    <dgm:pt modelId="{A36CCE7A-F9E5-46C1-9C8E-59AAF6CA533A}" type="parTrans" cxnId="{53142ECB-DD84-4119-AE6E-6E7FAA56BBC4}">
      <dgm:prSet/>
      <dgm:spPr/>
      <dgm:t>
        <a:bodyPr/>
        <a:lstStyle/>
        <a:p>
          <a:endParaRPr lang="en-US"/>
        </a:p>
      </dgm:t>
    </dgm:pt>
    <dgm:pt modelId="{5E6A9CB7-D3FB-4131-8821-6E0E29A0C935}" type="sibTrans" cxnId="{53142ECB-DD84-4119-AE6E-6E7FAA56BBC4}">
      <dgm:prSet/>
      <dgm:spPr/>
      <dgm:t>
        <a:bodyPr/>
        <a:lstStyle/>
        <a:p>
          <a:endParaRPr lang="en-US"/>
        </a:p>
      </dgm:t>
    </dgm:pt>
    <dgm:pt modelId="{A72BECFB-7F82-46FD-8040-B88B0409EAA5}">
      <dgm:prSet/>
      <dgm:spPr/>
      <dgm:t>
        <a:bodyPr/>
        <a:lstStyle/>
        <a:p>
          <a:r>
            <a:rPr lang="en-US" dirty="0">
              <a:ea typeface="ＭＳ Ｐゴシック" pitchFamily="34" charset="-128"/>
              <a:cs typeface="ＭＳ Ｐゴシック" pitchFamily="34" charset="-128"/>
            </a:rPr>
            <a:t>Create &amp; communicate an action plan.</a:t>
          </a:r>
        </a:p>
      </dgm:t>
    </dgm:pt>
    <dgm:pt modelId="{30D7D79E-1E7C-4A2B-9A53-4394169BBABA}" type="parTrans" cxnId="{B29EDA99-0B9F-4BAD-9733-FD503FC2DFE0}">
      <dgm:prSet/>
      <dgm:spPr/>
      <dgm:t>
        <a:bodyPr/>
        <a:lstStyle/>
        <a:p>
          <a:endParaRPr lang="en-US"/>
        </a:p>
      </dgm:t>
    </dgm:pt>
    <dgm:pt modelId="{EE3EF81B-F2FF-40EE-9D68-2A9C035BB6E2}" type="sibTrans" cxnId="{B29EDA99-0B9F-4BAD-9733-FD503FC2DFE0}">
      <dgm:prSet/>
      <dgm:spPr/>
      <dgm:t>
        <a:bodyPr/>
        <a:lstStyle/>
        <a:p>
          <a:endParaRPr lang="en-US"/>
        </a:p>
      </dgm:t>
    </dgm:pt>
    <dgm:pt modelId="{74882B50-25C0-47D9-9F61-405DFB2FD3B5}">
      <dgm:prSet/>
      <dgm:spPr/>
      <dgm:t>
        <a:bodyPr/>
        <a:lstStyle/>
        <a:p>
          <a:endParaRPr lang="en-US" dirty="0"/>
        </a:p>
      </dgm:t>
    </dgm:pt>
    <dgm:pt modelId="{D66A19AD-E5AE-4C95-9511-88BA6F67D8F5}" type="parTrans" cxnId="{C3652937-686E-4B6F-9E31-201C54FA3049}">
      <dgm:prSet/>
      <dgm:spPr/>
      <dgm:t>
        <a:bodyPr/>
        <a:lstStyle/>
        <a:p>
          <a:endParaRPr lang="en-US"/>
        </a:p>
      </dgm:t>
    </dgm:pt>
    <dgm:pt modelId="{710B7DA5-5030-491A-8581-40E3A215FDF5}" type="sibTrans" cxnId="{C3652937-686E-4B6F-9E31-201C54FA3049}">
      <dgm:prSet/>
      <dgm:spPr/>
      <dgm:t>
        <a:bodyPr/>
        <a:lstStyle/>
        <a:p>
          <a:endParaRPr lang="en-US"/>
        </a:p>
      </dgm:t>
    </dgm:pt>
    <dgm:pt modelId="{6AA8C1BE-1950-4315-96A5-8EFEF4E27455}" type="pres">
      <dgm:prSet presAssocID="{FD983222-8D02-4062-B062-75332B5BDD93}" presName="outerComposite" presStyleCnt="0">
        <dgm:presLayoutVars>
          <dgm:chMax val="5"/>
          <dgm:dir/>
          <dgm:resizeHandles val="exact"/>
        </dgm:presLayoutVars>
      </dgm:prSet>
      <dgm:spPr/>
    </dgm:pt>
    <dgm:pt modelId="{B324A08A-6051-48CB-B691-09BCC2381540}" type="pres">
      <dgm:prSet presAssocID="{FD983222-8D02-4062-B062-75332B5BDD93}" presName="dummyMaxCanvas" presStyleCnt="0">
        <dgm:presLayoutVars/>
      </dgm:prSet>
      <dgm:spPr/>
    </dgm:pt>
    <dgm:pt modelId="{359FBCE9-9584-4CB0-9327-D64810C5E767}" type="pres">
      <dgm:prSet presAssocID="{FD983222-8D02-4062-B062-75332B5BDD93}" presName="FiveNodes_1" presStyleLbl="node1" presStyleIdx="0" presStyleCnt="5">
        <dgm:presLayoutVars>
          <dgm:bulletEnabled val="1"/>
        </dgm:presLayoutVars>
      </dgm:prSet>
      <dgm:spPr/>
    </dgm:pt>
    <dgm:pt modelId="{58C6BEF1-8EAE-4130-A71D-CEBD84141C2F}" type="pres">
      <dgm:prSet presAssocID="{FD983222-8D02-4062-B062-75332B5BDD93}" presName="FiveNodes_2" presStyleLbl="node1" presStyleIdx="1" presStyleCnt="5">
        <dgm:presLayoutVars>
          <dgm:bulletEnabled val="1"/>
        </dgm:presLayoutVars>
      </dgm:prSet>
      <dgm:spPr/>
    </dgm:pt>
    <dgm:pt modelId="{A39702EB-6A28-4DBC-AB41-F6C14C077A6D}" type="pres">
      <dgm:prSet presAssocID="{FD983222-8D02-4062-B062-75332B5BDD93}" presName="FiveNodes_3" presStyleLbl="node1" presStyleIdx="2" presStyleCnt="5">
        <dgm:presLayoutVars>
          <dgm:bulletEnabled val="1"/>
        </dgm:presLayoutVars>
      </dgm:prSet>
      <dgm:spPr/>
    </dgm:pt>
    <dgm:pt modelId="{4B901926-DEF7-44C2-9766-A8F91B49745F}" type="pres">
      <dgm:prSet presAssocID="{FD983222-8D02-4062-B062-75332B5BDD93}" presName="FiveNodes_4" presStyleLbl="node1" presStyleIdx="3" presStyleCnt="5">
        <dgm:presLayoutVars>
          <dgm:bulletEnabled val="1"/>
        </dgm:presLayoutVars>
      </dgm:prSet>
      <dgm:spPr/>
    </dgm:pt>
    <dgm:pt modelId="{708782F8-F5F6-49A4-907C-BD0AD4CF1A32}" type="pres">
      <dgm:prSet presAssocID="{FD983222-8D02-4062-B062-75332B5BDD93}" presName="FiveNodes_5" presStyleLbl="node1" presStyleIdx="4" presStyleCnt="5">
        <dgm:presLayoutVars>
          <dgm:bulletEnabled val="1"/>
        </dgm:presLayoutVars>
      </dgm:prSet>
      <dgm:spPr/>
    </dgm:pt>
    <dgm:pt modelId="{0A869BBD-F98C-4F12-890D-32E652CD40D1}" type="pres">
      <dgm:prSet presAssocID="{FD983222-8D02-4062-B062-75332B5BDD93}" presName="FiveConn_1-2" presStyleLbl="fgAccFollowNode1" presStyleIdx="0" presStyleCnt="4">
        <dgm:presLayoutVars>
          <dgm:bulletEnabled val="1"/>
        </dgm:presLayoutVars>
      </dgm:prSet>
      <dgm:spPr/>
    </dgm:pt>
    <dgm:pt modelId="{95515283-BE7D-4FDA-A3FD-12408D7DFBC7}" type="pres">
      <dgm:prSet presAssocID="{FD983222-8D02-4062-B062-75332B5BDD93}" presName="FiveConn_2-3" presStyleLbl="fgAccFollowNode1" presStyleIdx="1" presStyleCnt="4">
        <dgm:presLayoutVars>
          <dgm:bulletEnabled val="1"/>
        </dgm:presLayoutVars>
      </dgm:prSet>
      <dgm:spPr/>
    </dgm:pt>
    <dgm:pt modelId="{7D35F37A-A443-4925-91BB-5E2FCFE46EB5}" type="pres">
      <dgm:prSet presAssocID="{FD983222-8D02-4062-B062-75332B5BDD93}" presName="FiveConn_3-4" presStyleLbl="fgAccFollowNode1" presStyleIdx="2" presStyleCnt="4">
        <dgm:presLayoutVars>
          <dgm:bulletEnabled val="1"/>
        </dgm:presLayoutVars>
      </dgm:prSet>
      <dgm:spPr/>
    </dgm:pt>
    <dgm:pt modelId="{59D70E3D-B6EF-4998-B0F7-710B92E05DC1}" type="pres">
      <dgm:prSet presAssocID="{FD983222-8D02-4062-B062-75332B5BDD93}" presName="FiveConn_4-5" presStyleLbl="fgAccFollowNode1" presStyleIdx="3" presStyleCnt="4">
        <dgm:presLayoutVars>
          <dgm:bulletEnabled val="1"/>
        </dgm:presLayoutVars>
      </dgm:prSet>
      <dgm:spPr/>
    </dgm:pt>
    <dgm:pt modelId="{B7EF15CA-0B3C-4C90-B2B5-A2219FD458F9}" type="pres">
      <dgm:prSet presAssocID="{FD983222-8D02-4062-B062-75332B5BDD93}" presName="FiveNodes_1_text" presStyleLbl="node1" presStyleIdx="4" presStyleCnt="5">
        <dgm:presLayoutVars>
          <dgm:bulletEnabled val="1"/>
        </dgm:presLayoutVars>
      </dgm:prSet>
      <dgm:spPr/>
    </dgm:pt>
    <dgm:pt modelId="{65BCE36F-8451-49E0-AFF9-FCAC75ABBD4F}" type="pres">
      <dgm:prSet presAssocID="{FD983222-8D02-4062-B062-75332B5BDD93}" presName="FiveNodes_2_text" presStyleLbl="node1" presStyleIdx="4" presStyleCnt="5">
        <dgm:presLayoutVars>
          <dgm:bulletEnabled val="1"/>
        </dgm:presLayoutVars>
      </dgm:prSet>
      <dgm:spPr/>
    </dgm:pt>
    <dgm:pt modelId="{58A86CC3-BDBC-452B-BB66-8DD0ABCB80EB}" type="pres">
      <dgm:prSet presAssocID="{FD983222-8D02-4062-B062-75332B5BDD93}" presName="FiveNodes_3_text" presStyleLbl="node1" presStyleIdx="4" presStyleCnt="5">
        <dgm:presLayoutVars>
          <dgm:bulletEnabled val="1"/>
        </dgm:presLayoutVars>
      </dgm:prSet>
      <dgm:spPr/>
    </dgm:pt>
    <dgm:pt modelId="{32BAE8A0-0647-47A9-8993-4F221926565B}" type="pres">
      <dgm:prSet presAssocID="{FD983222-8D02-4062-B062-75332B5BDD93}" presName="FiveNodes_4_text" presStyleLbl="node1" presStyleIdx="4" presStyleCnt="5">
        <dgm:presLayoutVars>
          <dgm:bulletEnabled val="1"/>
        </dgm:presLayoutVars>
      </dgm:prSet>
      <dgm:spPr/>
    </dgm:pt>
    <dgm:pt modelId="{13A0BF91-E710-4EF6-90D6-1D55FED34D57}" type="pres">
      <dgm:prSet presAssocID="{FD983222-8D02-4062-B062-75332B5BDD93}" presName="FiveNodes_5_text" presStyleLbl="node1" presStyleIdx="4" presStyleCnt="5">
        <dgm:presLayoutVars>
          <dgm:bulletEnabled val="1"/>
        </dgm:presLayoutVars>
      </dgm:prSet>
      <dgm:spPr/>
    </dgm:pt>
  </dgm:ptLst>
  <dgm:cxnLst>
    <dgm:cxn modelId="{745A7A0C-A08D-463C-833F-05C68B10F770}" srcId="{FD983222-8D02-4062-B062-75332B5BDD93}" destId="{F21C892F-2F94-4FF9-BF48-E17B67BDFB5E}" srcOrd="1" destOrd="0" parTransId="{C15E0348-10BF-4F1B-98EB-766046B6EAF4}" sibTransId="{BDCCD3E7-73DC-4DDE-9C46-536BE081F9D3}"/>
    <dgm:cxn modelId="{F7FDB718-86D8-497A-9CCC-242E9706D6A4}" type="presOf" srcId="{BDCCD3E7-73DC-4DDE-9C46-536BE081F9D3}" destId="{95515283-BE7D-4FDA-A3FD-12408D7DFBC7}" srcOrd="0" destOrd="0" presId="urn:microsoft.com/office/officeart/2005/8/layout/vProcess5"/>
    <dgm:cxn modelId="{C3652937-686E-4B6F-9E31-201C54FA3049}" srcId="{FD983222-8D02-4062-B062-75332B5BDD93}" destId="{74882B50-25C0-47D9-9F61-405DFB2FD3B5}" srcOrd="5" destOrd="0" parTransId="{D66A19AD-E5AE-4C95-9511-88BA6F67D8F5}" sibTransId="{710B7DA5-5030-491A-8581-40E3A215FDF5}"/>
    <dgm:cxn modelId="{98CD5344-8CC6-4123-935B-95409D45FDC6}" srcId="{FD983222-8D02-4062-B062-75332B5BDD93}" destId="{D45D7870-DE5A-494B-95DA-CD5FE2C216D6}" srcOrd="0" destOrd="0" parTransId="{F070674A-1003-43F3-852B-81F9AF469342}" sibTransId="{E1870E49-889A-4AAB-978A-9D686C5EB8BF}"/>
    <dgm:cxn modelId="{E678DB66-B4AD-4060-A52C-4CB82E7A7414}" type="presOf" srcId="{5E6A9CB7-D3FB-4131-8821-6E0E29A0C935}" destId="{59D70E3D-B6EF-4998-B0F7-710B92E05DC1}" srcOrd="0" destOrd="0" presId="urn:microsoft.com/office/officeart/2005/8/layout/vProcess5"/>
    <dgm:cxn modelId="{34D15E4C-B28B-498F-A038-8BA5A2667EEF}" type="presOf" srcId="{D45D7870-DE5A-494B-95DA-CD5FE2C216D6}" destId="{359FBCE9-9584-4CB0-9327-D64810C5E767}" srcOrd="0" destOrd="0" presId="urn:microsoft.com/office/officeart/2005/8/layout/vProcess5"/>
    <dgm:cxn modelId="{2D8C754F-B8F9-4FA6-BADA-D495BBD516DB}" type="presOf" srcId="{F21C892F-2F94-4FF9-BF48-E17B67BDFB5E}" destId="{58C6BEF1-8EAE-4130-A71D-CEBD84141C2F}" srcOrd="0" destOrd="0" presId="urn:microsoft.com/office/officeart/2005/8/layout/vProcess5"/>
    <dgm:cxn modelId="{E0939057-3457-4D59-BB0A-4BE5763725CC}" type="presOf" srcId="{438C7F87-9D6E-4542-A9FD-7782BE8BA33D}" destId="{58A86CC3-BDBC-452B-BB66-8DD0ABCB80EB}" srcOrd="1" destOrd="0" presId="urn:microsoft.com/office/officeart/2005/8/layout/vProcess5"/>
    <dgm:cxn modelId="{92187D58-9FFE-4CBB-94F9-11CFFF569779}" type="presOf" srcId="{4F8CF2C6-C99A-444F-AAA5-43D5FAC85529}" destId="{32BAE8A0-0647-47A9-8993-4F221926565B}" srcOrd="1" destOrd="0" presId="urn:microsoft.com/office/officeart/2005/8/layout/vProcess5"/>
    <dgm:cxn modelId="{C4A65688-32AC-4CD4-AE00-75DFE8D9015D}" type="presOf" srcId="{A72BECFB-7F82-46FD-8040-B88B0409EAA5}" destId="{708782F8-F5F6-49A4-907C-BD0AD4CF1A32}" srcOrd="0" destOrd="0" presId="urn:microsoft.com/office/officeart/2005/8/layout/vProcess5"/>
    <dgm:cxn modelId="{2A1C438B-E69D-4E3D-AF59-B3B29C00580B}" type="presOf" srcId="{A72BECFB-7F82-46FD-8040-B88B0409EAA5}" destId="{13A0BF91-E710-4EF6-90D6-1D55FED34D57}" srcOrd="1" destOrd="0" presId="urn:microsoft.com/office/officeart/2005/8/layout/vProcess5"/>
    <dgm:cxn modelId="{C0011994-0D6A-4AF1-8382-FB42E05CB569}" type="presOf" srcId="{FD983222-8D02-4062-B062-75332B5BDD93}" destId="{6AA8C1BE-1950-4315-96A5-8EFEF4E27455}" srcOrd="0" destOrd="0" presId="urn:microsoft.com/office/officeart/2005/8/layout/vProcess5"/>
    <dgm:cxn modelId="{B29EDA99-0B9F-4BAD-9733-FD503FC2DFE0}" srcId="{FD983222-8D02-4062-B062-75332B5BDD93}" destId="{A72BECFB-7F82-46FD-8040-B88B0409EAA5}" srcOrd="4" destOrd="0" parTransId="{30D7D79E-1E7C-4A2B-9A53-4394169BBABA}" sibTransId="{EE3EF81B-F2FF-40EE-9D68-2A9C035BB6E2}"/>
    <dgm:cxn modelId="{97595D9D-F0DF-4D6E-8F5A-F4033D932AA9}" type="presOf" srcId="{F21C892F-2F94-4FF9-BF48-E17B67BDFB5E}" destId="{65BCE36F-8451-49E0-AFF9-FCAC75ABBD4F}" srcOrd="1" destOrd="0" presId="urn:microsoft.com/office/officeart/2005/8/layout/vProcess5"/>
    <dgm:cxn modelId="{9D412BA7-EC84-4193-A44B-B01555BB3120}" type="presOf" srcId="{E1870E49-889A-4AAB-978A-9D686C5EB8BF}" destId="{0A869BBD-F98C-4F12-890D-32E652CD40D1}" srcOrd="0" destOrd="0" presId="urn:microsoft.com/office/officeart/2005/8/layout/vProcess5"/>
    <dgm:cxn modelId="{79DA8EAC-AE1B-41EA-B1C5-BC4B4DBC4D35}" type="presOf" srcId="{4F8CF2C6-C99A-444F-AAA5-43D5FAC85529}" destId="{4B901926-DEF7-44C2-9766-A8F91B49745F}" srcOrd="0" destOrd="0" presId="urn:microsoft.com/office/officeart/2005/8/layout/vProcess5"/>
    <dgm:cxn modelId="{53142ECB-DD84-4119-AE6E-6E7FAA56BBC4}" srcId="{FD983222-8D02-4062-B062-75332B5BDD93}" destId="{4F8CF2C6-C99A-444F-AAA5-43D5FAC85529}" srcOrd="3" destOrd="0" parTransId="{A36CCE7A-F9E5-46C1-9C8E-59AAF6CA533A}" sibTransId="{5E6A9CB7-D3FB-4131-8821-6E0E29A0C935}"/>
    <dgm:cxn modelId="{ACE4CACB-4DE6-449A-AE2A-0E6378E6E83B}" type="presOf" srcId="{D45D7870-DE5A-494B-95DA-CD5FE2C216D6}" destId="{B7EF15CA-0B3C-4C90-B2B5-A2219FD458F9}" srcOrd="1" destOrd="0" presId="urn:microsoft.com/office/officeart/2005/8/layout/vProcess5"/>
    <dgm:cxn modelId="{970D1CDE-BCFC-46FB-A88F-721F4FB69FCD}" type="presOf" srcId="{438C7F87-9D6E-4542-A9FD-7782BE8BA33D}" destId="{A39702EB-6A28-4DBC-AB41-F6C14C077A6D}" srcOrd="0" destOrd="0" presId="urn:microsoft.com/office/officeart/2005/8/layout/vProcess5"/>
    <dgm:cxn modelId="{22CF19DF-8DA1-4BD6-A55D-B377D76D7BF1}" type="presOf" srcId="{F9AE49A4-8204-4D82-BC2E-EA774B2A2EF6}" destId="{7D35F37A-A443-4925-91BB-5E2FCFE46EB5}" srcOrd="0" destOrd="0" presId="urn:microsoft.com/office/officeart/2005/8/layout/vProcess5"/>
    <dgm:cxn modelId="{AC8694F0-F95A-4DA7-AC4E-9C8AC1A95E97}" srcId="{FD983222-8D02-4062-B062-75332B5BDD93}" destId="{438C7F87-9D6E-4542-A9FD-7782BE8BA33D}" srcOrd="2" destOrd="0" parTransId="{46314082-DDCF-41CF-A7FD-3F40C8B8ADF8}" sibTransId="{F9AE49A4-8204-4D82-BC2E-EA774B2A2EF6}"/>
    <dgm:cxn modelId="{DC7B4DBA-FA8E-49B5-92E5-E543F2335FE0}" type="presParOf" srcId="{6AA8C1BE-1950-4315-96A5-8EFEF4E27455}" destId="{B324A08A-6051-48CB-B691-09BCC2381540}" srcOrd="0" destOrd="0" presId="urn:microsoft.com/office/officeart/2005/8/layout/vProcess5"/>
    <dgm:cxn modelId="{ED1E1CF4-68B1-499B-8E16-1FBB874ECA97}" type="presParOf" srcId="{6AA8C1BE-1950-4315-96A5-8EFEF4E27455}" destId="{359FBCE9-9584-4CB0-9327-D64810C5E767}" srcOrd="1" destOrd="0" presId="urn:microsoft.com/office/officeart/2005/8/layout/vProcess5"/>
    <dgm:cxn modelId="{DE71027E-DA29-4EF7-A266-3A74FA8AAB80}" type="presParOf" srcId="{6AA8C1BE-1950-4315-96A5-8EFEF4E27455}" destId="{58C6BEF1-8EAE-4130-A71D-CEBD84141C2F}" srcOrd="2" destOrd="0" presId="urn:microsoft.com/office/officeart/2005/8/layout/vProcess5"/>
    <dgm:cxn modelId="{6BC18D67-FCE3-4C2A-9B51-3169D9E8196E}" type="presParOf" srcId="{6AA8C1BE-1950-4315-96A5-8EFEF4E27455}" destId="{A39702EB-6A28-4DBC-AB41-F6C14C077A6D}" srcOrd="3" destOrd="0" presId="urn:microsoft.com/office/officeart/2005/8/layout/vProcess5"/>
    <dgm:cxn modelId="{BE4873B0-5FDC-4778-A6A2-B5F0FD458918}" type="presParOf" srcId="{6AA8C1BE-1950-4315-96A5-8EFEF4E27455}" destId="{4B901926-DEF7-44C2-9766-A8F91B49745F}" srcOrd="4" destOrd="0" presId="urn:microsoft.com/office/officeart/2005/8/layout/vProcess5"/>
    <dgm:cxn modelId="{AABEF290-EC9B-443B-8236-0BE66E24A4D2}" type="presParOf" srcId="{6AA8C1BE-1950-4315-96A5-8EFEF4E27455}" destId="{708782F8-F5F6-49A4-907C-BD0AD4CF1A32}" srcOrd="5" destOrd="0" presId="urn:microsoft.com/office/officeart/2005/8/layout/vProcess5"/>
    <dgm:cxn modelId="{2C0730F5-193E-4CE5-AB71-B2CA713D46C3}" type="presParOf" srcId="{6AA8C1BE-1950-4315-96A5-8EFEF4E27455}" destId="{0A869BBD-F98C-4F12-890D-32E652CD40D1}" srcOrd="6" destOrd="0" presId="urn:microsoft.com/office/officeart/2005/8/layout/vProcess5"/>
    <dgm:cxn modelId="{D6566D96-57A2-46F3-8AF6-CC19AEC5FD57}" type="presParOf" srcId="{6AA8C1BE-1950-4315-96A5-8EFEF4E27455}" destId="{95515283-BE7D-4FDA-A3FD-12408D7DFBC7}" srcOrd="7" destOrd="0" presId="urn:microsoft.com/office/officeart/2005/8/layout/vProcess5"/>
    <dgm:cxn modelId="{26FFE059-BEE3-4BBC-8EC3-4BCB95F154A4}" type="presParOf" srcId="{6AA8C1BE-1950-4315-96A5-8EFEF4E27455}" destId="{7D35F37A-A443-4925-91BB-5E2FCFE46EB5}" srcOrd="8" destOrd="0" presId="urn:microsoft.com/office/officeart/2005/8/layout/vProcess5"/>
    <dgm:cxn modelId="{6E8BEE6D-4F5C-4C44-BE0C-DBF3D191A4BC}" type="presParOf" srcId="{6AA8C1BE-1950-4315-96A5-8EFEF4E27455}" destId="{59D70E3D-B6EF-4998-B0F7-710B92E05DC1}" srcOrd="9" destOrd="0" presId="urn:microsoft.com/office/officeart/2005/8/layout/vProcess5"/>
    <dgm:cxn modelId="{A1808945-8FF6-4141-A29A-58A51D973FE9}" type="presParOf" srcId="{6AA8C1BE-1950-4315-96A5-8EFEF4E27455}" destId="{B7EF15CA-0B3C-4C90-B2B5-A2219FD458F9}" srcOrd="10" destOrd="0" presId="urn:microsoft.com/office/officeart/2005/8/layout/vProcess5"/>
    <dgm:cxn modelId="{E4C13E33-212D-4E53-AE56-14E582E7308C}" type="presParOf" srcId="{6AA8C1BE-1950-4315-96A5-8EFEF4E27455}" destId="{65BCE36F-8451-49E0-AFF9-FCAC75ABBD4F}" srcOrd="11" destOrd="0" presId="urn:microsoft.com/office/officeart/2005/8/layout/vProcess5"/>
    <dgm:cxn modelId="{4ED124C9-295E-4F42-B91A-9421E28EF3E1}" type="presParOf" srcId="{6AA8C1BE-1950-4315-96A5-8EFEF4E27455}" destId="{58A86CC3-BDBC-452B-BB66-8DD0ABCB80EB}" srcOrd="12" destOrd="0" presId="urn:microsoft.com/office/officeart/2005/8/layout/vProcess5"/>
    <dgm:cxn modelId="{D276EA69-7553-4921-8D43-88F6675D9DDF}" type="presParOf" srcId="{6AA8C1BE-1950-4315-96A5-8EFEF4E27455}" destId="{32BAE8A0-0647-47A9-8993-4F221926565B}" srcOrd="13" destOrd="0" presId="urn:microsoft.com/office/officeart/2005/8/layout/vProcess5"/>
    <dgm:cxn modelId="{A2352207-DAB2-43BF-B9A3-060EBDA5F97B}" type="presParOf" srcId="{6AA8C1BE-1950-4315-96A5-8EFEF4E27455}" destId="{13A0BF91-E710-4EF6-90D6-1D55FED34D5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F391-6DA6-4B3A-A314-FB95AA461AE1}">
      <dsp:nvSpPr>
        <dsp:cNvPr id="0" name=""/>
        <dsp:cNvSpPr/>
      </dsp:nvSpPr>
      <dsp:spPr>
        <a:xfrm>
          <a:off x="635081" y="1713"/>
          <a:ext cx="3631517" cy="2178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a typeface="ＭＳ Ｐゴシック" pitchFamily="34" charset="-128"/>
              <a:cs typeface="ＭＳ Ｐゴシック" pitchFamily="34" charset="-128"/>
            </a:rPr>
            <a:t>The first step toward organizational </a:t>
          </a:r>
          <a:br>
            <a:rPr lang="en-US" sz="3000" kern="1200" dirty="0">
              <a:ea typeface="ＭＳ Ｐゴシック" pitchFamily="34" charset="-128"/>
              <a:cs typeface="ＭＳ Ｐゴシック" pitchFamily="34" charset="-128"/>
            </a:rPr>
          </a:br>
          <a:r>
            <a:rPr lang="en-US" sz="3000" kern="1200" dirty="0">
              <a:ea typeface="ＭＳ Ｐゴシック" pitchFamily="34" charset="-128"/>
              <a:cs typeface="ＭＳ Ｐゴシック" pitchFamily="34" charset="-128"/>
            </a:rPr>
            <a:t>improvement and performance excellence</a:t>
          </a:r>
          <a:endParaRPr lang="en-US" sz="3000" kern="1200" dirty="0"/>
        </a:p>
      </dsp:txBody>
      <dsp:txXfrm>
        <a:off x="635081" y="1713"/>
        <a:ext cx="3631517" cy="2178910"/>
      </dsp:txXfrm>
    </dsp:sp>
    <dsp:sp modelId="{45FBC0F6-FE80-44D3-9D21-E10B1ADBC9AF}">
      <dsp:nvSpPr>
        <dsp:cNvPr id="0" name=""/>
        <dsp:cNvSpPr/>
      </dsp:nvSpPr>
      <dsp:spPr>
        <a:xfrm>
          <a:off x="4629750" y="1713"/>
          <a:ext cx="3631517" cy="2178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ea typeface="ＭＳ Ｐゴシック" pitchFamily="34" charset="-128"/>
              <a:cs typeface="ＭＳ Ｐゴシック" pitchFamily="34" charset="-128"/>
            </a:rPr>
            <a:t>A “results-oriented” review</a:t>
          </a:r>
          <a:endParaRPr lang="en-US" sz="3000" kern="1200" dirty="0">
            <a:ea typeface="ＭＳ Ｐゴシック" pitchFamily="34" charset="-128"/>
            <a:cs typeface="ＭＳ Ｐゴシック" pitchFamily="34" charset="-128"/>
          </a:endParaRPr>
        </a:p>
      </dsp:txBody>
      <dsp:txXfrm>
        <a:off x="4629750" y="1713"/>
        <a:ext cx="3631517" cy="2178910"/>
      </dsp:txXfrm>
    </dsp:sp>
    <dsp:sp modelId="{05B820F8-AEAD-4D02-A909-0EEE37B08FDB}">
      <dsp:nvSpPr>
        <dsp:cNvPr id="0" name=""/>
        <dsp:cNvSpPr/>
      </dsp:nvSpPr>
      <dsp:spPr>
        <a:xfrm>
          <a:off x="2632416" y="2543775"/>
          <a:ext cx="3631517" cy="2178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ea typeface="ＭＳ Ｐゴシック" pitchFamily="34" charset="-128"/>
              <a:cs typeface="ＭＳ Ｐゴシック" pitchFamily="34" charset="-128"/>
            </a:rPr>
            <a:t>Adaptable to the needs of your organization</a:t>
          </a:r>
          <a:endParaRPr lang="en-US" sz="3000" kern="1200" dirty="0">
            <a:ea typeface="ＭＳ Ｐゴシック" pitchFamily="34" charset="-128"/>
            <a:cs typeface="ＭＳ Ｐゴシック" pitchFamily="34" charset="-128"/>
          </a:endParaRPr>
        </a:p>
      </dsp:txBody>
      <dsp:txXfrm>
        <a:off x="2632416" y="2543775"/>
        <a:ext cx="3631517" cy="2178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5F9F-6F73-42D7-B376-6171DCC497B1}">
      <dsp:nvSpPr>
        <dsp:cNvPr id="0" name=""/>
        <dsp:cNvSpPr/>
      </dsp:nvSpPr>
      <dsp:spPr>
        <a:xfrm>
          <a:off x="160335" y="2404"/>
          <a:ext cx="3846406" cy="23078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ea typeface="ＭＳ Ｐゴシック" pitchFamily="34" charset="-128"/>
            </a:rPr>
            <a:t>Your customers, competitors, or budget are driving the need to change.</a:t>
          </a:r>
          <a:endParaRPr lang="en-US" sz="3200" kern="1200" dirty="0"/>
        </a:p>
      </dsp:txBody>
      <dsp:txXfrm>
        <a:off x="160335" y="2404"/>
        <a:ext cx="3846406" cy="2307844"/>
      </dsp:txXfrm>
    </dsp:sp>
    <dsp:sp modelId="{A1705ED3-C395-4FF0-9BEB-34DB7BD05A82}">
      <dsp:nvSpPr>
        <dsp:cNvPr id="0" name=""/>
        <dsp:cNvSpPr/>
      </dsp:nvSpPr>
      <dsp:spPr>
        <a:xfrm>
          <a:off x="4391382" y="2404"/>
          <a:ext cx="3846406" cy="23078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ea typeface="ＭＳ Ｐゴシック" pitchFamily="34" charset="-128"/>
            </a:rPr>
            <a:t>Your environment is changing.</a:t>
          </a:r>
        </a:p>
      </dsp:txBody>
      <dsp:txXfrm>
        <a:off x="4391382" y="2404"/>
        <a:ext cx="3846406" cy="2307844"/>
      </dsp:txXfrm>
    </dsp:sp>
    <dsp:sp modelId="{79C7ECA3-7B73-4A84-8FEF-7AC30CDC6C09}">
      <dsp:nvSpPr>
        <dsp:cNvPr id="0" name=""/>
        <dsp:cNvSpPr/>
      </dsp:nvSpPr>
      <dsp:spPr>
        <a:xfrm>
          <a:off x="2275859" y="2694888"/>
          <a:ext cx="3846406" cy="23078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ea typeface="ＭＳ Ｐゴシック" pitchFamily="34" charset="-128"/>
            </a:rPr>
            <a:t>Your organization is among the best, and you want to keep it that way.</a:t>
          </a:r>
          <a:endParaRPr lang="en-US" sz="3200" kern="1200" dirty="0">
            <a:ea typeface="ＭＳ Ｐゴシック" pitchFamily="34" charset="-128"/>
          </a:endParaRPr>
        </a:p>
      </dsp:txBody>
      <dsp:txXfrm>
        <a:off x="2275859" y="2694888"/>
        <a:ext cx="3846406" cy="2307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EA851-2955-4734-9102-877B8AC3F1ED}">
      <dsp:nvSpPr>
        <dsp:cNvPr id="0" name=""/>
        <dsp:cNvSpPr/>
      </dsp:nvSpPr>
      <dsp:spPr>
        <a:xfrm>
          <a:off x="0" y="531654"/>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Identify successes and  opportunities for improvement</a:t>
          </a:r>
          <a:endParaRPr lang="en-US" sz="2700" kern="1200" dirty="0"/>
        </a:p>
      </dsp:txBody>
      <dsp:txXfrm>
        <a:off x="0" y="531654"/>
        <a:ext cx="2789061" cy="1673436"/>
      </dsp:txXfrm>
    </dsp:sp>
    <dsp:sp modelId="{48446DEA-AF20-4AEC-9AD6-C418600F3B2F}">
      <dsp:nvSpPr>
        <dsp:cNvPr id="0" name=""/>
        <dsp:cNvSpPr/>
      </dsp:nvSpPr>
      <dsp:spPr>
        <a:xfrm>
          <a:off x="3067967" y="531654"/>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Jump-start a change initiative</a:t>
          </a:r>
        </a:p>
      </dsp:txBody>
      <dsp:txXfrm>
        <a:off x="3067967" y="531654"/>
        <a:ext cx="2789061" cy="1673436"/>
      </dsp:txXfrm>
    </dsp:sp>
    <dsp:sp modelId="{FC232820-A843-43DC-AE79-3E27094E8B95}">
      <dsp:nvSpPr>
        <dsp:cNvPr id="0" name=""/>
        <dsp:cNvSpPr/>
      </dsp:nvSpPr>
      <dsp:spPr>
        <a:xfrm>
          <a:off x="6135934" y="531654"/>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Energize improvement initiatives</a:t>
          </a:r>
        </a:p>
      </dsp:txBody>
      <dsp:txXfrm>
        <a:off x="6135934" y="531654"/>
        <a:ext cx="2789061" cy="1673436"/>
      </dsp:txXfrm>
    </dsp:sp>
    <dsp:sp modelId="{5EFDFE64-F3C6-4E4B-BC4D-8E66B640C0A8}">
      <dsp:nvSpPr>
        <dsp:cNvPr id="0" name=""/>
        <dsp:cNvSpPr/>
      </dsp:nvSpPr>
      <dsp:spPr>
        <a:xfrm>
          <a:off x="0" y="2483997"/>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Energize the workforce</a:t>
          </a:r>
        </a:p>
      </dsp:txBody>
      <dsp:txXfrm>
        <a:off x="0" y="2483997"/>
        <a:ext cx="2789061" cy="1673436"/>
      </dsp:txXfrm>
    </dsp:sp>
    <dsp:sp modelId="{BE13CA72-D474-4FB4-94D4-7CCBB52A711B}">
      <dsp:nvSpPr>
        <dsp:cNvPr id="0" name=""/>
        <dsp:cNvSpPr/>
      </dsp:nvSpPr>
      <dsp:spPr>
        <a:xfrm>
          <a:off x="3067967" y="2483997"/>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Focus your organization on common goals</a:t>
          </a:r>
        </a:p>
      </dsp:txBody>
      <dsp:txXfrm>
        <a:off x="3067967" y="2483997"/>
        <a:ext cx="2789061" cy="1673436"/>
      </dsp:txXfrm>
    </dsp:sp>
    <dsp:sp modelId="{3DDFDC39-A01C-4C26-A51F-335000FFDE44}">
      <dsp:nvSpPr>
        <dsp:cNvPr id="0" name=""/>
        <dsp:cNvSpPr/>
      </dsp:nvSpPr>
      <dsp:spPr>
        <a:xfrm>
          <a:off x="6135934" y="2483997"/>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Assess performance against the competition</a:t>
          </a:r>
        </a:p>
      </dsp:txBody>
      <dsp:txXfrm>
        <a:off x="6135934" y="2483997"/>
        <a:ext cx="2789061" cy="1673436"/>
      </dsp:txXfrm>
    </dsp:sp>
    <dsp:sp modelId="{217519D3-0FD6-4C51-BFDD-3B360F029C27}">
      <dsp:nvSpPr>
        <dsp:cNvPr id="0" name=""/>
        <dsp:cNvSpPr/>
      </dsp:nvSpPr>
      <dsp:spPr>
        <a:xfrm>
          <a:off x="3067967" y="4436340"/>
          <a:ext cx="2789061" cy="167343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Align resources with strategic objectives </a:t>
          </a:r>
        </a:p>
      </dsp:txBody>
      <dsp:txXfrm>
        <a:off x="3067967" y="4436340"/>
        <a:ext cx="2789061" cy="1673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66920-0BD8-4311-BDE4-8EFCB2AE50FD}">
      <dsp:nvSpPr>
        <dsp:cNvPr id="0" name=""/>
        <dsp:cNvSpPr/>
      </dsp:nvSpPr>
      <dsp:spPr>
        <a:xfrm>
          <a:off x="0" y="586680"/>
          <a:ext cx="2933898" cy="1760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Font typeface="Arial" pitchFamily="34" charset="0"/>
            <a:buNone/>
          </a:pPr>
          <a:r>
            <a:rPr lang="en-US" sz="2900" kern="1200" dirty="0">
              <a:ea typeface="ＭＳ Ｐゴシック" pitchFamily="34" charset="-128"/>
              <a:cs typeface="ＭＳ Ｐゴシック" pitchFamily="34" charset="-128"/>
            </a:rPr>
            <a:t>What are my organization’s key characteristics?</a:t>
          </a:r>
          <a:endParaRPr lang="en-US" sz="2900" kern="1200" dirty="0"/>
        </a:p>
      </dsp:txBody>
      <dsp:txXfrm>
        <a:off x="0" y="586680"/>
        <a:ext cx="2933898" cy="1760339"/>
      </dsp:txXfrm>
    </dsp:sp>
    <dsp:sp modelId="{940EBC52-C5BC-4480-A4F2-1497E9ED20AF}">
      <dsp:nvSpPr>
        <dsp:cNvPr id="0" name=""/>
        <dsp:cNvSpPr/>
      </dsp:nvSpPr>
      <dsp:spPr>
        <a:xfrm>
          <a:off x="3227288" y="586680"/>
          <a:ext cx="2933898" cy="1760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ea typeface="ＭＳ Ｐゴシック" pitchFamily="34" charset="-128"/>
              <a:cs typeface="ＭＳ Ｐゴシック" pitchFamily="34" charset="-128"/>
            </a:rPr>
            <a:t>What are the key influences on my organization?</a:t>
          </a:r>
        </a:p>
      </dsp:txBody>
      <dsp:txXfrm>
        <a:off x="3227288" y="586680"/>
        <a:ext cx="2933898" cy="1760339"/>
      </dsp:txXfrm>
    </dsp:sp>
    <dsp:sp modelId="{D17EFA20-C9D7-4F3F-B3DA-24E46F901294}">
      <dsp:nvSpPr>
        <dsp:cNvPr id="0" name=""/>
        <dsp:cNvSpPr/>
      </dsp:nvSpPr>
      <dsp:spPr>
        <a:xfrm>
          <a:off x="6454576" y="631938"/>
          <a:ext cx="2933898" cy="1760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ea typeface="ＭＳ Ｐゴシック" pitchFamily="34" charset="-128"/>
              <a:cs typeface="ＭＳ Ｐゴシック" pitchFamily="34" charset="-128"/>
            </a:rPr>
            <a:t>What key challenges does my organization face?</a:t>
          </a:r>
        </a:p>
      </dsp:txBody>
      <dsp:txXfrm>
        <a:off x="6454576" y="631938"/>
        <a:ext cx="2933898" cy="1760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7073D-1695-470C-AC63-FC739EB890C1}">
      <dsp:nvSpPr>
        <dsp:cNvPr id="0" name=""/>
        <dsp:cNvSpPr/>
      </dsp:nvSpPr>
      <dsp:spPr>
        <a:xfrm>
          <a:off x="0" y="390722"/>
          <a:ext cx="8648700" cy="655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46512-FEFA-4F7C-8F31-AEF4B5036398}">
      <dsp:nvSpPr>
        <dsp:cNvPr id="0" name=""/>
        <dsp:cNvSpPr/>
      </dsp:nvSpPr>
      <dsp:spPr>
        <a:xfrm>
          <a:off x="432435" y="6962"/>
          <a:ext cx="6054090"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830" tIns="0" rIns="228830" bIns="0" numCol="1" spcCol="1270" anchor="ctr" anchorCtr="0">
          <a:noAutofit/>
        </a:bodyPr>
        <a:lstStyle/>
        <a:p>
          <a:pPr marL="0" lvl="0" indent="0" algn="l" defTabSz="1155700">
            <a:lnSpc>
              <a:spcPct val="90000"/>
            </a:lnSpc>
            <a:spcBef>
              <a:spcPct val="0"/>
            </a:spcBef>
            <a:spcAft>
              <a:spcPct val="35000"/>
            </a:spcAft>
            <a:buNone/>
          </a:pPr>
          <a:r>
            <a:rPr lang="en-US" sz="2600" kern="1200" dirty="0">
              <a:ea typeface="ＭＳ Ｐゴシック" pitchFamily="34" charset="-128"/>
              <a:cs typeface="ＭＳ Ｐゴシック" pitchFamily="34" charset="-128"/>
            </a:rPr>
            <a:t>Describe what is relevant and important</a:t>
          </a:r>
          <a:endParaRPr lang="en-US" sz="2600" kern="1200" dirty="0"/>
        </a:p>
      </dsp:txBody>
      <dsp:txXfrm>
        <a:off x="469902" y="44429"/>
        <a:ext cx="5979156" cy="692586"/>
      </dsp:txXfrm>
    </dsp:sp>
    <dsp:sp modelId="{EB4186AE-A45A-4A7B-AC08-8DA79507391C}">
      <dsp:nvSpPr>
        <dsp:cNvPr id="0" name=""/>
        <dsp:cNvSpPr/>
      </dsp:nvSpPr>
      <dsp:spPr>
        <a:xfrm>
          <a:off x="0" y="1570082"/>
          <a:ext cx="8648700" cy="655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0269A-1DB1-4D3E-AA72-A2E778FF8AAD}">
      <dsp:nvSpPr>
        <dsp:cNvPr id="0" name=""/>
        <dsp:cNvSpPr/>
      </dsp:nvSpPr>
      <dsp:spPr>
        <a:xfrm>
          <a:off x="432435" y="1186322"/>
          <a:ext cx="6054090"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830" tIns="0" rIns="228830" bIns="0" numCol="1" spcCol="1270" anchor="ctr" anchorCtr="0">
          <a:noAutofit/>
        </a:bodyPr>
        <a:lstStyle/>
        <a:p>
          <a:pPr marL="0" lvl="0" indent="0" algn="l" defTabSz="1155700">
            <a:lnSpc>
              <a:spcPct val="90000"/>
            </a:lnSpc>
            <a:spcBef>
              <a:spcPct val="0"/>
            </a:spcBef>
            <a:spcAft>
              <a:spcPct val="35000"/>
            </a:spcAft>
            <a:buNone/>
          </a:pPr>
          <a:r>
            <a:rPr lang="en-US" sz="2600" kern="1200" dirty="0">
              <a:ea typeface="ＭＳ Ｐゴシック" pitchFamily="34" charset="-128"/>
              <a:cs typeface="ＭＳ Ｐゴシック" pitchFamily="34" charset="-128"/>
            </a:rPr>
            <a:t>Ensure common understanding </a:t>
          </a:r>
        </a:p>
      </dsp:txBody>
      <dsp:txXfrm>
        <a:off x="469902" y="1223789"/>
        <a:ext cx="5979156" cy="692586"/>
      </dsp:txXfrm>
    </dsp:sp>
    <dsp:sp modelId="{F038E66C-1003-4576-9D25-66521E1714A9}">
      <dsp:nvSpPr>
        <dsp:cNvPr id="0" name=""/>
        <dsp:cNvSpPr/>
      </dsp:nvSpPr>
      <dsp:spPr>
        <a:xfrm>
          <a:off x="0" y="2749442"/>
          <a:ext cx="8648700" cy="655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23B69C-9A52-4CA5-AD06-326E25D07B15}">
      <dsp:nvSpPr>
        <dsp:cNvPr id="0" name=""/>
        <dsp:cNvSpPr/>
      </dsp:nvSpPr>
      <dsp:spPr>
        <a:xfrm>
          <a:off x="432435" y="2365682"/>
          <a:ext cx="6054090"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830" tIns="0" rIns="228830" bIns="0" numCol="1" spcCol="1270" anchor="ctr" anchorCtr="0">
          <a:noAutofit/>
        </a:bodyPr>
        <a:lstStyle/>
        <a:p>
          <a:pPr marL="0" lvl="0" indent="0" algn="l" defTabSz="1155700">
            <a:lnSpc>
              <a:spcPct val="90000"/>
            </a:lnSpc>
            <a:spcBef>
              <a:spcPct val="0"/>
            </a:spcBef>
            <a:spcAft>
              <a:spcPct val="35000"/>
            </a:spcAft>
            <a:buNone/>
          </a:pPr>
          <a:r>
            <a:rPr lang="en-US" sz="2600" kern="1200" dirty="0">
              <a:ea typeface="ＭＳ Ｐゴシック" pitchFamily="34" charset="-128"/>
              <a:cs typeface="ＭＳ Ｐゴシック" pitchFamily="34" charset="-128"/>
            </a:rPr>
            <a:t>Guide selection of information/data</a:t>
          </a:r>
        </a:p>
      </dsp:txBody>
      <dsp:txXfrm>
        <a:off x="469902" y="2403149"/>
        <a:ext cx="5979156" cy="692586"/>
      </dsp:txXfrm>
    </dsp:sp>
    <dsp:sp modelId="{67DE05AB-FE42-4E51-B859-79E78F918E4C}">
      <dsp:nvSpPr>
        <dsp:cNvPr id="0" name=""/>
        <dsp:cNvSpPr/>
      </dsp:nvSpPr>
      <dsp:spPr>
        <a:xfrm>
          <a:off x="0" y="3935766"/>
          <a:ext cx="8648700" cy="655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350DA-C574-4D91-B158-9EC65D2EEA09}">
      <dsp:nvSpPr>
        <dsp:cNvPr id="0" name=""/>
        <dsp:cNvSpPr/>
      </dsp:nvSpPr>
      <dsp:spPr>
        <a:xfrm>
          <a:off x="432435" y="3545043"/>
          <a:ext cx="6054090"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830" tIns="0" rIns="228830" bIns="0" numCol="1" spcCol="1270" anchor="ctr" anchorCtr="0">
          <a:noAutofit/>
        </a:bodyPr>
        <a:lstStyle/>
        <a:p>
          <a:pPr marL="0" lvl="0" indent="0" algn="l" defTabSz="1155700">
            <a:lnSpc>
              <a:spcPct val="90000"/>
            </a:lnSpc>
            <a:spcBef>
              <a:spcPct val="0"/>
            </a:spcBef>
            <a:spcAft>
              <a:spcPct val="35000"/>
            </a:spcAft>
            <a:buNone/>
          </a:pPr>
          <a:r>
            <a:rPr lang="en-US" sz="2600" kern="1200" dirty="0">
              <a:ea typeface="ＭＳ Ｐゴシック" pitchFamily="34" charset="-128"/>
              <a:cs typeface="ＭＳ Ｐゴシック" pitchFamily="34" charset="-128"/>
            </a:rPr>
            <a:t>Identify gaps/lack of deployment</a:t>
          </a:r>
        </a:p>
      </dsp:txBody>
      <dsp:txXfrm>
        <a:off x="469902" y="3582510"/>
        <a:ext cx="5979156"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BCE9-9584-4CB0-9327-D64810C5E767}">
      <dsp:nvSpPr>
        <dsp:cNvPr id="0" name=""/>
        <dsp:cNvSpPr/>
      </dsp:nvSpPr>
      <dsp:spPr>
        <a:xfrm>
          <a:off x="0" y="0"/>
          <a:ext cx="7003579" cy="99322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Identify the scope.</a:t>
          </a:r>
          <a:endParaRPr lang="en-US" sz="2700" kern="1200" dirty="0"/>
        </a:p>
      </dsp:txBody>
      <dsp:txXfrm>
        <a:off x="29091" y="29091"/>
        <a:ext cx="5815605" cy="935042"/>
      </dsp:txXfrm>
    </dsp:sp>
    <dsp:sp modelId="{58C6BEF1-8EAE-4130-A71D-CEBD84141C2F}">
      <dsp:nvSpPr>
        <dsp:cNvPr id="0" name=""/>
        <dsp:cNvSpPr/>
      </dsp:nvSpPr>
      <dsp:spPr>
        <a:xfrm>
          <a:off x="522994" y="1131171"/>
          <a:ext cx="7003579" cy="99322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Select champions.</a:t>
          </a:r>
        </a:p>
      </dsp:txBody>
      <dsp:txXfrm>
        <a:off x="552085" y="1160262"/>
        <a:ext cx="5776807" cy="935042"/>
      </dsp:txXfrm>
    </dsp:sp>
    <dsp:sp modelId="{A39702EB-6A28-4DBC-AB41-F6C14C077A6D}">
      <dsp:nvSpPr>
        <dsp:cNvPr id="0" name=""/>
        <dsp:cNvSpPr/>
      </dsp:nvSpPr>
      <dsp:spPr>
        <a:xfrm>
          <a:off x="1045989" y="2262343"/>
          <a:ext cx="7003579" cy="99322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Select category teams/collect data &amp; information.</a:t>
          </a:r>
        </a:p>
      </dsp:txBody>
      <dsp:txXfrm>
        <a:off x="1075080" y="2291434"/>
        <a:ext cx="5776807" cy="935042"/>
      </dsp:txXfrm>
    </dsp:sp>
    <dsp:sp modelId="{4B901926-DEF7-44C2-9766-A8F91B49745F}">
      <dsp:nvSpPr>
        <dsp:cNvPr id="0" name=""/>
        <dsp:cNvSpPr/>
      </dsp:nvSpPr>
      <dsp:spPr>
        <a:xfrm>
          <a:off x="1568983" y="3393515"/>
          <a:ext cx="7003579" cy="99322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Share answers.</a:t>
          </a:r>
        </a:p>
      </dsp:txBody>
      <dsp:txXfrm>
        <a:off x="1598074" y="3422606"/>
        <a:ext cx="5776807" cy="935042"/>
      </dsp:txXfrm>
    </dsp:sp>
    <dsp:sp modelId="{708782F8-F5F6-49A4-907C-BD0AD4CF1A32}">
      <dsp:nvSpPr>
        <dsp:cNvPr id="0" name=""/>
        <dsp:cNvSpPr/>
      </dsp:nvSpPr>
      <dsp:spPr>
        <a:xfrm>
          <a:off x="2091978" y="4524687"/>
          <a:ext cx="7003579" cy="99322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a typeface="ＭＳ Ｐゴシック" pitchFamily="34" charset="-128"/>
              <a:cs typeface="ＭＳ Ｐゴシック" pitchFamily="34" charset="-128"/>
            </a:rPr>
            <a:t>Create &amp; communicate an action plan.</a:t>
          </a:r>
        </a:p>
      </dsp:txBody>
      <dsp:txXfrm>
        <a:off x="2121069" y="4553778"/>
        <a:ext cx="5776807" cy="935042"/>
      </dsp:txXfrm>
    </dsp:sp>
    <dsp:sp modelId="{0A869BBD-F98C-4F12-890D-32E652CD40D1}">
      <dsp:nvSpPr>
        <dsp:cNvPr id="0" name=""/>
        <dsp:cNvSpPr/>
      </dsp:nvSpPr>
      <dsp:spPr>
        <a:xfrm>
          <a:off x="6357983" y="725605"/>
          <a:ext cx="645595" cy="645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503242" y="725605"/>
        <a:ext cx="355077" cy="485810"/>
      </dsp:txXfrm>
    </dsp:sp>
    <dsp:sp modelId="{95515283-BE7D-4FDA-A3FD-12408D7DFBC7}">
      <dsp:nvSpPr>
        <dsp:cNvPr id="0" name=""/>
        <dsp:cNvSpPr/>
      </dsp:nvSpPr>
      <dsp:spPr>
        <a:xfrm>
          <a:off x="6880978" y="1856777"/>
          <a:ext cx="645595" cy="645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026237" y="1856777"/>
        <a:ext cx="355077" cy="485810"/>
      </dsp:txXfrm>
    </dsp:sp>
    <dsp:sp modelId="{7D35F37A-A443-4925-91BB-5E2FCFE46EB5}">
      <dsp:nvSpPr>
        <dsp:cNvPr id="0" name=""/>
        <dsp:cNvSpPr/>
      </dsp:nvSpPr>
      <dsp:spPr>
        <a:xfrm>
          <a:off x="7403973" y="2971395"/>
          <a:ext cx="645595" cy="645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549232" y="2971395"/>
        <a:ext cx="355077" cy="485810"/>
      </dsp:txXfrm>
    </dsp:sp>
    <dsp:sp modelId="{59D70E3D-B6EF-4998-B0F7-710B92E05DC1}">
      <dsp:nvSpPr>
        <dsp:cNvPr id="0" name=""/>
        <dsp:cNvSpPr/>
      </dsp:nvSpPr>
      <dsp:spPr>
        <a:xfrm>
          <a:off x="7926967" y="4113603"/>
          <a:ext cx="645595" cy="645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072226" y="4113603"/>
        <a:ext cx="355077" cy="4858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E54A5DDD-13F4-9145-98AB-212D371D7138}" type="slidenum">
              <a:rPr lang="en-US"/>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Self-Assessing Your Organization with the Baldrige Excellence Framework. Baldrige Performance Excellence Program 2020.</a:t>
            </a: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8CE8396B-A251-416C-B656-A208C52F5EA7}" type="slidenum">
              <a:rPr lang="en-US" sz="1300"/>
              <a:pPr/>
              <a:t>10</a:t>
            </a:fld>
            <a:endParaRPr lang="en-US" sz="13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When you have completed </a:t>
            </a:r>
            <a:r>
              <a:rPr lang="en-US" i="1" dirty="0">
                <a:latin typeface="Times New Roman" panose="02020603050405020304" pitchFamily="18" charset="0"/>
                <a:ea typeface="Tahoma" pitchFamily="34" charset="0"/>
                <a:cs typeface="Times New Roman" panose="02020603050405020304" pitchFamily="18" charset="0"/>
              </a:rPr>
              <a:t>easyInsight </a:t>
            </a:r>
            <a:r>
              <a:rPr lang="en-US" dirty="0">
                <a:latin typeface="Times New Roman" panose="02020603050405020304" pitchFamily="18" charset="0"/>
                <a:ea typeface="Tahoma" pitchFamily="34" charset="0"/>
                <a:cs typeface="Times New Roman" panose="02020603050405020304" pitchFamily="18" charset="0"/>
              </a:rPr>
              <a:t>and addressed your gaps or issues, you may be ready to move on to responding to the questions in the Organizational Profile.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Organizational Profile sets the context for evaluating your organization. It is what makes the Criteria for Performance Excellence applicable to any type of organization—business, education, health care, nonprofit, or government; large or small; single-site or with locations around the world. </a:t>
            </a:r>
          </a:p>
          <a:p>
            <a:pPr lvl="0">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Specifically, the Organizational Profile is a series of questions that helps you better understand your organization. It creates a snapshot of your organization so you can examine its key influences, challenges, and advantages: </a:t>
            </a:r>
            <a:r>
              <a:rPr lang="en-US" dirty="0">
                <a:ea typeface="ＭＳ Ｐゴシック" pitchFamily="34" charset="-128"/>
                <a:cs typeface="ＭＳ Ｐゴシック" pitchFamily="34" charset="-128"/>
              </a:rPr>
              <a:t>What are my organization’s key characteristics?</a:t>
            </a:r>
            <a:endParaRPr lang="en-US" dirty="0"/>
          </a:p>
          <a:p>
            <a:pPr lvl="0"/>
            <a:r>
              <a:rPr lang="en-US" dirty="0">
                <a:ea typeface="ＭＳ Ｐゴシック" pitchFamily="34" charset="-128"/>
                <a:cs typeface="ＭＳ Ｐゴシック" pitchFamily="34" charset="-128"/>
              </a:rPr>
              <a:t>What are the key influences on my organization?</a:t>
            </a:r>
          </a:p>
          <a:p>
            <a:pPr lvl="0"/>
            <a:r>
              <a:rPr lang="en-US" dirty="0">
                <a:ea typeface="ＭＳ Ｐゴシック" pitchFamily="34" charset="-128"/>
                <a:cs typeface="ＭＳ Ｐゴシック" pitchFamily="34" charset="-128"/>
              </a:rPr>
              <a:t>What key challenges does my organization face?</a:t>
            </a:r>
          </a:p>
          <a:p>
            <a:pPr>
              <a:spcAft>
                <a:spcPts val="686"/>
              </a:spcAft>
            </a:pPr>
            <a:endParaRPr lang="en-US" dirty="0">
              <a:latin typeface="Times New Roman" panose="02020603050405020304" pitchFamily="18" charset="0"/>
              <a:ea typeface="Tahoma" pitchFamily="34" charset="0"/>
              <a:cs typeface="Times New Roman" panose="02020603050405020304" pitchFamily="18" charset="0"/>
            </a:endParaRP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Organizational Profile is available free as a standalone document on the Baldrige website, as part of the free </a:t>
            </a:r>
            <a:r>
              <a:rPr lang="en-US" i="1" dirty="0">
                <a:latin typeface="Times New Roman" panose="02020603050405020304" pitchFamily="18" charset="0"/>
                <a:ea typeface="Tahoma" pitchFamily="34" charset="0"/>
                <a:cs typeface="Times New Roman" panose="02020603050405020304" pitchFamily="18" charset="0"/>
              </a:rPr>
              <a:t>Baldrige Excellence Builder </a:t>
            </a:r>
            <a:r>
              <a:rPr lang="en-US" dirty="0">
                <a:latin typeface="Times New Roman" panose="02020603050405020304" pitchFamily="18" charset="0"/>
                <a:ea typeface="Tahoma" pitchFamily="34" charset="0"/>
                <a:cs typeface="Times New Roman" panose="02020603050405020304" pitchFamily="18" charset="0"/>
              </a:rPr>
              <a:t>(discussed later in this presentation), and in the full </a:t>
            </a:r>
            <a:r>
              <a:rPr lang="en-US" i="1" dirty="0">
                <a:latin typeface="Times New Roman" panose="02020603050405020304" pitchFamily="18" charset="0"/>
                <a:ea typeface="Tahoma" pitchFamily="34" charset="0"/>
                <a:cs typeface="Times New Roman" panose="02020603050405020304" pitchFamily="18" charset="0"/>
              </a:rPr>
              <a:t>Baldrige Excellence Framework </a:t>
            </a:r>
            <a:r>
              <a:rPr lang="en-US" dirty="0">
                <a:latin typeface="Times New Roman" panose="02020603050405020304" pitchFamily="18" charset="0"/>
                <a:ea typeface="Tahoma" pitchFamily="34" charset="0"/>
                <a:cs typeface="Times New Roman" panose="02020603050405020304" pitchFamily="18" charset="0"/>
              </a:rPr>
              <a:t>booklet, available for sale on the Baldrige website.</a:t>
            </a:r>
          </a:p>
          <a:p>
            <a:pPr>
              <a:lnSpc>
                <a:spcPct val="85000"/>
              </a:lnSpc>
              <a:spcAft>
                <a:spcPts val="686"/>
              </a:spcAft>
            </a:pPr>
            <a:endParaRPr lang="en-US"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5136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209436FE-D5A3-4082-91FD-21FA26466F0A}" type="slidenum">
              <a:rPr lang="en-US" sz="1300"/>
              <a:pPr/>
              <a:t>11</a:t>
            </a:fld>
            <a:endParaRPr lang="en-US" sz="1300" dirty="0"/>
          </a:p>
        </p:txBody>
      </p:sp>
      <p:sp>
        <p:nvSpPr>
          <p:cNvPr id="36867" name="Rectangle 2"/>
          <p:cNvSpPr>
            <a:spLocks noGrp="1" noRot="1" noChangeAspect="1" noChangeArrowheads="1" noTextEdit="1"/>
          </p:cNvSpPr>
          <p:nvPr>
            <p:ph type="sldImg"/>
          </p:nvPr>
        </p:nvSpPr>
        <p:spPr>
          <a:xfrm>
            <a:off x="877888" y="836613"/>
            <a:ext cx="5437187" cy="4202112"/>
          </a:xfrm>
          <a:ln/>
        </p:spPr>
      </p:sp>
      <p:sp>
        <p:nvSpPr>
          <p:cNvPr id="36868" name="Rectangle 3"/>
          <p:cNvSpPr>
            <a:spLocks noGrp="1" noChangeArrowheads="1"/>
          </p:cNvSpPr>
          <p:nvPr>
            <p:ph type="body" idx="1"/>
          </p:nvPr>
        </p:nvSpPr>
        <p:spPr>
          <a:xfrm>
            <a:off x="1114317" y="5454349"/>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301" tIns="52652" rIns="105301" bIns="52652"/>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By answering the questions in the Organizational Profile, your organization can gain a common understanding of what is important to you, and this understanding will then guide data collection and selection of information as the process continues. The Organizational Profile also guides the assessment of approaches used by your organization, the extent of deployment of those approaches, and the results you achieve. </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Many organizations start with the Organizational Profile and progress gradually to more detailed levels of self-assessment and action. If you identify topics for which you have conflicting, little, or no information, you can use these topics for action planning. </a:t>
            </a:r>
          </a:p>
          <a:p>
            <a:pPr>
              <a:spcAft>
                <a:spcPts val="686"/>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6660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A7A7A59A-5D92-417E-B796-FB61BB8086CB}" type="slidenum">
              <a:rPr lang="en-US" sz="1300"/>
              <a:pPr/>
              <a:t>12</a:t>
            </a:fld>
            <a:endParaRPr lang="en-US" sz="1300" dirty="0"/>
          </a:p>
        </p:txBody>
      </p:sp>
      <p:sp>
        <p:nvSpPr>
          <p:cNvPr id="37891" name="Rectangle 2"/>
          <p:cNvSpPr>
            <a:spLocks noGrp="1" noRot="1" noChangeAspect="1" noChangeArrowheads="1" noTextEdit="1"/>
          </p:cNvSpPr>
          <p:nvPr>
            <p:ph type="sldImg"/>
          </p:nvPr>
        </p:nvSpPr>
        <p:spPr>
          <a:xfrm>
            <a:off x="877888" y="836613"/>
            <a:ext cx="5437187" cy="4202112"/>
          </a:xfrm>
          <a:ln/>
        </p:spPr>
      </p:sp>
      <p:sp>
        <p:nvSpPr>
          <p:cNvPr id="37892" name="Rectangle 3"/>
          <p:cNvSpPr>
            <a:spLocks noGrp="1" noChangeArrowheads="1"/>
          </p:cNvSpPr>
          <p:nvPr>
            <p:ph type="body" idx="1"/>
          </p:nvPr>
        </p:nvSpPr>
        <p:spPr>
          <a:xfrm>
            <a:off x="958678" y="5337536"/>
            <a:ext cx="5271885" cy="5488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301" tIns="52652" rIns="105301" bIns="52652"/>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requirements for the Organizational Profile are basically the same for all three versions of the Baldrige framework—Business/Nonprofit, Health Care, and Education—with some variation in vocabulary. </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There are two major sections with subparts under each. </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first section is the </a:t>
            </a:r>
            <a:r>
              <a:rPr lang="en-US" b="1" dirty="0">
                <a:latin typeface="Times New Roman" panose="02020603050405020304" pitchFamily="18" charset="0"/>
                <a:ea typeface="Tahoma" pitchFamily="34" charset="0"/>
                <a:cs typeface="Times New Roman" panose="02020603050405020304" pitchFamily="18" charset="0"/>
              </a:rPr>
              <a:t>basic description of your organization.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This includes your </a:t>
            </a:r>
            <a:r>
              <a:rPr lang="en-US" i="1" dirty="0">
                <a:latin typeface="Times New Roman" panose="02020603050405020304" pitchFamily="18" charset="0"/>
                <a:ea typeface="Tahoma" pitchFamily="34" charset="0"/>
                <a:cs typeface="Times New Roman" panose="02020603050405020304" pitchFamily="18" charset="0"/>
              </a:rPr>
              <a:t>organizational environment</a:t>
            </a:r>
            <a:r>
              <a:rPr lang="en-US" dirty="0">
                <a:latin typeface="Times New Roman" panose="02020603050405020304" pitchFamily="18" charset="0"/>
                <a:ea typeface="Tahoma" pitchFamily="34" charset="0"/>
                <a:cs typeface="Times New Roman" panose="02020603050405020304" pitchFamily="18" charset="0"/>
              </a:rPr>
              <a:t> (product offerings; mission, vision, and values; core competencies; workforce profile; technologies, equipment, and facilities; and regulatory environment). It also includes your </a:t>
            </a:r>
            <a:r>
              <a:rPr lang="en-US" i="1" dirty="0">
                <a:latin typeface="Times New Roman" panose="02020603050405020304" pitchFamily="18" charset="0"/>
                <a:ea typeface="Tahoma" pitchFamily="34" charset="0"/>
                <a:cs typeface="Times New Roman" panose="02020603050405020304" pitchFamily="18" charset="0"/>
              </a:rPr>
              <a:t>organizational relationships</a:t>
            </a:r>
            <a:r>
              <a:rPr lang="en-US" dirty="0">
                <a:latin typeface="Times New Roman" panose="02020603050405020304" pitchFamily="18" charset="0"/>
                <a:ea typeface="Tahoma" pitchFamily="34" charset="0"/>
                <a:cs typeface="Times New Roman" panose="02020603050405020304" pitchFamily="18" charset="0"/>
              </a:rPr>
              <a:t> (governance system, key customer groups, stakeholder groups, and market segments; key product and customer-support service requirements; and key suppliers and partners). </a:t>
            </a:r>
          </a:p>
        </p:txBody>
      </p:sp>
    </p:spTree>
    <p:extLst>
      <p:ext uri="{BB962C8B-B14F-4D97-AF65-F5344CB8AC3E}">
        <p14:creationId xmlns:p14="http://schemas.microsoft.com/office/powerpoint/2010/main" val="427353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A7A7A59A-5D92-417E-B796-FB61BB8086CB}" type="slidenum">
              <a:rPr lang="en-US" sz="1300"/>
              <a:pPr/>
              <a:t>13</a:t>
            </a:fld>
            <a:endParaRPr lang="en-US" sz="1300" dirty="0"/>
          </a:p>
        </p:txBody>
      </p:sp>
      <p:sp>
        <p:nvSpPr>
          <p:cNvPr id="37891" name="Rectangle 2"/>
          <p:cNvSpPr>
            <a:spLocks noGrp="1" noRot="1" noChangeAspect="1" noChangeArrowheads="1" noTextEdit="1"/>
          </p:cNvSpPr>
          <p:nvPr>
            <p:ph type="sldImg"/>
          </p:nvPr>
        </p:nvSpPr>
        <p:spPr>
          <a:xfrm>
            <a:off x="877888" y="836613"/>
            <a:ext cx="5437187" cy="4202112"/>
          </a:xfrm>
          <a:ln/>
        </p:spPr>
      </p:sp>
      <p:sp>
        <p:nvSpPr>
          <p:cNvPr id="37892" name="Rectangle 3"/>
          <p:cNvSpPr>
            <a:spLocks noGrp="1" noChangeArrowheads="1"/>
          </p:cNvSpPr>
          <p:nvPr>
            <p:ph type="body" idx="1"/>
          </p:nvPr>
        </p:nvSpPr>
        <p:spPr>
          <a:xfrm>
            <a:off x="958678" y="5337536"/>
            <a:ext cx="5271885" cy="5488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301" tIns="52652" rIns="105301" bIns="52652"/>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second section focuses on your </a:t>
            </a:r>
            <a:r>
              <a:rPr lang="en-US" b="1" dirty="0">
                <a:latin typeface="Times New Roman" panose="02020603050405020304" pitchFamily="18" charset="0"/>
                <a:ea typeface="Tahoma" pitchFamily="34" charset="0"/>
                <a:cs typeface="Times New Roman" panose="02020603050405020304" pitchFamily="18" charset="0"/>
              </a:rPr>
              <a:t>organizational situation.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This includes your organization’s </a:t>
            </a:r>
            <a:r>
              <a:rPr lang="en-US" i="1" dirty="0">
                <a:latin typeface="Times New Roman" panose="02020603050405020304" pitchFamily="18" charset="0"/>
                <a:ea typeface="Tahoma" pitchFamily="34" charset="0"/>
                <a:cs typeface="Times New Roman" panose="02020603050405020304" pitchFamily="18" charset="0"/>
              </a:rPr>
              <a:t>competitive environment</a:t>
            </a:r>
            <a:r>
              <a:rPr lang="en-US" dirty="0">
                <a:latin typeface="Times New Roman" panose="02020603050405020304" pitchFamily="18" charset="0"/>
                <a:ea typeface="Tahoma" pitchFamily="34" charset="0"/>
                <a:cs typeface="Times New Roman" panose="02020603050405020304" pitchFamily="18" charset="0"/>
              </a:rPr>
              <a:t> (including your relative size and growth and number of competitors). It also includes your </a:t>
            </a:r>
            <a:r>
              <a:rPr lang="en-US" i="1" dirty="0">
                <a:latin typeface="Times New Roman" panose="02020603050405020304" pitchFamily="18" charset="0"/>
                <a:ea typeface="Tahoma" pitchFamily="34" charset="0"/>
                <a:cs typeface="Times New Roman" panose="02020603050405020304" pitchFamily="18" charset="0"/>
              </a:rPr>
              <a:t>strategic context </a:t>
            </a:r>
            <a:r>
              <a:rPr lang="en-US" dirty="0">
                <a:latin typeface="Times New Roman" panose="02020603050405020304" pitchFamily="18" charset="0"/>
                <a:ea typeface="Tahoma" pitchFamily="34" charset="0"/>
                <a:cs typeface="Times New Roman" panose="02020603050405020304" pitchFamily="18" charset="0"/>
              </a:rPr>
              <a:t>(key business, operational, societal responsibility, and workforce strategic challenges and advantages)</a:t>
            </a:r>
            <a:r>
              <a:rPr lang="en-US" i="1"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and your </a:t>
            </a:r>
            <a:r>
              <a:rPr lang="en-US" i="1" dirty="0">
                <a:latin typeface="Times New Roman" panose="02020603050405020304" pitchFamily="18" charset="0"/>
                <a:ea typeface="Tahoma" pitchFamily="34" charset="0"/>
                <a:cs typeface="Times New Roman" panose="02020603050405020304" pitchFamily="18" charset="0"/>
              </a:rPr>
              <a:t>performance improvement system</a:t>
            </a:r>
            <a:r>
              <a:rPr lang="en-US" dirty="0">
                <a:latin typeface="Times New Roman" panose="02020603050405020304" pitchFamily="18" charset="0"/>
                <a:ea typeface="Tahoma" pitchFamily="34" charset="0"/>
                <a:cs typeface="Times New Roman" panose="02020603050405020304" pitchFamily="18" charset="0"/>
              </a:rPr>
              <a:t> (including your approach to evaluation and improvement). </a:t>
            </a:r>
          </a:p>
        </p:txBody>
      </p:sp>
    </p:spTree>
    <p:extLst>
      <p:ext uri="{BB962C8B-B14F-4D97-AF65-F5344CB8AC3E}">
        <p14:creationId xmlns:p14="http://schemas.microsoft.com/office/powerpoint/2010/main" val="339757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eaLnBrk="0" hangingPunct="0">
              <a:defRPr sz="2900">
                <a:solidFill>
                  <a:schemeClr val="tx1"/>
                </a:solidFill>
                <a:latin typeface="Times New Roman" pitchFamily="18" charset="0"/>
                <a:ea typeface="ＭＳ Ｐゴシック" pitchFamily="34" charset="-128"/>
              </a:defRPr>
            </a:lvl1pPr>
            <a:lvl2pPr marL="935154" indent="-359674" defTabSz="1047054" eaLnBrk="0" hangingPunct="0">
              <a:defRPr sz="2900">
                <a:solidFill>
                  <a:schemeClr val="tx1"/>
                </a:solidFill>
                <a:latin typeface="Times New Roman" pitchFamily="18" charset="0"/>
                <a:ea typeface="ＭＳ Ｐゴシック" pitchFamily="34" charset="-128"/>
              </a:defRPr>
            </a:lvl2pPr>
            <a:lvl3pPr marL="1438700" indent="-287739" defTabSz="1047054" eaLnBrk="0" hangingPunct="0">
              <a:defRPr sz="2900">
                <a:solidFill>
                  <a:schemeClr val="tx1"/>
                </a:solidFill>
                <a:latin typeface="Times New Roman" pitchFamily="18" charset="0"/>
                <a:ea typeface="ＭＳ Ｐゴシック" pitchFamily="34" charset="-128"/>
              </a:defRPr>
            </a:lvl3pPr>
            <a:lvl4pPr marL="2014180" indent="-287739" defTabSz="1047054" eaLnBrk="0" hangingPunct="0">
              <a:defRPr sz="2900">
                <a:solidFill>
                  <a:schemeClr val="tx1"/>
                </a:solidFill>
                <a:latin typeface="Times New Roman" pitchFamily="18" charset="0"/>
                <a:ea typeface="ＭＳ Ｐゴシック" pitchFamily="34" charset="-128"/>
              </a:defRPr>
            </a:lvl4pPr>
            <a:lvl5pPr marL="2589660" indent="-287739" defTabSz="1047054" eaLnBrk="0" hangingPunct="0">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5B966685-0A99-4C3C-A51F-CD1BC831AEE8}" type="slidenum">
              <a:rPr lang="en-US" sz="1300"/>
              <a:pPr/>
              <a:t>14</a:t>
            </a:fld>
            <a:endParaRPr lang="en-US" sz="1300" dirty="0"/>
          </a:p>
        </p:txBody>
      </p:sp>
      <p:sp>
        <p:nvSpPr>
          <p:cNvPr id="45059" name="Rectangle 2"/>
          <p:cNvSpPr>
            <a:spLocks noGrp="1" noRot="1" noChangeAspect="1" noChangeArrowheads="1" noTextEdit="1"/>
          </p:cNvSpPr>
          <p:nvPr>
            <p:ph type="sldImg"/>
          </p:nvPr>
        </p:nvSpPr>
        <p:spPr>
          <a:xfrm>
            <a:off x="836613" y="827088"/>
            <a:ext cx="5457825" cy="4217987"/>
          </a:xfrm>
          <a:ln/>
        </p:spPr>
      </p:sp>
      <p:sp>
        <p:nvSpPr>
          <p:cNvPr id="44036" name="Rectangle 3"/>
          <p:cNvSpPr>
            <a:spLocks noGrp="1" noChangeArrowheads="1"/>
          </p:cNvSpPr>
          <p:nvPr>
            <p:ph type="body" idx="1"/>
          </p:nvPr>
        </p:nvSpPr>
        <p:spPr>
          <a:xfrm>
            <a:off x="994983" y="5307079"/>
            <a:ext cx="5140743" cy="4184147"/>
          </a:xfrm>
          <a:ln/>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As a next step in self-assessment, you might </a:t>
            </a:r>
            <a:r>
              <a:rPr lang="en-US" b="1" dirty="0">
                <a:latin typeface="Times New Roman" panose="02020603050405020304" pitchFamily="18" charset="0"/>
                <a:ea typeface="Tahoma" pitchFamily="34" charset="0"/>
                <a:cs typeface="Times New Roman" panose="02020603050405020304" pitchFamily="18" charset="0"/>
              </a:rPr>
              <a:t>answer the questions in the titles of the 17 Criteria items.</a:t>
            </a:r>
            <a:r>
              <a:rPr lang="en-US" dirty="0">
                <a:latin typeface="Times New Roman" panose="02020603050405020304" pitchFamily="18" charset="0"/>
                <a:ea typeface="Tahoma" pitchFamily="34" charset="0"/>
                <a:cs typeface="Times New Roman" panose="02020603050405020304" pitchFamily="18" charset="0"/>
              </a:rPr>
              <a:t> The sample shown here is from Category 3, Customers. This will give you a basic understanding of the Criteria and your organization’s performance in each area. You might do this yourself, at a leadership retreat, or as a whole organization.</a:t>
            </a:r>
          </a:p>
          <a:p>
            <a:pPr defTabSz="1025317">
              <a:spcAft>
                <a:spcPts val="686"/>
              </a:spcAft>
              <a:defRPr/>
            </a:pPr>
            <a:r>
              <a:rPr lang="en-US" dirty="0">
                <a:latin typeface="Times New Roman" panose="02020603050405020304" pitchFamily="18" charset="0"/>
                <a:ea typeface="Tahoma" pitchFamily="34" charset="0"/>
                <a:cs typeface="Times New Roman" panose="02020603050405020304" pitchFamily="18" charset="0"/>
              </a:rPr>
              <a:t>These title questions are part of the </a:t>
            </a:r>
            <a:r>
              <a:rPr lang="en-US" i="1" dirty="0">
                <a:latin typeface="Times New Roman" panose="02020603050405020304" pitchFamily="18" charset="0"/>
                <a:ea typeface="Tahoma" pitchFamily="34" charset="0"/>
                <a:cs typeface="Times New Roman" panose="02020603050405020304" pitchFamily="18" charset="0"/>
              </a:rPr>
              <a:t>Baldrige Excellence Builder </a:t>
            </a:r>
            <a:r>
              <a:rPr lang="en-US" dirty="0">
                <a:latin typeface="Times New Roman" panose="02020603050405020304" pitchFamily="18" charset="0"/>
                <a:ea typeface="Tahoma" pitchFamily="34" charset="0"/>
                <a:cs typeface="Times New Roman" panose="02020603050405020304" pitchFamily="18" charset="0"/>
              </a:rPr>
              <a:t>(discussed later) and the full </a:t>
            </a:r>
            <a:r>
              <a:rPr lang="en-US" i="1" dirty="0">
                <a:latin typeface="Times New Roman" panose="02020603050405020304" pitchFamily="18" charset="0"/>
                <a:ea typeface="Tahoma" pitchFamily="34" charset="0"/>
                <a:cs typeface="Times New Roman" panose="02020603050405020304" pitchFamily="18" charset="0"/>
              </a:rPr>
              <a:t>Baldrige Excellence Framework </a:t>
            </a:r>
            <a:r>
              <a:rPr lang="en-US" dirty="0">
                <a:latin typeface="Times New Roman" panose="02020603050405020304" pitchFamily="18" charset="0"/>
                <a:ea typeface="Tahoma" pitchFamily="34" charset="0"/>
                <a:cs typeface="Times New Roman" panose="02020603050405020304" pitchFamily="18" charset="0"/>
              </a:rPr>
              <a:t>booklet.</a:t>
            </a:r>
          </a:p>
          <a:p>
            <a:pPr>
              <a:spcAft>
                <a:spcPts val="686"/>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4552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653DDF20-EA6B-4AA7-9340-88B18DAC273D}" type="slidenum">
              <a:rPr lang="en-US" sz="1300"/>
              <a:pPr/>
              <a:t>15</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1197" y="4761596"/>
            <a:ext cx="6092178" cy="49619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anose="02020603050405020304" pitchFamily="18" charset="0"/>
                <a:ea typeface="Tahoma" pitchFamily="34" charset="0"/>
                <a:cs typeface="Times New Roman" panose="02020603050405020304" pitchFamily="18" charset="0"/>
              </a:rPr>
              <a:t>If your organization has some experience with the Baldrige Criteria or has completed smaller-scale assessments, you may be ready to </a:t>
            </a:r>
            <a:r>
              <a:rPr lang="en-US" dirty="0">
                <a:latin typeface="Times New Roman" panose="02020603050405020304" pitchFamily="18" charset="0"/>
                <a:cs typeface="Times New Roman" panose="02020603050405020304" pitchFamily="18" charset="0"/>
              </a:rPr>
              <a:t>assess your organization against the most important features of organizational performance excellence, using the questions in the </a:t>
            </a:r>
            <a:r>
              <a:rPr lang="en-US" i="1" dirty="0">
                <a:latin typeface="Times New Roman" panose="02020603050405020304" pitchFamily="18" charset="0"/>
                <a:cs typeface="Times New Roman" panose="02020603050405020304" pitchFamily="18" charset="0"/>
              </a:rPr>
              <a:t>Baldrige Excellence Builder. </a:t>
            </a:r>
          </a:p>
        </p:txBody>
      </p:sp>
    </p:spTree>
    <p:extLst>
      <p:ext uri="{BB962C8B-B14F-4D97-AF65-F5344CB8AC3E}">
        <p14:creationId xmlns:p14="http://schemas.microsoft.com/office/powerpoint/2010/main" val="412094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653DDF20-EA6B-4AA7-9340-88B18DAC273D}" type="slidenum">
              <a:rPr lang="en-US" sz="1300"/>
              <a:pPr/>
              <a:t>16</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59235" y="4761596"/>
            <a:ext cx="5647673" cy="49619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booklet includes instructions for doing this type of assessment, as well as a scoring rubric and a glossary of key terms. </a:t>
            </a:r>
          </a:p>
          <a:p>
            <a:r>
              <a:rPr lang="en-US" dirty="0">
                <a:latin typeface="Times New Roman" panose="02020603050405020304" pitchFamily="18" charset="0"/>
                <a:ea typeface="Tahoma" pitchFamily="34" charset="0"/>
                <a:cs typeface="Times New Roman" panose="02020603050405020304" pitchFamily="18" charset="0"/>
              </a:rPr>
              <a:t>Y</a:t>
            </a:r>
            <a:r>
              <a:rPr lang="en-US" dirty="0"/>
              <a:t>ou might use the champion-and-team approach described later in this presentation, or have your senior leaders perform the assessment.</a:t>
            </a:r>
          </a:p>
        </p:txBody>
      </p:sp>
    </p:spTree>
    <p:extLst>
      <p:ext uri="{BB962C8B-B14F-4D97-AF65-F5344CB8AC3E}">
        <p14:creationId xmlns:p14="http://schemas.microsoft.com/office/powerpoint/2010/main" val="228699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653DDF20-EA6B-4AA7-9340-88B18DAC273D}" type="slidenum">
              <a:rPr lang="en-US" sz="1300"/>
              <a:pPr/>
              <a:t>17</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82646" y="4715574"/>
            <a:ext cx="5745154" cy="49619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If your organization has some experience with the Baldrige framework or has completed smaller-scale assessments, you may be ready to use the complete set of Criteria to conduct a full self-assessment. Here are six basic steps for conducting a full self-assessment. We encourage you to modify this process to meet your own organizational needs.</a:t>
            </a:r>
          </a:p>
        </p:txBody>
      </p:sp>
    </p:spTree>
    <p:extLst>
      <p:ext uri="{BB962C8B-B14F-4D97-AF65-F5344CB8AC3E}">
        <p14:creationId xmlns:p14="http://schemas.microsoft.com/office/powerpoint/2010/main" val="333194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653DDF20-EA6B-4AA7-9340-88B18DAC273D}" type="slidenum">
              <a:rPr lang="en-US" sz="1300"/>
              <a:pPr/>
              <a:t>18</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34375" y="4614326"/>
            <a:ext cx="6092178" cy="49619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1486" indent="-261486">
              <a:spcAft>
                <a:spcPts val="686"/>
              </a:spcAft>
              <a:buFont typeface="+mj-lt"/>
              <a:buAutoNum type="arabicPeriod"/>
            </a:pPr>
            <a:r>
              <a:rPr lang="en-US" dirty="0">
                <a:latin typeface="Times New Roman" panose="02020603050405020304" pitchFamily="18" charset="0"/>
                <a:ea typeface="Tahoma" pitchFamily="34" charset="0"/>
                <a:cs typeface="Times New Roman" panose="02020603050405020304" pitchFamily="18" charset="0"/>
              </a:rPr>
              <a:t>First, identify whether the whole organization or a specific part of it will be assessed. Determine if the self-assessment will cover the entire organization, a subunit, a division, or a department.</a:t>
            </a:r>
          </a:p>
          <a:p>
            <a:pPr marL="261486" indent="-261486">
              <a:spcAft>
                <a:spcPts val="686"/>
              </a:spcAft>
              <a:buFont typeface="+mj-lt"/>
              <a:buAutoNum type="arabicPeriod"/>
            </a:pPr>
            <a:r>
              <a:rPr lang="en-US" dirty="0">
                <a:latin typeface="Times New Roman" panose="02020603050405020304" pitchFamily="18" charset="0"/>
                <a:ea typeface="Tahoma" pitchFamily="34" charset="0"/>
                <a:cs typeface="Times New Roman" panose="02020603050405020304" pitchFamily="18" charset="0"/>
              </a:rPr>
              <a:t>Then select champions for each of the Baldrige categories. These champions will participate in preparing responses to the item questions in the Criteria categories—either the full set of Criteria questions or the questions in the </a:t>
            </a:r>
            <a:r>
              <a:rPr lang="en-US" i="1" dirty="0">
                <a:latin typeface="Times New Roman" panose="02020603050405020304" pitchFamily="18" charset="0"/>
                <a:ea typeface="Tahoma" pitchFamily="34" charset="0"/>
                <a:cs typeface="Times New Roman" panose="02020603050405020304" pitchFamily="18" charset="0"/>
              </a:rPr>
              <a:t>Baldrige Excellence Builder</a:t>
            </a:r>
            <a:r>
              <a:rPr lang="en-US" dirty="0">
                <a:latin typeface="Times New Roman" panose="02020603050405020304" pitchFamily="18" charset="0"/>
                <a:ea typeface="Tahoma" pitchFamily="34" charset="0"/>
                <a:cs typeface="Times New Roman" panose="02020603050405020304" pitchFamily="18" charset="0"/>
              </a:rPr>
              <a:t>. If they have not already done so, champions should prepare an Organizational Profile describing your organization and its challenges. </a:t>
            </a:r>
          </a:p>
          <a:p>
            <a:pPr marL="261486" indent="-261486">
              <a:spcAft>
                <a:spcPts val="686"/>
              </a:spcAft>
              <a:buFont typeface="+mj-lt"/>
              <a:buAutoNum type="arabicPeriod"/>
            </a:pPr>
            <a:r>
              <a:rPr lang="en-US" dirty="0">
                <a:latin typeface="Times New Roman" panose="02020603050405020304" pitchFamily="18" charset="0"/>
                <a:ea typeface="Tahoma" pitchFamily="34" charset="0"/>
                <a:cs typeface="Times New Roman" panose="02020603050405020304" pitchFamily="18" charset="0"/>
              </a:rPr>
              <a:t>The champions select category teams, which collect information and data for responding to the questions in their respective categories. </a:t>
            </a:r>
          </a:p>
          <a:p>
            <a:pPr marL="257769" indent="-257769">
              <a:spcAft>
                <a:spcPts val="686"/>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443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3ACCDA7E-2C3D-4167-A3FA-D583F8DAE876}" type="slidenum">
              <a:rPr lang="en-US" sz="1300"/>
              <a:pPr/>
              <a:t>19</a:t>
            </a:fld>
            <a:endParaRPr lang="en-US" sz="13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431473" y="4759517"/>
            <a:ext cx="6402289" cy="4871949"/>
          </a:xfrm>
          <a:ln/>
        </p:spPr>
        <p:txBody>
          <a:bodyPr/>
          <a:lstStyle/>
          <a:p>
            <a:pPr marL="575480" indent="-287739">
              <a:spcAft>
                <a:spcPts val="686"/>
              </a:spcAft>
              <a:defRPr/>
            </a:pPr>
            <a:r>
              <a:rPr lang="en-US" dirty="0">
                <a:latin typeface="Times New Roman" panose="02020603050405020304" pitchFamily="18" charset="0"/>
                <a:ea typeface="Tahoma" pitchFamily="34" charset="0"/>
                <a:cs typeface="Times New Roman" panose="02020603050405020304" pitchFamily="18" charset="0"/>
              </a:rPr>
              <a:t>4.	Category teams share their answers to </a:t>
            </a:r>
            <a:r>
              <a:rPr lang="en-US" i="1" dirty="0">
                <a:latin typeface="Times New Roman" panose="02020603050405020304" pitchFamily="18" charset="0"/>
                <a:ea typeface="Tahoma" pitchFamily="34" charset="0"/>
                <a:cs typeface="Times New Roman" panose="02020603050405020304" pitchFamily="18" charset="0"/>
              </a:rPr>
              <a:t>the Excellence Builder </a:t>
            </a:r>
            <a:r>
              <a:rPr lang="en-US" dirty="0">
                <a:latin typeface="Times New Roman" panose="02020603050405020304" pitchFamily="18" charset="0"/>
                <a:ea typeface="Tahoma" pitchFamily="34" charset="0"/>
                <a:cs typeface="Times New Roman" panose="02020603050405020304" pitchFamily="18" charset="0"/>
              </a:rPr>
              <a:t>or Criteria questions with other category teams. The teams identify common themes in their answers. If you choose, you could have the teams score their answers using the basic rubric in the </a:t>
            </a:r>
            <a:r>
              <a:rPr lang="en-US" i="1" dirty="0">
                <a:latin typeface="Times New Roman" panose="02020603050405020304" pitchFamily="18" charset="0"/>
                <a:ea typeface="Tahoma" pitchFamily="34" charset="0"/>
                <a:cs typeface="Times New Roman" panose="02020603050405020304" pitchFamily="18" charset="0"/>
              </a:rPr>
              <a:t>Excellence Builder </a:t>
            </a:r>
            <a:r>
              <a:rPr lang="en-US" dirty="0">
                <a:latin typeface="Times New Roman" panose="02020603050405020304" pitchFamily="18" charset="0"/>
                <a:ea typeface="Tahoma" pitchFamily="34" charset="0"/>
                <a:cs typeface="Times New Roman" panose="02020603050405020304" pitchFamily="18" charset="0"/>
              </a:rPr>
              <a:t>or the full rubric in the </a:t>
            </a:r>
            <a:r>
              <a:rPr lang="en-US" i="1" dirty="0">
                <a:latin typeface="Times New Roman" panose="02020603050405020304" pitchFamily="18" charset="0"/>
                <a:ea typeface="Tahoma" pitchFamily="34" charset="0"/>
                <a:cs typeface="Times New Roman" panose="02020603050405020304" pitchFamily="18" charset="0"/>
              </a:rPr>
              <a:t>Baldrige Excellence Framework </a:t>
            </a:r>
            <a:r>
              <a:rPr lang="en-US" dirty="0">
                <a:latin typeface="Times New Roman" panose="02020603050405020304" pitchFamily="18" charset="0"/>
                <a:ea typeface="Tahoma" pitchFamily="34" charset="0"/>
                <a:cs typeface="Times New Roman" panose="02020603050405020304" pitchFamily="18" charset="0"/>
              </a:rPr>
              <a:t>booklet.</a:t>
            </a:r>
          </a:p>
          <a:p>
            <a:pPr marL="575480" indent="-287739">
              <a:spcAft>
                <a:spcPts val="686"/>
              </a:spcAft>
              <a:defRPr/>
            </a:pPr>
            <a:r>
              <a:rPr lang="en-US" dirty="0">
                <a:latin typeface="Times New Roman" panose="02020603050405020304" pitchFamily="18" charset="0"/>
                <a:ea typeface="Tahoma" pitchFamily="34" charset="0"/>
                <a:cs typeface="Times New Roman" panose="02020603050405020304" pitchFamily="18" charset="0"/>
              </a:rPr>
              <a:t>5.	Each category team creates and communicates an action plan for improvement based on the team’s answers and organizational priorities. The Self-Analysis Worksheet, available online at www.nist.gov/baldrige/publications/business_nonprofit_criteria.cfm, can help your category teams identify strengths and opportunities, set priorities, and develop action plans.</a:t>
            </a:r>
          </a:p>
          <a:p>
            <a:pPr marL="257769" indent="-257769">
              <a:spcAft>
                <a:spcPts val="686"/>
              </a:spcAft>
              <a:defRPr/>
            </a:pPr>
            <a:endParaRPr lang="en-US" dirty="0">
              <a:latin typeface="Times New Roman" panose="02020603050405020304" pitchFamily="18" charset="0"/>
              <a:ea typeface="Tahoma" pitchFamily="34" charset="0"/>
              <a:cs typeface="Times New Roman" panose="02020603050405020304" pitchFamily="18" charset="0"/>
            </a:endParaRPr>
          </a:p>
          <a:p>
            <a:pPr marL="257769" indent="-257769">
              <a:spcAft>
                <a:spcPts val="686"/>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678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EB37065E-A954-4285-9401-C749AC61B396}" type="slidenum">
              <a:rPr lang="en-US" sz="1300"/>
              <a:pPr/>
              <a:t>2</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33000" y="4564370"/>
            <a:ext cx="6132193"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73"/>
              </a:spcAft>
            </a:pPr>
            <a:r>
              <a:rPr lang="en-US" sz="1100" dirty="0">
                <a:latin typeface="Times New Roman" panose="02020603050405020304" pitchFamily="18" charset="0"/>
                <a:ea typeface="Tahoma" pitchFamily="34" charset="0"/>
                <a:cs typeface="Times New Roman" panose="02020603050405020304" pitchFamily="18" charset="0"/>
              </a:rPr>
              <a:t>The Baldrige</a:t>
            </a:r>
            <a:r>
              <a:rPr lang="en-US" sz="1100" baseline="0" dirty="0">
                <a:latin typeface="Times New Roman" panose="02020603050405020304" pitchFamily="18" charset="0"/>
                <a:ea typeface="Tahoma" pitchFamily="34" charset="0"/>
                <a:cs typeface="Times New Roman" panose="02020603050405020304" pitchFamily="18" charset="0"/>
              </a:rPr>
              <a:t> Excellence Framework is a systems approach to improving your organization. </a:t>
            </a:r>
            <a:r>
              <a:rPr lang="en-US" sz="1100" dirty="0">
                <a:latin typeface="Times New Roman" panose="02020603050405020304" pitchFamily="18" charset="0"/>
                <a:ea typeface="Tahoma" pitchFamily="34" charset="0"/>
                <a:cs typeface="Times New Roman" panose="02020603050405020304" pitchFamily="18" charset="0"/>
              </a:rPr>
              <a:t>Whether your organization is large or small, and no matter your industry or sector, you can use the Baldrige framework and its Criteria for Performance Excellence for improvement. </a:t>
            </a:r>
          </a:p>
          <a:p>
            <a:pPr>
              <a:spcBef>
                <a:spcPts val="0"/>
              </a:spcBef>
              <a:spcAft>
                <a:spcPts val="673"/>
              </a:spcAft>
            </a:pPr>
            <a:r>
              <a:rPr lang="en-US" sz="1100" dirty="0">
                <a:latin typeface="Times New Roman" panose="02020603050405020304" pitchFamily="18" charset="0"/>
                <a:ea typeface="Tahoma" pitchFamily="34" charset="0"/>
                <a:cs typeface="Times New Roman" panose="02020603050405020304" pitchFamily="18" charset="0"/>
              </a:rPr>
              <a:t>The Baldrige framework provides a way to evaluate how well your organization is meeting its goals and objectives. You can use the Baldrige framework to evaluate your processes and their impact on results. </a:t>
            </a:r>
          </a:p>
          <a:p>
            <a:pPr>
              <a:spcBef>
                <a:spcPts val="0"/>
              </a:spcBef>
              <a:spcAft>
                <a:spcPts val="673"/>
              </a:spcAft>
            </a:pPr>
            <a:r>
              <a:rPr lang="en-US" sz="1100" dirty="0">
                <a:latin typeface="Times New Roman" panose="02020603050405020304" pitchFamily="18" charset="0"/>
                <a:ea typeface="Tahoma" pitchFamily="34" charset="0"/>
                <a:cs typeface="Times New Roman" panose="02020603050405020304" pitchFamily="18" charset="0"/>
              </a:rPr>
              <a:t>Most organizations begin their improvement journeys by using the Criteria for self-assessment. Self-assessments are flexible. You can</a:t>
            </a:r>
          </a:p>
          <a:p>
            <a:pPr lvl="1" indent="-215805">
              <a:spcBef>
                <a:spcPts val="0"/>
              </a:spcBef>
              <a:spcAft>
                <a:spcPts val="673"/>
              </a:spcAft>
              <a:buFontTx/>
              <a:buChar char="•"/>
            </a:pPr>
            <a:r>
              <a:rPr lang="en-US" sz="1100" dirty="0">
                <a:latin typeface="Times New Roman" panose="02020603050405020304" pitchFamily="18" charset="0"/>
                <a:ea typeface="Tahoma" pitchFamily="34" charset="0"/>
                <a:cs typeface="Times New Roman" panose="02020603050405020304" pitchFamily="18" charset="0"/>
              </a:rPr>
              <a:t>engage all workforce members in the process or select participants from a cross section of functions and levels—or appoint a small group to represent all colleagues</a:t>
            </a:r>
          </a:p>
          <a:p>
            <a:pPr lvl="1" indent="-215805">
              <a:spcBef>
                <a:spcPts val="0"/>
              </a:spcBef>
              <a:spcAft>
                <a:spcPts val="673"/>
              </a:spcAft>
              <a:buFontTx/>
              <a:buChar char="•"/>
            </a:pPr>
            <a:r>
              <a:rPr lang="en-US" sz="1100" dirty="0">
                <a:latin typeface="Times New Roman" panose="02020603050405020304" pitchFamily="18" charset="0"/>
                <a:ea typeface="Tahoma" pitchFamily="34" charset="0"/>
                <a:cs typeface="Times New Roman" panose="02020603050405020304" pitchFamily="18" charset="0"/>
              </a:rPr>
              <a:t>use a questionnaire approach </a:t>
            </a:r>
          </a:p>
          <a:p>
            <a:pPr lvl="1" indent="-215805">
              <a:spcBef>
                <a:spcPts val="0"/>
              </a:spcBef>
              <a:spcAft>
                <a:spcPts val="673"/>
              </a:spcAft>
              <a:buFontTx/>
              <a:buChar char="•"/>
            </a:pPr>
            <a:r>
              <a:rPr lang="en-US" sz="1100" dirty="0">
                <a:latin typeface="Times New Roman" panose="02020603050405020304" pitchFamily="18" charset="0"/>
                <a:ea typeface="Tahoma" pitchFamily="34" charset="0"/>
                <a:cs typeface="Times New Roman" panose="02020603050405020304" pitchFamily="18" charset="0"/>
              </a:rPr>
              <a:t>use only the Organizational Profile for a first self-assessment</a:t>
            </a:r>
          </a:p>
          <a:p>
            <a:pPr lvl="1" indent="-215805">
              <a:spcBef>
                <a:spcPts val="0"/>
              </a:spcBef>
              <a:spcAft>
                <a:spcPts val="673"/>
              </a:spcAft>
              <a:buFontTx/>
              <a:buChar char="•"/>
            </a:pPr>
            <a:r>
              <a:rPr lang="en-US" sz="1100" dirty="0">
                <a:latin typeface="Times New Roman" panose="02020603050405020304" pitchFamily="18" charset="0"/>
                <a:ea typeface="Tahoma" pitchFamily="34" charset="0"/>
                <a:cs typeface="Times New Roman" panose="02020603050405020304" pitchFamily="18" charset="0"/>
              </a:rPr>
              <a:t>use a selected group of questions from the seven Criteria categories</a:t>
            </a:r>
          </a:p>
          <a:p>
            <a:pPr lvl="1" indent="-215805">
              <a:spcBef>
                <a:spcPts val="0"/>
              </a:spcBef>
              <a:spcAft>
                <a:spcPts val="673"/>
              </a:spcAft>
              <a:buFontTx/>
              <a:buChar char="•"/>
            </a:pPr>
            <a:r>
              <a:rPr lang="en-US" sz="1100" dirty="0">
                <a:latin typeface="Times New Roman" panose="02020603050405020304" pitchFamily="18" charset="0"/>
                <a:ea typeface="Tahoma" pitchFamily="34" charset="0"/>
                <a:cs typeface="Times New Roman" panose="02020603050405020304" pitchFamily="18" charset="0"/>
              </a:rPr>
              <a:t>do a full self-assessment</a:t>
            </a:r>
          </a:p>
          <a:p>
            <a:pPr>
              <a:spcBef>
                <a:spcPts val="0"/>
              </a:spcBef>
              <a:spcAft>
                <a:spcPts val="673"/>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4300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3ACCDA7E-2C3D-4167-A3FA-D583F8DAE876}" type="slidenum">
              <a:rPr lang="en-US" sz="1300"/>
              <a:pPr/>
              <a:t>20</a:t>
            </a:fld>
            <a:endParaRPr lang="en-US" sz="13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7217" y="4810427"/>
            <a:ext cx="5918196" cy="5145087"/>
          </a:xfrm>
          <a:ln/>
        </p:spPr>
        <p:txBody>
          <a:bodyPr/>
          <a:lstStyle/>
          <a:p>
            <a:pPr marL="575480" indent="-287739">
              <a:spcAft>
                <a:spcPts val="686"/>
              </a:spcAft>
              <a:defRPr/>
            </a:pPr>
            <a:r>
              <a:rPr lang="en-US" dirty="0">
                <a:latin typeface="Times New Roman" panose="02020603050405020304" pitchFamily="18" charset="0"/>
                <a:ea typeface="Tahoma" pitchFamily="34" charset="0"/>
                <a:cs typeface="Times New Roman" panose="02020603050405020304" pitchFamily="18" charset="0"/>
              </a:rPr>
              <a:t>6.	In the final step, senior leaders, champions, and teams evaluate what has been done and think about ways to improve the self-assessment process in the future.</a:t>
            </a:r>
          </a:p>
          <a:p>
            <a:pPr>
              <a:spcAft>
                <a:spcPts val="686"/>
              </a:spcAft>
              <a:defRPr/>
            </a:pPr>
            <a:r>
              <a:rPr lang="en-US" dirty="0">
                <a:latin typeface="Times New Roman" panose="02020603050405020304" pitchFamily="18" charset="0"/>
                <a:ea typeface="Tahoma" pitchFamily="34" charset="0"/>
                <a:cs typeface="Times New Roman" panose="02020603050405020304" pitchFamily="18" charset="0"/>
              </a:rPr>
              <a:t>Your organization’s experience with and prior use of the Baldrige framework may determine whether you use an informal self-assessment or a formal approach that includes developing a written report. If you decide on an informal assessment—which many organizations have found to be a good way to start—you can complete the exercise in a one- or two-day meeting.</a:t>
            </a:r>
          </a:p>
          <a:p>
            <a:pPr marL="257769" indent="-257769">
              <a:spcAft>
                <a:spcPts val="686"/>
              </a:spcAft>
              <a:defRPr/>
            </a:pPr>
            <a:endParaRPr lang="en-US" dirty="0">
              <a:latin typeface="Times New Roman" panose="02020603050405020304" pitchFamily="18" charset="0"/>
              <a:ea typeface="Tahoma" pitchFamily="34" charset="0"/>
              <a:cs typeface="Times New Roman" panose="02020603050405020304" pitchFamily="18" charset="0"/>
            </a:endParaRPr>
          </a:p>
          <a:p>
            <a:pPr marL="257769" indent="-257769">
              <a:spcAft>
                <a:spcPts val="686"/>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851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269" eaLnBrk="0" hangingPunct="0">
              <a:defRPr sz="2400">
                <a:solidFill>
                  <a:schemeClr val="tx1"/>
                </a:solidFill>
                <a:latin typeface="Times New Roman" pitchFamily="18" charset="0"/>
                <a:ea typeface="ＭＳ Ｐゴシック" pitchFamily="34" charset="-128"/>
              </a:defRPr>
            </a:lvl1pPr>
            <a:lvl2pPr marL="728125" indent="-280049" defTabSz="913269" eaLnBrk="0" hangingPunct="0">
              <a:defRPr sz="2400">
                <a:solidFill>
                  <a:schemeClr val="tx1"/>
                </a:solidFill>
                <a:latin typeface="Times New Roman" pitchFamily="18" charset="0"/>
                <a:ea typeface="ＭＳ Ｐゴシック" pitchFamily="34" charset="-128"/>
              </a:defRPr>
            </a:lvl2pPr>
            <a:lvl3pPr marL="1120193" indent="-224038" defTabSz="913269" eaLnBrk="0" hangingPunct="0">
              <a:defRPr sz="2400">
                <a:solidFill>
                  <a:schemeClr val="tx1"/>
                </a:solidFill>
                <a:latin typeface="Times New Roman" pitchFamily="18" charset="0"/>
                <a:ea typeface="ＭＳ Ｐゴシック" pitchFamily="34" charset="-128"/>
              </a:defRPr>
            </a:lvl3pPr>
            <a:lvl4pPr marL="1568271" indent="-224038" defTabSz="913269" eaLnBrk="0" hangingPunct="0">
              <a:defRPr sz="2400">
                <a:solidFill>
                  <a:schemeClr val="tx1"/>
                </a:solidFill>
                <a:latin typeface="Times New Roman" pitchFamily="18" charset="0"/>
                <a:ea typeface="ＭＳ Ｐゴシック" pitchFamily="34" charset="-128"/>
              </a:defRPr>
            </a:lvl4pPr>
            <a:lvl5pPr marL="2016349" indent="-224038" defTabSz="913269" eaLnBrk="0" hangingPunct="0">
              <a:defRPr sz="2400">
                <a:solidFill>
                  <a:schemeClr val="tx1"/>
                </a:solidFill>
                <a:latin typeface="Times New Roman" pitchFamily="18" charset="0"/>
                <a:ea typeface="ＭＳ Ｐゴシック" pitchFamily="34" charset="-128"/>
              </a:defRPr>
            </a:lvl5pPr>
            <a:lvl6pPr marL="2464426" indent="-224038" defTabSz="91326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2504" indent="-224038" defTabSz="91326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0581" indent="-224038" defTabSz="91326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08659" indent="-224038" defTabSz="91326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C5BD603D-2240-4506-A5FF-D149DB323216}" type="slidenum">
              <a:rPr lang="en-US" sz="1100"/>
              <a:pPr/>
              <a:t>21</a:t>
            </a:fld>
            <a:endParaRPr lang="en-US" sz="1100"/>
          </a:p>
        </p:txBody>
      </p:sp>
      <p:sp>
        <p:nvSpPr>
          <p:cNvPr id="24579" name="Rectangle 2"/>
          <p:cNvSpPr>
            <a:spLocks noGrp="1" noRot="1" noChangeAspect="1" noChangeArrowheads="1" noTextEdit="1"/>
          </p:cNvSpPr>
          <p:nvPr>
            <p:ph type="sldImg"/>
          </p:nvPr>
        </p:nvSpPr>
        <p:spPr>
          <a:xfrm>
            <a:off x="1209675" y="693738"/>
            <a:ext cx="4437063" cy="3427412"/>
          </a:xfrm>
          <a:ln/>
        </p:spPr>
      </p:sp>
      <p:sp>
        <p:nvSpPr>
          <p:cNvPr id="24580" name="Rectangle 3"/>
          <p:cNvSpPr>
            <a:spLocks noGrp="1" noChangeArrowheads="1"/>
          </p:cNvSpPr>
          <p:nvPr>
            <p:ph type="body" idx="1"/>
          </p:nvPr>
        </p:nvSpPr>
        <p:spPr>
          <a:xfrm>
            <a:off x="744424" y="4338019"/>
            <a:ext cx="5359848" cy="41102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99" tIns="44800" rIns="89599" bIns="44800"/>
          <a:lstStyle/>
          <a:p>
            <a:pPr marL="107352" indent="-107352"/>
            <a:r>
              <a:rPr lang="en-US" b="0" dirty="0">
                <a:latin typeface="Times New Roman" pitchFamily="18" charset="0"/>
                <a:ea typeface="ＭＳ Ｐゴシック" pitchFamily="34" charset="-128"/>
                <a:cs typeface="ＭＳ Ｐゴシック" pitchFamily="34" charset="-128"/>
              </a:rPr>
              <a:t>Use “Are You a Role-Model Leader?” to assess your leaders against the attributes and behaviors of role-model organizational leaders in the context of the Baldrige core values.</a:t>
            </a:r>
          </a:p>
          <a:p>
            <a:pPr marL="107352" indent="-107352"/>
            <a:r>
              <a:rPr lang="en-US" b="0" dirty="0">
                <a:latin typeface="Times New Roman" pitchFamily="18" charset="0"/>
                <a:ea typeface="ＭＳ Ｐゴシック" pitchFamily="34" charset="-128"/>
                <a:cs typeface="ＭＳ Ｐゴシック" pitchFamily="34" charset="-128"/>
              </a:rPr>
              <a:t>See “Board of Director Responsibilities” for role-model board attributes and examples. </a:t>
            </a:r>
          </a:p>
        </p:txBody>
      </p:sp>
    </p:spTree>
    <p:extLst>
      <p:ext uri="{BB962C8B-B14F-4D97-AF65-F5344CB8AC3E}">
        <p14:creationId xmlns:p14="http://schemas.microsoft.com/office/powerpoint/2010/main" val="243706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a:t>
            </a:r>
          </a:p>
          <a:p>
            <a:pPr>
              <a:lnSpc>
                <a:spcPct val="100000"/>
              </a:lnSpc>
              <a:spcBef>
                <a:spcPts val="0"/>
              </a:spcBef>
              <a:spcAft>
                <a:spcPts val="660"/>
              </a:spcAft>
            </a:pPr>
            <a:r>
              <a:rPr lang="en-US" sz="1100" i="1" dirty="0">
                <a:ea typeface="ＭＳ Ｐゴシック" pitchFamily="34" charset="-128"/>
              </a:rPr>
              <a:t>Baldrige Excellence Framework </a:t>
            </a:r>
            <a:r>
              <a:rPr lang="en-US" sz="1100" dirty="0">
                <a:ea typeface="ＭＳ Ｐゴシック" pitchFamily="34" charset="-128"/>
              </a:rPr>
              <a:t>booklets</a:t>
            </a:r>
          </a:p>
          <a:p>
            <a:pPr>
              <a:lnSpc>
                <a:spcPct val="100000"/>
              </a:lnSpc>
              <a:spcBef>
                <a:spcPts val="0"/>
              </a:spcBef>
              <a:spcAft>
                <a:spcPts val="660"/>
              </a:spcAft>
            </a:pPr>
            <a:r>
              <a:rPr lang="en-US" sz="1100" dirty="0">
                <a:ea typeface="ＭＳ Ｐゴシック" pitchFamily="34" charset="-128"/>
              </a:rPr>
              <a:t>Self-assessment tools </a:t>
            </a:r>
          </a:p>
          <a:p>
            <a:pPr>
              <a:lnSpc>
                <a:spcPct val="100000"/>
              </a:lnSpc>
              <a:spcBef>
                <a:spcPts val="0"/>
              </a:spcBef>
              <a:spcAft>
                <a:spcPts val="660"/>
              </a:spcAft>
            </a:pPr>
            <a:r>
              <a:rPr lang="en-US" sz="1100" dirty="0">
                <a:ea typeface="ＭＳ Ｐゴシック" pitchFamily="34" charset="-128"/>
              </a:rPr>
              <a:t>Training, conferences, and executive education</a:t>
            </a:r>
          </a:p>
          <a:p>
            <a:pPr>
              <a:lnSpc>
                <a:spcPct val="100000"/>
              </a:lnSpc>
              <a:spcBef>
                <a:spcPts val="0"/>
              </a:spcBef>
              <a:spcAft>
                <a:spcPts val="660"/>
              </a:spcAft>
            </a:pPr>
            <a:r>
              <a:rPr lang="en-US" sz="1100" dirty="0">
                <a:ea typeface="ＭＳ Ｐゴシック" pitchFamily="34" charset="-128"/>
              </a:rPr>
              <a:t>Organizational assessments</a:t>
            </a:r>
          </a:p>
          <a:p>
            <a:pPr>
              <a:lnSpc>
                <a:spcPct val="100000"/>
              </a:lnSpc>
              <a:spcBef>
                <a:spcPts val="0"/>
              </a:spcBef>
              <a:spcAft>
                <a:spcPts val="660"/>
              </a:spcAft>
            </a:pPr>
            <a:r>
              <a:rPr lang="en-US" sz="1100" dirty="0">
                <a:ea typeface="ＭＳ Ｐゴシック" pitchFamily="34" charset="-128"/>
              </a:rPr>
              <a:t>Award recipient profiles</a:t>
            </a:r>
          </a:p>
          <a:p>
            <a:pPr>
              <a:lnSpc>
                <a:spcPct val="100000"/>
              </a:lnSpc>
              <a:spcBef>
                <a:spcPts val="0"/>
              </a:spcBef>
              <a:spcAft>
                <a:spcPts val="660"/>
              </a:spcAft>
            </a:pPr>
            <a:r>
              <a:rPr lang="en-US" sz="1100" dirty="0">
                <a:ea typeface="ＭＳ Ｐゴシック" pitchFamily="34" charset="-128"/>
              </a:rPr>
              <a:t>Case studies</a:t>
            </a:r>
          </a:p>
          <a:p>
            <a:pPr>
              <a:lnSpc>
                <a:spcPct val="100000"/>
              </a:lnSpc>
              <a:spcBef>
                <a:spcPts val="0"/>
              </a:spcBef>
              <a:spcAft>
                <a:spcPts val="660"/>
              </a:spcAft>
            </a:pPr>
            <a:r>
              <a:rPr lang="en-US" sz="1100" dirty="0">
                <a:ea typeface="ＭＳ Ｐゴシック" pitchFamily="34" charset="-128"/>
              </a:rPr>
              <a:t>Connections to the Baldrige community</a:t>
            </a:r>
          </a:p>
          <a:p>
            <a:endParaRPr lang="en-US" dirty="0"/>
          </a:p>
          <a:p>
            <a:r>
              <a:rPr lang="en-US" dirty="0"/>
              <a:t>www.nist.gov/baldrige</a:t>
            </a:r>
            <a:br>
              <a:rPr lang="en-US" dirty="0"/>
            </a:br>
            <a:r>
              <a:rPr lang="en-US" dirty="0"/>
              <a:t>baldrige@nist.gov</a:t>
            </a:r>
            <a:br>
              <a:rPr lang="en-US" dirty="0"/>
            </a:br>
            <a:r>
              <a:rPr lang="en-US" dirty="0"/>
              <a:t>301-975-2036</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22</a:t>
            </a:fld>
            <a:endParaRPr lang="en-US" dirty="0"/>
          </a:p>
        </p:txBody>
      </p:sp>
    </p:spTree>
    <p:extLst>
      <p:ext uri="{BB962C8B-B14F-4D97-AF65-F5344CB8AC3E}">
        <p14:creationId xmlns:p14="http://schemas.microsoft.com/office/powerpoint/2010/main" val="424165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eaLnBrk="0" hangingPunct="0">
              <a:defRPr sz="2900">
                <a:solidFill>
                  <a:schemeClr val="tx1"/>
                </a:solidFill>
                <a:latin typeface="Times New Roman" pitchFamily="18" charset="0"/>
                <a:ea typeface="ＭＳ Ｐゴシック" pitchFamily="34" charset="-128"/>
              </a:defRPr>
            </a:lvl1pPr>
            <a:lvl2pPr marL="935154" indent="-359674" defTabSz="1047054" eaLnBrk="0" hangingPunct="0">
              <a:defRPr sz="2900">
                <a:solidFill>
                  <a:schemeClr val="tx1"/>
                </a:solidFill>
                <a:latin typeface="Times New Roman" pitchFamily="18" charset="0"/>
                <a:ea typeface="ＭＳ Ｐゴシック" pitchFamily="34" charset="-128"/>
              </a:defRPr>
            </a:lvl2pPr>
            <a:lvl3pPr marL="1438700" indent="-287739" defTabSz="1047054" eaLnBrk="0" hangingPunct="0">
              <a:defRPr sz="2900">
                <a:solidFill>
                  <a:schemeClr val="tx1"/>
                </a:solidFill>
                <a:latin typeface="Times New Roman" pitchFamily="18" charset="0"/>
                <a:ea typeface="ＭＳ Ｐゴシック" pitchFamily="34" charset="-128"/>
              </a:defRPr>
            </a:lvl3pPr>
            <a:lvl4pPr marL="2014180" indent="-287739" defTabSz="1047054" eaLnBrk="0" hangingPunct="0">
              <a:defRPr sz="2900">
                <a:solidFill>
                  <a:schemeClr val="tx1"/>
                </a:solidFill>
                <a:latin typeface="Times New Roman" pitchFamily="18" charset="0"/>
                <a:ea typeface="ＭＳ Ｐゴシック" pitchFamily="34" charset="-128"/>
              </a:defRPr>
            </a:lvl4pPr>
            <a:lvl5pPr marL="2589660" indent="-287739" defTabSz="1047054" eaLnBrk="0" hangingPunct="0">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31D9FD6-B12B-4123-B798-7CF216E9F169}" type="slidenum">
              <a:rPr lang="en-US" sz="1300"/>
              <a:pPr/>
              <a:t>3</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Many reasons can underlie the need for a Baldrige self-assessment.</a:t>
            </a:r>
          </a:p>
          <a:p>
            <a:pPr marL="257769" lvl="1" indent="-257769">
              <a:spcBef>
                <a:spcPts val="0"/>
              </a:spcBef>
              <a:spcAft>
                <a:spcPts val="673"/>
              </a:spcAft>
              <a:buFontTx/>
              <a:buChar char="•"/>
            </a:pPr>
            <a:r>
              <a:rPr lang="en-US" dirty="0">
                <a:latin typeface="Times New Roman" panose="02020603050405020304" pitchFamily="18" charset="0"/>
                <a:ea typeface="Tahoma" pitchFamily="34" charset="0"/>
                <a:cs typeface="Times New Roman" panose="02020603050405020304" pitchFamily="18" charset="0"/>
              </a:rPr>
              <a:t>Your customers, competitors, or budget are driving the need to change.</a:t>
            </a:r>
          </a:p>
          <a:p>
            <a:pPr marL="257769" lvl="1" indent="-257769">
              <a:spcBef>
                <a:spcPts val="0"/>
              </a:spcBef>
              <a:spcAft>
                <a:spcPts val="673"/>
              </a:spcAft>
              <a:buFontTx/>
              <a:buChar char="•"/>
            </a:pPr>
            <a:r>
              <a:rPr lang="en-US" dirty="0">
                <a:latin typeface="Times New Roman" panose="02020603050405020304" pitchFamily="18" charset="0"/>
                <a:ea typeface="Tahoma" pitchFamily="34" charset="0"/>
                <a:cs typeface="Times New Roman" panose="02020603050405020304" pitchFamily="18" charset="0"/>
              </a:rPr>
              <a:t>Your environment is changing.</a:t>
            </a:r>
          </a:p>
          <a:p>
            <a:pPr marL="257769" lvl="1" indent="-257769">
              <a:spcBef>
                <a:spcPts val="0"/>
              </a:spcBef>
              <a:spcAft>
                <a:spcPts val="673"/>
              </a:spcAft>
              <a:buFontTx/>
              <a:buChar char="•"/>
            </a:pPr>
            <a:r>
              <a:rPr lang="en-US" dirty="0">
                <a:latin typeface="Times New Roman" panose="02020603050405020304" pitchFamily="18" charset="0"/>
                <a:ea typeface="Tahoma" pitchFamily="34" charset="0"/>
                <a:cs typeface="Times New Roman" panose="02020603050405020304" pitchFamily="18" charset="0"/>
              </a:rPr>
              <a:t>Your organization is among the best, and you want to keep it that way.</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Your self-assessment can reveal strengths for you to build on and opportunities for to improve, and help you implement appropriate action plans. </a:t>
            </a:r>
          </a:p>
          <a:p>
            <a:pPr>
              <a:spcBef>
                <a:spcPts val="0"/>
              </a:spcBef>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8170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27B9DB72-D6B2-448A-A291-9766094E53C4}" type="slidenum">
              <a:rPr lang="en-US" sz="1300"/>
              <a:pPr/>
              <a:t>4</a:t>
            </a:fld>
            <a:endParaRPr lang="en-US" sz="13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891201" y="4665618"/>
            <a:ext cx="5625344"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latin typeface="Times New Roman" panose="02020603050405020304" pitchFamily="18" charset="0"/>
                <a:ea typeface="Tahoma" pitchFamily="34" charset="0"/>
                <a:cs typeface="Times New Roman" panose="02020603050405020304" pitchFamily="18" charset="0"/>
              </a:rPr>
              <a:t>You can realize on one or more of these benefits when your organization conducts a self-assessment and uses the results to create and carry out action plans for improvement: </a:t>
            </a:r>
            <a:r>
              <a:rPr lang="en-US" dirty="0">
                <a:ea typeface="ＭＳ Ｐゴシック" pitchFamily="34" charset="-128"/>
                <a:cs typeface="ＭＳ Ｐゴシック" pitchFamily="34" charset="-128"/>
              </a:rPr>
              <a:t>Identify successes and  opportunities for improvement</a:t>
            </a:r>
            <a:endParaRPr lang="en-US" dirty="0"/>
          </a:p>
          <a:p>
            <a:pPr lvl="0"/>
            <a:r>
              <a:rPr lang="en-US" dirty="0">
                <a:ea typeface="ＭＳ Ｐゴシック" pitchFamily="34" charset="-128"/>
                <a:cs typeface="ＭＳ Ｐゴシック" pitchFamily="34" charset="-128"/>
              </a:rPr>
              <a:t>Jump-start a change initiative</a:t>
            </a:r>
          </a:p>
          <a:p>
            <a:pPr lvl="0"/>
            <a:r>
              <a:rPr lang="en-US" dirty="0">
                <a:ea typeface="ＭＳ Ｐゴシック" pitchFamily="34" charset="-128"/>
                <a:cs typeface="ＭＳ Ｐゴシック" pitchFamily="34" charset="-128"/>
              </a:rPr>
              <a:t>Energize improvement initiatives</a:t>
            </a:r>
          </a:p>
          <a:p>
            <a:pPr lvl="0"/>
            <a:r>
              <a:rPr lang="en-US" dirty="0">
                <a:ea typeface="ＭＳ Ｐゴシック" pitchFamily="34" charset="-128"/>
                <a:cs typeface="ＭＳ Ｐゴシック" pitchFamily="34" charset="-128"/>
              </a:rPr>
              <a:t>Energize the workforce</a:t>
            </a:r>
          </a:p>
          <a:p>
            <a:pPr lvl="0"/>
            <a:r>
              <a:rPr lang="en-US" dirty="0">
                <a:ea typeface="ＭＳ Ｐゴシック" pitchFamily="34" charset="-128"/>
                <a:cs typeface="ＭＳ Ｐゴシック" pitchFamily="34" charset="-128"/>
              </a:rPr>
              <a:t>Focus your organization on common goals</a:t>
            </a:r>
          </a:p>
          <a:p>
            <a:pPr lvl="0"/>
            <a:r>
              <a:rPr lang="en-US" dirty="0">
                <a:ea typeface="ＭＳ Ｐゴシック" pitchFamily="34" charset="-128"/>
                <a:cs typeface="ＭＳ Ｐゴシック" pitchFamily="34" charset="-128"/>
              </a:rPr>
              <a:t>Assess performance against the competition</a:t>
            </a:r>
          </a:p>
          <a:p>
            <a:pPr lvl="0"/>
            <a:r>
              <a:rPr lang="en-US" dirty="0">
                <a:ea typeface="ＭＳ Ｐゴシック" pitchFamily="34" charset="-128"/>
                <a:cs typeface="ＭＳ Ｐゴシック" pitchFamily="34" charset="-128"/>
              </a:rPr>
              <a:t>Align resources with strategic objectives </a:t>
            </a:r>
          </a:p>
          <a:p>
            <a:pPr>
              <a:tabLst>
                <a:tab pos="127884" algn="l"/>
              </a:tabLs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9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F579E1F9-30B8-4687-96D6-4B537EE4F239}" type="slidenum">
              <a:rPr lang="en-US" sz="1300"/>
              <a:pPr/>
              <a:t>5</a:t>
            </a:fld>
            <a:endParaRPr lang="en-US" sz="130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400352" y="4481530"/>
            <a:ext cx="6462310" cy="5342172"/>
          </a:xfrm>
          <a:ln/>
        </p:spPr>
        <p:txBody>
          <a:bodyPr/>
          <a:lstStyle/>
          <a:p>
            <a:pPr>
              <a:spcAft>
                <a:spcPts val="686"/>
              </a:spcAft>
              <a:defRPr/>
            </a:pPr>
            <a:r>
              <a:rPr lang="en-US" dirty="0">
                <a:latin typeface="Times New Roman" panose="02020603050405020304" pitchFamily="18" charset="0"/>
                <a:ea typeface="Tahoma" pitchFamily="34" charset="0"/>
                <a:cs typeface="Times New Roman" panose="02020603050405020304" pitchFamily="18" charset="0"/>
              </a:rPr>
              <a:t>Here are some tools and approaches that you can use to introduce the Baldrige framework to your organization and begin a self-assessment. Your organization’s experience with the Baldrige framework will help you decide where to begin. </a:t>
            </a:r>
          </a:p>
          <a:p>
            <a:pPr marL="257769" indent="29973">
              <a:spcAft>
                <a:spcPts val="686"/>
              </a:spcAft>
              <a:buFontTx/>
              <a:buAutoNum type="arabicPeriod"/>
              <a:defRPr/>
            </a:pPr>
            <a:r>
              <a:rPr lang="en-US" b="1" dirty="0">
                <a:latin typeface="Times New Roman" panose="02020603050405020304" pitchFamily="18" charset="0"/>
                <a:ea typeface="Tahoma" pitchFamily="34" charset="0"/>
                <a:cs typeface="Times New Roman" panose="02020603050405020304" pitchFamily="18" charset="0"/>
              </a:rPr>
              <a:t> </a:t>
            </a:r>
            <a:r>
              <a:rPr lang="en-US" b="1" i="1" dirty="0">
                <a:latin typeface="Times New Roman" panose="02020603050405020304" pitchFamily="18" charset="0"/>
                <a:ea typeface="Tahoma" pitchFamily="34" charset="0"/>
                <a:cs typeface="Times New Roman" panose="02020603050405020304" pitchFamily="18" charset="0"/>
              </a:rPr>
              <a:t>Are We Making Progress? </a:t>
            </a:r>
            <a:r>
              <a:rPr lang="en-US" dirty="0">
                <a:latin typeface="Times New Roman" panose="02020603050405020304" pitchFamily="18" charset="0"/>
                <a:ea typeface="Tahoma" pitchFamily="34" charset="0"/>
                <a:cs typeface="Times New Roman" panose="02020603050405020304" pitchFamily="18" charset="0"/>
              </a:rPr>
              <a:t>and </a:t>
            </a:r>
            <a:r>
              <a:rPr lang="en-US" b="1" i="1" dirty="0">
                <a:latin typeface="Times New Roman" panose="02020603050405020304" pitchFamily="18" charset="0"/>
                <a:ea typeface="Tahoma" pitchFamily="34" charset="0"/>
                <a:cs typeface="Times New Roman" panose="02020603050405020304" pitchFamily="18" charset="0"/>
              </a:rPr>
              <a:t>Are We Making Progress as Leaders?</a:t>
            </a:r>
            <a:r>
              <a:rPr lang="en-US" dirty="0">
                <a:latin typeface="Times New Roman" panose="02020603050405020304" pitchFamily="18" charset="0"/>
                <a:ea typeface="Tahoma" pitchFamily="34" charset="0"/>
                <a:cs typeface="Times New Roman" panose="02020603050405020304" pitchFamily="18" charset="0"/>
              </a:rPr>
              <a:t> are two questionnaires that introduce the seven Baldrige Criteria categories to your organization and help you quickly identify strengths and opportunities for improvement.</a:t>
            </a:r>
          </a:p>
          <a:p>
            <a:pPr marL="257769" indent="29973">
              <a:spcAft>
                <a:spcPts val="686"/>
              </a:spcAft>
              <a:defRPr/>
            </a:pPr>
            <a:r>
              <a:rPr lang="en-US" b="1" dirty="0">
                <a:latin typeface="Times New Roman" panose="02020603050405020304" pitchFamily="18" charset="0"/>
                <a:ea typeface="Tahoma" pitchFamily="34" charset="0"/>
                <a:cs typeface="Times New Roman" panose="02020603050405020304" pitchFamily="18" charset="0"/>
              </a:rPr>
              <a:t>2.</a:t>
            </a:r>
            <a:r>
              <a:rPr lang="en-US" b="1" i="1" dirty="0">
                <a:latin typeface="Times New Roman" panose="02020603050405020304" pitchFamily="18" charset="0"/>
                <a:ea typeface="Tahoma" pitchFamily="34" charset="0"/>
                <a:cs typeface="Times New Roman" panose="02020603050405020304" pitchFamily="18" charset="0"/>
              </a:rPr>
              <a:t> easyInsight: Take a First Step toward a Baldrige Self-Assessment </a:t>
            </a:r>
            <a:r>
              <a:rPr lang="en-US" dirty="0">
                <a:latin typeface="Times New Roman" panose="02020603050405020304" pitchFamily="18" charset="0"/>
                <a:ea typeface="Tahoma" pitchFamily="34" charset="0"/>
                <a:cs typeface="Times New Roman" panose="02020603050405020304" pitchFamily="18" charset="0"/>
              </a:rPr>
              <a:t>is an online survey that helps you identify gaps in your understanding of your organization and allows you to compare your organization to others.</a:t>
            </a:r>
          </a:p>
          <a:p>
            <a:pPr marL="257769" indent="29973">
              <a:spcAft>
                <a:spcPts val="686"/>
              </a:spcAft>
              <a:defRPr/>
            </a:pPr>
            <a:r>
              <a:rPr lang="en-US" b="1" dirty="0">
                <a:latin typeface="Times New Roman" panose="02020603050405020304" pitchFamily="18" charset="0"/>
                <a:ea typeface="Tahoma" pitchFamily="34" charset="0"/>
                <a:cs typeface="Times New Roman" panose="02020603050405020304" pitchFamily="18" charset="0"/>
              </a:rPr>
              <a:t>3. Completing the Organizational Profile </a:t>
            </a:r>
            <a:r>
              <a:rPr lang="en-US" dirty="0">
                <a:latin typeface="Times New Roman" panose="02020603050405020304" pitchFamily="18" charset="0"/>
                <a:ea typeface="Tahoma" pitchFamily="34" charset="0"/>
                <a:cs typeface="Times New Roman" panose="02020603050405020304" pitchFamily="18" charset="0"/>
              </a:rPr>
              <a:t>is the first step in a full self-assessment against the Baldrige Criteria.</a:t>
            </a:r>
          </a:p>
          <a:p>
            <a:pPr marL="257769" indent="29973">
              <a:spcAft>
                <a:spcPts val="686"/>
              </a:spcAft>
              <a:defRPr/>
            </a:pPr>
            <a:r>
              <a:rPr lang="en-US" b="1" dirty="0">
                <a:latin typeface="Times New Roman" panose="02020603050405020304" pitchFamily="18" charset="0"/>
                <a:ea typeface="Tahoma" pitchFamily="34" charset="0"/>
                <a:cs typeface="Times New Roman" panose="02020603050405020304" pitchFamily="18" charset="0"/>
              </a:rPr>
              <a:t>4. Answering the 17 Criteria item title questions</a:t>
            </a:r>
            <a:r>
              <a:rPr lang="en-US" dirty="0">
                <a:latin typeface="Times New Roman" panose="02020603050405020304" pitchFamily="18" charset="0"/>
                <a:ea typeface="Tahoma" pitchFamily="34" charset="0"/>
                <a:cs typeface="Times New Roman" panose="02020603050405020304" pitchFamily="18" charset="0"/>
              </a:rPr>
              <a:t> helps you understand the full dimensions of the Criteria and your organization.</a:t>
            </a:r>
          </a:p>
          <a:p>
            <a:pPr marL="257769" indent="29973">
              <a:spcAft>
                <a:spcPts val="686"/>
              </a:spcAft>
              <a:defRPr/>
            </a:pPr>
            <a:r>
              <a:rPr lang="en-US" b="1" dirty="0">
                <a:latin typeface="Times New Roman" panose="02020603050405020304" pitchFamily="18" charset="0"/>
                <a:ea typeface="Tahoma" pitchFamily="34" charset="0"/>
                <a:cs typeface="Times New Roman" panose="02020603050405020304" pitchFamily="18" charset="0"/>
              </a:rPr>
              <a:t>5. </a:t>
            </a:r>
            <a:r>
              <a:rPr lang="en-US" dirty="0">
                <a:latin typeface="Times New Roman" panose="02020603050405020304" pitchFamily="18" charset="0"/>
                <a:ea typeface="Tahoma" pitchFamily="34" charset="0"/>
                <a:cs typeface="Times New Roman" panose="02020603050405020304" pitchFamily="18" charset="0"/>
              </a:rPr>
              <a:t>You can conduct an </a:t>
            </a:r>
            <a:r>
              <a:rPr lang="en-US" b="1" dirty="0">
                <a:latin typeface="Times New Roman" panose="02020603050405020304" pitchFamily="18" charset="0"/>
                <a:ea typeface="Tahoma" pitchFamily="34" charset="0"/>
                <a:cs typeface="Times New Roman" panose="02020603050405020304" pitchFamily="18" charset="0"/>
              </a:rPr>
              <a:t>intermediate self-assessment </a:t>
            </a:r>
            <a:r>
              <a:rPr lang="en-US" dirty="0">
                <a:latin typeface="Times New Roman" panose="02020603050405020304" pitchFamily="18" charset="0"/>
                <a:ea typeface="Tahoma" pitchFamily="34" charset="0"/>
                <a:cs typeface="Times New Roman" panose="02020603050405020304" pitchFamily="18" charset="0"/>
              </a:rPr>
              <a:t>against the most important Criteria questions using the Baldrige Excellence Builder.</a:t>
            </a:r>
          </a:p>
          <a:p>
            <a:pPr marL="257769" indent="29973">
              <a:spcAft>
                <a:spcPts val="686"/>
              </a:spcAft>
              <a:defRPr/>
            </a:pPr>
            <a:r>
              <a:rPr lang="en-US" b="1" dirty="0">
                <a:latin typeface="Times New Roman" panose="02020603050405020304" pitchFamily="18" charset="0"/>
                <a:ea typeface="Tahoma" pitchFamily="34" charset="0"/>
                <a:cs typeface="Times New Roman" panose="02020603050405020304" pitchFamily="18" charset="0"/>
              </a:rPr>
              <a:t>6.</a:t>
            </a:r>
            <a:r>
              <a:rPr lang="en-US" dirty="0">
                <a:latin typeface="Times New Roman" panose="02020603050405020304" pitchFamily="18" charset="0"/>
                <a:ea typeface="Tahoma" pitchFamily="34" charset="0"/>
                <a:cs typeface="Times New Roman" panose="02020603050405020304" pitchFamily="18" charset="0"/>
              </a:rPr>
              <a:t> Finally, you can </a:t>
            </a:r>
            <a:r>
              <a:rPr lang="en-US" b="1" dirty="0">
                <a:latin typeface="Times New Roman" panose="02020603050405020304" pitchFamily="18" charset="0"/>
                <a:ea typeface="Tahoma" pitchFamily="34" charset="0"/>
                <a:cs typeface="Times New Roman" panose="02020603050405020304" pitchFamily="18" charset="0"/>
              </a:rPr>
              <a:t>conduct a full self-assessment </a:t>
            </a:r>
            <a:r>
              <a:rPr lang="en-US" dirty="0">
                <a:latin typeface="Times New Roman" panose="02020603050405020304" pitchFamily="18" charset="0"/>
                <a:ea typeface="Tahoma" pitchFamily="34" charset="0"/>
                <a:cs typeface="Times New Roman" panose="02020603050405020304" pitchFamily="18" charset="0"/>
              </a:rPr>
              <a:t>using the seven categories of the Baldrige Criteria.</a:t>
            </a:r>
          </a:p>
          <a:p>
            <a:pPr marL="257769" indent="-257769">
              <a:spcAft>
                <a:spcPts val="686"/>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1916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206F198D-A8DB-4E57-AB9B-25378C4D54BA}" type="slidenum">
              <a:rPr lang="en-US" sz="1300"/>
              <a:pPr/>
              <a:t>6</a:t>
            </a:fld>
            <a:endParaRPr lang="en-US" sz="1300" dirty="0"/>
          </a:p>
        </p:txBody>
      </p:sp>
      <p:sp>
        <p:nvSpPr>
          <p:cNvPr id="31747" name="Rectangle 2"/>
          <p:cNvSpPr>
            <a:spLocks noGrp="1" noRot="1" noChangeAspect="1" noChangeArrowheads="1" noTextEdit="1"/>
          </p:cNvSpPr>
          <p:nvPr>
            <p:ph type="sldImg"/>
          </p:nvPr>
        </p:nvSpPr>
        <p:spPr>
          <a:xfrm>
            <a:off x="835025" y="823913"/>
            <a:ext cx="5462588" cy="4221162"/>
          </a:xfrm>
          <a:ln/>
        </p:spPr>
      </p:sp>
      <p:sp>
        <p:nvSpPr>
          <p:cNvPr id="31748" name="Rectangle 3"/>
          <p:cNvSpPr>
            <a:spLocks noGrp="1" noChangeArrowheads="1"/>
          </p:cNvSpPr>
          <p:nvPr>
            <p:ph type="body" idx="1"/>
          </p:nvPr>
        </p:nvSpPr>
        <p:spPr>
          <a:xfrm>
            <a:off x="950342" y="5337536"/>
            <a:ext cx="5441945"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Learn what your employees and senior leaders think. Try </a:t>
            </a:r>
            <a:r>
              <a:rPr lang="en-US" i="1" dirty="0">
                <a:latin typeface="Times New Roman" panose="02020603050405020304" pitchFamily="18" charset="0"/>
                <a:ea typeface="Tahoma" pitchFamily="34" charset="0"/>
                <a:cs typeface="Times New Roman" panose="02020603050405020304" pitchFamily="18" charset="0"/>
              </a:rPr>
              <a:t>Are We Making Progress?</a:t>
            </a:r>
            <a:r>
              <a:rPr lang="en-US" dirty="0">
                <a:latin typeface="Times New Roman" panose="02020603050405020304" pitchFamily="18" charset="0"/>
                <a:ea typeface="Tahoma" pitchFamily="34" charset="0"/>
                <a:cs typeface="Times New Roman" panose="02020603050405020304" pitchFamily="18" charset="0"/>
              </a:rPr>
              <a:t> and </a:t>
            </a:r>
            <a:r>
              <a:rPr lang="en-US" i="1" dirty="0">
                <a:latin typeface="Times New Roman" panose="02020603050405020304" pitchFamily="18" charset="0"/>
                <a:ea typeface="Tahoma" pitchFamily="34" charset="0"/>
                <a:cs typeface="Times New Roman" panose="02020603050405020304" pitchFamily="18" charset="0"/>
              </a:rPr>
              <a:t>Are We Making Progress as Leaders?, </a:t>
            </a:r>
            <a:r>
              <a:rPr lang="en-US" dirty="0">
                <a:latin typeface="Times New Roman" panose="02020603050405020304" pitchFamily="18" charset="0"/>
                <a:ea typeface="Tahoma" pitchFamily="34" charset="0"/>
                <a:cs typeface="Times New Roman" panose="02020603050405020304" pitchFamily="18" charset="0"/>
              </a:rPr>
              <a:t>available free from the Baldrige website. Organized by the seven Baldrige Criteria categories, these questionnaires help you check your progress on organizational goals and improve communication among your workforce members and leadership team. Learn whether</a:t>
            </a:r>
          </a:p>
          <a:p>
            <a:pPr marL="196115" lvl="1" indent="-196115">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your leadership team and employees understand the values, vision, mission, and plans</a:t>
            </a:r>
          </a:p>
          <a:p>
            <a:pPr marL="196115" lvl="1" indent="-196115">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workforce members trust your organization’s leadership</a:t>
            </a:r>
            <a:endParaRPr lang="en-US" b="1" dirty="0">
              <a:latin typeface="Times New Roman" panose="02020603050405020304" pitchFamily="18" charset="0"/>
              <a:ea typeface="Tahoma" pitchFamily="34" charset="0"/>
              <a:cs typeface="Times New Roman" panose="02020603050405020304" pitchFamily="18" charset="0"/>
            </a:endParaRPr>
          </a:p>
          <a:p>
            <a:pPr marL="196115" lvl="1" indent="-196115">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your communication is effective</a:t>
            </a:r>
          </a:p>
          <a:p>
            <a:pPr marL="196115" lvl="1" indent="-196115">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your message is being well received</a:t>
            </a:r>
          </a:p>
        </p:txBody>
      </p:sp>
    </p:spTree>
    <p:extLst>
      <p:ext uri="{BB962C8B-B14F-4D97-AF65-F5344CB8AC3E}">
        <p14:creationId xmlns:p14="http://schemas.microsoft.com/office/powerpoint/2010/main" val="149840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eaLnBrk="0" hangingPunct="0">
              <a:defRPr sz="2900">
                <a:solidFill>
                  <a:schemeClr val="tx1"/>
                </a:solidFill>
                <a:latin typeface="Times New Roman" pitchFamily="18" charset="0"/>
                <a:ea typeface="ＭＳ Ｐゴシック" pitchFamily="34" charset="-128"/>
              </a:defRPr>
            </a:lvl1pPr>
            <a:lvl2pPr marL="935154" indent="-359674" defTabSz="1047054" eaLnBrk="0" hangingPunct="0">
              <a:defRPr sz="2900">
                <a:solidFill>
                  <a:schemeClr val="tx1"/>
                </a:solidFill>
                <a:latin typeface="Times New Roman" pitchFamily="18" charset="0"/>
                <a:ea typeface="ＭＳ Ｐゴシック" pitchFamily="34" charset="-128"/>
              </a:defRPr>
            </a:lvl2pPr>
            <a:lvl3pPr marL="1438700" indent="-287739" defTabSz="1047054" eaLnBrk="0" hangingPunct="0">
              <a:defRPr sz="2900">
                <a:solidFill>
                  <a:schemeClr val="tx1"/>
                </a:solidFill>
                <a:latin typeface="Times New Roman" pitchFamily="18" charset="0"/>
                <a:ea typeface="ＭＳ Ｐゴシック" pitchFamily="34" charset="-128"/>
              </a:defRPr>
            </a:lvl3pPr>
            <a:lvl4pPr marL="2014180" indent="-287739" defTabSz="1047054" eaLnBrk="0" hangingPunct="0">
              <a:defRPr sz="2900">
                <a:solidFill>
                  <a:schemeClr val="tx1"/>
                </a:solidFill>
                <a:latin typeface="Times New Roman" pitchFamily="18" charset="0"/>
                <a:ea typeface="ＭＳ Ｐゴシック" pitchFamily="34" charset="-128"/>
              </a:defRPr>
            </a:lvl4pPr>
            <a:lvl5pPr marL="2589660" indent="-287739" defTabSz="1047054" eaLnBrk="0" hangingPunct="0">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5B966685-0A99-4C3C-A51F-CD1BC831AEE8}" type="slidenum">
              <a:rPr lang="en-US" sz="1300"/>
              <a:pPr/>
              <a:t>7</a:t>
            </a:fld>
            <a:endParaRPr lang="en-US" sz="1300" dirty="0"/>
          </a:p>
        </p:txBody>
      </p:sp>
      <p:sp>
        <p:nvSpPr>
          <p:cNvPr id="45059" name="Rectangle 2"/>
          <p:cNvSpPr>
            <a:spLocks noGrp="1" noRot="1" noChangeAspect="1" noChangeArrowheads="1" noTextEdit="1"/>
          </p:cNvSpPr>
          <p:nvPr>
            <p:ph type="sldImg"/>
          </p:nvPr>
        </p:nvSpPr>
        <p:spPr>
          <a:xfrm>
            <a:off x="836613" y="650875"/>
            <a:ext cx="5457825" cy="4219575"/>
          </a:xfrm>
          <a:ln/>
        </p:spPr>
      </p:sp>
      <p:sp>
        <p:nvSpPr>
          <p:cNvPr id="44036" name="Rectangle 3"/>
          <p:cNvSpPr>
            <a:spLocks noGrp="1" noChangeArrowheads="1"/>
          </p:cNvSpPr>
          <p:nvPr>
            <p:ph type="body" idx="1"/>
          </p:nvPr>
        </p:nvSpPr>
        <p:spPr>
          <a:xfrm>
            <a:off x="994983" y="4912443"/>
            <a:ext cx="5140743" cy="4184147"/>
          </a:xfrm>
          <a:ln/>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questionnaires each contain 40 statements, use a 5-point scale for responses, and take about 10 minutes to complete. They are written in simple language that helps you understand the intent of the seven Criteria categories. </a:t>
            </a:r>
          </a:p>
          <a:p>
            <a:pPr defTabSz="1045948">
              <a:spcAft>
                <a:spcPts val="686"/>
              </a:spcAft>
              <a:defRPr/>
            </a:pPr>
            <a:r>
              <a:rPr lang="en-US" dirty="0">
                <a:latin typeface="Times New Roman" panose="02020603050405020304" pitchFamily="18" charset="0"/>
                <a:ea typeface="Tahoma" pitchFamily="34" charset="0"/>
                <a:cs typeface="Times New Roman" panose="02020603050405020304" pitchFamily="18" charset="0"/>
              </a:rPr>
              <a:t>The questionnaire can be used with all levels of employees. Depending on your organization’s needs, you can distribute the questionnaire to a subset of employees or to all employees. </a:t>
            </a:r>
          </a:p>
          <a:p>
            <a:pPr>
              <a:spcAft>
                <a:spcPts val="686"/>
              </a:spcAft>
            </a:pPr>
            <a:r>
              <a:rPr lang="en-US" i="1" dirty="0">
                <a:latin typeface="Times New Roman" panose="02020603050405020304" pitchFamily="18" charset="0"/>
                <a:ea typeface="Tahoma" pitchFamily="34" charset="0"/>
                <a:cs typeface="Times New Roman" panose="02020603050405020304" pitchFamily="18" charset="0"/>
              </a:rPr>
              <a:t>Are We Making Progress as Leaders? </a:t>
            </a:r>
            <a:r>
              <a:rPr lang="en-US" dirty="0">
                <a:latin typeface="Times New Roman" panose="02020603050405020304" pitchFamily="18" charset="0"/>
                <a:ea typeface="Tahoma" pitchFamily="34" charset="0"/>
                <a:cs typeface="Times New Roman" panose="02020603050405020304" pitchFamily="18" charset="0"/>
              </a:rPr>
              <a:t>asks questions similar to those in </a:t>
            </a:r>
            <a:r>
              <a:rPr lang="en-US" i="1" dirty="0">
                <a:latin typeface="Times New Roman" panose="02020603050405020304" pitchFamily="18" charset="0"/>
                <a:ea typeface="Tahoma" pitchFamily="34" charset="0"/>
                <a:cs typeface="Times New Roman" panose="02020603050405020304" pitchFamily="18" charset="0"/>
              </a:rPr>
              <a:t>Are We Making Progress?</a:t>
            </a:r>
            <a:r>
              <a:rPr lang="en-US" dirty="0">
                <a:latin typeface="Times New Roman" panose="02020603050405020304" pitchFamily="18" charset="0"/>
                <a:ea typeface="Tahoma" pitchFamily="34" charset="0"/>
                <a:cs typeface="Times New Roman" panose="02020603050405020304" pitchFamily="18" charset="0"/>
              </a:rPr>
              <a:t> but its target audience is the organization’s leaders. </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You can modify the 40 questions in either questionnaire to address the specific needs or language of your organization. They can help you focus your improvement and communication efforts on areas needing the most attention.</a:t>
            </a:r>
          </a:p>
        </p:txBody>
      </p:sp>
    </p:spTree>
    <p:extLst>
      <p:ext uri="{BB962C8B-B14F-4D97-AF65-F5344CB8AC3E}">
        <p14:creationId xmlns:p14="http://schemas.microsoft.com/office/powerpoint/2010/main" val="249359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a:defRPr sz="2900">
                <a:solidFill>
                  <a:schemeClr val="tx1"/>
                </a:solidFill>
                <a:latin typeface="Times New Roman" pitchFamily="18" charset="0"/>
                <a:ea typeface="ＭＳ Ｐゴシック" pitchFamily="34" charset="-128"/>
              </a:defRPr>
            </a:lvl1pPr>
            <a:lvl2pPr marL="935154" indent="-359674" defTabSz="1047054">
              <a:defRPr sz="2900">
                <a:solidFill>
                  <a:schemeClr val="tx1"/>
                </a:solidFill>
                <a:latin typeface="Times New Roman" pitchFamily="18" charset="0"/>
                <a:ea typeface="ＭＳ Ｐゴシック" pitchFamily="34" charset="-128"/>
              </a:defRPr>
            </a:lvl2pPr>
            <a:lvl3pPr marL="1438700" indent="-287739" defTabSz="1047054">
              <a:defRPr sz="2900">
                <a:solidFill>
                  <a:schemeClr val="tx1"/>
                </a:solidFill>
                <a:latin typeface="Times New Roman" pitchFamily="18" charset="0"/>
                <a:ea typeface="ＭＳ Ｐゴシック" pitchFamily="34" charset="-128"/>
              </a:defRPr>
            </a:lvl3pPr>
            <a:lvl4pPr marL="2014180" indent="-287739" defTabSz="1047054">
              <a:defRPr sz="2900">
                <a:solidFill>
                  <a:schemeClr val="tx1"/>
                </a:solidFill>
                <a:latin typeface="Times New Roman" pitchFamily="18" charset="0"/>
                <a:ea typeface="ＭＳ Ｐゴシック" pitchFamily="34" charset="-128"/>
              </a:defRPr>
            </a:lvl4pPr>
            <a:lvl5pPr marL="2589660" indent="-287739" defTabSz="1047054">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1C692EFB-F9F4-46AA-90BB-FD29A4E98B80}" type="slidenum">
              <a:rPr lang="en-US" sz="1300"/>
              <a:pPr/>
              <a:t>8</a:t>
            </a:fld>
            <a:endParaRPr lang="en-US" sz="1300" dirty="0"/>
          </a:p>
        </p:txBody>
      </p:sp>
      <p:sp>
        <p:nvSpPr>
          <p:cNvPr id="35843" name="Rectangle 2"/>
          <p:cNvSpPr>
            <a:spLocks noGrp="1" noRot="1" noChangeAspect="1" noChangeArrowheads="1" noTextEdit="1"/>
          </p:cNvSpPr>
          <p:nvPr>
            <p:ph type="sldImg"/>
          </p:nvPr>
        </p:nvSpPr>
        <p:spPr>
          <a:xfrm>
            <a:off x="835025" y="827088"/>
            <a:ext cx="5457825" cy="4217987"/>
          </a:xfrm>
          <a:ln/>
        </p:spPr>
      </p:sp>
      <p:sp>
        <p:nvSpPr>
          <p:cNvPr id="35844" name="Rectangle 3"/>
          <p:cNvSpPr>
            <a:spLocks noGrp="1" noChangeArrowheads="1"/>
          </p:cNvSpPr>
          <p:nvPr>
            <p:ph type="body" idx="1"/>
          </p:nvPr>
        </p:nvSpPr>
        <p:spPr>
          <a:xfrm>
            <a:off x="993357" y="5389918"/>
            <a:ext cx="5140743" cy="4184147"/>
          </a:xfrm>
          <a:ln/>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Identify gaps in your understanding of your organization and compare your organization with others with </a:t>
            </a:r>
            <a:r>
              <a:rPr lang="en-US" i="1" dirty="0">
                <a:latin typeface="Times New Roman" panose="02020603050405020304" pitchFamily="18" charset="0"/>
                <a:ea typeface="Tahoma" pitchFamily="34" charset="0"/>
                <a:cs typeface="Times New Roman" panose="02020603050405020304" pitchFamily="18" charset="0"/>
              </a:rPr>
              <a:t>easyInsight: Take a First Step toward a Baldrige Self-Assessment,</a:t>
            </a:r>
            <a:r>
              <a:rPr lang="en-US" dirty="0">
                <a:latin typeface="Times New Roman" panose="02020603050405020304" pitchFamily="18" charset="0"/>
                <a:ea typeface="Tahoma" pitchFamily="34" charset="0"/>
                <a:cs typeface="Times New Roman" panose="02020603050405020304" pitchFamily="18" charset="0"/>
              </a:rPr>
              <a:t> an online self-assessment tool based on the Organizational Profile. You can complete </a:t>
            </a:r>
            <a:r>
              <a:rPr lang="en-US" i="1" dirty="0">
                <a:latin typeface="Times New Roman" panose="02020603050405020304" pitchFamily="18" charset="0"/>
                <a:ea typeface="Tahoma" pitchFamily="34" charset="0"/>
                <a:cs typeface="Times New Roman" panose="02020603050405020304" pitchFamily="18" charset="0"/>
              </a:rPr>
              <a:t>easyInsight </a:t>
            </a:r>
            <a:r>
              <a:rPr lang="en-US" dirty="0">
                <a:latin typeface="Times New Roman" panose="02020603050405020304" pitchFamily="18" charset="0"/>
                <a:ea typeface="Tahoma" pitchFamily="34" charset="0"/>
                <a:cs typeface="Times New Roman" panose="02020603050405020304" pitchFamily="18" charset="0"/>
              </a:rPr>
              <a:t>free on the Baldrige website.</a:t>
            </a:r>
          </a:p>
          <a:p>
            <a:pPr>
              <a:defRPr/>
            </a:pPr>
            <a:r>
              <a:rPr lang="en-US" dirty="0">
                <a:latin typeface="Times New Roman" panose="02020603050405020304" pitchFamily="18" charset="0"/>
                <a:ea typeface="Tahoma" pitchFamily="34" charset="0"/>
                <a:cs typeface="Times New Roman" panose="02020603050405020304" pitchFamily="18" charset="0"/>
              </a:rPr>
              <a:t>Completing </a:t>
            </a:r>
            <a:r>
              <a:rPr lang="en-US" i="1" dirty="0">
                <a:latin typeface="Times New Roman" panose="02020603050405020304" pitchFamily="18" charset="0"/>
                <a:ea typeface="Tahoma" pitchFamily="34" charset="0"/>
                <a:cs typeface="Times New Roman" panose="02020603050405020304" pitchFamily="18" charset="0"/>
              </a:rPr>
              <a:t>easyInsight </a:t>
            </a:r>
            <a:r>
              <a:rPr lang="en-US" dirty="0">
                <a:latin typeface="Times New Roman" panose="02020603050405020304" pitchFamily="18" charset="0"/>
                <a:ea typeface="Tahoma" pitchFamily="34" charset="0"/>
                <a:cs typeface="Times New Roman" panose="02020603050405020304" pitchFamily="18" charset="0"/>
              </a:rPr>
              <a:t>can </a:t>
            </a:r>
          </a:p>
          <a:p>
            <a:pPr lvl="1" indent="-215805">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help you determine your organization’s readiness for a more thorough self-assessment</a:t>
            </a:r>
          </a:p>
          <a:p>
            <a:pPr lvl="1" indent="-215805">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reveal gaps in information and opportunities for improvement</a:t>
            </a:r>
          </a:p>
          <a:p>
            <a:pPr lvl="1" indent="-215805">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allow you to compare your organization to others who already have completed the </a:t>
            </a:r>
            <a:r>
              <a:rPr lang="en-US" i="1" dirty="0">
                <a:latin typeface="Times New Roman" panose="02020603050405020304" pitchFamily="18" charset="0"/>
                <a:ea typeface="Tahoma" pitchFamily="34" charset="0"/>
                <a:cs typeface="Times New Roman" panose="02020603050405020304" pitchFamily="18" charset="0"/>
              </a:rPr>
              <a:t>easyInsight </a:t>
            </a:r>
            <a:r>
              <a:rPr lang="en-US" dirty="0">
                <a:latin typeface="Times New Roman" panose="02020603050405020304" pitchFamily="18" charset="0"/>
                <a:ea typeface="Tahoma" pitchFamily="34" charset="0"/>
                <a:cs typeface="Times New Roman" panose="02020603050405020304" pitchFamily="18" charset="0"/>
              </a:rPr>
              <a:t>self-assessment</a:t>
            </a:r>
          </a:p>
          <a:p>
            <a:pPr lvl="1" indent="-215805">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help you develop an action plan for improvement or prepare for a more complete self-assessment</a:t>
            </a:r>
          </a:p>
          <a:p>
            <a:pPr lvl="1">
              <a:defRPr/>
            </a:pPr>
            <a:endParaRPr lang="en-US" dirty="0">
              <a:latin typeface="Times New Roman" panose="02020603050405020304" pitchFamily="18" charset="0"/>
              <a:ea typeface="Tahoma" pitchFamily="34" charset="0"/>
              <a:cs typeface="Times New Roman" panose="02020603050405020304" pitchFamily="18" charset="0"/>
            </a:endParaRPr>
          </a:p>
          <a:p>
            <a:pPr lvl="1">
              <a:defRPr/>
            </a:pPr>
            <a:endParaRPr lang="en-US" b="1" dirty="0">
              <a:latin typeface="Times New Roman" panose="02020603050405020304" pitchFamily="18" charset="0"/>
              <a:ea typeface="Tahoma" pitchFamily="34" charset="0"/>
              <a:cs typeface="Times New Roman" panose="02020603050405020304" pitchFamily="18" charset="0"/>
            </a:endParaRPr>
          </a:p>
          <a:p>
            <a:pPr lvl="1">
              <a:defRPr/>
            </a:pPr>
            <a:endParaRPr lang="en-US" b="1" dirty="0">
              <a:latin typeface="Times New Roman" panose="02020603050405020304" pitchFamily="18" charset="0"/>
              <a:ea typeface="Tahoma" pitchFamily="34" charset="0"/>
              <a:cs typeface="Times New Roman" panose="02020603050405020304" pitchFamily="18" charset="0"/>
            </a:endParaRPr>
          </a:p>
          <a:p>
            <a:pPr lvl="1">
              <a:defRPr/>
            </a:pPr>
            <a:endParaRPr lang="en-US" b="1" dirty="0">
              <a:latin typeface="Times New Roman" panose="02020603050405020304" pitchFamily="18" charset="0"/>
              <a:ea typeface="Tahoma" pitchFamily="34" charset="0"/>
              <a:cs typeface="Times New Roman" panose="02020603050405020304" pitchFamily="18" charset="0"/>
            </a:endParaRPr>
          </a:p>
          <a:p>
            <a:pPr lvl="1">
              <a:defRPr/>
            </a:pPr>
            <a:endParaRPr lang="en-US" b="1"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1466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054" eaLnBrk="0" hangingPunct="0">
              <a:defRPr sz="2900">
                <a:solidFill>
                  <a:schemeClr val="tx1"/>
                </a:solidFill>
                <a:latin typeface="Times New Roman" pitchFamily="18" charset="0"/>
                <a:ea typeface="ＭＳ Ｐゴシック" pitchFamily="34" charset="-128"/>
              </a:defRPr>
            </a:lvl1pPr>
            <a:lvl2pPr marL="935154" indent="-359674" defTabSz="1047054" eaLnBrk="0" hangingPunct="0">
              <a:defRPr sz="2900">
                <a:solidFill>
                  <a:schemeClr val="tx1"/>
                </a:solidFill>
                <a:latin typeface="Times New Roman" pitchFamily="18" charset="0"/>
                <a:ea typeface="ＭＳ Ｐゴシック" pitchFamily="34" charset="-128"/>
              </a:defRPr>
            </a:lvl2pPr>
            <a:lvl3pPr marL="1438700" indent="-287739" defTabSz="1047054" eaLnBrk="0" hangingPunct="0">
              <a:defRPr sz="2900">
                <a:solidFill>
                  <a:schemeClr val="tx1"/>
                </a:solidFill>
                <a:latin typeface="Times New Roman" pitchFamily="18" charset="0"/>
                <a:ea typeface="ＭＳ Ｐゴシック" pitchFamily="34" charset="-128"/>
              </a:defRPr>
            </a:lvl3pPr>
            <a:lvl4pPr marL="2014180" indent="-287739" defTabSz="1047054" eaLnBrk="0" hangingPunct="0">
              <a:defRPr sz="2900">
                <a:solidFill>
                  <a:schemeClr val="tx1"/>
                </a:solidFill>
                <a:latin typeface="Times New Roman" pitchFamily="18" charset="0"/>
                <a:ea typeface="ＭＳ Ｐゴシック" pitchFamily="34" charset="-128"/>
              </a:defRPr>
            </a:lvl4pPr>
            <a:lvl5pPr marL="2589660" indent="-287739" defTabSz="1047054" eaLnBrk="0" hangingPunct="0">
              <a:defRPr sz="2900">
                <a:solidFill>
                  <a:schemeClr val="tx1"/>
                </a:solidFill>
                <a:latin typeface="Times New Roman" pitchFamily="18" charset="0"/>
                <a:ea typeface="ＭＳ Ｐゴシック" pitchFamily="34" charset="-128"/>
              </a:defRPr>
            </a:lvl5pPr>
            <a:lvl6pPr marL="316514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7054"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5B966685-0A99-4C3C-A51F-CD1BC831AEE8}" type="slidenum">
              <a:rPr lang="en-US" sz="1300"/>
              <a:pPr/>
              <a:t>9</a:t>
            </a:fld>
            <a:endParaRPr lang="en-US" sz="1300" dirty="0"/>
          </a:p>
        </p:txBody>
      </p:sp>
      <p:sp>
        <p:nvSpPr>
          <p:cNvPr id="45059" name="Rectangle 2"/>
          <p:cNvSpPr>
            <a:spLocks noGrp="1" noRot="1" noChangeAspect="1" noChangeArrowheads="1" noTextEdit="1"/>
          </p:cNvSpPr>
          <p:nvPr>
            <p:ph type="sldImg"/>
          </p:nvPr>
        </p:nvSpPr>
        <p:spPr>
          <a:xfrm>
            <a:off x="836613" y="887413"/>
            <a:ext cx="5457825" cy="4217987"/>
          </a:xfrm>
          <a:ln/>
        </p:spPr>
      </p:sp>
      <p:sp>
        <p:nvSpPr>
          <p:cNvPr id="44036" name="Rectangle 3"/>
          <p:cNvSpPr>
            <a:spLocks noGrp="1" noChangeArrowheads="1"/>
          </p:cNvSpPr>
          <p:nvPr>
            <p:ph type="body" idx="1"/>
          </p:nvPr>
        </p:nvSpPr>
        <p:spPr>
          <a:xfrm>
            <a:off x="723901" y="5481962"/>
            <a:ext cx="5523356" cy="4184147"/>
          </a:xfrm>
          <a:ln/>
        </p:spPr>
        <p:txBody>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To complete </a:t>
            </a:r>
            <a:r>
              <a:rPr lang="en-US" i="1" dirty="0">
                <a:latin typeface="Times New Roman" panose="02020603050405020304" pitchFamily="18" charset="0"/>
                <a:ea typeface="Tahoma" pitchFamily="34" charset="0"/>
                <a:cs typeface="Times New Roman" panose="02020603050405020304" pitchFamily="18" charset="0"/>
              </a:rPr>
              <a:t>easyInsight,</a:t>
            </a:r>
            <a:r>
              <a:rPr lang="en-US" dirty="0">
                <a:latin typeface="Times New Roman" panose="02020603050405020304" pitchFamily="18" charset="0"/>
                <a:ea typeface="Tahoma" pitchFamily="34" charset="0"/>
                <a:cs typeface="Times New Roman" panose="02020603050405020304" pitchFamily="18" charset="0"/>
              </a:rPr>
              <a:t> you read and consider each question in the Organizational Profile within the context of your organization, and then determine the level of difficulty of answering each question: “Easy to answer,” “Could answer,” or “Difficult to answer.”</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Doing this helps you identify gaps in your understanding of your organization.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When you have completed the online assessment, you can compare your answers to those of others who have completed </a:t>
            </a:r>
            <a:r>
              <a:rPr lang="en-US" i="1" dirty="0">
                <a:latin typeface="Times New Roman" panose="02020603050405020304" pitchFamily="18" charset="0"/>
                <a:ea typeface="Tahoma" pitchFamily="34" charset="0"/>
                <a:cs typeface="Times New Roman" panose="02020603050405020304" pitchFamily="18" charset="0"/>
              </a:rPr>
              <a:t>easyInsight.</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You can then develop an action plan to address gaps and issues.</a:t>
            </a:r>
            <a:endParaRPr lang="en-US" i="1" dirty="0">
              <a:latin typeface="Times New Roman" panose="02020603050405020304" pitchFamily="18" charset="0"/>
              <a:ea typeface="Tahoma" pitchFamily="34" charset="0"/>
              <a:cs typeface="Times New Roman" panose="02020603050405020304" pitchFamily="18" charset="0"/>
            </a:endParaRPr>
          </a:p>
          <a:p>
            <a:pPr marL="197558" indent="-133484">
              <a:spcAft>
                <a:spcPts val="686"/>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0039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0"/>
            <a:ext cx="10061071" cy="7816536"/>
            <a:chOff x="-3876" y="-8640"/>
            <a:chExt cx="10061403" cy="7817902"/>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76" y="5371322"/>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nistident_flright_vec.eps" descr="/Users/louannross/Desktop/Design Center/Art Folder/Logo Folder/N/ New Identifiers 11.09.07/nistident_flright_ve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389" name="Group 16">
            <a:extLst>
              <a:ext uri="{C183D7F6-B498-43B3-948B-1728B52AA6E4}">
                <adec:decorative xmlns:adec="http://schemas.microsoft.com/office/drawing/2017/decorative" val="1"/>
              </a:ext>
            </a:extLst>
          </p:cNvPr>
          <p:cNvGrpSpPr>
            <a:grpSpLocks/>
          </p:cNvGrpSpPr>
          <p:nvPr/>
        </p:nvGrpSpPr>
        <p:grpSpPr bwMode="auto">
          <a:xfrm>
            <a:off x="0" y="0"/>
            <a:ext cx="10058400" cy="7854020"/>
            <a:chOff x="-3876" y="-8640"/>
            <a:chExt cx="10058400" cy="7855394"/>
          </a:xfrm>
        </p:grpSpPr>
        <p:pic>
          <p:nvPicPr>
            <p:cNvPr id="16392" name="Picture 14" descr="shutterstock_40118065#5D201C_cmyk.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6" y="5408814"/>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4" name="Picture 15" descr="to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787400" y="5029200"/>
            <a:ext cx="8516088"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2042910"/>
            <a:ext cx="8845331" cy="2109952"/>
          </a:xfrm>
          <a:noFill/>
        </p:spPr>
        <p:txBody>
          <a:bodyPr/>
          <a:lstStyle/>
          <a:p>
            <a:pPr algn="l" defTabSz="1006069">
              <a:lnSpc>
                <a:spcPct val="100000"/>
              </a:lnSpc>
              <a:spcAft>
                <a:spcPts val="0"/>
              </a:spcAft>
              <a:defRPr/>
            </a:pPr>
            <a:r>
              <a:rPr lang="en-US" sz="4400" b="1" dirty="0">
                <a:latin typeface="Arial" pitchFamily="34" charset="0"/>
                <a:cs typeface="Arial" pitchFamily="34" charset="0"/>
              </a:rPr>
              <a:t>Self-Assessing Your Organization with the </a:t>
            </a:r>
            <a:br>
              <a:rPr lang="en-US" sz="4400" b="1" dirty="0">
                <a:latin typeface="Arial" pitchFamily="34" charset="0"/>
                <a:cs typeface="Arial" pitchFamily="34" charset="0"/>
              </a:rPr>
            </a:br>
            <a:r>
              <a:rPr lang="en-US" sz="4400" b="1" dirty="0">
                <a:latin typeface="Arial" pitchFamily="34" charset="0"/>
                <a:cs typeface="Arial" pitchFamily="34" charset="0"/>
              </a:rPr>
              <a:t>Baldrige Excellence Framework</a:t>
            </a:r>
          </a:p>
          <a:p>
            <a:pPr algn="l">
              <a:lnSpc>
                <a:spcPct val="100000"/>
              </a:lnSpc>
              <a:spcAft>
                <a:spcPts val="0"/>
              </a:spcAft>
            </a:pPr>
            <a:endParaRPr lang="en-US" sz="4000" b="1" dirty="0">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9100" y="1167750"/>
            <a:ext cx="8896350" cy="910619"/>
          </a:xfrm>
        </p:spPr>
        <p:txBody>
          <a:bodyPr/>
          <a:lstStyle/>
          <a:p>
            <a:r>
              <a:rPr lang="en-US" sz="4840" dirty="0">
                <a:solidFill>
                  <a:schemeClr val="tx1"/>
                </a:solidFill>
                <a:latin typeface="Arial Narrow" pitchFamily="34" charset="0"/>
                <a:ea typeface="ＭＳ Ｐゴシック" pitchFamily="34" charset="-128"/>
                <a:cs typeface="Arial Narrow" pitchFamily="34" charset="0"/>
              </a:rPr>
              <a:t>Organizational Profile Questions</a:t>
            </a:r>
          </a:p>
        </p:txBody>
      </p:sp>
      <p:graphicFrame>
        <p:nvGraphicFramePr>
          <p:cNvPr id="2" name="Content Placeholder 1" descr="When you have completed easyInsight and addressed your gaps or issues, you may be ready to move on to responding to the questions in the Organizational Profile.&#10;The Organizational Profile sets the context for evaluating your organization. It is what makes the Criteria for Performance Excellence applicable to any type of organization—business, education, health care, nonprofit, or government; large or small; single-site or with locations around the world. &#10;Specifically, the Organizational Profile is a series of questions that helps you better understand your organization. It creates a snapshot of your organization so you can examine its key influences, challenges, and advantages: What are my organization’s key characteristics?&#10;What are the key influences on my organization?&#10;What key challenges does my organization face?&#10;&#10;The Organizational Profile is available free as a standalone document on the Baldrige website, as part of the free Baldrige Excellence Builder (discussed later in this presentation), and in the full Baldrige Excellence Framework booklet, available for sale on the Baldrige website.&#10;&#10;">
            <a:extLst>
              <a:ext uri="{FF2B5EF4-FFF2-40B4-BE49-F238E27FC236}">
                <a16:creationId xmlns:a16="http://schemas.microsoft.com/office/drawing/2014/main" id="{AE81F5B1-FB95-41A6-A959-398775C95513}"/>
              </a:ext>
            </a:extLst>
          </p:cNvPr>
          <p:cNvGraphicFramePr>
            <a:graphicFrameLocks noGrp="1"/>
          </p:cNvGraphicFramePr>
          <p:nvPr>
            <p:ph idx="1"/>
            <p:extLst>
              <p:ext uri="{D42A27DB-BD31-4B8C-83A1-F6EECF244321}">
                <p14:modId xmlns:p14="http://schemas.microsoft.com/office/powerpoint/2010/main" val="2017900548"/>
              </p:ext>
            </p:extLst>
          </p:nvPr>
        </p:nvGraphicFramePr>
        <p:xfrm>
          <a:off x="419100" y="2116636"/>
          <a:ext cx="9388475" cy="293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61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460" y="458209"/>
            <a:ext cx="9180512" cy="788894"/>
          </a:xfrm>
        </p:spPr>
        <p:txBody>
          <a:bodyPr vert="horz" wrap="square" lIns="90253" tIns="45128" rIns="90253" bIns="45128" numCol="1" anchor="t" anchorCtr="0" compatLnSpc="1">
            <a:prstTxWarp prst="textNoShape">
              <a:avLst/>
            </a:prstTxWarp>
          </a:bodyPr>
          <a:lstStyle/>
          <a:p>
            <a:r>
              <a:rPr lang="en-US" sz="4840" dirty="0">
                <a:latin typeface="Arial Narrow" pitchFamily="34" charset="0"/>
                <a:ea typeface="ＭＳ Ｐゴシック" pitchFamily="34" charset="-128"/>
                <a:cs typeface="Arial Narrow" pitchFamily="34" charset="0"/>
              </a:rPr>
              <a:t>Complete the Organizational Profile</a:t>
            </a:r>
          </a:p>
        </p:txBody>
      </p:sp>
      <p:graphicFrame>
        <p:nvGraphicFramePr>
          <p:cNvPr id="2" name="Content Placeholder 1" descr="By answering the questions in the Organizational Profile, your organization can gain a common understanding of what is important to you, and this understanding will then guide data collection and selection of information as the process continues. The Organizational Profile also guides the assessment of approaches used by your organization, the extent of deployment of those approaches, and the results you achieve. &#10;Many organizations start with the Organizational Profile and progress gradually to more detailed levels of self-assessment and action. If you identify topics for which you have conflicting, little, or no information, you can use these topics for action planning. &#10;">
            <a:extLst>
              <a:ext uri="{FF2B5EF4-FFF2-40B4-BE49-F238E27FC236}">
                <a16:creationId xmlns:a16="http://schemas.microsoft.com/office/drawing/2014/main" id="{57232AFE-F8D1-44E0-863A-116F0821FDAE}"/>
              </a:ext>
            </a:extLst>
          </p:cNvPr>
          <p:cNvGraphicFramePr>
            <a:graphicFrameLocks noGrp="1"/>
          </p:cNvGraphicFramePr>
          <p:nvPr>
            <p:ph idx="1"/>
            <p:extLst>
              <p:ext uri="{D42A27DB-BD31-4B8C-83A1-F6EECF244321}">
                <p14:modId xmlns:p14="http://schemas.microsoft.com/office/powerpoint/2010/main" val="317006788"/>
              </p:ext>
            </p:extLst>
          </p:nvPr>
        </p:nvGraphicFramePr>
        <p:xfrm>
          <a:off x="1006475" y="1521076"/>
          <a:ext cx="8648700" cy="459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30BC99-369C-455C-AA15-F6A5921A97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95792" y="4735912"/>
            <a:ext cx="3359400" cy="486200"/>
          </a:xfrm>
          <a:prstGeom prst="rect">
            <a:avLst/>
          </a:prstGeom>
        </p:spPr>
      </p:pic>
      <p:pic>
        <p:nvPicPr>
          <p:cNvPr id="11" name="Picture 10">
            <a:extLst>
              <a:ext uri="{FF2B5EF4-FFF2-40B4-BE49-F238E27FC236}">
                <a16:creationId xmlns:a16="http://schemas.microsoft.com/office/drawing/2014/main" id="{3B019A7A-271C-42AC-8B6E-D9904C4604F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80086" y="3481753"/>
            <a:ext cx="3321225" cy="486200"/>
          </a:xfrm>
          <a:prstGeom prst="rect">
            <a:avLst/>
          </a:prstGeom>
        </p:spPr>
      </p:pic>
      <p:pic>
        <p:nvPicPr>
          <p:cNvPr id="10" name="Picture 9" descr="The requirements for the Organizational Profile are basically the same for all three versions of the Baldrige framework—Business/Nonprofit, Health Care, and Education—with some variation in vocabulary. &#10;There are two major sections with subparts under each. &#10;The first section is the basic description of your organization.&#10;This includes your organizational environment (product offerings; mission, vision, and values; core competencies; workforce profile; technologies, equipment, and facilities; and regulatory environment). It also includes your organizational relationships (governance system, key customer groups, stakeholder groups, and market segments; key product and customer-support service requirements; and key suppliers and partners). &#10;">
            <a:extLst>
              <a:ext uri="{FF2B5EF4-FFF2-40B4-BE49-F238E27FC236}">
                <a16:creationId xmlns:a16="http://schemas.microsoft.com/office/drawing/2014/main" id="{32943F71-F165-434F-8681-F916649CB575}"/>
              </a:ext>
            </a:extLst>
          </p:cNvPr>
          <p:cNvPicPr>
            <a:picLocks noChangeAspect="1"/>
          </p:cNvPicPr>
          <p:nvPr/>
        </p:nvPicPr>
        <p:blipFill>
          <a:blip r:embed="rId5"/>
          <a:stretch>
            <a:fillRect/>
          </a:stretch>
        </p:blipFill>
        <p:spPr>
          <a:xfrm>
            <a:off x="375831" y="1330349"/>
            <a:ext cx="9306738" cy="1463040"/>
          </a:xfrm>
          <a:prstGeom prst="rect">
            <a:avLst/>
          </a:prstGeom>
        </p:spPr>
      </p:pic>
      <p:sp>
        <p:nvSpPr>
          <p:cNvPr id="2" name="Title 1" hidden="1">
            <a:extLst>
              <a:ext uri="{FF2B5EF4-FFF2-40B4-BE49-F238E27FC236}">
                <a16:creationId xmlns:a16="http://schemas.microsoft.com/office/drawing/2014/main" id="{A7ACE676-8F97-4682-8085-5407713B2F5B}"/>
              </a:ext>
            </a:extLst>
          </p:cNvPr>
          <p:cNvSpPr>
            <a:spLocks noGrp="1"/>
          </p:cNvSpPr>
          <p:nvPr>
            <p:ph type="title"/>
          </p:nvPr>
        </p:nvSpPr>
        <p:spPr/>
        <p:txBody>
          <a:bodyPr/>
          <a:lstStyle/>
          <a:p>
            <a:r>
              <a:rPr lang="en-US" dirty="0"/>
              <a:t>Organizational Profile</a:t>
            </a:r>
          </a:p>
        </p:txBody>
      </p:sp>
    </p:spTree>
    <p:extLst>
      <p:ext uri="{BB962C8B-B14F-4D97-AF65-F5344CB8AC3E}">
        <p14:creationId xmlns:p14="http://schemas.microsoft.com/office/powerpoint/2010/main" val="13784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A158A0-2552-40C3-8F22-4D6C71AF11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63187" y="4738470"/>
            <a:ext cx="3932025" cy="362267"/>
          </a:xfrm>
          <a:prstGeom prst="rect">
            <a:avLst/>
          </a:prstGeom>
        </p:spPr>
      </p:pic>
      <p:pic>
        <p:nvPicPr>
          <p:cNvPr id="5" name="Picture 4">
            <a:extLst>
              <a:ext uri="{FF2B5EF4-FFF2-40B4-BE49-F238E27FC236}">
                <a16:creationId xmlns:a16="http://schemas.microsoft.com/office/drawing/2014/main" id="{615A9FA5-72AF-45E0-9C37-BBF8129171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59887" y="3576366"/>
            <a:ext cx="2481375" cy="438533"/>
          </a:xfrm>
          <a:prstGeom prst="rect">
            <a:avLst/>
          </a:prstGeom>
        </p:spPr>
      </p:pic>
      <p:pic>
        <p:nvPicPr>
          <p:cNvPr id="4" name="Picture 3">
            <a:extLst>
              <a:ext uri="{FF2B5EF4-FFF2-40B4-BE49-F238E27FC236}">
                <a16:creationId xmlns:a16="http://schemas.microsoft.com/office/drawing/2014/main" id="{FF6F5525-8281-43FE-82CD-A299036DC34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97236" y="2490528"/>
            <a:ext cx="3130350" cy="362267"/>
          </a:xfrm>
          <a:prstGeom prst="rect">
            <a:avLst/>
          </a:prstGeom>
        </p:spPr>
      </p:pic>
      <p:pic>
        <p:nvPicPr>
          <p:cNvPr id="3" name="Picture 2" descr="The second section focuses on your organizational situation.&#10;This includes your organization’s competitive environment (including your relative size and growth and number of competitors). It also includes your strategic context (key business, operational, societal responsibility, and workforce strategic challenges and advantages) and your performance improvement system (including your approach to evaluation and improvement). &#10;">
            <a:extLst>
              <a:ext uri="{FF2B5EF4-FFF2-40B4-BE49-F238E27FC236}">
                <a16:creationId xmlns:a16="http://schemas.microsoft.com/office/drawing/2014/main" id="{F4EDCEA2-FD84-4044-83BA-08F55EEBCEF1}"/>
              </a:ext>
            </a:extLst>
          </p:cNvPr>
          <p:cNvPicPr>
            <a:picLocks noChangeAspect="1"/>
          </p:cNvPicPr>
          <p:nvPr/>
        </p:nvPicPr>
        <p:blipFill>
          <a:blip r:embed="rId6"/>
          <a:stretch>
            <a:fillRect/>
          </a:stretch>
        </p:blipFill>
        <p:spPr>
          <a:xfrm>
            <a:off x="247424" y="1293161"/>
            <a:ext cx="9810976" cy="533867"/>
          </a:xfrm>
          <a:prstGeom prst="rect">
            <a:avLst/>
          </a:prstGeom>
        </p:spPr>
      </p:pic>
      <p:sp>
        <p:nvSpPr>
          <p:cNvPr id="2" name="Title 1" hidden="1">
            <a:extLst>
              <a:ext uri="{FF2B5EF4-FFF2-40B4-BE49-F238E27FC236}">
                <a16:creationId xmlns:a16="http://schemas.microsoft.com/office/drawing/2014/main" id="{83B3CA02-639B-4EA5-AC01-504ED4423FA5}"/>
              </a:ext>
            </a:extLst>
          </p:cNvPr>
          <p:cNvSpPr>
            <a:spLocks noGrp="1"/>
          </p:cNvSpPr>
          <p:nvPr>
            <p:ph type="title"/>
          </p:nvPr>
        </p:nvSpPr>
        <p:spPr/>
        <p:txBody>
          <a:bodyPr/>
          <a:lstStyle/>
          <a:p>
            <a:r>
              <a:rPr lang="en-US" dirty="0"/>
              <a:t>Organizational Situation</a:t>
            </a:r>
          </a:p>
        </p:txBody>
      </p:sp>
    </p:spTree>
    <p:extLst>
      <p:ext uri="{BB962C8B-B14F-4D97-AF65-F5344CB8AC3E}">
        <p14:creationId xmlns:p14="http://schemas.microsoft.com/office/powerpoint/2010/main" val="344635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 Customer Engagement: How do you build relationships with customers and determine satisfaction and engagement? (45 pts.)">
            <a:extLst>
              <a:ext uri="{FF2B5EF4-FFF2-40B4-BE49-F238E27FC236}">
                <a16:creationId xmlns:a16="http://schemas.microsoft.com/office/drawing/2014/main" id="{918C2215-1992-4EF4-A39F-042F9CA66A7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54381" y="3154680"/>
            <a:ext cx="8498123" cy="731520"/>
          </a:xfrm>
          <a:prstGeom prst="rect">
            <a:avLst/>
          </a:prstGeom>
        </p:spPr>
      </p:pic>
      <p:pic>
        <p:nvPicPr>
          <p:cNvPr id="2" name="Picture 1" descr="As a next step in self-assessment, you might answer the questions in the titles of the 17 Criteria items. The sample here is from Category 3, Customers. This will give you a basic understanding of the Criteria and your organization’s performance in each area. You might do this yourself, at a leadership retreat, or as a whole organization.&#10;These title questions are part of the Baldrige Excellence Builder (discussed later) and the full Baldrige Excellence Framework booklet.&#10;"/>
          <p:cNvPicPr>
            <a:picLocks noChangeAspect="1"/>
          </p:cNvPicPr>
          <p:nvPr/>
        </p:nvPicPr>
        <p:blipFill rotWithShape="1">
          <a:blip r:embed="rId4"/>
          <a:srcRect t="15452" b="13110"/>
          <a:stretch/>
        </p:blipFill>
        <p:spPr>
          <a:xfrm>
            <a:off x="754381" y="1481959"/>
            <a:ext cx="3706576" cy="961696"/>
          </a:xfrm>
          <a:prstGeom prst="rect">
            <a:avLst/>
          </a:prstGeom>
          <a:ln>
            <a:solidFill>
              <a:schemeClr val="tx1"/>
            </a:solidFill>
          </a:ln>
          <a:effectLst>
            <a:outerShdw blurRad="50800" dist="38100" dir="2700000" algn="tl" rotWithShape="0">
              <a:prstClr val="black">
                <a:alpha val="40000"/>
              </a:prstClr>
            </a:outerShdw>
          </a:effectLst>
        </p:spPr>
      </p:pic>
      <p:sp>
        <p:nvSpPr>
          <p:cNvPr id="3" name="Title 2" hidden="1">
            <a:extLst>
              <a:ext uri="{FF2B5EF4-FFF2-40B4-BE49-F238E27FC236}">
                <a16:creationId xmlns:a16="http://schemas.microsoft.com/office/drawing/2014/main" id="{F2421D24-2AE7-4359-9D79-34BF587742D3}"/>
              </a:ext>
            </a:extLst>
          </p:cNvPr>
          <p:cNvSpPr>
            <a:spLocks noGrp="1"/>
          </p:cNvSpPr>
          <p:nvPr>
            <p:ph type="title"/>
          </p:nvPr>
        </p:nvSpPr>
        <p:spPr/>
        <p:txBody>
          <a:bodyPr/>
          <a:lstStyle/>
          <a:p>
            <a:r>
              <a:rPr lang="en-US" dirty="0"/>
              <a:t>Next step</a:t>
            </a:r>
          </a:p>
        </p:txBody>
      </p:sp>
    </p:spTree>
    <p:extLst>
      <p:ext uri="{BB962C8B-B14F-4D97-AF65-F5344CB8AC3E}">
        <p14:creationId xmlns:p14="http://schemas.microsoft.com/office/powerpoint/2010/main" val="185000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185EA3-ED38-4EAB-9068-B61482879B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2225842"/>
            <a:ext cx="3058160" cy="3931920"/>
          </a:xfrm>
          <a:prstGeom prst="rect">
            <a:avLst/>
          </a:prstGeom>
        </p:spPr>
      </p:pic>
      <p:sp>
        <p:nvSpPr>
          <p:cNvPr id="18435" name="Rectangle 3"/>
          <p:cNvSpPr>
            <a:spLocks noGrp="1" noChangeArrowheads="1"/>
          </p:cNvSpPr>
          <p:nvPr>
            <p:ph idx="1"/>
          </p:nvPr>
        </p:nvSpPr>
        <p:spPr>
          <a:xfrm>
            <a:off x="675665" y="2064188"/>
            <a:ext cx="4974021" cy="2381689"/>
          </a:xfrm>
        </p:spPr>
        <p:txBody>
          <a:bodyPr/>
          <a:lstStyle/>
          <a:p>
            <a:pPr marL="0" indent="0">
              <a:lnSpc>
                <a:spcPct val="100000"/>
              </a:lnSpc>
              <a:buNone/>
            </a:pPr>
            <a:r>
              <a:rPr lang="en-US" sz="3200" b="1" dirty="0">
                <a:ea typeface="ＭＳ Ｐゴシック" pitchFamily="34" charset="-128"/>
                <a:cs typeface="ＭＳ Ｐゴシック" pitchFamily="34" charset="-128"/>
              </a:rPr>
              <a:t>Baldrige Excellence Builder: </a:t>
            </a:r>
            <a:br>
              <a:rPr lang="en-US" sz="3200" dirty="0">
                <a:ea typeface="ＭＳ Ｐゴシック" pitchFamily="34" charset="-128"/>
                <a:cs typeface="ＭＳ Ｐゴシック" pitchFamily="34" charset="-128"/>
              </a:rPr>
            </a:br>
            <a:r>
              <a:rPr lang="en-US" sz="3200" dirty="0">
                <a:ea typeface="ＭＳ Ｐゴシック" pitchFamily="34" charset="-128"/>
                <a:cs typeface="ＭＳ Ｐゴシック" pitchFamily="34" charset="-128"/>
              </a:rPr>
              <a:t>Key questions for improving your organization’s performance</a:t>
            </a:r>
          </a:p>
        </p:txBody>
      </p:sp>
      <p:sp>
        <p:nvSpPr>
          <p:cNvPr id="18434" name="Rectangle 2"/>
          <p:cNvSpPr>
            <a:spLocks noGrp="1" noChangeArrowheads="1"/>
          </p:cNvSpPr>
          <p:nvPr>
            <p:ph type="title"/>
          </p:nvPr>
        </p:nvSpPr>
        <p:spPr>
          <a:xfrm>
            <a:off x="502921" y="449580"/>
            <a:ext cx="8077200" cy="1257300"/>
          </a:xfrm>
        </p:spPr>
        <p:txBody>
          <a:bodyPr/>
          <a:lstStyle/>
          <a:p>
            <a:pPr>
              <a:spcBef>
                <a:spcPts val="987"/>
              </a:spcBef>
            </a:pPr>
            <a:r>
              <a:rPr lang="en-US" sz="4840" dirty="0">
                <a:solidFill>
                  <a:schemeClr val="tx1"/>
                </a:solidFill>
                <a:latin typeface="Arial Narrow" pitchFamily="34" charset="0"/>
                <a:ea typeface="ＭＳ Ｐゴシック" pitchFamily="34" charset="-128"/>
                <a:cs typeface="Arial Narrow" pitchFamily="34" charset="0"/>
              </a:rPr>
              <a:t>Intermediate Self-Assessment</a:t>
            </a:r>
          </a:p>
        </p:txBody>
      </p:sp>
    </p:spTree>
    <p:extLst>
      <p:ext uri="{BB962C8B-B14F-4D97-AF65-F5344CB8AC3E}">
        <p14:creationId xmlns:p14="http://schemas.microsoft.com/office/powerpoint/2010/main" val="344990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egory 3 Customers&#10;3.1 Customer Expectiations: How do you listen to your customers and determine products and services to meet their needs? (1) How do you listen to, interact with, and observe customers to obtain actionable information? (2) How do you listen to potential customers to obtain actionable information? (3) How do you determine your customer groups and market segments? (4) how do you determine product offerings? 3.2 Customer Engagement: How do you build relationships with customers and determine satisfaction and engagement? (1) How do you build and manage customer relationships? (2) How do you enable customers to seek information and support? (3) How do you manage customer complaints? (4) How do you determine customer satisfaction, dissatisfaction, and engagement? (5) How do you obtain information on customers' satisfaction with your organization relative to other organizations? (6) How do you use voice-of-the-customer and market data and information? ">
            <a:extLst>
              <a:ext uri="{FF2B5EF4-FFF2-40B4-BE49-F238E27FC236}">
                <a16:creationId xmlns:a16="http://schemas.microsoft.com/office/drawing/2014/main" id="{AD0EB21E-C084-450D-B7EE-C67366A68422}"/>
              </a:ext>
            </a:extLst>
          </p:cNvPr>
          <p:cNvPicPr>
            <a:picLocks noChangeAspect="1"/>
          </p:cNvPicPr>
          <p:nvPr/>
        </p:nvPicPr>
        <p:blipFill rotWithShape="1">
          <a:blip r:embed="rId3"/>
          <a:srcRect l="1067"/>
          <a:stretch/>
        </p:blipFill>
        <p:spPr>
          <a:xfrm>
            <a:off x="1315452" y="345026"/>
            <a:ext cx="7508507" cy="5921858"/>
          </a:xfrm>
          <a:prstGeom prst="rect">
            <a:avLst/>
          </a:prstGeom>
        </p:spPr>
      </p:pic>
      <p:sp>
        <p:nvSpPr>
          <p:cNvPr id="3" name="Title 2" hidden="1">
            <a:extLst>
              <a:ext uri="{FF2B5EF4-FFF2-40B4-BE49-F238E27FC236}">
                <a16:creationId xmlns:a16="http://schemas.microsoft.com/office/drawing/2014/main" id="{E14C8E45-B6A1-443F-A8F7-84FB07308B03}"/>
              </a:ext>
            </a:extLst>
          </p:cNvPr>
          <p:cNvSpPr>
            <a:spLocks noGrp="1"/>
          </p:cNvSpPr>
          <p:nvPr>
            <p:ph type="title"/>
          </p:nvPr>
        </p:nvSpPr>
        <p:spPr/>
        <p:txBody>
          <a:bodyPr/>
          <a:lstStyle/>
          <a:p>
            <a:r>
              <a:rPr lang="en-US" dirty="0"/>
              <a:t>Sample</a:t>
            </a:r>
          </a:p>
        </p:txBody>
      </p:sp>
    </p:spTree>
    <p:extLst>
      <p:ext uri="{BB962C8B-B14F-4D97-AF65-F5344CB8AC3E}">
        <p14:creationId xmlns:p14="http://schemas.microsoft.com/office/powerpoint/2010/main" val="251508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6247" y="0"/>
            <a:ext cx="8077200" cy="1257300"/>
          </a:xfrm>
        </p:spPr>
        <p:txBody>
          <a:bodyPr/>
          <a:lstStyle/>
          <a:p>
            <a:pPr>
              <a:spcBef>
                <a:spcPts val="987"/>
              </a:spcBef>
            </a:pPr>
            <a:r>
              <a:rPr lang="en-US" sz="4840" dirty="0">
                <a:solidFill>
                  <a:schemeClr val="tx1"/>
                </a:solidFill>
                <a:latin typeface="Arial Narrow" pitchFamily="34" charset="0"/>
                <a:ea typeface="ＭＳ Ｐゴシック" pitchFamily="34" charset="-128"/>
                <a:cs typeface="Arial Narrow" pitchFamily="34" charset="0"/>
              </a:rPr>
              <a:t>Full Self-Assessment: Six Steps</a:t>
            </a:r>
          </a:p>
        </p:txBody>
      </p:sp>
      <p:graphicFrame>
        <p:nvGraphicFramePr>
          <p:cNvPr id="2" name="Content Placeholder 1" descr="Identify the scope.&#10;Select champions.&#10;Select category teams/collect data &amp; information.&#10;Share answers. If your organization has some experience with the Baldrige framework or has completed smaller-scale assessments, you may be ready to use the complete set of Criteria to conduct a full self-assessment. Here are six basic steps for conducting a full self-assessment. We encourage you to modify this process to meet your own organizational needs.&#10;&#10;Create &amp; communicate an action plan. &#10;">
            <a:extLst>
              <a:ext uri="{FF2B5EF4-FFF2-40B4-BE49-F238E27FC236}">
                <a16:creationId xmlns:a16="http://schemas.microsoft.com/office/drawing/2014/main" id="{73581764-9262-46DF-BAF0-E38E81672298}"/>
              </a:ext>
            </a:extLst>
          </p:cNvPr>
          <p:cNvGraphicFramePr>
            <a:graphicFrameLocks noGrp="1"/>
          </p:cNvGraphicFramePr>
          <p:nvPr>
            <p:ph idx="1"/>
            <p:extLst>
              <p:ext uri="{D42A27DB-BD31-4B8C-83A1-F6EECF244321}">
                <p14:modId xmlns:p14="http://schemas.microsoft.com/office/powerpoint/2010/main" val="3413997194"/>
              </p:ext>
            </p:extLst>
          </p:nvPr>
        </p:nvGraphicFramePr>
        <p:xfrm>
          <a:off x="685800" y="1193131"/>
          <a:ext cx="9095558" cy="551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84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821647" y="1690326"/>
            <a:ext cx="8717280" cy="3017520"/>
          </a:xfrm>
        </p:spPr>
        <p:txBody>
          <a:bodyPr/>
          <a:lstStyle/>
          <a:p>
            <a:pPr>
              <a:lnSpc>
                <a:spcPct val="100000"/>
              </a:lnSpc>
              <a:spcBef>
                <a:spcPts val="0"/>
              </a:spcBef>
              <a:spcAft>
                <a:spcPts val="1200"/>
              </a:spcAft>
              <a:buNone/>
            </a:pPr>
            <a:r>
              <a:rPr lang="en-US" sz="3200" dirty="0">
                <a:ea typeface="ＭＳ Ｐゴシック" pitchFamily="34" charset="-128"/>
                <a:cs typeface="ＭＳ Ｐゴシック" pitchFamily="34" charset="-128"/>
              </a:rPr>
              <a:t>1.	</a:t>
            </a:r>
            <a:r>
              <a:rPr lang="en-US" sz="3200" b="1" dirty="0">
                <a:ea typeface="ＭＳ Ｐゴシック" pitchFamily="34" charset="-128"/>
                <a:cs typeface="ＭＳ Ｐゴシック" pitchFamily="34" charset="-128"/>
              </a:rPr>
              <a:t>Scope:</a:t>
            </a:r>
            <a:r>
              <a:rPr lang="en-US" sz="3200" dirty="0">
                <a:ea typeface="ＭＳ Ｐゴシック" pitchFamily="34" charset="-128"/>
                <a:cs typeface="ＭＳ Ｐゴシック" pitchFamily="34" charset="-128"/>
              </a:rPr>
              <a:t> the whole organization, or one part?</a:t>
            </a:r>
          </a:p>
          <a:p>
            <a:pPr>
              <a:lnSpc>
                <a:spcPct val="100000"/>
              </a:lnSpc>
              <a:spcBef>
                <a:spcPts val="0"/>
              </a:spcBef>
              <a:spcAft>
                <a:spcPts val="1200"/>
              </a:spcAft>
              <a:buNone/>
            </a:pPr>
            <a:r>
              <a:rPr lang="en-US" sz="3200" dirty="0">
                <a:ea typeface="ＭＳ Ｐゴシック" pitchFamily="34" charset="-128"/>
                <a:cs typeface="ＭＳ Ｐゴシック" pitchFamily="34" charset="-128"/>
              </a:rPr>
              <a:t>2.	</a:t>
            </a:r>
            <a:r>
              <a:rPr lang="en-US" sz="3200" b="1" dirty="0">
                <a:ea typeface="ＭＳ Ｐゴシック" pitchFamily="34" charset="-128"/>
                <a:cs typeface="ＭＳ Ｐゴシック" pitchFamily="34" charset="-128"/>
              </a:rPr>
              <a:t>Champions:</a:t>
            </a:r>
            <a:r>
              <a:rPr lang="en-US" sz="3200" dirty="0">
                <a:ea typeface="ＭＳ Ｐゴシック" pitchFamily="34" charset="-128"/>
                <a:cs typeface="ＭＳ Ｐゴシック" pitchFamily="34" charset="-128"/>
              </a:rPr>
              <a:t> one for each Criteria or Excellence Builder category</a:t>
            </a:r>
          </a:p>
          <a:p>
            <a:pPr>
              <a:lnSpc>
                <a:spcPct val="100000"/>
              </a:lnSpc>
              <a:spcBef>
                <a:spcPts val="0"/>
              </a:spcBef>
              <a:spcAft>
                <a:spcPts val="1200"/>
              </a:spcAft>
              <a:buFont typeface="Monotype Sorts"/>
              <a:buAutoNum type="arabicPeriod" startAt="3"/>
            </a:pPr>
            <a:r>
              <a:rPr lang="en-US" sz="3200" dirty="0">
                <a:ea typeface="ＭＳ Ｐゴシック" pitchFamily="34" charset="-128"/>
                <a:cs typeface="ＭＳ Ｐゴシック" pitchFamily="34" charset="-128"/>
              </a:rPr>
              <a:t>Select category teams; </a:t>
            </a:r>
            <a:r>
              <a:rPr lang="en-US" sz="3200" b="1" dirty="0">
                <a:ea typeface="ＭＳ Ｐゴシック" pitchFamily="34" charset="-128"/>
                <a:cs typeface="ＭＳ Ｐゴシック" pitchFamily="34" charset="-128"/>
              </a:rPr>
              <a:t>answer the Criteria or Excellence Builder questions</a:t>
            </a:r>
            <a:r>
              <a:rPr lang="en-US" sz="3200" dirty="0">
                <a:ea typeface="ＭＳ Ｐゴシック" pitchFamily="34" charset="-128"/>
                <a:cs typeface="ＭＳ Ｐゴシック" pitchFamily="34" charset="-128"/>
              </a:rPr>
              <a:t>	</a:t>
            </a:r>
          </a:p>
        </p:txBody>
      </p:sp>
      <p:sp>
        <p:nvSpPr>
          <p:cNvPr id="2" name="Title 1" hidden="1">
            <a:extLst>
              <a:ext uri="{FF2B5EF4-FFF2-40B4-BE49-F238E27FC236}">
                <a16:creationId xmlns:a16="http://schemas.microsoft.com/office/drawing/2014/main" id="{92F5F183-3A2D-42F6-A3F7-2663025DEC97}"/>
              </a:ext>
            </a:extLst>
          </p:cNvPr>
          <p:cNvSpPr>
            <a:spLocks noGrp="1"/>
          </p:cNvSpPr>
          <p:nvPr>
            <p:ph type="title"/>
          </p:nvPr>
        </p:nvSpPr>
        <p:spPr/>
        <p:txBody>
          <a:bodyPr/>
          <a:lstStyle/>
          <a:p>
            <a:r>
              <a:rPr lang="en-US" dirty="0"/>
              <a:t>Steps 1-3</a:t>
            </a:r>
          </a:p>
        </p:txBody>
      </p:sp>
    </p:spTree>
    <p:extLst>
      <p:ext uri="{BB962C8B-B14F-4D97-AF65-F5344CB8AC3E}">
        <p14:creationId xmlns:p14="http://schemas.microsoft.com/office/powerpoint/2010/main" val="210915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1717246"/>
              </p:ext>
            </p:extLst>
          </p:nvPr>
        </p:nvGraphicFramePr>
        <p:xfrm>
          <a:off x="1271751" y="2853818"/>
          <a:ext cx="8535188" cy="3657600"/>
        </p:xfrm>
        <a:graphic>
          <a:graphicData uri="http://schemas.openxmlformats.org/drawingml/2006/table">
            <a:tbl>
              <a:tblPr firstRow="1" firstCol="1">
                <a:tableStyleId>{5940675A-B579-460E-94D1-54222C63F5DA}</a:tableStyleId>
              </a:tblPr>
              <a:tblGrid>
                <a:gridCol w="1032649">
                  <a:extLst>
                    <a:ext uri="{9D8B030D-6E8A-4147-A177-3AD203B41FA5}">
                      <a16:colId xmlns:a16="http://schemas.microsoft.com/office/drawing/2014/main" val="20000"/>
                    </a:ext>
                  </a:extLst>
                </a:gridCol>
                <a:gridCol w="1369284">
                  <a:extLst>
                    <a:ext uri="{9D8B030D-6E8A-4147-A177-3AD203B41FA5}">
                      <a16:colId xmlns:a16="http://schemas.microsoft.com/office/drawing/2014/main" val="20001"/>
                    </a:ext>
                  </a:extLst>
                </a:gridCol>
                <a:gridCol w="1933108">
                  <a:extLst>
                    <a:ext uri="{9D8B030D-6E8A-4147-A177-3AD203B41FA5}">
                      <a16:colId xmlns:a16="http://schemas.microsoft.com/office/drawing/2014/main" val="20002"/>
                    </a:ext>
                  </a:extLst>
                </a:gridCol>
                <a:gridCol w="1772015">
                  <a:extLst>
                    <a:ext uri="{9D8B030D-6E8A-4147-A177-3AD203B41FA5}">
                      <a16:colId xmlns:a16="http://schemas.microsoft.com/office/drawing/2014/main" val="20003"/>
                    </a:ext>
                  </a:extLst>
                </a:gridCol>
                <a:gridCol w="966555">
                  <a:extLst>
                    <a:ext uri="{9D8B030D-6E8A-4147-A177-3AD203B41FA5}">
                      <a16:colId xmlns:a16="http://schemas.microsoft.com/office/drawing/2014/main" val="20004"/>
                    </a:ext>
                  </a:extLst>
                </a:gridCol>
                <a:gridCol w="1461577">
                  <a:extLst>
                    <a:ext uri="{9D8B030D-6E8A-4147-A177-3AD203B41FA5}">
                      <a16:colId xmlns:a16="http://schemas.microsoft.com/office/drawing/2014/main" val="20005"/>
                    </a:ext>
                  </a:extLst>
                </a:gridCol>
              </a:tblGrid>
              <a:tr h="1207008">
                <a:tc>
                  <a:txBody>
                    <a:bodyPr/>
                    <a:lstStyle/>
                    <a:p>
                      <a:pPr marL="0" marR="0" algn="ctr">
                        <a:lnSpc>
                          <a:spcPct val="100000"/>
                        </a:lnSpc>
                        <a:spcBef>
                          <a:spcPts val="0"/>
                        </a:spcBef>
                        <a:spcAft>
                          <a:spcPts val="0"/>
                        </a:spcAft>
                      </a:pPr>
                      <a:r>
                        <a:rPr lang="en-US" sz="2000" b="1" dirty="0">
                          <a:effectLst/>
                        </a:rPr>
                        <a:t>Criteria category</a:t>
                      </a:r>
                      <a:endParaRPr lang="en-US" sz="2000" b="1" dirty="0">
                        <a:effectLst/>
                        <a:latin typeface="Arial Narrow"/>
                        <a:ea typeface="Times New Roman"/>
                        <a:cs typeface="Times New Roman"/>
                      </a:endParaRPr>
                    </a:p>
                  </a:txBody>
                  <a:tcPr marL="53651" marR="53651" marT="0" marB="0" anchor="ctr">
                    <a:solidFill>
                      <a:schemeClr val="bg1">
                        <a:lumMod val="85000"/>
                      </a:schemeClr>
                    </a:solidFill>
                  </a:tcPr>
                </a:tc>
                <a:tc>
                  <a:txBody>
                    <a:bodyPr/>
                    <a:lstStyle/>
                    <a:p>
                      <a:pPr marL="0" marR="0" algn="ctr">
                        <a:lnSpc>
                          <a:spcPct val="100000"/>
                        </a:lnSpc>
                        <a:spcBef>
                          <a:spcPts val="0"/>
                        </a:spcBef>
                        <a:spcAft>
                          <a:spcPts val="0"/>
                        </a:spcAft>
                      </a:pPr>
                      <a:r>
                        <a:rPr lang="en-US" sz="2000" b="1" dirty="0">
                          <a:effectLst/>
                        </a:rPr>
                        <a:t>Importance:</a:t>
                      </a:r>
                      <a:br>
                        <a:rPr lang="en-US" sz="2000" b="1" dirty="0">
                          <a:effectLst/>
                        </a:rPr>
                      </a:br>
                      <a:r>
                        <a:rPr lang="en-US" sz="2000" b="1" dirty="0">
                          <a:effectLst/>
                        </a:rPr>
                        <a:t>High, medium, low</a:t>
                      </a:r>
                      <a:endParaRPr lang="en-US" sz="2000" b="1" dirty="0">
                        <a:effectLst/>
                        <a:latin typeface="Arial Narrow"/>
                        <a:ea typeface="Times New Roman"/>
                        <a:cs typeface="Times New Roman"/>
                      </a:endParaRPr>
                    </a:p>
                  </a:txBody>
                  <a:tcPr marL="53651" marR="53651" marT="0" marB="0" anchor="ctr">
                    <a:solidFill>
                      <a:schemeClr val="bg1">
                        <a:lumMod val="85000"/>
                      </a:schemeClr>
                    </a:solidFill>
                  </a:tcPr>
                </a:tc>
                <a:tc gridSpan="4">
                  <a:txBody>
                    <a:bodyPr/>
                    <a:lstStyle/>
                    <a:p>
                      <a:pPr marL="0" marR="0" algn="ctr">
                        <a:lnSpc>
                          <a:spcPct val="100000"/>
                        </a:lnSpc>
                        <a:spcBef>
                          <a:spcPts val="0"/>
                        </a:spcBef>
                        <a:spcAft>
                          <a:spcPts val="0"/>
                        </a:spcAft>
                      </a:pPr>
                      <a:r>
                        <a:rPr lang="en-US" sz="2000" b="1" dirty="0">
                          <a:effectLst/>
                        </a:rPr>
                        <a:t>For High-Importance Areas</a:t>
                      </a:r>
                      <a:endParaRPr lang="en-US" sz="2000" b="1" dirty="0">
                        <a:effectLst/>
                        <a:latin typeface="Arial Narrow"/>
                        <a:ea typeface="Times New Roman"/>
                        <a:cs typeface="Times New Roman"/>
                      </a:endParaRPr>
                    </a:p>
                    <a:p>
                      <a:pPr marL="0" marR="0" algn="ctr">
                        <a:lnSpc>
                          <a:spcPct val="100000"/>
                        </a:lnSpc>
                        <a:spcBef>
                          <a:spcPts val="0"/>
                        </a:spcBef>
                        <a:spcAft>
                          <a:spcPts val="0"/>
                        </a:spcAft>
                      </a:pPr>
                      <a:r>
                        <a:rPr lang="en-US" sz="2000" b="1" dirty="0">
                          <a:effectLst/>
                        </a:rPr>
                        <a:t>Stretch (strength) or improvement (OFI) goal</a:t>
                      </a:r>
                      <a:endParaRPr lang="en-US" sz="2000" b="1" dirty="0">
                        <a:solidFill>
                          <a:schemeClr val="bg1"/>
                        </a:solidFill>
                        <a:effectLst/>
                        <a:latin typeface="Arial Narrow"/>
                        <a:ea typeface="Times New Roman"/>
                        <a:cs typeface="Times New Roman"/>
                      </a:endParaRPr>
                    </a:p>
                    <a:p>
                      <a:pPr marL="0" marR="0" algn="ctr">
                        <a:lnSpc>
                          <a:spcPct val="100000"/>
                        </a:lnSpc>
                        <a:spcBef>
                          <a:spcPts val="0"/>
                        </a:spcBef>
                        <a:spcAft>
                          <a:spcPts val="0"/>
                        </a:spcAft>
                      </a:pPr>
                      <a:r>
                        <a:rPr lang="en-US" sz="2000" b="1" dirty="0">
                          <a:effectLst/>
                        </a:rPr>
                        <a:t>What action is planned?</a:t>
                      </a:r>
                      <a:endParaRPr lang="en-US" sz="2000" b="1" dirty="0">
                        <a:solidFill>
                          <a:schemeClr val="bg1"/>
                        </a:solidFill>
                        <a:effectLst/>
                        <a:latin typeface="Arial Narrow"/>
                        <a:ea typeface="Times New Roman"/>
                        <a:cs typeface="Times New Roman"/>
                      </a:endParaRPr>
                    </a:p>
                    <a:p>
                      <a:pPr marL="0" marR="0" algn="ctr">
                        <a:lnSpc>
                          <a:spcPct val="100000"/>
                        </a:lnSpc>
                        <a:spcBef>
                          <a:spcPts val="0"/>
                        </a:spcBef>
                        <a:spcAft>
                          <a:spcPts val="0"/>
                        </a:spcAft>
                      </a:pPr>
                      <a:r>
                        <a:rPr lang="en-US" sz="2000" b="1" dirty="0">
                          <a:effectLst/>
                        </a:rPr>
                        <a:t>By when?</a:t>
                      </a:r>
                      <a:endParaRPr lang="en-US" sz="2000" b="1" dirty="0">
                        <a:solidFill>
                          <a:schemeClr val="bg1"/>
                        </a:solidFill>
                        <a:effectLst/>
                        <a:latin typeface="Arial Narrow"/>
                        <a:ea typeface="Times New Roman"/>
                        <a:cs typeface="Times New Roman"/>
                      </a:endParaRPr>
                    </a:p>
                    <a:p>
                      <a:pPr marL="0" marR="0" algn="ctr">
                        <a:lnSpc>
                          <a:spcPct val="100000"/>
                        </a:lnSpc>
                        <a:spcBef>
                          <a:spcPts val="0"/>
                        </a:spcBef>
                        <a:spcAft>
                          <a:spcPts val="0"/>
                        </a:spcAft>
                      </a:pPr>
                      <a:r>
                        <a:rPr lang="en-US" sz="2000" b="1" dirty="0">
                          <a:effectLst/>
                        </a:rPr>
                        <a:t>Who is responsible?</a:t>
                      </a:r>
                      <a:endParaRPr lang="en-US" sz="2000" b="1" dirty="0">
                        <a:solidFill>
                          <a:schemeClr val="bg1"/>
                        </a:solidFill>
                        <a:effectLst/>
                        <a:latin typeface="Arial Narrow"/>
                        <a:ea typeface="Times New Roman"/>
                        <a:cs typeface="Times New Roman"/>
                      </a:endParaRPr>
                    </a:p>
                  </a:txBody>
                  <a:tcPr marL="53651" marR="53651"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1752">
                <a:tc gridSpan="6">
                  <a:txBody>
                    <a:bodyPr/>
                    <a:lstStyle/>
                    <a:p>
                      <a:pPr marL="0" marR="0">
                        <a:lnSpc>
                          <a:spcPct val="100000"/>
                        </a:lnSpc>
                        <a:spcBef>
                          <a:spcPts val="0"/>
                        </a:spcBef>
                        <a:spcAft>
                          <a:spcPts val="0"/>
                        </a:spcAft>
                      </a:pPr>
                      <a:r>
                        <a:rPr lang="en-US" sz="2000" b="1" dirty="0">
                          <a:effectLst/>
                        </a:rPr>
                        <a:t>1  Leadership</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1752">
                <a:tc>
                  <a:txBody>
                    <a:bodyPr/>
                    <a:lstStyle/>
                    <a:p>
                      <a:pPr marL="0" marR="0">
                        <a:lnSpc>
                          <a:spcPct val="100000"/>
                        </a:lnSpc>
                        <a:spcBef>
                          <a:spcPts val="0"/>
                        </a:spcBef>
                        <a:spcAft>
                          <a:spcPts val="0"/>
                        </a:spcAft>
                      </a:pPr>
                      <a:r>
                        <a:rPr lang="en-US" sz="2000" b="1" dirty="0">
                          <a:effectLst/>
                        </a:rPr>
                        <a:t>Strength</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extLst>
                  <a:ext uri="{0D108BD9-81ED-4DB2-BD59-A6C34878D82A}">
                    <a16:rowId xmlns:a16="http://schemas.microsoft.com/office/drawing/2014/main" val="10003"/>
                  </a:ext>
                </a:extLst>
              </a:tr>
              <a:tr h="301752">
                <a:tc>
                  <a:txBody>
                    <a:bodyPr/>
                    <a:lstStyle/>
                    <a:p>
                      <a:pPr marL="0" marR="0">
                        <a:lnSpc>
                          <a:spcPct val="100000"/>
                        </a:lnSpc>
                        <a:spcBef>
                          <a:spcPts val="0"/>
                        </a:spcBef>
                        <a:spcAft>
                          <a:spcPts val="0"/>
                        </a:spcAft>
                      </a:pPr>
                      <a:r>
                        <a:rPr lang="en-US" sz="2000" b="1" dirty="0">
                          <a:effectLst/>
                        </a:rPr>
                        <a:t>1.</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extLst>
                  <a:ext uri="{0D108BD9-81ED-4DB2-BD59-A6C34878D82A}">
                    <a16:rowId xmlns:a16="http://schemas.microsoft.com/office/drawing/2014/main" val="10004"/>
                  </a:ext>
                </a:extLst>
              </a:tr>
              <a:tr h="301752">
                <a:tc>
                  <a:txBody>
                    <a:bodyPr/>
                    <a:lstStyle/>
                    <a:p>
                      <a:pPr marL="0" marR="0">
                        <a:lnSpc>
                          <a:spcPct val="100000"/>
                        </a:lnSpc>
                        <a:spcBef>
                          <a:spcPts val="0"/>
                        </a:spcBef>
                        <a:spcAft>
                          <a:spcPts val="0"/>
                        </a:spcAft>
                      </a:pPr>
                      <a:r>
                        <a:rPr lang="en-US" sz="2000" b="1" dirty="0">
                          <a:effectLst/>
                        </a:rPr>
                        <a:t>2.</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extLst>
                  <a:ext uri="{0D108BD9-81ED-4DB2-BD59-A6C34878D82A}">
                    <a16:rowId xmlns:a16="http://schemas.microsoft.com/office/drawing/2014/main" val="10005"/>
                  </a:ext>
                </a:extLst>
              </a:tr>
              <a:tr h="301752">
                <a:tc>
                  <a:txBody>
                    <a:bodyPr/>
                    <a:lstStyle/>
                    <a:p>
                      <a:pPr marL="0" marR="0">
                        <a:lnSpc>
                          <a:spcPct val="100000"/>
                        </a:lnSpc>
                        <a:spcBef>
                          <a:spcPts val="0"/>
                        </a:spcBef>
                        <a:spcAft>
                          <a:spcPts val="0"/>
                        </a:spcAft>
                      </a:pPr>
                      <a:r>
                        <a:rPr lang="en-US" sz="2000" b="1" dirty="0">
                          <a:effectLst/>
                        </a:rPr>
                        <a:t>OFI</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extLst>
                  <a:ext uri="{0D108BD9-81ED-4DB2-BD59-A6C34878D82A}">
                    <a16:rowId xmlns:a16="http://schemas.microsoft.com/office/drawing/2014/main" val="10006"/>
                  </a:ext>
                </a:extLst>
              </a:tr>
              <a:tr h="301752">
                <a:tc>
                  <a:txBody>
                    <a:bodyPr/>
                    <a:lstStyle/>
                    <a:p>
                      <a:pPr marL="0" marR="0">
                        <a:lnSpc>
                          <a:spcPct val="100000"/>
                        </a:lnSpc>
                        <a:spcBef>
                          <a:spcPts val="0"/>
                        </a:spcBef>
                        <a:spcAft>
                          <a:spcPts val="0"/>
                        </a:spcAft>
                      </a:pPr>
                      <a:r>
                        <a:rPr lang="en-US" sz="2000" b="1" dirty="0">
                          <a:effectLst/>
                        </a:rPr>
                        <a:t>1.</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extLst>
                  <a:ext uri="{0D108BD9-81ED-4DB2-BD59-A6C34878D82A}">
                    <a16:rowId xmlns:a16="http://schemas.microsoft.com/office/drawing/2014/main" val="10007"/>
                  </a:ext>
                </a:extLst>
              </a:tr>
              <a:tr h="301752">
                <a:tc>
                  <a:txBody>
                    <a:bodyPr/>
                    <a:lstStyle/>
                    <a:p>
                      <a:pPr marL="0" marR="0">
                        <a:lnSpc>
                          <a:spcPct val="100000"/>
                        </a:lnSpc>
                        <a:spcBef>
                          <a:spcPts val="0"/>
                        </a:spcBef>
                        <a:spcAft>
                          <a:spcPts val="0"/>
                        </a:spcAft>
                      </a:pPr>
                      <a:r>
                        <a:rPr lang="en-US" sz="2000" b="1" dirty="0">
                          <a:effectLst/>
                        </a:rPr>
                        <a:t>2.</a:t>
                      </a:r>
                      <a:endParaRPr lang="en-US" sz="2000" b="1" dirty="0">
                        <a:effectLst/>
                        <a:latin typeface="Arial Narrow"/>
                        <a:ea typeface="Times New Roman"/>
                        <a:cs typeface="Times New Roman"/>
                      </a:endParaRPr>
                    </a:p>
                  </a:txBody>
                  <a:tcPr marL="53651" marR="53651" marT="0" marB="0">
                    <a:solidFill>
                      <a:schemeClr val="bg1">
                        <a:lumMod val="95000"/>
                      </a:schemeClr>
                    </a:solidFill>
                  </a:tcPr>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tc>
                  <a:txBody>
                    <a:bodyPr/>
                    <a:lstStyle/>
                    <a:p>
                      <a:pPr marL="0" marR="0">
                        <a:lnSpc>
                          <a:spcPts val="1000"/>
                        </a:lnSpc>
                        <a:spcBef>
                          <a:spcPts val="500"/>
                        </a:spcBef>
                        <a:spcAft>
                          <a:spcPts val="500"/>
                        </a:spcAft>
                      </a:pPr>
                      <a:r>
                        <a:rPr lang="en-US" sz="2000" dirty="0">
                          <a:effectLst/>
                        </a:rPr>
                        <a:t> </a:t>
                      </a:r>
                      <a:endParaRPr lang="en-US" sz="2000" dirty="0">
                        <a:effectLst/>
                        <a:latin typeface="Arial Narrow"/>
                        <a:ea typeface="Times New Roman"/>
                        <a:cs typeface="Times New Roman"/>
                      </a:endParaRPr>
                    </a:p>
                  </a:txBody>
                  <a:tcPr marL="53651" marR="53651" marT="0" marB="0"/>
                </a:tc>
                <a:extLst>
                  <a:ext uri="{0D108BD9-81ED-4DB2-BD59-A6C34878D82A}">
                    <a16:rowId xmlns:a16="http://schemas.microsoft.com/office/drawing/2014/main" val="10008"/>
                  </a:ext>
                </a:extLst>
              </a:tr>
            </a:tbl>
          </a:graphicData>
        </a:graphic>
      </p:graphicFrame>
      <p:sp>
        <p:nvSpPr>
          <p:cNvPr id="19459" name="Rectangle 3"/>
          <p:cNvSpPr>
            <a:spLocks noGrp="1" noChangeArrowheads="1"/>
          </p:cNvSpPr>
          <p:nvPr>
            <p:ph idx="1"/>
          </p:nvPr>
        </p:nvSpPr>
        <p:spPr>
          <a:xfrm>
            <a:off x="1257301" y="404498"/>
            <a:ext cx="8151812" cy="2263140"/>
          </a:xfrm>
        </p:spPr>
        <p:txBody>
          <a:bodyPr/>
          <a:lstStyle/>
          <a:p>
            <a:pPr marL="676981" indent="-676981">
              <a:lnSpc>
                <a:spcPct val="100000"/>
              </a:lnSpc>
              <a:buNone/>
            </a:pPr>
            <a:r>
              <a:rPr lang="en-US" sz="3200" dirty="0">
                <a:ea typeface="ＭＳ Ｐゴシック" pitchFamily="34" charset="-128"/>
                <a:cs typeface="ＭＳ Ｐゴシック" pitchFamily="34" charset="-128"/>
              </a:rPr>
              <a:t>4.	</a:t>
            </a:r>
            <a:r>
              <a:rPr lang="en-US" sz="3200" b="1" dirty="0">
                <a:ea typeface="ＭＳ Ｐゴシック" pitchFamily="34" charset="-128"/>
                <a:cs typeface="ＭＳ Ｐゴシック" pitchFamily="34" charset="-128"/>
              </a:rPr>
              <a:t>Share</a:t>
            </a:r>
            <a:r>
              <a:rPr lang="en-US" sz="3200" dirty="0">
                <a:ea typeface="ＭＳ Ｐゴシック" pitchFamily="34" charset="-128"/>
                <a:cs typeface="ＭＳ Ｐゴシック" pitchFamily="34" charset="-128"/>
              </a:rPr>
              <a:t> answers to the questions </a:t>
            </a:r>
            <a:br>
              <a:rPr lang="en-US" sz="3200" dirty="0">
                <a:ea typeface="ＭＳ Ｐゴシック" pitchFamily="34" charset="-128"/>
                <a:cs typeface="ＭＳ Ｐゴシック" pitchFamily="34" charset="-128"/>
              </a:rPr>
            </a:br>
            <a:r>
              <a:rPr lang="en-US" sz="3200" dirty="0">
                <a:ea typeface="ＭＳ Ｐゴシック" pitchFamily="34" charset="-128"/>
                <a:cs typeface="ＭＳ Ｐゴシック" pitchFamily="34" charset="-128"/>
              </a:rPr>
              <a:t>among category teams.</a:t>
            </a:r>
          </a:p>
          <a:p>
            <a:pPr marL="676981" indent="-676981">
              <a:lnSpc>
                <a:spcPct val="100000"/>
              </a:lnSpc>
              <a:buNone/>
            </a:pPr>
            <a:r>
              <a:rPr lang="en-US" sz="3200" dirty="0">
                <a:ea typeface="ＭＳ Ｐゴシック" pitchFamily="34" charset="-128"/>
                <a:cs typeface="ＭＳ Ｐゴシック" pitchFamily="34" charset="-128"/>
              </a:rPr>
              <a:t>5.	Create and communicate an </a:t>
            </a:r>
            <a:r>
              <a:rPr lang="en-US" sz="3200" b="1" dirty="0">
                <a:ea typeface="ＭＳ Ｐゴシック" pitchFamily="34" charset="-128"/>
                <a:cs typeface="ＭＳ Ｐゴシック" pitchFamily="34" charset="-128"/>
              </a:rPr>
              <a:t>action plan </a:t>
            </a:r>
            <a:br>
              <a:rPr lang="en-US" sz="3200" dirty="0">
                <a:ea typeface="ＭＳ Ｐゴシック" pitchFamily="34" charset="-128"/>
                <a:cs typeface="ＭＳ Ｐゴシック" pitchFamily="34" charset="-128"/>
              </a:rPr>
            </a:br>
            <a:r>
              <a:rPr lang="en-US" sz="3200" dirty="0">
                <a:ea typeface="ＭＳ Ｐゴシック" pitchFamily="34" charset="-128"/>
                <a:cs typeface="ＭＳ Ｐゴシック" pitchFamily="34" charset="-128"/>
              </a:rPr>
              <a:t>for improvement.	</a:t>
            </a:r>
          </a:p>
        </p:txBody>
      </p:sp>
      <p:sp>
        <p:nvSpPr>
          <p:cNvPr id="3" name="Title 2" hidden="1">
            <a:extLst>
              <a:ext uri="{FF2B5EF4-FFF2-40B4-BE49-F238E27FC236}">
                <a16:creationId xmlns:a16="http://schemas.microsoft.com/office/drawing/2014/main" id="{9E919676-22F7-4122-86BF-B60B6010AE1F}"/>
              </a:ext>
            </a:extLst>
          </p:cNvPr>
          <p:cNvSpPr>
            <a:spLocks noGrp="1"/>
          </p:cNvSpPr>
          <p:nvPr>
            <p:ph type="title"/>
          </p:nvPr>
        </p:nvSpPr>
        <p:spPr/>
        <p:txBody>
          <a:bodyPr/>
          <a:lstStyle/>
          <a:p>
            <a:r>
              <a:rPr lang="en-US" dirty="0"/>
              <a:t>Steps 4-5</a:t>
            </a:r>
          </a:p>
        </p:txBody>
      </p:sp>
    </p:spTree>
    <p:extLst>
      <p:ext uri="{BB962C8B-B14F-4D97-AF65-F5344CB8AC3E}">
        <p14:creationId xmlns:p14="http://schemas.microsoft.com/office/powerpoint/2010/main" val="35323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6035" y="329465"/>
            <a:ext cx="9136380" cy="1257300"/>
          </a:xfrm>
        </p:spPr>
        <p:txBody>
          <a:bodyPr/>
          <a:lstStyle/>
          <a:p>
            <a:r>
              <a:rPr lang="en-US" sz="4840" dirty="0">
                <a:latin typeface="Arial Narrow" pitchFamily="34" charset="0"/>
                <a:ea typeface="ＭＳ Ｐゴシック" pitchFamily="34" charset="-128"/>
                <a:cs typeface="Arial Narrow" pitchFamily="34" charset="0"/>
              </a:rPr>
              <a:t>What Is a Baldrige Self-Assessment?</a:t>
            </a:r>
          </a:p>
        </p:txBody>
      </p:sp>
      <p:graphicFrame>
        <p:nvGraphicFramePr>
          <p:cNvPr id="4" name="Content Placeholder 3" descr="The Baldrige Excellence Framework is a systems approach to improving your organization. Whether your organization is large or small, and no matter your industry or sector, you can use the Baldrige framework and its Criteria for Performance Excellence for improvement. &#10;The Baldrige framework provides a way to evaluate how well your organization is meeting its goals and objectives. You can use the Baldrige framework to evaluate your processes and their impact on results. &#10;Most organizations begin their improvement journeys by using the Criteria for self-assessment. Self-assessments are flexible. You can&#10;engage all workforce members in the process or select participants from a cross section of functions and levels—or appoint a small group to represent all colleagues&#10;use a questionnaire approach &#10;use only the Organizational Profile for a first self-assessment&#10;use a selected group of questions from the seven Criteria categories&#10;do a full self-assessment&#10;">
            <a:extLst>
              <a:ext uri="{FF2B5EF4-FFF2-40B4-BE49-F238E27FC236}">
                <a16:creationId xmlns:a16="http://schemas.microsoft.com/office/drawing/2014/main" id="{17DA5EBB-2330-4B0B-A0CE-D92936029C9C}"/>
              </a:ext>
            </a:extLst>
          </p:cNvPr>
          <p:cNvGraphicFramePr>
            <a:graphicFrameLocks noGrp="1"/>
          </p:cNvGraphicFramePr>
          <p:nvPr>
            <p:ph idx="1"/>
            <p:extLst>
              <p:ext uri="{D42A27DB-BD31-4B8C-83A1-F6EECF244321}">
                <p14:modId xmlns:p14="http://schemas.microsoft.com/office/powerpoint/2010/main" val="3296511401"/>
              </p:ext>
            </p:extLst>
          </p:nvPr>
        </p:nvGraphicFramePr>
        <p:xfrm>
          <a:off x="712871" y="1746918"/>
          <a:ext cx="889635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424940" y="2545080"/>
            <a:ext cx="8151812" cy="1508760"/>
          </a:xfrm>
        </p:spPr>
        <p:txBody>
          <a:bodyPr/>
          <a:lstStyle/>
          <a:p>
            <a:pPr marL="676981" indent="-676981">
              <a:lnSpc>
                <a:spcPct val="100000"/>
              </a:lnSpc>
              <a:buNone/>
            </a:pPr>
            <a:r>
              <a:rPr lang="en-US" dirty="0">
                <a:ea typeface="ＭＳ Ｐゴシック" pitchFamily="34" charset="-128"/>
                <a:cs typeface="ＭＳ Ｐゴシック" pitchFamily="34" charset="-128"/>
              </a:rPr>
              <a:t>6.	</a:t>
            </a:r>
            <a:r>
              <a:rPr lang="en-US" b="1" dirty="0">
                <a:ea typeface="ＭＳ Ｐゴシック" pitchFamily="34" charset="-128"/>
                <a:cs typeface="ＭＳ Ｐゴシック" pitchFamily="34" charset="-128"/>
              </a:rPr>
              <a:t>Evaluate</a:t>
            </a:r>
            <a:r>
              <a:rPr lang="en-US" dirty="0">
                <a:ea typeface="ＭＳ Ｐゴシック" pitchFamily="34" charset="-128"/>
                <a:cs typeface="ＭＳ Ｐゴシック" pitchFamily="34" charset="-128"/>
              </a:rPr>
              <a:t> the self-assessment process </a:t>
            </a:r>
            <a:br>
              <a:rPr lang="en-US" dirty="0">
                <a:ea typeface="ＭＳ Ｐゴシック" pitchFamily="34" charset="-128"/>
                <a:cs typeface="ＭＳ Ｐゴシック" pitchFamily="34" charset="-128"/>
              </a:rPr>
            </a:br>
            <a:r>
              <a:rPr lang="en-US" dirty="0">
                <a:ea typeface="ＭＳ Ｐゴシック" pitchFamily="34" charset="-128"/>
                <a:cs typeface="ＭＳ Ｐゴシック" pitchFamily="34" charset="-128"/>
              </a:rPr>
              <a:t>for future improvements.	</a:t>
            </a:r>
          </a:p>
        </p:txBody>
      </p:sp>
      <p:sp>
        <p:nvSpPr>
          <p:cNvPr id="2" name="Title 1" hidden="1">
            <a:extLst>
              <a:ext uri="{FF2B5EF4-FFF2-40B4-BE49-F238E27FC236}">
                <a16:creationId xmlns:a16="http://schemas.microsoft.com/office/drawing/2014/main" id="{6736E626-1D32-4553-987A-4EF1F2CED791}"/>
              </a:ext>
            </a:extLst>
          </p:cNvPr>
          <p:cNvSpPr>
            <a:spLocks noGrp="1"/>
          </p:cNvSpPr>
          <p:nvPr>
            <p:ph type="title"/>
          </p:nvPr>
        </p:nvSpPr>
        <p:spPr/>
        <p:txBody>
          <a:bodyPr/>
          <a:lstStyle/>
          <a:p>
            <a:r>
              <a:rPr lang="en-US" dirty="0"/>
              <a:t>Step 6</a:t>
            </a:r>
          </a:p>
        </p:txBody>
      </p:sp>
    </p:spTree>
    <p:extLst>
      <p:ext uri="{BB962C8B-B14F-4D97-AF65-F5344CB8AC3E}">
        <p14:creationId xmlns:p14="http://schemas.microsoft.com/office/powerpoint/2010/main" val="14119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 “Are You a Role-Model Leader?” to assess your leaders against the attributes and behaviors of role-model organizational leaders in the context of the Baldrige core values.&#10;">
            <a:extLst>
              <a:ext uri="{FF2B5EF4-FFF2-40B4-BE49-F238E27FC236}">
                <a16:creationId xmlns:a16="http://schemas.microsoft.com/office/drawing/2014/main" id="{A8245D90-6A37-4248-8616-EE46B7FD221A}"/>
              </a:ext>
            </a:extLst>
          </p:cNvPr>
          <p:cNvPicPr>
            <a:picLocks noChangeAspect="1"/>
          </p:cNvPicPr>
          <p:nvPr/>
        </p:nvPicPr>
        <p:blipFill>
          <a:blip r:embed="rId3"/>
          <a:stretch>
            <a:fillRect/>
          </a:stretch>
        </p:blipFill>
        <p:spPr>
          <a:xfrm>
            <a:off x="4693920" y="2644495"/>
            <a:ext cx="4699389" cy="452628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descr="See “Board of Director Responsibilities” for role-model board attributes and examples. &#10;">
            <a:extLst>
              <a:ext uri="{FF2B5EF4-FFF2-40B4-BE49-F238E27FC236}">
                <a16:creationId xmlns:a16="http://schemas.microsoft.com/office/drawing/2014/main" id="{A04008E1-901A-4ACA-8F3F-8ECA82C5C184}"/>
              </a:ext>
            </a:extLst>
          </p:cNvPr>
          <p:cNvPicPr>
            <a:picLocks noChangeAspect="1"/>
          </p:cNvPicPr>
          <p:nvPr/>
        </p:nvPicPr>
        <p:blipFill>
          <a:blip r:embed="rId4"/>
          <a:stretch>
            <a:fillRect/>
          </a:stretch>
        </p:blipFill>
        <p:spPr>
          <a:xfrm>
            <a:off x="419100" y="619169"/>
            <a:ext cx="4885844" cy="4526280"/>
          </a:xfrm>
          <a:prstGeom prst="rect">
            <a:avLst/>
          </a:prstGeom>
          <a:ln>
            <a:solidFill>
              <a:schemeClr val="tx1"/>
            </a:solidFill>
          </a:ln>
          <a:effectLst>
            <a:outerShdw blurRad="50800" dist="38100" dir="2700000" algn="tl" rotWithShape="0">
              <a:prstClr val="black">
                <a:alpha val="40000"/>
              </a:prstClr>
            </a:outerShdw>
          </a:effectLst>
        </p:spPr>
      </p:pic>
      <p:sp>
        <p:nvSpPr>
          <p:cNvPr id="3" name="Title 2" hidden="1">
            <a:extLst>
              <a:ext uri="{FF2B5EF4-FFF2-40B4-BE49-F238E27FC236}">
                <a16:creationId xmlns:a16="http://schemas.microsoft.com/office/drawing/2014/main" id="{E57EDE0C-3D71-4220-BF52-6D1E94758243}"/>
              </a:ext>
            </a:extLst>
          </p:cNvPr>
          <p:cNvSpPr>
            <a:spLocks noGrp="1"/>
          </p:cNvSpPr>
          <p:nvPr>
            <p:ph type="title"/>
          </p:nvPr>
        </p:nvSpPr>
        <p:spPr/>
        <p:txBody>
          <a:bodyPr/>
          <a:lstStyle/>
          <a:p>
            <a:r>
              <a:rPr lang="en-US" dirty="0"/>
              <a:t>“Board</a:t>
            </a:r>
            <a:r>
              <a:rPr lang="en-US" baseline="0" dirty="0"/>
              <a:t> of Director Responsibilities” and “Are You a Role-Model Leader?”</a:t>
            </a:r>
            <a:endParaRPr lang="en-US" dirty="0"/>
          </a:p>
        </p:txBody>
      </p:sp>
    </p:spTree>
    <p:extLst>
      <p:ext uri="{BB962C8B-B14F-4D97-AF65-F5344CB8AC3E}">
        <p14:creationId xmlns:p14="http://schemas.microsoft.com/office/powerpoint/2010/main" val="276049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2" name="Group 16" descr="For more information:&#10;Baldrige Excellence Framework booklets&#10;Self-assessment tools &#10;Training, conferences, and executive education&#10;Organizational assessments&#10;Award recipient profiles&#10;Case studies&#10;Connections to the Baldrige community&#10;&#10;www.nist.gov/baldrige&#10;baldrige@nist.gov&#10;301-975-2036&#10;"/>
          <p:cNvGrpSpPr>
            <a:grpSpLocks/>
          </p:cNvGrpSpPr>
          <p:nvPr/>
        </p:nvGrpSpPr>
        <p:grpSpPr bwMode="auto">
          <a:xfrm>
            <a:off x="0" y="-7938"/>
            <a:ext cx="10058400" cy="7838254"/>
            <a:chOff x="-3876" y="-8640"/>
            <a:chExt cx="10058400" cy="783962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39304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6020" y="7277100"/>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6035040" y="5631937"/>
            <a:ext cx="3870959" cy="1513073"/>
          </a:xfrm>
          <a:prstGeom prst="rect">
            <a:avLst/>
          </a:prstGeom>
          <a:noFill/>
        </p:spPr>
        <p:txBody>
          <a:bodyPr wrap="square" lIns="90264" tIns="45132" rIns="90264" bIns="45132">
            <a:spAutoFit/>
          </a:bodyPr>
          <a:lstStyle/>
          <a:p>
            <a:pPr marL="510870" indent="-510870" algn="r" defTabSz="1006069">
              <a:buSzPct val="50000"/>
              <a:defRPr/>
            </a:pPr>
            <a:r>
              <a:rPr lang="en-US" sz="308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308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3080" b="1" kern="0" dirty="0">
                <a:solidFill>
                  <a:srgbClr val="000000"/>
                </a:solidFill>
                <a:latin typeface="Arial Narrow"/>
                <a:ea typeface="ＭＳ Ｐゴシック" pitchFamily="-107" charset="-128"/>
              </a:rPr>
              <a:t>(301) 975-2036</a:t>
            </a:r>
            <a:endParaRPr lang="en-US" sz="3080" dirty="0">
              <a:ea typeface="ＭＳ Ｐゴシック" pitchFamily="-109" charset="-128"/>
            </a:endParaRPr>
          </a:p>
        </p:txBody>
      </p:sp>
      <p:sp>
        <p:nvSpPr>
          <p:cNvPr id="14" name="Rectangle 3"/>
          <p:cNvSpPr>
            <a:spLocks noGrp="1" noChangeArrowheads="1"/>
          </p:cNvSpPr>
          <p:nvPr>
            <p:ph idx="1"/>
          </p:nvPr>
        </p:nvSpPr>
        <p:spPr>
          <a:xfrm>
            <a:off x="1097764" y="1540759"/>
            <a:ext cx="8341511" cy="4091177"/>
          </a:xfrm>
        </p:spPr>
        <p:txBody>
          <a:bodyPr/>
          <a:lstStyle/>
          <a:p>
            <a:pPr>
              <a:lnSpc>
                <a:spcPct val="100000"/>
              </a:lnSpc>
              <a:spcBef>
                <a:spcPts val="0"/>
              </a:spcBef>
              <a:spcAft>
                <a:spcPts val="660"/>
              </a:spcAft>
            </a:pPr>
            <a:r>
              <a:rPr lang="en-US" sz="3080" i="1" dirty="0">
                <a:ea typeface="ＭＳ Ｐゴシック" pitchFamily="34" charset="-128"/>
              </a:rPr>
              <a:t>Baldrige Excellence Framework </a:t>
            </a:r>
            <a:r>
              <a:rPr lang="en-US" sz="3080" dirty="0">
                <a:ea typeface="ＭＳ Ｐゴシック" pitchFamily="34" charset="-128"/>
              </a:rPr>
              <a:t>booklets</a:t>
            </a: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9458" name="Rectangle 3"/>
          <p:cNvSpPr txBox="1">
            <a:spLocks noChangeArrowheads="1"/>
          </p:cNvSpPr>
          <p:nvPr/>
        </p:nvSpPr>
        <p:spPr bwMode="auto">
          <a:xfrm>
            <a:off x="472090" y="850195"/>
            <a:ext cx="10058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2" name="Title 1" hidden="1">
            <a:extLst>
              <a:ext uri="{FF2B5EF4-FFF2-40B4-BE49-F238E27FC236}">
                <a16:creationId xmlns:a16="http://schemas.microsoft.com/office/drawing/2014/main" id="{6CFC2C36-4378-4B44-98FA-C716869A409E}"/>
              </a:ext>
            </a:extLst>
          </p:cNvPr>
          <p:cNvSpPr>
            <a:spLocks noGrp="1"/>
          </p:cNvSpPr>
          <p:nvPr>
            <p:ph type="title"/>
          </p:nvPr>
        </p:nvSpPr>
        <p:spPr/>
        <p:txBody>
          <a:bodyPr/>
          <a:lstStyle/>
          <a:p>
            <a:r>
              <a:rPr lang="en-US" dirty="0"/>
              <a:t>For more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460" y="637273"/>
            <a:ext cx="9890760" cy="1005840"/>
          </a:xfrm>
        </p:spPr>
        <p:txBody>
          <a:bodyPr/>
          <a:lstStyle/>
          <a:p>
            <a:r>
              <a:rPr lang="en-US" sz="4840" dirty="0">
                <a:latin typeface="Arial Narrow" pitchFamily="34" charset="0"/>
                <a:ea typeface="ＭＳ Ｐゴシック" pitchFamily="34" charset="-128"/>
                <a:cs typeface="Arial Narrow" pitchFamily="34" charset="0"/>
              </a:rPr>
              <a:t>Why Conduct a Self-Assessment?</a:t>
            </a:r>
          </a:p>
        </p:txBody>
      </p:sp>
      <p:graphicFrame>
        <p:nvGraphicFramePr>
          <p:cNvPr id="2" name="Content Placeholder 1" descr="Many reasons can underlie the need for a Baldrige self-assessment.&#10;Your customers, competitors, or budget are driving the need to change.&#10;Your environment is changing.&#10;Your organization is among the best, and you want to keep it that way.&#10;Your self-assessment can reveal strengths for you to build on and opportunities for to improve, and help you implement appropriate action plans. &#10;">
            <a:extLst>
              <a:ext uri="{FF2B5EF4-FFF2-40B4-BE49-F238E27FC236}">
                <a16:creationId xmlns:a16="http://schemas.microsoft.com/office/drawing/2014/main" id="{7812C88F-8210-4D7C-8D12-D317370D68B2}"/>
              </a:ext>
            </a:extLst>
          </p:cNvPr>
          <p:cNvGraphicFramePr>
            <a:graphicFrameLocks noGrp="1"/>
          </p:cNvGraphicFramePr>
          <p:nvPr>
            <p:ph idx="1"/>
            <p:extLst>
              <p:ext uri="{D42A27DB-BD31-4B8C-83A1-F6EECF244321}">
                <p14:modId xmlns:p14="http://schemas.microsoft.com/office/powerpoint/2010/main" val="506130508"/>
              </p:ext>
            </p:extLst>
          </p:nvPr>
        </p:nvGraphicFramePr>
        <p:xfrm>
          <a:off x="997777" y="1812757"/>
          <a:ext cx="8398125" cy="5005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You can realize on one or more of these benefits when your organization conducts a self-assessment and uses the results to create and carry out action plans for improvement: Identify successes and  opportunities for improvement&#10;Jump-start a change initiative&#10;Energize improvement initiatives&#10;Energize the workforce&#10;Focus your organization on common goals&#10;Assess performance against the competition&#10;Align resources with strategic objectives &#10;">
            <a:extLst>
              <a:ext uri="{FF2B5EF4-FFF2-40B4-BE49-F238E27FC236}">
                <a16:creationId xmlns:a16="http://schemas.microsoft.com/office/drawing/2014/main" id="{F61D90DD-171D-4570-B1B4-BC701BAC6A80}"/>
              </a:ext>
            </a:extLst>
          </p:cNvPr>
          <p:cNvGraphicFramePr/>
          <p:nvPr>
            <p:extLst>
              <p:ext uri="{D42A27DB-BD31-4B8C-83A1-F6EECF244321}">
                <p14:modId xmlns:p14="http://schemas.microsoft.com/office/powerpoint/2010/main" val="151381567"/>
              </p:ext>
            </p:extLst>
          </p:nvPr>
        </p:nvGraphicFramePr>
        <p:xfrm>
          <a:off x="892772" y="866274"/>
          <a:ext cx="8924996" cy="664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4" name="Rectangle 2"/>
          <p:cNvSpPr>
            <a:spLocks noGrp="1" noChangeArrowheads="1"/>
          </p:cNvSpPr>
          <p:nvPr>
            <p:ph type="title"/>
          </p:nvPr>
        </p:nvSpPr>
        <p:spPr>
          <a:xfrm>
            <a:off x="281940" y="376989"/>
            <a:ext cx="8896350" cy="753979"/>
          </a:xfrm>
        </p:spPr>
        <p:txBody>
          <a:bodyPr/>
          <a:lstStyle/>
          <a:p>
            <a:r>
              <a:rPr lang="en-US" sz="4840" dirty="0">
                <a:latin typeface="Arial Narrow" pitchFamily="34" charset="0"/>
                <a:ea typeface="ＭＳ Ｐゴシック" pitchFamily="34" charset="-128"/>
                <a:cs typeface="Arial Narrow" pitchFamily="34" charset="0"/>
              </a:rPr>
              <a:t>Benefits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408714" y="1442838"/>
            <a:ext cx="5486399" cy="6329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lnSpc>
                <a:spcPct val="100000"/>
              </a:lnSpc>
              <a:buSzTx/>
              <a:buNone/>
            </a:pPr>
            <a:r>
              <a:rPr lang="en-US" sz="3200" b="1" dirty="0">
                <a:ea typeface="ＭＳ Ｐゴシック" pitchFamily="34" charset="-128"/>
                <a:cs typeface="ＭＳ Ｐゴシック" pitchFamily="34" charset="-128"/>
              </a:rPr>
              <a:t>Self-Assessments</a:t>
            </a:r>
          </a:p>
          <a:p>
            <a:pPr>
              <a:lnSpc>
                <a:spcPct val="100000"/>
              </a:lnSpc>
              <a:buSzTx/>
            </a:pPr>
            <a:r>
              <a:rPr lang="en-US" sz="3200" kern="0" dirty="0">
                <a:ea typeface="ＭＳ Ｐゴシック" pitchFamily="34" charset="-128"/>
                <a:cs typeface="ＭＳ Ｐゴシック" pitchFamily="34" charset="-128"/>
              </a:rPr>
              <a:t>Organizational Profile</a:t>
            </a:r>
          </a:p>
          <a:p>
            <a:pPr>
              <a:lnSpc>
                <a:spcPct val="100000"/>
              </a:lnSpc>
              <a:buSzTx/>
            </a:pPr>
            <a:r>
              <a:rPr lang="en-US" sz="3200" kern="0" dirty="0">
                <a:ea typeface="ＭＳ Ｐゴシック" pitchFamily="34" charset="-128"/>
                <a:cs typeface="ＭＳ Ｐゴシック" pitchFamily="34" charset="-128"/>
              </a:rPr>
              <a:t>Criteria item title questions</a:t>
            </a:r>
          </a:p>
          <a:p>
            <a:pPr>
              <a:lnSpc>
                <a:spcPct val="100000"/>
              </a:lnSpc>
              <a:buSzTx/>
            </a:pPr>
            <a:r>
              <a:rPr lang="en-US" sz="3200" kern="0" dirty="0">
                <a:ea typeface="ＭＳ Ｐゴシック" pitchFamily="34" charset="-128"/>
                <a:cs typeface="ＭＳ Ｐゴシック" pitchFamily="34" charset="-128"/>
              </a:rPr>
              <a:t>Baldrige Excellence Builder</a:t>
            </a:r>
          </a:p>
          <a:p>
            <a:pPr>
              <a:lnSpc>
                <a:spcPct val="100000"/>
              </a:lnSpc>
              <a:buSzTx/>
            </a:pPr>
            <a:r>
              <a:rPr lang="en-US" sz="3200" kern="0" dirty="0">
                <a:ea typeface="ＭＳ Ｐゴシック" pitchFamily="34" charset="-128"/>
                <a:cs typeface="ＭＳ Ｐゴシック" pitchFamily="34" charset="-128"/>
              </a:rPr>
              <a:t>Full self-assessment</a:t>
            </a:r>
          </a:p>
          <a:p>
            <a:pPr>
              <a:lnSpc>
                <a:spcPct val="100000"/>
              </a:lnSpc>
              <a:buSzTx/>
            </a:pPr>
            <a:r>
              <a:rPr lang="en-US" sz="3200" i="1" kern="0" dirty="0">
                <a:ea typeface="ＭＳ Ｐゴシック" pitchFamily="34" charset="-128"/>
                <a:cs typeface="ＭＳ Ｐゴシック" pitchFamily="34" charset="-128"/>
              </a:rPr>
              <a:t>Are You a Role-Model Leader?</a:t>
            </a:r>
          </a:p>
          <a:p>
            <a:pPr>
              <a:lnSpc>
                <a:spcPct val="100000"/>
              </a:lnSpc>
              <a:buSzTx/>
            </a:pPr>
            <a:r>
              <a:rPr lang="en-US" sz="3200" i="1" kern="0" dirty="0">
                <a:ea typeface="ＭＳ Ｐゴシック" pitchFamily="34" charset="-128"/>
                <a:cs typeface="ＭＳ Ｐゴシック" pitchFamily="34" charset="-128"/>
              </a:rPr>
              <a:t>Boards of Directors’ Responsibilities</a:t>
            </a:r>
          </a:p>
        </p:txBody>
      </p:sp>
      <p:sp>
        <p:nvSpPr>
          <p:cNvPr id="9219" name="Rectangle 3"/>
          <p:cNvSpPr>
            <a:spLocks noGrp="1" noChangeArrowheads="1"/>
          </p:cNvSpPr>
          <p:nvPr>
            <p:ph idx="1"/>
          </p:nvPr>
        </p:nvSpPr>
        <p:spPr>
          <a:xfrm>
            <a:off x="363647" y="1442839"/>
            <a:ext cx="4045067" cy="3932144"/>
          </a:xfrm>
        </p:spPr>
        <p:txBody>
          <a:bodyPr/>
          <a:lstStyle/>
          <a:p>
            <a:pPr marL="0" indent="0">
              <a:lnSpc>
                <a:spcPct val="100000"/>
              </a:lnSpc>
              <a:buSzTx/>
              <a:buNone/>
            </a:pPr>
            <a:r>
              <a:rPr lang="en-US" sz="3200" b="1" dirty="0">
                <a:ea typeface="ＭＳ Ｐゴシック" pitchFamily="34" charset="-128"/>
                <a:cs typeface="ＭＳ Ｐゴシック" pitchFamily="34" charset="-128"/>
              </a:rPr>
              <a:t>Surveys</a:t>
            </a:r>
          </a:p>
          <a:p>
            <a:pPr>
              <a:lnSpc>
                <a:spcPct val="100000"/>
              </a:lnSpc>
              <a:buSzTx/>
            </a:pPr>
            <a:r>
              <a:rPr lang="en-US" sz="3200" i="1" dirty="0">
                <a:ea typeface="ＭＳ Ｐゴシック" pitchFamily="34" charset="-128"/>
                <a:cs typeface="ＭＳ Ｐゴシック" pitchFamily="34" charset="-128"/>
              </a:rPr>
              <a:t>Are We Making Progress? </a:t>
            </a:r>
          </a:p>
          <a:p>
            <a:pPr>
              <a:lnSpc>
                <a:spcPct val="100000"/>
              </a:lnSpc>
              <a:buSzTx/>
            </a:pPr>
            <a:r>
              <a:rPr lang="en-US" sz="3200" i="1" dirty="0">
                <a:ea typeface="ＭＳ Ｐゴシック" pitchFamily="34" charset="-128"/>
                <a:cs typeface="ＭＳ Ｐゴシック" pitchFamily="34" charset="-128"/>
              </a:rPr>
              <a:t>Are We Making Progress as Leaders?</a:t>
            </a:r>
          </a:p>
          <a:p>
            <a:pPr>
              <a:lnSpc>
                <a:spcPct val="100000"/>
              </a:lnSpc>
              <a:buSzTx/>
            </a:pPr>
            <a:r>
              <a:rPr lang="en-US" sz="3200" i="1" dirty="0">
                <a:ea typeface="ＭＳ Ｐゴシック" pitchFamily="34" charset="-128"/>
                <a:cs typeface="ＭＳ Ｐゴシック" pitchFamily="34" charset="-128"/>
              </a:rPr>
              <a:t>easyInsight</a:t>
            </a:r>
            <a:endParaRPr lang="en-US" sz="3200" dirty="0">
              <a:ea typeface="ＭＳ Ｐゴシック" pitchFamily="34" charset="-128"/>
              <a:cs typeface="ＭＳ Ｐゴシック" pitchFamily="34" charset="-128"/>
            </a:endParaRPr>
          </a:p>
        </p:txBody>
      </p:sp>
      <p:sp>
        <p:nvSpPr>
          <p:cNvPr id="9218" name="Rectangle 2"/>
          <p:cNvSpPr>
            <a:spLocks noGrp="1" noChangeArrowheads="1"/>
          </p:cNvSpPr>
          <p:nvPr>
            <p:ph type="title"/>
          </p:nvPr>
        </p:nvSpPr>
        <p:spPr>
          <a:xfrm>
            <a:off x="491491" y="240030"/>
            <a:ext cx="8896350" cy="1257300"/>
          </a:xfrm>
        </p:spPr>
        <p:txBody>
          <a:bodyPr/>
          <a:lstStyle/>
          <a:p>
            <a:r>
              <a:rPr lang="en-US" sz="4840" dirty="0">
                <a:latin typeface="Arial Narrow" pitchFamily="34" charset="0"/>
                <a:ea typeface="ＭＳ Ｐゴシック" pitchFamily="34" charset="-128"/>
                <a:cs typeface="Arial Narrow" pitchFamily="34" charset="0"/>
              </a:rPr>
              <a:t>Tools and Approaches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rn what your employees and senior leaders think. Try Are We Making Progress? and Are We Making Progress as Leaders?, available free from the Baldrige website. Organized by the seven Baldrige Criteria categories, these questionnaires help you check your progress on organizational goals and improve communication among your workforce members and leadership team. Learn whether&#10;your leadership team and employees understand the values, vision, mission, and plans&#10;workforce members trust your organization’s leadership&#10;your communication is effective&#10;your message is being well received&#10;"/>
          <p:cNvPicPr>
            <a:picLocks noChangeAspect="1"/>
          </p:cNvPicPr>
          <p:nvPr/>
        </p:nvPicPr>
        <p:blipFill rotWithShape="1">
          <a:blip r:embed="rId3"/>
          <a:srcRect l="1334" r="1476" b="2746"/>
          <a:stretch/>
        </p:blipFill>
        <p:spPr>
          <a:xfrm>
            <a:off x="1355833" y="650687"/>
            <a:ext cx="7819697" cy="5513630"/>
          </a:xfrm>
          <a:prstGeom prst="rect">
            <a:avLst/>
          </a:prstGeom>
          <a:ln>
            <a:solidFill>
              <a:schemeClr val="tx1"/>
            </a:solidFill>
          </a:ln>
        </p:spPr>
      </p:pic>
      <p:sp>
        <p:nvSpPr>
          <p:cNvPr id="3" name="Title 2" hidden="1">
            <a:extLst>
              <a:ext uri="{FF2B5EF4-FFF2-40B4-BE49-F238E27FC236}">
                <a16:creationId xmlns:a16="http://schemas.microsoft.com/office/drawing/2014/main" id="{66534EEC-D2C0-4432-BD5A-19E13B0BD9A3}"/>
              </a:ext>
            </a:extLst>
          </p:cNvPr>
          <p:cNvSpPr>
            <a:spLocks noGrp="1"/>
          </p:cNvSpPr>
          <p:nvPr>
            <p:ph type="title"/>
          </p:nvPr>
        </p:nvSpPr>
        <p:spPr/>
        <p:txBody>
          <a:bodyPr/>
          <a:lstStyle/>
          <a:p>
            <a:r>
              <a:rPr lang="en-US" dirty="0"/>
              <a:t>Are We Making Progress?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1467" y="4104194"/>
            <a:ext cx="8428651" cy="2171700"/>
          </a:xfrm>
          <a:prstGeom prst="rect">
            <a:avLst/>
          </a:prstGeom>
        </p:spPr>
      </p:pic>
      <p:sp>
        <p:nvSpPr>
          <p:cNvPr id="5" name="Rectangle 2"/>
          <p:cNvSpPr txBox="1">
            <a:spLocks noChangeArrowheads="1"/>
          </p:cNvSpPr>
          <p:nvPr/>
        </p:nvSpPr>
        <p:spPr bwMode="auto">
          <a:xfrm>
            <a:off x="6286500" y="6500784"/>
            <a:ext cx="3386853" cy="628650"/>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pPr>
              <a:lnSpc>
                <a:spcPct val="100000"/>
              </a:lnSpc>
              <a:spcAft>
                <a:spcPts val="660"/>
              </a:spcAft>
            </a:pPr>
            <a:r>
              <a:rPr lang="en-US" sz="3520" kern="0" dirty="0">
                <a:solidFill>
                  <a:schemeClr val="tx1"/>
                </a:solidFill>
              </a:rPr>
              <a:t>For Your Leaders</a:t>
            </a:r>
          </a:p>
        </p:txBody>
      </p:sp>
      <p:pic>
        <p:nvPicPr>
          <p:cNvPr id="3" name="Picture 2" descr="The questionnaires each contain 40 statements, use a 5-point scale for responses, and take about 10 minutes to complete. They are written in simple language that helps you understand the intent of the seven Criteria categories. &#10;The questionnaire can be used with all levels of employees. Depending on your organization’s needs, you can distribute the questionnaire to a subset of employees or to all employees. &#10;Are We Making Progress as Leaders? asks questions similar to those in Are We Making Progress? but its target audience is the organization’s leaders. &#10;You can modify the 40 questions in either questionnaire to address the specific needs or language of your organization. They can help you focus your improvement and communication efforts on areas needing the most attention.&#10;"/>
          <p:cNvPicPr>
            <a:picLocks noChangeAspect="1"/>
          </p:cNvPicPr>
          <p:nvPr/>
        </p:nvPicPr>
        <p:blipFill>
          <a:blip r:embed="rId4"/>
          <a:stretch>
            <a:fillRect/>
          </a:stretch>
        </p:blipFill>
        <p:spPr>
          <a:xfrm>
            <a:off x="586784" y="1076108"/>
            <a:ext cx="7920901" cy="2298700"/>
          </a:xfrm>
          <a:prstGeom prst="rect">
            <a:avLst/>
          </a:prstGeom>
        </p:spPr>
      </p:pic>
      <p:sp>
        <p:nvSpPr>
          <p:cNvPr id="4" name="Rectangle 2"/>
          <p:cNvSpPr>
            <a:spLocks noGrp="1" noChangeArrowheads="1"/>
          </p:cNvSpPr>
          <p:nvPr>
            <p:ph type="title"/>
          </p:nvPr>
        </p:nvSpPr>
        <p:spPr>
          <a:xfrm>
            <a:off x="335280" y="281940"/>
            <a:ext cx="8423910" cy="502920"/>
          </a:xfrm>
        </p:spPr>
        <p:txBody>
          <a:bodyPr/>
          <a:lstStyle/>
          <a:p>
            <a:pPr>
              <a:lnSpc>
                <a:spcPct val="100000"/>
              </a:lnSpc>
              <a:spcAft>
                <a:spcPts val="660"/>
              </a:spcAft>
            </a:pPr>
            <a:r>
              <a:rPr lang="en-US" sz="3520" dirty="0">
                <a:solidFill>
                  <a:schemeClr val="tx1"/>
                </a:solidFill>
              </a:rPr>
              <a:t>For Your Workforce</a:t>
            </a:r>
          </a:p>
        </p:txBody>
      </p:sp>
    </p:spTree>
    <p:extLst>
      <p:ext uri="{BB962C8B-B14F-4D97-AF65-F5344CB8AC3E}">
        <p14:creationId xmlns:p14="http://schemas.microsoft.com/office/powerpoint/2010/main" val="372146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293608" y="2318273"/>
            <a:ext cx="7948363" cy="4585447"/>
          </a:xfrm>
        </p:spPr>
        <p:txBody>
          <a:bodyPr/>
          <a:lstStyle/>
          <a:p>
            <a:pPr>
              <a:lnSpc>
                <a:spcPct val="100000"/>
              </a:lnSpc>
              <a:spcBef>
                <a:spcPts val="600"/>
              </a:spcBef>
            </a:pPr>
            <a:r>
              <a:rPr lang="en-US" sz="3200" dirty="0">
                <a:ea typeface="ＭＳ Ｐゴシック" pitchFamily="34" charset="-128"/>
                <a:cs typeface="ＭＳ Ｐゴシック" pitchFamily="34" charset="-128"/>
              </a:rPr>
              <a:t>Is my organization ready for a more thorough self-assessment?</a:t>
            </a:r>
          </a:p>
          <a:p>
            <a:pPr>
              <a:lnSpc>
                <a:spcPct val="100000"/>
              </a:lnSpc>
              <a:spcBef>
                <a:spcPts val="600"/>
              </a:spcBef>
            </a:pPr>
            <a:r>
              <a:rPr lang="en-US" sz="3200" dirty="0">
                <a:ea typeface="ＭＳ Ｐゴシック" pitchFamily="34" charset="-128"/>
                <a:cs typeface="ＭＳ Ｐゴシック" pitchFamily="34" charset="-128"/>
              </a:rPr>
              <a:t>Are there gaps in our knowledge about our organization?</a:t>
            </a:r>
          </a:p>
          <a:p>
            <a:pPr>
              <a:lnSpc>
                <a:spcPct val="100000"/>
              </a:lnSpc>
              <a:spcBef>
                <a:spcPts val="600"/>
              </a:spcBef>
            </a:pPr>
            <a:r>
              <a:rPr lang="en-US" sz="3200" dirty="0">
                <a:ea typeface="ＭＳ Ｐゴシック" pitchFamily="34" charset="-128"/>
                <a:cs typeface="ＭＳ Ｐゴシック" pitchFamily="34" charset="-128"/>
              </a:rPr>
              <a:t>How does my organization compare to others? </a:t>
            </a:r>
          </a:p>
          <a:p>
            <a:pPr>
              <a:lnSpc>
                <a:spcPct val="100000"/>
              </a:lnSpc>
              <a:spcBef>
                <a:spcPts val="600"/>
              </a:spcBef>
            </a:pPr>
            <a:r>
              <a:rPr lang="en-US" sz="3200" dirty="0">
                <a:ea typeface="ＭＳ Ｐゴシック" pitchFamily="34" charset="-128"/>
                <a:cs typeface="ＭＳ Ｐゴシック" pitchFamily="34" charset="-128"/>
              </a:rPr>
              <a:t>What plans can we make for improvement or for a more complete self-assessment?</a:t>
            </a:r>
          </a:p>
        </p:txBody>
      </p:sp>
      <p:pic>
        <p:nvPicPr>
          <p:cNvPr id="4098" name="Picture 2" descr="easyInsight A First Step toward a Baldrige Self-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1" y="207533"/>
            <a:ext cx="7527402" cy="1709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757E72ED-08A3-4385-8BB4-8537AB588A97}"/>
              </a:ext>
            </a:extLst>
          </p:cNvPr>
          <p:cNvSpPr>
            <a:spLocks noGrp="1"/>
          </p:cNvSpPr>
          <p:nvPr>
            <p:ph type="title"/>
          </p:nvPr>
        </p:nvSpPr>
        <p:spPr/>
        <p:txBody>
          <a:bodyPr/>
          <a:lstStyle/>
          <a:p>
            <a:r>
              <a:rPr lang="en-US" dirty="0" err="1"/>
              <a:t>easyInsight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99761" y="5562600"/>
            <a:ext cx="3908787" cy="1709928"/>
          </a:xfrm>
          <a:prstGeom prst="rect">
            <a:avLst/>
          </a:prstGeom>
          <a:ln w="3175">
            <a:noFill/>
          </a:ln>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5717" y="3942397"/>
            <a:ext cx="9424530" cy="118872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To complete easyInsight, you read and consider each question in the Organizational Profile within the context of your organization, and then determine the level of difficulty of answering each question: “Easy to answer,” “Could answer,” or “Difficult to answer.”&#10;Doing this helps you identify gaps in your understanding of your organization.&#10;When you have completed the online assessment, you can compare your answers to those of others who have completed easyInsight.&#10;You can then develop an action plan to address gaps and issues.&#10;"/>
          <p:cNvPicPr>
            <a:picLocks noChangeAspect="1"/>
          </p:cNvPicPr>
          <p:nvPr/>
        </p:nvPicPr>
        <p:blipFill>
          <a:blip r:embed="rId5"/>
          <a:stretch>
            <a:fillRect/>
          </a:stretch>
        </p:blipFill>
        <p:spPr>
          <a:xfrm>
            <a:off x="245717" y="1042035"/>
            <a:ext cx="9712099" cy="246888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hidden="1">
            <a:extLst>
              <a:ext uri="{FF2B5EF4-FFF2-40B4-BE49-F238E27FC236}">
                <a16:creationId xmlns:a16="http://schemas.microsoft.com/office/drawing/2014/main" id="{20BFDEE4-22B7-4137-8AFB-7BA80E6375F7}"/>
              </a:ext>
            </a:extLst>
          </p:cNvPr>
          <p:cNvSpPr>
            <a:spLocks noGrp="1"/>
          </p:cNvSpPr>
          <p:nvPr>
            <p:ph type="title"/>
          </p:nvPr>
        </p:nvSpPr>
        <p:spPr/>
        <p:txBody>
          <a:bodyPr/>
          <a:lstStyle/>
          <a:p>
            <a:r>
              <a:rPr lang="en-US" dirty="0"/>
              <a:t>To</a:t>
            </a:r>
            <a:r>
              <a:rPr lang="en-US" baseline="0" dirty="0"/>
              <a:t> Complete </a:t>
            </a:r>
            <a:r>
              <a:rPr lang="en-US" baseline="0" dirty="0" err="1"/>
              <a:t>easyInsight</a:t>
            </a:r>
            <a:endParaRPr lang="en-US" dirty="0"/>
          </a:p>
        </p:txBody>
      </p:sp>
    </p:spTree>
    <p:extLst>
      <p:ext uri="{BB962C8B-B14F-4D97-AF65-F5344CB8AC3E}">
        <p14:creationId xmlns:p14="http://schemas.microsoft.com/office/powerpoint/2010/main" val="251850909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2291</Words>
  <Application>Microsoft Office PowerPoint</Application>
  <PresentationFormat>Custom</PresentationFormat>
  <Paragraphs>239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Arial Narrow</vt:lpstr>
      <vt:lpstr>CommonBullets</vt:lpstr>
      <vt:lpstr>Monotype Sorts</vt:lpstr>
      <vt:lpstr>Times New Roman</vt:lpstr>
      <vt:lpstr>Blank Presentation</vt:lpstr>
      <vt:lpstr>Baldrige Performance Excellence Program  |  2020 </vt:lpstr>
      <vt:lpstr>What Is a Baldrige Self-Assessment?</vt:lpstr>
      <vt:lpstr>Why Conduct a Self-Assessment?</vt:lpstr>
      <vt:lpstr>Benefits</vt:lpstr>
      <vt:lpstr>Tools and Approaches</vt:lpstr>
      <vt:lpstr>Are We Making Progress?</vt:lpstr>
      <vt:lpstr>For Your Workforce</vt:lpstr>
      <vt:lpstr>easyInsight</vt:lpstr>
      <vt:lpstr>To Complete easyInsight</vt:lpstr>
      <vt:lpstr>Organizational Profile Questions</vt:lpstr>
      <vt:lpstr>Complete the Organizational Profile</vt:lpstr>
      <vt:lpstr>Organizational Profile</vt:lpstr>
      <vt:lpstr>Organizational Situation</vt:lpstr>
      <vt:lpstr>Next step</vt:lpstr>
      <vt:lpstr>Intermediate Self-Assessment</vt:lpstr>
      <vt:lpstr>Sample</vt:lpstr>
      <vt:lpstr>Full Self-Assessment: Six Steps</vt:lpstr>
      <vt:lpstr>Steps 1-3</vt:lpstr>
      <vt:lpstr>Steps 4-5</vt:lpstr>
      <vt:lpstr>Step 6</vt:lpstr>
      <vt:lpstr>“Board of Director Responsibilities” and “Are You a Role-Model Leader?”</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2020-02-27T15:23:52Z</dcterms:created>
  <dcterms:modified xsi:type="dcterms:W3CDTF">2020-02-27T15:35:31Z</dcterms:modified>
</cp:coreProperties>
</file>