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7"/>
  </p:notesMasterIdLst>
  <p:sldIdLst>
    <p:sldId id="300" r:id="rId3"/>
    <p:sldId id="305" r:id="rId4"/>
    <p:sldId id="282" r:id="rId5"/>
    <p:sldId id="288" r:id="rId6"/>
    <p:sldId id="277" r:id="rId7"/>
    <p:sldId id="301" r:id="rId8"/>
    <p:sldId id="304" r:id="rId9"/>
    <p:sldId id="289" r:id="rId10"/>
    <p:sldId id="306" r:id="rId11"/>
    <p:sldId id="292" r:id="rId12"/>
    <p:sldId id="294" r:id="rId13"/>
    <p:sldId id="259" r:id="rId14"/>
    <p:sldId id="297" r:id="rId15"/>
    <p:sldId id="2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4A98"/>
    <a:srgbClr val="6600CC"/>
    <a:srgbClr val="D7C7E3"/>
    <a:srgbClr val="6B438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9607" autoAdjust="0"/>
  </p:normalViewPr>
  <p:slideViewPr>
    <p:cSldViewPr snapToGrid="0">
      <p:cViewPr varScale="1">
        <p:scale>
          <a:sx n="46" d="100"/>
          <a:sy n="46" d="100"/>
        </p:scale>
        <p:origin x="121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0515E0-01D4-4891-8BAE-53A52BED332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8F90A22-6A66-4CB7-B9BB-2490A7639ED6}">
      <dgm:prSet/>
      <dgm:spPr/>
      <dgm:t>
        <a:bodyPr/>
        <a:lstStyle/>
        <a:p>
          <a:pPr>
            <a:lnSpc>
              <a:spcPct val="100000"/>
            </a:lnSpc>
          </a:pPr>
          <a:r>
            <a:rPr lang="en-US"/>
            <a:t>Welcome</a:t>
          </a:r>
          <a:endParaRPr lang="en-US" dirty="0"/>
        </a:p>
      </dgm:t>
    </dgm:pt>
    <dgm:pt modelId="{2A4E64C0-9C9A-415B-B924-D6A12D30D4D6}" type="parTrans" cxnId="{3C5EBA3B-0472-49FD-A31B-2A00471B8913}">
      <dgm:prSet/>
      <dgm:spPr/>
      <dgm:t>
        <a:bodyPr/>
        <a:lstStyle/>
        <a:p>
          <a:endParaRPr lang="en-US"/>
        </a:p>
      </dgm:t>
    </dgm:pt>
    <dgm:pt modelId="{66565266-CFE1-4452-B74B-A39295D448C6}" type="sibTrans" cxnId="{3C5EBA3B-0472-49FD-A31B-2A00471B8913}">
      <dgm:prSet/>
      <dgm:spPr/>
      <dgm:t>
        <a:bodyPr/>
        <a:lstStyle/>
        <a:p>
          <a:endParaRPr lang="en-US"/>
        </a:p>
      </dgm:t>
    </dgm:pt>
    <dgm:pt modelId="{1ED05077-289F-4ECD-8B02-F8241DE1FBDB}">
      <dgm:prSet/>
      <dgm:spPr/>
      <dgm:t>
        <a:bodyPr/>
        <a:lstStyle/>
        <a:p>
          <a:pPr>
            <a:lnSpc>
              <a:spcPct val="100000"/>
            </a:lnSpc>
          </a:pPr>
          <a:r>
            <a:rPr lang="en-US"/>
            <a:t>Cybersecurity Career Week (CCW) Overview</a:t>
          </a:r>
          <a:endParaRPr lang="en-US" dirty="0"/>
        </a:p>
      </dgm:t>
    </dgm:pt>
    <dgm:pt modelId="{7A2BA89F-BAF1-4D80-AAE5-E05CF6A434F4}" type="parTrans" cxnId="{E0F64DB9-C34B-4E49-B7C0-5C500EECA887}">
      <dgm:prSet/>
      <dgm:spPr/>
      <dgm:t>
        <a:bodyPr/>
        <a:lstStyle/>
        <a:p>
          <a:endParaRPr lang="en-US"/>
        </a:p>
      </dgm:t>
    </dgm:pt>
    <dgm:pt modelId="{092A49A9-F692-44DF-9900-79A5F2FA60BF}" type="sibTrans" cxnId="{E0F64DB9-C34B-4E49-B7C0-5C500EECA887}">
      <dgm:prSet/>
      <dgm:spPr/>
      <dgm:t>
        <a:bodyPr/>
        <a:lstStyle/>
        <a:p>
          <a:endParaRPr lang="en-US"/>
        </a:p>
      </dgm:t>
    </dgm:pt>
    <dgm:pt modelId="{6E64B2E1-367C-41D6-9966-AA3FB3938DC1}">
      <dgm:prSet/>
      <dgm:spPr/>
      <dgm:t>
        <a:bodyPr/>
        <a:lstStyle/>
        <a:p>
          <a:pPr>
            <a:lnSpc>
              <a:spcPct val="100000"/>
            </a:lnSpc>
          </a:pPr>
          <a:r>
            <a:rPr lang="en-US"/>
            <a:t>Getting Engaged in CCW</a:t>
          </a:r>
          <a:endParaRPr lang="en-US" dirty="0"/>
        </a:p>
      </dgm:t>
    </dgm:pt>
    <dgm:pt modelId="{C7EFA64D-7B69-4DD9-89F1-CFCE154B47E8}" type="parTrans" cxnId="{B69B900C-DFB4-4289-A7B2-C6E1196A9528}">
      <dgm:prSet/>
      <dgm:spPr/>
      <dgm:t>
        <a:bodyPr/>
        <a:lstStyle/>
        <a:p>
          <a:endParaRPr lang="en-US"/>
        </a:p>
      </dgm:t>
    </dgm:pt>
    <dgm:pt modelId="{24E44E2D-CFEC-4269-AD4D-F77F8701F99F}" type="sibTrans" cxnId="{B69B900C-DFB4-4289-A7B2-C6E1196A9528}">
      <dgm:prSet/>
      <dgm:spPr/>
      <dgm:t>
        <a:bodyPr/>
        <a:lstStyle/>
        <a:p>
          <a:endParaRPr lang="en-US"/>
        </a:p>
      </dgm:t>
    </dgm:pt>
    <dgm:pt modelId="{20CFF0F0-2384-4528-9647-F6EDE3E26A1C}">
      <dgm:prSet/>
      <dgm:spPr/>
      <dgm:t>
        <a:bodyPr/>
        <a:lstStyle/>
        <a:p>
          <a:pPr>
            <a:lnSpc>
              <a:spcPct val="100000"/>
            </a:lnSpc>
          </a:pPr>
          <a:r>
            <a:rPr lang="en-US"/>
            <a:t>Q&amp;A</a:t>
          </a:r>
          <a:endParaRPr lang="en-US" dirty="0"/>
        </a:p>
      </dgm:t>
    </dgm:pt>
    <dgm:pt modelId="{36E2B6F3-1B17-4440-981C-96A713FDE3C5}" type="parTrans" cxnId="{43C7A7A5-A8BF-4BB1-A5C9-5C732172F53F}">
      <dgm:prSet/>
      <dgm:spPr/>
      <dgm:t>
        <a:bodyPr/>
        <a:lstStyle/>
        <a:p>
          <a:endParaRPr lang="en-US"/>
        </a:p>
      </dgm:t>
    </dgm:pt>
    <dgm:pt modelId="{A0E69EAA-6486-4C18-8D37-CB5ED9CAD0D4}" type="sibTrans" cxnId="{43C7A7A5-A8BF-4BB1-A5C9-5C732172F53F}">
      <dgm:prSet/>
      <dgm:spPr/>
      <dgm:t>
        <a:bodyPr/>
        <a:lstStyle/>
        <a:p>
          <a:endParaRPr lang="en-US"/>
        </a:p>
      </dgm:t>
    </dgm:pt>
    <dgm:pt modelId="{B2E48F33-E1E6-4909-AF6A-324086B3DC4D}">
      <dgm:prSet/>
      <dgm:spPr/>
      <dgm:t>
        <a:bodyPr/>
        <a:lstStyle/>
        <a:p>
          <a:pPr>
            <a:lnSpc>
              <a:spcPct val="100000"/>
            </a:lnSpc>
          </a:pPr>
          <a:r>
            <a:rPr lang="en-US"/>
            <a:t>Participation and Collaboration</a:t>
          </a:r>
          <a:endParaRPr lang="en-US" dirty="0"/>
        </a:p>
      </dgm:t>
    </dgm:pt>
    <dgm:pt modelId="{644E33C9-4DBA-4E19-AC53-4FFAFB73EC89}" type="parTrans" cxnId="{081414AA-F9A8-4FCB-BF2B-9E1B0460174C}">
      <dgm:prSet/>
      <dgm:spPr/>
      <dgm:t>
        <a:bodyPr/>
        <a:lstStyle/>
        <a:p>
          <a:endParaRPr lang="en-US"/>
        </a:p>
      </dgm:t>
    </dgm:pt>
    <dgm:pt modelId="{BA64988F-142F-4F36-A860-99D1B09CCB3C}" type="sibTrans" cxnId="{081414AA-F9A8-4FCB-BF2B-9E1B0460174C}">
      <dgm:prSet/>
      <dgm:spPr/>
      <dgm:t>
        <a:bodyPr/>
        <a:lstStyle/>
        <a:p>
          <a:endParaRPr lang="en-US"/>
        </a:p>
      </dgm:t>
    </dgm:pt>
    <dgm:pt modelId="{E51E3B95-E473-4AAE-9723-EE54B7A561B2}">
      <dgm:prSet/>
      <dgm:spPr/>
      <dgm:t>
        <a:bodyPr/>
        <a:lstStyle/>
        <a:p>
          <a:pPr>
            <a:lnSpc>
              <a:spcPct val="100000"/>
            </a:lnSpc>
          </a:pPr>
          <a:r>
            <a:rPr lang="en-US"/>
            <a:t>Thank You</a:t>
          </a:r>
          <a:endParaRPr lang="en-US" dirty="0"/>
        </a:p>
      </dgm:t>
    </dgm:pt>
    <dgm:pt modelId="{234F009C-0F57-4210-8AAC-CEE8E8814A08}" type="parTrans" cxnId="{42322B8C-D39F-4DA2-B99E-F2AAD2B741C3}">
      <dgm:prSet/>
      <dgm:spPr/>
      <dgm:t>
        <a:bodyPr/>
        <a:lstStyle/>
        <a:p>
          <a:endParaRPr lang="en-US"/>
        </a:p>
      </dgm:t>
    </dgm:pt>
    <dgm:pt modelId="{545E0A1F-A818-470E-A70A-C69CCAA982E2}" type="sibTrans" cxnId="{42322B8C-D39F-4DA2-B99E-F2AAD2B741C3}">
      <dgm:prSet/>
      <dgm:spPr/>
      <dgm:t>
        <a:bodyPr/>
        <a:lstStyle/>
        <a:p>
          <a:endParaRPr lang="en-US"/>
        </a:p>
      </dgm:t>
    </dgm:pt>
    <dgm:pt modelId="{D51C93EE-7D0A-5A4A-ADF4-6B4DEF946E77}">
      <dgm:prSet/>
      <dgm:spPr/>
      <dgm:t>
        <a:bodyPr/>
        <a:lstStyle/>
        <a:p>
          <a:pPr>
            <a:lnSpc>
              <a:spcPct val="100000"/>
            </a:lnSpc>
          </a:pPr>
          <a:r>
            <a:rPr lang="en-US"/>
            <a:t>Goals</a:t>
          </a:r>
          <a:endParaRPr lang="en-US" dirty="0"/>
        </a:p>
      </dgm:t>
    </dgm:pt>
    <dgm:pt modelId="{483B0BD8-7DB1-D443-96EA-B6876B923106}" type="parTrans" cxnId="{2B179ECB-0FB2-EE47-8B67-731877D8578E}">
      <dgm:prSet/>
      <dgm:spPr/>
      <dgm:t>
        <a:bodyPr/>
        <a:lstStyle/>
        <a:p>
          <a:endParaRPr lang="en-US"/>
        </a:p>
      </dgm:t>
    </dgm:pt>
    <dgm:pt modelId="{66BABC32-A231-1843-9B05-287EA7FE8F75}" type="sibTrans" cxnId="{2B179ECB-0FB2-EE47-8B67-731877D8578E}">
      <dgm:prSet/>
      <dgm:spPr/>
      <dgm:t>
        <a:bodyPr/>
        <a:lstStyle/>
        <a:p>
          <a:endParaRPr lang="en-US"/>
        </a:p>
      </dgm:t>
    </dgm:pt>
    <dgm:pt modelId="{C5F5FD30-3736-1A42-BD22-933168EDF1A6}">
      <dgm:prSet/>
      <dgm:spPr/>
      <dgm:t>
        <a:bodyPr/>
        <a:lstStyle/>
        <a:p>
          <a:pPr>
            <a:lnSpc>
              <a:spcPct val="100000"/>
            </a:lnSpc>
          </a:pPr>
          <a:r>
            <a:rPr lang="en-US"/>
            <a:t>Resources</a:t>
          </a:r>
          <a:endParaRPr lang="en-US" dirty="0"/>
        </a:p>
      </dgm:t>
    </dgm:pt>
    <dgm:pt modelId="{92F8C173-EFDE-4A4B-BCF3-CF7870EECD2D}" type="parTrans" cxnId="{483B0C14-732A-0740-AFD1-E3401F03288D}">
      <dgm:prSet/>
      <dgm:spPr/>
      <dgm:t>
        <a:bodyPr/>
        <a:lstStyle/>
        <a:p>
          <a:endParaRPr lang="en-US"/>
        </a:p>
      </dgm:t>
    </dgm:pt>
    <dgm:pt modelId="{D094040D-CC59-3942-8FC6-3D8E68EB68A0}" type="sibTrans" cxnId="{483B0C14-732A-0740-AFD1-E3401F03288D}">
      <dgm:prSet/>
      <dgm:spPr/>
      <dgm:t>
        <a:bodyPr/>
        <a:lstStyle/>
        <a:p>
          <a:endParaRPr lang="en-US"/>
        </a:p>
      </dgm:t>
    </dgm:pt>
    <dgm:pt modelId="{FA6F837F-0C3D-4A5C-BBC7-BDA8C222FE3A}" type="pres">
      <dgm:prSet presAssocID="{D30515E0-01D4-4891-8BAE-53A52BED3326}" presName="root" presStyleCnt="0">
        <dgm:presLayoutVars>
          <dgm:dir/>
          <dgm:resizeHandles val="exact"/>
        </dgm:presLayoutVars>
      </dgm:prSet>
      <dgm:spPr/>
    </dgm:pt>
    <dgm:pt modelId="{7DE379BF-CC25-46E5-98BA-9C369F0B395A}" type="pres">
      <dgm:prSet presAssocID="{78F90A22-6A66-4CB7-B9BB-2490A7639ED6}" presName="compNode" presStyleCnt="0"/>
      <dgm:spPr/>
    </dgm:pt>
    <dgm:pt modelId="{0A2B5E46-2564-4E27-9530-9E89CC4AFA6B}" type="pres">
      <dgm:prSet presAssocID="{78F90A22-6A66-4CB7-B9BB-2490A7639ED6}" presName="bgRect" presStyleLbl="bgShp" presStyleIdx="0" presStyleCnt="5"/>
      <dgm:spPr>
        <a:solidFill>
          <a:srgbClr val="73253E"/>
        </a:solidFill>
      </dgm:spPr>
    </dgm:pt>
    <dgm:pt modelId="{8BE5E7C9-611E-4F42-A87A-328F67DACF22}" type="pres">
      <dgm:prSet presAssocID="{78F90A22-6A66-4CB7-B9BB-2490A7639ED6}" presName="iconRect" presStyleLbl="node1" presStyleIdx="0" presStyleCnt="5" custLinFactNeighborX="7022" custLinFactNeighborY="244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Wave Gesture with solid fill"/>
        </a:ext>
      </dgm:extLst>
    </dgm:pt>
    <dgm:pt modelId="{EFC89EDC-B1DA-4913-B242-41869ECCEE23}" type="pres">
      <dgm:prSet presAssocID="{78F90A22-6A66-4CB7-B9BB-2490A7639ED6}" presName="spaceRect" presStyleCnt="0"/>
      <dgm:spPr/>
    </dgm:pt>
    <dgm:pt modelId="{23B86B05-8FBD-4C9C-AC23-784EF2F078FA}" type="pres">
      <dgm:prSet presAssocID="{78F90A22-6A66-4CB7-B9BB-2490A7639ED6}" presName="parTx" presStyleLbl="revTx" presStyleIdx="0" presStyleCnt="7">
        <dgm:presLayoutVars>
          <dgm:chMax val="0"/>
          <dgm:chPref val="0"/>
        </dgm:presLayoutVars>
      </dgm:prSet>
      <dgm:spPr/>
    </dgm:pt>
    <dgm:pt modelId="{5A801109-781B-4A10-AD9D-3D06884959A0}" type="pres">
      <dgm:prSet presAssocID="{66565266-CFE1-4452-B74B-A39295D448C6}" presName="sibTrans" presStyleCnt="0"/>
      <dgm:spPr/>
    </dgm:pt>
    <dgm:pt modelId="{6911CC56-586F-41E9-87D1-370D380C694B}" type="pres">
      <dgm:prSet presAssocID="{1ED05077-289F-4ECD-8B02-F8241DE1FBDB}" presName="compNode" presStyleCnt="0"/>
      <dgm:spPr/>
    </dgm:pt>
    <dgm:pt modelId="{D911BE22-E2B6-416C-ABB8-90BF003199F8}" type="pres">
      <dgm:prSet presAssocID="{1ED05077-289F-4ECD-8B02-F8241DE1FBDB}" presName="bgRect" presStyleLbl="bgShp" presStyleIdx="1" presStyleCnt="5"/>
      <dgm:spPr/>
    </dgm:pt>
    <dgm:pt modelId="{AED53F51-DDBA-49CC-B81F-69A355FBD899}" type="pres">
      <dgm:prSet presAssocID="{1ED05077-289F-4ECD-8B02-F8241DE1FBD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14D3CDE0-FA8A-4392-ACD5-59B9FD87B66B}" type="pres">
      <dgm:prSet presAssocID="{1ED05077-289F-4ECD-8B02-F8241DE1FBDB}" presName="spaceRect" presStyleCnt="0"/>
      <dgm:spPr/>
    </dgm:pt>
    <dgm:pt modelId="{6F995687-A499-47DB-AED3-0B04C0AFB050}" type="pres">
      <dgm:prSet presAssocID="{1ED05077-289F-4ECD-8B02-F8241DE1FBDB}" presName="parTx" presStyleLbl="revTx" presStyleIdx="1" presStyleCnt="7">
        <dgm:presLayoutVars>
          <dgm:chMax val="0"/>
          <dgm:chPref val="0"/>
        </dgm:presLayoutVars>
      </dgm:prSet>
      <dgm:spPr/>
    </dgm:pt>
    <dgm:pt modelId="{3908DD02-4B87-1442-96E2-3DBEB819A3B0}" type="pres">
      <dgm:prSet presAssocID="{1ED05077-289F-4ECD-8B02-F8241DE1FBDB}" presName="desTx" presStyleLbl="revTx" presStyleIdx="2" presStyleCnt="7">
        <dgm:presLayoutVars/>
      </dgm:prSet>
      <dgm:spPr/>
    </dgm:pt>
    <dgm:pt modelId="{1288113E-F54B-4D12-B7FB-5F113C963F95}" type="pres">
      <dgm:prSet presAssocID="{092A49A9-F692-44DF-9900-79A5F2FA60BF}" presName="sibTrans" presStyleCnt="0"/>
      <dgm:spPr/>
    </dgm:pt>
    <dgm:pt modelId="{96B5BD8E-EEE9-4009-89EF-6C0F16EAA741}" type="pres">
      <dgm:prSet presAssocID="{6E64B2E1-367C-41D6-9966-AA3FB3938DC1}" presName="compNode" presStyleCnt="0"/>
      <dgm:spPr/>
    </dgm:pt>
    <dgm:pt modelId="{9F603DA6-20C2-492C-91AF-BD7A83DE4F11}" type="pres">
      <dgm:prSet presAssocID="{6E64B2E1-367C-41D6-9966-AA3FB3938DC1}" presName="bgRect" presStyleLbl="bgShp" presStyleIdx="2" presStyleCnt="5"/>
      <dgm:spPr/>
    </dgm:pt>
    <dgm:pt modelId="{86DA8BA1-D6E6-460A-96C2-D9F317A56C72}" type="pres">
      <dgm:prSet presAssocID="{6E64B2E1-367C-41D6-9966-AA3FB3938DC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50684A1D-D619-40DE-90E8-83DD68689BC9}" type="pres">
      <dgm:prSet presAssocID="{6E64B2E1-367C-41D6-9966-AA3FB3938DC1}" presName="spaceRect" presStyleCnt="0"/>
      <dgm:spPr/>
    </dgm:pt>
    <dgm:pt modelId="{EDA466AD-7434-4897-A9BB-8D3AA3154D01}" type="pres">
      <dgm:prSet presAssocID="{6E64B2E1-367C-41D6-9966-AA3FB3938DC1}" presName="parTx" presStyleLbl="revTx" presStyleIdx="3" presStyleCnt="7">
        <dgm:presLayoutVars>
          <dgm:chMax val="0"/>
          <dgm:chPref val="0"/>
        </dgm:presLayoutVars>
      </dgm:prSet>
      <dgm:spPr/>
    </dgm:pt>
    <dgm:pt modelId="{FB9B52F8-79AA-D34F-8351-7763688FFF84}" type="pres">
      <dgm:prSet presAssocID="{6E64B2E1-367C-41D6-9966-AA3FB3938DC1}" presName="desTx" presStyleLbl="revTx" presStyleIdx="4" presStyleCnt="7">
        <dgm:presLayoutVars/>
      </dgm:prSet>
      <dgm:spPr/>
    </dgm:pt>
    <dgm:pt modelId="{70C5A7BF-CE3B-40F4-8843-E9218ACA8D07}" type="pres">
      <dgm:prSet presAssocID="{24E44E2D-CFEC-4269-AD4D-F77F8701F99F}" presName="sibTrans" presStyleCnt="0"/>
      <dgm:spPr/>
    </dgm:pt>
    <dgm:pt modelId="{923E612E-ECCD-4AAB-A881-71765B5B42DE}" type="pres">
      <dgm:prSet presAssocID="{20CFF0F0-2384-4528-9647-F6EDE3E26A1C}" presName="compNode" presStyleCnt="0"/>
      <dgm:spPr/>
    </dgm:pt>
    <dgm:pt modelId="{86913905-9637-44B8-B70B-BB13D39E16C5}" type="pres">
      <dgm:prSet presAssocID="{20CFF0F0-2384-4528-9647-F6EDE3E26A1C}" presName="bgRect" presStyleLbl="bgShp" presStyleIdx="3" presStyleCnt="5"/>
      <dgm:spPr>
        <a:solidFill>
          <a:srgbClr val="00B0F0"/>
        </a:solidFill>
      </dgm:spPr>
    </dgm:pt>
    <dgm:pt modelId="{3E7DBF40-336D-4BC5-81DE-F0C7D07447DE}" type="pres">
      <dgm:prSet presAssocID="{20CFF0F0-2384-4528-9647-F6EDE3E26A1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B4E646D5-1415-4F30-A355-89E33F26CFEB}" type="pres">
      <dgm:prSet presAssocID="{20CFF0F0-2384-4528-9647-F6EDE3E26A1C}" presName="spaceRect" presStyleCnt="0"/>
      <dgm:spPr/>
    </dgm:pt>
    <dgm:pt modelId="{F63CCD49-5B38-45C7-B945-82F8648D3CBB}" type="pres">
      <dgm:prSet presAssocID="{20CFF0F0-2384-4528-9647-F6EDE3E26A1C}" presName="parTx" presStyleLbl="revTx" presStyleIdx="5" presStyleCnt="7">
        <dgm:presLayoutVars>
          <dgm:chMax val="0"/>
          <dgm:chPref val="0"/>
        </dgm:presLayoutVars>
      </dgm:prSet>
      <dgm:spPr/>
    </dgm:pt>
    <dgm:pt modelId="{546FD131-508A-44C0-9A6C-9A0EE635BF40}" type="pres">
      <dgm:prSet presAssocID="{A0E69EAA-6486-4C18-8D37-CB5ED9CAD0D4}" presName="sibTrans" presStyleCnt="0"/>
      <dgm:spPr/>
    </dgm:pt>
    <dgm:pt modelId="{5A66426D-554F-3448-BF26-1E280A6BB6FD}" type="pres">
      <dgm:prSet presAssocID="{E51E3B95-E473-4AAE-9723-EE54B7A561B2}" presName="compNode" presStyleCnt="0"/>
      <dgm:spPr/>
    </dgm:pt>
    <dgm:pt modelId="{266BB9C8-DE02-674E-9EDB-25BC34862960}" type="pres">
      <dgm:prSet presAssocID="{E51E3B95-E473-4AAE-9723-EE54B7A561B2}" presName="bgRect" presStyleLbl="bgShp" presStyleIdx="4" presStyleCnt="5"/>
      <dgm:spPr>
        <a:solidFill>
          <a:srgbClr val="774A98"/>
        </a:solidFill>
      </dgm:spPr>
    </dgm:pt>
    <dgm:pt modelId="{5DB7921C-4B28-CA4F-951C-C8B9AFFFA145}" type="pres">
      <dgm:prSet presAssocID="{E51E3B95-E473-4AAE-9723-EE54B7A561B2}"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Postit Notes with solid fill"/>
        </a:ext>
      </dgm:extLst>
    </dgm:pt>
    <dgm:pt modelId="{2D38FB7F-975A-A541-91C2-1E4C1FB23329}" type="pres">
      <dgm:prSet presAssocID="{E51E3B95-E473-4AAE-9723-EE54B7A561B2}" presName="spaceRect" presStyleCnt="0"/>
      <dgm:spPr/>
    </dgm:pt>
    <dgm:pt modelId="{BD547589-3B19-3C49-9997-E344DC0B8204}" type="pres">
      <dgm:prSet presAssocID="{E51E3B95-E473-4AAE-9723-EE54B7A561B2}" presName="parTx" presStyleLbl="revTx" presStyleIdx="6" presStyleCnt="7">
        <dgm:presLayoutVars>
          <dgm:chMax val="0"/>
          <dgm:chPref val="0"/>
        </dgm:presLayoutVars>
      </dgm:prSet>
      <dgm:spPr/>
    </dgm:pt>
  </dgm:ptLst>
  <dgm:cxnLst>
    <dgm:cxn modelId="{F5F04B0A-9300-445A-8C7D-16CB4398ED7F}" type="presOf" srcId="{78F90A22-6A66-4CB7-B9BB-2490A7639ED6}" destId="{23B86B05-8FBD-4C9C-AC23-784EF2F078FA}" srcOrd="0" destOrd="0" presId="urn:microsoft.com/office/officeart/2018/2/layout/IconVerticalSolidList"/>
    <dgm:cxn modelId="{B69B900C-DFB4-4289-A7B2-C6E1196A9528}" srcId="{D30515E0-01D4-4891-8BAE-53A52BED3326}" destId="{6E64B2E1-367C-41D6-9966-AA3FB3938DC1}" srcOrd="2" destOrd="0" parTransId="{C7EFA64D-7B69-4DD9-89F1-CFCE154B47E8}" sibTransId="{24E44E2D-CFEC-4269-AD4D-F77F8701F99F}"/>
    <dgm:cxn modelId="{CBC2A40F-29D6-4412-B2F9-080281421865}" type="presOf" srcId="{D51C93EE-7D0A-5A4A-ADF4-6B4DEF946E77}" destId="{3908DD02-4B87-1442-96E2-3DBEB819A3B0}" srcOrd="0" destOrd="0" presId="urn:microsoft.com/office/officeart/2018/2/layout/IconVerticalSolidList"/>
    <dgm:cxn modelId="{483B0C14-732A-0740-AFD1-E3401F03288D}" srcId="{1ED05077-289F-4ECD-8B02-F8241DE1FBDB}" destId="{C5F5FD30-3736-1A42-BD22-933168EDF1A6}" srcOrd="1" destOrd="0" parTransId="{92F8C173-EFDE-4A4B-BCF3-CF7870EECD2D}" sibTransId="{D094040D-CC59-3942-8FC6-3D8E68EB68A0}"/>
    <dgm:cxn modelId="{8D78B837-B60C-431F-8D88-6D950EA9B7AF}" type="presOf" srcId="{20CFF0F0-2384-4528-9647-F6EDE3E26A1C}" destId="{F63CCD49-5B38-45C7-B945-82F8648D3CBB}" srcOrd="0" destOrd="0" presId="urn:microsoft.com/office/officeart/2018/2/layout/IconVerticalSolidList"/>
    <dgm:cxn modelId="{19B6F839-F33B-4ED0-89B0-C8CAE40C840B}" type="presOf" srcId="{B2E48F33-E1E6-4909-AF6A-324086B3DC4D}" destId="{FB9B52F8-79AA-D34F-8351-7763688FFF84}" srcOrd="0" destOrd="0" presId="urn:microsoft.com/office/officeart/2018/2/layout/IconVerticalSolidList"/>
    <dgm:cxn modelId="{3C5EBA3B-0472-49FD-A31B-2A00471B8913}" srcId="{D30515E0-01D4-4891-8BAE-53A52BED3326}" destId="{78F90A22-6A66-4CB7-B9BB-2490A7639ED6}" srcOrd="0" destOrd="0" parTransId="{2A4E64C0-9C9A-415B-B924-D6A12D30D4D6}" sibTransId="{66565266-CFE1-4452-B74B-A39295D448C6}"/>
    <dgm:cxn modelId="{49C49F62-74E2-4BB7-A4AB-EA78B1834A8C}" type="presOf" srcId="{E51E3B95-E473-4AAE-9723-EE54B7A561B2}" destId="{BD547589-3B19-3C49-9997-E344DC0B8204}" srcOrd="0" destOrd="0" presId="urn:microsoft.com/office/officeart/2018/2/layout/IconVerticalSolidList"/>
    <dgm:cxn modelId="{B885B142-B13B-4A3A-BB17-A2BFFD51A14F}" type="presOf" srcId="{1ED05077-289F-4ECD-8B02-F8241DE1FBDB}" destId="{6F995687-A499-47DB-AED3-0B04C0AFB050}" srcOrd="0" destOrd="0" presId="urn:microsoft.com/office/officeart/2018/2/layout/IconVerticalSolidList"/>
    <dgm:cxn modelId="{5F0E2048-6A11-44C7-A45E-7AE231B6A577}" type="presOf" srcId="{D30515E0-01D4-4891-8BAE-53A52BED3326}" destId="{FA6F837F-0C3D-4A5C-BBC7-BDA8C222FE3A}" srcOrd="0" destOrd="0" presId="urn:microsoft.com/office/officeart/2018/2/layout/IconVerticalSolidList"/>
    <dgm:cxn modelId="{42322B8C-D39F-4DA2-B99E-F2AAD2B741C3}" srcId="{D30515E0-01D4-4891-8BAE-53A52BED3326}" destId="{E51E3B95-E473-4AAE-9723-EE54B7A561B2}" srcOrd="4" destOrd="0" parTransId="{234F009C-0F57-4210-8AAC-CEE8E8814A08}" sibTransId="{545E0A1F-A818-470E-A70A-C69CCAA982E2}"/>
    <dgm:cxn modelId="{43C7A7A5-A8BF-4BB1-A5C9-5C732172F53F}" srcId="{D30515E0-01D4-4891-8BAE-53A52BED3326}" destId="{20CFF0F0-2384-4528-9647-F6EDE3E26A1C}" srcOrd="3" destOrd="0" parTransId="{36E2B6F3-1B17-4440-981C-96A713FDE3C5}" sibTransId="{A0E69EAA-6486-4C18-8D37-CB5ED9CAD0D4}"/>
    <dgm:cxn modelId="{081414AA-F9A8-4FCB-BF2B-9E1B0460174C}" srcId="{6E64B2E1-367C-41D6-9966-AA3FB3938DC1}" destId="{B2E48F33-E1E6-4909-AF6A-324086B3DC4D}" srcOrd="0" destOrd="0" parTransId="{644E33C9-4DBA-4E19-AC53-4FFAFB73EC89}" sibTransId="{BA64988F-142F-4F36-A860-99D1B09CCB3C}"/>
    <dgm:cxn modelId="{D32404B8-4B06-4327-8C2B-39CA38253DB3}" type="presOf" srcId="{C5F5FD30-3736-1A42-BD22-933168EDF1A6}" destId="{3908DD02-4B87-1442-96E2-3DBEB819A3B0}" srcOrd="0" destOrd="1" presId="urn:microsoft.com/office/officeart/2018/2/layout/IconVerticalSolidList"/>
    <dgm:cxn modelId="{E0F64DB9-C34B-4E49-B7C0-5C500EECA887}" srcId="{D30515E0-01D4-4891-8BAE-53A52BED3326}" destId="{1ED05077-289F-4ECD-8B02-F8241DE1FBDB}" srcOrd="1" destOrd="0" parTransId="{7A2BA89F-BAF1-4D80-AAE5-E05CF6A434F4}" sibTransId="{092A49A9-F692-44DF-9900-79A5F2FA60BF}"/>
    <dgm:cxn modelId="{1BE05AB9-D441-4CC1-9F1F-706F38803204}" type="presOf" srcId="{6E64B2E1-367C-41D6-9966-AA3FB3938DC1}" destId="{EDA466AD-7434-4897-A9BB-8D3AA3154D01}" srcOrd="0" destOrd="0" presId="urn:microsoft.com/office/officeart/2018/2/layout/IconVerticalSolidList"/>
    <dgm:cxn modelId="{2B179ECB-0FB2-EE47-8B67-731877D8578E}" srcId="{1ED05077-289F-4ECD-8B02-F8241DE1FBDB}" destId="{D51C93EE-7D0A-5A4A-ADF4-6B4DEF946E77}" srcOrd="0" destOrd="0" parTransId="{483B0BD8-7DB1-D443-96EA-B6876B923106}" sibTransId="{66BABC32-A231-1843-9B05-287EA7FE8F75}"/>
    <dgm:cxn modelId="{D5D96DB3-487A-411E-8BA3-C1F3E0B8F936}" type="presParOf" srcId="{FA6F837F-0C3D-4A5C-BBC7-BDA8C222FE3A}" destId="{7DE379BF-CC25-46E5-98BA-9C369F0B395A}" srcOrd="0" destOrd="0" presId="urn:microsoft.com/office/officeart/2018/2/layout/IconVerticalSolidList"/>
    <dgm:cxn modelId="{28EBD937-75D2-4E88-BCEB-D75872762F3F}" type="presParOf" srcId="{7DE379BF-CC25-46E5-98BA-9C369F0B395A}" destId="{0A2B5E46-2564-4E27-9530-9E89CC4AFA6B}" srcOrd="0" destOrd="0" presId="urn:microsoft.com/office/officeart/2018/2/layout/IconVerticalSolidList"/>
    <dgm:cxn modelId="{AC24822B-7D07-47B9-BBF0-46FFCD5EC1B1}" type="presParOf" srcId="{7DE379BF-CC25-46E5-98BA-9C369F0B395A}" destId="{8BE5E7C9-611E-4F42-A87A-328F67DACF22}" srcOrd="1" destOrd="0" presId="urn:microsoft.com/office/officeart/2018/2/layout/IconVerticalSolidList"/>
    <dgm:cxn modelId="{01C6C025-6059-4865-BC7A-6B84C8C25E65}" type="presParOf" srcId="{7DE379BF-CC25-46E5-98BA-9C369F0B395A}" destId="{EFC89EDC-B1DA-4913-B242-41869ECCEE23}" srcOrd="2" destOrd="0" presId="urn:microsoft.com/office/officeart/2018/2/layout/IconVerticalSolidList"/>
    <dgm:cxn modelId="{654763FF-3412-494B-87EE-87A26E4B8DD7}" type="presParOf" srcId="{7DE379BF-CC25-46E5-98BA-9C369F0B395A}" destId="{23B86B05-8FBD-4C9C-AC23-784EF2F078FA}" srcOrd="3" destOrd="0" presId="urn:microsoft.com/office/officeart/2018/2/layout/IconVerticalSolidList"/>
    <dgm:cxn modelId="{74C12D12-BE1F-4778-AF0B-543FE57DDC9C}" type="presParOf" srcId="{FA6F837F-0C3D-4A5C-BBC7-BDA8C222FE3A}" destId="{5A801109-781B-4A10-AD9D-3D06884959A0}" srcOrd="1" destOrd="0" presId="urn:microsoft.com/office/officeart/2018/2/layout/IconVerticalSolidList"/>
    <dgm:cxn modelId="{738BD184-5700-47DE-8195-A6E2198A9EBA}" type="presParOf" srcId="{FA6F837F-0C3D-4A5C-BBC7-BDA8C222FE3A}" destId="{6911CC56-586F-41E9-87D1-370D380C694B}" srcOrd="2" destOrd="0" presId="urn:microsoft.com/office/officeart/2018/2/layout/IconVerticalSolidList"/>
    <dgm:cxn modelId="{2E13ABCA-1730-4923-A2C6-2ED02A1495BA}" type="presParOf" srcId="{6911CC56-586F-41E9-87D1-370D380C694B}" destId="{D911BE22-E2B6-416C-ABB8-90BF003199F8}" srcOrd="0" destOrd="0" presId="urn:microsoft.com/office/officeart/2018/2/layout/IconVerticalSolidList"/>
    <dgm:cxn modelId="{FBD99468-8EC1-4AD1-ABBE-9AC2FB473C04}" type="presParOf" srcId="{6911CC56-586F-41E9-87D1-370D380C694B}" destId="{AED53F51-DDBA-49CC-B81F-69A355FBD899}" srcOrd="1" destOrd="0" presId="urn:microsoft.com/office/officeart/2018/2/layout/IconVerticalSolidList"/>
    <dgm:cxn modelId="{BB568E92-BB6C-4175-92A7-AD9921EF836F}" type="presParOf" srcId="{6911CC56-586F-41E9-87D1-370D380C694B}" destId="{14D3CDE0-FA8A-4392-ACD5-59B9FD87B66B}" srcOrd="2" destOrd="0" presId="urn:microsoft.com/office/officeart/2018/2/layout/IconVerticalSolidList"/>
    <dgm:cxn modelId="{5885BFC8-4600-476D-8E1E-81AB0D59499D}" type="presParOf" srcId="{6911CC56-586F-41E9-87D1-370D380C694B}" destId="{6F995687-A499-47DB-AED3-0B04C0AFB050}" srcOrd="3" destOrd="0" presId="urn:microsoft.com/office/officeart/2018/2/layout/IconVerticalSolidList"/>
    <dgm:cxn modelId="{9CA81AE3-9F0A-414F-BC5B-D3E1EFBBD174}" type="presParOf" srcId="{6911CC56-586F-41E9-87D1-370D380C694B}" destId="{3908DD02-4B87-1442-96E2-3DBEB819A3B0}" srcOrd="4" destOrd="0" presId="urn:microsoft.com/office/officeart/2018/2/layout/IconVerticalSolidList"/>
    <dgm:cxn modelId="{C8FECFCC-7236-4223-99B7-694AC26BE552}" type="presParOf" srcId="{FA6F837F-0C3D-4A5C-BBC7-BDA8C222FE3A}" destId="{1288113E-F54B-4D12-B7FB-5F113C963F95}" srcOrd="3" destOrd="0" presId="urn:microsoft.com/office/officeart/2018/2/layout/IconVerticalSolidList"/>
    <dgm:cxn modelId="{12BC5F4E-FA58-46EA-812F-A76FC47CEEF9}" type="presParOf" srcId="{FA6F837F-0C3D-4A5C-BBC7-BDA8C222FE3A}" destId="{96B5BD8E-EEE9-4009-89EF-6C0F16EAA741}" srcOrd="4" destOrd="0" presId="urn:microsoft.com/office/officeart/2018/2/layout/IconVerticalSolidList"/>
    <dgm:cxn modelId="{D2C747C7-70DC-4E41-8616-97FA8F7B6170}" type="presParOf" srcId="{96B5BD8E-EEE9-4009-89EF-6C0F16EAA741}" destId="{9F603DA6-20C2-492C-91AF-BD7A83DE4F11}" srcOrd="0" destOrd="0" presId="urn:microsoft.com/office/officeart/2018/2/layout/IconVerticalSolidList"/>
    <dgm:cxn modelId="{57D9C0A1-DE24-4386-860E-7E01402D5ED8}" type="presParOf" srcId="{96B5BD8E-EEE9-4009-89EF-6C0F16EAA741}" destId="{86DA8BA1-D6E6-460A-96C2-D9F317A56C72}" srcOrd="1" destOrd="0" presId="urn:microsoft.com/office/officeart/2018/2/layout/IconVerticalSolidList"/>
    <dgm:cxn modelId="{B54CCEBE-2762-49B9-B98D-2975DA7CBC58}" type="presParOf" srcId="{96B5BD8E-EEE9-4009-89EF-6C0F16EAA741}" destId="{50684A1D-D619-40DE-90E8-83DD68689BC9}" srcOrd="2" destOrd="0" presId="urn:microsoft.com/office/officeart/2018/2/layout/IconVerticalSolidList"/>
    <dgm:cxn modelId="{0F9FF183-D477-4B91-8B7C-DD7F5896D31B}" type="presParOf" srcId="{96B5BD8E-EEE9-4009-89EF-6C0F16EAA741}" destId="{EDA466AD-7434-4897-A9BB-8D3AA3154D01}" srcOrd="3" destOrd="0" presId="urn:microsoft.com/office/officeart/2018/2/layout/IconVerticalSolidList"/>
    <dgm:cxn modelId="{6AE67080-BE7D-4042-9C65-ADD7A881CB3C}" type="presParOf" srcId="{96B5BD8E-EEE9-4009-89EF-6C0F16EAA741}" destId="{FB9B52F8-79AA-D34F-8351-7763688FFF84}" srcOrd="4" destOrd="0" presId="urn:microsoft.com/office/officeart/2018/2/layout/IconVerticalSolidList"/>
    <dgm:cxn modelId="{358E537E-D7F1-4FA4-8F61-636775582216}" type="presParOf" srcId="{FA6F837F-0C3D-4A5C-BBC7-BDA8C222FE3A}" destId="{70C5A7BF-CE3B-40F4-8843-E9218ACA8D07}" srcOrd="5" destOrd="0" presId="urn:microsoft.com/office/officeart/2018/2/layout/IconVerticalSolidList"/>
    <dgm:cxn modelId="{6B0E3E69-C779-45CA-B28D-49D56235ADDD}" type="presParOf" srcId="{FA6F837F-0C3D-4A5C-BBC7-BDA8C222FE3A}" destId="{923E612E-ECCD-4AAB-A881-71765B5B42DE}" srcOrd="6" destOrd="0" presId="urn:microsoft.com/office/officeart/2018/2/layout/IconVerticalSolidList"/>
    <dgm:cxn modelId="{F687048D-4CE7-4CB1-AF45-73D6C31ABA62}" type="presParOf" srcId="{923E612E-ECCD-4AAB-A881-71765B5B42DE}" destId="{86913905-9637-44B8-B70B-BB13D39E16C5}" srcOrd="0" destOrd="0" presId="urn:microsoft.com/office/officeart/2018/2/layout/IconVerticalSolidList"/>
    <dgm:cxn modelId="{184A6CD4-6A30-428E-99C2-A8A29EE602E4}" type="presParOf" srcId="{923E612E-ECCD-4AAB-A881-71765B5B42DE}" destId="{3E7DBF40-336D-4BC5-81DE-F0C7D07447DE}" srcOrd="1" destOrd="0" presId="urn:microsoft.com/office/officeart/2018/2/layout/IconVerticalSolidList"/>
    <dgm:cxn modelId="{AAC37F53-448B-401A-906D-621FE45C98BD}" type="presParOf" srcId="{923E612E-ECCD-4AAB-A881-71765B5B42DE}" destId="{B4E646D5-1415-4F30-A355-89E33F26CFEB}" srcOrd="2" destOrd="0" presId="urn:microsoft.com/office/officeart/2018/2/layout/IconVerticalSolidList"/>
    <dgm:cxn modelId="{343EEC13-C686-4F1F-B3EC-2CFF8FDB6593}" type="presParOf" srcId="{923E612E-ECCD-4AAB-A881-71765B5B42DE}" destId="{F63CCD49-5B38-45C7-B945-82F8648D3CBB}" srcOrd="3" destOrd="0" presId="urn:microsoft.com/office/officeart/2018/2/layout/IconVerticalSolidList"/>
    <dgm:cxn modelId="{E45BEEAF-61FC-4439-B817-E0E51C70A9DA}" type="presParOf" srcId="{FA6F837F-0C3D-4A5C-BBC7-BDA8C222FE3A}" destId="{546FD131-508A-44C0-9A6C-9A0EE635BF40}" srcOrd="7" destOrd="0" presId="urn:microsoft.com/office/officeart/2018/2/layout/IconVerticalSolidList"/>
    <dgm:cxn modelId="{FE961E09-F285-4810-9065-606D8161E9A8}" type="presParOf" srcId="{FA6F837F-0C3D-4A5C-BBC7-BDA8C222FE3A}" destId="{5A66426D-554F-3448-BF26-1E280A6BB6FD}" srcOrd="8" destOrd="0" presId="urn:microsoft.com/office/officeart/2018/2/layout/IconVerticalSolidList"/>
    <dgm:cxn modelId="{AA390AF7-69DA-4A69-8B5E-18B051F4D75F}" type="presParOf" srcId="{5A66426D-554F-3448-BF26-1E280A6BB6FD}" destId="{266BB9C8-DE02-674E-9EDB-25BC34862960}" srcOrd="0" destOrd="0" presId="urn:microsoft.com/office/officeart/2018/2/layout/IconVerticalSolidList"/>
    <dgm:cxn modelId="{A13A117C-7147-4EC6-9961-6559594A7059}" type="presParOf" srcId="{5A66426D-554F-3448-BF26-1E280A6BB6FD}" destId="{5DB7921C-4B28-CA4F-951C-C8B9AFFFA145}" srcOrd="1" destOrd="0" presId="urn:microsoft.com/office/officeart/2018/2/layout/IconVerticalSolidList"/>
    <dgm:cxn modelId="{EDC8EB11-0740-443D-8E56-8965202BEF83}" type="presParOf" srcId="{5A66426D-554F-3448-BF26-1E280A6BB6FD}" destId="{2D38FB7F-975A-A541-91C2-1E4C1FB23329}" srcOrd="2" destOrd="0" presId="urn:microsoft.com/office/officeart/2018/2/layout/IconVerticalSolidList"/>
    <dgm:cxn modelId="{B8B184CE-0437-4646-B577-FBF7C86B6F73}" type="presParOf" srcId="{5A66426D-554F-3448-BF26-1E280A6BB6FD}" destId="{BD547589-3B19-3C49-9997-E344DC0B82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0515E0-01D4-4891-8BAE-53A52BED3326}"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78F90A22-6A66-4CB7-B9BB-2490A7639ED6}">
      <dgm:prSet/>
      <dgm:spPr/>
      <dgm:t>
        <a:bodyPr/>
        <a:lstStyle/>
        <a:p>
          <a:r>
            <a:rPr lang="en-US"/>
            <a:t>Multiple Opportunities</a:t>
          </a:r>
        </a:p>
      </dgm:t>
    </dgm:pt>
    <dgm:pt modelId="{2A4E64C0-9C9A-415B-B924-D6A12D30D4D6}" type="parTrans" cxnId="{3C5EBA3B-0472-49FD-A31B-2A00471B8913}">
      <dgm:prSet/>
      <dgm:spPr/>
      <dgm:t>
        <a:bodyPr/>
        <a:lstStyle/>
        <a:p>
          <a:endParaRPr lang="en-US"/>
        </a:p>
      </dgm:t>
    </dgm:pt>
    <dgm:pt modelId="{66565266-CFE1-4452-B74B-A39295D448C6}" type="sibTrans" cxnId="{3C5EBA3B-0472-49FD-A31B-2A00471B8913}">
      <dgm:prSet/>
      <dgm:spPr/>
      <dgm:t>
        <a:bodyPr/>
        <a:lstStyle/>
        <a:p>
          <a:endParaRPr lang="en-US"/>
        </a:p>
      </dgm:t>
    </dgm:pt>
    <dgm:pt modelId="{1ED05077-289F-4ECD-8B02-F8241DE1FBDB}">
      <dgm:prSet/>
      <dgm:spPr/>
      <dgm:t>
        <a:bodyPr/>
        <a:lstStyle/>
        <a:p>
          <a:r>
            <a:rPr lang="en-US"/>
            <a:t>Multiple Pathways</a:t>
          </a:r>
        </a:p>
      </dgm:t>
    </dgm:pt>
    <dgm:pt modelId="{7A2BA89F-BAF1-4D80-AAE5-E05CF6A434F4}" type="parTrans" cxnId="{E0F64DB9-C34B-4E49-B7C0-5C500EECA887}">
      <dgm:prSet/>
      <dgm:spPr/>
      <dgm:t>
        <a:bodyPr/>
        <a:lstStyle/>
        <a:p>
          <a:endParaRPr lang="en-US"/>
        </a:p>
      </dgm:t>
    </dgm:pt>
    <dgm:pt modelId="{092A49A9-F692-44DF-9900-79A5F2FA60BF}" type="sibTrans" cxnId="{E0F64DB9-C34B-4E49-B7C0-5C500EECA887}">
      <dgm:prSet/>
      <dgm:spPr/>
      <dgm:t>
        <a:bodyPr/>
        <a:lstStyle/>
        <a:p>
          <a:endParaRPr lang="en-US"/>
        </a:p>
      </dgm:t>
    </dgm:pt>
    <dgm:pt modelId="{6E64B2E1-367C-41D6-9966-AA3FB3938DC1}">
      <dgm:prSet/>
      <dgm:spPr/>
      <dgm:t>
        <a:bodyPr/>
        <a:lstStyle/>
        <a:p>
          <a:r>
            <a:rPr lang="en-US"/>
            <a:t>Need for Diversity</a:t>
          </a:r>
        </a:p>
      </dgm:t>
    </dgm:pt>
    <dgm:pt modelId="{C7EFA64D-7B69-4DD9-89F1-CFCE154B47E8}" type="parTrans" cxnId="{B69B900C-DFB4-4289-A7B2-C6E1196A9528}">
      <dgm:prSet/>
      <dgm:spPr/>
      <dgm:t>
        <a:bodyPr/>
        <a:lstStyle/>
        <a:p>
          <a:endParaRPr lang="en-US"/>
        </a:p>
      </dgm:t>
    </dgm:pt>
    <dgm:pt modelId="{24E44E2D-CFEC-4269-AD4D-F77F8701F99F}" type="sibTrans" cxnId="{B69B900C-DFB4-4289-A7B2-C6E1196A9528}">
      <dgm:prSet/>
      <dgm:spPr/>
      <dgm:t>
        <a:bodyPr/>
        <a:lstStyle/>
        <a:p>
          <a:endParaRPr lang="en-US"/>
        </a:p>
      </dgm:t>
    </dgm:pt>
    <dgm:pt modelId="{20CFF0F0-2384-4528-9647-F6EDE3E26A1C}">
      <dgm:prSet/>
      <dgm:spPr/>
      <dgm:t>
        <a:bodyPr/>
        <a:lstStyle/>
        <a:p>
          <a:r>
            <a:rPr lang="en-US"/>
            <a:t>High Demand &amp; Good Paying Job</a:t>
          </a:r>
        </a:p>
      </dgm:t>
    </dgm:pt>
    <dgm:pt modelId="{36E2B6F3-1B17-4440-981C-96A713FDE3C5}" type="parTrans" cxnId="{43C7A7A5-A8BF-4BB1-A5C9-5C732172F53F}">
      <dgm:prSet/>
      <dgm:spPr/>
      <dgm:t>
        <a:bodyPr/>
        <a:lstStyle/>
        <a:p>
          <a:endParaRPr lang="en-US"/>
        </a:p>
      </dgm:t>
    </dgm:pt>
    <dgm:pt modelId="{A0E69EAA-6486-4C18-8D37-CB5ED9CAD0D4}" type="sibTrans" cxnId="{43C7A7A5-A8BF-4BB1-A5C9-5C732172F53F}">
      <dgm:prSet/>
      <dgm:spPr/>
      <dgm:t>
        <a:bodyPr/>
        <a:lstStyle/>
        <a:p>
          <a:endParaRPr lang="en-US"/>
        </a:p>
      </dgm:t>
    </dgm:pt>
    <dgm:pt modelId="{E51E3B95-E473-4AAE-9723-EE54B7A561B2}">
      <dgm:prSet/>
      <dgm:spPr/>
      <dgm:t>
        <a:bodyPr/>
        <a:lstStyle/>
        <a:p>
          <a:r>
            <a:rPr lang="en-US"/>
            <a:t>Positive Contribution to Society </a:t>
          </a:r>
        </a:p>
      </dgm:t>
    </dgm:pt>
    <dgm:pt modelId="{234F009C-0F57-4210-8AAC-CEE8E8814A08}" type="parTrans" cxnId="{42322B8C-D39F-4DA2-B99E-F2AAD2B741C3}">
      <dgm:prSet/>
      <dgm:spPr/>
      <dgm:t>
        <a:bodyPr/>
        <a:lstStyle/>
        <a:p>
          <a:endParaRPr lang="en-US"/>
        </a:p>
      </dgm:t>
    </dgm:pt>
    <dgm:pt modelId="{545E0A1F-A818-470E-A70A-C69CCAA982E2}" type="sibTrans" cxnId="{42322B8C-D39F-4DA2-B99E-F2AAD2B741C3}">
      <dgm:prSet/>
      <dgm:spPr/>
      <dgm:t>
        <a:bodyPr/>
        <a:lstStyle/>
        <a:p>
          <a:endParaRPr lang="en-US"/>
        </a:p>
      </dgm:t>
    </dgm:pt>
    <dgm:pt modelId="{39E4B1BA-CABC-4B84-BED4-4C12071D2A3A}" type="pres">
      <dgm:prSet presAssocID="{D30515E0-01D4-4891-8BAE-53A52BED3326}" presName="linear" presStyleCnt="0">
        <dgm:presLayoutVars>
          <dgm:animLvl val="lvl"/>
          <dgm:resizeHandles val="exact"/>
        </dgm:presLayoutVars>
      </dgm:prSet>
      <dgm:spPr/>
    </dgm:pt>
    <dgm:pt modelId="{9B083A84-F75A-4949-99E9-885799996F5E}" type="pres">
      <dgm:prSet presAssocID="{78F90A22-6A66-4CB7-B9BB-2490A7639ED6}" presName="parentText" presStyleLbl="node1" presStyleIdx="0" presStyleCnt="5">
        <dgm:presLayoutVars>
          <dgm:chMax val="0"/>
          <dgm:bulletEnabled val="1"/>
        </dgm:presLayoutVars>
      </dgm:prSet>
      <dgm:spPr/>
    </dgm:pt>
    <dgm:pt modelId="{FA9460C3-0020-46B7-9A1C-140E19D89BC4}" type="pres">
      <dgm:prSet presAssocID="{66565266-CFE1-4452-B74B-A39295D448C6}" presName="spacer" presStyleCnt="0"/>
      <dgm:spPr/>
    </dgm:pt>
    <dgm:pt modelId="{01E8DB15-069C-4400-9E99-99237BF93996}" type="pres">
      <dgm:prSet presAssocID="{1ED05077-289F-4ECD-8B02-F8241DE1FBDB}" presName="parentText" presStyleLbl="node1" presStyleIdx="1" presStyleCnt="5">
        <dgm:presLayoutVars>
          <dgm:chMax val="0"/>
          <dgm:bulletEnabled val="1"/>
        </dgm:presLayoutVars>
      </dgm:prSet>
      <dgm:spPr/>
    </dgm:pt>
    <dgm:pt modelId="{3969FF18-AAF9-459B-A406-758EEDC3D521}" type="pres">
      <dgm:prSet presAssocID="{092A49A9-F692-44DF-9900-79A5F2FA60BF}" presName="spacer" presStyleCnt="0"/>
      <dgm:spPr/>
    </dgm:pt>
    <dgm:pt modelId="{A6D0AF33-9F83-4D8D-9B44-28B01B6ED7C1}" type="pres">
      <dgm:prSet presAssocID="{6E64B2E1-367C-41D6-9966-AA3FB3938DC1}" presName="parentText" presStyleLbl="node1" presStyleIdx="2" presStyleCnt="5">
        <dgm:presLayoutVars>
          <dgm:chMax val="0"/>
          <dgm:bulletEnabled val="1"/>
        </dgm:presLayoutVars>
      </dgm:prSet>
      <dgm:spPr/>
    </dgm:pt>
    <dgm:pt modelId="{C5C679AF-27FA-4521-9CFB-0B1E8B5BC434}" type="pres">
      <dgm:prSet presAssocID="{24E44E2D-CFEC-4269-AD4D-F77F8701F99F}" presName="spacer" presStyleCnt="0"/>
      <dgm:spPr/>
    </dgm:pt>
    <dgm:pt modelId="{DC2ADCE2-3EF4-4553-83FC-9CB5926DAC49}" type="pres">
      <dgm:prSet presAssocID="{20CFF0F0-2384-4528-9647-F6EDE3E26A1C}" presName="parentText" presStyleLbl="node1" presStyleIdx="3" presStyleCnt="5">
        <dgm:presLayoutVars>
          <dgm:chMax val="0"/>
          <dgm:bulletEnabled val="1"/>
        </dgm:presLayoutVars>
      </dgm:prSet>
      <dgm:spPr/>
    </dgm:pt>
    <dgm:pt modelId="{1FE9978F-3BD7-458F-9DE2-A095883DE366}" type="pres">
      <dgm:prSet presAssocID="{A0E69EAA-6486-4C18-8D37-CB5ED9CAD0D4}" presName="spacer" presStyleCnt="0"/>
      <dgm:spPr/>
    </dgm:pt>
    <dgm:pt modelId="{605584EE-1F75-479F-A3BC-4233F5121062}" type="pres">
      <dgm:prSet presAssocID="{E51E3B95-E473-4AAE-9723-EE54B7A561B2}" presName="parentText" presStyleLbl="node1" presStyleIdx="4" presStyleCnt="5">
        <dgm:presLayoutVars>
          <dgm:chMax val="0"/>
          <dgm:bulletEnabled val="1"/>
        </dgm:presLayoutVars>
      </dgm:prSet>
      <dgm:spPr/>
    </dgm:pt>
  </dgm:ptLst>
  <dgm:cxnLst>
    <dgm:cxn modelId="{B69B900C-DFB4-4289-A7B2-C6E1196A9528}" srcId="{D30515E0-01D4-4891-8BAE-53A52BED3326}" destId="{6E64B2E1-367C-41D6-9966-AA3FB3938DC1}" srcOrd="2" destOrd="0" parTransId="{C7EFA64D-7B69-4DD9-89F1-CFCE154B47E8}" sibTransId="{24E44E2D-CFEC-4269-AD4D-F77F8701F99F}"/>
    <dgm:cxn modelId="{F9D9CA32-3B90-4D79-8A3C-24A5A77C5EF3}" type="presOf" srcId="{E51E3B95-E473-4AAE-9723-EE54B7A561B2}" destId="{605584EE-1F75-479F-A3BC-4233F5121062}" srcOrd="0" destOrd="0" presId="urn:microsoft.com/office/officeart/2005/8/layout/vList2"/>
    <dgm:cxn modelId="{8BEB5539-237F-4298-871A-3990FA8D282C}" type="presOf" srcId="{20CFF0F0-2384-4528-9647-F6EDE3E26A1C}" destId="{DC2ADCE2-3EF4-4553-83FC-9CB5926DAC49}" srcOrd="0" destOrd="0" presId="urn:microsoft.com/office/officeart/2005/8/layout/vList2"/>
    <dgm:cxn modelId="{3C5EBA3B-0472-49FD-A31B-2A00471B8913}" srcId="{D30515E0-01D4-4891-8BAE-53A52BED3326}" destId="{78F90A22-6A66-4CB7-B9BB-2490A7639ED6}" srcOrd="0" destOrd="0" parTransId="{2A4E64C0-9C9A-415B-B924-D6A12D30D4D6}" sibTransId="{66565266-CFE1-4452-B74B-A39295D448C6}"/>
    <dgm:cxn modelId="{7315FC71-9135-4580-BF1C-9FD1EAD1DDAA}" type="presOf" srcId="{6E64B2E1-367C-41D6-9966-AA3FB3938DC1}" destId="{A6D0AF33-9F83-4D8D-9B44-28B01B6ED7C1}" srcOrd="0" destOrd="0" presId="urn:microsoft.com/office/officeart/2005/8/layout/vList2"/>
    <dgm:cxn modelId="{0117F07C-CF17-44B0-B58C-AB696F6805D6}" type="presOf" srcId="{D30515E0-01D4-4891-8BAE-53A52BED3326}" destId="{39E4B1BA-CABC-4B84-BED4-4C12071D2A3A}" srcOrd="0" destOrd="0" presId="urn:microsoft.com/office/officeart/2005/8/layout/vList2"/>
    <dgm:cxn modelId="{F161B985-0724-4A55-90BE-D18103B0C7D1}" type="presOf" srcId="{78F90A22-6A66-4CB7-B9BB-2490A7639ED6}" destId="{9B083A84-F75A-4949-99E9-885799996F5E}" srcOrd="0" destOrd="0" presId="urn:microsoft.com/office/officeart/2005/8/layout/vList2"/>
    <dgm:cxn modelId="{42322B8C-D39F-4DA2-B99E-F2AAD2B741C3}" srcId="{D30515E0-01D4-4891-8BAE-53A52BED3326}" destId="{E51E3B95-E473-4AAE-9723-EE54B7A561B2}" srcOrd="4" destOrd="0" parTransId="{234F009C-0F57-4210-8AAC-CEE8E8814A08}" sibTransId="{545E0A1F-A818-470E-A70A-C69CCAA982E2}"/>
    <dgm:cxn modelId="{43C7A7A5-A8BF-4BB1-A5C9-5C732172F53F}" srcId="{D30515E0-01D4-4891-8BAE-53A52BED3326}" destId="{20CFF0F0-2384-4528-9647-F6EDE3E26A1C}" srcOrd="3" destOrd="0" parTransId="{36E2B6F3-1B17-4440-981C-96A713FDE3C5}" sibTransId="{A0E69EAA-6486-4C18-8D37-CB5ED9CAD0D4}"/>
    <dgm:cxn modelId="{E0F64DB9-C34B-4E49-B7C0-5C500EECA887}" srcId="{D30515E0-01D4-4891-8BAE-53A52BED3326}" destId="{1ED05077-289F-4ECD-8B02-F8241DE1FBDB}" srcOrd="1" destOrd="0" parTransId="{7A2BA89F-BAF1-4D80-AAE5-E05CF6A434F4}" sibTransId="{092A49A9-F692-44DF-9900-79A5F2FA60BF}"/>
    <dgm:cxn modelId="{748D58F4-4D35-4A5C-83E7-4012834EAE45}" type="presOf" srcId="{1ED05077-289F-4ECD-8B02-F8241DE1FBDB}" destId="{01E8DB15-069C-4400-9E99-99237BF93996}" srcOrd="0" destOrd="0" presId="urn:microsoft.com/office/officeart/2005/8/layout/vList2"/>
    <dgm:cxn modelId="{61751668-FE44-45EE-B551-EEF018B798F5}" type="presParOf" srcId="{39E4B1BA-CABC-4B84-BED4-4C12071D2A3A}" destId="{9B083A84-F75A-4949-99E9-885799996F5E}" srcOrd="0" destOrd="0" presId="urn:microsoft.com/office/officeart/2005/8/layout/vList2"/>
    <dgm:cxn modelId="{F21E6270-9652-4B88-B5C5-9689E18BEF9A}" type="presParOf" srcId="{39E4B1BA-CABC-4B84-BED4-4C12071D2A3A}" destId="{FA9460C3-0020-46B7-9A1C-140E19D89BC4}" srcOrd="1" destOrd="0" presId="urn:microsoft.com/office/officeart/2005/8/layout/vList2"/>
    <dgm:cxn modelId="{F53C6E77-6031-473D-B9AA-486BD72F3658}" type="presParOf" srcId="{39E4B1BA-CABC-4B84-BED4-4C12071D2A3A}" destId="{01E8DB15-069C-4400-9E99-99237BF93996}" srcOrd="2" destOrd="0" presId="urn:microsoft.com/office/officeart/2005/8/layout/vList2"/>
    <dgm:cxn modelId="{A202C197-1E3E-4A16-94F5-228DAA5974C7}" type="presParOf" srcId="{39E4B1BA-CABC-4B84-BED4-4C12071D2A3A}" destId="{3969FF18-AAF9-459B-A406-758EEDC3D521}" srcOrd="3" destOrd="0" presId="urn:microsoft.com/office/officeart/2005/8/layout/vList2"/>
    <dgm:cxn modelId="{B9E707E1-14D8-410C-BCFF-0C890B7FCE27}" type="presParOf" srcId="{39E4B1BA-CABC-4B84-BED4-4C12071D2A3A}" destId="{A6D0AF33-9F83-4D8D-9B44-28B01B6ED7C1}" srcOrd="4" destOrd="0" presId="urn:microsoft.com/office/officeart/2005/8/layout/vList2"/>
    <dgm:cxn modelId="{AF4680EA-C63F-4695-99C7-39B3C1BD0B5D}" type="presParOf" srcId="{39E4B1BA-CABC-4B84-BED4-4C12071D2A3A}" destId="{C5C679AF-27FA-4521-9CFB-0B1E8B5BC434}" srcOrd="5" destOrd="0" presId="urn:microsoft.com/office/officeart/2005/8/layout/vList2"/>
    <dgm:cxn modelId="{FD2C0D45-48DD-446D-B1C0-5C85DD3E0DFF}" type="presParOf" srcId="{39E4B1BA-CABC-4B84-BED4-4C12071D2A3A}" destId="{DC2ADCE2-3EF4-4553-83FC-9CB5926DAC49}" srcOrd="6" destOrd="0" presId="urn:microsoft.com/office/officeart/2005/8/layout/vList2"/>
    <dgm:cxn modelId="{0D96259F-C703-4CA0-AB25-309CFAFC68CA}" type="presParOf" srcId="{39E4B1BA-CABC-4B84-BED4-4C12071D2A3A}" destId="{1FE9978F-3BD7-458F-9DE2-A095883DE366}" srcOrd="7" destOrd="0" presId="urn:microsoft.com/office/officeart/2005/8/layout/vList2"/>
    <dgm:cxn modelId="{75727178-EE02-4E78-8790-0FE4A1770149}" type="presParOf" srcId="{39E4B1BA-CABC-4B84-BED4-4C12071D2A3A}" destId="{605584EE-1F75-479F-A3BC-4233F5121062}"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B5E46-2564-4E27-9530-9E89CC4AFA6B}">
      <dsp:nvSpPr>
        <dsp:cNvPr id="0" name=""/>
        <dsp:cNvSpPr/>
      </dsp:nvSpPr>
      <dsp:spPr>
        <a:xfrm>
          <a:off x="0" y="4450"/>
          <a:ext cx="6117335" cy="947968"/>
        </a:xfrm>
        <a:prstGeom prst="roundRect">
          <a:avLst>
            <a:gd name="adj" fmla="val 10000"/>
          </a:avLst>
        </a:prstGeom>
        <a:solidFill>
          <a:srgbClr val="73253E"/>
        </a:solidFill>
        <a:ln>
          <a:noFill/>
        </a:ln>
        <a:effectLst/>
      </dsp:spPr>
      <dsp:style>
        <a:lnRef idx="0">
          <a:scrgbClr r="0" g="0" b="0"/>
        </a:lnRef>
        <a:fillRef idx="1">
          <a:scrgbClr r="0" g="0" b="0"/>
        </a:fillRef>
        <a:effectRef idx="0">
          <a:scrgbClr r="0" g="0" b="0"/>
        </a:effectRef>
        <a:fontRef idx="minor"/>
      </dsp:style>
    </dsp:sp>
    <dsp:sp modelId="{8BE5E7C9-611E-4F42-A87A-328F67DACF22}">
      <dsp:nvSpPr>
        <dsp:cNvPr id="0" name=""/>
        <dsp:cNvSpPr/>
      </dsp:nvSpPr>
      <dsp:spPr>
        <a:xfrm>
          <a:off x="323371" y="230506"/>
          <a:ext cx="521382" cy="52138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B86B05-8FBD-4C9C-AC23-784EF2F078FA}">
      <dsp:nvSpPr>
        <dsp:cNvPr id="0" name=""/>
        <dsp:cNvSpPr/>
      </dsp:nvSpPr>
      <dsp:spPr>
        <a:xfrm>
          <a:off x="1094903" y="4450"/>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100000"/>
            </a:lnSpc>
            <a:spcBef>
              <a:spcPct val="0"/>
            </a:spcBef>
            <a:spcAft>
              <a:spcPct val="35000"/>
            </a:spcAft>
            <a:buNone/>
          </a:pPr>
          <a:r>
            <a:rPr lang="en-US" sz="1900" kern="1200"/>
            <a:t>Welcome</a:t>
          </a:r>
          <a:endParaRPr lang="en-US" sz="1900" kern="1200" dirty="0"/>
        </a:p>
      </dsp:txBody>
      <dsp:txXfrm>
        <a:off x="1094903" y="4450"/>
        <a:ext cx="5022432" cy="947968"/>
      </dsp:txXfrm>
    </dsp:sp>
    <dsp:sp modelId="{D911BE22-E2B6-416C-ABB8-90BF003199F8}">
      <dsp:nvSpPr>
        <dsp:cNvPr id="0" name=""/>
        <dsp:cNvSpPr/>
      </dsp:nvSpPr>
      <dsp:spPr>
        <a:xfrm>
          <a:off x="0" y="1189411"/>
          <a:ext cx="6117335" cy="9479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D53F51-DDBA-49CC-B81F-69A355FBD899}">
      <dsp:nvSpPr>
        <dsp:cNvPr id="0" name=""/>
        <dsp:cNvSpPr/>
      </dsp:nvSpPr>
      <dsp:spPr>
        <a:xfrm>
          <a:off x="286760" y="1402704"/>
          <a:ext cx="521382" cy="521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995687-A499-47DB-AED3-0B04C0AFB050}">
      <dsp:nvSpPr>
        <dsp:cNvPr id="0" name=""/>
        <dsp:cNvSpPr/>
      </dsp:nvSpPr>
      <dsp:spPr>
        <a:xfrm>
          <a:off x="1094903" y="1189411"/>
          <a:ext cx="2752801"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100000"/>
            </a:lnSpc>
            <a:spcBef>
              <a:spcPct val="0"/>
            </a:spcBef>
            <a:spcAft>
              <a:spcPct val="35000"/>
            </a:spcAft>
            <a:buNone/>
          </a:pPr>
          <a:r>
            <a:rPr lang="en-US" sz="1900" kern="1200"/>
            <a:t>Cybersecurity Career Week (CCW) Overview</a:t>
          </a:r>
          <a:endParaRPr lang="en-US" sz="1900" kern="1200" dirty="0"/>
        </a:p>
      </dsp:txBody>
      <dsp:txXfrm>
        <a:off x="1094903" y="1189411"/>
        <a:ext cx="2752801" cy="947968"/>
      </dsp:txXfrm>
    </dsp:sp>
    <dsp:sp modelId="{3908DD02-4B87-1442-96E2-3DBEB819A3B0}">
      <dsp:nvSpPr>
        <dsp:cNvPr id="0" name=""/>
        <dsp:cNvSpPr/>
      </dsp:nvSpPr>
      <dsp:spPr>
        <a:xfrm>
          <a:off x="3847704" y="1189411"/>
          <a:ext cx="2269631"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622300">
            <a:lnSpc>
              <a:spcPct val="100000"/>
            </a:lnSpc>
            <a:spcBef>
              <a:spcPct val="0"/>
            </a:spcBef>
            <a:spcAft>
              <a:spcPct val="35000"/>
            </a:spcAft>
            <a:buNone/>
          </a:pPr>
          <a:r>
            <a:rPr lang="en-US" sz="1400" kern="1200"/>
            <a:t>Goals</a:t>
          </a:r>
          <a:endParaRPr lang="en-US" sz="1400" kern="1200" dirty="0"/>
        </a:p>
        <a:p>
          <a:pPr marL="0" lvl="0" indent="0" algn="l" defTabSz="622300">
            <a:lnSpc>
              <a:spcPct val="100000"/>
            </a:lnSpc>
            <a:spcBef>
              <a:spcPct val="0"/>
            </a:spcBef>
            <a:spcAft>
              <a:spcPct val="35000"/>
            </a:spcAft>
            <a:buNone/>
          </a:pPr>
          <a:r>
            <a:rPr lang="en-US" sz="1400" kern="1200"/>
            <a:t>Resources</a:t>
          </a:r>
          <a:endParaRPr lang="en-US" sz="1400" kern="1200" dirty="0"/>
        </a:p>
      </dsp:txBody>
      <dsp:txXfrm>
        <a:off x="3847704" y="1189411"/>
        <a:ext cx="2269631" cy="947968"/>
      </dsp:txXfrm>
    </dsp:sp>
    <dsp:sp modelId="{9F603DA6-20C2-492C-91AF-BD7A83DE4F11}">
      <dsp:nvSpPr>
        <dsp:cNvPr id="0" name=""/>
        <dsp:cNvSpPr/>
      </dsp:nvSpPr>
      <dsp:spPr>
        <a:xfrm>
          <a:off x="0" y="2374371"/>
          <a:ext cx="6117335" cy="94796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DA8BA1-D6E6-460A-96C2-D9F317A56C72}">
      <dsp:nvSpPr>
        <dsp:cNvPr id="0" name=""/>
        <dsp:cNvSpPr/>
      </dsp:nvSpPr>
      <dsp:spPr>
        <a:xfrm>
          <a:off x="286760" y="2587664"/>
          <a:ext cx="521382" cy="52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A466AD-7434-4897-A9BB-8D3AA3154D01}">
      <dsp:nvSpPr>
        <dsp:cNvPr id="0" name=""/>
        <dsp:cNvSpPr/>
      </dsp:nvSpPr>
      <dsp:spPr>
        <a:xfrm>
          <a:off x="1094903" y="2374371"/>
          <a:ext cx="2752801"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100000"/>
            </a:lnSpc>
            <a:spcBef>
              <a:spcPct val="0"/>
            </a:spcBef>
            <a:spcAft>
              <a:spcPct val="35000"/>
            </a:spcAft>
            <a:buNone/>
          </a:pPr>
          <a:r>
            <a:rPr lang="en-US" sz="1900" kern="1200"/>
            <a:t>Getting Engaged in CCW</a:t>
          </a:r>
          <a:endParaRPr lang="en-US" sz="1900" kern="1200" dirty="0"/>
        </a:p>
      </dsp:txBody>
      <dsp:txXfrm>
        <a:off x="1094903" y="2374371"/>
        <a:ext cx="2752801" cy="947968"/>
      </dsp:txXfrm>
    </dsp:sp>
    <dsp:sp modelId="{FB9B52F8-79AA-D34F-8351-7763688FFF84}">
      <dsp:nvSpPr>
        <dsp:cNvPr id="0" name=""/>
        <dsp:cNvSpPr/>
      </dsp:nvSpPr>
      <dsp:spPr>
        <a:xfrm>
          <a:off x="3847704" y="2374371"/>
          <a:ext cx="2269631"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622300">
            <a:lnSpc>
              <a:spcPct val="100000"/>
            </a:lnSpc>
            <a:spcBef>
              <a:spcPct val="0"/>
            </a:spcBef>
            <a:spcAft>
              <a:spcPct val="35000"/>
            </a:spcAft>
            <a:buNone/>
          </a:pPr>
          <a:r>
            <a:rPr lang="en-US" sz="1400" kern="1200"/>
            <a:t>Participation and Collaboration</a:t>
          </a:r>
          <a:endParaRPr lang="en-US" sz="1400" kern="1200" dirty="0"/>
        </a:p>
      </dsp:txBody>
      <dsp:txXfrm>
        <a:off x="3847704" y="2374371"/>
        <a:ext cx="2269631" cy="947968"/>
      </dsp:txXfrm>
    </dsp:sp>
    <dsp:sp modelId="{86913905-9637-44B8-B70B-BB13D39E16C5}">
      <dsp:nvSpPr>
        <dsp:cNvPr id="0" name=""/>
        <dsp:cNvSpPr/>
      </dsp:nvSpPr>
      <dsp:spPr>
        <a:xfrm>
          <a:off x="0" y="3559332"/>
          <a:ext cx="6117335" cy="947968"/>
        </a:xfrm>
        <a:prstGeom prst="roundRect">
          <a:avLst>
            <a:gd name="adj" fmla="val 10000"/>
          </a:avLst>
        </a:prstGeom>
        <a:solidFill>
          <a:srgbClr val="00B0F0"/>
        </a:solidFill>
        <a:ln>
          <a:noFill/>
        </a:ln>
        <a:effectLst/>
      </dsp:spPr>
      <dsp:style>
        <a:lnRef idx="0">
          <a:scrgbClr r="0" g="0" b="0"/>
        </a:lnRef>
        <a:fillRef idx="1">
          <a:scrgbClr r="0" g="0" b="0"/>
        </a:fillRef>
        <a:effectRef idx="0">
          <a:scrgbClr r="0" g="0" b="0"/>
        </a:effectRef>
        <a:fontRef idx="minor"/>
      </dsp:style>
    </dsp:sp>
    <dsp:sp modelId="{3E7DBF40-336D-4BC5-81DE-F0C7D07447DE}">
      <dsp:nvSpPr>
        <dsp:cNvPr id="0" name=""/>
        <dsp:cNvSpPr/>
      </dsp:nvSpPr>
      <dsp:spPr>
        <a:xfrm>
          <a:off x="286760" y="3772625"/>
          <a:ext cx="521382" cy="5213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3CCD49-5B38-45C7-B945-82F8648D3CBB}">
      <dsp:nvSpPr>
        <dsp:cNvPr id="0" name=""/>
        <dsp:cNvSpPr/>
      </dsp:nvSpPr>
      <dsp:spPr>
        <a:xfrm>
          <a:off x="1094903" y="3559332"/>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100000"/>
            </a:lnSpc>
            <a:spcBef>
              <a:spcPct val="0"/>
            </a:spcBef>
            <a:spcAft>
              <a:spcPct val="35000"/>
            </a:spcAft>
            <a:buNone/>
          </a:pPr>
          <a:r>
            <a:rPr lang="en-US" sz="1900" kern="1200"/>
            <a:t>Q&amp;A</a:t>
          </a:r>
          <a:endParaRPr lang="en-US" sz="1900" kern="1200" dirty="0"/>
        </a:p>
      </dsp:txBody>
      <dsp:txXfrm>
        <a:off x="1094903" y="3559332"/>
        <a:ext cx="5022432" cy="947968"/>
      </dsp:txXfrm>
    </dsp:sp>
    <dsp:sp modelId="{266BB9C8-DE02-674E-9EDB-25BC34862960}">
      <dsp:nvSpPr>
        <dsp:cNvPr id="0" name=""/>
        <dsp:cNvSpPr/>
      </dsp:nvSpPr>
      <dsp:spPr>
        <a:xfrm>
          <a:off x="0" y="4744292"/>
          <a:ext cx="6117335" cy="947968"/>
        </a:xfrm>
        <a:prstGeom prst="roundRect">
          <a:avLst>
            <a:gd name="adj" fmla="val 10000"/>
          </a:avLst>
        </a:prstGeom>
        <a:solidFill>
          <a:srgbClr val="774A98"/>
        </a:solidFill>
        <a:ln>
          <a:noFill/>
        </a:ln>
        <a:effectLst/>
      </dsp:spPr>
      <dsp:style>
        <a:lnRef idx="0">
          <a:scrgbClr r="0" g="0" b="0"/>
        </a:lnRef>
        <a:fillRef idx="1">
          <a:scrgbClr r="0" g="0" b="0"/>
        </a:fillRef>
        <a:effectRef idx="0">
          <a:scrgbClr r="0" g="0" b="0"/>
        </a:effectRef>
        <a:fontRef idx="minor"/>
      </dsp:style>
    </dsp:sp>
    <dsp:sp modelId="{5DB7921C-4B28-CA4F-951C-C8B9AFFFA145}">
      <dsp:nvSpPr>
        <dsp:cNvPr id="0" name=""/>
        <dsp:cNvSpPr/>
      </dsp:nvSpPr>
      <dsp:spPr>
        <a:xfrm>
          <a:off x="286760" y="4957585"/>
          <a:ext cx="521382" cy="521382"/>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547589-3B19-3C49-9997-E344DC0B8204}">
      <dsp:nvSpPr>
        <dsp:cNvPr id="0" name=""/>
        <dsp:cNvSpPr/>
      </dsp:nvSpPr>
      <dsp:spPr>
        <a:xfrm>
          <a:off x="1094903" y="4744292"/>
          <a:ext cx="5022432"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100000"/>
            </a:lnSpc>
            <a:spcBef>
              <a:spcPct val="0"/>
            </a:spcBef>
            <a:spcAft>
              <a:spcPct val="35000"/>
            </a:spcAft>
            <a:buNone/>
          </a:pPr>
          <a:r>
            <a:rPr lang="en-US" sz="1900" kern="1200"/>
            <a:t>Thank You</a:t>
          </a:r>
          <a:endParaRPr lang="en-US" sz="1900" kern="1200" dirty="0"/>
        </a:p>
      </dsp:txBody>
      <dsp:txXfrm>
        <a:off x="1094903" y="4744292"/>
        <a:ext cx="5022432" cy="947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83A84-F75A-4949-99E9-885799996F5E}">
      <dsp:nvSpPr>
        <dsp:cNvPr id="0" name=""/>
        <dsp:cNvSpPr/>
      </dsp:nvSpPr>
      <dsp:spPr>
        <a:xfrm>
          <a:off x="0" y="163512"/>
          <a:ext cx="4646905"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Multiple Opportunities</a:t>
          </a:r>
        </a:p>
      </dsp:txBody>
      <dsp:txXfrm>
        <a:off x="29271" y="192783"/>
        <a:ext cx="4588363" cy="541083"/>
      </dsp:txXfrm>
    </dsp:sp>
    <dsp:sp modelId="{01E8DB15-069C-4400-9E99-99237BF93996}">
      <dsp:nvSpPr>
        <dsp:cNvPr id="0" name=""/>
        <dsp:cNvSpPr/>
      </dsp:nvSpPr>
      <dsp:spPr>
        <a:xfrm>
          <a:off x="0" y="835137"/>
          <a:ext cx="4646905"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Multiple Pathways</a:t>
          </a:r>
        </a:p>
      </dsp:txBody>
      <dsp:txXfrm>
        <a:off x="29271" y="864408"/>
        <a:ext cx="4588363" cy="541083"/>
      </dsp:txXfrm>
    </dsp:sp>
    <dsp:sp modelId="{A6D0AF33-9F83-4D8D-9B44-28B01B6ED7C1}">
      <dsp:nvSpPr>
        <dsp:cNvPr id="0" name=""/>
        <dsp:cNvSpPr/>
      </dsp:nvSpPr>
      <dsp:spPr>
        <a:xfrm>
          <a:off x="0" y="1506762"/>
          <a:ext cx="4646905"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Need for Diversity</a:t>
          </a:r>
        </a:p>
      </dsp:txBody>
      <dsp:txXfrm>
        <a:off x="29271" y="1536033"/>
        <a:ext cx="4588363" cy="541083"/>
      </dsp:txXfrm>
    </dsp:sp>
    <dsp:sp modelId="{DC2ADCE2-3EF4-4553-83FC-9CB5926DAC49}">
      <dsp:nvSpPr>
        <dsp:cNvPr id="0" name=""/>
        <dsp:cNvSpPr/>
      </dsp:nvSpPr>
      <dsp:spPr>
        <a:xfrm>
          <a:off x="0" y="2178387"/>
          <a:ext cx="4646905"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High Demand &amp; Good Paying Job</a:t>
          </a:r>
        </a:p>
      </dsp:txBody>
      <dsp:txXfrm>
        <a:off x="29271" y="2207658"/>
        <a:ext cx="4588363" cy="541083"/>
      </dsp:txXfrm>
    </dsp:sp>
    <dsp:sp modelId="{605584EE-1F75-479F-A3BC-4233F5121062}">
      <dsp:nvSpPr>
        <dsp:cNvPr id="0" name=""/>
        <dsp:cNvSpPr/>
      </dsp:nvSpPr>
      <dsp:spPr>
        <a:xfrm>
          <a:off x="0" y="2850012"/>
          <a:ext cx="4646905" cy="5996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Positive Contribution to Society </a:t>
          </a:r>
        </a:p>
      </dsp:txBody>
      <dsp:txXfrm>
        <a:off x="29271" y="2879283"/>
        <a:ext cx="4588363" cy="54108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4A93D-A6A5-3348-A23F-F76D0F78F871}" type="datetimeFigureOut">
              <a:rPr lang="en-US" smtClean="0"/>
              <a:t>6/20/2024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E0C79-38B8-7D41-ADD7-2930EB206FE8}" type="slidenum">
              <a:rPr lang="en-US" smtClean="0"/>
              <a:t>‹#›</a:t>
            </a:fld>
            <a:endParaRPr lang="en-US"/>
          </a:p>
        </p:txBody>
      </p:sp>
    </p:spTree>
    <p:extLst>
      <p:ext uri="{BB962C8B-B14F-4D97-AF65-F5344CB8AC3E}">
        <p14:creationId xmlns:p14="http://schemas.microsoft.com/office/powerpoint/2010/main" val="2808169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hutterstock.com/g/fizk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da.org/aws/NCDA/pt/sp/ncdmonth"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cda.org/aws/NCDA/pt/sp/ncdmont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Inform  stakeholders about Cybersecurity Career Week and the multiple ways to get involved</a:t>
            </a:r>
          </a:p>
          <a:p>
            <a:r>
              <a:rPr lang="en-US" sz="1200" b="0" i="0" u="none" strike="noStrike" kern="1200" dirty="0">
                <a:solidFill>
                  <a:schemeClr val="tx1"/>
                </a:solidFill>
                <a:effectLst/>
                <a:latin typeface="+mn-lt"/>
                <a:ea typeface="+mn-ea"/>
                <a:cs typeface="+mn-cs"/>
              </a:rPr>
              <a:t>Encourage others to make a commitment </a:t>
            </a:r>
          </a:p>
          <a:p>
            <a:endParaRPr lang="en-US" dirty="0"/>
          </a:p>
        </p:txBody>
      </p:sp>
      <p:sp>
        <p:nvSpPr>
          <p:cNvPr id="4" name="Slide Number Placeholder 3"/>
          <p:cNvSpPr>
            <a:spLocks noGrp="1"/>
          </p:cNvSpPr>
          <p:nvPr>
            <p:ph type="sldNum" sz="quarter" idx="5"/>
          </p:nvPr>
        </p:nvSpPr>
        <p:spPr/>
        <p:txBody>
          <a:bodyPr/>
          <a:lstStyle/>
          <a:p>
            <a:fld id="{C06E0C79-38B8-7D41-ADD7-2930EB206FE8}" type="slidenum">
              <a:rPr lang="en-US" smtClean="0"/>
              <a:t>1</a:t>
            </a:fld>
            <a:endParaRPr lang="en-US"/>
          </a:p>
        </p:txBody>
      </p:sp>
    </p:spTree>
    <p:extLst>
      <p:ext uri="{BB962C8B-B14F-4D97-AF65-F5344CB8AC3E}">
        <p14:creationId xmlns:p14="http://schemas.microsoft.com/office/powerpoint/2010/main" val="2779885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6E0C79-38B8-7D41-ADD7-2930EB206FE8}" type="slidenum">
              <a:rPr lang="en-US" smtClean="0"/>
              <a:t>10</a:t>
            </a:fld>
            <a:endParaRPr lang="en-US"/>
          </a:p>
        </p:txBody>
      </p:sp>
    </p:spTree>
    <p:extLst>
      <p:ext uri="{BB962C8B-B14F-4D97-AF65-F5344CB8AC3E}">
        <p14:creationId xmlns:p14="http://schemas.microsoft.com/office/powerpoint/2010/main" val="2634545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6E0C79-38B8-7D41-ADD7-2930EB206FE8}" type="slidenum">
              <a:rPr lang="en-US" smtClean="0"/>
              <a:t>12</a:t>
            </a:fld>
            <a:endParaRPr lang="en-US"/>
          </a:p>
        </p:txBody>
      </p:sp>
    </p:spTree>
    <p:extLst>
      <p:ext uri="{BB962C8B-B14F-4D97-AF65-F5344CB8AC3E}">
        <p14:creationId xmlns:p14="http://schemas.microsoft.com/office/powerpoint/2010/main" val="2588561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Pause to see if any attendees can share (if they participated in past years) or can commit to doing something this year or share ideas they have. </a:t>
            </a:r>
          </a:p>
          <a:p>
            <a:r>
              <a:rPr lang="en-US" sz="1200" b="0" i="0" u="none" strike="noStrike" kern="1200" dirty="0">
                <a:solidFill>
                  <a:schemeClr val="tx1"/>
                </a:solidFill>
                <a:effectLst/>
                <a:latin typeface="+mn-lt"/>
                <a:ea typeface="+mn-ea"/>
                <a:cs typeface="+mn-cs"/>
              </a:rPr>
              <a:t>Ask to see if others have career resources we can add to the toolkit. </a:t>
            </a:r>
          </a:p>
          <a:p>
            <a:endParaRPr lang="en-US" dirty="0"/>
          </a:p>
        </p:txBody>
      </p:sp>
      <p:sp>
        <p:nvSpPr>
          <p:cNvPr id="4" name="Slide Number Placeholder 3"/>
          <p:cNvSpPr>
            <a:spLocks noGrp="1"/>
          </p:cNvSpPr>
          <p:nvPr>
            <p:ph type="sldNum" sz="quarter" idx="5"/>
          </p:nvPr>
        </p:nvSpPr>
        <p:spPr/>
        <p:txBody>
          <a:bodyPr/>
          <a:lstStyle/>
          <a:p>
            <a:fld id="{C06E0C79-38B8-7D41-ADD7-2930EB206FE8}" type="slidenum">
              <a:rPr lang="en-US" smtClean="0"/>
              <a:t>13</a:t>
            </a:fld>
            <a:endParaRPr lang="en-US"/>
          </a:p>
        </p:txBody>
      </p:sp>
    </p:spTree>
    <p:extLst>
      <p:ext uri="{BB962C8B-B14F-4D97-AF65-F5344CB8AC3E}">
        <p14:creationId xmlns:p14="http://schemas.microsoft.com/office/powerpoint/2010/main" val="1143908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Shutterstock/</a:t>
            </a:r>
            <a:r>
              <a:rPr lang="en-US" sz="1200" b="0" i="0" u="sng" kern="1200" dirty="0">
                <a:solidFill>
                  <a:schemeClr val="tx1"/>
                </a:solidFill>
                <a:effectLst/>
                <a:latin typeface="+mn-lt"/>
                <a:ea typeface="+mn-ea"/>
                <a:cs typeface="+mn-cs"/>
                <a:hlinkClick r:id="rId3"/>
              </a:rPr>
              <a:t>izkes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0497C-3DBD-4192-AF55-E920B8E1D1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83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0497C-3DBD-4192-AF55-E920B8E1D1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47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the word out. MARK YOUR CALENDAR—always the third week in October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0497C-3DBD-4192-AF55-E920B8E1D1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226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Cybersecurity Career Week (CCW) aims to inspire, educate, and engage citizens to pursue careers in cybersecurity. The campaign was previously titled National Cybersecurity Career Awareness Week. Starting in 2021, CCW moved to the third week in October. This helps support the existing Cybersecurity Awareness Month and better align with our international partners/ planned events. [Previously it took place during November’s </a:t>
            </a:r>
            <a:r>
              <a:rPr lang="en-US" sz="1200" b="0" i="0" u="sng" kern="1200" dirty="0">
                <a:solidFill>
                  <a:schemeClr val="tx1"/>
                </a:solidFill>
                <a:effectLst/>
                <a:latin typeface="+mn-lt"/>
                <a:ea typeface="+mn-ea"/>
                <a:cs typeface="+mn-cs"/>
                <a:hlinkClick r:id="rId3"/>
              </a:rPr>
              <a:t>National Career Development Month</a:t>
            </a:r>
            <a:r>
              <a:rPr lang="en-US" sz="1200" b="0" i="0" kern="1200" dirty="0">
                <a:solidFill>
                  <a:schemeClr val="tx1"/>
                </a:solidFill>
                <a:effectLst/>
                <a:latin typeface="+mn-lt"/>
                <a:ea typeface="+mn-ea"/>
                <a:cs typeface="+mn-cs"/>
              </a:rPr>
              <a:t>. ]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Each day of the week-long campaign provides an opportunity to learn about the contributions and innovations of cybersecurity practitioners, and the plethora of job opportunities that can be found when exploring cybersecurity as a career choice.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During the week, learners of all ages, educators, parents, employers, and the community participate in a national recognition of how cybersecurity plays a vital role in a global society and --showcasing how building a nation’s cybersecurity workforce enhances each nation’s security and promotes economic prosperity.</a:t>
            </a:r>
          </a:p>
          <a:p>
            <a:endParaRPr lang="en-US" dirty="0"/>
          </a:p>
        </p:txBody>
      </p:sp>
      <p:sp>
        <p:nvSpPr>
          <p:cNvPr id="4" name="Slide Number Placeholder 3"/>
          <p:cNvSpPr>
            <a:spLocks noGrp="1"/>
          </p:cNvSpPr>
          <p:nvPr>
            <p:ph type="sldNum" sz="quarter" idx="5"/>
          </p:nvPr>
        </p:nvSpPr>
        <p:spPr/>
        <p:txBody>
          <a:bodyPr/>
          <a:lstStyle/>
          <a:p>
            <a:fld id="{C06E0C79-38B8-7D41-ADD7-2930EB206FE8}" type="slidenum">
              <a:rPr lang="en-US" smtClean="0"/>
              <a:t>4</a:t>
            </a:fld>
            <a:endParaRPr lang="en-US"/>
          </a:p>
        </p:txBody>
      </p:sp>
    </p:spTree>
    <p:extLst>
      <p:ext uri="{BB962C8B-B14F-4D97-AF65-F5344CB8AC3E}">
        <p14:creationId xmlns:p14="http://schemas.microsoft.com/office/powerpoint/2010/main" val="1519100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Celebrate how the cybersecurity workforce makes a difference in our world</a:t>
            </a:r>
          </a:p>
          <a:p>
            <a:r>
              <a:rPr lang="en-US" sz="1200" b="0" i="0" kern="1200" dirty="0">
                <a:solidFill>
                  <a:schemeClr val="tx1"/>
                </a:solidFill>
                <a:effectLst/>
                <a:latin typeface="+mn-lt"/>
                <a:ea typeface="+mn-ea"/>
                <a:cs typeface="+mn-cs"/>
              </a:rPr>
              <a:t>Increase public dialogue about the need for a cybersecurity workforce</a:t>
            </a:r>
          </a:p>
          <a:p>
            <a:r>
              <a:rPr lang="en-US" sz="1200" b="0" i="0" kern="1200" dirty="0">
                <a:solidFill>
                  <a:schemeClr val="tx1"/>
                </a:solidFill>
                <a:effectLst/>
                <a:latin typeface="+mn-lt"/>
                <a:ea typeface="+mn-ea"/>
                <a:cs typeface="+mn-cs"/>
              </a:rPr>
              <a:t>Bring cybersecurity to life for kids, educators, and parents</a:t>
            </a:r>
          </a:p>
          <a:p>
            <a:endParaRPr lang="en-US" dirty="0"/>
          </a:p>
        </p:txBody>
      </p:sp>
      <p:sp>
        <p:nvSpPr>
          <p:cNvPr id="4" name="Slide Number Placeholder 3"/>
          <p:cNvSpPr>
            <a:spLocks noGrp="1"/>
          </p:cNvSpPr>
          <p:nvPr>
            <p:ph type="sldNum" sz="quarter" idx="5"/>
          </p:nvPr>
        </p:nvSpPr>
        <p:spPr/>
        <p:txBody>
          <a:bodyPr/>
          <a:lstStyle/>
          <a:p>
            <a:fld id="{C800497C-3DBD-4192-AF55-E920B8E1D1C2}" type="slidenum">
              <a:rPr lang="en-US" smtClean="0"/>
              <a:t>5</a:t>
            </a:fld>
            <a:endParaRPr lang="en-US" dirty="0"/>
          </a:p>
        </p:txBody>
      </p:sp>
    </p:spTree>
    <p:extLst>
      <p:ext uri="{BB962C8B-B14F-4D97-AF65-F5344CB8AC3E}">
        <p14:creationId xmlns:p14="http://schemas.microsoft.com/office/powerpoint/2010/main" val="128876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Cybersecurity Career Week aims to inspire, educate, and engage citizens to pursue careers in cybersecurity. Cybersecurity Career Week takes place during  November’s </a:t>
            </a:r>
            <a:r>
              <a:rPr lang="en-US" sz="1200" b="0" i="0" u="sng" kern="1200" dirty="0">
                <a:solidFill>
                  <a:schemeClr val="tx1"/>
                </a:solidFill>
                <a:effectLst/>
                <a:latin typeface="+mn-lt"/>
                <a:ea typeface="+mn-ea"/>
                <a:cs typeface="+mn-cs"/>
                <a:hlinkClick r:id="rId3"/>
              </a:rPr>
              <a:t>National Career Development Month</a:t>
            </a:r>
            <a:r>
              <a:rPr lang="en-US" sz="1200" b="0" i="0" kern="1200" dirty="0">
                <a:solidFill>
                  <a:schemeClr val="tx1"/>
                </a:solidFill>
                <a:effectLst/>
                <a:latin typeface="+mn-lt"/>
                <a:ea typeface="+mn-ea"/>
                <a:cs typeface="+mn-cs"/>
              </a:rPr>
              <a:t>. Each day of the week-long campaign provides an opportunity to learn about the contributions and innovations of cybersecurity practitioners, and the plethora of job opportunities that can be found when exploring cybersecurity as a career choice.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During the week, learners of all ages, educators, parents, employers, and the community participate in a national recognition of how cybersecurity plays a vital role in the lives of Americans and how building a national cybersecurity workforce enhances America’s national security and promotes economic prosperity.</a:t>
            </a:r>
          </a:p>
          <a:p>
            <a:endParaRPr lang="en-US" dirty="0"/>
          </a:p>
          <a:p>
            <a:r>
              <a:rPr lang="en-US" sz="1200" b="0" i="0" kern="1200" dirty="0">
                <a:solidFill>
                  <a:schemeClr val="tx1"/>
                </a:solidFill>
                <a:effectLst/>
                <a:latin typeface="+mn-lt"/>
                <a:ea typeface="+mn-ea"/>
                <a:cs typeface="+mn-cs"/>
              </a:rPr>
              <a:t>Celebrate how the cybersecurity workforce makes a difference in our world</a:t>
            </a:r>
          </a:p>
          <a:p>
            <a:r>
              <a:rPr lang="en-US" sz="1200" b="0" i="0" kern="1200" dirty="0">
                <a:solidFill>
                  <a:schemeClr val="tx1"/>
                </a:solidFill>
                <a:effectLst/>
                <a:latin typeface="+mn-lt"/>
                <a:ea typeface="+mn-ea"/>
                <a:cs typeface="+mn-cs"/>
              </a:rPr>
              <a:t>Increase public dialogue about the need for cybersecurity workforce</a:t>
            </a:r>
          </a:p>
          <a:p>
            <a:r>
              <a:rPr lang="en-US" sz="1200" b="0" i="0" kern="1200" dirty="0">
                <a:solidFill>
                  <a:schemeClr val="tx1"/>
                </a:solidFill>
                <a:effectLst/>
                <a:latin typeface="+mn-lt"/>
                <a:ea typeface="+mn-ea"/>
                <a:cs typeface="+mn-cs"/>
              </a:rPr>
              <a:t>Bring cybersecurity to life for kids, educators, and parents</a:t>
            </a:r>
          </a:p>
          <a:p>
            <a:endParaRPr lang="en-US" dirty="0"/>
          </a:p>
          <a:p>
            <a:endParaRPr lang="en-US" dirty="0"/>
          </a:p>
        </p:txBody>
      </p:sp>
      <p:sp>
        <p:nvSpPr>
          <p:cNvPr id="4" name="Slide Number Placeholder 3"/>
          <p:cNvSpPr>
            <a:spLocks noGrp="1"/>
          </p:cNvSpPr>
          <p:nvPr>
            <p:ph type="sldNum" sz="quarter" idx="5"/>
          </p:nvPr>
        </p:nvSpPr>
        <p:spPr/>
        <p:txBody>
          <a:bodyPr/>
          <a:lstStyle/>
          <a:p>
            <a:fld id="{C06E0C79-38B8-7D41-ADD7-2930EB206FE8}" type="slidenum">
              <a:rPr lang="en-US" smtClean="0"/>
              <a:t>6</a:t>
            </a:fld>
            <a:endParaRPr lang="en-US"/>
          </a:p>
        </p:txBody>
      </p:sp>
    </p:spTree>
    <p:extLst>
      <p:ext uri="{BB962C8B-B14F-4D97-AF65-F5344CB8AC3E}">
        <p14:creationId xmlns:p14="http://schemas.microsoft.com/office/powerpoint/2010/main" val="3303380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FIVE KEY POINTS are to inform the public about the </a:t>
            </a:r>
          </a:p>
          <a:p>
            <a:pPr marL="228600" indent="-228600">
              <a:buAutoNum type="arabicPeriod"/>
            </a:pPr>
            <a:r>
              <a:rPr lang="en-US" b="1" i="1" dirty="0"/>
              <a:t>Multiple career opportunities </a:t>
            </a:r>
            <a:r>
              <a:rPr lang="en-US" dirty="0"/>
              <a:t>(different industry/ technical and non-technical work roles)</a:t>
            </a:r>
          </a:p>
          <a:p>
            <a:pPr marL="228600" indent="-228600">
              <a:buAutoNum type="arabicPeriod"/>
            </a:pPr>
            <a:r>
              <a:rPr lang="en-US" b="1" i="1" dirty="0"/>
              <a:t>Multiple pathways- </a:t>
            </a:r>
            <a:r>
              <a:rPr lang="en-US" dirty="0"/>
              <a:t>2 year / 4 year/ grad school / VTE/ certs / boot camps/apprenticeships –lots of ways to get there </a:t>
            </a:r>
          </a:p>
          <a:p>
            <a:pPr marL="228600" indent="-228600">
              <a:buAutoNum type="arabicPeriod"/>
            </a:pPr>
            <a:r>
              <a:rPr lang="en-US" dirty="0"/>
              <a:t>We need a </a:t>
            </a:r>
            <a:r>
              <a:rPr lang="en-US" b="1" i="1" dirty="0"/>
              <a:t>diverse workforce</a:t>
            </a:r>
            <a:r>
              <a:rPr lang="en-US" dirty="0"/>
              <a:t>—not just for DEIA, but because we need diverse thoughts  to look at problems through a different lens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bg1"/>
                </a:solidFill>
                <a:latin typeface="+mn-lt"/>
                <a:ea typeface="+mn-ea"/>
                <a:cs typeface="+mn-cs"/>
              </a:rPr>
              <a:t>Emphasize the </a:t>
            </a:r>
            <a:r>
              <a:rPr lang="en-US" sz="1200" b="1" i="1" kern="1200" dirty="0">
                <a:solidFill>
                  <a:schemeClr val="bg1"/>
                </a:solidFill>
                <a:latin typeface="+mn-lt"/>
                <a:ea typeface="+mn-ea"/>
                <a:cs typeface="+mn-cs"/>
              </a:rPr>
              <a:t>high demand and opportunities </a:t>
            </a:r>
            <a:r>
              <a:rPr lang="en-US" sz="1200" kern="1200" dirty="0">
                <a:solidFill>
                  <a:schemeClr val="bg1"/>
                </a:solidFill>
                <a:latin typeface="+mn-lt"/>
                <a:ea typeface="+mn-ea"/>
                <a:cs typeface="+mn-cs"/>
              </a:rPr>
              <a:t>in cybersecurity. </a:t>
            </a:r>
            <a:r>
              <a:rPr lang="en-US" sz="1200" i="1" dirty="0"/>
              <a:t>Data (Dept. of Labor) predicts </a:t>
            </a:r>
            <a:r>
              <a:rPr lang="en-US" sz="1200" b="1" i="1" dirty="0"/>
              <a:t>that IT and cybersecurity will be among the fastest-growing and best-paying jobs over the next decade.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Cybersecurity plays a vital role in the lives of all global citizens and the cybersecurity workforce makes a difference in our world. </a:t>
            </a:r>
            <a:r>
              <a:rPr lang="en-US" sz="1200" b="1" i="1" dirty="0"/>
              <a:t>It enhances national security and promotes economic prosperity. </a:t>
            </a:r>
            <a:r>
              <a:rPr lang="en-US" sz="1200" b="0" i="1" dirty="0"/>
              <a:t>Cybersecurity workers make a difference in society.  Think: TECH FOR GOOD</a:t>
            </a:r>
            <a:endParaRPr lang="en-US" sz="1200"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1"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a:solidFill>
                <a:schemeClr val="bg1"/>
              </a:solidFill>
              <a:latin typeface="+mn-lt"/>
              <a:ea typeface="+mn-ea"/>
              <a:cs typeface="+mn-cs"/>
            </a:endParaRPr>
          </a:p>
          <a:p>
            <a:pPr marL="228600" indent="-228600">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00497C-3DBD-4192-AF55-E920B8E1D1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47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google NICE NIST CCW you will end up at the website or enter nist.gov/nice/</a:t>
            </a:r>
            <a:r>
              <a:rPr lang="en-US" dirty="0" err="1"/>
              <a:t>ccw</a:t>
            </a:r>
            <a:endParaRPr lang="en-US" dirty="0"/>
          </a:p>
        </p:txBody>
      </p:sp>
      <p:sp>
        <p:nvSpPr>
          <p:cNvPr id="4" name="Slide Number Placeholder 3"/>
          <p:cNvSpPr>
            <a:spLocks noGrp="1"/>
          </p:cNvSpPr>
          <p:nvPr>
            <p:ph type="sldNum" sz="quarter" idx="5"/>
          </p:nvPr>
        </p:nvSpPr>
        <p:spPr/>
        <p:txBody>
          <a:bodyPr/>
          <a:lstStyle/>
          <a:p>
            <a:fld id="{C06E0C79-38B8-7D41-ADD7-2930EB206FE8}" type="slidenum">
              <a:rPr lang="en-US" smtClean="0"/>
              <a:t>8</a:t>
            </a:fld>
            <a:endParaRPr lang="en-US"/>
          </a:p>
        </p:txBody>
      </p:sp>
    </p:spTree>
    <p:extLst>
      <p:ext uri="{BB962C8B-B14F-4D97-AF65-F5344CB8AC3E}">
        <p14:creationId xmlns:p14="http://schemas.microsoft.com/office/powerpoint/2010/main" val="3894066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https://www.nist.gov/itl/applied-cybersecurity/nice/events/cybersecurity-career-week/discovering-cybersecurity-careers</a:t>
            </a:r>
          </a:p>
        </p:txBody>
      </p:sp>
      <p:sp>
        <p:nvSpPr>
          <p:cNvPr id="4" name="Slide Number Placeholder 3"/>
          <p:cNvSpPr>
            <a:spLocks noGrp="1"/>
          </p:cNvSpPr>
          <p:nvPr>
            <p:ph type="sldNum" sz="quarter" idx="5"/>
          </p:nvPr>
        </p:nvSpPr>
        <p:spPr/>
        <p:txBody>
          <a:bodyPr/>
          <a:lstStyle/>
          <a:p>
            <a:fld id="{C06E0C79-38B8-7D41-ADD7-2930EB206FE8}" type="slidenum">
              <a:rPr lang="en-US" smtClean="0"/>
              <a:t>9</a:t>
            </a:fld>
            <a:endParaRPr lang="en-US"/>
          </a:p>
        </p:txBody>
      </p:sp>
    </p:spTree>
    <p:extLst>
      <p:ext uri="{BB962C8B-B14F-4D97-AF65-F5344CB8AC3E}">
        <p14:creationId xmlns:p14="http://schemas.microsoft.com/office/powerpoint/2010/main" val="1374681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9B55-3FEF-C63C-1B54-2E4ECF8240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D96A0D-6850-D2AE-CB57-A55413BC1C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956C63-4B21-0831-404B-AB82DB9A04BB}"/>
              </a:ext>
            </a:extLst>
          </p:cNvPr>
          <p:cNvSpPr>
            <a:spLocks noGrp="1"/>
          </p:cNvSpPr>
          <p:nvPr>
            <p:ph type="dt" sz="half" idx="10"/>
          </p:nvPr>
        </p:nvSpPr>
        <p:spPr/>
        <p:txBody>
          <a:bodyPr/>
          <a:lstStyle/>
          <a:p>
            <a:fld id="{C5B5BDA0-C6AE-A742-B920-54B2C3A74541}" type="datetimeFigureOut">
              <a:rPr lang="en-US" smtClean="0"/>
              <a:t>6/20/2024</a:t>
            </a:fld>
            <a:endParaRPr lang="en-US"/>
          </a:p>
        </p:txBody>
      </p:sp>
      <p:sp>
        <p:nvSpPr>
          <p:cNvPr id="5" name="Footer Placeholder 4">
            <a:extLst>
              <a:ext uri="{FF2B5EF4-FFF2-40B4-BE49-F238E27FC236}">
                <a16:creationId xmlns:a16="http://schemas.microsoft.com/office/drawing/2014/main" id="{A01466AE-5B25-4E5D-E8D8-103640E0A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7D30F-B77C-F24F-B59F-84189E22BBB8}"/>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1129279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9D1E4-7B4D-CEF3-210C-B1E39CC189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D3FD86-E891-896C-2FD8-B8FE027097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61490-B11F-BE0A-6D74-B61E72D72B5F}"/>
              </a:ext>
            </a:extLst>
          </p:cNvPr>
          <p:cNvSpPr>
            <a:spLocks noGrp="1"/>
          </p:cNvSpPr>
          <p:nvPr>
            <p:ph type="dt" sz="half" idx="10"/>
          </p:nvPr>
        </p:nvSpPr>
        <p:spPr/>
        <p:txBody>
          <a:bodyPr/>
          <a:lstStyle/>
          <a:p>
            <a:fld id="{C5B5BDA0-C6AE-A742-B920-54B2C3A74541}" type="datetimeFigureOut">
              <a:rPr lang="en-US" smtClean="0"/>
              <a:t>6/20/2024</a:t>
            </a:fld>
            <a:endParaRPr lang="en-US"/>
          </a:p>
        </p:txBody>
      </p:sp>
      <p:sp>
        <p:nvSpPr>
          <p:cNvPr id="5" name="Footer Placeholder 4">
            <a:extLst>
              <a:ext uri="{FF2B5EF4-FFF2-40B4-BE49-F238E27FC236}">
                <a16:creationId xmlns:a16="http://schemas.microsoft.com/office/drawing/2014/main" id="{CC0A19F8-D7DA-DA5C-DCBD-46E554B0A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30D7BE-E9D7-D35B-938D-736240005AA0}"/>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12987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C4002-E8C9-445E-E4C8-33433C89D8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6BAB28-0E9A-678E-4AFE-AE14F1A6C7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5311F-0412-3C5A-9DF1-340297BD8DF9}"/>
              </a:ext>
            </a:extLst>
          </p:cNvPr>
          <p:cNvSpPr>
            <a:spLocks noGrp="1"/>
          </p:cNvSpPr>
          <p:nvPr>
            <p:ph type="dt" sz="half" idx="10"/>
          </p:nvPr>
        </p:nvSpPr>
        <p:spPr/>
        <p:txBody>
          <a:bodyPr/>
          <a:lstStyle/>
          <a:p>
            <a:fld id="{C5B5BDA0-C6AE-A742-B920-54B2C3A74541}" type="datetimeFigureOut">
              <a:rPr lang="en-US" smtClean="0"/>
              <a:t>6/20/2024</a:t>
            </a:fld>
            <a:endParaRPr lang="en-US"/>
          </a:p>
        </p:txBody>
      </p:sp>
      <p:sp>
        <p:nvSpPr>
          <p:cNvPr id="5" name="Footer Placeholder 4">
            <a:extLst>
              <a:ext uri="{FF2B5EF4-FFF2-40B4-BE49-F238E27FC236}">
                <a16:creationId xmlns:a16="http://schemas.microsoft.com/office/drawing/2014/main" id="{03F65198-16BB-E9D9-AF5F-3EB5874327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3C52B-E3CA-66BE-5870-E1A4711195DF}"/>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3158782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EFF3-BCC7-4E51-82D4-DC61B2C732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840534-A222-4CC5-BB06-2A83CC3C4A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E23B26-5B32-4E84-ABF0-F373384F775C}"/>
              </a:ext>
            </a:extLst>
          </p:cNvPr>
          <p:cNvSpPr>
            <a:spLocks noGrp="1"/>
          </p:cNvSpPr>
          <p:nvPr>
            <p:ph type="dt" sz="half" idx="10"/>
          </p:nvPr>
        </p:nvSpPr>
        <p:spPr/>
        <p:txBody>
          <a:bodyPr/>
          <a:lstStyle/>
          <a:p>
            <a:fld id="{22DA4237-3CE2-45D2-AE40-C2A2E4C048BB}" type="datetimeFigureOut">
              <a:rPr lang="en-US" smtClean="0"/>
              <a:t>6/20/2024</a:t>
            </a:fld>
            <a:endParaRPr lang="en-US" dirty="0"/>
          </a:p>
        </p:txBody>
      </p:sp>
      <p:sp>
        <p:nvSpPr>
          <p:cNvPr id="5" name="Footer Placeholder 4">
            <a:extLst>
              <a:ext uri="{FF2B5EF4-FFF2-40B4-BE49-F238E27FC236}">
                <a16:creationId xmlns:a16="http://schemas.microsoft.com/office/drawing/2014/main" id="{3102EDC7-EB80-46B6-A27E-FE9829957E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036FC7-C788-48F4-B7F8-97D11FAE0798}"/>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2604833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9615-E1A7-491E-8E91-5EF676EB33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DB7AD-7780-4B69-AE3C-9EBF38F3B5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61555-44ED-4DED-8356-5B19660B99E1}"/>
              </a:ext>
            </a:extLst>
          </p:cNvPr>
          <p:cNvSpPr>
            <a:spLocks noGrp="1"/>
          </p:cNvSpPr>
          <p:nvPr>
            <p:ph type="dt" sz="half" idx="10"/>
          </p:nvPr>
        </p:nvSpPr>
        <p:spPr/>
        <p:txBody>
          <a:bodyPr/>
          <a:lstStyle/>
          <a:p>
            <a:fld id="{22DA4237-3CE2-45D2-AE40-C2A2E4C048BB}" type="datetimeFigureOut">
              <a:rPr lang="en-US" smtClean="0"/>
              <a:t>6/20/2024</a:t>
            </a:fld>
            <a:endParaRPr lang="en-US" dirty="0"/>
          </a:p>
        </p:txBody>
      </p:sp>
      <p:sp>
        <p:nvSpPr>
          <p:cNvPr id="5" name="Footer Placeholder 4">
            <a:extLst>
              <a:ext uri="{FF2B5EF4-FFF2-40B4-BE49-F238E27FC236}">
                <a16:creationId xmlns:a16="http://schemas.microsoft.com/office/drawing/2014/main" id="{E42F05BC-8714-47FC-B563-7F1FAB6695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64D6FB-74C2-4B34-93A0-DD2BF6E4E134}"/>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1762496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0D8A7-F072-44B3-AE6D-EC35A19B37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B435A-65D2-4557-9D3C-8227EFAB36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CEDE9F-4100-4D32-A8B7-210AC5915963}"/>
              </a:ext>
            </a:extLst>
          </p:cNvPr>
          <p:cNvSpPr>
            <a:spLocks noGrp="1"/>
          </p:cNvSpPr>
          <p:nvPr>
            <p:ph type="dt" sz="half" idx="10"/>
          </p:nvPr>
        </p:nvSpPr>
        <p:spPr/>
        <p:txBody>
          <a:bodyPr/>
          <a:lstStyle/>
          <a:p>
            <a:fld id="{22DA4237-3CE2-45D2-AE40-C2A2E4C048BB}" type="datetimeFigureOut">
              <a:rPr lang="en-US" smtClean="0"/>
              <a:t>6/20/2024</a:t>
            </a:fld>
            <a:endParaRPr lang="en-US" dirty="0"/>
          </a:p>
        </p:txBody>
      </p:sp>
      <p:sp>
        <p:nvSpPr>
          <p:cNvPr id="5" name="Footer Placeholder 4">
            <a:extLst>
              <a:ext uri="{FF2B5EF4-FFF2-40B4-BE49-F238E27FC236}">
                <a16:creationId xmlns:a16="http://schemas.microsoft.com/office/drawing/2014/main" id="{EE7995AD-75A8-4787-B417-8F24D875A3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7513F6-22F1-4204-95FD-AE0A8915C5AD}"/>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2586974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9967-FA95-4DC1-9CE5-B6835F5212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76BB59-B426-435C-B96A-0646CD6747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1B5C43-D9C6-4B32-A311-86D7DFAED2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8E9416-E51D-425B-B041-47875CE77CFF}"/>
              </a:ext>
            </a:extLst>
          </p:cNvPr>
          <p:cNvSpPr>
            <a:spLocks noGrp="1"/>
          </p:cNvSpPr>
          <p:nvPr>
            <p:ph type="dt" sz="half" idx="10"/>
          </p:nvPr>
        </p:nvSpPr>
        <p:spPr/>
        <p:txBody>
          <a:bodyPr/>
          <a:lstStyle/>
          <a:p>
            <a:fld id="{22DA4237-3CE2-45D2-AE40-C2A2E4C048BB}" type="datetimeFigureOut">
              <a:rPr lang="en-US" smtClean="0"/>
              <a:t>6/20/2024</a:t>
            </a:fld>
            <a:endParaRPr lang="en-US" dirty="0"/>
          </a:p>
        </p:txBody>
      </p:sp>
      <p:sp>
        <p:nvSpPr>
          <p:cNvPr id="6" name="Footer Placeholder 5">
            <a:extLst>
              <a:ext uri="{FF2B5EF4-FFF2-40B4-BE49-F238E27FC236}">
                <a16:creationId xmlns:a16="http://schemas.microsoft.com/office/drawing/2014/main" id="{6C56E99F-E3A1-4BD9-91F7-083EE284B2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1EDDF7-6902-412F-B7C0-3A700902085F}"/>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1599957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D2B5-E5C0-486A-B2E7-449A865E4C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C7427E-A9A7-4E0A-9C03-B826D03FD1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553385-AB7E-4DD9-B1DA-BB0F7E228B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71FD62-9003-4DDE-907A-0829B6B4C2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7ABB0D-F5FB-4537-9648-BD0CFF49AB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EB1304-584D-4B85-BB65-B7BD2F20B768}"/>
              </a:ext>
            </a:extLst>
          </p:cNvPr>
          <p:cNvSpPr>
            <a:spLocks noGrp="1"/>
          </p:cNvSpPr>
          <p:nvPr>
            <p:ph type="dt" sz="half" idx="10"/>
          </p:nvPr>
        </p:nvSpPr>
        <p:spPr/>
        <p:txBody>
          <a:bodyPr/>
          <a:lstStyle/>
          <a:p>
            <a:fld id="{22DA4237-3CE2-45D2-AE40-C2A2E4C048BB}" type="datetimeFigureOut">
              <a:rPr lang="en-US" smtClean="0"/>
              <a:t>6/20/2024</a:t>
            </a:fld>
            <a:endParaRPr lang="en-US" dirty="0"/>
          </a:p>
        </p:txBody>
      </p:sp>
      <p:sp>
        <p:nvSpPr>
          <p:cNvPr id="8" name="Footer Placeholder 7">
            <a:extLst>
              <a:ext uri="{FF2B5EF4-FFF2-40B4-BE49-F238E27FC236}">
                <a16:creationId xmlns:a16="http://schemas.microsoft.com/office/drawing/2014/main" id="{DF678BA7-9D6A-4159-9896-359CB7B85FF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B1C5EC-D3CD-4511-9EC5-66A28EFF07FE}"/>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1141559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D14E6-1741-45D5-942B-AAB71CE21D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6426BB-6554-4F58-AEA0-5DE586C2F446}"/>
              </a:ext>
            </a:extLst>
          </p:cNvPr>
          <p:cNvSpPr>
            <a:spLocks noGrp="1"/>
          </p:cNvSpPr>
          <p:nvPr>
            <p:ph type="dt" sz="half" idx="10"/>
          </p:nvPr>
        </p:nvSpPr>
        <p:spPr/>
        <p:txBody>
          <a:bodyPr/>
          <a:lstStyle/>
          <a:p>
            <a:fld id="{22DA4237-3CE2-45D2-AE40-C2A2E4C048BB}" type="datetimeFigureOut">
              <a:rPr lang="en-US" smtClean="0"/>
              <a:t>6/20/2024</a:t>
            </a:fld>
            <a:endParaRPr lang="en-US" dirty="0"/>
          </a:p>
        </p:txBody>
      </p:sp>
      <p:sp>
        <p:nvSpPr>
          <p:cNvPr id="4" name="Footer Placeholder 3">
            <a:extLst>
              <a:ext uri="{FF2B5EF4-FFF2-40B4-BE49-F238E27FC236}">
                <a16:creationId xmlns:a16="http://schemas.microsoft.com/office/drawing/2014/main" id="{4AA79673-BB66-45CD-B15C-D9C61BB4D5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801B392-1191-4E92-885E-C4F7E08686F1}"/>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4207394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83C4D4-9201-457A-BE45-2215B6445B2D}"/>
              </a:ext>
            </a:extLst>
          </p:cNvPr>
          <p:cNvSpPr>
            <a:spLocks noGrp="1"/>
          </p:cNvSpPr>
          <p:nvPr>
            <p:ph type="dt" sz="half" idx="10"/>
          </p:nvPr>
        </p:nvSpPr>
        <p:spPr/>
        <p:txBody>
          <a:bodyPr/>
          <a:lstStyle/>
          <a:p>
            <a:fld id="{22DA4237-3CE2-45D2-AE40-C2A2E4C048BB}" type="datetimeFigureOut">
              <a:rPr lang="en-US" smtClean="0"/>
              <a:t>6/20/2024</a:t>
            </a:fld>
            <a:endParaRPr lang="en-US" dirty="0"/>
          </a:p>
        </p:txBody>
      </p:sp>
      <p:sp>
        <p:nvSpPr>
          <p:cNvPr id="3" name="Footer Placeholder 2">
            <a:extLst>
              <a:ext uri="{FF2B5EF4-FFF2-40B4-BE49-F238E27FC236}">
                <a16:creationId xmlns:a16="http://schemas.microsoft.com/office/drawing/2014/main" id="{E05C2884-222F-432C-B760-EA73D3339F5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692AB5-0EDE-466B-843B-09EB37CCD471}"/>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2370301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D044-160C-4588-AB67-192330B27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40FCBB-2C32-4658-A790-11206B6A49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81F722-ED07-49A5-A157-C366D67C6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8DBF8D-1516-4DD5-B9DD-58186F67FFED}"/>
              </a:ext>
            </a:extLst>
          </p:cNvPr>
          <p:cNvSpPr>
            <a:spLocks noGrp="1"/>
          </p:cNvSpPr>
          <p:nvPr>
            <p:ph type="dt" sz="half" idx="10"/>
          </p:nvPr>
        </p:nvSpPr>
        <p:spPr/>
        <p:txBody>
          <a:bodyPr/>
          <a:lstStyle/>
          <a:p>
            <a:fld id="{22DA4237-3CE2-45D2-AE40-C2A2E4C048BB}" type="datetimeFigureOut">
              <a:rPr lang="en-US" smtClean="0"/>
              <a:t>6/20/2024</a:t>
            </a:fld>
            <a:endParaRPr lang="en-US" dirty="0"/>
          </a:p>
        </p:txBody>
      </p:sp>
      <p:sp>
        <p:nvSpPr>
          <p:cNvPr id="6" name="Footer Placeholder 5">
            <a:extLst>
              <a:ext uri="{FF2B5EF4-FFF2-40B4-BE49-F238E27FC236}">
                <a16:creationId xmlns:a16="http://schemas.microsoft.com/office/drawing/2014/main" id="{9096A1FB-6BE9-4A34-A2BF-6719DD2FCF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4AAD5E-D649-4366-9667-7341D1265CD7}"/>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60887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CBAB8-A337-61B5-FBBA-474E1B7D8F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088A45-60EB-AF80-A931-B55754457E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A5603-B7EB-20A4-BB07-8A18A29BE578}"/>
              </a:ext>
            </a:extLst>
          </p:cNvPr>
          <p:cNvSpPr>
            <a:spLocks noGrp="1"/>
          </p:cNvSpPr>
          <p:nvPr>
            <p:ph type="dt" sz="half" idx="10"/>
          </p:nvPr>
        </p:nvSpPr>
        <p:spPr/>
        <p:txBody>
          <a:bodyPr/>
          <a:lstStyle/>
          <a:p>
            <a:fld id="{C5B5BDA0-C6AE-A742-B920-54B2C3A74541}" type="datetimeFigureOut">
              <a:rPr lang="en-US" smtClean="0"/>
              <a:t>6/20/2024</a:t>
            </a:fld>
            <a:endParaRPr lang="en-US"/>
          </a:p>
        </p:txBody>
      </p:sp>
      <p:sp>
        <p:nvSpPr>
          <p:cNvPr id="5" name="Footer Placeholder 4">
            <a:extLst>
              <a:ext uri="{FF2B5EF4-FFF2-40B4-BE49-F238E27FC236}">
                <a16:creationId xmlns:a16="http://schemas.microsoft.com/office/drawing/2014/main" id="{FAAC6A32-CCE8-B0A2-02D6-AEC25C9CA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ED3BE-4DFA-4F06-F2E4-E1D94B2594F5}"/>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710552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A4C8-B905-47B9-A013-526703EC92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32FE09-855A-4914-82C9-D891721D57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8E3243C-5023-459A-A0FD-915197C8A1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BED846-E9DC-4D37-9329-65D3ABD6AC1F}"/>
              </a:ext>
            </a:extLst>
          </p:cNvPr>
          <p:cNvSpPr>
            <a:spLocks noGrp="1"/>
          </p:cNvSpPr>
          <p:nvPr>
            <p:ph type="dt" sz="half" idx="10"/>
          </p:nvPr>
        </p:nvSpPr>
        <p:spPr/>
        <p:txBody>
          <a:bodyPr/>
          <a:lstStyle/>
          <a:p>
            <a:fld id="{22DA4237-3CE2-45D2-AE40-C2A2E4C048BB}" type="datetimeFigureOut">
              <a:rPr lang="en-US" smtClean="0"/>
              <a:t>6/20/2024</a:t>
            </a:fld>
            <a:endParaRPr lang="en-US" dirty="0"/>
          </a:p>
        </p:txBody>
      </p:sp>
      <p:sp>
        <p:nvSpPr>
          <p:cNvPr id="6" name="Footer Placeholder 5">
            <a:extLst>
              <a:ext uri="{FF2B5EF4-FFF2-40B4-BE49-F238E27FC236}">
                <a16:creationId xmlns:a16="http://schemas.microsoft.com/office/drawing/2014/main" id="{9D813F88-2291-48F0-AEEA-6426B85919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1C20E4-D76E-437A-872E-D55C05D53F64}"/>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3487054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8080-DC6D-4C89-A917-F097A3F787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605EC9-93E3-4833-96A8-BED11D9B13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FCDF82-CA21-462D-BAC8-C0605B99215D}"/>
              </a:ext>
            </a:extLst>
          </p:cNvPr>
          <p:cNvSpPr>
            <a:spLocks noGrp="1"/>
          </p:cNvSpPr>
          <p:nvPr>
            <p:ph type="dt" sz="half" idx="10"/>
          </p:nvPr>
        </p:nvSpPr>
        <p:spPr/>
        <p:txBody>
          <a:bodyPr/>
          <a:lstStyle/>
          <a:p>
            <a:fld id="{22DA4237-3CE2-45D2-AE40-C2A2E4C048BB}" type="datetimeFigureOut">
              <a:rPr lang="en-US" smtClean="0"/>
              <a:t>6/20/2024</a:t>
            </a:fld>
            <a:endParaRPr lang="en-US" dirty="0"/>
          </a:p>
        </p:txBody>
      </p:sp>
      <p:sp>
        <p:nvSpPr>
          <p:cNvPr id="5" name="Footer Placeholder 4">
            <a:extLst>
              <a:ext uri="{FF2B5EF4-FFF2-40B4-BE49-F238E27FC236}">
                <a16:creationId xmlns:a16="http://schemas.microsoft.com/office/drawing/2014/main" id="{BE8A434D-49D1-4490-8D00-1BFBDF37AB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98B4DD-6856-4D97-B83B-F8EE7ECBE49A}"/>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994596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1C84D3-0A92-49E7-A7D8-E3E148728F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66CDC7-B5E5-4547-83D3-1D9823C8F9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82E7D-E78E-4C8F-8717-7DD41A870896}"/>
              </a:ext>
            </a:extLst>
          </p:cNvPr>
          <p:cNvSpPr>
            <a:spLocks noGrp="1"/>
          </p:cNvSpPr>
          <p:nvPr>
            <p:ph type="dt" sz="half" idx="10"/>
          </p:nvPr>
        </p:nvSpPr>
        <p:spPr/>
        <p:txBody>
          <a:bodyPr/>
          <a:lstStyle/>
          <a:p>
            <a:fld id="{22DA4237-3CE2-45D2-AE40-C2A2E4C048BB}" type="datetimeFigureOut">
              <a:rPr lang="en-US" smtClean="0"/>
              <a:t>6/20/2024</a:t>
            </a:fld>
            <a:endParaRPr lang="en-US" dirty="0"/>
          </a:p>
        </p:txBody>
      </p:sp>
      <p:sp>
        <p:nvSpPr>
          <p:cNvPr id="5" name="Footer Placeholder 4">
            <a:extLst>
              <a:ext uri="{FF2B5EF4-FFF2-40B4-BE49-F238E27FC236}">
                <a16:creationId xmlns:a16="http://schemas.microsoft.com/office/drawing/2014/main" id="{7B98B3FA-0BA9-49FA-A121-16551D0A48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EA4087-FB38-44F2-8432-B5DE3381C4C6}"/>
              </a:ext>
            </a:extLst>
          </p:cNvPr>
          <p:cNvSpPr>
            <a:spLocks noGrp="1"/>
          </p:cNvSpPr>
          <p:nvPr>
            <p:ph type="sldNum" sz="quarter" idx="12"/>
          </p:nvPr>
        </p:nvSpPr>
        <p:spPr/>
        <p:txBody>
          <a:bodyPr/>
          <a:lstStyle/>
          <a:p>
            <a:fld id="{5E12931E-C896-486C-AFFE-FFE8EF4FC184}" type="slidenum">
              <a:rPr lang="en-US" smtClean="0"/>
              <a:t>‹#›</a:t>
            </a:fld>
            <a:endParaRPr lang="en-US" dirty="0"/>
          </a:p>
        </p:txBody>
      </p:sp>
    </p:spTree>
    <p:extLst>
      <p:ext uri="{BB962C8B-B14F-4D97-AF65-F5344CB8AC3E}">
        <p14:creationId xmlns:p14="http://schemas.microsoft.com/office/powerpoint/2010/main" val="242521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3B7B2-E1C8-365F-B0A8-4959B82656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FC9342-1655-6A92-9E25-CA74C2358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473F01-7AC0-5078-C2C2-0E847D2350C6}"/>
              </a:ext>
            </a:extLst>
          </p:cNvPr>
          <p:cNvSpPr>
            <a:spLocks noGrp="1"/>
          </p:cNvSpPr>
          <p:nvPr>
            <p:ph type="dt" sz="half" idx="10"/>
          </p:nvPr>
        </p:nvSpPr>
        <p:spPr/>
        <p:txBody>
          <a:bodyPr/>
          <a:lstStyle/>
          <a:p>
            <a:fld id="{C5B5BDA0-C6AE-A742-B920-54B2C3A74541}" type="datetimeFigureOut">
              <a:rPr lang="en-US" smtClean="0"/>
              <a:t>6/20/2024</a:t>
            </a:fld>
            <a:endParaRPr lang="en-US"/>
          </a:p>
        </p:txBody>
      </p:sp>
      <p:sp>
        <p:nvSpPr>
          <p:cNvPr id="5" name="Footer Placeholder 4">
            <a:extLst>
              <a:ext uri="{FF2B5EF4-FFF2-40B4-BE49-F238E27FC236}">
                <a16:creationId xmlns:a16="http://schemas.microsoft.com/office/drawing/2014/main" id="{34814E7A-CA94-A4C7-B1A4-60529566D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C94C3-A927-180B-1BA3-10C10A5E39D7}"/>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217033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B804E-D094-2083-FAB0-94AA99AA5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6883BA-EAC3-170A-8F2D-406F9DB18B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4E2889-B457-DCBD-A81E-CB5FACEE2D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DA4DFC-A0E2-8DA0-9397-C87E83964522}"/>
              </a:ext>
            </a:extLst>
          </p:cNvPr>
          <p:cNvSpPr>
            <a:spLocks noGrp="1"/>
          </p:cNvSpPr>
          <p:nvPr>
            <p:ph type="dt" sz="half" idx="10"/>
          </p:nvPr>
        </p:nvSpPr>
        <p:spPr/>
        <p:txBody>
          <a:bodyPr/>
          <a:lstStyle/>
          <a:p>
            <a:fld id="{C5B5BDA0-C6AE-A742-B920-54B2C3A74541}" type="datetimeFigureOut">
              <a:rPr lang="en-US" smtClean="0"/>
              <a:t>6/20/2024</a:t>
            </a:fld>
            <a:endParaRPr lang="en-US"/>
          </a:p>
        </p:txBody>
      </p:sp>
      <p:sp>
        <p:nvSpPr>
          <p:cNvPr id="6" name="Footer Placeholder 5">
            <a:extLst>
              <a:ext uri="{FF2B5EF4-FFF2-40B4-BE49-F238E27FC236}">
                <a16:creationId xmlns:a16="http://schemas.microsoft.com/office/drawing/2014/main" id="{9C9CE4FC-73D5-F2C9-D0F1-4FA06EE67A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9FB534-250D-B73D-E776-56B7E08BD1AC}"/>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177410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BDF7F-E0E2-D223-6AA7-A117C05205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2179CA-6D53-396F-243E-60D66DCF0B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285462-D9B4-2156-880A-0C01756E8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B5785D-45DC-EB4D-A130-1080477EA5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DF7F73-7657-9E52-9795-8A55112A61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63C827-B66A-DB1E-304A-51BFE686D32A}"/>
              </a:ext>
            </a:extLst>
          </p:cNvPr>
          <p:cNvSpPr>
            <a:spLocks noGrp="1"/>
          </p:cNvSpPr>
          <p:nvPr>
            <p:ph type="dt" sz="half" idx="10"/>
          </p:nvPr>
        </p:nvSpPr>
        <p:spPr/>
        <p:txBody>
          <a:bodyPr/>
          <a:lstStyle/>
          <a:p>
            <a:fld id="{C5B5BDA0-C6AE-A742-B920-54B2C3A74541}" type="datetimeFigureOut">
              <a:rPr lang="en-US" smtClean="0"/>
              <a:t>6/20/2024</a:t>
            </a:fld>
            <a:endParaRPr lang="en-US"/>
          </a:p>
        </p:txBody>
      </p:sp>
      <p:sp>
        <p:nvSpPr>
          <p:cNvPr id="8" name="Footer Placeholder 7">
            <a:extLst>
              <a:ext uri="{FF2B5EF4-FFF2-40B4-BE49-F238E27FC236}">
                <a16:creationId xmlns:a16="http://schemas.microsoft.com/office/drawing/2014/main" id="{9DC84C8A-78FE-2B9C-663E-CEB9C2BD25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68541B-A407-D15F-DEA0-96E8ABFA52EC}"/>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707640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844C9-F507-11C5-B938-246B0CE22F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27AE09-3265-26B2-7214-832F5A4BC2C0}"/>
              </a:ext>
            </a:extLst>
          </p:cNvPr>
          <p:cNvSpPr>
            <a:spLocks noGrp="1"/>
          </p:cNvSpPr>
          <p:nvPr>
            <p:ph type="dt" sz="half" idx="10"/>
          </p:nvPr>
        </p:nvSpPr>
        <p:spPr/>
        <p:txBody>
          <a:bodyPr/>
          <a:lstStyle/>
          <a:p>
            <a:fld id="{C5B5BDA0-C6AE-A742-B920-54B2C3A74541}" type="datetimeFigureOut">
              <a:rPr lang="en-US" smtClean="0"/>
              <a:t>6/20/2024</a:t>
            </a:fld>
            <a:endParaRPr lang="en-US"/>
          </a:p>
        </p:txBody>
      </p:sp>
      <p:sp>
        <p:nvSpPr>
          <p:cNvPr id="4" name="Footer Placeholder 3">
            <a:extLst>
              <a:ext uri="{FF2B5EF4-FFF2-40B4-BE49-F238E27FC236}">
                <a16:creationId xmlns:a16="http://schemas.microsoft.com/office/drawing/2014/main" id="{E93C5A7E-2189-77BD-49B6-662C7E6A5E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64CC41-0FA0-00AA-6E95-15E6853B8B3D}"/>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989542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E2701-5008-8493-E4AD-D0A711467219}"/>
              </a:ext>
            </a:extLst>
          </p:cNvPr>
          <p:cNvSpPr>
            <a:spLocks noGrp="1"/>
          </p:cNvSpPr>
          <p:nvPr>
            <p:ph type="dt" sz="half" idx="10"/>
          </p:nvPr>
        </p:nvSpPr>
        <p:spPr/>
        <p:txBody>
          <a:bodyPr/>
          <a:lstStyle/>
          <a:p>
            <a:fld id="{C5B5BDA0-C6AE-A742-B920-54B2C3A74541}" type="datetimeFigureOut">
              <a:rPr lang="en-US" smtClean="0"/>
              <a:t>6/20/2024</a:t>
            </a:fld>
            <a:endParaRPr lang="en-US"/>
          </a:p>
        </p:txBody>
      </p:sp>
      <p:sp>
        <p:nvSpPr>
          <p:cNvPr id="3" name="Footer Placeholder 2">
            <a:extLst>
              <a:ext uri="{FF2B5EF4-FFF2-40B4-BE49-F238E27FC236}">
                <a16:creationId xmlns:a16="http://schemas.microsoft.com/office/drawing/2014/main" id="{75BBC9EF-F412-37A6-8097-8C587A048A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A3AAB5-8E13-4B31-8959-CC8B4567343D}"/>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1111289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54F31-BB99-6843-9742-431BC898F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A25145-EBE9-CEC1-CFED-0024BE5E4C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D27F4A-FB57-7621-319C-785B8A3F3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227AD8-4F0F-A60F-4DD6-955A57D09641}"/>
              </a:ext>
            </a:extLst>
          </p:cNvPr>
          <p:cNvSpPr>
            <a:spLocks noGrp="1"/>
          </p:cNvSpPr>
          <p:nvPr>
            <p:ph type="dt" sz="half" idx="10"/>
          </p:nvPr>
        </p:nvSpPr>
        <p:spPr/>
        <p:txBody>
          <a:bodyPr/>
          <a:lstStyle/>
          <a:p>
            <a:fld id="{C5B5BDA0-C6AE-A742-B920-54B2C3A74541}" type="datetimeFigureOut">
              <a:rPr lang="en-US" smtClean="0"/>
              <a:t>6/20/2024</a:t>
            </a:fld>
            <a:endParaRPr lang="en-US"/>
          </a:p>
        </p:txBody>
      </p:sp>
      <p:sp>
        <p:nvSpPr>
          <p:cNvPr id="6" name="Footer Placeholder 5">
            <a:extLst>
              <a:ext uri="{FF2B5EF4-FFF2-40B4-BE49-F238E27FC236}">
                <a16:creationId xmlns:a16="http://schemas.microsoft.com/office/drawing/2014/main" id="{B818FDE4-575A-07AD-D72D-BD9EDA1B2C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6DC78B-8A66-5FE0-40CA-DF138B6A5120}"/>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203684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24CB3-C8BB-E06D-9E32-64B6CF0CA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0E5672-9C73-1E11-9A79-966BB5FF5F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646FBA-7E07-AD6D-F271-4FB16D5A9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9F4846-2040-5BF2-A518-5CC8D26DD7F7}"/>
              </a:ext>
            </a:extLst>
          </p:cNvPr>
          <p:cNvSpPr>
            <a:spLocks noGrp="1"/>
          </p:cNvSpPr>
          <p:nvPr>
            <p:ph type="dt" sz="half" idx="10"/>
          </p:nvPr>
        </p:nvSpPr>
        <p:spPr/>
        <p:txBody>
          <a:bodyPr/>
          <a:lstStyle/>
          <a:p>
            <a:fld id="{C5B5BDA0-C6AE-A742-B920-54B2C3A74541}" type="datetimeFigureOut">
              <a:rPr lang="en-US" smtClean="0"/>
              <a:t>6/20/2024</a:t>
            </a:fld>
            <a:endParaRPr lang="en-US"/>
          </a:p>
        </p:txBody>
      </p:sp>
      <p:sp>
        <p:nvSpPr>
          <p:cNvPr id="6" name="Footer Placeholder 5">
            <a:extLst>
              <a:ext uri="{FF2B5EF4-FFF2-40B4-BE49-F238E27FC236}">
                <a16:creationId xmlns:a16="http://schemas.microsoft.com/office/drawing/2014/main" id="{24DB31D9-BCB4-1408-45EC-08AC3359C6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1506EE-5761-DF2E-D217-812583A38D16}"/>
              </a:ext>
            </a:extLst>
          </p:cNvPr>
          <p:cNvSpPr>
            <a:spLocks noGrp="1"/>
          </p:cNvSpPr>
          <p:nvPr>
            <p:ph type="sldNum" sz="quarter" idx="12"/>
          </p:nvPr>
        </p:nvSpPr>
        <p:spPr/>
        <p:txBody>
          <a:bodyPr/>
          <a:lstStyle/>
          <a:p>
            <a:fld id="{4565B355-862F-8049-81F0-6A68863718E8}" type="slidenum">
              <a:rPr lang="en-US" smtClean="0"/>
              <a:t>‹#›</a:t>
            </a:fld>
            <a:endParaRPr lang="en-US"/>
          </a:p>
        </p:txBody>
      </p:sp>
    </p:spTree>
    <p:extLst>
      <p:ext uri="{BB962C8B-B14F-4D97-AF65-F5344CB8AC3E}">
        <p14:creationId xmlns:p14="http://schemas.microsoft.com/office/powerpoint/2010/main" val="34113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C260E4-0D1D-6C7B-FB06-7F7AC8DED3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D6CD26-57D9-CB4D-F53F-8865C3D1BC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AA5CD-6E96-D2E5-E00D-F3E487279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B5BDA0-C6AE-A742-B920-54B2C3A74541}" type="datetimeFigureOut">
              <a:rPr lang="en-US" smtClean="0"/>
              <a:t>6/20/2024</a:t>
            </a:fld>
            <a:endParaRPr lang="en-US"/>
          </a:p>
        </p:txBody>
      </p:sp>
      <p:sp>
        <p:nvSpPr>
          <p:cNvPr id="5" name="Footer Placeholder 4">
            <a:extLst>
              <a:ext uri="{FF2B5EF4-FFF2-40B4-BE49-F238E27FC236}">
                <a16:creationId xmlns:a16="http://schemas.microsoft.com/office/drawing/2014/main" id="{943F4499-2323-C53E-17CF-A3ECA5888B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6958A61-4032-D384-C451-9947A77C5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65B355-862F-8049-81F0-6A68863718E8}" type="slidenum">
              <a:rPr lang="en-US" smtClean="0"/>
              <a:t>‹#›</a:t>
            </a:fld>
            <a:endParaRPr lang="en-US"/>
          </a:p>
        </p:txBody>
      </p:sp>
    </p:spTree>
    <p:extLst>
      <p:ext uri="{BB962C8B-B14F-4D97-AF65-F5344CB8AC3E}">
        <p14:creationId xmlns:p14="http://schemas.microsoft.com/office/powerpoint/2010/main" val="297159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BC1176-038B-45B5-BC4E-236494BAE8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4ED655-1B56-48E8-8C49-A3133804C7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9DE940-D7E4-4159-8FF8-9297FE6847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A4237-3CE2-45D2-AE40-C2A2E4C048BB}" type="datetimeFigureOut">
              <a:rPr lang="en-US" smtClean="0"/>
              <a:t>6/20/2024</a:t>
            </a:fld>
            <a:endParaRPr lang="en-US" dirty="0"/>
          </a:p>
        </p:txBody>
      </p:sp>
      <p:sp>
        <p:nvSpPr>
          <p:cNvPr id="5" name="Footer Placeholder 4">
            <a:extLst>
              <a:ext uri="{FF2B5EF4-FFF2-40B4-BE49-F238E27FC236}">
                <a16:creationId xmlns:a16="http://schemas.microsoft.com/office/drawing/2014/main" id="{384F0640-EC74-4D77-B8FB-5EA7CA8C50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EFD431D-4101-443C-AFBE-92D9C809F2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2931E-C896-486C-AFFE-FFE8EF4FC184}" type="slidenum">
              <a:rPr lang="en-US" smtClean="0"/>
              <a:t>‹#›</a:t>
            </a:fld>
            <a:endParaRPr lang="en-US" dirty="0"/>
          </a:p>
        </p:txBody>
      </p:sp>
    </p:spTree>
    <p:extLst>
      <p:ext uri="{BB962C8B-B14F-4D97-AF65-F5344CB8AC3E}">
        <p14:creationId xmlns:p14="http://schemas.microsoft.com/office/powerpoint/2010/main" val="3630819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pn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pn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image" Target="../media/image40.svg"/><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s>
</file>

<file path=ppt/slides/_rels/slide1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nist.gov/ccw-event-activity-porta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53.jpe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hyperlink" Target="mailto:dpruitt@nist.gov"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jp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hyperlink" Target="http://www.nist.gov/nice/ccw"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37A39A-C761-98C6-46CA-913D74A9557C}"/>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1" y="232349"/>
            <a:ext cx="12191999" cy="6555228"/>
          </a:xfrm>
          <a:prstGeom prst="rect">
            <a:avLst/>
          </a:prstGeom>
        </p:spPr>
      </p:pic>
      <p:sp>
        <p:nvSpPr>
          <p:cNvPr id="2" name="Title 1">
            <a:extLst>
              <a:ext uri="{FF2B5EF4-FFF2-40B4-BE49-F238E27FC236}">
                <a16:creationId xmlns:a16="http://schemas.microsoft.com/office/drawing/2014/main" id="{5E632769-655A-1079-3438-F9854F55F4A5}"/>
              </a:ext>
            </a:extLst>
          </p:cNvPr>
          <p:cNvSpPr>
            <a:spLocks noGrp="1"/>
          </p:cNvSpPr>
          <p:nvPr>
            <p:ph type="ctrTitle"/>
          </p:nvPr>
        </p:nvSpPr>
        <p:spPr>
          <a:xfrm>
            <a:off x="1470990" y="724797"/>
            <a:ext cx="9687339" cy="3608663"/>
          </a:xfrm>
        </p:spPr>
        <p:txBody>
          <a:bodyPr>
            <a:normAutofit fontScale="90000"/>
          </a:bodyPr>
          <a:lstStyle/>
          <a:p>
            <a:r>
              <a:rPr lang="en-US" sz="8800" dirty="0">
                <a:solidFill>
                  <a:schemeClr val="bg1"/>
                </a:solidFill>
              </a:rPr>
              <a:t>Cybersecurity Career Week</a:t>
            </a:r>
            <a:br>
              <a:rPr lang="en-US" sz="8800" dirty="0">
                <a:solidFill>
                  <a:schemeClr val="bg1"/>
                </a:solidFill>
              </a:rPr>
            </a:br>
            <a:r>
              <a:rPr lang="en-US" sz="8800" dirty="0">
                <a:solidFill>
                  <a:schemeClr val="bg1"/>
                </a:solidFill>
              </a:rPr>
              <a:t>#</a:t>
            </a:r>
            <a:r>
              <a:rPr lang="en-US" sz="8800" i="1" dirty="0">
                <a:solidFill>
                  <a:schemeClr val="bg1"/>
                </a:solidFill>
              </a:rPr>
              <a:t>ChooseCyber</a:t>
            </a:r>
          </a:p>
        </p:txBody>
      </p:sp>
      <p:pic>
        <p:nvPicPr>
          <p:cNvPr id="5" name="Picture 4">
            <a:extLst>
              <a:ext uri="{FF2B5EF4-FFF2-40B4-BE49-F238E27FC236}">
                <a16:creationId xmlns:a16="http://schemas.microsoft.com/office/drawing/2014/main" id="{84F42065-6265-D556-5382-956B4969B6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3496" y="5866710"/>
            <a:ext cx="4300330" cy="656350"/>
          </a:xfrm>
          <a:prstGeom prst="rect">
            <a:avLst/>
          </a:prstGeom>
        </p:spPr>
      </p:pic>
    </p:spTree>
    <p:extLst>
      <p:ext uri="{BB962C8B-B14F-4D97-AF65-F5344CB8AC3E}">
        <p14:creationId xmlns:p14="http://schemas.microsoft.com/office/powerpoint/2010/main" val="312320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56AF76-DDEF-B31A-4D9B-6A1E3F0237D9}"/>
              </a:ext>
            </a:extLst>
          </p:cNvPr>
          <p:cNvGrpSpPr/>
          <p:nvPr/>
        </p:nvGrpSpPr>
        <p:grpSpPr>
          <a:xfrm>
            <a:off x="0" y="0"/>
            <a:ext cx="4245429" cy="6858000"/>
            <a:chOff x="0" y="0"/>
            <a:chExt cx="4245429" cy="6858000"/>
          </a:xfrm>
        </p:grpSpPr>
        <p:sp>
          <p:nvSpPr>
            <p:cNvPr id="4" name="Rectangle 3">
              <a:extLst>
                <a:ext uri="{FF2B5EF4-FFF2-40B4-BE49-F238E27FC236}">
                  <a16:creationId xmlns:a16="http://schemas.microsoft.com/office/drawing/2014/main" id="{53F0A6FB-14C3-6C52-7E5B-E43698EAFBD7}"/>
                </a:ext>
              </a:extLst>
            </p:cNvPr>
            <p:cNvSpPr/>
            <p:nvPr/>
          </p:nvSpPr>
          <p:spPr>
            <a:xfrm>
              <a:off x="0" y="0"/>
              <a:ext cx="424542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79D308E9-6610-CC4C-7E2F-FFA797F29E36}"/>
                </a:ext>
              </a:extLst>
            </p:cNvPr>
            <p:cNvPicPr>
              <a:picLocks noChangeAspect="1"/>
            </p:cNvPicPr>
            <p:nvPr/>
          </p:nvPicPr>
          <p:blipFill>
            <a:blip r:embed="rId3"/>
            <a:stretch>
              <a:fillRect/>
            </a:stretch>
          </p:blipFill>
          <p:spPr>
            <a:xfrm>
              <a:off x="0" y="119640"/>
              <a:ext cx="1884538" cy="1034951"/>
            </a:xfrm>
            <a:prstGeom prst="rect">
              <a:avLst/>
            </a:prstGeom>
          </p:spPr>
        </p:pic>
        <p:pic>
          <p:nvPicPr>
            <p:cNvPr id="32" name="Picture 31">
              <a:extLst>
                <a:ext uri="{FF2B5EF4-FFF2-40B4-BE49-F238E27FC236}">
                  <a16:creationId xmlns:a16="http://schemas.microsoft.com/office/drawing/2014/main" id="{8A6D8B93-27A1-6BB6-1BFF-D1BDB0488060}"/>
                </a:ext>
              </a:extLst>
            </p:cNvPr>
            <p:cNvPicPr>
              <a:picLocks noChangeAspect="1"/>
            </p:cNvPicPr>
            <p:nvPr/>
          </p:nvPicPr>
          <p:blipFill>
            <a:blip r:embed="rId4"/>
            <a:stretch>
              <a:fillRect/>
            </a:stretch>
          </p:blipFill>
          <p:spPr>
            <a:xfrm>
              <a:off x="389471" y="4769349"/>
              <a:ext cx="711965" cy="1040564"/>
            </a:xfrm>
            <a:prstGeom prst="rect">
              <a:avLst/>
            </a:prstGeom>
          </p:spPr>
        </p:pic>
        <p:pic>
          <p:nvPicPr>
            <p:cNvPr id="34" name="Picture 33">
              <a:extLst>
                <a:ext uri="{FF2B5EF4-FFF2-40B4-BE49-F238E27FC236}">
                  <a16:creationId xmlns:a16="http://schemas.microsoft.com/office/drawing/2014/main" id="{21FCC5A0-C006-F04F-CE34-E9DC7ACE8E6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66655" y="5248062"/>
              <a:ext cx="878774" cy="1373542"/>
            </a:xfrm>
            <a:prstGeom prst="rect">
              <a:avLst/>
            </a:prstGeom>
          </p:spPr>
        </p:pic>
      </p:grpSp>
      <p:sp>
        <p:nvSpPr>
          <p:cNvPr id="2" name="Title 1">
            <a:extLst>
              <a:ext uri="{FF2B5EF4-FFF2-40B4-BE49-F238E27FC236}">
                <a16:creationId xmlns:a16="http://schemas.microsoft.com/office/drawing/2014/main" id="{CFE1C798-A9D8-474D-2741-939F4CA1A319}"/>
              </a:ext>
            </a:extLst>
          </p:cNvPr>
          <p:cNvSpPr>
            <a:spLocks noGrp="1"/>
          </p:cNvSpPr>
          <p:nvPr>
            <p:ph type="title"/>
          </p:nvPr>
        </p:nvSpPr>
        <p:spPr>
          <a:xfrm>
            <a:off x="247649" y="1550056"/>
            <a:ext cx="3750129" cy="1325563"/>
          </a:xfrm>
        </p:spPr>
        <p:txBody>
          <a:bodyPr/>
          <a:lstStyle/>
          <a:p>
            <a:pPr algn="ctr"/>
            <a:r>
              <a:rPr lang="en-US" b="1" dirty="0">
                <a:solidFill>
                  <a:schemeClr val="bg1"/>
                </a:solidFill>
              </a:rPr>
              <a:t>Ideas for Engagement</a:t>
            </a:r>
          </a:p>
        </p:txBody>
      </p:sp>
      <p:sp>
        <p:nvSpPr>
          <p:cNvPr id="8" name="Rounded Rectangle 7">
            <a:extLst>
              <a:ext uri="{FF2B5EF4-FFF2-40B4-BE49-F238E27FC236}">
                <a16:creationId xmlns:a16="http://schemas.microsoft.com/office/drawing/2014/main" id="{3DDF6E3B-DB18-44CC-C033-7358423F207C}"/>
              </a:ext>
            </a:extLst>
          </p:cNvPr>
          <p:cNvSpPr/>
          <p:nvPr/>
        </p:nvSpPr>
        <p:spPr>
          <a:xfrm>
            <a:off x="4511116" y="199509"/>
            <a:ext cx="7434725" cy="994881"/>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ectangle 8" descr="Podcast">
            <a:extLst>
              <a:ext uri="{FF2B5EF4-FFF2-40B4-BE49-F238E27FC236}">
                <a16:creationId xmlns:a16="http://schemas.microsoft.com/office/drawing/2014/main" id="{6EEADD23-2E40-7E89-E308-AA479E5B6F79}"/>
              </a:ext>
            </a:extLst>
          </p:cNvPr>
          <p:cNvSpPr/>
          <p:nvPr/>
        </p:nvSpPr>
        <p:spPr>
          <a:xfrm>
            <a:off x="4742698" y="423357"/>
            <a:ext cx="548255" cy="547184"/>
          </a:xfrm>
          <a:prstGeom prst="rect">
            <a:avLst/>
          </a:prstGeom>
          <a: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5" name="Rounded Rectangle 14">
            <a:extLst>
              <a:ext uri="{FF2B5EF4-FFF2-40B4-BE49-F238E27FC236}">
                <a16:creationId xmlns:a16="http://schemas.microsoft.com/office/drawing/2014/main" id="{0781AF96-620F-7A79-75B8-9E7218513393}"/>
              </a:ext>
            </a:extLst>
          </p:cNvPr>
          <p:cNvSpPr/>
          <p:nvPr/>
        </p:nvSpPr>
        <p:spPr>
          <a:xfrm>
            <a:off x="4511113" y="1468114"/>
            <a:ext cx="7434725" cy="994881"/>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ounded Rectangle 15">
            <a:extLst>
              <a:ext uri="{FF2B5EF4-FFF2-40B4-BE49-F238E27FC236}">
                <a16:creationId xmlns:a16="http://schemas.microsoft.com/office/drawing/2014/main" id="{AD96166B-0079-BDE6-BB68-65A34E4EEE74}"/>
              </a:ext>
            </a:extLst>
          </p:cNvPr>
          <p:cNvSpPr/>
          <p:nvPr/>
        </p:nvSpPr>
        <p:spPr>
          <a:xfrm>
            <a:off x="4511113" y="2736719"/>
            <a:ext cx="7434725" cy="994881"/>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Rounded Rectangle 16">
            <a:extLst>
              <a:ext uri="{FF2B5EF4-FFF2-40B4-BE49-F238E27FC236}">
                <a16:creationId xmlns:a16="http://schemas.microsoft.com/office/drawing/2014/main" id="{432342C2-1F25-237C-8EF1-44ABD12F5A0B}"/>
              </a:ext>
            </a:extLst>
          </p:cNvPr>
          <p:cNvSpPr/>
          <p:nvPr/>
        </p:nvSpPr>
        <p:spPr>
          <a:xfrm>
            <a:off x="4511113" y="4005324"/>
            <a:ext cx="7434725" cy="134767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Rounded Rectangle 17">
            <a:extLst>
              <a:ext uri="{FF2B5EF4-FFF2-40B4-BE49-F238E27FC236}">
                <a16:creationId xmlns:a16="http://schemas.microsoft.com/office/drawing/2014/main" id="{68C666FD-686B-AF0F-AE93-FCE5B1781940}"/>
              </a:ext>
            </a:extLst>
          </p:cNvPr>
          <p:cNvSpPr/>
          <p:nvPr/>
        </p:nvSpPr>
        <p:spPr>
          <a:xfrm>
            <a:off x="4511113" y="5626723"/>
            <a:ext cx="7434725" cy="994881"/>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Rectangle 9" descr="Chat">
            <a:extLst>
              <a:ext uri="{FF2B5EF4-FFF2-40B4-BE49-F238E27FC236}">
                <a16:creationId xmlns:a16="http://schemas.microsoft.com/office/drawing/2014/main" id="{055D69CC-5846-F14C-7170-32FF3BCF6158}"/>
              </a:ext>
            </a:extLst>
          </p:cNvPr>
          <p:cNvSpPr/>
          <p:nvPr/>
        </p:nvSpPr>
        <p:spPr>
          <a:xfrm>
            <a:off x="4742697" y="1712405"/>
            <a:ext cx="548255" cy="547184"/>
          </a:xfrm>
          <a:prstGeom prst="rect">
            <a:avLst/>
          </a:prstGeom>
          <a: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12" name="Rectangle 11" descr="Newspaper">
            <a:extLst>
              <a:ext uri="{FF2B5EF4-FFF2-40B4-BE49-F238E27FC236}">
                <a16:creationId xmlns:a16="http://schemas.microsoft.com/office/drawing/2014/main" id="{D7A96CEA-9E32-5E73-B981-1A57BBD4733F}"/>
              </a:ext>
            </a:extLst>
          </p:cNvPr>
          <p:cNvSpPr/>
          <p:nvPr/>
        </p:nvSpPr>
        <p:spPr>
          <a:xfrm>
            <a:off x="4742697" y="2960567"/>
            <a:ext cx="548255" cy="547184"/>
          </a:xfrm>
          <a:prstGeom prst="rect">
            <a:avLst/>
          </a:prstGeom>
          <a: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dirty="0"/>
          </a:p>
        </p:txBody>
      </p:sp>
      <p:sp>
        <p:nvSpPr>
          <p:cNvPr id="14" name="Rectangle 13" descr="Diploma Roll">
            <a:extLst>
              <a:ext uri="{FF2B5EF4-FFF2-40B4-BE49-F238E27FC236}">
                <a16:creationId xmlns:a16="http://schemas.microsoft.com/office/drawing/2014/main" id="{B0024E40-908E-E8F8-D1DD-82CE4A63D2E1}"/>
              </a:ext>
            </a:extLst>
          </p:cNvPr>
          <p:cNvSpPr/>
          <p:nvPr/>
        </p:nvSpPr>
        <p:spPr>
          <a:xfrm>
            <a:off x="4742696" y="5887459"/>
            <a:ext cx="548255" cy="547184"/>
          </a:xfrm>
          <a:prstGeom prst="rect">
            <a:avLst/>
          </a:prstGeom>
          <a: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13" name="Rectangle 12" descr="Connections">
            <a:extLst>
              <a:ext uri="{FF2B5EF4-FFF2-40B4-BE49-F238E27FC236}">
                <a16:creationId xmlns:a16="http://schemas.microsoft.com/office/drawing/2014/main" id="{5AA1B098-D799-2F5D-6895-E9BB4F0D1894}"/>
              </a:ext>
            </a:extLst>
          </p:cNvPr>
          <p:cNvSpPr/>
          <p:nvPr/>
        </p:nvSpPr>
        <p:spPr>
          <a:xfrm>
            <a:off x="4742697" y="4405569"/>
            <a:ext cx="548255" cy="547184"/>
          </a:xfrm>
          <a:prstGeom prst="rect">
            <a:avLst/>
          </a:prstGeom>
          <a: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9" name="TextBox 18">
            <a:extLst>
              <a:ext uri="{FF2B5EF4-FFF2-40B4-BE49-F238E27FC236}">
                <a16:creationId xmlns:a16="http://schemas.microsoft.com/office/drawing/2014/main" id="{09347801-33B2-0AE2-07DB-86A1CCF1F2DF}"/>
              </a:ext>
            </a:extLst>
          </p:cNvPr>
          <p:cNvSpPr txBox="1"/>
          <p:nvPr/>
        </p:nvSpPr>
        <p:spPr>
          <a:xfrm>
            <a:off x="5556635" y="466116"/>
            <a:ext cx="2252133" cy="461665"/>
          </a:xfrm>
          <a:prstGeom prst="rect">
            <a:avLst/>
          </a:prstGeom>
          <a:noFill/>
        </p:spPr>
        <p:txBody>
          <a:bodyPr wrap="square" rtlCol="0">
            <a:spAutoFit/>
          </a:bodyPr>
          <a:lstStyle/>
          <a:p>
            <a:r>
              <a:rPr lang="en-US" sz="2400" b="1" dirty="0"/>
              <a:t>Social Media</a:t>
            </a:r>
          </a:p>
        </p:txBody>
      </p:sp>
      <p:sp>
        <p:nvSpPr>
          <p:cNvPr id="20" name="TextBox 19">
            <a:extLst>
              <a:ext uri="{FF2B5EF4-FFF2-40B4-BE49-F238E27FC236}">
                <a16:creationId xmlns:a16="http://schemas.microsoft.com/office/drawing/2014/main" id="{29B63F37-0BED-39EB-E3E6-1B8A26BA1AFB}"/>
              </a:ext>
            </a:extLst>
          </p:cNvPr>
          <p:cNvSpPr txBox="1"/>
          <p:nvPr/>
        </p:nvSpPr>
        <p:spPr>
          <a:xfrm>
            <a:off x="5556636" y="1550056"/>
            <a:ext cx="6245893" cy="830997"/>
          </a:xfrm>
          <a:prstGeom prst="rect">
            <a:avLst/>
          </a:prstGeom>
          <a:noFill/>
        </p:spPr>
        <p:txBody>
          <a:bodyPr wrap="square" rtlCol="0">
            <a:spAutoFit/>
          </a:bodyPr>
          <a:lstStyle/>
          <a:p>
            <a:pPr lvl="0"/>
            <a:r>
              <a:rPr lang="en-US" sz="2400" dirty="0"/>
              <a:t>Host a </a:t>
            </a:r>
            <a:r>
              <a:rPr lang="en-US" sz="2400" b="1" dirty="0"/>
              <a:t>twitter chat </a:t>
            </a:r>
            <a:r>
              <a:rPr lang="en-US" sz="2400" dirty="0"/>
              <a:t>to answer questions about a cybersecurity related topic</a:t>
            </a:r>
          </a:p>
        </p:txBody>
      </p:sp>
      <p:sp>
        <p:nvSpPr>
          <p:cNvPr id="21" name="TextBox 20">
            <a:extLst>
              <a:ext uri="{FF2B5EF4-FFF2-40B4-BE49-F238E27FC236}">
                <a16:creationId xmlns:a16="http://schemas.microsoft.com/office/drawing/2014/main" id="{E113F155-AE34-9BA8-4F0F-59C2471A16A0}"/>
              </a:ext>
            </a:extLst>
          </p:cNvPr>
          <p:cNvSpPr txBox="1"/>
          <p:nvPr/>
        </p:nvSpPr>
        <p:spPr>
          <a:xfrm>
            <a:off x="5522536" y="3004109"/>
            <a:ext cx="4245429" cy="461665"/>
          </a:xfrm>
          <a:prstGeom prst="rect">
            <a:avLst/>
          </a:prstGeom>
          <a:noFill/>
        </p:spPr>
        <p:txBody>
          <a:bodyPr wrap="square" rtlCol="0">
            <a:spAutoFit/>
          </a:bodyPr>
          <a:lstStyle/>
          <a:p>
            <a:pPr lvl="0"/>
            <a:r>
              <a:rPr lang="en-US" sz="2400" dirty="0"/>
              <a:t>Write a </a:t>
            </a:r>
            <a:r>
              <a:rPr lang="en-US" sz="2400" b="1" dirty="0"/>
              <a:t>blog</a:t>
            </a:r>
            <a:r>
              <a:rPr lang="en-US" sz="2400" dirty="0"/>
              <a:t> or </a:t>
            </a:r>
            <a:r>
              <a:rPr lang="en-US" sz="2400" b="1" dirty="0"/>
              <a:t>news article </a:t>
            </a:r>
            <a:endParaRPr lang="en-US" sz="2400" dirty="0"/>
          </a:p>
        </p:txBody>
      </p:sp>
      <p:sp>
        <p:nvSpPr>
          <p:cNvPr id="22" name="TextBox 21">
            <a:extLst>
              <a:ext uri="{FF2B5EF4-FFF2-40B4-BE49-F238E27FC236}">
                <a16:creationId xmlns:a16="http://schemas.microsoft.com/office/drawing/2014/main" id="{A779A6EC-4EE0-2E11-0523-D0DC4292394E}"/>
              </a:ext>
            </a:extLst>
          </p:cNvPr>
          <p:cNvSpPr txBox="1"/>
          <p:nvPr/>
        </p:nvSpPr>
        <p:spPr>
          <a:xfrm>
            <a:off x="5556635" y="4102080"/>
            <a:ext cx="6245893" cy="1154162"/>
          </a:xfrm>
          <a:prstGeom prst="rect">
            <a:avLst/>
          </a:prstGeom>
          <a:noFill/>
        </p:spPr>
        <p:txBody>
          <a:bodyPr wrap="square" rtlCol="0">
            <a:spAutoFit/>
          </a:bodyPr>
          <a:lstStyle/>
          <a:p>
            <a:pPr lvl="0"/>
            <a:r>
              <a:rPr lang="en-US" sz="2300" b="1" dirty="0"/>
              <a:t>Acknowledge</a:t>
            </a:r>
            <a:r>
              <a:rPr lang="en-US" sz="2300" dirty="0"/>
              <a:t> your hard-working cybersecurity co-workers or provide a social or potluck (virtual) to celebrate their contributions </a:t>
            </a:r>
          </a:p>
        </p:txBody>
      </p:sp>
      <p:sp>
        <p:nvSpPr>
          <p:cNvPr id="24" name="TextBox 23">
            <a:extLst>
              <a:ext uri="{FF2B5EF4-FFF2-40B4-BE49-F238E27FC236}">
                <a16:creationId xmlns:a16="http://schemas.microsoft.com/office/drawing/2014/main" id="{AC10B871-8335-F1FD-2C94-3166B44FCA04}"/>
              </a:ext>
            </a:extLst>
          </p:cNvPr>
          <p:cNvSpPr txBox="1"/>
          <p:nvPr/>
        </p:nvSpPr>
        <p:spPr>
          <a:xfrm>
            <a:off x="5522534" y="5708664"/>
            <a:ext cx="6279994" cy="830997"/>
          </a:xfrm>
          <a:prstGeom prst="rect">
            <a:avLst/>
          </a:prstGeom>
          <a:noFill/>
        </p:spPr>
        <p:txBody>
          <a:bodyPr wrap="square" rtlCol="0">
            <a:spAutoFit/>
          </a:bodyPr>
          <a:lstStyle/>
          <a:p>
            <a:pPr lvl="0"/>
            <a:r>
              <a:rPr lang="en-US" sz="2400" dirty="0"/>
              <a:t>Participate in office-wide cybersecurity related </a:t>
            </a:r>
            <a:r>
              <a:rPr lang="en-US" sz="2400" b="1" dirty="0"/>
              <a:t>competitions, trainings, or special events.</a:t>
            </a:r>
            <a:r>
              <a:rPr lang="en-US" sz="2400" dirty="0"/>
              <a:t> </a:t>
            </a:r>
          </a:p>
        </p:txBody>
      </p:sp>
      <p:sp>
        <p:nvSpPr>
          <p:cNvPr id="25" name="TextBox 24">
            <a:extLst>
              <a:ext uri="{FF2B5EF4-FFF2-40B4-BE49-F238E27FC236}">
                <a16:creationId xmlns:a16="http://schemas.microsoft.com/office/drawing/2014/main" id="{8AC975F2-2447-E41B-EB56-518B24372A88}"/>
              </a:ext>
            </a:extLst>
          </p:cNvPr>
          <p:cNvSpPr txBox="1"/>
          <p:nvPr/>
        </p:nvSpPr>
        <p:spPr>
          <a:xfrm>
            <a:off x="7970470" y="199509"/>
            <a:ext cx="3594990" cy="1015663"/>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t>Downloadable graphics</a:t>
            </a:r>
          </a:p>
          <a:p>
            <a:pPr marL="285750" lvl="0" indent="-285750">
              <a:buFont typeface="Arial" panose="020B0604020202020204" pitchFamily="34" charset="0"/>
              <a:buChar char="•"/>
            </a:pPr>
            <a:r>
              <a:rPr lang="en-US" sz="2000" dirty="0"/>
              <a:t>Downloadable sample social media</a:t>
            </a:r>
          </a:p>
        </p:txBody>
      </p:sp>
      <p:sp>
        <p:nvSpPr>
          <p:cNvPr id="26" name="TextBox 25">
            <a:extLst>
              <a:ext uri="{FF2B5EF4-FFF2-40B4-BE49-F238E27FC236}">
                <a16:creationId xmlns:a16="http://schemas.microsoft.com/office/drawing/2014/main" id="{E19791BB-6399-07C2-B844-99B2341B1405}"/>
              </a:ext>
            </a:extLst>
          </p:cNvPr>
          <p:cNvSpPr txBox="1"/>
          <p:nvPr/>
        </p:nvSpPr>
        <p:spPr>
          <a:xfrm>
            <a:off x="358932" y="3271083"/>
            <a:ext cx="3527564" cy="1692771"/>
          </a:xfrm>
          <a:prstGeom prst="rect">
            <a:avLst/>
          </a:prstGeom>
          <a:noFill/>
        </p:spPr>
        <p:txBody>
          <a:bodyPr wrap="square" rtlCol="0">
            <a:spAutoFit/>
          </a:bodyPr>
          <a:lstStyle/>
          <a:p>
            <a:pPr lvl="0" algn="ctr"/>
            <a:r>
              <a:rPr lang="en-US" sz="3200" b="1" dirty="0">
                <a:solidFill>
                  <a:schemeClr val="bg1"/>
                </a:solidFill>
              </a:rPr>
              <a:t>#ChooseCyber</a:t>
            </a:r>
          </a:p>
          <a:p>
            <a:pPr lvl="0" algn="ctr"/>
            <a:endParaRPr lang="en-US" sz="2400" b="1" dirty="0">
              <a:solidFill>
                <a:schemeClr val="bg1"/>
              </a:solidFill>
            </a:endParaRPr>
          </a:p>
          <a:p>
            <a:pPr lvl="0" algn="ctr"/>
            <a:r>
              <a:rPr lang="en-US" sz="2400" b="1" dirty="0">
                <a:solidFill>
                  <a:schemeClr val="bg1"/>
                </a:solidFill>
              </a:rPr>
              <a:t>#cybercareerweek </a:t>
            </a:r>
            <a:endParaRPr lang="en-US" sz="2400" dirty="0">
              <a:solidFill>
                <a:schemeClr val="bg1"/>
              </a:solidFill>
            </a:endParaRPr>
          </a:p>
          <a:p>
            <a:pPr lvl="0" algn="ctr"/>
            <a:r>
              <a:rPr lang="en-US" sz="2400" b="1" dirty="0">
                <a:solidFill>
                  <a:schemeClr val="bg1"/>
                </a:solidFill>
              </a:rPr>
              <a:t>#</a:t>
            </a:r>
            <a:r>
              <a:rPr lang="en-US" sz="2400" b="1" dirty="0" err="1">
                <a:solidFill>
                  <a:schemeClr val="bg1"/>
                </a:solidFill>
              </a:rPr>
              <a:t>mycyberjob</a:t>
            </a:r>
            <a:endParaRPr lang="en-US" sz="2400" dirty="0">
              <a:solidFill>
                <a:schemeClr val="bg1"/>
              </a:solidFill>
            </a:endParaRPr>
          </a:p>
        </p:txBody>
      </p:sp>
    </p:spTree>
    <p:extLst>
      <p:ext uri="{BB962C8B-B14F-4D97-AF65-F5344CB8AC3E}">
        <p14:creationId xmlns:p14="http://schemas.microsoft.com/office/powerpoint/2010/main" val="4050787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1F4DF4-F9F8-E2C2-7D9E-502798FCFF07}"/>
              </a:ext>
            </a:extLst>
          </p:cNvPr>
          <p:cNvSpPr/>
          <p:nvPr/>
        </p:nvSpPr>
        <p:spPr>
          <a:xfrm>
            <a:off x="-6829" y="1758"/>
            <a:ext cx="12205653" cy="172383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9D987F-7B3D-C6D9-98EA-402A03E746DB}"/>
              </a:ext>
            </a:extLst>
          </p:cNvPr>
          <p:cNvSpPr>
            <a:spLocks noGrp="1"/>
          </p:cNvSpPr>
          <p:nvPr>
            <p:ph type="title"/>
          </p:nvPr>
        </p:nvSpPr>
        <p:spPr>
          <a:xfrm>
            <a:off x="256309" y="200892"/>
            <a:ext cx="10515600" cy="1325563"/>
          </a:xfrm>
        </p:spPr>
        <p:txBody>
          <a:bodyPr/>
          <a:lstStyle/>
          <a:p>
            <a:r>
              <a:rPr lang="en-US" b="1" dirty="0">
                <a:solidFill>
                  <a:schemeClr val="bg1"/>
                </a:solidFill>
              </a:rPr>
              <a:t>More Ideas for Engagement</a:t>
            </a:r>
          </a:p>
        </p:txBody>
      </p:sp>
      <p:grpSp>
        <p:nvGrpSpPr>
          <p:cNvPr id="18" name="Group 17">
            <a:extLst>
              <a:ext uri="{FF2B5EF4-FFF2-40B4-BE49-F238E27FC236}">
                <a16:creationId xmlns:a16="http://schemas.microsoft.com/office/drawing/2014/main" id="{D81B096B-4667-903B-ED09-2623126922BC}"/>
              </a:ext>
            </a:extLst>
          </p:cNvPr>
          <p:cNvGrpSpPr/>
          <p:nvPr/>
        </p:nvGrpSpPr>
        <p:grpSpPr>
          <a:xfrm>
            <a:off x="186640" y="2173158"/>
            <a:ext cx="1042655" cy="1041445"/>
            <a:chOff x="262758" y="2133683"/>
            <a:chExt cx="1042655" cy="1041445"/>
          </a:xfrm>
        </p:grpSpPr>
        <p:sp>
          <p:nvSpPr>
            <p:cNvPr id="6" name="Oval 5">
              <a:extLst>
                <a:ext uri="{FF2B5EF4-FFF2-40B4-BE49-F238E27FC236}">
                  <a16:creationId xmlns:a16="http://schemas.microsoft.com/office/drawing/2014/main" id="{DBE52829-53D2-FD95-3231-6D88605846B7}"/>
                </a:ext>
              </a:extLst>
            </p:cNvPr>
            <p:cNvSpPr/>
            <p:nvPr/>
          </p:nvSpPr>
          <p:spPr>
            <a:xfrm>
              <a:off x="262758" y="2133683"/>
              <a:ext cx="1042655" cy="1041445"/>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Rectangle 6" descr="Cloud Computing">
              <a:extLst>
                <a:ext uri="{FF2B5EF4-FFF2-40B4-BE49-F238E27FC236}">
                  <a16:creationId xmlns:a16="http://schemas.microsoft.com/office/drawing/2014/main" id="{1152D17F-6087-470F-B6A8-B690F4942E10}"/>
                </a:ext>
              </a:extLst>
            </p:cNvPr>
            <p:cNvSpPr/>
            <p:nvPr/>
          </p:nvSpPr>
          <p:spPr>
            <a:xfrm>
              <a:off x="481715" y="2335818"/>
              <a:ext cx="604739" cy="604037"/>
            </a:xfrm>
            <a:prstGeom prst="rect">
              <a:avLst/>
            </a:prstGeo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grpSp>
        <p:nvGrpSpPr>
          <p:cNvPr id="20" name="Group 19">
            <a:extLst>
              <a:ext uri="{FF2B5EF4-FFF2-40B4-BE49-F238E27FC236}">
                <a16:creationId xmlns:a16="http://schemas.microsoft.com/office/drawing/2014/main" id="{F53EB0CA-5DAB-F1F5-B662-4D66B2C4B18A}"/>
              </a:ext>
            </a:extLst>
          </p:cNvPr>
          <p:cNvGrpSpPr/>
          <p:nvPr/>
        </p:nvGrpSpPr>
        <p:grpSpPr>
          <a:xfrm>
            <a:off x="4315351" y="2177104"/>
            <a:ext cx="1042655" cy="1041445"/>
            <a:chOff x="5640162" y="2160938"/>
            <a:chExt cx="1042655" cy="1041445"/>
          </a:xfrm>
        </p:grpSpPr>
        <p:sp>
          <p:nvSpPr>
            <p:cNvPr id="8" name="Oval 7">
              <a:extLst>
                <a:ext uri="{FF2B5EF4-FFF2-40B4-BE49-F238E27FC236}">
                  <a16:creationId xmlns:a16="http://schemas.microsoft.com/office/drawing/2014/main" id="{9BCCA205-B700-6109-3012-6F12D7E7F003}"/>
                </a:ext>
              </a:extLst>
            </p:cNvPr>
            <p:cNvSpPr/>
            <p:nvPr/>
          </p:nvSpPr>
          <p:spPr>
            <a:xfrm>
              <a:off x="5640162" y="2160938"/>
              <a:ext cx="1042655" cy="1041445"/>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ectangle 8" descr="Office Worker">
              <a:extLst>
                <a:ext uri="{FF2B5EF4-FFF2-40B4-BE49-F238E27FC236}">
                  <a16:creationId xmlns:a16="http://schemas.microsoft.com/office/drawing/2014/main" id="{75ACD99B-821E-7C5C-7BA2-A10830BFB2DE}"/>
                </a:ext>
              </a:extLst>
            </p:cNvPr>
            <p:cNvSpPr/>
            <p:nvPr/>
          </p:nvSpPr>
          <p:spPr>
            <a:xfrm>
              <a:off x="5869492" y="2357766"/>
              <a:ext cx="604739" cy="604037"/>
            </a:xfrm>
            <a:prstGeom prst="rect">
              <a:avLst/>
            </a:prstGeom>
            <a: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grpSp>
        <p:nvGrpSpPr>
          <p:cNvPr id="19" name="Group 18">
            <a:extLst>
              <a:ext uri="{FF2B5EF4-FFF2-40B4-BE49-F238E27FC236}">
                <a16:creationId xmlns:a16="http://schemas.microsoft.com/office/drawing/2014/main" id="{50AED489-D77D-1092-9326-399A34760289}"/>
              </a:ext>
            </a:extLst>
          </p:cNvPr>
          <p:cNvGrpSpPr/>
          <p:nvPr/>
        </p:nvGrpSpPr>
        <p:grpSpPr>
          <a:xfrm>
            <a:off x="4296306" y="4531986"/>
            <a:ext cx="1042655" cy="1041445"/>
            <a:chOff x="256309" y="4362171"/>
            <a:chExt cx="1042655" cy="1041445"/>
          </a:xfrm>
        </p:grpSpPr>
        <p:sp>
          <p:nvSpPr>
            <p:cNvPr id="11" name="Oval 10">
              <a:extLst>
                <a:ext uri="{FF2B5EF4-FFF2-40B4-BE49-F238E27FC236}">
                  <a16:creationId xmlns:a16="http://schemas.microsoft.com/office/drawing/2014/main" id="{6A1285C7-4F93-62A1-0FE7-8E7E7C6C8944}"/>
                </a:ext>
              </a:extLst>
            </p:cNvPr>
            <p:cNvSpPr/>
            <p:nvPr/>
          </p:nvSpPr>
          <p:spPr>
            <a:xfrm>
              <a:off x="256309" y="4362171"/>
              <a:ext cx="1042655" cy="1041445"/>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2" name="Rectangle 11" descr="Teacher">
              <a:extLst>
                <a:ext uri="{FF2B5EF4-FFF2-40B4-BE49-F238E27FC236}">
                  <a16:creationId xmlns:a16="http://schemas.microsoft.com/office/drawing/2014/main" id="{C44D9635-8863-8677-0B64-7C37C2B44C44}"/>
                </a:ext>
              </a:extLst>
            </p:cNvPr>
            <p:cNvSpPr/>
            <p:nvPr/>
          </p:nvSpPr>
          <p:spPr>
            <a:xfrm>
              <a:off x="451734" y="4580876"/>
              <a:ext cx="604739" cy="604037"/>
            </a:xfrm>
            <a:prstGeom prst="rect">
              <a:avLst/>
            </a:prstGeom>
            <a: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grpSp>
        <p:nvGrpSpPr>
          <p:cNvPr id="21" name="Group 20">
            <a:extLst>
              <a:ext uri="{FF2B5EF4-FFF2-40B4-BE49-F238E27FC236}">
                <a16:creationId xmlns:a16="http://schemas.microsoft.com/office/drawing/2014/main" id="{3089D578-491C-405E-1785-B2A0132F7393}"/>
              </a:ext>
            </a:extLst>
          </p:cNvPr>
          <p:cNvGrpSpPr/>
          <p:nvPr/>
        </p:nvGrpSpPr>
        <p:grpSpPr>
          <a:xfrm>
            <a:off x="147154" y="4460335"/>
            <a:ext cx="1042655" cy="1041445"/>
            <a:chOff x="5640162" y="3785388"/>
            <a:chExt cx="1042655" cy="1041445"/>
          </a:xfrm>
        </p:grpSpPr>
        <p:sp>
          <p:nvSpPr>
            <p:cNvPr id="13" name="Oval 12">
              <a:extLst>
                <a:ext uri="{FF2B5EF4-FFF2-40B4-BE49-F238E27FC236}">
                  <a16:creationId xmlns:a16="http://schemas.microsoft.com/office/drawing/2014/main" id="{368F8105-7A6F-3B82-D690-126543345DF7}"/>
                </a:ext>
              </a:extLst>
            </p:cNvPr>
            <p:cNvSpPr/>
            <p:nvPr/>
          </p:nvSpPr>
          <p:spPr>
            <a:xfrm>
              <a:off x="5640162" y="3785388"/>
              <a:ext cx="1042655" cy="1041445"/>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4" name="Rectangle 13" descr="User Network">
              <a:extLst>
                <a:ext uri="{FF2B5EF4-FFF2-40B4-BE49-F238E27FC236}">
                  <a16:creationId xmlns:a16="http://schemas.microsoft.com/office/drawing/2014/main" id="{05157802-3B01-664A-D5CE-37268218401B}"/>
                </a:ext>
              </a:extLst>
            </p:cNvPr>
            <p:cNvSpPr/>
            <p:nvPr/>
          </p:nvSpPr>
          <p:spPr>
            <a:xfrm>
              <a:off x="5876584" y="3991829"/>
              <a:ext cx="604739" cy="604037"/>
            </a:xfrm>
            <a:prstGeom prst="rect">
              <a:avLst/>
            </a:prstGeom>
            <a: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grpSp>
        <p:nvGrpSpPr>
          <p:cNvPr id="23" name="Group 22">
            <a:extLst>
              <a:ext uri="{FF2B5EF4-FFF2-40B4-BE49-F238E27FC236}">
                <a16:creationId xmlns:a16="http://schemas.microsoft.com/office/drawing/2014/main" id="{02EF8439-2E34-67C5-61B7-FDD7E45CFA48}"/>
              </a:ext>
            </a:extLst>
          </p:cNvPr>
          <p:cNvGrpSpPr/>
          <p:nvPr/>
        </p:nvGrpSpPr>
        <p:grpSpPr>
          <a:xfrm>
            <a:off x="8282137" y="4438966"/>
            <a:ext cx="1042655" cy="1041445"/>
            <a:chOff x="9270578" y="3766390"/>
            <a:chExt cx="1042655" cy="1041445"/>
          </a:xfrm>
        </p:grpSpPr>
        <p:sp>
          <p:nvSpPr>
            <p:cNvPr id="15" name="Oval 14">
              <a:extLst>
                <a:ext uri="{FF2B5EF4-FFF2-40B4-BE49-F238E27FC236}">
                  <a16:creationId xmlns:a16="http://schemas.microsoft.com/office/drawing/2014/main" id="{653C87D0-83D3-07CD-A002-1A00C94327E0}"/>
                </a:ext>
              </a:extLst>
            </p:cNvPr>
            <p:cNvSpPr/>
            <p:nvPr/>
          </p:nvSpPr>
          <p:spPr>
            <a:xfrm>
              <a:off x="9270578" y="3766390"/>
              <a:ext cx="1042655" cy="1041445"/>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ectangle 15" descr="Diploma Roll">
              <a:extLst>
                <a:ext uri="{FF2B5EF4-FFF2-40B4-BE49-F238E27FC236}">
                  <a16:creationId xmlns:a16="http://schemas.microsoft.com/office/drawing/2014/main" id="{4BE85BFA-A5D9-970F-61C6-F3556E477C10}"/>
                </a:ext>
              </a:extLst>
            </p:cNvPr>
            <p:cNvSpPr/>
            <p:nvPr/>
          </p:nvSpPr>
          <p:spPr>
            <a:xfrm>
              <a:off x="9489535" y="4004091"/>
              <a:ext cx="604739" cy="604037"/>
            </a:xfrm>
            <a:prstGeom prst="rect">
              <a:avLst/>
            </a:prstGeom>
            <a: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grpSp>
        <p:nvGrpSpPr>
          <p:cNvPr id="22" name="Group 21">
            <a:extLst>
              <a:ext uri="{FF2B5EF4-FFF2-40B4-BE49-F238E27FC236}">
                <a16:creationId xmlns:a16="http://schemas.microsoft.com/office/drawing/2014/main" id="{4748ADDF-EC65-F7BD-B5B4-D089CE997E1E}"/>
              </a:ext>
            </a:extLst>
          </p:cNvPr>
          <p:cNvGrpSpPr/>
          <p:nvPr/>
        </p:nvGrpSpPr>
        <p:grpSpPr>
          <a:xfrm>
            <a:off x="8282137" y="2175298"/>
            <a:ext cx="1042655" cy="1041445"/>
            <a:chOff x="9270578" y="2160938"/>
            <a:chExt cx="1042655" cy="1041445"/>
          </a:xfrm>
        </p:grpSpPr>
        <p:sp>
          <p:nvSpPr>
            <p:cNvPr id="10" name="Oval 9">
              <a:extLst>
                <a:ext uri="{FF2B5EF4-FFF2-40B4-BE49-F238E27FC236}">
                  <a16:creationId xmlns:a16="http://schemas.microsoft.com/office/drawing/2014/main" id="{7A57FAC3-FA24-4D4C-EA29-60E461BCF890}"/>
                </a:ext>
              </a:extLst>
            </p:cNvPr>
            <p:cNvSpPr/>
            <p:nvPr/>
          </p:nvSpPr>
          <p:spPr>
            <a:xfrm>
              <a:off x="9270578" y="2160938"/>
              <a:ext cx="1042655" cy="1041445"/>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7" name="Rectangle 16" descr="Classroom">
              <a:extLst>
                <a:ext uri="{FF2B5EF4-FFF2-40B4-BE49-F238E27FC236}">
                  <a16:creationId xmlns:a16="http://schemas.microsoft.com/office/drawing/2014/main" id="{FDD6C5E1-3185-F57D-82E7-A83F9E03E31C}"/>
                </a:ext>
              </a:extLst>
            </p:cNvPr>
            <p:cNvSpPr/>
            <p:nvPr/>
          </p:nvSpPr>
          <p:spPr>
            <a:xfrm>
              <a:off x="9462030" y="2382368"/>
              <a:ext cx="604739" cy="604037"/>
            </a:xfrm>
            <a:prstGeom prst="rect">
              <a:avLst/>
            </a:prstGeom>
            <a: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sp>
        <p:nvSpPr>
          <p:cNvPr id="24" name="TextBox 23">
            <a:extLst>
              <a:ext uri="{FF2B5EF4-FFF2-40B4-BE49-F238E27FC236}">
                <a16:creationId xmlns:a16="http://schemas.microsoft.com/office/drawing/2014/main" id="{DEAF8F4F-B5E9-FF81-B2DA-31FD21FF4BFD}"/>
              </a:ext>
            </a:extLst>
          </p:cNvPr>
          <p:cNvSpPr txBox="1"/>
          <p:nvPr/>
        </p:nvSpPr>
        <p:spPr>
          <a:xfrm>
            <a:off x="1210964" y="2202871"/>
            <a:ext cx="2778974" cy="1015663"/>
          </a:xfrm>
          <a:prstGeom prst="rect">
            <a:avLst/>
          </a:prstGeom>
          <a:noFill/>
        </p:spPr>
        <p:txBody>
          <a:bodyPr wrap="square" rtlCol="0">
            <a:spAutoFit/>
          </a:bodyPr>
          <a:lstStyle/>
          <a:p>
            <a:r>
              <a:rPr lang="en-US" sz="2000" dirty="0"/>
              <a:t>Bring your mini/future cybersecurity worker </a:t>
            </a:r>
            <a:r>
              <a:rPr lang="en-US" sz="2000" b="1" dirty="0"/>
              <a:t>to your work  </a:t>
            </a:r>
            <a:endParaRPr lang="en-US" sz="2000" dirty="0"/>
          </a:p>
        </p:txBody>
      </p:sp>
      <p:sp>
        <p:nvSpPr>
          <p:cNvPr id="25" name="TextBox 24">
            <a:extLst>
              <a:ext uri="{FF2B5EF4-FFF2-40B4-BE49-F238E27FC236}">
                <a16:creationId xmlns:a16="http://schemas.microsoft.com/office/drawing/2014/main" id="{E078EF57-50AE-B385-6CDF-0C1D25C7537A}"/>
              </a:ext>
            </a:extLst>
          </p:cNvPr>
          <p:cNvSpPr txBox="1"/>
          <p:nvPr/>
        </p:nvSpPr>
        <p:spPr>
          <a:xfrm>
            <a:off x="5349157" y="1915142"/>
            <a:ext cx="2778974" cy="1938992"/>
          </a:xfrm>
          <a:prstGeom prst="rect">
            <a:avLst/>
          </a:prstGeom>
          <a:noFill/>
        </p:spPr>
        <p:txBody>
          <a:bodyPr wrap="square" rtlCol="0">
            <a:spAutoFit/>
          </a:bodyPr>
          <a:lstStyle/>
          <a:p>
            <a:r>
              <a:rPr lang="en-US" sz="2000" dirty="0">
                <a:ea typeface="+mn-lt"/>
                <a:cs typeface="+mn-lt"/>
              </a:rPr>
              <a:t>Encourage your cybersecurity workers/ colleagues to sign up for </a:t>
            </a:r>
            <a:r>
              <a:rPr lang="en-US" sz="2000" b="1" dirty="0">
                <a:ea typeface="+mn-lt"/>
                <a:cs typeface="+mn-lt"/>
              </a:rPr>
              <a:t>trainings</a:t>
            </a:r>
            <a:r>
              <a:rPr lang="en-US" sz="2000" dirty="0">
                <a:ea typeface="+mn-lt"/>
                <a:cs typeface="+mn-lt"/>
              </a:rPr>
              <a:t> or compete in a </a:t>
            </a:r>
            <a:r>
              <a:rPr lang="en-US" sz="2000" dirty="0" err="1">
                <a:ea typeface="+mn-lt"/>
                <a:cs typeface="+mn-lt"/>
              </a:rPr>
              <a:t>CtF</a:t>
            </a:r>
            <a:r>
              <a:rPr lang="en-US" sz="2000" dirty="0">
                <a:ea typeface="+mn-lt"/>
                <a:cs typeface="+mn-lt"/>
              </a:rPr>
              <a:t> competition </a:t>
            </a:r>
          </a:p>
        </p:txBody>
      </p:sp>
      <p:sp>
        <p:nvSpPr>
          <p:cNvPr id="26" name="TextBox 25">
            <a:extLst>
              <a:ext uri="{FF2B5EF4-FFF2-40B4-BE49-F238E27FC236}">
                <a16:creationId xmlns:a16="http://schemas.microsoft.com/office/drawing/2014/main" id="{5E5A26C8-5898-BED1-95A4-388C71F334FD}"/>
              </a:ext>
            </a:extLst>
          </p:cNvPr>
          <p:cNvSpPr txBox="1"/>
          <p:nvPr/>
        </p:nvSpPr>
        <p:spPr>
          <a:xfrm>
            <a:off x="9324792" y="2202339"/>
            <a:ext cx="2778974" cy="1015663"/>
          </a:xfrm>
          <a:prstGeom prst="rect">
            <a:avLst/>
          </a:prstGeom>
          <a:noFill/>
        </p:spPr>
        <p:txBody>
          <a:bodyPr wrap="square" rtlCol="0">
            <a:spAutoFit/>
          </a:bodyPr>
          <a:lstStyle/>
          <a:p>
            <a:pPr lvl="0"/>
            <a:r>
              <a:rPr lang="en-US" sz="2000" dirty="0"/>
              <a:t>Host a </a:t>
            </a:r>
            <a:r>
              <a:rPr lang="en-US" sz="2000" b="1" dirty="0"/>
              <a:t>career talk </a:t>
            </a:r>
            <a:r>
              <a:rPr lang="en-US" sz="2000" dirty="0"/>
              <a:t>for employees or co-workers </a:t>
            </a:r>
          </a:p>
        </p:txBody>
      </p:sp>
      <p:sp>
        <p:nvSpPr>
          <p:cNvPr id="30" name="TextBox 29">
            <a:extLst>
              <a:ext uri="{FF2B5EF4-FFF2-40B4-BE49-F238E27FC236}">
                <a16:creationId xmlns:a16="http://schemas.microsoft.com/office/drawing/2014/main" id="{F17B25EB-B9A0-0E21-20C9-75F3B375408D}"/>
              </a:ext>
            </a:extLst>
          </p:cNvPr>
          <p:cNvSpPr txBox="1"/>
          <p:nvPr/>
        </p:nvSpPr>
        <p:spPr>
          <a:xfrm>
            <a:off x="5358006" y="4435520"/>
            <a:ext cx="2778974" cy="1323439"/>
          </a:xfrm>
          <a:prstGeom prst="rect">
            <a:avLst/>
          </a:prstGeom>
          <a:noFill/>
        </p:spPr>
        <p:txBody>
          <a:bodyPr wrap="square" rtlCol="0">
            <a:spAutoFit/>
          </a:bodyPr>
          <a:lstStyle/>
          <a:p>
            <a:pPr lvl="0"/>
            <a:r>
              <a:rPr lang="en-US" sz="2000" dirty="0"/>
              <a:t>Host a </a:t>
            </a:r>
            <a:r>
              <a:rPr lang="en-US" sz="2000" b="1" dirty="0"/>
              <a:t>training or professional development </a:t>
            </a:r>
            <a:r>
              <a:rPr lang="en-US" sz="2000" dirty="0"/>
              <a:t>activity for educators</a:t>
            </a:r>
          </a:p>
        </p:txBody>
      </p:sp>
      <p:sp>
        <p:nvSpPr>
          <p:cNvPr id="31" name="TextBox 30">
            <a:extLst>
              <a:ext uri="{FF2B5EF4-FFF2-40B4-BE49-F238E27FC236}">
                <a16:creationId xmlns:a16="http://schemas.microsoft.com/office/drawing/2014/main" id="{E5EAAB01-1467-642A-C67C-F68824B31E78}"/>
              </a:ext>
            </a:extLst>
          </p:cNvPr>
          <p:cNvSpPr txBox="1"/>
          <p:nvPr/>
        </p:nvSpPr>
        <p:spPr>
          <a:xfrm>
            <a:off x="1244124" y="4203138"/>
            <a:ext cx="2778974" cy="2554545"/>
          </a:xfrm>
          <a:prstGeom prst="rect">
            <a:avLst/>
          </a:prstGeom>
          <a:noFill/>
        </p:spPr>
        <p:txBody>
          <a:bodyPr wrap="square" rtlCol="0">
            <a:spAutoFit/>
          </a:bodyPr>
          <a:lstStyle/>
          <a:p>
            <a:pPr lvl="0"/>
            <a:r>
              <a:rPr lang="en-US" sz="2000" dirty="0"/>
              <a:t>Explore cybersecurity resources in your neighborhood. </a:t>
            </a:r>
            <a:r>
              <a:rPr lang="en-US" sz="2000" b="1" dirty="0"/>
              <a:t>Tour suggestions and virtual tours </a:t>
            </a:r>
            <a:r>
              <a:rPr lang="en-US" sz="2000" dirty="0"/>
              <a:t>have been added to </a:t>
            </a:r>
            <a:r>
              <a:rPr lang="en-US" sz="2000" i="1" dirty="0"/>
              <a:t>Cybersecurity In Your Community </a:t>
            </a:r>
            <a:r>
              <a:rPr lang="en-US" sz="2000" dirty="0"/>
              <a:t>section of our website</a:t>
            </a:r>
          </a:p>
        </p:txBody>
      </p:sp>
      <p:sp>
        <p:nvSpPr>
          <p:cNvPr id="32" name="TextBox 31">
            <a:extLst>
              <a:ext uri="{FF2B5EF4-FFF2-40B4-BE49-F238E27FC236}">
                <a16:creationId xmlns:a16="http://schemas.microsoft.com/office/drawing/2014/main" id="{9AF394CD-7B27-3BEA-F193-CFD64ADA5F16}"/>
              </a:ext>
            </a:extLst>
          </p:cNvPr>
          <p:cNvSpPr txBox="1"/>
          <p:nvPr/>
        </p:nvSpPr>
        <p:spPr>
          <a:xfrm>
            <a:off x="9324792" y="3895361"/>
            <a:ext cx="2778974" cy="2862322"/>
          </a:xfrm>
          <a:prstGeom prst="rect">
            <a:avLst/>
          </a:prstGeom>
          <a:noFill/>
        </p:spPr>
        <p:txBody>
          <a:bodyPr wrap="square" rtlCol="0">
            <a:spAutoFit/>
          </a:bodyPr>
          <a:lstStyle/>
          <a:p>
            <a:pPr lvl="0"/>
            <a:r>
              <a:rPr lang="en-US" sz="2000" b="1" dirty="0"/>
              <a:t>Participate in the GLOBAL call to cybersecurity workers to visit a classroom and introduce K-12 students to careers in cybersecurity </a:t>
            </a:r>
            <a:r>
              <a:rPr lang="en-US" sz="2000" dirty="0"/>
              <a:t>(visit the website for resources and ideas)</a:t>
            </a:r>
          </a:p>
        </p:txBody>
      </p:sp>
    </p:spTree>
    <p:extLst>
      <p:ext uri="{BB962C8B-B14F-4D97-AF65-F5344CB8AC3E}">
        <p14:creationId xmlns:p14="http://schemas.microsoft.com/office/powerpoint/2010/main" val="2310199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B193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90FFC8-48A2-49E7-8F74-7DB055A983D9}"/>
              </a:ext>
            </a:extLst>
          </p:cNvPr>
          <p:cNvSpPr>
            <a:spLocks noGrp="1"/>
          </p:cNvSpPr>
          <p:nvPr>
            <p:ph type="title"/>
          </p:nvPr>
        </p:nvSpPr>
        <p:spPr>
          <a:xfrm>
            <a:off x="524256" y="4767072"/>
            <a:ext cx="6594189" cy="1625210"/>
          </a:xfrm>
        </p:spPr>
        <p:txBody>
          <a:bodyPr>
            <a:normAutofit/>
          </a:bodyPr>
          <a:lstStyle/>
          <a:p>
            <a:pPr algn="ctr"/>
            <a:r>
              <a:rPr lang="en-US" sz="2800" b="1" dirty="0">
                <a:solidFill>
                  <a:srgbClr val="FFFFFF"/>
                </a:solidFill>
                <a:effectLst>
                  <a:outerShdw blurRad="38100" dist="38100" dir="2700000" algn="tl">
                    <a:srgbClr val="000000">
                      <a:alpha val="43137"/>
                    </a:srgbClr>
                  </a:outerShdw>
                </a:effectLst>
              </a:rPr>
              <a:t>Examples of Special Events and Activities</a:t>
            </a:r>
            <a:br>
              <a:rPr lang="en-US" sz="2800" b="1" dirty="0">
                <a:solidFill>
                  <a:srgbClr val="FFFFFF"/>
                </a:solidFill>
                <a:effectLst>
                  <a:outerShdw blurRad="38100" dist="38100" dir="2700000" algn="tl">
                    <a:srgbClr val="000000">
                      <a:alpha val="43137"/>
                    </a:srgbClr>
                  </a:outerShdw>
                </a:effectLst>
              </a:rPr>
            </a:br>
            <a:r>
              <a:rPr lang="en-US" sz="2800" b="1" dirty="0">
                <a:solidFill>
                  <a:srgbClr val="FFFFFF"/>
                </a:solidFill>
                <a:effectLst>
                  <a:outerShdw blurRad="38100" dist="38100" dir="2700000" algn="tl">
                    <a:srgbClr val="000000">
                      <a:alpha val="43137"/>
                    </a:srgbClr>
                  </a:outerShdw>
                </a:effectLst>
              </a:rPr>
              <a:t>Partnership Asks</a:t>
            </a:r>
            <a:endParaRPr lang="en-US" sz="2800" dirty="0">
              <a:solidFill>
                <a:srgbClr val="FF0000"/>
              </a:solidFill>
              <a:highlight>
                <a:srgbClr val="FFFF00"/>
              </a:highlight>
            </a:endParaRPr>
          </a:p>
        </p:txBody>
      </p:sp>
      <p:pic>
        <p:nvPicPr>
          <p:cNvPr id="1028" name="Picture 4" descr="10 Questions to Ask Before Committing to a Business Partner">
            <a:extLst>
              <a:ext uri="{FF2B5EF4-FFF2-40B4-BE49-F238E27FC236}">
                <a16:creationId xmlns:a16="http://schemas.microsoft.com/office/drawing/2014/main" id="{7AFD7A3B-549C-4D6B-80BB-C63720FD746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D53CA56-57EC-4887-B130-112F176CD662}"/>
              </a:ext>
            </a:extLst>
          </p:cNvPr>
          <p:cNvSpPr>
            <a:spLocks noGrp="1"/>
          </p:cNvSpPr>
          <p:nvPr>
            <p:ph idx="1"/>
          </p:nvPr>
        </p:nvSpPr>
        <p:spPr>
          <a:xfrm>
            <a:off x="7726214" y="565038"/>
            <a:ext cx="3952494" cy="5971228"/>
          </a:xfrm>
        </p:spPr>
        <p:txBody>
          <a:bodyPr anchor="ctr">
            <a:normAutofit fontScale="85000" lnSpcReduction="20000"/>
          </a:bodyPr>
          <a:lstStyle/>
          <a:p>
            <a:endParaRPr lang="en-US" sz="1300" b="1" dirty="0">
              <a:solidFill>
                <a:srgbClr val="FFFFFF"/>
              </a:solidFill>
            </a:endParaRPr>
          </a:p>
          <a:p>
            <a:r>
              <a:rPr lang="en-US" sz="1700" b="1" dirty="0">
                <a:solidFill>
                  <a:srgbClr val="FFFFFF"/>
                </a:solidFill>
              </a:rPr>
              <a:t>Make a commitment </a:t>
            </a:r>
            <a:r>
              <a:rPr lang="en-US" sz="1700" dirty="0">
                <a:solidFill>
                  <a:srgbClr val="FFFFFF"/>
                </a:solidFill>
              </a:rPr>
              <a:t>and add your commitment/s to the </a:t>
            </a:r>
            <a:r>
              <a:rPr lang="en-US" sz="1700" b="1" dirty="0">
                <a:solidFill>
                  <a:srgbClr val="FFFFFF"/>
                </a:solidFill>
              </a:rPr>
              <a:t>online portal</a:t>
            </a:r>
          </a:p>
          <a:p>
            <a:pPr marL="0" indent="0">
              <a:buNone/>
            </a:pPr>
            <a:endParaRPr lang="en-US" sz="1700" b="1" dirty="0">
              <a:solidFill>
                <a:srgbClr val="FFFFFF"/>
              </a:solidFill>
              <a:cs typeface="Calibri" panose="020F0502020204030204"/>
            </a:endParaRPr>
          </a:p>
          <a:p>
            <a:r>
              <a:rPr lang="en-US" sz="1700" dirty="0">
                <a:solidFill>
                  <a:srgbClr val="FFFFFF"/>
                </a:solidFill>
              </a:rPr>
              <a:t>Get involved and share</a:t>
            </a:r>
          </a:p>
          <a:p>
            <a:pPr lvl="1"/>
            <a:r>
              <a:rPr lang="en-US" sz="1700" b="1" dirty="0">
                <a:solidFill>
                  <a:schemeClr val="bg1"/>
                </a:solidFill>
                <a:ea typeface="+mn-lt"/>
                <a:cs typeface="+mn-lt"/>
              </a:rPr>
              <a:t>Cybersecurity Career Awareness Capture the Flag Competition</a:t>
            </a:r>
            <a:endParaRPr lang="en-US" dirty="0">
              <a:solidFill>
                <a:schemeClr val="bg1"/>
              </a:solidFill>
              <a:ea typeface="+mn-lt"/>
              <a:cs typeface="+mn-lt"/>
            </a:endParaRPr>
          </a:p>
          <a:p>
            <a:pPr lvl="1"/>
            <a:r>
              <a:rPr lang="en-US" sz="1700" b="1" dirty="0">
                <a:solidFill>
                  <a:schemeClr val="bg1"/>
                </a:solidFill>
                <a:ea typeface="+mn-lt"/>
                <a:cs typeface="+mn-lt"/>
              </a:rPr>
              <a:t>Cybersecurity Career Awareness Scavenger Hunt</a:t>
            </a:r>
            <a:endParaRPr lang="en-US" dirty="0">
              <a:solidFill>
                <a:schemeClr val="bg1"/>
              </a:solidFill>
              <a:cs typeface="Calibri"/>
            </a:endParaRPr>
          </a:p>
          <a:p>
            <a:pPr lvl="1"/>
            <a:r>
              <a:rPr lang="en-US" sz="1700" b="1" dirty="0">
                <a:solidFill>
                  <a:schemeClr val="bg1"/>
                </a:solidFill>
                <a:ea typeface="+mn-lt"/>
                <a:cs typeface="+mn-lt"/>
              </a:rPr>
              <a:t>Cybersecurity Careers Family Nights</a:t>
            </a:r>
            <a:endParaRPr lang="en-US" dirty="0">
              <a:solidFill>
                <a:schemeClr val="bg1"/>
              </a:solidFill>
              <a:ea typeface="+mn-lt"/>
              <a:cs typeface="+mn-lt"/>
            </a:endParaRPr>
          </a:p>
          <a:p>
            <a:pPr lvl="1"/>
            <a:r>
              <a:rPr lang="en-US" sz="1600" b="1" dirty="0">
                <a:solidFill>
                  <a:schemeClr val="bg1"/>
                </a:solidFill>
                <a:ea typeface="+mn-lt"/>
                <a:cs typeface="+mn-lt"/>
              </a:rPr>
              <a:t>Cybersecurity Careers Story Time</a:t>
            </a:r>
          </a:p>
          <a:p>
            <a:pPr lvl="1"/>
            <a:r>
              <a:rPr lang="en-US" sz="1600" b="1" dirty="0">
                <a:solidFill>
                  <a:schemeClr val="bg1"/>
                </a:solidFill>
                <a:ea typeface="+mn-lt"/>
                <a:cs typeface="+mn-lt"/>
              </a:rPr>
              <a:t>Social Media Competition</a:t>
            </a:r>
          </a:p>
          <a:p>
            <a:pPr lvl="1"/>
            <a:r>
              <a:rPr lang="en-US" sz="1600" b="1" dirty="0">
                <a:solidFill>
                  <a:schemeClr val="bg1"/>
                </a:solidFill>
                <a:ea typeface="+mn-lt"/>
                <a:cs typeface="+mn-lt"/>
              </a:rPr>
              <a:t>Poster contest</a:t>
            </a:r>
          </a:p>
          <a:p>
            <a:endParaRPr lang="en-US" sz="1700" dirty="0">
              <a:solidFill>
                <a:srgbClr val="FFFFFF"/>
              </a:solidFill>
            </a:endParaRPr>
          </a:p>
          <a:p>
            <a:r>
              <a:rPr lang="en-US" sz="1700" dirty="0">
                <a:solidFill>
                  <a:srgbClr val="FFFFFF"/>
                </a:solidFill>
              </a:rPr>
              <a:t>Volunteer for </a:t>
            </a:r>
            <a:r>
              <a:rPr lang="en-US" sz="1700" b="1" dirty="0">
                <a:solidFill>
                  <a:srgbClr val="FFFFFF"/>
                </a:solidFill>
              </a:rPr>
              <a:t>a recorded webinar or podcast</a:t>
            </a:r>
            <a:endParaRPr lang="en-US" sz="1700" dirty="0">
              <a:solidFill>
                <a:srgbClr val="FFFFFF"/>
              </a:solidFill>
              <a:cs typeface="Calibri"/>
            </a:endParaRPr>
          </a:p>
          <a:p>
            <a:r>
              <a:rPr lang="en-US" sz="1700" dirty="0">
                <a:solidFill>
                  <a:srgbClr val="FFFFFF"/>
                </a:solidFill>
              </a:rPr>
              <a:t>Join others in sharing your </a:t>
            </a:r>
            <a:r>
              <a:rPr lang="en-US" sz="1700" b="1" dirty="0">
                <a:solidFill>
                  <a:srgbClr val="FFFFFF"/>
                </a:solidFill>
              </a:rPr>
              <a:t>short videos or stories on social media </a:t>
            </a:r>
            <a:r>
              <a:rPr lang="en-US" sz="1700" dirty="0">
                <a:solidFill>
                  <a:srgbClr val="FFFFFF"/>
                </a:solidFill>
              </a:rPr>
              <a:t>about what you love most about your cybersecurity career. Or, for fun, ask others to answer the question, “what does a cybersecurity worker do?”</a:t>
            </a:r>
          </a:p>
          <a:p>
            <a:pPr marL="0" indent="0">
              <a:buNone/>
            </a:pPr>
            <a:endParaRPr lang="en-US" sz="1600" dirty="0">
              <a:solidFill>
                <a:srgbClr val="FFFFFF"/>
              </a:solidFill>
            </a:endParaRPr>
          </a:p>
          <a:p>
            <a:pPr marL="0" indent="0">
              <a:buNone/>
            </a:pPr>
            <a:r>
              <a:rPr lang="en-US" sz="1800" b="1" dirty="0">
                <a:solidFill>
                  <a:srgbClr val="FFFFFF"/>
                </a:solidFill>
              </a:rPr>
              <a:t> #mycyberjob               #cybercareerweek</a:t>
            </a:r>
          </a:p>
          <a:p>
            <a:pPr marL="0" indent="0">
              <a:buNone/>
            </a:pPr>
            <a:r>
              <a:rPr lang="en-US" sz="1800" b="1" dirty="0">
                <a:solidFill>
                  <a:srgbClr val="FFFFFF"/>
                </a:solidFill>
              </a:rPr>
              <a:t>@NISTcyber                LinkedIn: </a:t>
            </a:r>
            <a:r>
              <a:rPr lang="en-US" sz="1800" b="1" dirty="0" err="1">
                <a:solidFill>
                  <a:srgbClr val="FFFFFF"/>
                </a:solidFill>
              </a:rPr>
              <a:t>nist</a:t>
            </a:r>
            <a:r>
              <a:rPr lang="en-US" sz="1800" b="1" dirty="0">
                <a:solidFill>
                  <a:srgbClr val="FFFFFF"/>
                </a:solidFill>
              </a:rPr>
              <a:t>-nice/</a:t>
            </a:r>
          </a:p>
          <a:p>
            <a:endParaRPr lang="en-US" sz="1300" dirty="0">
              <a:solidFill>
                <a:srgbClr val="FFFFFF"/>
              </a:solidFill>
            </a:endParaRPr>
          </a:p>
          <a:p>
            <a:pPr marL="0" indent="0" algn="ctr">
              <a:buNone/>
            </a:pPr>
            <a:r>
              <a:rPr lang="en-US" sz="1800" b="1" dirty="0">
                <a:solidFill>
                  <a:srgbClr val="FFFFFF"/>
                </a:solidFill>
              </a:rPr>
              <a:t>http://nist.gov/nice/ccw</a:t>
            </a:r>
          </a:p>
          <a:p>
            <a:pPr marL="0" indent="0" algn="ctr">
              <a:buNone/>
            </a:pPr>
            <a:r>
              <a:rPr lang="en-US" sz="2100" b="1" dirty="0">
                <a:solidFill>
                  <a:srgbClr val="FFFFFF"/>
                </a:solidFill>
              </a:rPr>
              <a:t>#ChooseCyber</a:t>
            </a:r>
          </a:p>
          <a:p>
            <a:endParaRPr lang="en-US" sz="1300" dirty="0">
              <a:solidFill>
                <a:srgbClr val="FFFFFF"/>
              </a:solidFill>
            </a:endParaRPr>
          </a:p>
          <a:p>
            <a:pPr lvl="1"/>
            <a:endParaRPr lang="en-US" sz="1300" dirty="0">
              <a:solidFill>
                <a:srgbClr val="FFFFFF"/>
              </a:solidFill>
            </a:endParaRPr>
          </a:p>
          <a:p>
            <a:endParaRPr lang="en-US" sz="1300" dirty="0">
              <a:solidFill>
                <a:srgbClr val="FFFFFF"/>
              </a:solidFill>
            </a:endParaRPr>
          </a:p>
        </p:txBody>
      </p:sp>
    </p:spTree>
    <p:extLst>
      <p:ext uri="{BB962C8B-B14F-4D97-AF65-F5344CB8AC3E}">
        <p14:creationId xmlns:p14="http://schemas.microsoft.com/office/powerpoint/2010/main" val="3463147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F966-5A51-7085-A63A-A745B5F51570}"/>
              </a:ext>
            </a:extLst>
          </p:cNvPr>
          <p:cNvSpPr>
            <a:spLocks noGrp="1"/>
          </p:cNvSpPr>
          <p:nvPr>
            <p:ph type="title"/>
          </p:nvPr>
        </p:nvSpPr>
        <p:spPr/>
        <p:txBody>
          <a:bodyPr>
            <a:normAutofit/>
          </a:bodyPr>
          <a:lstStyle/>
          <a:p>
            <a:pPr algn="ctr"/>
            <a:r>
              <a:rPr lang="en-US" b="1" dirty="0"/>
              <a:t>Commitments</a:t>
            </a:r>
            <a:br>
              <a:rPr lang="en-US" b="1" dirty="0"/>
            </a:br>
            <a:r>
              <a:rPr lang="en-US" sz="2400" dirty="0">
                <a:hlinkClick r:id="rId3"/>
              </a:rPr>
              <a:t>https://www.nist.gov/ccw-event-activity-portal</a:t>
            </a:r>
            <a:r>
              <a:rPr lang="en-US" sz="2400" dirty="0"/>
              <a:t> </a:t>
            </a:r>
            <a:endParaRPr lang="en-US" dirty="0"/>
          </a:p>
        </p:txBody>
      </p:sp>
      <p:sp>
        <p:nvSpPr>
          <p:cNvPr id="3" name="Rectangle 2">
            <a:extLst>
              <a:ext uri="{FF2B5EF4-FFF2-40B4-BE49-F238E27FC236}">
                <a16:creationId xmlns:a16="http://schemas.microsoft.com/office/drawing/2014/main" id="{AE18519B-4AB7-1890-0192-728F89628A97}"/>
              </a:ext>
            </a:extLst>
          </p:cNvPr>
          <p:cNvSpPr/>
          <p:nvPr/>
        </p:nvSpPr>
        <p:spPr>
          <a:xfrm>
            <a:off x="0" y="2008909"/>
            <a:ext cx="12192000" cy="484909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CFD1BB-7F67-78E3-A8CC-13558EC8C41E}"/>
              </a:ext>
            </a:extLst>
          </p:cNvPr>
          <p:cNvSpPr/>
          <p:nvPr/>
        </p:nvSpPr>
        <p:spPr>
          <a:xfrm>
            <a:off x="277091" y="2479265"/>
            <a:ext cx="11637818" cy="38238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560FB0A-F52B-E64B-7573-4961480635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4176" y="2745272"/>
            <a:ext cx="5046220" cy="3291840"/>
          </a:xfrm>
          <a:prstGeom prst="rect">
            <a:avLst/>
          </a:prstGeom>
        </p:spPr>
      </p:pic>
      <p:pic>
        <p:nvPicPr>
          <p:cNvPr id="4" name="Picture 3" descr="Several hands raised and ready to answer a question">
            <a:extLst>
              <a:ext uri="{FF2B5EF4-FFF2-40B4-BE49-F238E27FC236}">
                <a16:creationId xmlns:a16="http://schemas.microsoft.com/office/drawing/2014/main" id="{9D731909-808F-3907-0E60-291C0BA7E11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1604" y="2745272"/>
            <a:ext cx="5276732" cy="3291840"/>
          </a:xfrm>
          <a:prstGeom prst="rect">
            <a:avLst/>
          </a:prstGeom>
        </p:spPr>
      </p:pic>
    </p:spTree>
    <p:extLst>
      <p:ext uri="{BB962C8B-B14F-4D97-AF65-F5344CB8AC3E}">
        <p14:creationId xmlns:p14="http://schemas.microsoft.com/office/powerpoint/2010/main" val="612063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BBBFA7-2361-264D-8C87-C72D94DDA363}"/>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a:t>New ideas and suggestions always welcome!</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6AEF824-493B-8E46-B4C4-82DD4E97DFCE}"/>
              </a:ext>
            </a:extLst>
          </p:cNvPr>
          <p:cNvSpPr>
            <a:spLocks noGrp="1"/>
          </p:cNvSpPr>
          <p:nvPr>
            <p:ph sz="half" idx="2"/>
          </p:nvPr>
        </p:nvSpPr>
        <p:spPr>
          <a:xfrm>
            <a:off x="640080" y="2872899"/>
            <a:ext cx="4243589" cy="3320668"/>
          </a:xfrm>
        </p:spPr>
        <p:txBody>
          <a:bodyPr vert="horz" lIns="91440" tIns="45720" rIns="91440" bIns="45720" rtlCol="0">
            <a:normAutofit/>
          </a:bodyPr>
          <a:lstStyle/>
          <a:p>
            <a:r>
              <a:rPr lang="en-US" sz="2200" dirty="0"/>
              <a:t>Resources: Do you have resources or activities you would like to share ?</a:t>
            </a:r>
          </a:p>
          <a:p>
            <a:endParaRPr lang="en-US" sz="2200" dirty="0"/>
          </a:p>
          <a:p>
            <a:r>
              <a:rPr lang="en-US" sz="2200" dirty="0"/>
              <a:t>Please email </a:t>
            </a:r>
            <a:r>
              <a:rPr lang="en-US" sz="2200" dirty="0">
                <a:hlinkClick r:id="rId3"/>
              </a:rPr>
              <a:t>dpruitt@nist.gov</a:t>
            </a:r>
            <a:r>
              <a:rPr lang="en-US" sz="2200" dirty="0"/>
              <a:t> if you have additional ideas or if you would like to join our planning group!</a:t>
            </a:r>
          </a:p>
          <a:p>
            <a:endParaRPr lang="en-US" sz="2200" dirty="0"/>
          </a:p>
        </p:txBody>
      </p:sp>
      <p:pic>
        <p:nvPicPr>
          <p:cNvPr id="6" name="Content Placeholder 5">
            <a:extLst>
              <a:ext uri="{FF2B5EF4-FFF2-40B4-BE49-F238E27FC236}">
                <a16:creationId xmlns:a16="http://schemas.microsoft.com/office/drawing/2014/main" id="{A373099D-7B4F-4E4C-81D4-30CC46BF25B0}"/>
              </a:ext>
              <a:ext uri="{C183D7F6-B498-43B3-948B-1728B52AA6E4}">
                <adec:decorative xmlns:adec="http://schemas.microsoft.com/office/drawing/2017/decorative" val="1"/>
              </a:ext>
            </a:extLst>
          </p:cNvPr>
          <p:cNvPicPr>
            <a:picLocks noGrp="1" noChangeAspect="1"/>
          </p:cNvPicPr>
          <p:nvPr>
            <p:ph sz="half" idx="1"/>
          </p:nvPr>
        </p:nvPicPr>
        <p:blipFill rotWithShape="1">
          <a:blip r:embed="rId4"/>
          <a:srcRect t="5479" r="-1" b="1177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2" name="TextBox 11">
            <a:extLst>
              <a:ext uri="{FF2B5EF4-FFF2-40B4-BE49-F238E27FC236}">
                <a16:creationId xmlns:a16="http://schemas.microsoft.com/office/drawing/2014/main" id="{29898D24-8189-4053-92EF-19A137298CAE}"/>
              </a:ext>
            </a:extLst>
          </p:cNvPr>
          <p:cNvSpPr txBox="1"/>
          <p:nvPr/>
        </p:nvSpPr>
        <p:spPr>
          <a:xfrm>
            <a:off x="-512299" y="5999519"/>
            <a:ext cx="5779477" cy="461665"/>
          </a:xfrm>
          <a:prstGeom prst="rect">
            <a:avLst/>
          </a:prstGeom>
          <a:noFill/>
        </p:spPr>
        <p:txBody>
          <a:bodyPr wrap="square" rtlCol="0">
            <a:spAutoFit/>
          </a:bodyPr>
          <a:lstStyle/>
          <a:p>
            <a:pPr algn="ctr"/>
            <a:r>
              <a:rPr lang="en-US" sz="2400" b="1" dirty="0" err="1"/>
              <a:t>www.nist.gov</a:t>
            </a:r>
            <a:r>
              <a:rPr lang="en-US" sz="2400" b="1" dirty="0"/>
              <a:t>/nice/</a:t>
            </a:r>
            <a:r>
              <a:rPr lang="en-US" sz="2400" b="1" dirty="0" err="1"/>
              <a:t>ccw</a:t>
            </a:r>
            <a:endParaRPr lang="en-US" sz="2400" b="1" dirty="0"/>
          </a:p>
        </p:txBody>
      </p:sp>
      <p:sp>
        <p:nvSpPr>
          <p:cNvPr id="14" name="TextBox 13">
            <a:extLst>
              <a:ext uri="{FF2B5EF4-FFF2-40B4-BE49-F238E27FC236}">
                <a16:creationId xmlns:a16="http://schemas.microsoft.com/office/drawing/2014/main" id="{0E96DAD3-C3C4-6AE3-72E3-DCC65A06B20B}"/>
              </a:ext>
            </a:extLst>
          </p:cNvPr>
          <p:cNvSpPr txBox="1"/>
          <p:nvPr/>
        </p:nvSpPr>
        <p:spPr>
          <a:xfrm>
            <a:off x="9171709" y="3444316"/>
            <a:ext cx="2826327" cy="646331"/>
          </a:xfrm>
          <a:prstGeom prst="rect">
            <a:avLst/>
          </a:prstGeom>
          <a:noFill/>
        </p:spPr>
        <p:txBody>
          <a:bodyPr wrap="square" rtlCol="0">
            <a:spAutoFit/>
          </a:bodyPr>
          <a:lstStyle/>
          <a:p>
            <a:r>
              <a:rPr lang="en-US" sz="3600" b="1" dirty="0" err="1"/>
              <a:t>ChooseCyber</a:t>
            </a:r>
            <a:endParaRPr lang="en-US" sz="3600" b="1" dirty="0"/>
          </a:p>
        </p:txBody>
      </p:sp>
    </p:spTree>
    <p:extLst>
      <p:ext uri="{BB962C8B-B14F-4D97-AF65-F5344CB8AC3E}">
        <p14:creationId xmlns:p14="http://schemas.microsoft.com/office/powerpoint/2010/main" val="288082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B66235-6040-4D43-93BA-A799970B4274}"/>
              </a:ext>
            </a:extLst>
          </p:cNvPr>
          <p:cNvSpPr>
            <a:spLocks noGrp="1"/>
          </p:cNvSpPr>
          <p:nvPr>
            <p:ph type="title"/>
          </p:nvPr>
        </p:nvSpPr>
        <p:spPr>
          <a:xfrm>
            <a:off x="594360" y="1209086"/>
            <a:ext cx="3876848" cy="4064925"/>
          </a:xfrm>
        </p:spPr>
        <p:txBody>
          <a:bodyPr anchor="ctr">
            <a:normAutofit/>
          </a:bodyPr>
          <a:lstStyle/>
          <a:p>
            <a:pPr algn="ctr"/>
            <a:r>
              <a:rPr lang="en-US" sz="5000" b="1">
                <a:cs typeface="Calibri Light"/>
              </a:rPr>
              <a:t>Overview</a:t>
            </a:r>
            <a:endParaRPr lang="en-US" sz="5000" b="1" dirty="0"/>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Welcome bar">
            <a:extLst>
              <a:ext uri="{FF2B5EF4-FFF2-40B4-BE49-F238E27FC236}">
                <a16:creationId xmlns:a16="http://schemas.microsoft.com/office/drawing/2014/main" id="{20AEDF19-9BF1-40A3-A580-D4A380553C74}"/>
              </a:ext>
            </a:extLst>
          </p:cNvPr>
          <p:cNvGraphicFramePr>
            <a:graphicFrameLocks noGrp="1"/>
          </p:cNvGraphicFramePr>
          <p:nvPr>
            <p:ph idx="1"/>
            <p:extLst>
              <p:ext uri="{D42A27DB-BD31-4B8C-83A1-F6EECF244321}">
                <p14:modId xmlns:p14="http://schemas.microsoft.com/office/powerpoint/2010/main" val="3522884150"/>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9775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0DE281C-EE90-6029-9B74-AA2F365B8ED9}"/>
              </a:ext>
            </a:extLst>
          </p:cNvPr>
          <p:cNvGrpSpPr/>
          <p:nvPr/>
        </p:nvGrpSpPr>
        <p:grpSpPr>
          <a:xfrm>
            <a:off x="4687765" y="3384155"/>
            <a:ext cx="7332296" cy="3151598"/>
            <a:chOff x="4687765" y="3384155"/>
            <a:chExt cx="7332296" cy="3151598"/>
          </a:xfrm>
        </p:grpSpPr>
        <p:sp>
          <p:nvSpPr>
            <p:cNvPr id="6" name="Rectangle 5">
              <a:extLst>
                <a:ext uri="{FF2B5EF4-FFF2-40B4-BE49-F238E27FC236}">
                  <a16:creationId xmlns:a16="http://schemas.microsoft.com/office/drawing/2014/main" id="{F7A65C67-B192-7B1B-952B-668E4F738106}"/>
                </a:ext>
              </a:extLst>
            </p:cNvPr>
            <p:cNvSpPr/>
            <p:nvPr/>
          </p:nvSpPr>
          <p:spPr>
            <a:xfrm>
              <a:off x="4732112" y="3439607"/>
              <a:ext cx="7242048" cy="304495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961589-4ABD-11C6-B99D-6037CB20B3B4}"/>
                </a:ext>
              </a:extLst>
            </p:cNvPr>
            <p:cNvSpPr/>
            <p:nvPr/>
          </p:nvSpPr>
          <p:spPr>
            <a:xfrm>
              <a:off x="4687765" y="3384155"/>
              <a:ext cx="7332296" cy="3151598"/>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370F3504-C6CC-4CED-A696-FCA71EF008A1}"/>
              </a:ext>
            </a:extLst>
          </p:cNvPr>
          <p:cNvSpPr txBox="1"/>
          <p:nvPr/>
        </p:nvSpPr>
        <p:spPr>
          <a:xfrm>
            <a:off x="4886747" y="3900659"/>
            <a:ext cx="7012120" cy="105305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Calibri Light" panose="020F0302020204030204"/>
                <a:ea typeface="+mn-ea"/>
                <a:cs typeface="+mn-cs"/>
              </a:rPr>
              <a:t>October 14-19, 2024</a:t>
            </a:r>
          </a:p>
        </p:txBody>
      </p:sp>
      <p:sp>
        <p:nvSpPr>
          <p:cNvPr id="2" name="Title 1">
            <a:extLst>
              <a:ext uri="{FF2B5EF4-FFF2-40B4-BE49-F238E27FC236}">
                <a16:creationId xmlns:a16="http://schemas.microsoft.com/office/drawing/2014/main" id="{F8F57557-DC59-8D4C-8F68-0BCBB2B4D57C}"/>
              </a:ext>
            </a:extLst>
          </p:cNvPr>
          <p:cNvSpPr>
            <a:spLocks noGrp="1"/>
          </p:cNvSpPr>
          <p:nvPr>
            <p:ph type="title" idx="4294967295"/>
          </p:nvPr>
        </p:nvSpPr>
        <p:spPr>
          <a:xfrm>
            <a:off x="317635" y="-4304880"/>
            <a:ext cx="10515600" cy="1325563"/>
          </a:xfrm>
        </p:spPr>
        <p:txBody>
          <a:bodyPr/>
          <a:lstStyle/>
          <a:p>
            <a:r>
              <a:rPr lang="en-US" dirty="0"/>
              <a:t>Save the date</a:t>
            </a:r>
          </a:p>
        </p:txBody>
      </p:sp>
      <p:sp>
        <p:nvSpPr>
          <p:cNvPr id="4" name="TextBox 3">
            <a:extLst>
              <a:ext uri="{FF2B5EF4-FFF2-40B4-BE49-F238E27FC236}">
                <a16:creationId xmlns:a16="http://schemas.microsoft.com/office/drawing/2014/main" id="{1ABB960B-4CD9-AFD2-DEEF-738F5F22EEE6}"/>
              </a:ext>
            </a:extLst>
          </p:cNvPr>
          <p:cNvSpPr txBox="1"/>
          <p:nvPr/>
        </p:nvSpPr>
        <p:spPr>
          <a:xfrm>
            <a:off x="4903076" y="5360275"/>
            <a:ext cx="7012120" cy="84081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3600" dirty="0">
                <a:solidFill>
                  <a:srgbClr val="FFFFFF"/>
                </a:solidFill>
                <a:latin typeface="Calibri Light" panose="020F0302020204030204"/>
              </a:rPr>
              <a:t>n</a:t>
            </a:r>
            <a:r>
              <a:rPr kumimoji="0" lang="en-US" sz="3600" b="0" i="0" u="none" strike="noStrike" kern="1200" cap="none" spc="0" normalizeH="0" baseline="0" noProof="0" dirty="0" err="1">
                <a:ln>
                  <a:noFill/>
                </a:ln>
                <a:solidFill>
                  <a:srgbClr val="FFFFFF"/>
                </a:solidFill>
                <a:effectLst/>
                <a:uLnTx/>
                <a:uFillTx/>
                <a:latin typeface="Calibri Light" panose="020F0302020204030204"/>
                <a:ea typeface="+mn-ea"/>
                <a:cs typeface="+mn-cs"/>
              </a:rPr>
              <a:t>ist.gov</a:t>
            </a:r>
            <a:r>
              <a:rPr kumimoji="0" lang="en-US" sz="3600" b="0" i="0" u="none" strike="noStrike" kern="1200" cap="none" spc="0" normalizeH="0" baseline="0" noProof="0" dirty="0">
                <a:ln>
                  <a:noFill/>
                </a:ln>
                <a:solidFill>
                  <a:srgbClr val="FFFFFF"/>
                </a:solidFill>
                <a:effectLst/>
                <a:uLnTx/>
                <a:uFillTx/>
                <a:latin typeface="Calibri Light" panose="020F0302020204030204"/>
                <a:ea typeface="+mn-ea"/>
                <a:cs typeface="+mn-cs"/>
              </a:rPr>
              <a:t>/nice/</a:t>
            </a:r>
            <a:r>
              <a:rPr kumimoji="0" lang="en-US" sz="3600" b="0" i="0" u="none" strike="noStrike" kern="1200" cap="none" spc="0" normalizeH="0" baseline="0" noProof="0" dirty="0" err="1">
                <a:ln>
                  <a:noFill/>
                </a:ln>
                <a:solidFill>
                  <a:srgbClr val="FFFFFF"/>
                </a:solidFill>
                <a:effectLst/>
                <a:uLnTx/>
                <a:uFillTx/>
                <a:latin typeface="Calibri Light" panose="020F0302020204030204"/>
                <a:ea typeface="+mn-ea"/>
                <a:cs typeface="+mn-cs"/>
              </a:rPr>
              <a:t>ccw</a:t>
            </a:r>
            <a:endParaRPr kumimoji="0" lang="en-US" sz="3600" b="0" i="0"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pic>
        <p:nvPicPr>
          <p:cNvPr id="5" name="Picture 4">
            <a:extLst>
              <a:ext uri="{FF2B5EF4-FFF2-40B4-BE49-F238E27FC236}">
                <a16:creationId xmlns:a16="http://schemas.microsoft.com/office/drawing/2014/main" id="{C630370D-5EF7-9034-61B2-21F29C0048C2}"/>
              </a:ext>
            </a:extLst>
          </p:cNvPr>
          <p:cNvPicPr>
            <a:picLocks noChangeAspect="1"/>
          </p:cNvPicPr>
          <p:nvPr/>
        </p:nvPicPr>
        <p:blipFill rotWithShape="1">
          <a:blip r:embed="rId3"/>
          <a:srcRect/>
          <a:stretch/>
        </p:blipFill>
        <p:spPr>
          <a:xfrm>
            <a:off x="4687765" y="383231"/>
            <a:ext cx="7332296" cy="2711421"/>
          </a:xfrm>
          <a:prstGeom prst="rect">
            <a:avLst/>
          </a:prstGeom>
        </p:spPr>
      </p:pic>
      <p:pic>
        <p:nvPicPr>
          <p:cNvPr id="10" name="Picture 9">
            <a:extLst>
              <a:ext uri="{FF2B5EF4-FFF2-40B4-BE49-F238E27FC236}">
                <a16:creationId xmlns:a16="http://schemas.microsoft.com/office/drawing/2014/main" id="{A1EE2FE4-6694-D75C-6AC9-018F24313A6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5413" r="14378"/>
          <a:stretch/>
        </p:blipFill>
        <p:spPr>
          <a:xfrm>
            <a:off x="171939" y="328457"/>
            <a:ext cx="4353696" cy="6201085"/>
          </a:xfrm>
          <a:prstGeom prst="rect">
            <a:avLst/>
          </a:prstGeom>
        </p:spPr>
      </p:pic>
      <p:cxnSp>
        <p:nvCxnSpPr>
          <p:cNvPr id="9" name="Straight Connector 8">
            <a:extLst>
              <a:ext uri="{FF2B5EF4-FFF2-40B4-BE49-F238E27FC236}">
                <a16:creationId xmlns:a16="http://schemas.microsoft.com/office/drawing/2014/main" id="{0B6ACA89-8F0C-39BC-71FE-BE740302196F}"/>
              </a:ext>
            </a:extLst>
          </p:cNvPr>
          <p:cNvCxnSpPr>
            <a:cxnSpLocks/>
          </p:cNvCxnSpPr>
          <p:nvPr/>
        </p:nvCxnSpPr>
        <p:spPr>
          <a:xfrm>
            <a:off x="5355166" y="5098994"/>
            <a:ext cx="607528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0236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4BA7629-828F-A90E-F34B-CF365B98CBE7}"/>
              </a:ext>
            </a:extLst>
          </p:cNvPr>
          <p:cNvGrpSpPr/>
          <p:nvPr/>
        </p:nvGrpSpPr>
        <p:grpSpPr>
          <a:xfrm>
            <a:off x="-41331" y="0"/>
            <a:ext cx="12233331" cy="6858001"/>
            <a:chOff x="-5" y="0"/>
            <a:chExt cx="12233331" cy="6858001"/>
          </a:xfrm>
        </p:grpSpPr>
        <p:sp>
          <p:nvSpPr>
            <p:cNvPr id="18" name="Freeform 17">
              <a:extLst>
                <a:ext uri="{FF2B5EF4-FFF2-40B4-BE49-F238E27FC236}">
                  <a16:creationId xmlns:a16="http://schemas.microsoft.com/office/drawing/2014/main" id="{137DBFC1-3C59-C039-4645-E399BE26AC6B}"/>
                </a:ext>
              </a:extLst>
            </p:cNvPr>
            <p:cNvSpPr/>
            <p:nvPr/>
          </p:nvSpPr>
          <p:spPr>
            <a:xfrm>
              <a:off x="3952069" y="1911119"/>
              <a:ext cx="8239932" cy="4946882"/>
            </a:xfrm>
            <a:custGeom>
              <a:avLst/>
              <a:gdLst>
                <a:gd name="connsiteX0" fmla="*/ 712967 w 7487478"/>
                <a:gd name="connsiteY0" fmla="*/ 0 h 1726959"/>
                <a:gd name="connsiteX1" fmla="*/ 3564835 w 7487478"/>
                <a:gd name="connsiteY1" fmla="*/ 0 h 1726959"/>
                <a:gd name="connsiteX2" fmla="*/ 3563111 w 7487478"/>
                <a:gd name="connsiteY2" fmla="*/ 4176 h 1726959"/>
                <a:gd name="connsiteX3" fmla="*/ 7487478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0" fmla="*/ 712967 w 7487478"/>
                <a:gd name="connsiteY0" fmla="*/ 35581 h 1762540"/>
                <a:gd name="connsiteX1" fmla="*/ 3564835 w 7487478"/>
                <a:gd name="connsiteY1" fmla="*/ 35581 h 1762540"/>
                <a:gd name="connsiteX2" fmla="*/ 3563111 w 7487478"/>
                <a:gd name="connsiteY2" fmla="*/ 39757 h 1762540"/>
                <a:gd name="connsiteX3" fmla="*/ 7194672 w 7487478"/>
                <a:gd name="connsiteY3" fmla="*/ 0 h 1762540"/>
                <a:gd name="connsiteX4" fmla="*/ 7487478 w 7487478"/>
                <a:gd name="connsiteY4" fmla="*/ 1762540 h 1762540"/>
                <a:gd name="connsiteX5" fmla="*/ 2862469 w 7487478"/>
                <a:gd name="connsiteY5" fmla="*/ 1762540 h 1762540"/>
                <a:gd name="connsiteX6" fmla="*/ 2862469 w 7487478"/>
                <a:gd name="connsiteY6" fmla="*/ 1736862 h 1762540"/>
                <a:gd name="connsiteX7" fmla="*/ 2851868 w 7487478"/>
                <a:gd name="connsiteY7" fmla="*/ 1762540 h 1762540"/>
                <a:gd name="connsiteX8" fmla="*/ 0 w 7487478"/>
                <a:gd name="connsiteY8" fmla="*/ 1762540 h 1762540"/>
                <a:gd name="connsiteX9" fmla="*/ 712967 w 7487478"/>
                <a:gd name="connsiteY9" fmla="*/ 35581 h 1762540"/>
                <a:gd name="connsiteX0" fmla="*/ 712967 w 7487478"/>
                <a:gd name="connsiteY0" fmla="*/ 0 h 1726959"/>
                <a:gd name="connsiteX1" fmla="*/ 3564835 w 7487478"/>
                <a:gd name="connsiteY1" fmla="*/ 0 h 1726959"/>
                <a:gd name="connsiteX2" fmla="*/ 3563111 w 7487478"/>
                <a:gd name="connsiteY2" fmla="*/ 4176 h 1726959"/>
                <a:gd name="connsiteX3" fmla="*/ 3915241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9" fmla="*/ 712967 w 7487478"/>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13706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217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3741 h 1730700"/>
                <a:gd name="connsiteX1" fmla="*/ 3564835 w 3915241"/>
                <a:gd name="connsiteY1" fmla="*/ 3741 h 1730700"/>
                <a:gd name="connsiteX2" fmla="*/ 3563111 w 3915241"/>
                <a:gd name="connsiteY2" fmla="*/ 791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156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4742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09883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907723 w 3913237"/>
                <a:gd name="connsiteY4" fmla="*/ 1721844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26628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01417 h 1729020"/>
                <a:gd name="connsiteX7" fmla="*/ 2851868 w 3913237"/>
                <a:gd name="connsiteY7" fmla="*/ 1727095 h 1729020"/>
                <a:gd name="connsiteX8" fmla="*/ 0 w 3913237"/>
                <a:gd name="connsiteY8" fmla="*/ 1727095 h 1729020"/>
                <a:gd name="connsiteX9" fmla="*/ 712967 w 3913237"/>
                <a:gd name="connsiteY9" fmla="*/ 136 h 1729020"/>
                <a:gd name="connsiteX0" fmla="*/ 7129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712967 w 3913237"/>
                <a:gd name="connsiteY9" fmla="*/ 136 h 1729020"/>
                <a:gd name="connsiteX0" fmla="*/ 18682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1868267 w 3913237"/>
                <a:gd name="connsiteY9" fmla="*/ 136 h 1729020"/>
                <a:gd name="connsiteX0" fmla="*/ 1571432 w 3913237"/>
                <a:gd name="connsiteY0" fmla="*/ 0 h 1736975"/>
                <a:gd name="connsiteX1" fmla="*/ 3564835 w 3913237"/>
                <a:gd name="connsiteY1" fmla="*/ 8091 h 1736975"/>
                <a:gd name="connsiteX2" fmla="*/ 3565115 w 3913237"/>
                <a:gd name="connsiteY2" fmla="*/ 9092 h 1736975"/>
                <a:gd name="connsiteX3" fmla="*/ 3913237 w 3913237"/>
                <a:gd name="connsiteY3" fmla="*/ 10700 h 1736975"/>
                <a:gd name="connsiteX4" fmla="*/ 3912332 w 3913237"/>
                <a:gd name="connsiteY4" fmla="*/ 1736975 h 1736975"/>
                <a:gd name="connsiteX5" fmla="*/ 2862469 w 3913237"/>
                <a:gd name="connsiteY5" fmla="*/ 1735050 h 1736975"/>
                <a:gd name="connsiteX6" fmla="*/ 2862469 w 3913237"/>
                <a:gd name="connsiteY6" fmla="*/ 1735168 h 1736975"/>
                <a:gd name="connsiteX7" fmla="*/ 2851868 w 3913237"/>
                <a:gd name="connsiteY7" fmla="*/ 1735050 h 1736975"/>
                <a:gd name="connsiteX8" fmla="*/ 0 w 3913237"/>
                <a:gd name="connsiteY8" fmla="*/ 1735050 h 1736975"/>
                <a:gd name="connsiteX9" fmla="*/ 1571432 w 3913237"/>
                <a:gd name="connsiteY9" fmla="*/ 0 h 1736975"/>
                <a:gd name="connsiteX0" fmla="*/ 1544291 w 3913237"/>
                <a:gd name="connsiteY0" fmla="*/ 2032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1544291 w 3913237"/>
                <a:gd name="connsiteY9" fmla="*/ 2032 h 172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3237" h="1729020">
                  <a:moveTo>
                    <a:pt x="1544291" y="2032"/>
                  </a:moveTo>
                  <a:lnTo>
                    <a:pt x="3564835" y="136"/>
                  </a:lnTo>
                  <a:cubicBezTo>
                    <a:pt x="3564928" y="-589"/>
                    <a:pt x="3565022" y="1862"/>
                    <a:pt x="3565115" y="1137"/>
                  </a:cubicBezTo>
                  <a:lnTo>
                    <a:pt x="3913237" y="2745"/>
                  </a:lnTo>
                  <a:cubicBezTo>
                    <a:pt x="3912935" y="578170"/>
                    <a:pt x="3912634" y="1153595"/>
                    <a:pt x="3912332" y="1729020"/>
                  </a:cubicBezTo>
                  <a:lnTo>
                    <a:pt x="2862469" y="1727095"/>
                  </a:lnTo>
                  <a:lnTo>
                    <a:pt x="2862469" y="1727213"/>
                  </a:lnTo>
                  <a:lnTo>
                    <a:pt x="2851868" y="1727095"/>
                  </a:lnTo>
                  <a:lnTo>
                    <a:pt x="0" y="1727095"/>
                  </a:lnTo>
                  <a:lnTo>
                    <a:pt x="1544291" y="2032"/>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4615259A-435B-38B7-C5B2-F0EBC81583F4}"/>
                </a:ext>
              </a:extLst>
            </p:cNvPr>
            <p:cNvSpPr/>
            <p:nvPr/>
          </p:nvSpPr>
          <p:spPr>
            <a:xfrm flipH="1" flipV="1">
              <a:off x="-5" y="1738859"/>
              <a:ext cx="7051731" cy="5119137"/>
            </a:xfrm>
            <a:custGeom>
              <a:avLst/>
              <a:gdLst>
                <a:gd name="connsiteX0" fmla="*/ 712967 w 7487478"/>
                <a:gd name="connsiteY0" fmla="*/ 0 h 1726959"/>
                <a:gd name="connsiteX1" fmla="*/ 3564835 w 7487478"/>
                <a:gd name="connsiteY1" fmla="*/ 0 h 1726959"/>
                <a:gd name="connsiteX2" fmla="*/ 3563111 w 7487478"/>
                <a:gd name="connsiteY2" fmla="*/ 4176 h 1726959"/>
                <a:gd name="connsiteX3" fmla="*/ 7487478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0" fmla="*/ 712967 w 7487478"/>
                <a:gd name="connsiteY0" fmla="*/ 35581 h 1762540"/>
                <a:gd name="connsiteX1" fmla="*/ 3564835 w 7487478"/>
                <a:gd name="connsiteY1" fmla="*/ 35581 h 1762540"/>
                <a:gd name="connsiteX2" fmla="*/ 3563111 w 7487478"/>
                <a:gd name="connsiteY2" fmla="*/ 39757 h 1762540"/>
                <a:gd name="connsiteX3" fmla="*/ 7194672 w 7487478"/>
                <a:gd name="connsiteY3" fmla="*/ 0 h 1762540"/>
                <a:gd name="connsiteX4" fmla="*/ 7487478 w 7487478"/>
                <a:gd name="connsiteY4" fmla="*/ 1762540 h 1762540"/>
                <a:gd name="connsiteX5" fmla="*/ 2862469 w 7487478"/>
                <a:gd name="connsiteY5" fmla="*/ 1762540 h 1762540"/>
                <a:gd name="connsiteX6" fmla="*/ 2862469 w 7487478"/>
                <a:gd name="connsiteY6" fmla="*/ 1736862 h 1762540"/>
                <a:gd name="connsiteX7" fmla="*/ 2851868 w 7487478"/>
                <a:gd name="connsiteY7" fmla="*/ 1762540 h 1762540"/>
                <a:gd name="connsiteX8" fmla="*/ 0 w 7487478"/>
                <a:gd name="connsiteY8" fmla="*/ 1762540 h 1762540"/>
                <a:gd name="connsiteX9" fmla="*/ 712967 w 7487478"/>
                <a:gd name="connsiteY9" fmla="*/ 35581 h 1762540"/>
                <a:gd name="connsiteX0" fmla="*/ 712967 w 7487478"/>
                <a:gd name="connsiteY0" fmla="*/ 0 h 1726959"/>
                <a:gd name="connsiteX1" fmla="*/ 3564835 w 7487478"/>
                <a:gd name="connsiteY1" fmla="*/ 0 h 1726959"/>
                <a:gd name="connsiteX2" fmla="*/ 3563111 w 7487478"/>
                <a:gd name="connsiteY2" fmla="*/ 4176 h 1726959"/>
                <a:gd name="connsiteX3" fmla="*/ 3915241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9" fmla="*/ 712967 w 7487478"/>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13706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217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3741 h 1730700"/>
                <a:gd name="connsiteX1" fmla="*/ 3564835 w 3915241"/>
                <a:gd name="connsiteY1" fmla="*/ 3741 h 1730700"/>
                <a:gd name="connsiteX2" fmla="*/ 3563111 w 3915241"/>
                <a:gd name="connsiteY2" fmla="*/ 791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156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4742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09883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907723 w 3913237"/>
                <a:gd name="connsiteY4" fmla="*/ 1721844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26628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01417 h 1729020"/>
                <a:gd name="connsiteX7" fmla="*/ 2851868 w 3913237"/>
                <a:gd name="connsiteY7" fmla="*/ 1727095 h 1729020"/>
                <a:gd name="connsiteX8" fmla="*/ 0 w 3913237"/>
                <a:gd name="connsiteY8" fmla="*/ 1727095 h 1729020"/>
                <a:gd name="connsiteX9" fmla="*/ 712967 w 3913237"/>
                <a:gd name="connsiteY9" fmla="*/ 136 h 1729020"/>
                <a:gd name="connsiteX0" fmla="*/ 7129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712967 w 3913237"/>
                <a:gd name="connsiteY9" fmla="*/ 136 h 1729020"/>
                <a:gd name="connsiteX0" fmla="*/ 18682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1868267 w 3913237"/>
                <a:gd name="connsiteY9" fmla="*/ 136 h 172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3237" h="1729020">
                  <a:moveTo>
                    <a:pt x="1868267" y="136"/>
                  </a:moveTo>
                  <a:lnTo>
                    <a:pt x="3564835" y="136"/>
                  </a:lnTo>
                  <a:cubicBezTo>
                    <a:pt x="3564928" y="-589"/>
                    <a:pt x="3565022" y="1862"/>
                    <a:pt x="3565115" y="1137"/>
                  </a:cubicBezTo>
                  <a:lnTo>
                    <a:pt x="3913237" y="2745"/>
                  </a:lnTo>
                  <a:cubicBezTo>
                    <a:pt x="3912935" y="578170"/>
                    <a:pt x="3912634" y="1153595"/>
                    <a:pt x="3912332" y="1729020"/>
                  </a:cubicBezTo>
                  <a:lnTo>
                    <a:pt x="2862469" y="1727095"/>
                  </a:lnTo>
                  <a:lnTo>
                    <a:pt x="2862469" y="1727213"/>
                  </a:lnTo>
                  <a:lnTo>
                    <a:pt x="2851868" y="1727095"/>
                  </a:lnTo>
                  <a:lnTo>
                    <a:pt x="0" y="1727095"/>
                  </a:lnTo>
                  <a:lnTo>
                    <a:pt x="1868267" y="136"/>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3457C6CB-07BF-A96D-E7FB-9FF15A4A05B1}"/>
                </a:ext>
              </a:extLst>
            </p:cNvPr>
            <p:cNvSpPr/>
            <p:nvPr/>
          </p:nvSpPr>
          <p:spPr>
            <a:xfrm>
              <a:off x="7051726" y="0"/>
              <a:ext cx="5181600" cy="1738859"/>
            </a:xfrm>
            <a:custGeom>
              <a:avLst/>
              <a:gdLst>
                <a:gd name="connsiteX0" fmla="*/ 712967 w 7487478"/>
                <a:gd name="connsiteY0" fmla="*/ 0 h 1726959"/>
                <a:gd name="connsiteX1" fmla="*/ 3564835 w 7487478"/>
                <a:gd name="connsiteY1" fmla="*/ 0 h 1726959"/>
                <a:gd name="connsiteX2" fmla="*/ 3563111 w 7487478"/>
                <a:gd name="connsiteY2" fmla="*/ 4176 h 1726959"/>
                <a:gd name="connsiteX3" fmla="*/ 7487478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0" fmla="*/ 712967 w 7487478"/>
                <a:gd name="connsiteY0" fmla="*/ 35581 h 1762540"/>
                <a:gd name="connsiteX1" fmla="*/ 3564835 w 7487478"/>
                <a:gd name="connsiteY1" fmla="*/ 35581 h 1762540"/>
                <a:gd name="connsiteX2" fmla="*/ 3563111 w 7487478"/>
                <a:gd name="connsiteY2" fmla="*/ 39757 h 1762540"/>
                <a:gd name="connsiteX3" fmla="*/ 7194672 w 7487478"/>
                <a:gd name="connsiteY3" fmla="*/ 0 h 1762540"/>
                <a:gd name="connsiteX4" fmla="*/ 7487478 w 7487478"/>
                <a:gd name="connsiteY4" fmla="*/ 1762540 h 1762540"/>
                <a:gd name="connsiteX5" fmla="*/ 2862469 w 7487478"/>
                <a:gd name="connsiteY5" fmla="*/ 1762540 h 1762540"/>
                <a:gd name="connsiteX6" fmla="*/ 2862469 w 7487478"/>
                <a:gd name="connsiteY6" fmla="*/ 1736862 h 1762540"/>
                <a:gd name="connsiteX7" fmla="*/ 2851868 w 7487478"/>
                <a:gd name="connsiteY7" fmla="*/ 1762540 h 1762540"/>
                <a:gd name="connsiteX8" fmla="*/ 0 w 7487478"/>
                <a:gd name="connsiteY8" fmla="*/ 1762540 h 1762540"/>
                <a:gd name="connsiteX9" fmla="*/ 712967 w 7487478"/>
                <a:gd name="connsiteY9" fmla="*/ 35581 h 1762540"/>
                <a:gd name="connsiteX0" fmla="*/ 712967 w 7487478"/>
                <a:gd name="connsiteY0" fmla="*/ 0 h 1726959"/>
                <a:gd name="connsiteX1" fmla="*/ 3564835 w 7487478"/>
                <a:gd name="connsiteY1" fmla="*/ 0 h 1726959"/>
                <a:gd name="connsiteX2" fmla="*/ 3563111 w 7487478"/>
                <a:gd name="connsiteY2" fmla="*/ 4176 h 1726959"/>
                <a:gd name="connsiteX3" fmla="*/ 3915241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9" fmla="*/ 712967 w 7487478"/>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13706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217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3741 h 1730700"/>
                <a:gd name="connsiteX1" fmla="*/ 3564835 w 3915241"/>
                <a:gd name="connsiteY1" fmla="*/ 3741 h 1730700"/>
                <a:gd name="connsiteX2" fmla="*/ 3563111 w 3915241"/>
                <a:gd name="connsiteY2" fmla="*/ 791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156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4742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09883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3237" h="1727095">
                  <a:moveTo>
                    <a:pt x="712967" y="136"/>
                  </a:moveTo>
                  <a:lnTo>
                    <a:pt x="3564835" y="136"/>
                  </a:lnTo>
                  <a:cubicBezTo>
                    <a:pt x="3564928" y="-589"/>
                    <a:pt x="3565022" y="1862"/>
                    <a:pt x="3565115" y="1137"/>
                  </a:cubicBezTo>
                  <a:lnTo>
                    <a:pt x="3913237" y="2745"/>
                  </a:lnTo>
                  <a:lnTo>
                    <a:pt x="3898508" y="1709883"/>
                  </a:lnTo>
                  <a:lnTo>
                    <a:pt x="2862469" y="1727095"/>
                  </a:lnTo>
                  <a:lnTo>
                    <a:pt x="2862469" y="1701417"/>
                  </a:lnTo>
                  <a:lnTo>
                    <a:pt x="2851868" y="1727095"/>
                  </a:lnTo>
                  <a:lnTo>
                    <a:pt x="0" y="1727095"/>
                  </a:lnTo>
                  <a:lnTo>
                    <a:pt x="712967" y="13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Content Placeholder 3">
            <a:extLst>
              <a:ext uri="{FF2B5EF4-FFF2-40B4-BE49-F238E27FC236}">
                <a16:creationId xmlns:a16="http://schemas.microsoft.com/office/drawing/2014/main" id="{06B6A4E1-75C3-8175-21FC-9365B5AF71F6}"/>
              </a:ext>
            </a:extLst>
          </p:cNvPr>
          <p:cNvSpPr>
            <a:spLocks noGrp="1"/>
          </p:cNvSpPr>
          <p:nvPr>
            <p:ph sz="half" idx="2"/>
          </p:nvPr>
        </p:nvSpPr>
        <p:spPr>
          <a:xfrm>
            <a:off x="6884877" y="2247987"/>
            <a:ext cx="4750813" cy="1181008"/>
          </a:xfrm>
        </p:spPr>
        <p:txBody>
          <a:bodyPr>
            <a:normAutofit/>
          </a:bodyPr>
          <a:lstStyle/>
          <a:p>
            <a:pPr marL="0" indent="0" defTabSz="530352">
              <a:spcAft>
                <a:spcPts val="600"/>
              </a:spcAft>
              <a:buNone/>
            </a:pPr>
            <a:r>
              <a:rPr lang="en-US" sz="4500" dirty="0"/>
              <a:t>	</a:t>
            </a:r>
            <a:endParaRPr lang="en-US" sz="3300" b="1" kern="1200" dirty="0">
              <a:solidFill>
                <a:schemeClr val="tx1"/>
              </a:solidFill>
              <a:latin typeface="+mn-lt"/>
              <a:ea typeface="+mn-ea"/>
              <a:cs typeface="+mn-cs"/>
            </a:endParaRPr>
          </a:p>
        </p:txBody>
      </p:sp>
      <p:pic>
        <p:nvPicPr>
          <p:cNvPr id="5" name="Content Placeholder 4">
            <a:extLst>
              <a:ext uri="{FF2B5EF4-FFF2-40B4-BE49-F238E27FC236}">
                <a16:creationId xmlns:a16="http://schemas.microsoft.com/office/drawing/2014/main" id="{694D61DE-B879-3B0F-9CB9-6CAF4D70817A}"/>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062"/>
          <a:stretch/>
        </p:blipFill>
        <p:spPr>
          <a:xfrm>
            <a:off x="7351363" y="2536767"/>
            <a:ext cx="4130139" cy="4003675"/>
          </a:xfrm>
          <a:custGeom>
            <a:avLst/>
            <a:gdLst/>
            <a:ahLst/>
            <a:cxnLst/>
            <a:rect l="l" t="t" r="r" b="b"/>
            <a:pathLst>
              <a:path w="4636009" h="5032375">
                <a:moveTo>
                  <a:pt x="0" y="0"/>
                </a:moveTo>
                <a:lnTo>
                  <a:pt x="4636009" y="0"/>
                </a:lnTo>
                <a:lnTo>
                  <a:pt x="4636009" y="5032375"/>
                </a:lnTo>
                <a:lnTo>
                  <a:pt x="0" y="5032375"/>
                </a:lnTo>
                <a:close/>
              </a:path>
            </a:pathLst>
          </a:custGeom>
        </p:spPr>
      </p:pic>
      <p:sp>
        <p:nvSpPr>
          <p:cNvPr id="13" name="TextBox 12">
            <a:extLst>
              <a:ext uri="{FF2B5EF4-FFF2-40B4-BE49-F238E27FC236}">
                <a16:creationId xmlns:a16="http://schemas.microsoft.com/office/drawing/2014/main" id="{0D9103D9-07C5-1A2B-AED2-920673048DC5}"/>
              </a:ext>
            </a:extLst>
          </p:cNvPr>
          <p:cNvSpPr txBox="1"/>
          <p:nvPr/>
        </p:nvSpPr>
        <p:spPr>
          <a:xfrm>
            <a:off x="155964" y="2247987"/>
            <a:ext cx="4372288" cy="3785652"/>
          </a:xfrm>
          <a:prstGeom prst="rect">
            <a:avLst/>
          </a:prstGeom>
          <a:noFill/>
        </p:spPr>
        <p:txBody>
          <a:bodyPr wrap="square">
            <a:spAutoFit/>
          </a:bodyPr>
          <a:lstStyle/>
          <a:p>
            <a:pPr marL="0" indent="0">
              <a:buNone/>
            </a:pPr>
            <a:r>
              <a:rPr lang="en-US" sz="2400" b="0" i="0" kern="1200" dirty="0">
                <a:solidFill>
                  <a:schemeClr val="bg1"/>
                </a:solidFill>
                <a:effectLst/>
                <a:latin typeface="Calibri" panose="020F0502020204030204" pitchFamily="34" charset="0"/>
                <a:cs typeface="Calibri" panose="020F0502020204030204" pitchFamily="34" charset="0"/>
              </a:rPr>
              <a:t>Cybersecurity Career Week is a campaign to promote the discovery of cybersecurity careers and share resources that increase understanding of multiple learning pathways and credentials that lead to careers that are identified in the Workforce Framework for Cybersecurity (NICE Framework)</a:t>
            </a:r>
          </a:p>
        </p:txBody>
      </p:sp>
      <p:sp>
        <p:nvSpPr>
          <p:cNvPr id="23" name="Title 1">
            <a:extLst>
              <a:ext uri="{FF2B5EF4-FFF2-40B4-BE49-F238E27FC236}">
                <a16:creationId xmlns:a16="http://schemas.microsoft.com/office/drawing/2014/main" id="{E23241EC-9C64-6171-768B-67C0FE43B469}"/>
              </a:ext>
            </a:extLst>
          </p:cNvPr>
          <p:cNvSpPr>
            <a:spLocks noGrp="1"/>
          </p:cNvSpPr>
          <p:nvPr>
            <p:ph type="title"/>
          </p:nvPr>
        </p:nvSpPr>
        <p:spPr>
          <a:xfrm>
            <a:off x="247352" y="186533"/>
            <a:ext cx="5931454" cy="1324769"/>
          </a:xfrm>
        </p:spPr>
        <p:txBody>
          <a:bodyPr vert="horz" lIns="91440" tIns="45720" rIns="91440" bIns="45720" rtlCol="0" anchor="ctr">
            <a:normAutofit fontScale="90000"/>
          </a:bodyPr>
          <a:lstStyle/>
          <a:p>
            <a:pPr algn="ctr"/>
            <a:r>
              <a:rPr lang="en-US" sz="2400" b="1" dirty="0">
                <a:solidFill>
                  <a:schemeClr val="accent5">
                    <a:lumMod val="75000"/>
                  </a:schemeClr>
                </a:solidFill>
                <a:latin typeface="Calibri" panose="020F0502020204030204" pitchFamily="34" charset="0"/>
                <a:cs typeface="Calibri" panose="020F0502020204030204" pitchFamily="34" charset="0"/>
              </a:rPr>
              <a:t>What is Cybersecurity Career Week</a:t>
            </a:r>
            <a:r>
              <a:rPr lang="en-US" sz="2800" b="1" dirty="0">
                <a:solidFill>
                  <a:schemeClr val="accent5">
                    <a:lumMod val="75000"/>
                  </a:schemeClr>
                </a:solidFill>
                <a:latin typeface="Calibri" panose="020F0502020204030204" pitchFamily="34" charset="0"/>
                <a:cs typeface="Calibri" panose="020F0502020204030204" pitchFamily="34" charset="0"/>
              </a:rPr>
              <a:t>?</a:t>
            </a:r>
            <a:br>
              <a:rPr lang="en-US" sz="2400" b="1" dirty="0">
                <a:solidFill>
                  <a:schemeClr val="accent5">
                    <a:lumMod val="75000"/>
                  </a:schemeClr>
                </a:solidFill>
                <a:latin typeface="Calibri" panose="020F0502020204030204" pitchFamily="34" charset="0"/>
                <a:cs typeface="Calibri" panose="020F0502020204030204" pitchFamily="34" charset="0"/>
              </a:rPr>
            </a:br>
            <a:br>
              <a:rPr lang="en-US" sz="2400" b="1" dirty="0">
                <a:solidFill>
                  <a:schemeClr val="accent5">
                    <a:lumMod val="75000"/>
                  </a:schemeClr>
                </a:solidFill>
                <a:latin typeface="Calibri" panose="020F0502020204030204" pitchFamily="34" charset="0"/>
                <a:cs typeface="Calibri" panose="020F0502020204030204" pitchFamily="34" charset="0"/>
              </a:rPr>
            </a:br>
            <a:r>
              <a:rPr lang="en-US" sz="2300" i="1" kern="1200" dirty="0">
                <a:latin typeface="Calibri" panose="020F0502020204030204" pitchFamily="34" charset="0"/>
                <a:cs typeface="Calibri" panose="020F0502020204030204" pitchFamily="34" charset="0"/>
              </a:rPr>
              <a:t>Inspiring and promoting awareness and exploration of cybersecurity careers</a:t>
            </a:r>
            <a:endParaRPr lang="en-US" sz="2300" kern="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3443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EA956-C285-455B-A3E7-8FE085360D38}"/>
              </a:ext>
              <a:ext uri="{C183D7F6-B498-43B3-948B-1728B52AA6E4}">
                <adec:decorative xmlns:adec="http://schemas.microsoft.com/office/drawing/2017/decorative" val="1"/>
              </a:ext>
            </a:extLst>
          </p:cNvPr>
          <p:cNvSpPr>
            <a:spLocks noGrp="1"/>
          </p:cNvSpPr>
          <p:nvPr>
            <p:ph type="title"/>
          </p:nvPr>
        </p:nvSpPr>
        <p:spPr>
          <a:xfrm>
            <a:off x="128140" y="13472"/>
            <a:ext cx="9704073" cy="1412643"/>
          </a:xfrm>
        </p:spPr>
        <p:txBody>
          <a:bodyPr anchor="ctr">
            <a:normAutofit/>
          </a:bodyPr>
          <a:lstStyle/>
          <a:p>
            <a:r>
              <a:rPr lang="en-US" b="1" dirty="0">
                <a:solidFill>
                  <a:schemeClr val="bg1"/>
                </a:solidFill>
              </a:rPr>
              <a:t>Cy</a:t>
            </a:r>
          </a:p>
        </p:txBody>
      </p:sp>
      <p:grpSp>
        <p:nvGrpSpPr>
          <p:cNvPr id="26" name="Group 25">
            <a:extLst>
              <a:ext uri="{FF2B5EF4-FFF2-40B4-BE49-F238E27FC236}">
                <a16:creationId xmlns:a16="http://schemas.microsoft.com/office/drawing/2014/main" id="{CCE7CC7A-304B-E6D8-E7E9-D7E96032157F}"/>
              </a:ext>
            </a:extLst>
          </p:cNvPr>
          <p:cNvGrpSpPr/>
          <p:nvPr/>
        </p:nvGrpSpPr>
        <p:grpSpPr>
          <a:xfrm>
            <a:off x="4429263" y="249690"/>
            <a:ext cx="7300510" cy="6265732"/>
            <a:chOff x="4698714" y="1766810"/>
            <a:chExt cx="7300510" cy="4938475"/>
          </a:xfrm>
        </p:grpSpPr>
        <p:grpSp>
          <p:nvGrpSpPr>
            <p:cNvPr id="23" name="Group 22">
              <a:extLst>
                <a:ext uri="{FF2B5EF4-FFF2-40B4-BE49-F238E27FC236}">
                  <a16:creationId xmlns:a16="http://schemas.microsoft.com/office/drawing/2014/main" id="{8AB0A395-627B-32E1-9F60-04D895B042CA}"/>
                </a:ext>
              </a:extLst>
            </p:cNvPr>
            <p:cNvGrpSpPr/>
            <p:nvPr/>
          </p:nvGrpSpPr>
          <p:grpSpPr>
            <a:xfrm>
              <a:off x="4698714" y="1766810"/>
              <a:ext cx="7300510" cy="4938475"/>
              <a:chOff x="4685726" y="1803991"/>
              <a:chExt cx="7300510" cy="4938475"/>
            </a:xfrm>
          </p:grpSpPr>
          <p:sp>
            <p:nvSpPr>
              <p:cNvPr id="18" name="Rounded Rectangle 17">
                <a:extLst>
                  <a:ext uri="{FF2B5EF4-FFF2-40B4-BE49-F238E27FC236}">
                    <a16:creationId xmlns:a16="http://schemas.microsoft.com/office/drawing/2014/main" id="{EF6BC65F-28A1-A566-8998-6BBB0C68D201}"/>
                  </a:ext>
                </a:extLst>
              </p:cNvPr>
              <p:cNvSpPr/>
              <p:nvPr/>
            </p:nvSpPr>
            <p:spPr>
              <a:xfrm>
                <a:off x="4685726" y="1803991"/>
                <a:ext cx="7300510" cy="1574903"/>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C8A702D5-C154-131E-208D-EC1A2A8AD8D8}"/>
                  </a:ext>
                </a:extLst>
              </p:cNvPr>
              <p:cNvSpPr/>
              <p:nvPr/>
            </p:nvSpPr>
            <p:spPr>
              <a:xfrm>
                <a:off x="4685726" y="3495496"/>
                <a:ext cx="7300510" cy="1549412"/>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5CAC1543-6E68-5F49-9A26-2945D02EE784}"/>
                  </a:ext>
                </a:extLst>
              </p:cNvPr>
              <p:cNvSpPr/>
              <p:nvPr/>
            </p:nvSpPr>
            <p:spPr>
              <a:xfrm>
                <a:off x="4685726" y="5163447"/>
                <a:ext cx="7300510" cy="1579019"/>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descr="Megaphone">
              <a:extLst>
                <a:ext uri="{FF2B5EF4-FFF2-40B4-BE49-F238E27FC236}">
                  <a16:creationId xmlns:a16="http://schemas.microsoft.com/office/drawing/2014/main" id="{F04D7E9A-A650-7C7E-5C3C-1E515BC32F1F}"/>
                </a:ext>
              </a:extLst>
            </p:cNvPr>
            <p:cNvSpPr/>
            <p:nvPr/>
          </p:nvSpPr>
          <p:spPr>
            <a:xfrm>
              <a:off x="4785550" y="2131663"/>
              <a:ext cx="941948" cy="726942"/>
            </a:xfrm>
            <a:prstGeom prst="rect">
              <a:avLst/>
            </a:prstGeom>
            <a:blipFill rotWithShape="1">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en-US"/>
            </a:p>
          </p:txBody>
        </p:sp>
        <p:sp>
          <p:nvSpPr>
            <p:cNvPr id="16" name="Rectangle 15" descr="Office Worker">
              <a:extLst>
                <a:ext uri="{FF2B5EF4-FFF2-40B4-BE49-F238E27FC236}">
                  <a16:creationId xmlns:a16="http://schemas.microsoft.com/office/drawing/2014/main" id="{0CF74EBB-4799-9291-4839-1B851B1E7F3E}"/>
                </a:ext>
              </a:extLst>
            </p:cNvPr>
            <p:cNvSpPr/>
            <p:nvPr/>
          </p:nvSpPr>
          <p:spPr>
            <a:xfrm>
              <a:off x="4789792" y="3891484"/>
              <a:ext cx="873703" cy="770938"/>
            </a:xfrm>
            <a:prstGeom prst="rect">
              <a:avLst/>
            </a:prstGeom>
            <a: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en-US"/>
            </a:p>
          </p:txBody>
        </p:sp>
        <p:sp>
          <p:nvSpPr>
            <p:cNvPr id="17" name="Rectangle 16" descr="Business Growth">
              <a:extLst>
                <a:ext uri="{FF2B5EF4-FFF2-40B4-BE49-F238E27FC236}">
                  <a16:creationId xmlns:a16="http://schemas.microsoft.com/office/drawing/2014/main" id="{B537CDA4-1756-75A6-F848-C60002AE0E70}"/>
                </a:ext>
              </a:extLst>
            </p:cNvPr>
            <p:cNvSpPr/>
            <p:nvPr/>
          </p:nvSpPr>
          <p:spPr>
            <a:xfrm>
              <a:off x="4838095" y="5541915"/>
              <a:ext cx="825400" cy="827867"/>
            </a:xfrm>
            <a:prstGeom prst="rect">
              <a:avLst/>
            </a:prstGeom>
            <a: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en-US"/>
            </a:p>
          </p:txBody>
        </p:sp>
      </p:grpSp>
      <p:sp>
        <p:nvSpPr>
          <p:cNvPr id="24" name="TextBox 23">
            <a:extLst>
              <a:ext uri="{FF2B5EF4-FFF2-40B4-BE49-F238E27FC236}">
                <a16:creationId xmlns:a16="http://schemas.microsoft.com/office/drawing/2014/main" id="{49C35513-B0CB-A596-E6EA-93A82FBB588B}"/>
              </a:ext>
            </a:extLst>
          </p:cNvPr>
          <p:cNvSpPr txBox="1"/>
          <p:nvPr/>
        </p:nvSpPr>
        <p:spPr>
          <a:xfrm>
            <a:off x="5356397" y="602799"/>
            <a:ext cx="1280299" cy="1569660"/>
          </a:xfrm>
          <a:prstGeom prst="rect">
            <a:avLst/>
          </a:prstGeom>
          <a:noFill/>
        </p:spPr>
        <p:txBody>
          <a:bodyPr wrap="square" rtlCol="0">
            <a:spAutoFit/>
          </a:bodyPr>
          <a:lstStyle/>
          <a:p>
            <a:pPr algn="ctr"/>
            <a:r>
              <a:rPr lang="en-US" sz="2400" dirty="0"/>
              <a:t>Inspire, Engage, and Inform</a:t>
            </a:r>
          </a:p>
        </p:txBody>
      </p:sp>
      <p:sp>
        <p:nvSpPr>
          <p:cNvPr id="25" name="TextBox 24">
            <a:extLst>
              <a:ext uri="{FF2B5EF4-FFF2-40B4-BE49-F238E27FC236}">
                <a16:creationId xmlns:a16="http://schemas.microsoft.com/office/drawing/2014/main" id="{71D3823E-6851-F8F5-F6D1-A6E4E20D542E}"/>
              </a:ext>
            </a:extLst>
          </p:cNvPr>
          <p:cNvSpPr txBox="1"/>
          <p:nvPr/>
        </p:nvSpPr>
        <p:spPr>
          <a:xfrm>
            <a:off x="6923754" y="479335"/>
            <a:ext cx="4933904" cy="1815882"/>
          </a:xfrm>
          <a:prstGeom prst="rect">
            <a:avLst/>
          </a:prstGeom>
          <a:noFill/>
        </p:spPr>
        <p:txBody>
          <a:bodyPr wrap="square" rtlCol="0">
            <a:spAutoFit/>
          </a:bodyPr>
          <a:lstStyle/>
          <a:p>
            <a:r>
              <a:rPr lang="en-US" sz="2000" b="1" dirty="0"/>
              <a:t>Goal 1: Inspire, Engage, and Inform the Nation</a:t>
            </a:r>
          </a:p>
          <a:p>
            <a:r>
              <a:rPr lang="en-US" dirty="0"/>
              <a:t>Inspire, engage, and inform the public about the demand, opportunities, and </a:t>
            </a:r>
            <a:r>
              <a:rPr lang="en-US" b="1" dirty="0"/>
              <a:t>multiple career options available </a:t>
            </a:r>
            <a:r>
              <a:rPr lang="en-US" dirty="0"/>
              <a:t>within the area of cybersecurity</a:t>
            </a:r>
          </a:p>
        </p:txBody>
      </p:sp>
      <p:sp>
        <p:nvSpPr>
          <p:cNvPr id="27" name="TextBox 26">
            <a:extLst>
              <a:ext uri="{FF2B5EF4-FFF2-40B4-BE49-F238E27FC236}">
                <a16:creationId xmlns:a16="http://schemas.microsoft.com/office/drawing/2014/main" id="{88E9A216-F520-E743-0230-4081D03381EC}"/>
              </a:ext>
            </a:extLst>
          </p:cNvPr>
          <p:cNvSpPr txBox="1"/>
          <p:nvPr/>
        </p:nvSpPr>
        <p:spPr>
          <a:xfrm>
            <a:off x="5268247" y="3249457"/>
            <a:ext cx="1719308" cy="461665"/>
          </a:xfrm>
          <a:prstGeom prst="rect">
            <a:avLst/>
          </a:prstGeom>
          <a:noFill/>
        </p:spPr>
        <p:txBody>
          <a:bodyPr wrap="square" rtlCol="0">
            <a:spAutoFit/>
          </a:bodyPr>
          <a:lstStyle/>
          <a:p>
            <a:pPr lvl="0" algn="ctr"/>
            <a:r>
              <a:rPr lang="en-US" sz="2400" dirty="0"/>
              <a:t>Demystify</a:t>
            </a:r>
          </a:p>
        </p:txBody>
      </p:sp>
      <p:sp>
        <p:nvSpPr>
          <p:cNvPr id="28" name="TextBox 27">
            <a:extLst>
              <a:ext uri="{FF2B5EF4-FFF2-40B4-BE49-F238E27FC236}">
                <a16:creationId xmlns:a16="http://schemas.microsoft.com/office/drawing/2014/main" id="{62E6304B-B76B-2D3D-2EB6-E9D6A36BBA8D}"/>
              </a:ext>
            </a:extLst>
          </p:cNvPr>
          <p:cNvSpPr txBox="1"/>
          <p:nvPr/>
        </p:nvSpPr>
        <p:spPr>
          <a:xfrm>
            <a:off x="6923754" y="2527353"/>
            <a:ext cx="4933904" cy="1785104"/>
          </a:xfrm>
          <a:prstGeom prst="rect">
            <a:avLst/>
          </a:prstGeom>
          <a:noFill/>
        </p:spPr>
        <p:txBody>
          <a:bodyPr wrap="square" rtlCol="0">
            <a:spAutoFit/>
          </a:bodyPr>
          <a:lstStyle/>
          <a:p>
            <a:r>
              <a:rPr lang="en-US" sz="2000" b="1" dirty="0"/>
              <a:t>Goal 2: Demystify Careers Pathways in Cybersecurity</a:t>
            </a:r>
          </a:p>
          <a:p>
            <a:r>
              <a:rPr lang="en-US" sz="1750" dirty="0"/>
              <a:t>Raise awareness about </a:t>
            </a:r>
            <a:r>
              <a:rPr lang="en-US" sz="1750" b="1" dirty="0"/>
              <a:t>pathways </a:t>
            </a:r>
            <a:r>
              <a:rPr lang="en-US" sz="1750" dirty="0"/>
              <a:t>to prepare a highly skilled and diverse workforce for careers in cybersecurity to include expansion of knowledge and application of the NICE Framework</a:t>
            </a:r>
          </a:p>
        </p:txBody>
      </p:sp>
      <p:sp>
        <p:nvSpPr>
          <p:cNvPr id="29" name="TextBox 28">
            <a:extLst>
              <a:ext uri="{FF2B5EF4-FFF2-40B4-BE49-F238E27FC236}">
                <a16:creationId xmlns:a16="http://schemas.microsoft.com/office/drawing/2014/main" id="{EA9A79E6-FFCC-BC00-A923-6EF1C6AFC661}"/>
              </a:ext>
            </a:extLst>
          </p:cNvPr>
          <p:cNvSpPr txBox="1"/>
          <p:nvPr/>
        </p:nvSpPr>
        <p:spPr>
          <a:xfrm>
            <a:off x="5356397" y="5212727"/>
            <a:ext cx="1356239" cy="461665"/>
          </a:xfrm>
          <a:prstGeom prst="rect">
            <a:avLst/>
          </a:prstGeom>
          <a:noFill/>
        </p:spPr>
        <p:txBody>
          <a:bodyPr wrap="square" rtlCol="0">
            <a:spAutoFit/>
          </a:bodyPr>
          <a:lstStyle/>
          <a:p>
            <a:pPr algn="ctr"/>
            <a:r>
              <a:rPr lang="en-US" sz="2400" dirty="0"/>
              <a:t>Develop</a:t>
            </a:r>
          </a:p>
        </p:txBody>
      </p:sp>
      <p:sp>
        <p:nvSpPr>
          <p:cNvPr id="30" name="TextBox 29">
            <a:extLst>
              <a:ext uri="{FF2B5EF4-FFF2-40B4-BE49-F238E27FC236}">
                <a16:creationId xmlns:a16="http://schemas.microsoft.com/office/drawing/2014/main" id="{97229A46-E219-0B25-B8A7-503F5ADAEDC5}"/>
              </a:ext>
            </a:extLst>
          </p:cNvPr>
          <p:cNvSpPr txBox="1"/>
          <p:nvPr/>
        </p:nvSpPr>
        <p:spPr>
          <a:xfrm>
            <a:off x="6923754" y="4512028"/>
            <a:ext cx="4933904" cy="2054409"/>
          </a:xfrm>
          <a:prstGeom prst="rect">
            <a:avLst/>
          </a:prstGeom>
          <a:noFill/>
        </p:spPr>
        <p:txBody>
          <a:bodyPr wrap="square" rtlCol="0">
            <a:spAutoFit/>
          </a:bodyPr>
          <a:lstStyle/>
          <a:p>
            <a:r>
              <a:rPr lang="en-US" sz="2000" b="1" dirty="0"/>
              <a:t>Goal 3: Develop a Highly Skilled and Diverse Workforce</a:t>
            </a:r>
          </a:p>
          <a:p>
            <a:r>
              <a:rPr lang="en-US" sz="1750" dirty="0"/>
              <a:t>Support successful programs and showcase effective resources, especially those that increase participation of women, minorities, veterans, persons with disabilities, and other </a:t>
            </a:r>
            <a:r>
              <a:rPr lang="en-US" sz="1750" b="1" dirty="0"/>
              <a:t>underrepresented populations</a:t>
            </a:r>
          </a:p>
        </p:txBody>
      </p:sp>
      <p:sp>
        <p:nvSpPr>
          <p:cNvPr id="5" name="Rectangle 4">
            <a:extLst>
              <a:ext uri="{FF2B5EF4-FFF2-40B4-BE49-F238E27FC236}">
                <a16:creationId xmlns:a16="http://schemas.microsoft.com/office/drawing/2014/main" id="{F913F0BE-182F-37FC-CA95-127DF0B06FC9}"/>
              </a:ext>
            </a:extLst>
          </p:cNvPr>
          <p:cNvSpPr/>
          <p:nvPr/>
        </p:nvSpPr>
        <p:spPr>
          <a:xfrm>
            <a:off x="208724" y="273614"/>
            <a:ext cx="3865386" cy="6265732"/>
          </a:xfrm>
          <a:prstGeom prst="rect">
            <a:avLst/>
          </a:prstGeom>
          <a:ln w="79375" cmpd="tri">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a:p>
            <a:pPr algn="ctr"/>
            <a:endParaRPr lang="en-US" sz="2800" b="1" dirty="0">
              <a:solidFill>
                <a:schemeClr val="bg1"/>
              </a:solidFill>
            </a:endParaRPr>
          </a:p>
          <a:p>
            <a:pPr algn="ctr"/>
            <a:endParaRPr lang="en-US" sz="2800" b="1" dirty="0">
              <a:solidFill>
                <a:schemeClr val="bg1"/>
              </a:solidFill>
            </a:endParaRPr>
          </a:p>
          <a:p>
            <a:pPr algn="ctr"/>
            <a:endParaRPr lang="en-US" sz="2800" b="1" dirty="0">
              <a:solidFill>
                <a:schemeClr val="bg1"/>
              </a:solidFill>
            </a:endParaRPr>
          </a:p>
          <a:p>
            <a:pPr algn="ctr"/>
            <a:r>
              <a:rPr lang="en-US" sz="2800" b="1" dirty="0">
                <a:solidFill>
                  <a:schemeClr val="bg1"/>
                </a:solidFill>
              </a:rPr>
              <a:t>Cybersecurity Career Week </a:t>
            </a:r>
            <a:br>
              <a:rPr lang="en-US" sz="3600" dirty="0">
                <a:solidFill>
                  <a:schemeClr val="bg1"/>
                </a:solidFill>
              </a:rPr>
            </a:br>
            <a:br>
              <a:rPr lang="en-US" sz="3600" dirty="0">
                <a:solidFill>
                  <a:schemeClr val="bg1"/>
                </a:solidFill>
              </a:rPr>
            </a:br>
            <a:r>
              <a:rPr lang="en-US" sz="3200" b="1" dirty="0">
                <a:solidFill>
                  <a:schemeClr val="bg1"/>
                </a:solidFill>
              </a:rPr>
              <a:t>Goals</a:t>
            </a:r>
            <a:endParaRPr lang="en-US" sz="2800" dirty="0">
              <a:ln>
                <a:solidFill>
                  <a:sysClr val="windowText" lastClr="000000"/>
                </a:solidFill>
              </a:ln>
            </a:endParaRPr>
          </a:p>
        </p:txBody>
      </p:sp>
      <p:pic>
        <p:nvPicPr>
          <p:cNvPr id="8" name="Picture 7">
            <a:extLst>
              <a:ext uri="{FF2B5EF4-FFF2-40B4-BE49-F238E27FC236}">
                <a16:creationId xmlns:a16="http://schemas.microsoft.com/office/drawing/2014/main" id="{B80B9100-0809-1089-834E-C21A685BA678}"/>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2227" y="548019"/>
            <a:ext cx="3358382" cy="2238375"/>
          </a:xfrm>
          <a:prstGeom prst="rect">
            <a:avLst/>
          </a:prstGeom>
        </p:spPr>
      </p:pic>
    </p:spTree>
    <p:extLst>
      <p:ext uri="{BB962C8B-B14F-4D97-AF65-F5344CB8AC3E}">
        <p14:creationId xmlns:p14="http://schemas.microsoft.com/office/powerpoint/2010/main" val="3755764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4BA7629-828F-A90E-F34B-CF365B98CBE7}"/>
              </a:ext>
            </a:extLst>
          </p:cNvPr>
          <p:cNvGrpSpPr/>
          <p:nvPr/>
        </p:nvGrpSpPr>
        <p:grpSpPr>
          <a:xfrm>
            <a:off x="-5" y="0"/>
            <a:ext cx="12233331" cy="6858001"/>
            <a:chOff x="-5" y="0"/>
            <a:chExt cx="12233331" cy="6858001"/>
          </a:xfrm>
        </p:grpSpPr>
        <p:sp>
          <p:nvSpPr>
            <p:cNvPr id="18" name="Freeform 17">
              <a:extLst>
                <a:ext uri="{FF2B5EF4-FFF2-40B4-BE49-F238E27FC236}">
                  <a16:creationId xmlns:a16="http://schemas.microsoft.com/office/drawing/2014/main" id="{137DBFC1-3C59-C039-4645-E399BE26AC6B}"/>
                </a:ext>
              </a:extLst>
            </p:cNvPr>
            <p:cNvSpPr/>
            <p:nvPr/>
          </p:nvSpPr>
          <p:spPr>
            <a:xfrm>
              <a:off x="3952069" y="1911119"/>
              <a:ext cx="8239932" cy="4946882"/>
            </a:xfrm>
            <a:custGeom>
              <a:avLst/>
              <a:gdLst>
                <a:gd name="connsiteX0" fmla="*/ 712967 w 7487478"/>
                <a:gd name="connsiteY0" fmla="*/ 0 h 1726959"/>
                <a:gd name="connsiteX1" fmla="*/ 3564835 w 7487478"/>
                <a:gd name="connsiteY1" fmla="*/ 0 h 1726959"/>
                <a:gd name="connsiteX2" fmla="*/ 3563111 w 7487478"/>
                <a:gd name="connsiteY2" fmla="*/ 4176 h 1726959"/>
                <a:gd name="connsiteX3" fmla="*/ 7487478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0" fmla="*/ 712967 w 7487478"/>
                <a:gd name="connsiteY0" fmla="*/ 35581 h 1762540"/>
                <a:gd name="connsiteX1" fmla="*/ 3564835 w 7487478"/>
                <a:gd name="connsiteY1" fmla="*/ 35581 h 1762540"/>
                <a:gd name="connsiteX2" fmla="*/ 3563111 w 7487478"/>
                <a:gd name="connsiteY2" fmla="*/ 39757 h 1762540"/>
                <a:gd name="connsiteX3" fmla="*/ 7194672 w 7487478"/>
                <a:gd name="connsiteY3" fmla="*/ 0 h 1762540"/>
                <a:gd name="connsiteX4" fmla="*/ 7487478 w 7487478"/>
                <a:gd name="connsiteY4" fmla="*/ 1762540 h 1762540"/>
                <a:gd name="connsiteX5" fmla="*/ 2862469 w 7487478"/>
                <a:gd name="connsiteY5" fmla="*/ 1762540 h 1762540"/>
                <a:gd name="connsiteX6" fmla="*/ 2862469 w 7487478"/>
                <a:gd name="connsiteY6" fmla="*/ 1736862 h 1762540"/>
                <a:gd name="connsiteX7" fmla="*/ 2851868 w 7487478"/>
                <a:gd name="connsiteY7" fmla="*/ 1762540 h 1762540"/>
                <a:gd name="connsiteX8" fmla="*/ 0 w 7487478"/>
                <a:gd name="connsiteY8" fmla="*/ 1762540 h 1762540"/>
                <a:gd name="connsiteX9" fmla="*/ 712967 w 7487478"/>
                <a:gd name="connsiteY9" fmla="*/ 35581 h 1762540"/>
                <a:gd name="connsiteX0" fmla="*/ 712967 w 7487478"/>
                <a:gd name="connsiteY0" fmla="*/ 0 h 1726959"/>
                <a:gd name="connsiteX1" fmla="*/ 3564835 w 7487478"/>
                <a:gd name="connsiteY1" fmla="*/ 0 h 1726959"/>
                <a:gd name="connsiteX2" fmla="*/ 3563111 w 7487478"/>
                <a:gd name="connsiteY2" fmla="*/ 4176 h 1726959"/>
                <a:gd name="connsiteX3" fmla="*/ 3915241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9" fmla="*/ 712967 w 7487478"/>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13706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217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3741 h 1730700"/>
                <a:gd name="connsiteX1" fmla="*/ 3564835 w 3915241"/>
                <a:gd name="connsiteY1" fmla="*/ 3741 h 1730700"/>
                <a:gd name="connsiteX2" fmla="*/ 3563111 w 3915241"/>
                <a:gd name="connsiteY2" fmla="*/ 791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156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4742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09883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907723 w 3913237"/>
                <a:gd name="connsiteY4" fmla="*/ 1721844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26628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01417 h 1729020"/>
                <a:gd name="connsiteX7" fmla="*/ 2851868 w 3913237"/>
                <a:gd name="connsiteY7" fmla="*/ 1727095 h 1729020"/>
                <a:gd name="connsiteX8" fmla="*/ 0 w 3913237"/>
                <a:gd name="connsiteY8" fmla="*/ 1727095 h 1729020"/>
                <a:gd name="connsiteX9" fmla="*/ 712967 w 3913237"/>
                <a:gd name="connsiteY9" fmla="*/ 136 h 1729020"/>
                <a:gd name="connsiteX0" fmla="*/ 7129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712967 w 3913237"/>
                <a:gd name="connsiteY9" fmla="*/ 136 h 1729020"/>
                <a:gd name="connsiteX0" fmla="*/ 18682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1868267 w 3913237"/>
                <a:gd name="connsiteY9" fmla="*/ 136 h 1729020"/>
                <a:gd name="connsiteX0" fmla="*/ 1571432 w 3913237"/>
                <a:gd name="connsiteY0" fmla="*/ 0 h 1736975"/>
                <a:gd name="connsiteX1" fmla="*/ 3564835 w 3913237"/>
                <a:gd name="connsiteY1" fmla="*/ 8091 h 1736975"/>
                <a:gd name="connsiteX2" fmla="*/ 3565115 w 3913237"/>
                <a:gd name="connsiteY2" fmla="*/ 9092 h 1736975"/>
                <a:gd name="connsiteX3" fmla="*/ 3913237 w 3913237"/>
                <a:gd name="connsiteY3" fmla="*/ 10700 h 1736975"/>
                <a:gd name="connsiteX4" fmla="*/ 3912332 w 3913237"/>
                <a:gd name="connsiteY4" fmla="*/ 1736975 h 1736975"/>
                <a:gd name="connsiteX5" fmla="*/ 2862469 w 3913237"/>
                <a:gd name="connsiteY5" fmla="*/ 1735050 h 1736975"/>
                <a:gd name="connsiteX6" fmla="*/ 2862469 w 3913237"/>
                <a:gd name="connsiteY6" fmla="*/ 1735168 h 1736975"/>
                <a:gd name="connsiteX7" fmla="*/ 2851868 w 3913237"/>
                <a:gd name="connsiteY7" fmla="*/ 1735050 h 1736975"/>
                <a:gd name="connsiteX8" fmla="*/ 0 w 3913237"/>
                <a:gd name="connsiteY8" fmla="*/ 1735050 h 1736975"/>
                <a:gd name="connsiteX9" fmla="*/ 1571432 w 3913237"/>
                <a:gd name="connsiteY9" fmla="*/ 0 h 1736975"/>
                <a:gd name="connsiteX0" fmla="*/ 1544291 w 3913237"/>
                <a:gd name="connsiteY0" fmla="*/ 2032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1544291 w 3913237"/>
                <a:gd name="connsiteY9" fmla="*/ 2032 h 172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3237" h="1729020">
                  <a:moveTo>
                    <a:pt x="1544291" y="2032"/>
                  </a:moveTo>
                  <a:lnTo>
                    <a:pt x="3564835" y="136"/>
                  </a:lnTo>
                  <a:cubicBezTo>
                    <a:pt x="3564928" y="-589"/>
                    <a:pt x="3565022" y="1862"/>
                    <a:pt x="3565115" y="1137"/>
                  </a:cubicBezTo>
                  <a:lnTo>
                    <a:pt x="3913237" y="2745"/>
                  </a:lnTo>
                  <a:cubicBezTo>
                    <a:pt x="3912935" y="578170"/>
                    <a:pt x="3912634" y="1153595"/>
                    <a:pt x="3912332" y="1729020"/>
                  </a:cubicBezTo>
                  <a:lnTo>
                    <a:pt x="2862469" y="1727095"/>
                  </a:lnTo>
                  <a:lnTo>
                    <a:pt x="2862469" y="1727213"/>
                  </a:lnTo>
                  <a:lnTo>
                    <a:pt x="2851868" y="1727095"/>
                  </a:lnTo>
                  <a:lnTo>
                    <a:pt x="0" y="1727095"/>
                  </a:lnTo>
                  <a:lnTo>
                    <a:pt x="1544291" y="2032"/>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a:extLst>
                <a:ext uri="{FF2B5EF4-FFF2-40B4-BE49-F238E27FC236}">
                  <a16:creationId xmlns:a16="http://schemas.microsoft.com/office/drawing/2014/main" id="{4615259A-435B-38B7-C5B2-F0EBC81583F4}"/>
                </a:ext>
              </a:extLst>
            </p:cNvPr>
            <p:cNvSpPr/>
            <p:nvPr/>
          </p:nvSpPr>
          <p:spPr>
            <a:xfrm flipH="1" flipV="1">
              <a:off x="-5" y="1738859"/>
              <a:ext cx="7051731" cy="5119137"/>
            </a:xfrm>
            <a:custGeom>
              <a:avLst/>
              <a:gdLst>
                <a:gd name="connsiteX0" fmla="*/ 712967 w 7487478"/>
                <a:gd name="connsiteY0" fmla="*/ 0 h 1726959"/>
                <a:gd name="connsiteX1" fmla="*/ 3564835 w 7487478"/>
                <a:gd name="connsiteY1" fmla="*/ 0 h 1726959"/>
                <a:gd name="connsiteX2" fmla="*/ 3563111 w 7487478"/>
                <a:gd name="connsiteY2" fmla="*/ 4176 h 1726959"/>
                <a:gd name="connsiteX3" fmla="*/ 7487478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0" fmla="*/ 712967 w 7487478"/>
                <a:gd name="connsiteY0" fmla="*/ 35581 h 1762540"/>
                <a:gd name="connsiteX1" fmla="*/ 3564835 w 7487478"/>
                <a:gd name="connsiteY1" fmla="*/ 35581 h 1762540"/>
                <a:gd name="connsiteX2" fmla="*/ 3563111 w 7487478"/>
                <a:gd name="connsiteY2" fmla="*/ 39757 h 1762540"/>
                <a:gd name="connsiteX3" fmla="*/ 7194672 w 7487478"/>
                <a:gd name="connsiteY3" fmla="*/ 0 h 1762540"/>
                <a:gd name="connsiteX4" fmla="*/ 7487478 w 7487478"/>
                <a:gd name="connsiteY4" fmla="*/ 1762540 h 1762540"/>
                <a:gd name="connsiteX5" fmla="*/ 2862469 w 7487478"/>
                <a:gd name="connsiteY5" fmla="*/ 1762540 h 1762540"/>
                <a:gd name="connsiteX6" fmla="*/ 2862469 w 7487478"/>
                <a:gd name="connsiteY6" fmla="*/ 1736862 h 1762540"/>
                <a:gd name="connsiteX7" fmla="*/ 2851868 w 7487478"/>
                <a:gd name="connsiteY7" fmla="*/ 1762540 h 1762540"/>
                <a:gd name="connsiteX8" fmla="*/ 0 w 7487478"/>
                <a:gd name="connsiteY8" fmla="*/ 1762540 h 1762540"/>
                <a:gd name="connsiteX9" fmla="*/ 712967 w 7487478"/>
                <a:gd name="connsiteY9" fmla="*/ 35581 h 1762540"/>
                <a:gd name="connsiteX0" fmla="*/ 712967 w 7487478"/>
                <a:gd name="connsiteY0" fmla="*/ 0 h 1726959"/>
                <a:gd name="connsiteX1" fmla="*/ 3564835 w 7487478"/>
                <a:gd name="connsiteY1" fmla="*/ 0 h 1726959"/>
                <a:gd name="connsiteX2" fmla="*/ 3563111 w 7487478"/>
                <a:gd name="connsiteY2" fmla="*/ 4176 h 1726959"/>
                <a:gd name="connsiteX3" fmla="*/ 3915241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9" fmla="*/ 712967 w 7487478"/>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13706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217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3741 h 1730700"/>
                <a:gd name="connsiteX1" fmla="*/ 3564835 w 3915241"/>
                <a:gd name="connsiteY1" fmla="*/ 3741 h 1730700"/>
                <a:gd name="connsiteX2" fmla="*/ 3563111 w 3915241"/>
                <a:gd name="connsiteY2" fmla="*/ 791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156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4742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09883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907723 w 3913237"/>
                <a:gd name="connsiteY4" fmla="*/ 1721844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26628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 name="connsiteX0" fmla="*/ 7129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01417 h 1729020"/>
                <a:gd name="connsiteX7" fmla="*/ 2851868 w 3913237"/>
                <a:gd name="connsiteY7" fmla="*/ 1727095 h 1729020"/>
                <a:gd name="connsiteX8" fmla="*/ 0 w 3913237"/>
                <a:gd name="connsiteY8" fmla="*/ 1727095 h 1729020"/>
                <a:gd name="connsiteX9" fmla="*/ 712967 w 3913237"/>
                <a:gd name="connsiteY9" fmla="*/ 136 h 1729020"/>
                <a:gd name="connsiteX0" fmla="*/ 7129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712967 w 3913237"/>
                <a:gd name="connsiteY9" fmla="*/ 136 h 1729020"/>
                <a:gd name="connsiteX0" fmla="*/ 1868267 w 3913237"/>
                <a:gd name="connsiteY0" fmla="*/ 136 h 1729020"/>
                <a:gd name="connsiteX1" fmla="*/ 3564835 w 3913237"/>
                <a:gd name="connsiteY1" fmla="*/ 136 h 1729020"/>
                <a:gd name="connsiteX2" fmla="*/ 3565115 w 3913237"/>
                <a:gd name="connsiteY2" fmla="*/ 1137 h 1729020"/>
                <a:gd name="connsiteX3" fmla="*/ 3913237 w 3913237"/>
                <a:gd name="connsiteY3" fmla="*/ 2745 h 1729020"/>
                <a:gd name="connsiteX4" fmla="*/ 3912332 w 3913237"/>
                <a:gd name="connsiteY4" fmla="*/ 1729020 h 1729020"/>
                <a:gd name="connsiteX5" fmla="*/ 2862469 w 3913237"/>
                <a:gd name="connsiteY5" fmla="*/ 1727095 h 1729020"/>
                <a:gd name="connsiteX6" fmla="*/ 2862469 w 3913237"/>
                <a:gd name="connsiteY6" fmla="*/ 1727213 h 1729020"/>
                <a:gd name="connsiteX7" fmla="*/ 2851868 w 3913237"/>
                <a:gd name="connsiteY7" fmla="*/ 1727095 h 1729020"/>
                <a:gd name="connsiteX8" fmla="*/ 0 w 3913237"/>
                <a:gd name="connsiteY8" fmla="*/ 1727095 h 1729020"/>
                <a:gd name="connsiteX9" fmla="*/ 1868267 w 3913237"/>
                <a:gd name="connsiteY9" fmla="*/ 136 h 172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3237" h="1729020">
                  <a:moveTo>
                    <a:pt x="1868267" y="136"/>
                  </a:moveTo>
                  <a:lnTo>
                    <a:pt x="3564835" y="136"/>
                  </a:lnTo>
                  <a:cubicBezTo>
                    <a:pt x="3564928" y="-589"/>
                    <a:pt x="3565022" y="1862"/>
                    <a:pt x="3565115" y="1137"/>
                  </a:cubicBezTo>
                  <a:lnTo>
                    <a:pt x="3913237" y="2745"/>
                  </a:lnTo>
                  <a:cubicBezTo>
                    <a:pt x="3912935" y="578170"/>
                    <a:pt x="3912634" y="1153595"/>
                    <a:pt x="3912332" y="1729020"/>
                  </a:cubicBezTo>
                  <a:lnTo>
                    <a:pt x="2862469" y="1727095"/>
                  </a:lnTo>
                  <a:lnTo>
                    <a:pt x="2862469" y="1727213"/>
                  </a:lnTo>
                  <a:lnTo>
                    <a:pt x="2851868" y="1727095"/>
                  </a:lnTo>
                  <a:lnTo>
                    <a:pt x="0" y="1727095"/>
                  </a:lnTo>
                  <a:lnTo>
                    <a:pt x="1868267" y="136"/>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6">
              <a:extLst>
                <a:ext uri="{FF2B5EF4-FFF2-40B4-BE49-F238E27FC236}">
                  <a16:creationId xmlns:a16="http://schemas.microsoft.com/office/drawing/2014/main" id="{3457C6CB-07BF-A96D-E7FB-9FF15A4A05B1}"/>
                </a:ext>
              </a:extLst>
            </p:cNvPr>
            <p:cNvSpPr/>
            <p:nvPr/>
          </p:nvSpPr>
          <p:spPr>
            <a:xfrm>
              <a:off x="7051726" y="0"/>
              <a:ext cx="5181600" cy="1738859"/>
            </a:xfrm>
            <a:custGeom>
              <a:avLst/>
              <a:gdLst>
                <a:gd name="connsiteX0" fmla="*/ 712967 w 7487478"/>
                <a:gd name="connsiteY0" fmla="*/ 0 h 1726959"/>
                <a:gd name="connsiteX1" fmla="*/ 3564835 w 7487478"/>
                <a:gd name="connsiteY1" fmla="*/ 0 h 1726959"/>
                <a:gd name="connsiteX2" fmla="*/ 3563111 w 7487478"/>
                <a:gd name="connsiteY2" fmla="*/ 4176 h 1726959"/>
                <a:gd name="connsiteX3" fmla="*/ 7487478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0" fmla="*/ 712967 w 7487478"/>
                <a:gd name="connsiteY0" fmla="*/ 35581 h 1762540"/>
                <a:gd name="connsiteX1" fmla="*/ 3564835 w 7487478"/>
                <a:gd name="connsiteY1" fmla="*/ 35581 h 1762540"/>
                <a:gd name="connsiteX2" fmla="*/ 3563111 w 7487478"/>
                <a:gd name="connsiteY2" fmla="*/ 39757 h 1762540"/>
                <a:gd name="connsiteX3" fmla="*/ 7194672 w 7487478"/>
                <a:gd name="connsiteY3" fmla="*/ 0 h 1762540"/>
                <a:gd name="connsiteX4" fmla="*/ 7487478 w 7487478"/>
                <a:gd name="connsiteY4" fmla="*/ 1762540 h 1762540"/>
                <a:gd name="connsiteX5" fmla="*/ 2862469 w 7487478"/>
                <a:gd name="connsiteY5" fmla="*/ 1762540 h 1762540"/>
                <a:gd name="connsiteX6" fmla="*/ 2862469 w 7487478"/>
                <a:gd name="connsiteY6" fmla="*/ 1736862 h 1762540"/>
                <a:gd name="connsiteX7" fmla="*/ 2851868 w 7487478"/>
                <a:gd name="connsiteY7" fmla="*/ 1762540 h 1762540"/>
                <a:gd name="connsiteX8" fmla="*/ 0 w 7487478"/>
                <a:gd name="connsiteY8" fmla="*/ 1762540 h 1762540"/>
                <a:gd name="connsiteX9" fmla="*/ 712967 w 7487478"/>
                <a:gd name="connsiteY9" fmla="*/ 35581 h 1762540"/>
                <a:gd name="connsiteX0" fmla="*/ 712967 w 7487478"/>
                <a:gd name="connsiteY0" fmla="*/ 0 h 1726959"/>
                <a:gd name="connsiteX1" fmla="*/ 3564835 w 7487478"/>
                <a:gd name="connsiteY1" fmla="*/ 0 h 1726959"/>
                <a:gd name="connsiteX2" fmla="*/ 3563111 w 7487478"/>
                <a:gd name="connsiteY2" fmla="*/ 4176 h 1726959"/>
                <a:gd name="connsiteX3" fmla="*/ 3915241 w 7487478"/>
                <a:gd name="connsiteY3" fmla="*/ 4176 h 1726959"/>
                <a:gd name="connsiteX4" fmla="*/ 7487478 w 7487478"/>
                <a:gd name="connsiteY4" fmla="*/ 1726959 h 1726959"/>
                <a:gd name="connsiteX5" fmla="*/ 2862469 w 7487478"/>
                <a:gd name="connsiteY5" fmla="*/ 1726959 h 1726959"/>
                <a:gd name="connsiteX6" fmla="*/ 2862469 w 7487478"/>
                <a:gd name="connsiteY6" fmla="*/ 1701281 h 1726959"/>
                <a:gd name="connsiteX7" fmla="*/ 2851868 w 7487478"/>
                <a:gd name="connsiteY7" fmla="*/ 1726959 h 1726959"/>
                <a:gd name="connsiteX8" fmla="*/ 0 w 7487478"/>
                <a:gd name="connsiteY8" fmla="*/ 1726959 h 1726959"/>
                <a:gd name="connsiteX9" fmla="*/ 712967 w 7487478"/>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13706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4176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0 h 1726959"/>
                <a:gd name="connsiteX1" fmla="*/ 3564835 w 3915241"/>
                <a:gd name="connsiteY1" fmla="*/ 0 h 1726959"/>
                <a:gd name="connsiteX2" fmla="*/ 3563111 w 3915241"/>
                <a:gd name="connsiteY2" fmla="*/ 4176 h 1726959"/>
                <a:gd name="connsiteX3" fmla="*/ 3915241 w 3915241"/>
                <a:gd name="connsiteY3" fmla="*/ 217 h 1726959"/>
                <a:gd name="connsiteX4" fmla="*/ 3898508 w 3915241"/>
                <a:gd name="connsiteY4" fmla="*/ 1709747 h 1726959"/>
                <a:gd name="connsiteX5" fmla="*/ 2862469 w 3915241"/>
                <a:gd name="connsiteY5" fmla="*/ 1726959 h 1726959"/>
                <a:gd name="connsiteX6" fmla="*/ 2862469 w 3915241"/>
                <a:gd name="connsiteY6" fmla="*/ 1701281 h 1726959"/>
                <a:gd name="connsiteX7" fmla="*/ 2851868 w 3915241"/>
                <a:gd name="connsiteY7" fmla="*/ 1726959 h 1726959"/>
                <a:gd name="connsiteX8" fmla="*/ 0 w 3915241"/>
                <a:gd name="connsiteY8" fmla="*/ 1726959 h 1726959"/>
                <a:gd name="connsiteX9" fmla="*/ 712967 w 3915241"/>
                <a:gd name="connsiteY9" fmla="*/ 0 h 1726959"/>
                <a:gd name="connsiteX0" fmla="*/ 712967 w 3915241"/>
                <a:gd name="connsiteY0" fmla="*/ 3741 h 1730700"/>
                <a:gd name="connsiteX1" fmla="*/ 3564835 w 3915241"/>
                <a:gd name="connsiteY1" fmla="*/ 3741 h 1730700"/>
                <a:gd name="connsiteX2" fmla="*/ 3563111 w 3915241"/>
                <a:gd name="connsiteY2" fmla="*/ 791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1567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5241"/>
                <a:gd name="connsiteY0" fmla="*/ 3741 h 1730700"/>
                <a:gd name="connsiteX1" fmla="*/ 3564835 w 3915241"/>
                <a:gd name="connsiteY1" fmla="*/ 3741 h 1730700"/>
                <a:gd name="connsiteX2" fmla="*/ 3565115 w 3915241"/>
                <a:gd name="connsiteY2" fmla="*/ 4742 h 1730700"/>
                <a:gd name="connsiteX3" fmla="*/ 3915241 w 3915241"/>
                <a:gd name="connsiteY3" fmla="*/ 0 h 1730700"/>
                <a:gd name="connsiteX4" fmla="*/ 3898508 w 3915241"/>
                <a:gd name="connsiteY4" fmla="*/ 1713488 h 1730700"/>
                <a:gd name="connsiteX5" fmla="*/ 2862469 w 3915241"/>
                <a:gd name="connsiteY5" fmla="*/ 1730700 h 1730700"/>
                <a:gd name="connsiteX6" fmla="*/ 2862469 w 3915241"/>
                <a:gd name="connsiteY6" fmla="*/ 1705022 h 1730700"/>
                <a:gd name="connsiteX7" fmla="*/ 2851868 w 3915241"/>
                <a:gd name="connsiteY7" fmla="*/ 1730700 h 1730700"/>
                <a:gd name="connsiteX8" fmla="*/ 0 w 3915241"/>
                <a:gd name="connsiteY8" fmla="*/ 1730700 h 1730700"/>
                <a:gd name="connsiteX9" fmla="*/ 712967 w 3915241"/>
                <a:gd name="connsiteY9" fmla="*/ 3741 h 1730700"/>
                <a:gd name="connsiteX0" fmla="*/ 712967 w 3913237"/>
                <a:gd name="connsiteY0" fmla="*/ 136 h 1727095"/>
                <a:gd name="connsiteX1" fmla="*/ 3564835 w 3913237"/>
                <a:gd name="connsiteY1" fmla="*/ 136 h 1727095"/>
                <a:gd name="connsiteX2" fmla="*/ 3565115 w 3913237"/>
                <a:gd name="connsiteY2" fmla="*/ 1137 h 1727095"/>
                <a:gd name="connsiteX3" fmla="*/ 3913237 w 3913237"/>
                <a:gd name="connsiteY3" fmla="*/ 2745 h 1727095"/>
                <a:gd name="connsiteX4" fmla="*/ 3898508 w 3913237"/>
                <a:gd name="connsiteY4" fmla="*/ 1709883 h 1727095"/>
                <a:gd name="connsiteX5" fmla="*/ 2862469 w 3913237"/>
                <a:gd name="connsiteY5" fmla="*/ 1727095 h 1727095"/>
                <a:gd name="connsiteX6" fmla="*/ 2862469 w 3913237"/>
                <a:gd name="connsiteY6" fmla="*/ 1701417 h 1727095"/>
                <a:gd name="connsiteX7" fmla="*/ 2851868 w 3913237"/>
                <a:gd name="connsiteY7" fmla="*/ 1727095 h 1727095"/>
                <a:gd name="connsiteX8" fmla="*/ 0 w 3913237"/>
                <a:gd name="connsiteY8" fmla="*/ 1727095 h 1727095"/>
                <a:gd name="connsiteX9" fmla="*/ 712967 w 3913237"/>
                <a:gd name="connsiteY9" fmla="*/ 136 h 172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3237" h="1727095">
                  <a:moveTo>
                    <a:pt x="712967" y="136"/>
                  </a:moveTo>
                  <a:lnTo>
                    <a:pt x="3564835" y="136"/>
                  </a:lnTo>
                  <a:cubicBezTo>
                    <a:pt x="3564928" y="-589"/>
                    <a:pt x="3565022" y="1862"/>
                    <a:pt x="3565115" y="1137"/>
                  </a:cubicBezTo>
                  <a:lnTo>
                    <a:pt x="3913237" y="2745"/>
                  </a:lnTo>
                  <a:lnTo>
                    <a:pt x="3898508" y="1709883"/>
                  </a:lnTo>
                  <a:lnTo>
                    <a:pt x="2862469" y="1727095"/>
                  </a:lnTo>
                  <a:lnTo>
                    <a:pt x="2862469" y="1701417"/>
                  </a:lnTo>
                  <a:lnTo>
                    <a:pt x="2851868" y="1727095"/>
                  </a:lnTo>
                  <a:lnTo>
                    <a:pt x="0" y="1727095"/>
                  </a:lnTo>
                  <a:lnTo>
                    <a:pt x="712967" y="13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FCB7B77-7A51-E77E-2677-3A7DD44C9B36}"/>
              </a:ext>
            </a:extLst>
          </p:cNvPr>
          <p:cNvSpPr>
            <a:spLocks noGrp="1"/>
          </p:cNvSpPr>
          <p:nvPr>
            <p:ph type="title"/>
          </p:nvPr>
        </p:nvSpPr>
        <p:spPr>
          <a:xfrm>
            <a:off x="215348" y="172260"/>
            <a:ext cx="10515600" cy="1325563"/>
          </a:xfrm>
        </p:spPr>
        <p:txBody>
          <a:bodyPr>
            <a:normAutofit/>
          </a:bodyPr>
          <a:lstStyle/>
          <a:p>
            <a:r>
              <a:rPr lang="en-US" sz="3600" b="1" dirty="0"/>
              <a:t>  </a:t>
            </a:r>
            <a:r>
              <a:rPr lang="en-US" b="1" dirty="0"/>
              <a:t>#ChooseCyber</a:t>
            </a:r>
            <a:endParaRPr lang="en-US" sz="3600" b="1" dirty="0"/>
          </a:p>
        </p:txBody>
      </p:sp>
      <p:sp>
        <p:nvSpPr>
          <p:cNvPr id="3" name="Content Placeholder 2">
            <a:extLst>
              <a:ext uri="{FF2B5EF4-FFF2-40B4-BE49-F238E27FC236}">
                <a16:creationId xmlns:a16="http://schemas.microsoft.com/office/drawing/2014/main" id="{BFC3272D-3E0B-59F7-28D8-CA644D6D30BA}"/>
              </a:ext>
            </a:extLst>
          </p:cNvPr>
          <p:cNvSpPr>
            <a:spLocks noGrp="1"/>
          </p:cNvSpPr>
          <p:nvPr>
            <p:ph sz="half" idx="1"/>
          </p:nvPr>
        </p:nvSpPr>
        <p:spPr>
          <a:xfrm>
            <a:off x="215348" y="1898966"/>
            <a:ext cx="5630816" cy="1684080"/>
          </a:xfrm>
        </p:spPr>
        <p:txBody>
          <a:bodyPr>
            <a:normAutofit fontScale="55000" lnSpcReduction="20000"/>
          </a:bodyPr>
          <a:lstStyle/>
          <a:p>
            <a:pPr marL="0" indent="0" defTabSz="530352">
              <a:lnSpc>
                <a:spcPct val="90000"/>
              </a:lnSpc>
              <a:spcAft>
                <a:spcPts val="600"/>
              </a:spcAft>
              <a:buNone/>
            </a:pPr>
            <a:r>
              <a:rPr lang="en-US" sz="4500" b="1" kern="1200" dirty="0">
                <a:solidFill>
                  <a:schemeClr val="bg1"/>
                </a:solidFill>
                <a:latin typeface="+mn-lt"/>
                <a:ea typeface="+mn-ea"/>
                <a:cs typeface="+mn-cs"/>
              </a:rPr>
              <a:t>Objectives</a:t>
            </a:r>
          </a:p>
          <a:p>
            <a:pPr marL="342900" indent="-342900" defTabSz="530352">
              <a:lnSpc>
                <a:spcPct val="90000"/>
              </a:lnSpc>
              <a:spcAft>
                <a:spcPts val="600"/>
              </a:spcAft>
              <a:buFont typeface="Arial" panose="020B0604020202020204" pitchFamily="34" charset="0"/>
              <a:buChar char="•"/>
            </a:pPr>
            <a:r>
              <a:rPr lang="en-US" sz="3300" kern="1200" dirty="0">
                <a:solidFill>
                  <a:schemeClr val="bg1"/>
                </a:solidFill>
                <a:latin typeface="+mn-lt"/>
                <a:ea typeface="+mn-ea"/>
                <a:cs typeface="+mn-cs"/>
              </a:rPr>
              <a:t>Raise </a:t>
            </a:r>
            <a:r>
              <a:rPr lang="en-US" sz="3300" b="1" i="1" kern="1200" dirty="0">
                <a:solidFill>
                  <a:schemeClr val="bg1"/>
                </a:solidFill>
                <a:latin typeface="+mn-lt"/>
                <a:ea typeface="+mn-ea"/>
                <a:cs typeface="+mn-cs"/>
              </a:rPr>
              <a:t>public awareness </a:t>
            </a:r>
            <a:r>
              <a:rPr lang="en-US" sz="3300" kern="1200" dirty="0">
                <a:solidFill>
                  <a:schemeClr val="bg1"/>
                </a:solidFill>
                <a:latin typeface="+mn-lt"/>
                <a:ea typeface="+mn-ea"/>
                <a:cs typeface="+mn-cs"/>
              </a:rPr>
              <a:t>and increase </a:t>
            </a:r>
            <a:r>
              <a:rPr lang="en-US" sz="3300" b="1" i="1" kern="1200" dirty="0">
                <a:solidFill>
                  <a:schemeClr val="bg1"/>
                </a:solidFill>
                <a:latin typeface="+mn-lt"/>
                <a:ea typeface="+mn-ea"/>
                <a:cs typeface="+mn-cs"/>
              </a:rPr>
              <a:t>engagement</a:t>
            </a:r>
            <a:r>
              <a:rPr lang="en-US" sz="3300" kern="1200" dirty="0">
                <a:solidFill>
                  <a:schemeClr val="bg1"/>
                </a:solidFill>
                <a:latin typeface="+mn-lt"/>
                <a:ea typeface="+mn-ea"/>
                <a:cs typeface="+mn-cs"/>
              </a:rPr>
              <a:t> in building a strong cybersecurity workforce.</a:t>
            </a:r>
          </a:p>
          <a:p>
            <a:pPr marL="342900" indent="-342900" defTabSz="530352">
              <a:lnSpc>
                <a:spcPct val="90000"/>
              </a:lnSpc>
              <a:spcAft>
                <a:spcPts val="600"/>
              </a:spcAft>
              <a:buFont typeface="Arial" panose="020B0604020202020204" pitchFamily="34" charset="0"/>
              <a:buChar char="•"/>
            </a:pPr>
            <a:r>
              <a:rPr lang="en-US" sz="3300" kern="1200" dirty="0">
                <a:solidFill>
                  <a:schemeClr val="bg1"/>
                </a:solidFill>
                <a:latin typeface="+mn-lt"/>
                <a:ea typeface="+mn-ea"/>
                <a:cs typeface="+mn-cs"/>
              </a:rPr>
              <a:t>Emphasize the </a:t>
            </a:r>
            <a:r>
              <a:rPr lang="en-US" sz="3300" b="1" i="1" kern="1200" dirty="0">
                <a:solidFill>
                  <a:schemeClr val="bg1"/>
                </a:solidFill>
                <a:latin typeface="+mn-lt"/>
                <a:ea typeface="+mn-ea"/>
                <a:cs typeface="+mn-cs"/>
              </a:rPr>
              <a:t>demand and opportunities </a:t>
            </a:r>
            <a:r>
              <a:rPr lang="en-US" sz="3300" kern="1200" dirty="0">
                <a:solidFill>
                  <a:schemeClr val="bg1"/>
                </a:solidFill>
                <a:latin typeface="+mn-lt"/>
                <a:ea typeface="+mn-ea"/>
                <a:cs typeface="+mn-cs"/>
              </a:rPr>
              <a:t>in cybersecurity.</a:t>
            </a:r>
          </a:p>
        </p:txBody>
      </p:sp>
      <p:sp>
        <p:nvSpPr>
          <p:cNvPr id="4" name="Content Placeholder 3">
            <a:extLst>
              <a:ext uri="{FF2B5EF4-FFF2-40B4-BE49-F238E27FC236}">
                <a16:creationId xmlns:a16="http://schemas.microsoft.com/office/drawing/2014/main" id="{06B6A4E1-75C3-8175-21FC-9365B5AF71F6}"/>
              </a:ext>
            </a:extLst>
          </p:cNvPr>
          <p:cNvSpPr>
            <a:spLocks noGrp="1"/>
          </p:cNvSpPr>
          <p:nvPr>
            <p:ph sz="half" idx="2"/>
          </p:nvPr>
        </p:nvSpPr>
        <p:spPr>
          <a:xfrm>
            <a:off x="6884877" y="2247987"/>
            <a:ext cx="4750813" cy="1181008"/>
          </a:xfrm>
        </p:spPr>
        <p:txBody>
          <a:bodyPr>
            <a:normAutofit fontScale="55000" lnSpcReduction="20000"/>
          </a:bodyPr>
          <a:lstStyle/>
          <a:p>
            <a:pPr marL="0" indent="0" defTabSz="530352">
              <a:spcAft>
                <a:spcPts val="600"/>
              </a:spcAft>
              <a:buNone/>
            </a:pPr>
            <a:r>
              <a:rPr lang="en-US" sz="4500" dirty="0"/>
              <a:t>	</a:t>
            </a:r>
            <a:r>
              <a:rPr lang="en-US" sz="4500" b="1" kern="1200" dirty="0">
                <a:solidFill>
                  <a:schemeClr val="tx1"/>
                </a:solidFill>
                <a:latin typeface="+mn-lt"/>
                <a:ea typeface="+mn-ea"/>
                <a:cs typeface="+mn-cs"/>
              </a:rPr>
              <a:t>Why Cybersecurity?</a:t>
            </a:r>
          </a:p>
          <a:p>
            <a:pPr marL="165735" indent="-165735" defTabSz="530352">
              <a:spcAft>
                <a:spcPts val="600"/>
              </a:spcAft>
              <a:buFont typeface="Arial" panose="020B0604020202020204" pitchFamily="34" charset="0"/>
              <a:buChar char="•"/>
            </a:pPr>
            <a:r>
              <a:rPr lang="en-US" sz="3300" kern="1200" dirty="0">
                <a:solidFill>
                  <a:schemeClr val="tx1"/>
                </a:solidFill>
                <a:latin typeface="+mn-lt"/>
                <a:ea typeface="+mn-ea"/>
                <a:cs typeface="+mn-cs"/>
              </a:rPr>
              <a:t>Cybersecurity has something for everyone! </a:t>
            </a:r>
            <a:r>
              <a:rPr lang="en-US" sz="3300" b="1" i="1" kern="1200" dirty="0">
                <a:solidFill>
                  <a:schemeClr val="tx1"/>
                </a:solidFill>
                <a:latin typeface="+mn-lt"/>
                <a:ea typeface="+mn-ea"/>
                <a:cs typeface="+mn-cs"/>
              </a:rPr>
              <a:t>Skills are needed from a diverse range of backgrounds.</a:t>
            </a:r>
            <a:endParaRPr lang="en-US" sz="3300" b="1" kern="1200" dirty="0">
              <a:solidFill>
                <a:schemeClr val="tx1"/>
              </a:solidFill>
              <a:latin typeface="+mn-lt"/>
              <a:ea typeface="+mn-ea"/>
              <a:cs typeface="+mn-cs"/>
            </a:endParaRPr>
          </a:p>
        </p:txBody>
      </p:sp>
      <p:sp>
        <p:nvSpPr>
          <p:cNvPr id="10" name="TextBox 9">
            <a:extLst>
              <a:ext uri="{FF2B5EF4-FFF2-40B4-BE49-F238E27FC236}">
                <a16:creationId xmlns:a16="http://schemas.microsoft.com/office/drawing/2014/main" id="{F8FCC1A0-86C0-7609-9B19-B737BD1B85D8}"/>
              </a:ext>
            </a:extLst>
          </p:cNvPr>
          <p:cNvSpPr txBox="1"/>
          <p:nvPr/>
        </p:nvSpPr>
        <p:spPr>
          <a:xfrm>
            <a:off x="215347" y="3507009"/>
            <a:ext cx="5333045" cy="592535"/>
          </a:xfrm>
          <a:prstGeom prst="rect">
            <a:avLst/>
          </a:prstGeom>
          <a:noFill/>
        </p:spPr>
        <p:txBody>
          <a:bodyPr wrap="square" rtlCol="0">
            <a:spAutoFit/>
          </a:bodyPr>
          <a:lstStyle/>
          <a:p>
            <a:pPr marL="342900" indent="-342900" defTabSz="530352">
              <a:lnSpc>
                <a:spcPct val="90000"/>
              </a:lnSpc>
              <a:spcAft>
                <a:spcPts val="600"/>
              </a:spcAft>
              <a:buFont typeface="Arial" panose="020B0604020202020204" pitchFamily="34" charset="0"/>
              <a:buChar char="•"/>
            </a:pPr>
            <a:r>
              <a:rPr lang="en-US" sz="1800" kern="1200" dirty="0">
                <a:solidFill>
                  <a:schemeClr val="bg1"/>
                </a:solidFill>
                <a:latin typeface="+mn-lt"/>
                <a:ea typeface="+mn-ea"/>
                <a:cs typeface="+mn-cs"/>
              </a:rPr>
              <a:t>Increase awareness around the </a:t>
            </a:r>
            <a:r>
              <a:rPr lang="en-US" sz="1800" b="1" i="1" kern="1200" dirty="0">
                <a:solidFill>
                  <a:schemeClr val="bg1"/>
                </a:solidFill>
                <a:latin typeface="+mn-lt"/>
                <a:ea typeface="+mn-ea"/>
                <a:cs typeface="+mn-cs"/>
              </a:rPr>
              <a:t>multiple career options</a:t>
            </a:r>
            <a:r>
              <a:rPr lang="en-US" sz="1800" kern="1200" dirty="0">
                <a:solidFill>
                  <a:schemeClr val="bg1"/>
                </a:solidFill>
                <a:latin typeface="+mn-lt"/>
                <a:ea typeface="+mn-ea"/>
                <a:cs typeface="+mn-cs"/>
              </a:rPr>
              <a:t> within the field of cybersecurity.</a:t>
            </a:r>
          </a:p>
        </p:txBody>
      </p:sp>
      <p:sp>
        <p:nvSpPr>
          <p:cNvPr id="12" name="TextBox 11">
            <a:extLst>
              <a:ext uri="{FF2B5EF4-FFF2-40B4-BE49-F238E27FC236}">
                <a16:creationId xmlns:a16="http://schemas.microsoft.com/office/drawing/2014/main" id="{DA1DFEDA-F5E4-4D96-ADC7-FFB1299ECC7D}"/>
              </a:ext>
            </a:extLst>
          </p:cNvPr>
          <p:cNvSpPr txBox="1"/>
          <p:nvPr/>
        </p:nvSpPr>
        <p:spPr>
          <a:xfrm>
            <a:off x="215347" y="4165821"/>
            <a:ext cx="4713114" cy="592535"/>
          </a:xfrm>
          <a:prstGeom prst="rect">
            <a:avLst/>
          </a:prstGeom>
          <a:noFill/>
        </p:spPr>
        <p:txBody>
          <a:bodyPr wrap="square" rtlCol="0">
            <a:spAutoFit/>
          </a:bodyPr>
          <a:lstStyle/>
          <a:p>
            <a:pPr marL="342900" indent="-342900" defTabSz="530352">
              <a:lnSpc>
                <a:spcPct val="90000"/>
              </a:lnSpc>
              <a:spcAft>
                <a:spcPts val="600"/>
              </a:spcAft>
              <a:buFont typeface="Arial" panose="020B0604020202020204" pitchFamily="34" charset="0"/>
              <a:buChar char="•"/>
            </a:pPr>
            <a:r>
              <a:rPr lang="en-US" sz="1800" kern="1200" dirty="0">
                <a:solidFill>
                  <a:schemeClr val="bg1"/>
                </a:solidFill>
                <a:latin typeface="+mn-lt"/>
                <a:ea typeface="+mn-ea"/>
                <a:cs typeface="+mn-cs"/>
              </a:rPr>
              <a:t>Highlight the </a:t>
            </a:r>
            <a:r>
              <a:rPr lang="en-US" sz="1800" b="1" i="1" kern="1200" dirty="0">
                <a:solidFill>
                  <a:schemeClr val="bg1"/>
                </a:solidFill>
                <a:latin typeface="+mn-lt"/>
                <a:ea typeface="+mn-ea"/>
                <a:cs typeface="+mn-cs"/>
              </a:rPr>
              <a:t>multiple pathways </a:t>
            </a:r>
            <a:r>
              <a:rPr lang="en-US" sz="1800" kern="1200" dirty="0">
                <a:solidFill>
                  <a:schemeClr val="bg1"/>
                </a:solidFill>
                <a:latin typeface="+mn-lt"/>
                <a:ea typeface="+mn-ea"/>
                <a:cs typeface="+mn-cs"/>
              </a:rPr>
              <a:t>to enter the cybersecurity career field.</a:t>
            </a:r>
          </a:p>
        </p:txBody>
      </p:sp>
      <p:sp>
        <p:nvSpPr>
          <p:cNvPr id="14" name="TextBox 13">
            <a:extLst>
              <a:ext uri="{FF2B5EF4-FFF2-40B4-BE49-F238E27FC236}">
                <a16:creationId xmlns:a16="http://schemas.microsoft.com/office/drawing/2014/main" id="{F3728157-787B-983B-77D3-E414532EE199}"/>
              </a:ext>
            </a:extLst>
          </p:cNvPr>
          <p:cNvSpPr txBox="1"/>
          <p:nvPr/>
        </p:nvSpPr>
        <p:spPr>
          <a:xfrm>
            <a:off x="215347" y="4799773"/>
            <a:ext cx="4372151" cy="841834"/>
          </a:xfrm>
          <a:prstGeom prst="rect">
            <a:avLst/>
          </a:prstGeom>
          <a:noFill/>
        </p:spPr>
        <p:txBody>
          <a:bodyPr wrap="square" rtlCol="0">
            <a:spAutoFit/>
          </a:bodyPr>
          <a:lstStyle/>
          <a:p>
            <a:pPr marL="342900" indent="-342900" defTabSz="530352">
              <a:lnSpc>
                <a:spcPct val="90000"/>
              </a:lnSpc>
              <a:spcAft>
                <a:spcPts val="600"/>
              </a:spcAft>
              <a:buFont typeface="Arial" panose="020B0604020202020204" pitchFamily="34" charset="0"/>
              <a:buChar char="•"/>
            </a:pPr>
            <a:r>
              <a:rPr lang="en-US" sz="1800" b="1" i="1" kern="1200" dirty="0">
                <a:solidFill>
                  <a:schemeClr val="bg1"/>
                </a:solidFill>
                <a:latin typeface="+mn-lt"/>
                <a:ea typeface="+mn-ea"/>
                <a:cs typeface="+mn-cs"/>
              </a:rPr>
              <a:t>Showcase resources and programs</a:t>
            </a:r>
            <a:r>
              <a:rPr lang="en-US" sz="1800" kern="1200" dirty="0">
                <a:solidFill>
                  <a:schemeClr val="bg1"/>
                </a:solidFill>
                <a:latin typeface="+mn-lt"/>
                <a:ea typeface="+mn-ea"/>
                <a:cs typeface="+mn-cs"/>
              </a:rPr>
              <a:t>, including those that increase participation of women, minorities, </a:t>
            </a:r>
            <a:endParaRPr lang="en-US" dirty="0"/>
          </a:p>
        </p:txBody>
      </p:sp>
      <p:sp>
        <p:nvSpPr>
          <p:cNvPr id="17" name="TextBox 16">
            <a:extLst>
              <a:ext uri="{FF2B5EF4-FFF2-40B4-BE49-F238E27FC236}">
                <a16:creationId xmlns:a16="http://schemas.microsoft.com/office/drawing/2014/main" id="{380EB27F-C048-E397-24E5-2640364973BF}"/>
              </a:ext>
            </a:extLst>
          </p:cNvPr>
          <p:cNvSpPr txBox="1"/>
          <p:nvPr/>
        </p:nvSpPr>
        <p:spPr>
          <a:xfrm>
            <a:off x="556310" y="5551692"/>
            <a:ext cx="3581737" cy="1443472"/>
          </a:xfrm>
          <a:prstGeom prst="rect">
            <a:avLst/>
          </a:prstGeom>
          <a:noFill/>
        </p:spPr>
        <p:txBody>
          <a:bodyPr wrap="square" rtlCol="0">
            <a:spAutoFit/>
          </a:bodyPr>
          <a:lstStyle/>
          <a:p>
            <a:pPr defTabSz="530352">
              <a:lnSpc>
                <a:spcPct val="90000"/>
              </a:lnSpc>
              <a:spcAft>
                <a:spcPts val="600"/>
              </a:spcAft>
            </a:pPr>
            <a:r>
              <a:rPr lang="en-US" sz="1800" kern="1200" dirty="0">
                <a:solidFill>
                  <a:schemeClr val="bg1"/>
                </a:solidFill>
                <a:latin typeface="+mn-lt"/>
                <a:ea typeface="+mn-ea"/>
                <a:cs typeface="+mn-cs"/>
              </a:rPr>
              <a:t>veterans, persons with disabilities, and other underrepresented populations in the cybersecurity workforce.</a:t>
            </a:r>
            <a:endParaRPr lang="en-US" sz="1800" dirty="0">
              <a:solidFill>
                <a:schemeClr val="bg1"/>
              </a:solidFill>
            </a:endParaRPr>
          </a:p>
          <a:p>
            <a:endParaRPr lang="en-US" dirty="0"/>
          </a:p>
        </p:txBody>
      </p:sp>
      <p:sp>
        <p:nvSpPr>
          <p:cNvPr id="19" name="Content Placeholder 3">
            <a:extLst>
              <a:ext uri="{FF2B5EF4-FFF2-40B4-BE49-F238E27FC236}">
                <a16:creationId xmlns:a16="http://schemas.microsoft.com/office/drawing/2014/main" id="{C55C70C5-2D3E-14A2-E818-BBE3ACC4A229}"/>
              </a:ext>
            </a:extLst>
          </p:cNvPr>
          <p:cNvSpPr txBox="1">
            <a:spLocks/>
          </p:cNvSpPr>
          <p:nvPr/>
        </p:nvSpPr>
        <p:spPr>
          <a:xfrm>
            <a:off x="6345838" y="3429000"/>
            <a:ext cx="5630814" cy="8563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530352">
              <a:spcAft>
                <a:spcPts val="600"/>
              </a:spcAft>
            </a:pPr>
            <a:r>
              <a:rPr lang="en-US" sz="1800" dirty="0"/>
              <a:t>Cybersecurity is a dynamic field so you will never be bored. </a:t>
            </a:r>
            <a:r>
              <a:rPr lang="en-US" sz="1800" b="1" i="1" dirty="0"/>
              <a:t>Cybersecurity evolves quickly so you will always be learning and developing new skills.</a:t>
            </a:r>
            <a:endParaRPr lang="en-US" sz="1800" b="1" dirty="0"/>
          </a:p>
        </p:txBody>
      </p:sp>
      <p:sp>
        <p:nvSpPr>
          <p:cNvPr id="20" name="Content Placeholder 3">
            <a:extLst>
              <a:ext uri="{FF2B5EF4-FFF2-40B4-BE49-F238E27FC236}">
                <a16:creationId xmlns:a16="http://schemas.microsoft.com/office/drawing/2014/main" id="{23B554A1-8418-CEFD-1550-0FAFC8E14E64}"/>
              </a:ext>
            </a:extLst>
          </p:cNvPr>
          <p:cNvSpPr txBox="1">
            <a:spLocks/>
          </p:cNvSpPr>
          <p:nvPr/>
        </p:nvSpPr>
        <p:spPr>
          <a:xfrm>
            <a:off x="5724164" y="4365597"/>
            <a:ext cx="6120173" cy="1192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5735" indent="-165735" defTabSz="530352">
              <a:spcAft>
                <a:spcPts val="600"/>
              </a:spcAft>
            </a:pPr>
            <a:r>
              <a:rPr lang="en-US" sz="1800" dirty="0"/>
              <a:t>There is a high demand for a talented cybersecurity workforce. </a:t>
            </a:r>
            <a:r>
              <a:rPr lang="en-US" sz="1800" i="1" dirty="0"/>
              <a:t>Data predicts </a:t>
            </a:r>
            <a:r>
              <a:rPr lang="en-US" sz="1800" b="1" i="1" dirty="0"/>
              <a:t>that IT and cybersecurity will be among the fastest growing and best paying jobs over the next decade. </a:t>
            </a:r>
            <a:endParaRPr lang="en-US" sz="1800" b="1" dirty="0"/>
          </a:p>
        </p:txBody>
      </p:sp>
      <p:sp>
        <p:nvSpPr>
          <p:cNvPr id="21" name="Content Placeholder 3">
            <a:extLst>
              <a:ext uri="{FF2B5EF4-FFF2-40B4-BE49-F238E27FC236}">
                <a16:creationId xmlns:a16="http://schemas.microsoft.com/office/drawing/2014/main" id="{D6A32041-C03F-4DA0-7D34-4CDE29B4AF7B}"/>
              </a:ext>
            </a:extLst>
          </p:cNvPr>
          <p:cNvSpPr txBox="1">
            <a:spLocks/>
          </p:cNvSpPr>
          <p:nvPr/>
        </p:nvSpPr>
        <p:spPr>
          <a:xfrm>
            <a:off x="5011948" y="5557838"/>
            <a:ext cx="6832389" cy="36700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5735" indent="-165735" defTabSz="530352">
              <a:spcAft>
                <a:spcPts val="600"/>
              </a:spcAft>
            </a:pPr>
            <a:r>
              <a:rPr lang="en-US" sz="1800" dirty="0"/>
              <a:t>Cybersecurity plays a vital role in the lives of all global citizens and the cybersecurity workforce makes a difference in our world. </a:t>
            </a:r>
            <a:r>
              <a:rPr lang="en-US" sz="1800" b="1" i="1" dirty="0"/>
              <a:t>Building a qualified cybersecurity workforce enhances national security and promotes economic prosperity.</a:t>
            </a:r>
            <a:endParaRPr lang="en-US" sz="1800" b="1" dirty="0"/>
          </a:p>
        </p:txBody>
      </p:sp>
    </p:spTree>
    <p:extLst>
      <p:ext uri="{BB962C8B-B14F-4D97-AF65-F5344CB8AC3E}">
        <p14:creationId xmlns:p14="http://schemas.microsoft.com/office/powerpoint/2010/main" val="2224663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2" name="Rectangle 4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66235-6040-4D43-93BA-A799970B4274}"/>
              </a:ext>
            </a:extLst>
          </p:cNvPr>
          <p:cNvSpPr>
            <a:spLocks noGrp="1"/>
          </p:cNvSpPr>
          <p:nvPr>
            <p:ph type="title"/>
          </p:nvPr>
        </p:nvSpPr>
        <p:spPr>
          <a:xfrm>
            <a:off x="761803" y="350196"/>
            <a:ext cx="4646904" cy="1624520"/>
          </a:xfrm>
        </p:spPr>
        <p:txBody>
          <a:bodyPr anchor="ctr">
            <a:normAutofit/>
          </a:bodyPr>
          <a:lstStyle/>
          <a:p>
            <a:r>
              <a:rPr lang="en-US" b="1" dirty="0">
                <a:cs typeface="Calibri Light"/>
              </a:rPr>
              <a:t>Key </a:t>
            </a:r>
            <a:br>
              <a:rPr lang="en-US" b="1" dirty="0">
                <a:cs typeface="Calibri Light"/>
              </a:rPr>
            </a:br>
            <a:r>
              <a:rPr lang="en-US" b="1" dirty="0">
                <a:cs typeface="Calibri Light"/>
              </a:rPr>
              <a:t>Messages</a:t>
            </a:r>
            <a:endParaRPr lang="en-US" b="1" dirty="0"/>
          </a:p>
        </p:txBody>
      </p:sp>
      <p:pic>
        <p:nvPicPr>
          <p:cNvPr id="34" name="Picture 33" descr="A wall painted with an arrow and a dartboard">
            <a:extLst>
              <a:ext uri="{FF2B5EF4-FFF2-40B4-BE49-F238E27FC236}">
                <a16:creationId xmlns:a16="http://schemas.microsoft.com/office/drawing/2014/main" id="{99D83012-4983-0A80-F21F-8DF857A9DEB3}"/>
              </a:ext>
            </a:extLst>
          </p:cNvPr>
          <p:cNvPicPr>
            <a:picLocks noChangeAspect="1"/>
          </p:cNvPicPr>
          <p:nvPr/>
        </p:nvPicPr>
        <p:blipFill rotWithShape="1">
          <a:blip r:embed="rId3"/>
          <a:srcRect l="36373"/>
          <a:stretch/>
        </p:blipFill>
        <p:spPr>
          <a:xfrm>
            <a:off x="6096000" y="1"/>
            <a:ext cx="6102825" cy="6858000"/>
          </a:xfrm>
          <a:prstGeom prst="rect">
            <a:avLst/>
          </a:prstGeom>
        </p:spPr>
      </p:pic>
      <p:graphicFrame>
        <p:nvGraphicFramePr>
          <p:cNvPr id="5" name="Content Placeholder 2" descr="Welcome bar">
            <a:extLst>
              <a:ext uri="{FF2B5EF4-FFF2-40B4-BE49-F238E27FC236}">
                <a16:creationId xmlns:a16="http://schemas.microsoft.com/office/drawing/2014/main" id="{20AEDF19-9BF1-40A3-A580-D4A380553C74}"/>
              </a:ext>
            </a:extLst>
          </p:cNvPr>
          <p:cNvGraphicFramePr>
            <a:graphicFrameLocks noGrp="1"/>
          </p:cNvGraphicFramePr>
          <p:nvPr>
            <p:ph idx="1"/>
            <p:extLst>
              <p:ext uri="{D42A27DB-BD31-4B8C-83A1-F6EECF244321}">
                <p14:modId xmlns:p14="http://schemas.microsoft.com/office/powerpoint/2010/main" val="998235919"/>
              </p:ext>
            </p:extLst>
          </p:nvPr>
        </p:nvGraphicFramePr>
        <p:xfrm>
          <a:off x="761802" y="2743200"/>
          <a:ext cx="4646905" cy="3613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6" name="TextBox 35">
            <a:extLst>
              <a:ext uri="{FF2B5EF4-FFF2-40B4-BE49-F238E27FC236}">
                <a16:creationId xmlns:a16="http://schemas.microsoft.com/office/drawing/2014/main" id="{E819E03A-EFAF-7570-B927-30AAA4558ABE}"/>
              </a:ext>
            </a:extLst>
          </p:cNvPr>
          <p:cNvSpPr txBox="1"/>
          <p:nvPr/>
        </p:nvSpPr>
        <p:spPr>
          <a:xfrm>
            <a:off x="3300100" y="-290945"/>
            <a:ext cx="4904508" cy="2123658"/>
          </a:xfrm>
          <a:prstGeom prst="rect">
            <a:avLst/>
          </a:prstGeom>
          <a:noFill/>
        </p:spPr>
        <p:txBody>
          <a:bodyPr wrap="square" rtlCol="0">
            <a:spAutoFit/>
          </a:bodyPr>
          <a:lstStyle/>
          <a:p>
            <a:r>
              <a:rPr lang="en-US" sz="7200" b="1" dirty="0"/>
              <a:t>  </a:t>
            </a:r>
            <a:r>
              <a:rPr lang="en-US" sz="6000" b="1" dirty="0"/>
              <a:t>#ChooseCyber</a:t>
            </a:r>
            <a:endParaRPr lang="en-US" sz="7200" b="1" dirty="0"/>
          </a:p>
        </p:txBody>
      </p:sp>
    </p:spTree>
    <p:extLst>
      <p:ext uri="{BB962C8B-B14F-4D97-AF65-F5344CB8AC3E}">
        <p14:creationId xmlns:p14="http://schemas.microsoft.com/office/powerpoint/2010/main" val="644347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883EE9D-A182-8148-C66F-6C3BFF219704}"/>
              </a:ext>
            </a:extLst>
          </p:cNvPr>
          <p:cNvGrpSpPr/>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C651BE2E-36AA-4EB0-E486-0CFE70651283}"/>
                </a:ext>
              </a:extLst>
            </p:cNvPr>
            <p:cNvSpPr/>
            <p:nvPr/>
          </p:nvSpPr>
          <p:spPr>
            <a:xfrm>
              <a:off x="8556171" y="0"/>
              <a:ext cx="3635829"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B9374D-390A-655A-9BEA-6EA1355D528C}"/>
                </a:ext>
              </a:extLst>
            </p:cNvPr>
            <p:cNvSpPr/>
            <p:nvPr/>
          </p:nvSpPr>
          <p:spPr>
            <a:xfrm>
              <a:off x="0" y="4408714"/>
              <a:ext cx="2677886" cy="2122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FA5C6B-4C24-2C25-CB77-516026EC22E8}"/>
                </a:ext>
              </a:extLst>
            </p:cNvPr>
            <p:cNvSpPr/>
            <p:nvPr/>
          </p:nvSpPr>
          <p:spPr>
            <a:xfrm>
              <a:off x="0" y="4695676"/>
              <a:ext cx="2677886" cy="2122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2282C2-3504-2FA6-636A-6F933448F180}"/>
                </a:ext>
              </a:extLst>
            </p:cNvPr>
            <p:cNvSpPr/>
            <p:nvPr/>
          </p:nvSpPr>
          <p:spPr>
            <a:xfrm>
              <a:off x="0" y="4997066"/>
              <a:ext cx="2677886" cy="21227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61B944F-A9E2-2E48-9610-D24C56F5BEF2}"/>
              </a:ext>
            </a:extLst>
          </p:cNvPr>
          <p:cNvSpPr>
            <a:spLocks noGrp="1"/>
          </p:cNvSpPr>
          <p:nvPr>
            <p:ph type="title"/>
          </p:nvPr>
        </p:nvSpPr>
        <p:spPr>
          <a:xfrm>
            <a:off x="478971" y="2272402"/>
            <a:ext cx="2794140" cy="1325563"/>
          </a:xfrm>
        </p:spPr>
        <p:txBody>
          <a:bodyPr/>
          <a:lstStyle/>
          <a:p>
            <a:r>
              <a:rPr lang="en-US" b="1" dirty="0"/>
              <a:t>Resources</a:t>
            </a:r>
          </a:p>
        </p:txBody>
      </p:sp>
      <p:sp>
        <p:nvSpPr>
          <p:cNvPr id="4" name="TextBox 3">
            <a:extLst>
              <a:ext uri="{FF2B5EF4-FFF2-40B4-BE49-F238E27FC236}">
                <a16:creationId xmlns:a16="http://schemas.microsoft.com/office/drawing/2014/main" id="{775C0EDC-D997-5CA5-6E90-17F801361C77}"/>
              </a:ext>
            </a:extLst>
          </p:cNvPr>
          <p:cNvSpPr txBox="1"/>
          <p:nvPr/>
        </p:nvSpPr>
        <p:spPr>
          <a:xfrm>
            <a:off x="336510" y="3434679"/>
            <a:ext cx="3079062" cy="400110"/>
          </a:xfrm>
          <a:prstGeom prst="rect">
            <a:avLst/>
          </a:prstGeom>
          <a:noFill/>
        </p:spPr>
        <p:txBody>
          <a:bodyPr wrap="square" rtlCol="0">
            <a:spAutoFit/>
          </a:bodyPr>
          <a:lstStyle/>
          <a:p>
            <a:pPr algn="ctr"/>
            <a:r>
              <a:rPr lang="en-US" sz="2000" dirty="0">
                <a:hlinkClick r:id="rId3"/>
              </a:rPr>
              <a:t>www.nist.gov/nice/ccw</a:t>
            </a:r>
            <a:r>
              <a:rPr lang="en-US" sz="2000" dirty="0"/>
              <a:t> </a:t>
            </a:r>
          </a:p>
        </p:txBody>
      </p:sp>
      <p:pic>
        <p:nvPicPr>
          <p:cNvPr id="8" name="Picture 7">
            <a:extLst>
              <a:ext uri="{FF2B5EF4-FFF2-40B4-BE49-F238E27FC236}">
                <a16:creationId xmlns:a16="http://schemas.microsoft.com/office/drawing/2014/main" id="{EE7881D1-DE56-9C1F-F8D3-7FC3E4A6C2FF}"/>
              </a:ext>
            </a:extLst>
          </p:cNvPr>
          <p:cNvPicPr>
            <a:picLocks noChangeAspect="1"/>
          </p:cNvPicPr>
          <p:nvPr/>
        </p:nvPicPr>
        <p:blipFill>
          <a:blip r:embed="rId4"/>
          <a:stretch>
            <a:fillRect/>
          </a:stretch>
        </p:blipFill>
        <p:spPr>
          <a:xfrm>
            <a:off x="3774801" y="428084"/>
            <a:ext cx="7721460" cy="6001832"/>
          </a:xfrm>
          <a:prstGeom prst="rect">
            <a:avLst/>
          </a:prstGeom>
        </p:spPr>
      </p:pic>
    </p:spTree>
    <p:extLst>
      <p:ext uri="{BB962C8B-B14F-4D97-AF65-F5344CB8AC3E}">
        <p14:creationId xmlns:p14="http://schemas.microsoft.com/office/powerpoint/2010/main" val="3630172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2384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4BB77E-13CA-B646-9C25-DDDCB1733D41}"/>
              </a:ext>
            </a:extLst>
          </p:cNvPr>
          <p:cNvSpPr>
            <a:spLocks noGrp="1"/>
          </p:cNvSpPr>
          <p:nvPr>
            <p:ph type="title"/>
          </p:nvPr>
        </p:nvSpPr>
        <p:spPr>
          <a:xfrm>
            <a:off x="524256" y="4767072"/>
            <a:ext cx="6594189" cy="1625210"/>
          </a:xfrm>
          <a:noFill/>
        </p:spPr>
        <p:txBody>
          <a:bodyPr vert="horz" lIns="91440" tIns="45720" rIns="91440" bIns="45720" rtlCol="0" anchor="ctr">
            <a:normAutofit/>
          </a:bodyPr>
          <a:lstStyle/>
          <a:p>
            <a:pPr algn="ctr"/>
            <a:r>
              <a:rPr lang="en-US" dirty="0">
                <a:solidFill>
                  <a:srgbClr val="FFFFFF"/>
                </a:solidFill>
              </a:rPr>
              <a:t>Discovering Cybersecurity Careers</a:t>
            </a:r>
          </a:p>
        </p:txBody>
      </p:sp>
      <p:sp>
        <p:nvSpPr>
          <p:cNvPr id="26" name="Rectangle 2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4156C52-6014-8D44-8984-D586DA7FBB12}"/>
              </a:ext>
            </a:extLst>
          </p:cNvPr>
          <p:cNvSpPr txBox="1"/>
          <p:nvPr/>
        </p:nvSpPr>
        <p:spPr>
          <a:xfrm>
            <a:off x="8029319" y="917725"/>
            <a:ext cx="3424739" cy="4852362"/>
          </a:xfrm>
          <a:prstGeom prst="rect">
            <a:avLst/>
          </a:prstGeom>
        </p:spPr>
        <p:txBody>
          <a:bodyPr vert="horz" lIns="91440" tIns="45720" rIns="91440" bIns="45720" rtlCol="0" anchor="ctr">
            <a:normAutofit lnSpcReduction="10000"/>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rPr>
              <a:t>Career Briefs, Tools, and Resources</a:t>
            </a:r>
          </a:p>
          <a:p>
            <a:pPr marL="57150" marR="0" lvl="0" indent="0" algn="l" defTabSz="914400" rtl="0" eaLnBrk="1" fontAlgn="auto" latinLnBrk="0" hangingPunct="1">
              <a:lnSpc>
                <a:spcPct val="90000"/>
              </a:lnSpc>
              <a:spcBef>
                <a:spcPts val="0"/>
              </a:spcBef>
              <a:spcAft>
                <a:spcPts val="60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rPr>
              <a:t>Work Role Videos</a:t>
            </a:r>
          </a:p>
          <a:p>
            <a:pPr marL="57150" marR="0" lvl="0" indent="0" algn="l" defTabSz="914400" rtl="0" eaLnBrk="1" fontAlgn="auto" latinLnBrk="0" hangingPunct="1">
              <a:lnSpc>
                <a:spcPct val="90000"/>
              </a:lnSpc>
              <a:spcBef>
                <a:spcPts val="0"/>
              </a:spcBef>
              <a:spcAft>
                <a:spcPts val="60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rPr>
              <a:t>Posters and Infographics</a:t>
            </a:r>
          </a:p>
          <a:p>
            <a:pPr marL="57150" marR="0" lvl="0" indent="0" algn="l" defTabSz="914400" rtl="0" eaLnBrk="1" fontAlgn="auto" latinLnBrk="0" hangingPunct="1">
              <a:lnSpc>
                <a:spcPct val="90000"/>
              </a:lnSpc>
              <a:spcBef>
                <a:spcPts val="0"/>
              </a:spcBef>
              <a:spcAft>
                <a:spcPts val="60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rPr>
              <a:t>Workforce Demand Data</a:t>
            </a:r>
          </a:p>
        </p:txBody>
      </p:sp>
      <p:sp>
        <p:nvSpPr>
          <p:cNvPr id="3" name="TextBox 2">
            <a:extLst>
              <a:ext uri="{FF2B5EF4-FFF2-40B4-BE49-F238E27FC236}">
                <a16:creationId xmlns:a16="http://schemas.microsoft.com/office/drawing/2014/main" id="{7C4A28EF-F9DC-31AB-A15D-630B7BC1B0DC}"/>
              </a:ext>
            </a:extLst>
          </p:cNvPr>
          <p:cNvSpPr txBox="1"/>
          <p:nvPr/>
        </p:nvSpPr>
        <p:spPr>
          <a:xfrm>
            <a:off x="327546" y="4572000"/>
            <a:ext cx="7058306" cy="1938992"/>
          </a:xfrm>
          <a:prstGeom prst="rect">
            <a:avLst/>
          </a:prstGeom>
          <a:solidFill>
            <a:srgbClr val="774A98"/>
          </a:solidFill>
        </p:spPr>
        <p:txBody>
          <a:bodyPr wrap="square" rtlCol="0">
            <a:spAutoFit/>
          </a:bodyPr>
          <a:lstStyle/>
          <a:p>
            <a:pPr algn="ctr"/>
            <a:r>
              <a:rPr lang="en-US" sz="6000" dirty="0">
                <a:solidFill>
                  <a:schemeClr val="bg1"/>
                </a:solidFill>
              </a:rPr>
              <a:t>Discovering Cybersecurity Careers </a:t>
            </a:r>
          </a:p>
        </p:txBody>
      </p:sp>
      <p:pic>
        <p:nvPicPr>
          <p:cNvPr id="1026" name="Picture 2">
            <a:extLst>
              <a:ext uri="{FF2B5EF4-FFF2-40B4-BE49-F238E27FC236}">
                <a16:creationId xmlns:a16="http://schemas.microsoft.com/office/drawing/2014/main" id="{D9FCDFC8-BB02-8309-B472-5C1EA3EB87E3}"/>
              </a:ext>
            </a:extLst>
          </p:cNvPr>
          <p:cNvPicPr>
            <a:picLocks noChangeAspect="1" noChangeArrowheads="1"/>
          </p:cNvPicPr>
          <p:nvPr/>
        </p:nvPicPr>
        <p:blipFill>
          <a:blip r:embed="rId3"/>
          <a:srcRect l="3565" r="3565"/>
          <a:stretch/>
        </p:blipFill>
        <p:spPr bwMode="auto">
          <a:xfrm>
            <a:off x="-138545" y="583882"/>
            <a:ext cx="7524397" cy="3404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658866"/>
      </p:ext>
    </p:extLst>
  </p:cSld>
  <p:clrMapOvr>
    <a:masterClrMapping/>
  </p:clrMapOvr>
</p:sld>
</file>

<file path=ppt/theme/theme1.xml><?xml version="1.0" encoding="utf-8"?>
<a:theme xmlns:a="http://schemas.openxmlformats.org/drawingml/2006/main" name="Office Theme">
  <a:themeElements>
    <a:clrScheme name="NICE">
      <a:dk1>
        <a:srgbClr val="1B183B"/>
      </a:dk1>
      <a:lt1>
        <a:srgbClr val="FFFFFF"/>
      </a:lt1>
      <a:dk2>
        <a:srgbClr val="1B183B"/>
      </a:dk2>
      <a:lt2>
        <a:srgbClr val="CFCBD3"/>
      </a:lt2>
      <a:accent1>
        <a:srgbClr val="6B4388"/>
      </a:accent1>
      <a:accent2>
        <a:srgbClr val="0098CA"/>
      </a:accent2>
      <a:accent3>
        <a:srgbClr val="C1A8C5"/>
      </a:accent3>
      <a:accent4>
        <a:srgbClr val="8CD0E2"/>
      </a:accent4>
      <a:accent5>
        <a:srgbClr val="CE762F"/>
      </a:accent5>
      <a:accent6>
        <a:srgbClr val="DEBE39"/>
      </a:accent6>
      <a:hlink>
        <a:srgbClr val="008AB6"/>
      </a:hlink>
      <a:folHlink>
        <a:srgbClr val="6B438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4635</TotalTime>
  <Words>1467</Words>
  <Application>Microsoft Office PowerPoint</Application>
  <PresentationFormat>Widescreen</PresentationFormat>
  <Paragraphs>154</Paragraphs>
  <Slides>14</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Aptos</vt:lpstr>
      <vt:lpstr>Aptos Display</vt:lpstr>
      <vt:lpstr>Arial</vt:lpstr>
      <vt:lpstr>Calibri</vt:lpstr>
      <vt:lpstr>Calibri Light</vt:lpstr>
      <vt:lpstr>Office Theme</vt:lpstr>
      <vt:lpstr>1_Office Theme</vt:lpstr>
      <vt:lpstr>Cybersecurity Career Week #ChooseCyber</vt:lpstr>
      <vt:lpstr>Overview</vt:lpstr>
      <vt:lpstr>Save the date</vt:lpstr>
      <vt:lpstr>What is Cybersecurity Career Week?  Inspiring and promoting awareness and exploration of cybersecurity careers</vt:lpstr>
      <vt:lpstr>Cy</vt:lpstr>
      <vt:lpstr>  #ChooseCyber</vt:lpstr>
      <vt:lpstr>Key  Messages</vt:lpstr>
      <vt:lpstr>Resources</vt:lpstr>
      <vt:lpstr>Discovering Cybersecurity Careers</vt:lpstr>
      <vt:lpstr>Ideas for Engagement</vt:lpstr>
      <vt:lpstr>More Ideas for Engagement</vt:lpstr>
      <vt:lpstr>Examples of Special Events and Activities Partnership Asks</vt:lpstr>
      <vt:lpstr>Commitments https://www.nist.gov/ccw-event-activity-portal </vt:lpstr>
      <vt:lpstr>New ideas and suggestions always welcome!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Santos, Danielle R. (Fed)</dc:creator>
  <cp:lastModifiedBy>Pruitt-Mentle, Davina (Fed)</cp:lastModifiedBy>
  <cp:revision>17</cp:revision>
  <dcterms:created xsi:type="dcterms:W3CDTF">2024-01-26T16:14:57Z</dcterms:created>
  <dcterms:modified xsi:type="dcterms:W3CDTF">2024-06-20T13:27:04Z</dcterms:modified>
</cp:coreProperties>
</file>