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3" r:id="rId2"/>
    <p:sldId id="284" r:id="rId3"/>
    <p:sldId id="285" r:id="rId4"/>
    <p:sldId id="306" r:id="rId5"/>
    <p:sldId id="366" r:id="rId6"/>
    <p:sldId id="307" r:id="rId7"/>
    <p:sldId id="331" r:id="rId8"/>
    <p:sldId id="335" r:id="rId9"/>
    <p:sldId id="290" r:id="rId10"/>
    <p:sldId id="291" r:id="rId11"/>
    <p:sldId id="292" r:id="rId12"/>
    <p:sldId id="321" r:id="rId13"/>
    <p:sldId id="442" r:id="rId14"/>
    <p:sldId id="443" r:id="rId15"/>
    <p:sldId id="298" r:id="rId16"/>
    <p:sldId id="319" r:id="rId17"/>
    <p:sldId id="320" r:id="rId18"/>
    <p:sldId id="377" r:id="rId19"/>
    <p:sldId id="257" r:id="rId20"/>
    <p:sldId id="422" r:id="rId21"/>
    <p:sldId id="423" r:id="rId22"/>
    <p:sldId id="424" r:id="rId23"/>
    <p:sldId id="425" r:id="rId24"/>
    <p:sldId id="426" r:id="rId25"/>
    <p:sldId id="330" r:id="rId26"/>
    <p:sldId id="347" r:id="rId27"/>
    <p:sldId id="444" r:id="rId28"/>
    <p:sldId id="369" r:id="rId29"/>
    <p:sldId id="341" r:id="rId30"/>
    <p:sldId id="367" r:id="rId31"/>
    <p:sldId id="345" r:id="rId32"/>
    <p:sldId id="346" r:id="rId33"/>
    <p:sldId id="280" r:id="rId34"/>
    <p:sldId id="427" r:id="rId35"/>
    <p:sldId id="446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300" r:id="rId44"/>
    <p:sldId id="375" r:id="rId45"/>
    <p:sldId id="364" r:id="rId46"/>
    <p:sldId id="305" r:id="rId47"/>
    <p:sldId id="447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99" autoAdjust="0"/>
  </p:normalViewPr>
  <p:slideViewPr>
    <p:cSldViewPr snapToGrid="0">
      <p:cViewPr varScale="1">
        <p:scale>
          <a:sx n="95" d="100"/>
          <a:sy n="95" d="100"/>
        </p:scale>
        <p:origin x="96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6BF42E5-EB06-447D-850D-19D06A53E1EF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DEE74EF5-79C5-4281-99E6-F9BA0824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35A08BC-3753-41B7-8765-2227CBEECB75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CF3EC75-2D95-4D05-AA3F-76C333C3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54CDB4-3345-476F-AE77-1EC608CBE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8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8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AC26-0A73-4270-9A33-C20AC23B0C1D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E448-4633-45F6-8110-75D9B1D2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838325" y="1517363"/>
            <a:ext cx="60864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SANS BASICS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Boualem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Hammouda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National Institute of Standards and Technology </a:t>
            </a:r>
          </a:p>
          <a:p>
            <a:pPr algn="ctr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Center for Neutron Research</a:t>
            </a:r>
          </a:p>
          <a:p>
            <a:pPr algn="ctr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hammouda@nist.gov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437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838325" y="1409700"/>
            <a:ext cx="6086475" cy="32861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181975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–SANS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2414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1885950"/>
            <a:ext cx="7491566" cy="34194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Standard Plots </a:t>
            </a:r>
            <a:r>
              <a:rPr lang="en-US" sz="2400" dirty="0"/>
              <a:t>(</a:t>
            </a:r>
            <a:r>
              <a:rPr lang="en-US" sz="2400" dirty="0" err="1"/>
              <a:t>Guinier</a:t>
            </a:r>
            <a:r>
              <a:rPr lang="en-US" sz="2400" dirty="0"/>
              <a:t> Plot, </a:t>
            </a:r>
            <a:r>
              <a:rPr lang="en-US" sz="2400" dirty="0" err="1"/>
              <a:t>Porod</a:t>
            </a:r>
            <a:r>
              <a:rPr lang="en-US" sz="2400" dirty="0"/>
              <a:t> Plot, </a:t>
            </a:r>
            <a:r>
              <a:rPr lang="en-US" sz="2400" dirty="0" err="1"/>
              <a:t>Guinier-Porod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SANS Models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Inverse</a:t>
            </a:r>
            <a:r>
              <a:rPr lang="en-US" sz="2400" dirty="0">
                <a:solidFill>
                  <a:srgbClr val="FF0000"/>
                </a:solidFill>
              </a:rPr>
              <a:t> Fourier Transform, Shape Reconstruction</a:t>
            </a:r>
            <a:r>
              <a:rPr lang="en-US" sz="2400" dirty="0"/>
              <a:t> Method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0025" y="792670"/>
            <a:ext cx="3741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SANS Data Analysis</a:t>
            </a:r>
          </a:p>
        </p:txBody>
      </p:sp>
    </p:spTree>
    <p:extLst>
      <p:ext uri="{BB962C8B-B14F-4D97-AF65-F5344CB8AC3E}">
        <p14:creationId xmlns:p14="http://schemas.microsoft.com/office/powerpoint/2010/main" val="7690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43963"/>
              </p:ext>
            </p:extLst>
          </p:nvPr>
        </p:nvGraphicFramePr>
        <p:xfrm>
          <a:off x="-39688" y="1079500"/>
          <a:ext cx="5235576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6" name="KGPlot" r:id="rId3" imgW="6134040" imgH="5981400" progId="KGraph_Plot">
                  <p:embed/>
                </p:oleObj>
              </mc:Choice>
              <mc:Fallback>
                <p:oleObj name="KGPlot" r:id="rId3" imgW="6134040" imgH="59814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1079500"/>
                        <a:ext cx="5235576" cy="509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568325" y="-7430"/>
            <a:ext cx="43329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Guinier-Porod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Regions 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1096963" y="2452688"/>
            <a:ext cx="1344612" cy="1344612"/>
            <a:chOff x="691" y="1701"/>
            <a:chExt cx="847" cy="847"/>
          </a:xfrm>
        </p:grpSpPr>
        <p:grpSp>
          <p:nvGrpSpPr>
            <p:cNvPr id="150533" name="Group 5"/>
            <p:cNvGrpSpPr>
              <a:grpSpLocks/>
            </p:cNvGrpSpPr>
            <p:nvPr/>
          </p:nvGrpSpPr>
          <p:grpSpPr bwMode="auto">
            <a:xfrm>
              <a:off x="1009" y="1787"/>
              <a:ext cx="187" cy="677"/>
              <a:chOff x="4502" y="1458"/>
              <a:chExt cx="187" cy="677"/>
            </a:xfrm>
          </p:grpSpPr>
          <p:sp>
            <p:nvSpPr>
              <p:cNvPr id="150534" name="Oval 6"/>
              <p:cNvSpPr>
                <a:spLocks noChangeArrowheads="1"/>
              </p:cNvSpPr>
              <p:nvPr/>
            </p:nvSpPr>
            <p:spPr bwMode="auto">
              <a:xfrm>
                <a:off x="4503" y="2075"/>
                <a:ext cx="186" cy="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auto">
              <a:xfrm>
                <a:off x="4502" y="1482"/>
                <a:ext cx="187" cy="621"/>
              </a:xfrm>
              <a:custGeom>
                <a:avLst/>
                <a:gdLst>
                  <a:gd name="T0" fmla="*/ 0 w 187"/>
                  <a:gd name="T1" fmla="*/ 0 h 621"/>
                  <a:gd name="T2" fmla="*/ 187 w 187"/>
                  <a:gd name="T3" fmla="*/ 0 h 621"/>
                  <a:gd name="T4" fmla="*/ 187 w 187"/>
                  <a:gd name="T5" fmla="*/ 621 h 621"/>
                  <a:gd name="T6" fmla="*/ 0 w 187"/>
                  <a:gd name="T7" fmla="*/ 621 h 621"/>
                  <a:gd name="T8" fmla="*/ 0 w 187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21">
                    <a:moveTo>
                      <a:pt x="0" y="0"/>
                    </a:moveTo>
                    <a:lnTo>
                      <a:pt x="187" y="0"/>
                    </a:lnTo>
                    <a:lnTo>
                      <a:pt x="187" y="621"/>
                    </a:lnTo>
                    <a:lnTo>
                      <a:pt x="0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6" name="Line 8"/>
              <p:cNvSpPr>
                <a:spLocks noChangeShapeType="1"/>
              </p:cNvSpPr>
              <p:nvPr/>
            </p:nvSpPr>
            <p:spPr bwMode="auto">
              <a:xfrm>
                <a:off x="4503" y="1482"/>
                <a:ext cx="0" cy="6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7" name="Line 9"/>
              <p:cNvSpPr>
                <a:spLocks noChangeShapeType="1"/>
              </p:cNvSpPr>
              <p:nvPr/>
            </p:nvSpPr>
            <p:spPr bwMode="auto">
              <a:xfrm>
                <a:off x="4688" y="1485"/>
                <a:ext cx="0" cy="6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8" name="Oval 10"/>
              <p:cNvSpPr>
                <a:spLocks noChangeArrowheads="1"/>
              </p:cNvSpPr>
              <p:nvPr/>
            </p:nvSpPr>
            <p:spPr bwMode="auto">
              <a:xfrm>
                <a:off x="4502" y="1458"/>
                <a:ext cx="186" cy="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0539" name="Oval 11"/>
            <p:cNvSpPr>
              <a:spLocks noChangeArrowheads="1"/>
            </p:cNvSpPr>
            <p:nvPr/>
          </p:nvSpPr>
          <p:spPr bwMode="auto">
            <a:xfrm>
              <a:off x="691" y="1701"/>
              <a:ext cx="847" cy="8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0540" name="Group 12"/>
          <p:cNvGrpSpPr>
            <a:grpSpLocks/>
          </p:cNvGrpSpPr>
          <p:nvPr/>
        </p:nvGrpSpPr>
        <p:grpSpPr bwMode="auto">
          <a:xfrm>
            <a:off x="2590800" y="3343275"/>
            <a:ext cx="687388" cy="1074738"/>
            <a:chOff x="1632" y="2262"/>
            <a:chExt cx="433" cy="677"/>
          </a:xfrm>
        </p:grpSpPr>
        <p:grpSp>
          <p:nvGrpSpPr>
            <p:cNvPr id="150541" name="Group 13"/>
            <p:cNvGrpSpPr>
              <a:grpSpLocks/>
            </p:cNvGrpSpPr>
            <p:nvPr/>
          </p:nvGrpSpPr>
          <p:grpSpPr bwMode="auto">
            <a:xfrm>
              <a:off x="1760" y="2262"/>
              <a:ext cx="187" cy="677"/>
              <a:chOff x="4502" y="1458"/>
              <a:chExt cx="187" cy="677"/>
            </a:xfrm>
          </p:grpSpPr>
          <p:sp>
            <p:nvSpPr>
              <p:cNvPr id="150542" name="Oval 14"/>
              <p:cNvSpPr>
                <a:spLocks noChangeArrowheads="1"/>
              </p:cNvSpPr>
              <p:nvPr/>
            </p:nvSpPr>
            <p:spPr bwMode="auto">
              <a:xfrm>
                <a:off x="4503" y="2075"/>
                <a:ext cx="186" cy="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43" name="Freeform 15"/>
              <p:cNvSpPr>
                <a:spLocks/>
              </p:cNvSpPr>
              <p:nvPr/>
            </p:nvSpPr>
            <p:spPr bwMode="auto">
              <a:xfrm>
                <a:off x="4502" y="1482"/>
                <a:ext cx="187" cy="621"/>
              </a:xfrm>
              <a:custGeom>
                <a:avLst/>
                <a:gdLst>
                  <a:gd name="T0" fmla="*/ 0 w 187"/>
                  <a:gd name="T1" fmla="*/ 0 h 621"/>
                  <a:gd name="T2" fmla="*/ 187 w 187"/>
                  <a:gd name="T3" fmla="*/ 0 h 621"/>
                  <a:gd name="T4" fmla="*/ 187 w 187"/>
                  <a:gd name="T5" fmla="*/ 621 h 621"/>
                  <a:gd name="T6" fmla="*/ 0 w 187"/>
                  <a:gd name="T7" fmla="*/ 621 h 621"/>
                  <a:gd name="T8" fmla="*/ 0 w 187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21">
                    <a:moveTo>
                      <a:pt x="0" y="0"/>
                    </a:moveTo>
                    <a:lnTo>
                      <a:pt x="187" y="0"/>
                    </a:lnTo>
                    <a:lnTo>
                      <a:pt x="187" y="621"/>
                    </a:lnTo>
                    <a:lnTo>
                      <a:pt x="0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4" name="Line 16"/>
              <p:cNvSpPr>
                <a:spLocks noChangeShapeType="1"/>
              </p:cNvSpPr>
              <p:nvPr/>
            </p:nvSpPr>
            <p:spPr bwMode="auto">
              <a:xfrm>
                <a:off x="4503" y="1482"/>
                <a:ext cx="0" cy="6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5" name="Line 17"/>
              <p:cNvSpPr>
                <a:spLocks noChangeShapeType="1"/>
              </p:cNvSpPr>
              <p:nvPr/>
            </p:nvSpPr>
            <p:spPr bwMode="auto">
              <a:xfrm>
                <a:off x="4688" y="1485"/>
                <a:ext cx="0" cy="6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6" name="Oval 18"/>
              <p:cNvSpPr>
                <a:spLocks noChangeArrowheads="1"/>
              </p:cNvSpPr>
              <p:nvPr/>
            </p:nvSpPr>
            <p:spPr bwMode="auto">
              <a:xfrm>
                <a:off x="4502" y="1458"/>
                <a:ext cx="186" cy="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0547" name="Oval 19"/>
            <p:cNvSpPr>
              <a:spLocks noChangeArrowheads="1"/>
            </p:cNvSpPr>
            <p:nvPr/>
          </p:nvSpPr>
          <p:spPr bwMode="auto">
            <a:xfrm>
              <a:off x="1632" y="2426"/>
              <a:ext cx="433" cy="4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0548" name="Group 20"/>
          <p:cNvGrpSpPr>
            <a:grpSpLocks/>
          </p:cNvGrpSpPr>
          <p:nvPr/>
        </p:nvGrpSpPr>
        <p:grpSpPr bwMode="auto">
          <a:xfrm>
            <a:off x="3522663" y="4227513"/>
            <a:ext cx="385762" cy="1074737"/>
            <a:chOff x="2345" y="2819"/>
            <a:chExt cx="243" cy="677"/>
          </a:xfrm>
        </p:grpSpPr>
        <p:grpSp>
          <p:nvGrpSpPr>
            <p:cNvPr id="150549" name="Group 21"/>
            <p:cNvGrpSpPr>
              <a:grpSpLocks/>
            </p:cNvGrpSpPr>
            <p:nvPr/>
          </p:nvGrpSpPr>
          <p:grpSpPr bwMode="auto">
            <a:xfrm>
              <a:off x="2401" y="2819"/>
              <a:ext cx="187" cy="677"/>
              <a:chOff x="4502" y="1458"/>
              <a:chExt cx="187" cy="677"/>
            </a:xfrm>
          </p:grpSpPr>
          <p:sp>
            <p:nvSpPr>
              <p:cNvPr id="150550" name="Oval 22"/>
              <p:cNvSpPr>
                <a:spLocks noChangeArrowheads="1"/>
              </p:cNvSpPr>
              <p:nvPr/>
            </p:nvSpPr>
            <p:spPr bwMode="auto">
              <a:xfrm>
                <a:off x="4503" y="2075"/>
                <a:ext cx="186" cy="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51" name="Freeform 23"/>
              <p:cNvSpPr>
                <a:spLocks/>
              </p:cNvSpPr>
              <p:nvPr/>
            </p:nvSpPr>
            <p:spPr bwMode="auto">
              <a:xfrm>
                <a:off x="4502" y="1482"/>
                <a:ext cx="187" cy="621"/>
              </a:xfrm>
              <a:custGeom>
                <a:avLst/>
                <a:gdLst>
                  <a:gd name="T0" fmla="*/ 0 w 187"/>
                  <a:gd name="T1" fmla="*/ 0 h 621"/>
                  <a:gd name="T2" fmla="*/ 187 w 187"/>
                  <a:gd name="T3" fmla="*/ 0 h 621"/>
                  <a:gd name="T4" fmla="*/ 187 w 187"/>
                  <a:gd name="T5" fmla="*/ 621 h 621"/>
                  <a:gd name="T6" fmla="*/ 0 w 187"/>
                  <a:gd name="T7" fmla="*/ 621 h 621"/>
                  <a:gd name="T8" fmla="*/ 0 w 187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621">
                    <a:moveTo>
                      <a:pt x="0" y="0"/>
                    </a:moveTo>
                    <a:lnTo>
                      <a:pt x="187" y="0"/>
                    </a:lnTo>
                    <a:lnTo>
                      <a:pt x="187" y="621"/>
                    </a:lnTo>
                    <a:lnTo>
                      <a:pt x="0" y="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2" name="Line 24"/>
              <p:cNvSpPr>
                <a:spLocks noChangeShapeType="1"/>
              </p:cNvSpPr>
              <p:nvPr/>
            </p:nvSpPr>
            <p:spPr bwMode="auto">
              <a:xfrm>
                <a:off x="4503" y="1482"/>
                <a:ext cx="0" cy="6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3" name="Line 25"/>
              <p:cNvSpPr>
                <a:spLocks noChangeShapeType="1"/>
              </p:cNvSpPr>
              <p:nvPr/>
            </p:nvSpPr>
            <p:spPr bwMode="auto">
              <a:xfrm>
                <a:off x="4688" y="1485"/>
                <a:ext cx="0" cy="6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4" name="Oval 26"/>
              <p:cNvSpPr>
                <a:spLocks noChangeArrowheads="1"/>
              </p:cNvSpPr>
              <p:nvPr/>
            </p:nvSpPr>
            <p:spPr bwMode="auto">
              <a:xfrm>
                <a:off x="4502" y="1458"/>
                <a:ext cx="186" cy="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0555" name="Oval 27"/>
            <p:cNvSpPr>
              <a:spLocks noChangeArrowheads="1"/>
            </p:cNvSpPr>
            <p:nvPr/>
          </p:nvSpPr>
          <p:spPr bwMode="auto">
            <a:xfrm>
              <a:off x="2345" y="3115"/>
              <a:ext cx="121" cy="1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6053138" y="175568"/>
            <a:ext cx="1874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Guinier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Plots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50557" name="Group 29"/>
          <p:cNvGrpSpPr>
            <a:grpSpLocks/>
          </p:cNvGrpSpPr>
          <p:nvPr/>
        </p:nvGrpSpPr>
        <p:grpSpPr bwMode="auto">
          <a:xfrm>
            <a:off x="2562225" y="685800"/>
            <a:ext cx="5943600" cy="2800350"/>
            <a:chOff x="1614" y="594"/>
            <a:chExt cx="3744" cy="1764"/>
          </a:xfrm>
        </p:grpSpPr>
        <p:sp>
          <p:nvSpPr>
            <p:cNvPr id="150558" name="Line 30"/>
            <p:cNvSpPr>
              <a:spLocks noChangeShapeType="1"/>
            </p:cNvSpPr>
            <p:nvPr/>
          </p:nvSpPr>
          <p:spPr bwMode="auto">
            <a:xfrm>
              <a:off x="1614" y="1428"/>
              <a:ext cx="1884" cy="102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559" name="Group 31"/>
            <p:cNvGrpSpPr>
              <a:grpSpLocks/>
            </p:cNvGrpSpPr>
            <p:nvPr/>
          </p:nvGrpSpPr>
          <p:grpSpPr bwMode="auto">
            <a:xfrm>
              <a:off x="3592" y="594"/>
              <a:ext cx="1766" cy="1764"/>
              <a:chOff x="3592" y="594"/>
              <a:chExt cx="1766" cy="1764"/>
            </a:xfrm>
          </p:grpSpPr>
          <p:graphicFrame>
            <p:nvGraphicFramePr>
              <p:cNvPr id="150560" name="Object 32"/>
              <p:cNvGraphicFramePr>
                <a:graphicFrameLocks noChangeAspect="1"/>
              </p:cNvGraphicFramePr>
              <p:nvPr/>
            </p:nvGraphicFramePr>
            <p:xfrm>
              <a:off x="4231" y="947"/>
              <a:ext cx="772" cy="4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607" name="Equation" r:id="rId5" imgW="1054080" imgH="660240" progId="Equation.3">
                      <p:embed/>
                    </p:oleObj>
                  </mc:Choice>
                  <mc:Fallback>
                    <p:oleObj name="Equation" r:id="rId5" imgW="1054080" imgH="6602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31" y="947"/>
                            <a:ext cx="772" cy="4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0561" name="Object 33"/>
              <p:cNvGraphicFramePr>
                <a:graphicFrameLocks noChangeAspect="1"/>
              </p:cNvGraphicFramePr>
              <p:nvPr/>
            </p:nvGraphicFramePr>
            <p:xfrm>
              <a:off x="3592" y="846"/>
              <a:ext cx="1516" cy="1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608" name="KGPlot" r:id="rId7" imgW="6248160" imgH="5676840" progId="KGraph_Plot">
                      <p:embed/>
                    </p:oleObj>
                  </mc:Choice>
                  <mc:Fallback>
                    <p:oleObj name="KGPlot" r:id="rId7" imgW="6248160" imgH="5676840" progId="KGraph_Plo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2" y="846"/>
                            <a:ext cx="1516" cy="13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0562" name="Oval 34"/>
              <p:cNvSpPr>
                <a:spLocks noChangeArrowheads="1"/>
              </p:cNvSpPr>
              <p:nvPr/>
            </p:nvSpPr>
            <p:spPr bwMode="auto">
              <a:xfrm>
                <a:off x="3594" y="594"/>
                <a:ext cx="1764" cy="1764"/>
              </a:xfrm>
              <a:prstGeom prst="ellipse">
                <a:avLst/>
              </a:prstGeom>
              <a:noFill/>
              <a:ln w="190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63" name="Freeform 35"/>
              <p:cNvSpPr>
                <a:spLocks/>
              </p:cNvSpPr>
              <p:nvPr/>
            </p:nvSpPr>
            <p:spPr bwMode="auto">
              <a:xfrm>
                <a:off x="4044" y="900"/>
                <a:ext cx="55" cy="186"/>
              </a:xfrm>
              <a:custGeom>
                <a:avLst/>
                <a:gdLst>
                  <a:gd name="T0" fmla="*/ 42 w 55"/>
                  <a:gd name="T1" fmla="*/ 0 h 186"/>
                  <a:gd name="T2" fmla="*/ 48 w 55"/>
                  <a:gd name="T3" fmla="*/ 84 h 186"/>
                  <a:gd name="T4" fmla="*/ 0 w 55"/>
                  <a:gd name="T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86">
                    <a:moveTo>
                      <a:pt x="42" y="0"/>
                    </a:moveTo>
                    <a:cubicBezTo>
                      <a:pt x="48" y="26"/>
                      <a:pt x="55" y="53"/>
                      <a:pt x="48" y="84"/>
                    </a:cubicBezTo>
                    <a:cubicBezTo>
                      <a:pt x="41" y="115"/>
                      <a:pt x="20" y="150"/>
                      <a:pt x="0" y="18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0564" name="Group 36"/>
          <p:cNvGrpSpPr>
            <a:grpSpLocks/>
          </p:cNvGrpSpPr>
          <p:nvPr/>
        </p:nvGrpSpPr>
        <p:grpSpPr bwMode="auto">
          <a:xfrm>
            <a:off x="3884613" y="3189288"/>
            <a:ext cx="4752975" cy="3067050"/>
            <a:chOff x="2447" y="2171"/>
            <a:chExt cx="2994" cy="1932"/>
          </a:xfrm>
        </p:grpSpPr>
        <p:graphicFrame>
          <p:nvGraphicFramePr>
            <p:cNvPr id="150565" name="Object 37"/>
            <p:cNvGraphicFramePr>
              <a:graphicFrameLocks noChangeAspect="1"/>
            </p:cNvGraphicFramePr>
            <p:nvPr/>
          </p:nvGraphicFramePr>
          <p:xfrm>
            <a:off x="4510" y="2836"/>
            <a:ext cx="610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09" name="Equation" r:id="rId9" imgW="799920" imgH="660240" progId="Equation.3">
                    <p:embed/>
                  </p:oleObj>
                </mc:Choice>
                <mc:Fallback>
                  <p:oleObj name="Equation" r:id="rId9" imgW="79992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0" y="2836"/>
                          <a:ext cx="610" cy="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66" name="Object 38"/>
            <p:cNvGraphicFramePr>
              <a:graphicFrameLocks noChangeAspect="1"/>
            </p:cNvGraphicFramePr>
            <p:nvPr/>
          </p:nvGraphicFramePr>
          <p:xfrm>
            <a:off x="3721" y="2610"/>
            <a:ext cx="1485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10" name="KGPlot" r:id="rId11" imgW="6121440" imgH="5676840" progId="KGraph_Plot">
                    <p:embed/>
                  </p:oleObj>
                </mc:Choice>
                <mc:Fallback>
                  <p:oleObj name="KGPlot" r:id="rId11" imgW="6121440" imgH="567684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" y="2610"/>
                          <a:ext cx="1485" cy="1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67" name="Oval 39"/>
            <p:cNvSpPr>
              <a:spLocks noChangeArrowheads="1"/>
            </p:cNvSpPr>
            <p:nvPr/>
          </p:nvSpPr>
          <p:spPr bwMode="auto">
            <a:xfrm>
              <a:off x="3677" y="2339"/>
              <a:ext cx="1764" cy="1764"/>
            </a:xfrm>
            <a:prstGeom prst="ellips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8" name="Line 40"/>
            <p:cNvSpPr>
              <a:spLocks noChangeShapeType="1"/>
            </p:cNvSpPr>
            <p:nvPr/>
          </p:nvSpPr>
          <p:spPr bwMode="auto">
            <a:xfrm>
              <a:off x="2447" y="2171"/>
              <a:ext cx="1392" cy="408"/>
            </a:xfrm>
            <a:prstGeom prst="line">
              <a:avLst/>
            </a:prstGeom>
            <a:noFill/>
            <a:ln w="1905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69" name="Line 41"/>
            <p:cNvSpPr>
              <a:spLocks noChangeShapeType="1"/>
            </p:cNvSpPr>
            <p:nvPr/>
          </p:nvSpPr>
          <p:spPr bwMode="auto">
            <a:xfrm>
              <a:off x="4038" y="2838"/>
              <a:ext cx="3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70" name="Freeform 42"/>
            <p:cNvSpPr>
              <a:spLocks/>
            </p:cNvSpPr>
            <p:nvPr/>
          </p:nvSpPr>
          <p:spPr bwMode="auto">
            <a:xfrm>
              <a:off x="4241" y="2837"/>
              <a:ext cx="55" cy="186"/>
            </a:xfrm>
            <a:custGeom>
              <a:avLst/>
              <a:gdLst>
                <a:gd name="T0" fmla="*/ 42 w 55"/>
                <a:gd name="T1" fmla="*/ 0 h 186"/>
                <a:gd name="T2" fmla="*/ 48 w 55"/>
                <a:gd name="T3" fmla="*/ 84 h 186"/>
                <a:gd name="T4" fmla="*/ 0 w 55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86">
                  <a:moveTo>
                    <a:pt x="42" y="0"/>
                  </a:moveTo>
                  <a:cubicBezTo>
                    <a:pt x="48" y="26"/>
                    <a:pt x="55" y="53"/>
                    <a:pt x="48" y="84"/>
                  </a:cubicBezTo>
                  <a:cubicBezTo>
                    <a:pt x="41" y="115"/>
                    <a:pt x="20" y="150"/>
                    <a:pt x="0" y="18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1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4" y="-57150"/>
            <a:ext cx="5617799" cy="76340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Guinier-Porod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Model</a:t>
            </a: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1800225" y="-123825"/>
            <a:ext cx="5695950" cy="895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/>
          </p:nvPr>
        </p:nvGraphicFramePr>
        <p:xfrm>
          <a:off x="882650" y="1125538"/>
          <a:ext cx="44815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4" name="Equation" r:id="rId3" imgW="2171520" imgH="533160" progId="Equation.3">
                  <p:embed/>
                </p:oleObj>
              </mc:Choice>
              <mc:Fallback>
                <p:oleObj name="Equation" r:id="rId3" imgW="2171520" imgH="533160" progId="Equation.3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125538"/>
                        <a:ext cx="4481513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Canvas 1"/>
          <p:cNvGrpSpPr/>
          <p:nvPr/>
        </p:nvGrpSpPr>
        <p:grpSpPr>
          <a:xfrm>
            <a:off x="4794112" y="2298115"/>
            <a:ext cx="5486400" cy="3924300"/>
            <a:chOff x="0" y="0"/>
            <a:chExt cx="5486400" cy="3924300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5486400" cy="3924300"/>
            </a:xfrm>
            <a:prstGeom prst="rect">
              <a:avLst/>
            </a:prstGeom>
          </p:spPr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879604" cy="3924300"/>
            </a:xfrm>
            <a:prstGeom prst="rect">
              <a:avLst/>
            </a:prstGeom>
          </p:spPr>
        </p:pic>
      </p:grp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906463" y="2147888"/>
          <a:ext cx="27114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5" name="Equation" r:id="rId6" imgW="1346040" imgH="419040" progId="Equation.3">
                  <p:embed/>
                </p:oleObj>
              </mc:Choice>
              <mc:Fallback>
                <p:oleObj name="Equation" r:id="rId6" imgW="1346040" imgH="41904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463" y="2147888"/>
                        <a:ext cx="271145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632334" y="3209813"/>
            <a:ext cx="3128963" cy="96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 function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derivative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73100" y="4137025"/>
          <a:ext cx="18716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6" name="Equation" r:id="rId8" imgW="876240" imgH="482400" progId="Equation.3">
                  <p:embed/>
                </p:oleObj>
              </mc:Choice>
              <mc:Fallback>
                <p:oleObj name="Equation" r:id="rId8" imgW="876240" imgH="4824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100" y="4137025"/>
                        <a:ext cx="1871663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32334" y="5208588"/>
          <a:ext cx="2940098" cy="101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7" name="Equation" r:id="rId10" imgW="1549080" imgH="533160" progId="Equation.3">
                  <p:embed/>
                </p:oleObj>
              </mc:Choice>
              <mc:Fallback>
                <p:oleObj name="Equation" r:id="rId10" imgW="1549080" imgH="53316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334" y="5208588"/>
                        <a:ext cx="2940098" cy="101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7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316" y="68289"/>
            <a:ext cx="5462915" cy="82867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Generalized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Guinier-Porod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Model</a:t>
            </a: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99220" y="-114273"/>
            <a:ext cx="6236336" cy="10906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/>
          </p:nvPr>
        </p:nvGraphicFramePr>
        <p:xfrm>
          <a:off x="777875" y="1125538"/>
          <a:ext cx="469106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8" name="Equation" r:id="rId3" imgW="2273040" imgH="533160" progId="Equation.3">
                  <p:embed/>
                </p:oleObj>
              </mc:Choice>
              <mc:Fallback>
                <p:oleObj name="Equation" r:id="rId3" imgW="2273040" imgH="533160" progId="Equation.3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1125538"/>
                        <a:ext cx="4691063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4794112" y="2298115"/>
            <a:ext cx="5486400" cy="3924300"/>
          </a:xfrm>
          <a:prstGeom prst="rect">
            <a:avLst/>
          </a:prstGeom>
        </p:spPr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906463" y="2147888"/>
          <a:ext cx="27114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9" name="Equation" r:id="rId5" imgW="1346040" imgH="419040" progId="Equation.3">
                  <p:embed/>
                </p:oleObj>
              </mc:Choice>
              <mc:Fallback>
                <p:oleObj name="Equation" r:id="rId5" imgW="1346040" imgH="41904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6463" y="2147888"/>
                        <a:ext cx="271145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566198" y="3304882"/>
            <a:ext cx="3128963" cy="96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 function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derivative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85775" y="5208588"/>
          <a:ext cx="32305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0" name="Equation" r:id="rId7" imgW="1701720" imgH="533160" progId="Equation.3">
                  <p:embed/>
                </p:oleObj>
              </mc:Choice>
              <mc:Fallback>
                <p:oleObj name="Equation" r:id="rId7" imgW="1701720" imgH="53316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775" y="5208588"/>
                        <a:ext cx="3230563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5625" y="4271963"/>
          <a:ext cx="28352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1" name="Equation" r:id="rId9" imgW="1460160" imgH="482400" progId="Equation.3">
                  <p:embed/>
                </p:oleObj>
              </mc:Choice>
              <mc:Fallback>
                <p:oleObj name="Equation" r:id="rId9" imgW="1460160" imgH="4824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5625" y="4271963"/>
                        <a:ext cx="28352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4614867" y="2008496"/>
            <a:ext cx="4400550" cy="400526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642110" y="641443"/>
            <a:ext cx="2141698" cy="128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= 0 sphere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= 1 cylinder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= 2 plates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-57150"/>
            <a:ext cx="5695950" cy="7620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SANS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22265" y="5248275"/>
            <a:ext cx="1016625" cy="1012686"/>
            <a:chOff x="2822265" y="5791200"/>
            <a:chExt cx="1016625" cy="1012686"/>
          </a:xfrm>
        </p:grpSpPr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2822265" y="6096000"/>
              <a:ext cx="101662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volume </a:t>
              </a:r>
            </a:p>
            <a:p>
              <a:pPr algn="ctr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fraction</a:t>
              </a:r>
            </a:p>
          </p:txBody>
        </p:sp>
        <p:sp>
          <p:nvSpPr>
            <p:cNvPr id="140298" name="Line 10"/>
            <p:cNvSpPr>
              <a:spLocks noChangeShapeType="1"/>
            </p:cNvSpPr>
            <p:nvPr/>
          </p:nvSpPr>
          <p:spPr bwMode="auto">
            <a:xfrm flipV="1">
              <a:off x="3429000" y="5791200"/>
              <a:ext cx="0" cy="342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5208" y="5248275"/>
            <a:ext cx="994183" cy="1012686"/>
            <a:chOff x="3935208" y="5791200"/>
            <a:chExt cx="994183" cy="1012686"/>
          </a:xfrm>
        </p:grpSpPr>
        <p:sp>
          <p:nvSpPr>
            <p:cNvPr id="140294" name="Text Box 6"/>
            <p:cNvSpPr txBox="1">
              <a:spLocks noChangeArrowheads="1"/>
            </p:cNvSpPr>
            <p:nvPr/>
          </p:nvSpPr>
          <p:spPr bwMode="auto">
            <a:xfrm>
              <a:off x="3935208" y="6096000"/>
              <a:ext cx="9941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contrast</a:t>
              </a:r>
            </a:p>
            <a:p>
              <a:pPr algn="ctr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factor</a:t>
              </a:r>
            </a:p>
          </p:txBody>
        </p:sp>
        <p:sp>
          <p:nvSpPr>
            <p:cNvPr id="140299" name="Line 11"/>
            <p:cNvSpPr>
              <a:spLocks noChangeShapeType="1"/>
            </p:cNvSpPr>
            <p:nvPr/>
          </p:nvSpPr>
          <p:spPr bwMode="auto">
            <a:xfrm flipV="1">
              <a:off x="4486275" y="5791200"/>
              <a:ext cx="0" cy="342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495425" y="1509713"/>
            <a:ext cx="2233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Macromolecules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6175375" y="1509713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Particles</a:t>
            </a:r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2362200" y="11128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4648200" y="771524"/>
            <a:ext cx="0" cy="341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 flipV="1">
            <a:off x="2362200" y="11128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V="1">
            <a:off x="6858000" y="11128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V="1">
            <a:off x="6858000" y="19510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 flipV="1">
            <a:off x="2362200" y="19510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2668062" y="2560638"/>
            <a:ext cx="13885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Structure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(Q)</a:t>
            </a:r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1048456" y="2551113"/>
            <a:ext cx="9701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P(Q)</a:t>
            </a:r>
          </a:p>
        </p:txBody>
      </p:sp>
      <p:sp>
        <p:nvSpPr>
          <p:cNvPr id="140312" name="Line 24"/>
          <p:cNvSpPr>
            <a:spLocks noChangeShapeType="1"/>
          </p:cNvSpPr>
          <p:nvPr/>
        </p:nvSpPr>
        <p:spPr bwMode="auto">
          <a:xfrm>
            <a:off x="1447800" y="22558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3" name="Line 25"/>
          <p:cNvSpPr>
            <a:spLocks noChangeShapeType="1"/>
          </p:cNvSpPr>
          <p:nvPr/>
        </p:nvSpPr>
        <p:spPr bwMode="auto">
          <a:xfrm flipV="1">
            <a:off x="1447800" y="22558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4" name="Line 26"/>
          <p:cNvSpPr>
            <a:spLocks noChangeShapeType="1"/>
          </p:cNvSpPr>
          <p:nvPr/>
        </p:nvSpPr>
        <p:spPr bwMode="auto">
          <a:xfrm flipV="1">
            <a:off x="3276600" y="22558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7182912" y="2579688"/>
            <a:ext cx="13885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Structure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(Q)</a:t>
            </a:r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5553782" y="2570163"/>
            <a:ext cx="9701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P(Q)</a:t>
            </a: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1800225" y="-123825"/>
            <a:ext cx="5695950" cy="895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8" name="Oval 30"/>
          <p:cNvSpPr>
            <a:spLocks noChangeArrowheads="1"/>
          </p:cNvSpPr>
          <p:nvPr/>
        </p:nvSpPr>
        <p:spPr bwMode="auto">
          <a:xfrm>
            <a:off x="1143000" y="1495425"/>
            <a:ext cx="2819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9" name="Oval 31"/>
          <p:cNvSpPr>
            <a:spLocks noChangeArrowheads="1"/>
          </p:cNvSpPr>
          <p:nvPr/>
        </p:nvSpPr>
        <p:spPr bwMode="auto">
          <a:xfrm>
            <a:off x="5410200" y="1495425"/>
            <a:ext cx="2819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0" name="Oval 32"/>
          <p:cNvSpPr>
            <a:spLocks noChangeArrowheads="1"/>
          </p:cNvSpPr>
          <p:nvPr/>
        </p:nvSpPr>
        <p:spPr bwMode="auto">
          <a:xfrm>
            <a:off x="2438400" y="2638425"/>
            <a:ext cx="1752600" cy="1066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1" name="Oval 33"/>
          <p:cNvSpPr>
            <a:spLocks noChangeArrowheads="1"/>
          </p:cNvSpPr>
          <p:nvPr/>
        </p:nvSpPr>
        <p:spPr bwMode="auto">
          <a:xfrm>
            <a:off x="609600" y="2638425"/>
            <a:ext cx="1752600" cy="1066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2" name="Oval 34"/>
          <p:cNvSpPr>
            <a:spLocks noChangeArrowheads="1"/>
          </p:cNvSpPr>
          <p:nvPr/>
        </p:nvSpPr>
        <p:spPr bwMode="auto">
          <a:xfrm>
            <a:off x="6934200" y="2638425"/>
            <a:ext cx="1752600" cy="1066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3" name="Oval 35"/>
          <p:cNvSpPr>
            <a:spLocks noChangeArrowheads="1"/>
          </p:cNvSpPr>
          <p:nvPr/>
        </p:nvSpPr>
        <p:spPr bwMode="auto">
          <a:xfrm>
            <a:off x="5105400" y="2638425"/>
            <a:ext cx="1752600" cy="1066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>
            <a:off x="5943600" y="225742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5" name="Line 37"/>
          <p:cNvSpPr>
            <a:spLocks noChangeShapeType="1"/>
          </p:cNvSpPr>
          <p:nvPr/>
        </p:nvSpPr>
        <p:spPr bwMode="auto">
          <a:xfrm flipV="1">
            <a:off x="5943600" y="22574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 flipV="1">
            <a:off x="7772400" y="22574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1200" y="5248275"/>
            <a:ext cx="850866" cy="1012686"/>
            <a:chOff x="5791200" y="5791200"/>
            <a:chExt cx="850866" cy="1012686"/>
          </a:xfrm>
        </p:grpSpPr>
        <p:grpSp>
          <p:nvGrpSpPr>
            <p:cNvPr id="7" name="Group 6"/>
            <p:cNvGrpSpPr/>
            <p:nvPr/>
          </p:nvGrpSpPr>
          <p:grpSpPr>
            <a:xfrm>
              <a:off x="5861083" y="5791200"/>
              <a:ext cx="780983" cy="1012686"/>
              <a:chOff x="5861083" y="5791200"/>
              <a:chExt cx="780983" cy="1012686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5861083" y="6096000"/>
                <a:ext cx="78098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form </a:t>
                </a:r>
              </a:p>
              <a:p>
                <a:pPr algn="ctr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factor</a:t>
                </a:r>
              </a:p>
            </p:txBody>
          </p:sp>
          <p:sp>
            <p:nvSpPr>
              <p:cNvPr id="140300" name="Line 12"/>
              <p:cNvSpPr>
                <a:spLocks noChangeShapeType="1"/>
              </p:cNvSpPr>
              <p:nvPr/>
            </p:nvSpPr>
            <p:spPr bwMode="auto">
              <a:xfrm flipV="1">
                <a:off x="6172200" y="5791200"/>
                <a:ext cx="0" cy="342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327" name="Oval 39"/>
            <p:cNvSpPr>
              <a:spLocks noChangeArrowheads="1"/>
            </p:cNvSpPr>
            <p:nvPr/>
          </p:nvSpPr>
          <p:spPr bwMode="auto">
            <a:xfrm>
              <a:off x="5791200" y="6019800"/>
              <a:ext cx="838200" cy="7620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5248275"/>
            <a:ext cx="1146306" cy="1012686"/>
            <a:chOff x="6705600" y="5791200"/>
            <a:chExt cx="1146306" cy="1012686"/>
          </a:xfrm>
        </p:grpSpPr>
        <p:grpSp>
          <p:nvGrpSpPr>
            <p:cNvPr id="8" name="Group 7"/>
            <p:cNvGrpSpPr/>
            <p:nvPr/>
          </p:nvGrpSpPr>
          <p:grpSpPr>
            <a:xfrm>
              <a:off x="6708644" y="5791200"/>
              <a:ext cx="1143262" cy="1012686"/>
              <a:chOff x="6708644" y="5791200"/>
              <a:chExt cx="1143262" cy="1012686"/>
            </a:xfrm>
          </p:grpSpPr>
          <p:sp>
            <p:nvSpPr>
              <p:cNvPr id="140296" name="Text Box 8"/>
              <p:cNvSpPr txBox="1">
                <a:spLocks noChangeArrowheads="1"/>
              </p:cNvSpPr>
              <p:nvPr/>
            </p:nvSpPr>
            <p:spPr bwMode="auto">
              <a:xfrm>
                <a:off x="6708644" y="6096000"/>
                <a:ext cx="1143262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structure </a:t>
                </a:r>
              </a:p>
              <a:p>
                <a:pPr algn="ctr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factor</a:t>
                </a:r>
              </a:p>
            </p:txBody>
          </p:sp>
          <p:sp>
            <p:nvSpPr>
              <p:cNvPr id="140301" name="Line 13"/>
              <p:cNvSpPr>
                <a:spLocks noChangeShapeType="1"/>
              </p:cNvSpPr>
              <p:nvPr/>
            </p:nvSpPr>
            <p:spPr bwMode="auto">
              <a:xfrm flipV="1">
                <a:off x="7162800" y="5791200"/>
                <a:ext cx="0" cy="342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328" name="Oval 40"/>
            <p:cNvSpPr>
              <a:spLocks noChangeArrowheads="1"/>
            </p:cNvSpPr>
            <p:nvPr/>
          </p:nvSpPr>
          <p:spPr bwMode="auto">
            <a:xfrm>
              <a:off x="6705600" y="6019800"/>
              <a:ext cx="1066800" cy="7620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1905000" y="3781425"/>
            <a:ext cx="3960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Random Phase Approximation</a:t>
            </a:r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6727825" y="3781425"/>
            <a:ext cx="2276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Ornstein Zernike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24914" y="5248275"/>
            <a:ext cx="1015021" cy="1009511"/>
            <a:chOff x="4924914" y="5791200"/>
            <a:chExt cx="1015021" cy="1009511"/>
          </a:xfrm>
        </p:grpSpPr>
        <p:sp>
          <p:nvSpPr>
            <p:cNvPr id="140331" name="Text Box 43"/>
            <p:cNvSpPr txBox="1">
              <a:spLocks noChangeArrowheads="1"/>
            </p:cNvSpPr>
            <p:nvPr/>
          </p:nvSpPr>
          <p:spPr bwMode="auto">
            <a:xfrm>
              <a:off x="4924914" y="6092825"/>
              <a:ext cx="101502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particle </a:t>
              </a:r>
            </a:p>
            <a:p>
              <a:pPr algn="ctr"/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volume</a:t>
              </a:r>
            </a:p>
          </p:txBody>
        </p:sp>
        <p:sp>
          <p:nvSpPr>
            <p:cNvPr id="140332" name="Line 44"/>
            <p:cNvSpPr>
              <a:spLocks noChangeShapeType="1"/>
            </p:cNvSpPr>
            <p:nvPr/>
          </p:nvSpPr>
          <p:spPr bwMode="auto">
            <a:xfrm flipV="1">
              <a:off x="5524500" y="5791200"/>
              <a:ext cx="0" cy="342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34621733"/>
              </p:ext>
            </p:extLst>
          </p:nvPr>
        </p:nvGraphicFramePr>
        <p:xfrm>
          <a:off x="1485900" y="4352986"/>
          <a:ext cx="6340802" cy="108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1" name="Equation" r:id="rId3" imgW="2247840" imgH="393480" progId="Equation.3">
                  <p:embed/>
                </p:oleObj>
              </mc:Choice>
              <mc:Fallback>
                <p:oleObj name="Equation" r:id="rId3" imgW="2247840" imgH="393480" progId="Equation.3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352986"/>
                        <a:ext cx="6340802" cy="1085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05963" y="5362574"/>
            <a:ext cx="909224" cy="876301"/>
            <a:chOff x="1605963" y="5362574"/>
            <a:chExt cx="909224" cy="876301"/>
          </a:xfrm>
        </p:grpSpPr>
        <p:sp>
          <p:nvSpPr>
            <p:cNvPr id="140297" name="Line 9"/>
            <p:cNvSpPr>
              <a:spLocks noChangeShapeType="1"/>
            </p:cNvSpPr>
            <p:nvPr/>
          </p:nvSpPr>
          <p:spPr bwMode="auto">
            <a:xfrm flipV="1">
              <a:off x="1981200" y="5362574"/>
              <a:ext cx="0" cy="206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1605963" y="5530989"/>
              <a:ext cx="90922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cross </a:t>
              </a:r>
            </a:p>
            <a:p>
              <a:pPr algn="ctr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9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02" grpId="0"/>
      <p:bldP spid="140303" grpId="0"/>
      <p:bldP spid="140304" grpId="0" animBg="1"/>
      <p:bldP spid="140305" grpId="0" animBg="1"/>
      <p:bldP spid="140306" grpId="0" animBg="1"/>
      <p:bldP spid="140307" grpId="0" animBg="1"/>
      <p:bldP spid="140308" grpId="0" animBg="1"/>
      <p:bldP spid="140309" grpId="0" animBg="1"/>
      <p:bldP spid="140310" grpId="0"/>
      <p:bldP spid="140311" grpId="0"/>
      <p:bldP spid="140312" grpId="0" animBg="1"/>
      <p:bldP spid="140313" grpId="0" animBg="1"/>
      <p:bldP spid="140314" grpId="0" animBg="1"/>
      <p:bldP spid="140315" grpId="0"/>
      <p:bldP spid="140316" grpId="0"/>
      <p:bldP spid="140317" grpId="0" animBg="1"/>
      <p:bldP spid="140318" grpId="0" animBg="1"/>
      <p:bldP spid="140319" grpId="0" animBg="1"/>
      <p:bldP spid="140320" grpId="0" animBg="1"/>
      <p:bldP spid="140321" grpId="0" animBg="1"/>
      <p:bldP spid="140322" grpId="0" animBg="1"/>
      <p:bldP spid="140323" grpId="0" animBg="1"/>
      <p:bldP spid="140324" grpId="0" animBg="1"/>
      <p:bldP spid="140325" grpId="0" animBg="1"/>
      <p:bldP spid="140326" grpId="0" animBg="1"/>
      <p:bldP spid="140329" grpId="0"/>
      <p:bldP spid="1403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/>
          <p:cNvGrpSpPr>
            <a:grpSpLocks noChangeAspect="1"/>
          </p:cNvGrpSpPr>
          <p:nvPr/>
        </p:nvGrpSpPr>
        <p:grpSpPr bwMode="auto">
          <a:xfrm>
            <a:off x="-331788" y="1204913"/>
            <a:ext cx="5486401" cy="2147887"/>
            <a:chOff x="1800" y="9050"/>
            <a:chExt cx="8640" cy="3384"/>
          </a:xfrm>
        </p:grpSpPr>
        <p:sp>
          <p:nvSpPr>
            <p:cNvPr id="274435" name="AutoShape 3"/>
            <p:cNvSpPr>
              <a:spLocks noChangeAspect="1" noChangeArrowheads="1"/>
            </p:cNvSpPr>
            <p:nvPr/>
          </p:nvSpPr>
          <p:spPr bwMode="auto">
            <a:xfrm>
              <a:off x="1800" y="9050"/>
              <a:ext cx="8640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36" name="Line 4"/>
            <p:cNvSpPr>
              <a:spLocks noChangeShapeType="1"/>
            </p:cNvSpPr>
            <p:nvPr/>
          </p:nvSpPr>
          <p:spPr bwMode="auto">
            <a:xfrm>
              <a:off x="4501" y="9210"/>
              <a:ext cx="1" cy="29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37" name="Line 5"/>
            <p:cNvSpPr>
              <a:spLocks noChangeShapeType="1"/>
            </p:cNvSpPr>
            <p:nvPr/>
          </p:nvSpPr>
          <p:spPr bwMode="auto">
            <a:xfrm>
              <a:off x="3345" y="11535"/>
              <a:ext cx="43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38" name="Line 6"/>
            <p:cNvSpPr>
              <a:spLocks noChangeShapeType="1"/>
            </p:cNvSpPr>
            <p:nvPr/>
          </p:nvSpPr>
          <p:spPr bwMode="auto">
            <a:xfrm>
              <a:off x="5250" y="9330"/>
              <a:ext cx="1" cy="22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39" name="Line 7"/>
            <p:cNvSpPr>
              <a:spLocks noChangeShapeType="1"/>
            </p:cNvSpPr>
            <p:nvPr/>
          </p:nvSpPr>
          <p:spPr bwMode="auto">
            <a:xfrm>
              <a:off x="5130" y="9360"/>
              <a:ext cx="1" cy="25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0" name="Line 8"/>
            <p:cNvSpPr>
              <a:spLocks noChangeShapeType="1"/>
            </p:cNvSpPr>
            <p:nvPr/>
          </p:nvSpPr>
          <p:spPr bwMode="auto">
            <a:xfrm>
              <a:off x="5130" y="11910"/>
              <a:ext cx="4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1" name="Line 9"/>
            <p:cNvSpPr>
              <a:spLocks noChangeShapeType="1"/>
            </p:cNvSpPr>
            <p:nvPr/>
          </p:nvSpPr>
          <p:spPr bwMode="auto">
            <a:xfrm flipV="1">
              <a:off x="5565" y="11535"/>
              <a:ext cx="0" cy="39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2" name="Freeform 10"/>
            <p:cNvSpPr>
              <a:spLocks/>
            </p:cNvSpPr>
            <p:nvPr/>
          </p:nvSpPr>
          <p:spPr bwMode="auto">
            <a:xfrm>
              <a:off x="5310" y="9375"/>
              <a:ext cx="2265" cy="2130"/>
            </a:xfrm>
            <a:custGeom>
              <a:avLst/>
              <a:gdLst>
                <a:gd name="T0" fmla="*/ 0 w 2265"/>
                <a:gd name="T1" fmla="*/ 0 h 2130"/>
                <a:gd name="T2" fmla="*/ 90 w 2265"/>
                <a:gd name="T3" fmla="*/ 1245 h 2130"/>
                <a:gd name="T4" fmla="*/ 510 w 2265"/>
                <a:gd name="T5" fmla="*/ 1830 h 2130"/>
                <a:gd name="T6" fmla="*/ 1170 w 2265"/>
                <a:gd name="T7" fmla="*/ 2025 h 2130"/>
                <a:gd name="T8" fmla="*/ 2265 w 2265"/>
                <a:gd name="T9" fmla="*/ 2130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5" h="2130">
                  <a:moveTo>
                    <a:pt x="0" y="0"/>
                  </a:moveTo>
                  <a:cubicBezTo>
                    <a:pt x="2" y="470"/>
                    <a:pt x="5" y="940"/>
                    <a:pt x="90" y="1245"/>
                  </a:cubicBezTo>
                  <a:cubicBezTo>
                    <a:pt x="175" y="1550"/>
                    <a:pt x="330" y="1700"/>
                    <a:pt x="510" y="1830"/>
                  </a:cubicBezTo>
                  <a:cubicBezTo>
                    <a:pt x="690" y="1960"/>
                    <a:pt x="878" y="1975"/>
                    <a:pt x="1170" y="2025"/>
                  </a:cubicBezTo>
                  <a:cubicBezTo>
                    <a:pt x="1462" y="2075"/>
                    <a:pt x="1863" y="2102"/>
                    <a:pt x="2265" y="2130"/>
                  </a:cubicBezTo>
                </a:path>
              </a:pathLst>
            </a:custGeom>
            <a:noFill/>
            <a:ln w="19050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3" name="Text Box 11"/>
            <p:cNvSpPr txBox="1">
              <a:spLocks noChangeArrowheads="1"/>
            </p:cNvSpPr>
            <p:nvPr/>
          </p:nvSpPr>
          <p:spPr bwMode="auto">
            <a:xfrm>
              <a:off x="3630" y="10320"/>
              <a:ext cx="76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>
                  <a:latin typeface="Times New Roman" pitchFamily="18" charset="0"/>
                </a:rPr>
                <a:t>U(r)</a:t>
              </a:r>
              <a:endParaRPr lang="en-US" sz="1800"/>
            </a:p>
          </p:txBody>
        </p:sp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6285" y="11550"/>
              <a:ext cx="58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1">
                  <a:latin typeface="Times New Roman" pitchFamily="18" charset="0"/>
                </a:rPr>
                <a:t>r</a:t>
              </a:r>
              <a:endParaRPr lang="en-US" sz="1800"/>
            </a:p>
          </p:txBody>
        </p:sp>
        <p:sp>
          <p:nvSpPr>
            <p:cNvPr id="274445" name="Text Box 13"/>
            <p:cNvSpPr txBox="1">
              <a:spLocks noChangeArrowheads="1"/>
            </p:cNvSpPr>
            <p:nvPr/>
          </p:nvSpPr>
          <p:spPr bwMode="auto">
            <a:xfrm>
              <a:off x="5370" y="9615"/>
              <a:ext cx="160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Hard Sphere</a:t>
              </a:r>
              <a:endParaRPr lang="en-US" sz="1800"/>
            </a:p>
          </p:txBody>
        </p:sp>
        <p:sp>
          <p:nvSpPr>
            <p:cNvPr id="274446" name="Text Box 14"/>
            <p:cNvSpPr txBox="1">
              <a:spLocks noChangeArrowheads="1"/>
            </p:cNvSpPr>
            <p:nvPr/>
          </p:nvSpPr>
          <p:spPr bwMode="auto">
            <a:xfrm>
              <a:off x="5340" y="10185"/>
              <a:ext cx="244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rgbClr val="008000"/>
                  </a:solidFill>
                  <a:latin typeface="Times New Roman" pitchFamily="18" charset="0"/>
                </a:rPr>
                <a:t>Screened Coulomb</a:t>
              </a:r>
              <a:endParaRPr lang="en-US" sz="1800"/>
            </a:p>
          </p:txBody>
        </p:sp>
        <p:sp>
          <p:nvSpPr>
            <p:cNvPr id="274447" name="Text Box 15"/>
            <p:cNvSpPr txBox="1">
              <a:spLocks noChangeArrowheads="1"/>
            </p:cNvSpPr>
            <p:nvPr/>
          </p:nvSpPr>
          <p:spPr bwMode="auto">
            <a:xfrm>
              <a:off x="5700" y="10815"/>
              <a:ext cx="168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rgbClr val="FF0000"/>
                  </a:solidFill>
                  <a:latin typeface="Times New Roman" pitchFamily="18" charset="0"/>
                </a:rPr>
                <a:t>Square Well</a:t>
              </a:r>
              <a:endParaRPr lang="en-US" sz="1800"/>
            </a:p>
          </p:txBody>
        </p:sp>
        <p:sp>
          <p:nvSpPr>
            <p:cNvPr id="274448" name="Line 16"/>
            <p:cNvSpPr>
              <a:spLocks noChangeShapeType="1"/>
            </p:cNvSpPr>
            <p:nvPr/>
          </p:nvSpPr>
          <p:spPr bwMode="auto">
            <a:xfrm flipH="1">
              <a:off x="5235" y="9840"/>
              <a:ext cx="27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9" name="Line 17"/>
            <p:cNvSpPr>
              <a:spLocks noChangeShapeType="1"/>
            </p:cNvSpPr>
            <p:nvPr/>
          </p:nvSpPr>
          <p:spPr bwMode="auto">
            <a:xfrm flipH="1">
              <a:off x="5475" y="10500"/>
              <a:ext cx="270" cy="36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0" name="Line 18"/>
            <p:cNvSpPr>
              <a:spLocks noChangeShapeType="1"/>
            </p:cNvSpPr>
            <p:nvPr/>
          </p:nvSpPr>
          <p:spPr bwMode="auto">
            <a:xfrm flipH="1">
              <a:off x="5565" y="11130"/>
              <a:ext cx="450" cy="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4451" name="Rectangle 19"/>
          <p:cNvSpPr>
            <a:spLocks noGrp="1" noChangeArrowheads="1"/>
          </p:cNvSpPr>
          <p:nvPr>
            <p:ph type="title"/>
          </p:nvPr>
        </p:nvSpPr>
        <p:spPr>
          <a:xfrm>
            <a:off x="446088" y="-77788"/>
            <a:ext cx="8229600" cy="1143001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Particle Structure Factor – 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Ornstein-Zernike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Equation</a:t>
            </a:r>
          </a:p>
        </p:txBody>
      </p:sp>
      <p:graphicFrame>
        <p:nvGraphicFramePr>
          <p:cNvPr id="274452" name="Object 2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087811"/>
              </p:ext>
            </p:extLst>
          </p:nvPr>
        </p:nvGraphicFramePr>
        <p:xfrm>
          <a:off x="4013200" y="1258888"/>
          <a:ext cx="44592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9" name="Equation" r:id="rId3" imgW="2247840" imgH="393480" progId="Equation.3">
                  <p:embed/>
                </p:oleObj>
              </mc:Choice>
              <mc:Fallback>
                <p:oleObj name="Equation" r:id="rId3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258888"/>
                        <a:ext cx="445928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4453" name="Group 21"/>
          <p:cNvGrpSpPr>
            <a:grpSpLocks/>
          </p:cNvGrpSpPr>
          <p:nvPr/>
        </p:nvGrpSpPr>
        <p:grpSpPr bwMode="auto">
          <a:xfrm>
            <a:off x="104775" y="3498850"/>
            <a:ext cx="2890839" cy="2705100"/>
            <a:chOff x="66" y="2204"/>
            <a:chExt cx="1821" cy="1704"/>
          </a:xfrm>
        </p:grpSpPr>
        <p:sp>
          <p:nvSpPr>
            <p:cNvPr id="274454" name="Oval 22"/>
            <p:cNvSpPr>
              <a:spLocks noChangeArrowheads="1"/>
            </p:cNvSpPr>
            <p:nvPr/>
          </p:nvSpPr>
          <p:spPr bwMode="auto">
            <a:xfrm>
              <a:off x="66" y="2204"/>
              <a:ext cx="684" cy="68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5" name="Oval 23"/>
            <p:cNvSpPr>
              <a:spLocks noChangeArrowheads="1"/>
            </p:cNvSpPr>
            <p:nvPr/>
          </p:nvSpPr>
          <p:spPr bwMode="auto">
            <a:xfrm>
              <a:off x="589" y="3224"/>
              <a:ext cx="684" cy="68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6" name="Oval 24"/>
            <p:cNvSpPr>
              <a:spLocks noChangeArrowheads="1"/>
            </p:cNvSpPr>
            <p:nvPr/>
          </p:nvSpPr>
          <p:spPr bwMode="auto">
            <a:xfrm>
              <a:off x="1086" y="2405"/>
              <a:ext cx="684" cy="68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57" name="Text Box 25"/>
            <p:cNvSpPr txBox="1">
              <a:spLocks noChangeArrowheads="1"/>
            </p:cNvSpPr>
            <p:nvPr/>
          </p:nvSpPr>
          <p:spPr bwMode="auto">
            <a:xfrm>
              <a:off x="208" y="2262"/>
              <a:ext cx="48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Form </a:t>
              </a:r>
            </a:p>
            <a:p>
              <a:r>
                <a:rPr lang="en-US" sz="1800" dirty="0"/>
                <a:t>Factor</a:t>
              </a:r>
            </a:p>
            <a:p>
              <a:r>
                <a:rPr lang="en-US" sz="1800" dirty="0"/>
                <a:t>P(Q)</a:t>
              </a:r>
            </a:p>
          </p:txBody>
        </p:sp>
        <p:sp>
          <p:nvSpPr>
            <p:cNvPr id="274458" name="Text Box 26"/>
            <p:cNvSpPr txBox="1">
              <a:spLocks noChangeArrowheads="1"/>
            </p:cNvSpPr>
            <p:nvPr/>
          </p:nvSpPr>
          <p:spPr bwMode="auto">
            <a:xfrm>
              <a:off x="1220" y="3026"/>
              <a:ext cx="66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Structure</a:t>
              </a:r>
            </a:p>
            <a:p>
              <a:r>
                <a:rPr lang="en-US" dirty="0"/>
                <a:t>Factor</a:t>
              </a:r>
            </a:p>
            <a:p>
              <a:r>
                <a:rPr lang="en-US" sz="1800" dirty="0"/>
                <a:t>S</a:t>
              </a:r>
              <a:r>
                <a:rPr lang="en-US" sz="1800" baseline="-25000" dirty="0"/>
                <a:t>I</a:t>
              </a:r>
              <a:r>
                <a:rPr lang="en-US" sz="1800" dirty="0"/>
                <a:t>(Q)</a:t>
              </a:r>
            </a:p>
          </p:txBody>
        </p:sp>
        <p:sp>
          <p:nvSpPr>
            <p:cNvPr id="274459" name="Line 27"/>
            <p:cNvSpPr>
              <a:spLocks noChangeShapeType="1"/>
            </p:cNvSpPr>
            <p:nvPr/>
          </p:nvSpPr>
          <p:spPr bwMode="auto">
            <a:xfrm flipV="1">
              <a:off x="888" y="2751"/>
              <a:ext cx="522" cy="8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4460" name="Object 2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447974"/>
              </p:ext>
            </p:extLst>
          </p:nvPr>
        </p:nvGraphicFramePr>
        <p:xfrm>
          <a:off x="4222154" y="2011005"/>
          <a:ext cx="4215720" cy="427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0" name="KGPlot" r:id="rId5" imgW="5841720" imgH="5918040" progId="KGraph_Plot">
                  <p:embed/>
                </p:oleObj>
              </mc:Choice>
              <mc:Fallback>
                <p:oleObj name="KGPlot" r:id="rId5" imgW="5841720" imgH="5918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154" y="2011005"/>
                        <a:ext cx="4215720" cy="4270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1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152400"/>
            <a:ext cx="6172200" cy="762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Fourier Transform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331788" y="3200400"/>
          <a:ext cx="4783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4" name="Equation" r:id="rId3" imgW="3390840" imgH="457200" progId="Equation.3">
                  <p:embed/>
                </p:oleObj>
              </mc:Choice>
              <mc:Fallback>
                <p:oleObj name="Equation" r:id="rId3" imgW="3390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3200400"/>
                        <a:ext cx="47831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371475" y="5181600"/>
          <a:ext cx="26701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5" name="Equation" r:id="rId5" imgW="1688760" imgH="482400" progId="Equation.3">
                  <p:embed/>
                </p:oleObj>
              </mc:Choice>
              <mc:Fallback>
                <p:oleObj name="Equation" r:id="rId5" imgW="1688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181600"/>
                        <a:ext cx="267017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630" name="Group 6"/>
          <p:cNvGrpSpPr>
            <a:grpSpLocks/>
          </p:cNvGrpSpPr>
          <p:nvPr/>
        </p:nvGrpSpPr>
        <p:grpSpPr bwMode="auto">
          <a:xfrm>
            <a:off x="6324600" y="771525"/>
            <a:ext cx="1981200" cy="1857375"/>
            <a:chOff x="1488" y="678"/>
            <a:chExt cx="1248" cy="1170"/>
          </a:xfrm>
        </p:grpSpPr>
        <p:sp>
          <p:nvSpPr>
            <p:cNvPr id="154631" name="Oval 7"/>
            <p:cNvSpPr>
              <a:spLocks noChangeArrowheads="1"/>
            </p:cNvSpPr>
            <p:nvPr/>
          </p:nvSpPr>
          <p:spPr bwMode="auto">
            <a:xfrm>
              <a:off x="1488" y="684"/>
              <a:ext cx="1164" cy="116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Oval 8"/>
            <p:cNvSpPr>
              <a:spLocks noChangeArrowheads="1"/>
            </p:cNvSpPr>
            <p:nvPr/>
          </p:nvSpPr>
          <p:spPr bwMode="auto">
            <a:xfrm>
              <a:off x="2166" y="978"/>
              <a:ext cx="570" cy="57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Line 9"/>
            <p:cNvSpPr>
              <a:spLocks noChangeShapeType="1"/>
            </p:cNvSpPr>
            <p:nvPr/>
          </p:nvSpPr>
          <p:spPr bwMode="auto">
            <a:xfrm>
              <a:off x="2016" y="1266"/>
              <a:ext cx="1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>
              <a:off x="2070" y="1206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 flipH="1" flipV="1">
              <a:off x="2226" y="1086"/>
              <a:ext cx="222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Text Box 12"/>
            <p:cNvSpPr txBox="1">
              <a:spLocks noChangeArrowheads="1"/>
            </p:cNvSpPr>
            <p:nvPr/>
          </p:nvSpPr>
          <p:spPr bwMode="auto">
            <a:xfrm>
              <a:off x="2298" y="1044"/>
              <a:ext cx="1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r</a:t>
              </a:r>
              <a:endParaRPr lang="en-US" b="0"/>
            </a:p>
          </p:txBody>
        </p:sp>
        <p:sp>
          <p:nvSpPr>
            <p:cNvPr id="154637" name="Line 13"/>
            <p:cNvSpPr>
              <a:spLocks noChangeShapeType="1"/>
            </p:cNvSpPr>
            <p:nvPr/>
          </p:nvSpPr>
          <p:spPr bwMode="auto">
            <a:xfrm>
              <a:off x="2070" y="1266"/>
              <a:ext cx="3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8" name="Text Box 14"/>
            <p:cNvSpPr txBox="1">
              <a:spLocks noChangeArrowheads="1"/>
            </p:cNvSpPr>
            <p:nvPr/>
          </p:nvSpPr>
          <p:spPr bwMode="auto">
            <a:xfrm>
              <a:off x="2184" y="1230"/>
              <a:ext cx="1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r’</a:t>
              </a:r>
              <a:endParaRPr lang="en-US" b="0"/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 flipV="1">
              <a:off x="2070" y="678"/>
              <a:ext cx="0" cy="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Text Box 16"/>
            <p:cNvSpPr txBox="1">
              <a:spLocks noChangeArrowheads="1"/>
            </p:cNvSpPr>
            <p:nvPr/>
          </p:nvSpPr>
          <p:spPr bwMode="auto">
            <a:xfrm>
              <a:off x="2046" y="822"/>
              <a:ext cx="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200" b="0">
                  <a:latin typeface="Times New Roman" pitchFamily="18" charset="0"/>
                </a:rPr>
                <a:t>R</a:t>
              </a:r>
              <a:endParaRPr lang="en-US" b="0"/>
            </a:p>
          </p:txBody>
        </p:sp>
      </p:grp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0" y="1376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298576" y="2740968"/>
            <a:ext cx="2521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Fourier transform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298576" y="4798368"/>
            <a:ext cx="4192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pair correlation function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298576" y="1140768"/>
            <a:ext cx="4802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Density-density </a:t>
            </a:r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correlation function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46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33501"/>
              </p:ext>
            </p:extLst>
          </p:nvPr>
        </p:nvGraphicFramePr>
        <p:xfrm>
          <a:off x="374776" y="1676400"/>
          <a:ext cx="55578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6" name="Equation" r:id="rId7" imgW="3797300" imgH="406400" progId="Equation.3">
                  <p:embed/>
                </p:oleObj>
              </mc:Choice>
              <mc:Fallback>
                <p:oleObj name="Equation" r:id="rId7" imgW="3797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76" y="1676400"/>
                        <a:ext cx="5557838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66957"/>
              </p:ext>
            </p:extLst>
          </p:nvPr>
        </p:nvGraphicFramePr>
        <p:xfrm>
          <a:off x="5159397" y="2630118"/>
          <a:ext cx="38989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7" name="KGPlot" r:id="rId9" imgW="5600520" imgH="5092560" progId="KGraph_Plot">
                  <p:embed/>
                </p:oleObj>
              </mc:Choice>
              <mc:Fallback>
                <p:oleObj name="KGPlot" r:id="rId9" imgW="5600520" imgH="509256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97" y="2630118"/>
                        <a:ext cx="3898900" cy="354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6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42" grpId="0"/>
      <p:bldP spid="154643" grpId="0"/>
      <p:bldP spid="1546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9" y="813247"/>
            <a:ext cx="5086351" cy="549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1040" y="-99000"/>
            <a:ext cx="4906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Shape Reconstruction and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Inverse Fourier Transform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10784"/>
            <a:ext cx="1463862" cy="1585931"/>
            <a:chOff x="0" y="1410784"/>
            <a:chExt cx="1463862" cy="1585931"/>
          </a:xfrm>
        </p:grpSpPr>
        <p:sp>
          <p:nvSpPr>
            <p:cNvPr id="8" name="TextBox 7"/>
            <p:cNvSpPr txBox="1"/>
            <p:nvPr/>
          </p:nvSpPr>
          <p:spPr>
            <a:xfrm>
              <a:off x="0" y="2596605"/>
              <a:ext cx="1407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Homochiral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1410784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Heterochiral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5770" y="4032846"/>
            <a:ext cx="2417371" cy="1811844"/>
            <a:chOff x="305770" y="4032846"/>
            <a:chExt cx="2417371" cy="1811844"/>
          </a:xfrm>
        </p:grpSpPr>
        <p:sp>
          <p:nvSpPr>
            <p:cNvPr id="10" name="TextBox 9"/>
            <p:cNvSpPr txBox="1"/>
            <p:nvPr/>
          </p:nvSpPr>
          <p:spPr>
            <a:xfrm>
              <a:off x="305770" y="5444580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Heterochiral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770" y="4032846"/>
              <a:ext cx="1407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Homochiral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69632" y="5644635"/>
              <a:ext cx="8402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69632" y="4260648"/>
              <a:ext cx="95350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096000" y="1653166"/>
            <a:ext cx="2874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Shape Reconstruction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Fiber cross sections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6750" y="4281986"/>
            <a:ext cx="207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Inverse Fourier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19303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0124" y="2419350"/>
            <a:ext cx="7856282" cy="27720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 Model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PMMA-P3HT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Co-solvation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nonsolvation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Single-Chain Conformations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PNIPAM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703513" y="1103599"/>
            <a:ext cx="4683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SANS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Research Topics </a:t>
            </a:r>
          </a:p>
        </p:txBody>
      </p:sp>
    </p:spTree>
    <p:extLst>
      <p:ext uri="{BB962C8B-B14F-4D97-AF65-F5344CB8AC3E}">
        <p14:creationId xmlns:p14="http://schemas.microsoft.com/office/powerpoint/2010/main" val="35053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9303" y="738034"/>
            <a:ext cx="7057103" cy="5819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The SANS Technique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SANS Data Analysis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Plots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Guinier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Guinier-Porod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SANS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Inverse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Fourier Transform, Shape Reconstruction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Method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SANS Research Topics</a:t>
            </a:r>
            <a:endParaRPr lang="en-US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 Model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PMMA-P3HT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Co-solvation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nonsolvation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Single-Chain Conformations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PNIPAM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Solutions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Final Points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VSANS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Final Words</a:t>
            </a:r>
          </a:p>
        </p:txBody>
      </p:sp>
    </p:spTree>
    <p:extLst>
      <p:ext uri="{BB962C8B-B14F-4D97-AF65-F5344CB8AC3E}">
        <p14:creationId xmlns:p14="http://schemas.microsoft.com/office/powerpoint/2010/main" val="17221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755" y="2628900"/>
            <a:ext cx="721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 Model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PMMA-P3HT</a:t>
            </a:r>
          </a:p>
        </p:txBody>
      </p:sp>
      <p:sp>
        <p:nvSpPr>
          <p:cNvPr id="2" name="Rectangle 5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anvas 1"/>
          <p:cNvGrpSpPr/>
          <p:nvPr/>
        </p:nvGrpSpPr>
        <p:grpSpPr>
          <a:xfrm>
            <a:off x="-904009" y="1452822"/>
            <a:ext cx="6835920" cy="3973830"/>
            <a:chOff x="0" y="0"/>
            <a:chExt cx="5780405" cy="343281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5780405" cy="3432810"/>
            </a:xfrm>
            <a:prstGeom prst="rect">
              <a:avLst/>
            </a:prstGeom>
          </p:spPr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117046" y="135485"/>
              <a:ext cx="3449831" cy="3200400"/>
              <a:chOff x="193" y="0"/>
              <a:chExt cx="2639" cy="2448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912" y="576"/>
                <a:ext cx="1344" cy="12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8" name="Line 42"/>
              <p:cNvCxnSpPr/>
              <p:nvPr/>
            </p:nvCxnSpPr>
            <p:spPr bwMode="auto">
              <a:xfrm flipV="1">
                <a:off x="2208" y="960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Line 43"/>
              <p:cNvCxnSpPr/>
              <p:nvPr/>
            </p:nvCxnSpPr>
            <p:spPr bwMode="auto">
              <a:xfrm flipV="1">
                <a:off x="2256" y="960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Line 44"/>
              <p:cNvCxnSpPr/>
              <p:nvPr/>
            </p:nvCxnSpPr>
            <p:spPr bwMode="auto">
              <a:xfrm>
                <a:off x="2352" y="960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Line 45"/>
              <p:cNvCxnSpPr/>
              <p:nvPr/>
            </p:nvCxnSpPr>
            <p:spPr bwMode="auto">
              <a:xfrm>
                <a:off x="2448" y="1008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Line 46"/>
              <p:cNvCxnSpPr/>
              <p:nvPr/>
            </p:nvCxnSpPr>
            <p:spPr bwMode="auto">
              <a:xfrm flipV="1">
                <a:off x="2496" y="105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Line 47"/>
              <p:cNvCxnSpPr/>
              <p:nvPr/>
            </p:nvCxnSpPr>
            <p:spPr bwMode="auto">
              <a:xfrm flipV="1">
                <a:off x="2592" y="1008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Line 48"/>
              <p:cNvCxnSpPr/>
              <p:nvPr/>
            </p:nvCxnSpPr>
            <p:spPr bwMode="auto">
              <a:xfrm flipV="1">
                <a:off x="2688" y="912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Line 49"/>
              <p:cNvCxnSpPr/>
              <p:nvPr/>
            </p:nvCxnSpPr>
            <p:spPr bwMode="auto">
              <a:xfrm flipH="1" flipV="1">
                <a:off x="2736" y="816"/>
                <a:ext cx="0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Line 50"/>
              <p:cNvCxnSpPr/>
              <p:nvPr/>
            </p:nvCxnSpPr>
            <p:spPr bwMode="auto">
              <a:xfrm flipH="1" flipV="1">
                <a:off x="2688" y="720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Line 51"/>
              <p:cNvCxnSpPr/>
              <p:nvPr/>
            </p:nvCxnSpPr>
            <p:spPr bwMode="auto">
              <a:xfrm flipV="1">
                <a:off x="2400" y="1680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Line 52"/>
              <p:cNvCxnSpPr/>
              <p:nvPr/>
            </p:nvCxnSpPr>
            <p:spPr bwMode="auto">
              <a:xfrm>
                <a:off x="2208" y="1632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Line 53"/>
              <p:cNvCxnSpPr/>
              <p:nvPr/>
            </p:nvCxnSpPr>
            <p:spPr bwMode="auto">
              <a:xfrm>
                <a:off x="2496" y="1680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Line 54"/>
              <p:cNvCxnSpPr/>
              <p:nvPr/>
            </p:nvCxnSpPr>
            <p:spPr bwMode="auto">
              <a:xfrm flipV="1">
                <a:off x="2304" y="1680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Line 55"/>
              <p:cNvCxnSpPr/>
              <p:nvPr/>
            </p:nvCxnSpPr>
            <p:spPr bwMode="auto">
              <a:xfrm flipH="1" flipV="1">
                <a:off x="2592" y="1920"/>
                <a:ext cx="96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56"/>
              <p:cNvCxnSpPr/>
              <p:nvPr/>
            </p:nvCxnSpPr>
            <p:spPr bwMode="auto">
              <a:xfrm flipH="1" flipV="1">
                <a:off x="2544" y="1824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57"/>
              <p:cNvCxnSpPr/>
              <p:nvPr/>
            </p:nvCxnSpPr>
            <p:spPr bwMode="auto">
              <a:xfrm flipH="1" flipV="1">
                <a:off x="2544" y="1728"/>
                <a:ext cx="0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Line 58"/>
              <p:cNvCxnSpPr/>
              <p:nvPr/>
            </p:nvCxnSpPr>
            <p:spPr bwMode="auto">
              <a:xfrm flipH="1" flipV="1">
                <a:off x="2160" y="1536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Line 59"/>
              <p:cNvCxnSpPr/>
              <p:nvPr/>
            </p:nvCxnSpPr>
            <p:spPr bwMode="auto">
              <a:xfrm flipV="1">
                <a:off x="912" y="384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Line 60"/>
              <p:cNvCxnSpPr/>
              <p:nvPr/>
            </p:nvCxnSpPr>
            <p:spPr bwMode="auto">
              <a:xfrm flipH="1">
                <a:off x="1104" y="288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Line 61"/>
              <p:cNvCxnSpPr/>
              <p:nvPr/>
            </p:nvCxnSpPr>
            <p:spPr bwMode="auto">
              <a:xfrm>
                <a:off x="912" y="432"/>
                <a:ext cx="0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Line 62"/>
              <p:cNvCxnSpPr/>
              <p:nvPr/>
            </p:nvCxnSpPr>
            <p:spPr bwMode="auto">
              <a:xfrm flipV="1">
                <a:off x="1008" y="384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Line 63"/>
              <p:cNvCxnSpPr/>
              <p:nvPr/>
            </p:nvCxnSpPr>
            <p:spPr bwMode="auto">
              <a:xfrm flipH="1" flipV="1">
                <a:off x="1008" y="672"/>
                <a:ext cx="96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Line 64"/>
              <p:cNvCxnSpPr/>
              <p:nvPr/>
            </p:nvCxnSpPr>
            <p:spPr bwMode="auto">
              <a:xfrm flipH="1" flipV="1">
                <a:off x="912" y="480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Line 65"/>
              <p:cNvCxnSpPr/>
              <p:nvPr/>
            </p:nvCxnSpPr>
            <p:spPr bwMode="auto">
              <a:xfrm flipH="1" flipV="1">
                <a:off x="960" y="576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Line 66"/>
              <p:cNvCxnSpPr/>
              <p:nvPr/>
            </p:nvCxnSpPr>
            <p:spPr bwMode="auto">
              <a:xfrm flipH="1" flipV="1">
                <a:off x="1104" y="192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496" cy="2448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4" name="Line 68"/>
              <p:cNvCxnSpPr/>
              <p:nvPr/>
            </p:nvCxnSpPr>
            <p:spPr bwMode="auto">
              <a:xfrm flipH="1" flipV="1">
                <a:off x="1008" y="144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5" name="Group 54"/>
              <p:cNvGrpSpPr>
                <a:grpSpLocks/>
              </p:cNvGrpSpPr>
              <p:nvPr/>
            </p:nvGrpSpPr>
            <p:grpSpPr bwMode="auto">
              <a:xfrm rot="13366274" flipH="1">
                <a:off x="291" y="960"/>
                <a:ext cx="528" cy="480"/>
                <a:chOff x="289" y="960"/>
                <a:chExt cx="528" cy="480"/>
              </a:xfrm>
            </p:grpSpPr>
            <p:cxnSp>
              <p:nvCxnSpPr>
                <p:cNvPr id="77" name="Line 70"/>
                <p:cNvCxnSpPr/>
                <p:nvPr/>
              </p:nvCxnSpPr>
              <p:spPr bwMode="auto">
                <a:xfrm flipV="1">
                  <a:off x="529" y="1104"/>
                  <a:ext cx="96" cy="1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8" name="Line 71"/>
                <p:cNvCxnSpPr/>
                <p:nvPr/>
              </p:nvCxnSpPr>
              <p:spPr bwMode="auto">
                <a:xfrm>
                  <a:off x="337" y="1056"/>
                  <a:ext cx="96" cy="4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9" name="Line 72"/>
                <p:cNvCxnSpPr/>
                <p:nvPr/>
              </p:nvCxnSpPr>
              <p:spPr bwMode="auto">
                <a:xfrm>
                  <a:off x="625" y="1104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Line 73"/>
                <p:cNvCxnSpPr/>
                <p:nvPr/>
              </p:nvCxnSpPr>
              <p:spPr bwMode="auto">
                <a:xfrm flipV="1">
                  <a:off x="433" y="1104"/>
                  <a:ext cx="96" cy="1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Line 74"/>
                <p:cNvCxnSpPr/>
                <p:nvPr/>
              </p:nvCxnSpPr>
              <p:spPr bwMode="auto">
                <a:xfrm flipH="1" flipV="1">
                  <a:off x="721" y="1344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Line 75"/>
                <p:cNvCxnSpPr/>
                <p:nvPr/>
              </p:nvCxnSpPr>
              <p:spPr bwMode="auto">
                <a:xfrm flipH="1" flipV="1">
                  <a:off x="673" y="1248"/>
                  <a:ext cx="48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Line 76"/>
                <p:cNvCxnSpPr/>
                <p:nvPr/>
              </p:nvCxnSpPr>
              <p:spPr bwMode="auto">
                <a:xfrm flipH="1" flipV="1">
                  <a:off x="673" y="1152"/>
                  <a:ext cx="1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Line 77"/>
                <p:cNvCxnSpPr/>
                <p:nvPr/>
              </p:nvCxnSpPr>
              <p:spPr bwMode="auto">
                <a:xfrm flipH="1" flipV="1">
                  <a:off x="289" y="960"/>
                  <a:ext cx="48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6" name="Line 78"/>
              <p:cNvCxnSpPr/>
              <p:nvPr/>
            </p:nvCxnSpPr>
            <p:spPr bwMode="auto">
              <a:xfrm flipV="1">
                <a:off x="1200" y="1776"/>
                <a:ext cx="48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Line 79"/>
              <p:cNvCxnSpPr/>
              <p:nvPr/>
            </p:nvCxnSpPr>
            <p:spPr bwMode="auto">
              <a:xfrm flipH="1">
                <a:off x="1488" y="1920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Line 80"/>
              <p:cNvCxnSpPr/>
              <p:nvPr/>
            </p:nvCxnSpPr>
            <p:spPr bwMode="auto">
              <a:xfrm>
                <a:off x="1200" y="1920"/>
                <a:ext cx="0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Line 81"/>
              <p:cNvCxnSpPr/>
              <p:nvPr/>
            </p:nvCxnSpPr>
            <p:spPr bwMode="auto">
              <a:xfrm flipV="1">
                <a:off x="1344" y="2112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Line 82"/>
              <p:cNvCxnSpPr/>
              <p:nvPr/>
            </p:nvCxnSpPr>
            <p:spPr bwMode="auto">
              <a:xfrm flipH="1" flipV="1">
                <a:off x="1680" y="2016"/>
                <a:ext cx="48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Line 83"/>
              <p:cNvCxnSpPr/>
              <p:nvPr/>
            </p:nvCxnSpPr>
            <p:spPr bwMode="auto">
              <a:xfrm flipH="1" flipV="1">
                <a:off x="1200" y="1968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Line 84"/>
              <p:cNvCxnSpPr/>
              <p:nvPr/>
            </p:nvCxnSpPr>
            <p:spPr bwMode="auto">
              <a:xfrm flipH="1" flipV="1">
                <a:off x="1584" y="1920"/>
                <a:ext cx="96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Line 85"/>
              <p:cNvCxnSpPr/>
              <p:nvPr/>
            </p:nvCxnSpPr>
            <p:spPr bwMode="auto">
              <a:xfrm flipV="1">
                <a:off x="1440" y="1968"/>
                <a:ext cx="48" cy="14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Line 86"/>
              <p:cNvCxnSpPr/>
              <p:nvPr/>
            </p:nvCxnSpPr>
            <p:spPr bwMode="auto">
              <a:xfrm flipH="1" flipV="1">
                <a:off x="1248" y="2064"/>
                <a:ext cx="96" cy="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Line 87"/>
              <p:cNvCxnSpPr/>
              <p:nvPr/>
            </p:nvCxnSpPr>
            <p:spPr bwMode="auto">
              <a:xfrm flipH="1" flipV="1">
                <a:off x="1728" y="2160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6" name="Group 65"/>
              <p:cNvGrpSpPr>
                <a:grpSpLocks/>
              </p:cNvGrpSpPr>
              <p:nvPr/>
            </p:nvGrpSpPr>
            <p:grpSpPr bwMode="auto">
              <a:xfrm rot="19672625" flipH="1">
                <a:off x="1539" y="0"/>
                <a:ext cx="528" cy="480"/>
                <a:chOff x="1537" y="0"/>
                <a:chExt cx="528" cy="480"/>
              </a:xfrm>
            </p:grpSpPr>
            <p:cxnSp>
              <p:nvCxnSpPr>
                <p:cNvPr id="69" name="Line 105"/>
                <p:cNvCxnSpPr/>
                <p:nvPr/>
              </p:nvCxnSpPr>
              <p:spPr bwMode="auto">
                <a:xfrm flipV="1">
                  <a:off x="1777" y="144"/>
                  <a:ext cx="96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Line 106"/>
                <p:cNvCxnSpPr/>
                <p:nvPr/>
              </p:nvCxnSpPr>
              <p:spPr bwMode="auto">
                <a:xfrm>
                  <a:off x="1585" y="96"/>
                  <a:ext cx="96" cy="4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1" name="Line 107"/>
                <p:cNvCxnSpPr/>
                <p:nvPr/>
              </p:nvCxnSpPr>
              <p:spPr bwMode="auto">
                <a:xfrm>
                  <a:off x="1873" y="144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Line 108"/>
                <p:cNvCxnSpPr/>
                <p:nvPr/>
              </p:nvCxnSpPr>
              <p:spPr bwMode="auto">
                <a:xfrm flipV="1">
                  <a:off x="1681" y="144"/>
                  <a:ext cx="96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3" name="Line 109"/>
                <p:cNvCxnSpPr/>
                <p:nvPr/>
              </p:nvCxnSpPr>
              <p:spPr bwMode="auto">
                <a:xfrm flipH="1" flipV="1">
                  <a:off x="1969" y="384"/>
                  <a:ext cx="96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4" name="Line 110"/>
                <p:cNvCxnSpPr/>
                <p:nvPr/>
              </p:nvCxnSpPr>
              <p:spPr bwMode="auto">
                <a:xfrm flipH="1" flipV="1">
                  <a:off x="1921" y="288"/>
                  <a:ext cx="48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Line 111"/>
                <p:cNvCxnSpPr/>
                <p:nvPr/>
              </p:nvCxnSpPr>
              <p:spPr bwMode="auto">
                <a:xfrm flipH="1" flipV="1">
                  <a:off x="1921" y="192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Line 112"/>
                <p:cNvCxnSpPr/>
                <p:nvPr/>
              </p:nvCxnSpPr>
              <p:spPr bwMode="auto">
                <a:xfrm flipH="1" flipV="1">
                  <a:off x="1537" y="0"/>
                  <a:ext cx="48" cy="96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210" y="905"/>
                <a:ext cx="752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kern="1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uniform 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kern="1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core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93" y="1338"/>
                <a:ext cx="769" cy="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kern="1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grafted 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p</a:t>
                </a:r>
                <a:r>
                  <a:rPr lang="en-US" sz="1800" b="1" kern="1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olymer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chain</a:t>
                </a:r>
                <a:endParaRPr lang="en-US" sz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065919" y="1411195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89971" y="1285702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80069" y="2297020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37244" y="2163670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03894" y="1068295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94369" y="639670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75319" y="2887570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32594" y="2404625"/>
              <a:ext cx="104837" cy="1048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56472" y="2289112"/>
              <a:ext cx="267519" cy="212779"/>
            </a:xfrm>
            <a:custGeom>
              <a:avLst/>
              <a:gdLst>
                <a:gd name="connsiteX0" fmla="*/ 0 w 267519"/>
                <a:gd name="connsiteY0" fmla="*/ 142875 h 212779"/>
                <a:gd name="connsiteX1" fmla="*/ 133350 w 267519"/>
                <a:gd name="connsiteY1" fmla="*/ 209550 h 212779"/>
                <a:gd name="connsiteX2" fmla="*/ 247650 w 267519"/>
                <a:gd name="connsiteY2" fmla="*/ 180975 h 212779"/>
                <a:gd name="connsiteX3" fmla="*/ 266700 w 267519"/>
                <a:gd name="connsiteY3" fmla="*/ 0 h 21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9" h="212779">
                  <a:moveTo>
                    <a:pt x="0" y="142875"/>
                  </a:moveTo>
                  <a:cubicBezTo>
                    <a:pt x="46037" y="173037"/>
                    <a:pt x="92075" y="203200"/>
                    <a:pt x="133350" y="209550"/>
                  </a:cubicBezTo>
                  <a:cubicBezTo>
                    <a:pt x="174625" y="215900"/>
                    <a:pt x="225425" y="215900"/>
                    <a:pt x="247650" y="180975"/>
                  </a:cubicBezTo>
                  <a:cubicBezTo>
                    <a:pt x="269875" y="146050"/>
                    <a:pt x="268287" y="73025"/>
                    <a:pt x="2667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1123488">
              <a:off x="4113747" y="1193737"/>
              <a:ext cx="267519" cy="212779"/>
            </a:xfrm>
            <a:custGeom>
              <a:avLst/>
              <a:gdLst>
                <a:gd name="connsiteX0" fmla="*/ 0 w 267519"/>
                <a:gd name="connsiteY0" fmla="*/ 142875 h 212779"/>
                <a:gd name="connsiteX1" fmla="*/ 133350 w 267519"/>
                <a:gd name="connsiteY1" fmla="*/ 209550 h 212779"/>
                <a:gd name="connsiteX2" fmla="*/ 247650 w 267519"/>
                <a:gd name="connsiteY2" fmla="*/ 180975 h 212779"/>
                <a:gd name="connsiteX3" fmla="*/ 266700 w 267519"/>
                <a:gd name="connsiteY3" fmla="*/ 0 h 21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9" h="212779">
                  <a:moveTo>
                    <a:pt x="0" y="142875"/>
                  </a:moveTo>
                  <a:cubicBezTo>
                    <a:pt x="46037" y="173037"/>
                    <a:pt x="92075" y="203200"/>
                    <a:pt x="133350" y="209550"/>
                  </a:cubicBezTo>
                  <a:cubicBezTo>
                    <a:pt x="174625" y="215900"/>
                    <a:pt x="225425" y="215900"/>
                    <a:pt x="247650" y="180975"/>
                  </a:cubicBezTo>
                  <a:cubicBezTo>
                    <a:pt x="269875" y="146050"/>
                    <a:pt x="268287" y="73025"/>
                    <a:pt x="2667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7095472">
              <a:off x="3049155" y="814546"/>
              <a:ext cx="450594" cy="234015"/>
            </a:xfrm>
            <a:custGeom>
              <a:avLst/>
              <a:gdLst>
                <a:gd name="connsiteX0" fmla="*/ 0 w 267519"/>
                <a:gd name="connsiteY0" fmla="*/ 142875 h 212779"/>
                <a:gd name="connsiteX1" fmla="*/ 133350 w 267519"/>
                <a:gd name="connsiteY1" fmla="*/ 209550 h 212779"/>
                <a:gd name="connsiteX2" fmla="*/ 247650 w 267519"/>
                <a:gd name="connsiteY2" fmla="*/ 180975 h 212779"/>
                <a:gd name="connsiteX3" fmla="*/ 266700 w 267519"/>
                <a:gd name="connsiteY3" fmla="*/ 0 h 21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519" h="212779">
                  <a:moveTo>
                    <a:pt x="0" y="142875"/>
                  </a:moveTo>
                  <a:cubicBezTo>
                    <a:pt x="46037" y="173037"/>
                    <a:pt x="92075" y="203200"/>
                    <a:pt x="133350" y="209550"/>
                  </a:cubicBezTo>
                  <a:cubicBezTo>
                    <a:pt x="174625" y="215900"/>
                    <a:pt x="225425" y="215900"/>
                    <a:pt x="247650" y="180975"/>
                  </a:cubicBezTo>
                  <a:cubicBezTo>
                    <a:pt x="269875" y="146050"/>
                    <a:pt x="268287" y="73025"/>
                    <a:pt x="26670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08872" y="2498662"/>
              <a:ext cx="866775" cy="419100"/>
            </a:xfrm>
            <a:custGeom>
              <a:avLst/>
              <a:gdLst>
                <a:gd name="connsiteX0" fmla="*/ 0 w 866775"/>
                <a:gd name="connsiteY0" fmla="*/ 419100 h 419100"/>
                <a:gd name="connsiteX1" fmla="*/ 866775 w 866775"/>
                <a:gd name="connsiteY1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775" h="419100">
                  <a:moveTo>
                    <a:pt x="0" y="419100"/>
                  </a:moveTo>
                  <a:lnTo>
                    <a:pt x="866775" y="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64866" y="2006939"/>
              <a:ext cx="6875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Term1</a:t>
              </a:r>
              <a:endParaRPr lang="en-US" sz="1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625200" y="775667"/>
              <a:ext cx="6875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Term2</a:t>
              </a:r>
              <a:endParaRPr lang="en-US" sz="1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236402" y="392994"/>
              <a:ext cx="6875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Term3</a:t>
              </a:r>
              <a:endParaRPr lang="en-US" sz="1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17312" y="2811252"/>
              <a:ext cx="6875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Term4</a:t>
              </a:r>
              <a:endParaRPr lang="en-US" sz="1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sp>
        <p:nvSpPr>
          <p:cNvPr id="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1747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Model</a:t>
            </a:r>
          </a:p>
        </p:txBody>
      </p:sp>
      <p:sp>
        <p:nvSpPr>
          <p:cNvPr id="86" name="Rectangle 2"/>
          <p:cNvSpPr txBox="1">
            <a:spLocks noChangeArrowheads="1"/>
          </p:cNvSpPr>
          <p:nvPr/>
        </p:nvSpPr>
        <p:spPr>
          <a:xfrm>
            <a:off x="5217125" y="1290637"/>
            <a:ext cx="3384379" cy="329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 contributions: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Term1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Chain-chain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Term2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Term3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Chain-core-chain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Term4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2"/>
          <p:cNvSpPr txBox="1">
            <a:spLocks noChangeArrowheads="1"/>
          </p:cNvSpPr>
          <p:nvPr/>
        </p:nvSpPr>
        <p:spPr>
          <a:xfrm>
            <a:off x="4674630" y="4733308"/>
            <a:ext cx="4469370" cy="161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Note that one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recover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limits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simple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simple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star-branched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polymer. 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6355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Radius of Gyration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Structures</a:t>
            </a:r>
          </a:p>
        </p:txBody>
      </p:sp>
      <p:sp>
        <p:nvSpPr>
          <p:cNvPr id="89" name="Rectangle 2"/>
          <p:cNvSpPr txBox="1">
            <a:spLocks noChangeArrowheads="1"/>
          </p:cNvSpPr>
          <p:nvPr/>
        </p:nvSpPr>
        <p:spPr>
          <a:xfrm>
            <a:off x="1162808" y="4209121"/>
            <a:ext cx="6233529" cy="182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Radius of gyration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depends 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neutron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scattering length densities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44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2049463" y="1393825"/>
          <a:ext cx="22526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8" name="Equation" r:id="rId3" imgW="1498320" imgH="533160" progId="Equation.3">
                  <p:embed/>
                </p:oleObj>
              </mc:Choice>
              <mc:Fallback>
                <p:oleObj name="Equation" r:id="rId3" imgW="1498320" imgH="533160" progId="Equation.3">
                  <p:embed/>
                  <p:pic>
                    <p:nvPicPr>
                      <p:cNvPr id="1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1393825"/>
                        <a:ext cx="225266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4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994669" y="2316342"/>
          <a:ext cx="6164771" cy="94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9" name="Equation" r:id="rId5" imgW="3149280" imgH="482400" progId="Equation.3">
                  <p:embed/>
                </p:oleObj>
              </mc:Choice>
              <mc:Fallback>
                <p:oleObj name="Equation" r:id="rId5" imgW="3149280" imgH="482400" progId="Equation.3">
                  <p:embed/>
                  <p:pic>
                    <p:nvPicPr>
                      <p:cNvPr id="11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69" y="2316342"/>
                        <a:ext cx="6164771" cy="945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B85817E-0989-48BC-930D-5A910AFE1F79}"/>
              </a:ext>
            </a:extLst>
          </p:cNvPr>
          <p:cNvSpPr/>
          <p:nvPr/>
        </p:nvSpPr>
        <p:spPr>
          <a:xfrm>
            <a:off x="4572000" y="1541827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Guinier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7795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PMMA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P3HT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Structure</a:t>
            </a:r>
          </a:p>
        </p:txBody>
      </p:sp>
      <p:grpSp>
        <p:nvGrpSpPr>
          <p:cNvPr id="6" name="Canvas 1"/>
          <p:cNvGrpSpPr/>
          <p:nvPr/>
        </p:nvGrpSpPr>
        <p:grpSpPr>
          <a:xfrm>
            <a:off x="-71440" y="1136645"/>
            <a:ext cx="6000750" cy="4321180"/>
            <a:chOff x="0" y="0"/>
            <a:chExt cx="3638550" cy="3200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638550" cy="3200400"/>
            </a:xfrm>
            <a:prstGeom prst="rect">
              <a:avLst/>
            </a:prstGeom>
          </p:spPr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396916" cy="3200400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57266" y="5500689"/>
            <a:ext cx="4786313" cy="96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PMMA – P3HT Core-Chain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75846" y="984855"/>
            <a:ext cx="2077291" cy="329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Results: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 = 10.3 nm,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 = 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Nm = 216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= 0.6 nm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n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0.78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37.6 nm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34023" y="4300536"/>
            <a:ext cx="2152632" cy="1909764"/>
            <a:chOff x="5434023" y="4300536"/>
            <a:chExt cx="2152632" cy="1909764"/>
          </a:xfrm>
        </p:grpSpPr>
        <p:grpSp>
          <p:nvGrpSpPr>
            <p:cNvPr id="95" name="Group 94"/>
            <p:cNvGrpSpPr/>
            <p:nvPr/>
          </p:nvGrpSpPr>
          <p:grpSpPr>
            <a:xfrm>
              <a:off x="5714997" y="4300536"/>
              <a:ext cx="1871658" cy="1857375"/>
              <a:chOff x="3036765" y="1989442"/>
              <a:chExt cx="3692648" cy="3568396"/>
            </a:xfrm>
          </p:grpSpPr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3888915" y="2829065"/>
                <a:ext cx="1988349" cy="18891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97" name="Line 42"/>
              <p:cNvCxnSpPr/>
              <p:nvPr/>
            </p:nvCxnSpPr>
            <p:spPr bwMode="auto">
              <a:xfrm flipV="1">
                <a:off x="5806251" y="3388813"/>
                <a:ext cx="71012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Line 43"/>
              <p:cNvCxnSpPr/>
              <p:nvPr/>
            </p:nvCxnSpPr>
            <p:spPr bwMode="auto">
              <a:xfrm flipV="1">
                <a:off x="5877264" y="3388813"/>
                <a:ext cx="142025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Line 44"/>
              <p:cNvCxnSpPr/>
              <p:nvPr/>
            </p:nvCxnSpPr>
            <p:spPr bwMode="auto">
              <a:xfrm>
                <a:off x="6019288" y="3388813"/>
                <a:ext cx="142025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Line 45"/>
              <p:cNvCxnSpPr/>
              <p:nvPr/>
            </p:nvCxnSpPr>
            <p:spPr bwMode="auto">
              <a:xfrm>
                <a:off x="6161313" y="3458782"/>
                <a:ext cx="71012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Line 46"/>
              <p:cNvCxnSpPr/>
              <p:nvPr/>
            </p:nvCxnSpPr>
            <p:spPr bwMode="auto">
              <a:xfrm flipV="1">
                <a:off x="6232326" y="3528750"/>
                <a:ext cx="142025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Line 47"/>
              <p:cNvCxnSpPr/>
              <p:nvPr/>
            </p:nvCxnSpPr>
            <p:spPr bwMode="auto">
              <a:xfrm flipV="1">
                <a:off x="6374351" y="3458782"/>
                <a:ext cx="142025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Line 48"/>
              <p:cNvCxnSpPr/>
              <p:nvPr/>
            </p:nvCxnSpPr>
            <p:spPr bwMode="auto">
              <a:xfrm flipV="1">
                <a:off x="6516376" y="3318844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Line 49"/>
              <p:cNvCxnSpPr/>
              <p:nvPr/>
            </p:nvCxnSpPr>
            <p:spPr bwMode="auto">
              <a:xfrm flipH="1" flipV="1">
                <a:off x="6587388" y="3178907"/>
                <a:ext cx="0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Line 50"/>
              <p:cNvCxnSpPr/>
              <p:nvPr/>
            </p:nvCxnSpPr>
            <p:spPr bwMode="auto">
              <a:xfrm flipH="1" flipV="1">
                <a:off x="6516376" y="3038970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Line 51"/>
              <p:cNvCxnSpPr/>
              <p:nvPr/>
            </p:nvCxnSpPr>
            <p:spPr bwMode="auto">
              <a:xfrm flipV="1">
                <a:off x="6090301" y="4438341"/>
                <a:ext cx="142025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Line 52"/>
              <p:cNvCxnSpPr/>
              <p:nvPr/>
            </p:nvCxnSpPr>
            <p:spPr bwMode="auto">
              <a:xfrm>
                <a:off x="5806251" y="4368373"/>
                <a:ext cx="142025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Line 53"/>
              <p:cNvCxnSpPr/>
              <p:nvPr/>
            </p:nvCxnSpPr>
            <p:spPr bwMode="auto">
              <a:xfrm>
                <a:off x="6232326" y="4438341"/>
                <a:ext cx="71012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Line 54"/>
              <p:cNvCxnSpPr/>
              <p:nvPr/>
            </p:nvCxnSpPr>
            <p:spPr bwMode="auto">
              <a:xfrm flipV="1">
                <a:off x="5948276" y="4438341"/>
                <a:ext cx="142025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Line 55"/>
              <p:cNvCxnSpPr/>
              <p:nvPr/>
            </p:nvCxnSpPr>
            <p:spPr bwMode="auto">
              <a:xfrm flipH="1" flipV="1">
                <a:off x="6374351" y="4788184"/>
                <a:ext cx="142025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Line 56"/>
              <p:cNvCxnSpPr/>
              <p:nvPr/>
            </p:nvCxnSpPr>
            <p:spPr bwMode="auto">
              <a:xfrm flipH="1" flipV="1">
                <a:off x="6303338" y="4648247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Line 57"/>
              <p:cNvCxnSpPr/>
              <p:nvPr/>
            </p:nvCxnSpPr>
            <p:spPr bwMode="auto">
              <a:xfrm flipH="1" flipV="1">
                <a:off x="6303338" y="4508310"/>
                <a:ext cx="0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Line 58"/>
              <p:cNvCxnSpPr/>
              <p:nvPr/>
            </p:nvCxnSpPr>
            <p:spPr bwMode="auto">
              <a:xfrm flipH="1" flipV="1">
                <a:off x="5735239" y="4228436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Line 59"/>
              <p:cNvCxnSpPr/>
              <p:nvPr/>
            </p:nvCxnSpPr>
            <p:spPr bwMode="auto">
              <a:xfrm flipV="1">
                <a:off x="3888915" y="2549190"/>
                <a:ext cx="142025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Line 60"/>
              <p:cNvCxnSpPr/>
              <p:nvPr/>
            </p:nvCxnSpPr>
            <p:spPr bwMode="auto">
              <a:xfrm flipH="1">
                <a:off x="4172965" y="2409253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Line 61"/>
              <p:cNvCxnSpPr/>
              <p:nvPr/>
            </p:nvCxnSpPr>
            <p:spPr bwMode="auto">
              <a:xfrm>
                <a:off x="3888915" y="2619159"/>
                <a:ext cx="0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Line 62"/>
              <p:cNvCxnSpPr/>
              <p:nvPr/>
            </p:nvCxnSpPr>
            <p:spPr bwMode="auto">
              <a:xfrm flipV="1">
                <a:off x="4030940" y="2549190"/>
                <a:ext cx="142025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Line 63"/>
              <p:cNvCxnSpPr/>
              <p:nvPr/>
            </p:nvCxnSpPr>
            <p:spPr bwMode="auto">
              <a:xfrm flipH="1" flipV="1">
                <a:off x="4030940" y="2969002"/>
                <a:ext cx="142025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Line 64"/>
              <p:cNvCxnSpPr/>
              <p:nvPr/>
            </p:nvCxnSpPr>
            <p:spPr bwMode="auto">
              <a:xfrm flipH="1" flipV="1">
                <a:off x="3888915" y="2689127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Line 65"/>
              <p:cNvCxnSpPr/>
              <p:nvPr/>
            </p:nvCxnSpPr>
            <p:spPr bwMode="auto">
              <a:xfrm flipH="1" flipV="1">
                <a:off x="3959927" y="2829065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Line 66"/>
              <p:cNvCxnSpPr/>
              <p:nvPr/>
            </p:nvCxnSpPr>
            <p:spPr bwMode="auto">
              <a:xfrm flipH="1" flipV="1">
                <a:off x="4172965" y="2269316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2" name="Oval 121"/>
              <p:cNvSpPr>
                <a:spLocks noChangeArrowheads="1"/>
              </p:cNvSpPr>
              <p:nvPr/>
            </p:nvSpPr>
            <p:spPr bwMode="auto">
              <a:xfrm>
                <a:off x="3036765" y="1989442"/>
                <a:ext cx="3692648" cy="3568396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3" name="Line 78"/>
              <p:cNvCxnSpPr/>
              <p:nvPr/>
            </p:nvCxnSpPr>
            <p:spPr bwMode="auto">
              <a:xfrm flipV="1">
                <a:off x="4314989" y="4578278"/>
                <a:ext cx="71012" cy="20990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Line 79"/>
              <p:cNvCxnSpPr/>
              <p:nvPr/>
            </p:nvCxnSpPr>
            <p:spPr bwMode="auto">
              <a:xfrm flipH="1">
                <a:off x="4741064" y="4788184"/>
                <a:ext cx="142025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Line 80"/>
              <p:cNvCxnSpPr/>
              <p:nvPr/>
            </p:nvCxnSpPr>
            <p:spPr bwMode="auto">
              <a:xfrm>
                <a:off x="4314989" y="4788184"/>
                <a:ext cx="0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Line 81"/>
              <p:cNvCxnSpPr/>
              <p:nvPr/>
            </p:nvCxnSpPr>
            <p:spPr bwMode="auto">
              <a:xfrm flipV="1">
                <a:off x="4528027" y="5068058"/>
                <a:ext cx="142025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Line 82"/>
              <p:cNvCxnSpPr/>
              <p:nvPr/>
            </p:nvCxnSpPr>
            <p:spPr bwMode="auto">
              <a:xfrm flipH="1" flipV="1">
                <a:off x="5025114" y="4928121"/>
                <a:ext cx="71012" cy="20990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Line 83"/>
              <p:cNvCxnSpPr/>
              <p:nvPr/>
            </p:nvCxnSpPr>
            <p:spPr bwMode="auto">
              <a:xfrm flipH="1" flipV="1">
                <a:off x="4314989" y="4858153"/>
                <a:ext cx="71012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Line 84"/>
              <p:cNvCxnSpPr/>
              <p:nvPr/>
            </p:nvCxnSpPr>
            <p:spPr bwMode="auto">
              <a:xfrm flipH="1" flipV="1">
                <a:off x="4883089" y="4788184"/>
                <a:ext cx="142025" cy="13993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Line 85"/>
              <p:cNvCxnSpPr/>
              <p:nvPr/>
            </p:nvCxnSpPr>
            <p:spPr bwMode="auto">
              <a:xfrm flipV="1">
                <a:off x="4670052" y="4858153"/>
                <a:ext cx="71012" cy="20990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Line 86"/>
              <p:cNvCxnSpPr/>
              <p:nvPr/>
            </p:nvCxnSpPr>
            <p:spPr bwMode="auto">
              <a:xfrm flipH="1" flipV="1">
                <a:off x="4386002" y="4998090"/>
                <a:ext cx="142025" cy="699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Line 87"/>
              <p:cNvCxnSpPr/>
              <p:nvPr/>
            </p:nvCxnSpPr>
            <p:spPr bwMode="auto">
              <a:xfrm flipH="1" flipV="1">
                <a:off x="5096126" y="5138027"/>
                <a:ext cx="0" cy="27987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" name="Rectangle 2"/>
            <p:cNvSpPr txBox="1">
              <a:spLocks noChangeArrowheads="1"/>
            </p:cNvSpPr>
            <p:nvPr/>
          </p:nvSpPr>
          <p:spPr>
            <a:xfrm>
              <a:off x="6096018" y="5024431"/>
              <a:ext cx="1262059" cy="6619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PMMA</a:t>
              </a:r>
            </a:p>
          </p:txBody>
        </p:sp>
        <p:sp>
          <p:nvSpPr>
            <p:cNvPr id="134" name="Rectangle 2"/>
            <p:cNvSpPr txBox="1">
              <a:spLocks noChangeArrowheads="1"/>
            </p:cNvSpPr>
            <p:nvPr/>
          </p:nvSpPr>
          <p:spPr>
            <a:xfrm>
              <a:off x="5434023" y="5548314"/>
              <a:ext cx="1262059" cy="6619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P3HT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7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93393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Empirical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Core-Chain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Model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37755" y="5203384"/>
            <a:ext cx="8156863" cy="125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Note that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approximating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scattering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the sum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functions for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(Term1)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(Term2)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neglects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cross terms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(Term3 and Term4).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03297" y="641338"/>
          <a:ext cx="60706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2" name="KGPlot" r:id="rId3" imgW="6070320" imgH="4660920" progId="KGraph_Plot">
                  <p:embed/>
                </p:oleObj>
              </mc:Choice>
              <mc:Fallback>
                <p:oleObj name="KGPlot" r:id="rId3" imgW="6070320" imgH="4660920" progId="KGraph_Plo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297" y="641338"/>
                        <a:ext cx="6070600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3700"/>
            <a:ext cx="8296275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Polymer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Co-solvation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nonsolvation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848350" y="1235869"/>
            <a:ext cx="1695450" cy="1085850"/>
          </a:xfrm>
          <a:custGeom>
            <a:avLst/>
            <a:gdLst>
              <a:gd name="connsiteX0" fmla="*/ 0 w 1695450"/>
              <a:gd name="connsiteY0" fmla="*/ 0 h 1085850"/>
              <a:gd name="connsiteX1" fmla="*/ 1695450 w 1695450"/>
              <a:gd name="connsiteY1" fmla="*/ 2381 h 1085850"/>
              <a:gd name="connsiteX2" fmla="*/ 1685925 w 1695450"/>
              <a:gd name="connsiteY2" fmla="*/ 147637 h 1085850"/>
              <a:gd name="connsiteX3" fmla="*/ 1666875 w 1695450"/>
              <a:gd name="connsiteY3" fmla="*/ 264319 h 1085850"/>
              <a:gd name="connsiteX4" fmla="*/ 1635919 w 1695450"/>
              <a:gd name="connsiteY4" fmla="*/ 392906 h 1085850"/>
              <a:gd name="connsiteX5" fmla="*/ 1604963 w 1695450"/>
              <a:gd name="connsiteY5" fmla="*/ 476250 h 1085850"/>
              <a:gd name="connsiteX6" fmla="*/ 1562100 w 1695450"/>
              <a:gd name="connsiteY6" fmla="*/ 571500 h 1085850"/>
              <a:gd name="connsiteX7" fmla="*/ 1497806 w 1695450"/>
              <a:gd name="connsiteY7" fmla="*/ 683419 h 1085850"/>
              <a:gd name="connsiteX8" fmla="*/ 1438275 w 1695450"/>
              <a:gd name="connsiteY8" fmla="*/ 762000 h 1085850"/>
              <a:gd name="connsiteX9" fmla="*/ 1376363 w 1695450"/>
              <a:gd name="connsiteY9" fmla="*/ 835819 h 1085850"/>
              <a:gd name="connsiteX10" fmla="*/ 1300163 w 1695450"/>
              <a:gd name="connsiteY10" fmla="*/ 904875 h 1085850"/>
              <a:gd name="connsiteX11" fmla="*/ 1212056 w 1695450"/>
              <a:gd name="connsiteY11" fmla="*/ 971550 h 1085850"/>
              <a:gd name="connsiteX12" fmla="*/ 1123950 w 1695450"/>
              <a:gd name="connsiteY12" fmla="*/ 1014412 h 1085850"/>
              <a:gd name="connsiteX13" fmla="*/ 1040606 w 1695450"/>
              <a:gd name="connsiteY13" fmla="*/ 1050131 h 1085850"/>
              <a:gd name="connsiteX14" fmla="*/ 904875 w 1695450"/>
              <a:gd name="connsiteY14" fmla="*/ 1081087 h 1085850"/>
              <a:gd name="connsiteX15" fmla="*/ 821531 w 1695450"/>
              <a:gd name="connsiteY15" fmla="*/ 1085850 h 1085850"/>
              <a:gd name="connsiteX16" fmla="*/ 723900 w 1695450"/>
              <a:gd name="connsiteY16" fmla="*/ 1069181 h 1085850"/>
              <a:gd name="connsiteX17" fmla="*/ 661988 w 1695450"/>
              <a:gd name="connsiteY17" fmla="*/ 1050131 h 1085850"/>
              <a:gd name="connsiteX18" fmla="*/ 595313 w 1695450"/>
              <a:gd name="connsiteY18" fmla="*/ 1028700 h 1085850"/>
              <a:gd name="connsiteX19" fmla="*/ 542925 w 1695450"/>
              <a:gd name="connsiteY19" fmla="*/ 1002506 h 1085850"/>
              <a:gd name="connsiteX20" fmla="*/ 461963 w 1695450"/>
              <a:gd name="connsiteY20" fmla="*/ 954881 h 1085850"/>
              <a:gd name="connsiteX21" fmla="*/ 390525 w 1695450"/>
              <a:gd name="connsiteY21" fmla="*/ 900112 h 1085850"/>
              <a:gd name="connsiteX22" fmla="*/ 328613 w 1695450"/>
              <a:gd name="connsiteY22" fmla="*/ 845344 h 1085850"/>
              <a:gd name="connsiteX23" fmla="*/ 257175 w 1695450"/>
              <a:gd name="connsiteY23" fmla="*/ 762000 h 1085850"/>
              <a:gd name="connsiteX24" fmla="*/ 183356 w 1695450"/>
              <a:gd name="connsiteY24" fmla="*/ 657225 h 1085850"/>
              <a:gd name="connsiteX25" fmla="*/ 116681 w 1695450"/>
              <a:gd name="connsiteY25" fmla="*/ 533400 h 1085850"/>
              <a:gd name="connsiteX26" fmla="*/ 90488 w 1695450"/>
              <a:gd name="connsiteY26" fmla="*/ 469106 h 1085850"/>
              <a:gd name="connsiteX27" fmla="*/ 54769 w 1695450"/>
              <a:gd name="connsiteY27" fmla="*/ 371475 h 1085850"/>
              <a:gd name="connsiteX28" fmla="*/ 23813 w 1695450"/>
              <a:gd name="connsiteY28" fmla="*/ 245269 h 1085850"/>
              <a:gd name="connsiteX29" fmla="*/ 14288 w 1695450"/>
              <a:gd name="connsiteY29" fmla="*/ 152400 h 1085850"/>
              <a:gd name="connsiteX30" fmla="*/ 4763 w 1695450"/>
              <a:gd name="connsiteY30" fmla="*/ 57150 h 1085850"/>
              <a:gd name="connsiteX31" fmla="*/ 0 w 1695450"/>
              <a:gd name="connsiteY31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5450" h="1085850">
                <a:moveTo>
                  <a:pt x="0" y="0"/>
                </a:moveTo>
                <a:lnTo>
                  <a:pt x="1695450" y="2381"/>
                </a:lnTo>
                <a:lnTo>
                  <a:pt x="1685925" y="147637"/>
                </a:lnTo>
                <a:lnTo>
                  <a:pt x="1666875" y="264319"/>
                </a:lnTo>
                <a:lnTo>
                  <a:pt x="1635919" y="392906"/>
                </a:lnTo>
                <a:lnTo>
                  <a:pt x="1604963" y="476250"/>
                </a:lnTo>
                <a:lnTo>
                  <a:pt x="1562100" y="571500"/>
                </a:lnTo>
                <a:lnTo>
                  <a:pt x="1497806" y="683419"/>
                </a:lnTo>
                <a:lnTo>
                  <a:pt x="1438275" y="762000"/>
                </a:lnTo>
                <a:lnTo>
                  <a:pt x="1376363" y="835819"/>
                </a:lnTo>
                <a:lnTo>
                  <a:pt x="1300163" y="904875"/>
                </a:lnTo>
                <a:lnTo>
                  <a:pt x="1212056" y="971550"/>
                </a:lnTo>
                <a:lnTo>
                  <a:pt x="1123950" y="1014412"/>
                </a:lnTo>
                <a:lnTo>
                  <a:pt x="1040606" y="1050131"/>
                </a:lnTo>
                <a:lnTo>
                  <a:pt x="904875" y="1081087"/>
                </a:lnTo>
                <a:lnTo>
                  <a:pt x="821531" y="1085850"/>
                </a:lnTo>
                <a:lnTo>
                  <a:pt x="723900" y="1069181"/>
                </a:lnTo>
                <a:lnTo>
                  <a:pt x="661988" y="1050131"/>
                </a:lnTo>
                <a:lnTo>
                  <a:pt x="595313" y="1028700"/>
                </a:lnTo>
                <a:lnTo>
                  <a:pt x="542925" y="1002506"/>
                </a:lnTo>
                <a:lnTo>
                  <a:pt x="461963" y="954881"/>
                </a:lnTo>
                <a:lnTo>
                  <a:pt x="390525" y="900112"/>
                </a:lnTo>
                <a:lnTo>
                  <a:pt x="328613" y="845344"/>
                </a:lnTo>
                <a:lnTo>
                  <a:pt x="257175" y="762000"/>
                </a:lnTo>
                <a:lnTo>
                  <a:pt x="183356" y="657225"/>
                </a:lnTo>
                <a:lnTo>
                  <a:pt x="116681" y="533400"/>
                </a:lnTo>
                <a:lnTo>
                  <a:pt x="90488" y="469106"/>
                </a:lnTo>
                <a:lnTo>
                  <a:pt x="54769" y="371475"/>
                </a:lnTo>
                <a:lnTo>
                  <a:pt x="23813" y="245269"/>
                </a:lnTo>
                <a:lnTo>
                  <a:pt x="14288" y="152400"/>
                </a:lnTo>
                <a:lnTo>
                  <a:pt x="4763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81125" y="1378744"/>
            <a:ext cx="1574006" cy="1028700"/>
          </a:xfrm>
          <a:custGeom>
            <a:avLst/>
            <a:gdLst>
              <a:gd name="connsiteX0" fmla="*/ 0 w 1574006"/>
              <a:gd name="connsiteY0" fmla="*/ 1028700 h 1028700"/>
              <a:gd name="connsiteX1" fmla="*/ 1574006 w 1574006"/>
              <a:gd name="connsiteY1" fmla="*/ 1009650 h 1028700"/>
              <a:gd name="connsiteX2" fmla="*/ 1559719 w 1574006"/>
              <a:gd name="connsiteY2" fmla="*/ 857250 h 1028700"/>
              <a:gd name="connsiteX3" fmla="*/ 1526381 w 1574006"/>
              <a:gd name="connsiteY3" fmla="*/ 695325 h 1028700"/>
              <a:gd name="connsiteX4" fmla="*/ 1478756 w 1574006"/>
              <a:gd name="connsiteY4" fmla="*/ 545306 h 1028700"/>
              <a:gd name="connsiteX5" fmla="*/ 1402556 w 1574006"/>
              <a:gd name="connsiteY5" fmla="*/ 397669 h 1028700"/>
              <a:gd name="connsiteX6" fmla="*/ 1326356 w 1574006"/>
              <a:gd name="connsiteY6" fmla="*/ 292894 h 1028700"/>
              <a:gd name="connsiteX7" fmla="*/ 1257300 w 1574006"/>
              <a:gd name="connsiteY7" fmla="*/ 214312 h 1028700"/>
              <a:gd name="connsiteX8" fmla="*/ 1195388 w 1574006"/>
              <a:gd name="connsiteY8" fmla="*/ 157162 h 1028700"/>
              <a:gd name="connsiteX9" fmla="*/ 1138238 w 1574006"/>
              <a:gd name="connsiteY9" fmla="*/ 119062 h 1028700"/>
              <a:gd name="connsiteX10" fmla="*/ 1073944 w 1574006"/>
              <a:gd name="connsiteY10" fmla="*/ 78581 h 1028700"/>
              <a:gd name="connsiteX11" fmla="*/ 1023938 w 1574006"/>
              <a:gd name="connsiteY11" fmla="*/ 54769 h 1028700"/>
              <a:gd name="connsiteX12" fmla="*/ 976313 w 1574006"/>
              <a:gd name="connsiteY12" fmla="*/ 35719 h 1028700"/>
              <a:gd name="connsiteX13" fmla="*/ 926306 w 1574006"/>
              <a:gd name="connsiteY13" fmla="*/ 19050 h 1028700"/>
              <a:gd name="connsiteX14" fmla="*/ 838200 w 1574006"/>
              <a:gd name="connsiteY14" fmla="*/ 0 h 1028700"/>
              <a:gd name="connsiteX15" fmla="*/ 738188 w 1574006"/>
              <a:gd name="connsiteY15" fmla="*/ 2381 h 1028700"/>
              <a:gd name="connsiteX16" fmla="*/ 626269 w 1574006"/>
              <a:gd name="connsiteY16" fmla="*/ 23812 h 1028700"/>
              <a:gd name="connsiteX17" fmla="*/ 528638 w 1574006"/>
              <a:gd name="connsiteY17" fmla="*/ 66675 h 1028700"/>
              <a:gd name="connsiteX18" fmla="*/ 438150 w 1574006"/>
              <a:gd name="connsiteY18" fmla="*/ 114300 h 1028700"/>
              <a:gd name="connsiteX19" fmla="*/ 383381 w 1574006"/>
              <a:gd name="connsiteY19" fmla="*/ 154781 h 1028700"/>
              <a:gd name="connsiteX20" fmla="*/ 319088 w 1574006"/>
              <a:gd name="connsiteY20" fmla="*/ 211931 h 1028700"/>
              <a:gd name="connsiteX21" fmla="*/ 271463 w 1574006"/>
              <a:gd name="connsiteY21" fmla="*/ 261937 h 1028700"/>
              <a:gd name="connsiteX22" fmla="*/ 221456 w 1574006"/>
              <a:gd name="connsiteY22" fmla="*/ 328612 h 1028700"/>
              <a:gd name="connsiteX23" fmla="*/ 166688 w 1574006"/>
              <a:gd name="connsiteY23" fmla="*/ 402431 h 1028700"/>
              <a:gd name="connsiteX24" fmla="*/ 107156 w 1574006"/>
              <a:gd name="connsiteY24" fmla="*/ 514350 h 1028700"/>
              <a:gd name="connsiteX25" fmla="*/ 73819 w 1574006"/>
              <a:gd name="connsiteY25" fmla="*/ 600075 h 1028700"/>
              <a:gd name="connsiteX26" fmla="*/ 42863 w 1574006"/>
              <a:gd name="connsiteY26" fmla="*/ 700087 h 1028700"/>
              <a:gd name="connsiteX27" fmla="*/ 23813 w 1574006"/>
              <a:gd name="connsiteY27" fmla="*/ 788194 h 1028700"/>
              <a:gd name="connsiteX28" fmla="*/ 7144 w 1574006"/>
              <a:gd name="connsiteY28" fmla="*/ 883444 h 1028700"/>
              <a:gd name="connsiteX29" fmla="*/ 0 w 1574006"/>
              <a:gd name="connsiteY29" fmla="*/ 942975 h 1028700"/>
              <a:gd name="connsiteX30" fmla="*/ 0 w 1574006"/>
              <a:gd name="connsiteY30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4006" h="1028700">
                <a:moveTo>
                  <a:pt x="0" y="1028700"/>
                </a:moveTo>
                <a:lnTo>
                  <a:pt x="1574006" y="1009650"/>
                </a:lnTo>
                <a:lnTo>
                  <a:pt x="1559719" y="857250"/>
                </a:lnTo>
                <a:lnTo>
                  <a:pt x="1526381" y="695325"/>
                </a:lnTo>
                <a:lnTo>
                  <a:pt x="1478756" y="545306"/>
                </a:lnTo>
                <a:lnTo>
                  <a:pt x="1402556" y="397669"/>
                </a:lnTo>
                <a:lnTo>
                  <a:pt x="1326356" y="292894"/>
                </a:lnTo>
                <a:lnTo>
                  <a:pt x="1257300" y="214312"/>
                </a:lnTo>
                <a:lnTo>
                  <a:pt x="1195388" y="157162"/>
                </a:lnTo>
                <a:lnTo>
                  <a:pt x="1138238" y="119062"/>
                </a:lnTo>
                <a:lnTo>
                  <a:pt x="1073944" y="78581"/>
                </a:lnTo>
                <a:lnTo>
                  <a:pt x="1023938" y="54769"/>
                </a:lnTo>
                <a:lnTo>
                  <a:pt x="976313" y="35719"/>
                </a:lnTo>
                <a:lnTo>
                  <a:pt x="926306" y="19050"/>
                </a:lnTo>
                <a:lnTo>
                  <a:pt x="838200" y="0"/>
                </a:lnTo>
                <a:lnTo>
                  <a:pt x="738188" y="2381"/>
                </a:lnTo>
                <a:lnTo>
                  <a:pt x="626269" y="23812"/>
                </a:lnTo>
                <a:lnTo>
                  <a:pt x="528638" y="66675"/>
                </a:lnTo>
                <a:lnTo>
                  <a:pt x="438150" y="114300"/>
                </a:lnTo>
                <a:lnTo>
                  <a:pt x="383381" y="154781"/>
                </a:lnTo>
                <a:lnTo>
                  <a:pt x="319088" y="211931"/>
                </a:lnTo>
                <a:lnTo>
                  <a:pt x="271463" y="261937"/>
                </a:lnTo>
                <a:lnTo>
                  <a:pt x="221456" y="328612"/>
                </a:lnTo>
                <a:lnTo>
                  <a:pt x="166688" y="402431"/>
                </a:lnTo>
                <a:lnTo>
                  <a:pt x="107156" y="514350"/>
                </a:lnTo>
                <a:lnTo>
                  <a:pt x="73819" y="600075"/>
                </a:lnTo>
                <a:lnTo>
                  <a:pt x="42863" y="700087"/>
                </a:lnTo>
                <a:lnTo>
                  <a:pt x="23813" y="788194"/>
                </a:lnTo>
                <a:lnTo>
                  <a:pt x="7144" y="883444"/>
                </a:lnTo>
                <a:lnTo>
                  <a:pt x="0" y="942975"/>
                </a:lnTo>
                <a:lnTo>
                  <a:pt x="0" y="10287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5248275" y="936625"/>
            <a:ext cx="3679825" cy="2811463"/>
            <a:chOff x="594" y="986"/>
            <a:chExt cx="2318" cy="1771"/>
          </a:xfrm>
        </p:grpSpPr>
        <p:sp>
          <p:nvSpPr>
            <p:cNvPr id="20511" name="Line 3"/>
            <p:cNvSpPr>
              <a:spLocks noChangeShapeType="1"/>
            </p:cNvSpPr>
            <p:nvPr/>
          </p:nvSpPr>
          <p:spPr bwMode="auto">
            <a:xfrm rot="-5400000">
              <a:off x="1561" y="1664"/>
              <a:ext cx="1" cy="1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Arc 4"/>
            <p:cNvSpPr>
              <a:spLocks/>
            </p:cNvSpPr>
            <p:nvPr/>
          </p:nvSpPr>
          <p:spPr bwMode="auto">
            <a:xfrm rot="5400000">
              <a:off x="1420" y="1240"/>
              <a:ext cx="685" cy="551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Arc 5"/>
            <p:cNvSpPr>
              <a:spLocks/>
            </p:cNvSpPr>
            <p:nvPr/>
          </p:nvSpPr>
          <p:spPr bwMode="auto">
            <a:xfrm rot="16200000" flipH="1">
              <a:off x="908" y="1241"/>
              <a:ext cx="685" cy="55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6"/>
            <p:cNvSpPr>
              <a:spLocks noChangeShapeType="1"/>
            </p:cNvSpPr>
            <p:nvPr/>
          </p:nvSpPr>
          <p:spPr bwMode="auto">
            <a:xfrm>
              <a:off x="932" y="986"/>
              <a:ext cx="2" cy="13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Text Box 7"/>
            <p:cNvSpPr txBox="1">
              <a:spLocks noChangeArrowheads="1"/>
            </p:cNvSpPr>
            <p:nvPr/>
          </p:nvSpPr>
          <p:spPr bwMode="auto">
            <a:xfrm>
              <a:off x="826" y="1796"/>
              <a:ext cx="1362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mixed phase </a:t>
              </a:r>
            </a:p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(</a:t>
              </a:r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1-phase</a:t>
              </a:r>
              <a:r>
                <a:rPr lang="en-US" sz="1400">
                  <a:latin typeface="Times New Roman" pitchFamily="18" charset="0"/>
                </a:rPr>
                <a:t>)</a:t>
              </a:r>
              <a:endParaRPr lang="en-US" sz="1400"/>
            </a:p>
          </p:txBody>
        </p:sp>
        <p:sp>
          <p:nvSpPr>
            <p:cNvPr id="20516" name="Text Box 8"/>
            <p:cNvSpPr txBox="1">
              <a:spLocks noChangeArrowheads="1"/>
            </p:cNvSpPr>
            <p:nvPr/>
          </p:nvSpPr>
          <p:spPr bwMode="auto">
            <a:xfrm>
              <a:off x="1019" y="988"/>
              <a:ext cx="1004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Times New Roman" pitchFamily="18" charset="0"/>
                </a:rPr>
                <a:t>phase</a:t>
              </a:r>
            </a:p>
            <a:p>
              <a:pPr algn="ctr" eaLnBrk="1" hangingPunct="1"/>
              <a:r>
                <a:rPr lang="en-US" sz="1400" dirty="0">
                  <a:latin typeface="Times New Roman" pitchFamily="18" charset="0"/>
                </a:rPr>
                <a:t>separated (2-phase)</a:t>
              </a:r>
              <a:endParaRPr lang="en-US" sz="1400" dirty="0"/>
            </a:p>
          </p:txBody>
        </p:sp>
        <p:sp>
          <p:nvSpPr>
            <p:cNvPr id="20517" name="Text Box 9"/>
            <p:cNvSpPr txBox="1">
              <a:spLocks noChangeArrowheads="1"/>
            </p:cNvSpPr>
            <p:nvPr/>
          </p:nvSpPr>
          <p:spPr bwMode="auto">
            <a:xfrm>
              <a:off x="951" y="2291"/>
              <a:ext cx="126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</a:rPr>
                <a:t>composition</a:t>
              </a:r>
              <a:endParaRPr lang="en-US"/>
            </a:p>
          </p:txBody>
        </p:sp>
        <p:sp>
          <p:nvSpPr>
            <p:cNvPr id="20518" name="Text Box 10"/>
            <p:cNvSpPr txBox="1">
              <a:spLocks noChangeArrowheads="1"/>
            </p:cNvSpPr>
            <p:nvPr/>
          </p:nvSpPr>
          <p:spPr bwMode="auto">
            <a:xfrm>
              <a:off x="594" y="1111"/>
              <a:ext cx="415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sz="1800">
                  <a:latin typeface="Times New Roman" pitchFamily="18" charset="0"/>
                </a:rPr>
                <a:t>T</a:t>
              </a:r>
            </a:p>
            <a:p>
              <a:pPr eaLnBrk="1" hangingPunct="1"/>
              <a:r>
                <a:rPr lang="it-IT" sz="1800">
                  <a:latin typeface="Times New Roman" pitchFamily="18" charset="0"/>
                </a:rPr>
                <a:t>e</a:t>
              </a:r>
            </a:p>
            <a:p>
              <a:pPr eaLnBrk="1" hangingPunct="1"/>
              <a:r>
                <a:rPr lang="it-IT" sz="1800">
                  <a:latin typeface="Times New Roman" pitchFamily="18" charset="0"/>
                </a:rPr>
                <a:t>m</a:t>
              </a:r>
            </a:p>
            <a:p>
              <a:pPr eaLnBrk="1" hangingPunct="1"/>
              <a:r>
                <a:rPr lang="it-IT" sz="1800">
                  <a:latin typeface="Times New Roman" pitchFamily="18" charset="0"/>
                </a:rPr>
                <a:t>p</a:t>
              </a:r>
              <a:endParaRPr lang="en-US" sz="1800"/>
            </a:p>
          </p:txBody>
        </p:sp>
        <p:sp>
          <p:nvSpPr>
            <p:cNvPr id="20519" name="Text Box 11"/>
            <p:cNvSpPr txBox="1">
              <a:spLocks noChangeArrowheads="1"/>
            </p:cNvSpPr>
            <p:nvPr/>
          </p:nvSpPr>
          <p:spPr bwMode="auto">
            <a:xfrm>
              <a:off x="1231" y="2500"/>
              <a:ext cx="81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>
                  <a:latin typeface="Times New Roman" pitchFamily="18" charset="0"/>
                </a:rPr>
                <a:t>LCST</a:t>
              </a:r>
              <a:endParaRPr lang="en-US" sz="1800"/>
            </a:p>
          </p:txBody>
        </p:sp>
        <p:sp>
          <p:nvSpPr>
            <p:cNvPr id="20520" name="Text Box 12"/>
            <p:cNvSpPr txBox="1">
              <a:spLocks noChangeArrowheads="1"/>
            </p:cNvSpPr>
            <p:nvPr/>
          </p:nvSpPr>
          <p:spPr bwMode="auto">
            <a:xfrm>
              <a:off x="2101" y="1653"/>
              <a:ext cx="81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latin typeface="Times New Roman" pitchFamily="18" charset="0"/>
                </a:rPr>
                <a:t>LCST</a:t>
              </a:r>
              <a:endParaRPr lang="en-US" sz="1800"/>
            </a:p>
          </p:txBody>
        </p:sp>
        <p:sp>
          <p:nvSpPr>
            <p:cNvPr id="20521" name="Line 13"/>
            <p:cNvSpPr>
              <a:spLocks noChangeShapeType="1"/>
            </p:cNvSpPr>
            <p:nvPr/>
          </p:nvSpPr>
          <p:spPr bwMode="auto">
            <a:xfrm>
              <a:off x="1502" y="1861"/>
              <a:ext cx="71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526" name="Group 14"/>
          <p:cNvGrpSpPr>
            <a:grpSpLocks/>
          </p:cNvGrpSpPr>
          <p:nvPr/>
        </p:nvGrpSpPr>
        <p:grpSpPr bwMode="auto">
          <a:xfrm>
            <a:off x="885825" y="554038"/>
            <a:ext cx="3373438" cy="3024187"/>
            <a:chOff x="3504" y="793"/>
            <a:chExt cx="2125" cy="1905"/>
          </a:xfrm>
        </p:grpSpPr>
        <p:sp>
          <p:nvSpPr>
            <p:cNvPr id="20500" name="Line 15"/>
            <p:cNvSpPr>
              <a:spLocks noChangeShapeType="1"/>
            </p:cNvSpPr>
            <p:nvPr/>
          </p:nvSpPr>
          <p:spPr bwMode="auto">
            <a:xfrm>
              <a:off x="3774" y="1095"/>
              <a:ext cx="2" cy="12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6"/>
            <p:cNvSpPr>
              <a:spLocks noChangeShapeType="1"/>
            </p:cNvSpPr>
            <p:nvPr/>
          </p:nvSpPr>
          <p:spPr bwMode="auto">
            <a:xfrm rot="-5400000">
              <a:off x="4360" y="1712"/>
              <a:ext cx="2" cy="11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Arc 17"/>
            <p:cNvSpPr>
              <a:spLocks/>
            </p:cNvSpPr>
            <p:nvPr/>
          </p:nvSpPr>
          <p:spPr bwMode="auto">
            <a:xfrm rot="16200000" flipV="1">
              <a:off x="4225" y="1378"/>
              <a:ext cx="648" cy="513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Arc 18"/>
            <p:cNvSpPr>
              <a:spLocks/>
            </p:cNvSpPr>
            <p:nvPr/>
          </p:nvSpPr>
          <p:spPr bwMode="auto">
            <a:xfrm rot="5400000" flipH="1" flipV="1">
              <a:off x="3748" y="1378"/>
              <a:ext cx="648" cy="513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Text Box 19"/>
            <p:cNvSpPr txBox="1">
              <a:spLocks noChangeArrowheads="1"/>
            </p:cNvSpPr>
            <p:nvPr/>
          </p:nvSpPr>
          <p:spPr bwMode="auto">
            <a:xfrm>
              <a:off x="3810" y="1432"/>
              <a:ext cx="1018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Times New Roman" pitchFamily="18" charset="0"/>
                </a:rPr>
                <a:t>phase</a:t>
              </a:r>
            </a:p>
            <a:p>
              <a:pPr algn="ctr" eaLnBrk="1" hangingPunct="1"/>
              <a:r>
                <a:rPr lang="en-US" sz="1400" dirty="0">
                  <a:latin typeface="Times New Roman" pitchFamily="18" charset="0"/>
                </a:rPr>
                <a:t>separated (2-phase)</a:t>
              </a:r>
              <a:endParaRPr lang="en-US" sz="1400" dirty="0"/>
            </a:p>
          </p:txBody>
        </p:sp>
        <p:sp>
          <p:nvSpPr>
            <p:cNvPr id="20505" name="Text Box 20"/>
            <p:cNvSpPr txBox="1">
              <a:spLocks noChangeArrowheads="1"/>
            </p:cNvSpPr>
            <p:nvPr/>
          </p:nvSpPr>
          <p:spPr bwMode="auto">
            <a:xfrm>
              <a:off x="3729" y="793"/>
              <a:ext cx="1180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mixed phase </a:t>
              </a:r>
            </a:p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(</a:t>
              </a:r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1-phase</a:t>
              </a:r>
              <a:r>
                <a:rPr lang="en-US" sz="1400">
                  <a:latin typeface="Times New Roman" pitchFamily="18" charset="0"/>
                </a:rPr>
                <a:t>)</a:t>
              </a:r>
              <a:endParaRPr lang="en-US" sz="1400"/>
            </a:p>
          </p:txBody>
        </p:sp>
        <p:sp>
          <p:nvSpPr>
            <p:cNvPr id="20506" name="Text Box 21"/>
            <p:cNvSpPr txBox="1">
              <a:spLocks noChangeArrowheads="1"/>
            </p:cNvSpPr>
            <p:nvPr/>
          </p:nvSpPr>
          <p:spPr bwMode="auto">
            <a:xfrm>
              <a:off x="3819" y="2269"/>
              <a:ext cx="118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Times New Roman" pitchFamily="18" charset="0"/>
                </a:rPr>
                <a:t>composition</a:t>
              </a:r>
              <a:endParaRPr lang="en-US"/>
            </a:p>
          </p:txBody>
        </p:sp>
        <p:sp>
          <p:nvSpPr>
            <p:cNvPr id="20507" name="Text Box 22"/>
            <p:cNvSpPr txBox="1">
              <a:spLocks noChangeArrowheads="1"/>
            </p:cNvSpPr>
            <p:nvPr/>
          </p:nvSpPr>
          <p:spPr bwMode="auto">
            <a:xfrm>
              <a:off x="3504" y="1246"/>
              <a:ext cx="378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sz="1800">
                  <a:latin typeface="Times New Roman" pitchFamily="18" charset="0"/>
                </a:rPr>
                <a:t>T</a:t>
              </a:r>
            </a:p>
            <a:p>
              <a:pPr eaLnBrk="1" hangingPunct="1"/>
              <a:r>
                <a:rPr lang="it-IT" sz="1800">
                  <a:latin typeface="Times New Roman" pitchFamily="18" charset="0"/>
                </a:rPr>
                <a:t>e</a:t>
              </a:r>
            </a:p>
            <a:p>
              <a:pPr eaLnBrk="1" hangingPunct="1"/>
              <a:r>
                <a:rPr lang="it-IT" sz="1800">
                  <a:latin typeface="Times New Roman" pitchFamily="18" charset="0"/>
                </a:rPr>
                <a:t>m</a:t>
              </a:r>
            </a:p>
            <a:p>
              <a:pPr eaLnBrk="1" hangingPunct="1"/>
              <a:r>
                <a:rPr lang="it-IT" sz="1800">
                  <a:latin typeface="Times New Roman" pitchFamily="18" charset="0"/>
                </a:rPr>
                <a:t>p</a:t>
              </a:r>
              <a:endParaRPr lang="en-US" sz="1800"/>
            </a:p>
          </p:txBody>
        </p:sp>
        <p:sp>
          <p:nvSpPr>
            <p:cNvPr id="20508" name="Text Box 23"/>
            <p:cNvSpPr txBox="1">
              <a:spLocks noChangeArrowheads="1"/>
            </p:cNvSpPr>
            <p:nvPr/>
          </p:nvSpPr>
          <p:spPr bwMode="auto">
            <a:xfrm>
              <a:off x="4062" y="2455"/>
              <a:ext cx="81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>
                  <a:latin typeface="Times New Roman" pitchFamily="18" charset="0"/>
                </a:rPr>
                <a:t>UCST</a:t>
              </a:r>
              <a:endParaRPr lang="en-US" sz="1800"/>
            </a:p>
          </p:txBody>
        </p:sp>
        <p:sp>
          <p:nvSpPr>
            <p:cNvPr id="20509" name="Text Box 24"/>
            <p:cNvSpPr txBox="1">
              <a:spLocks noChangeArrowheads="1"/>
            </p:cNvSpPr>
            <p:nvPr/>
          </p:nvSpPr>
          <p:spPr bwMode="auto">
            <a:xfrm>
              <a:off x="4873" y="1135"/>
              <a:ext cx="75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0000FF"/>
                  </a:solidFill>
                  <a:latin typeface="Times New Roman" pitchFamily="18" charset="0"/>
                </a:rPr>
                <a:t>UCST</a:t>
              </a:r>
              <a:endParaRPr lang="en-US" sz="1800"/>
            </a:p>
          </p:txBody>
        </p:sp>
        <p:sp>
          <p:nvSpPr>
            <p:cNvPr id="20510" name="Line 25"/>
            <p:cNvSpPr>
              <a:spLocks noChangeShapeType="1"/>
            </p:cNvSpPr>
            <p:nvPr/>
          </p:nvSpPr>
          <p:spPr bwMode="auto">
            <a:xfrm>
              <a:off x="4296" y="1314"/>
              <a:ext cx="6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38" name="Rectangle 26"/>
          <p:cNvSpPr>
            <a:spLocks noChangeArrowheads="1"/>
          </p:cNvSpPr>
          <p:nvPr/>
        </p:nvSpPr>
        <p:spPr bwMode="auto">
          <a:xfrm>
            <a:off x="866775" y="-342900"/>
            <a:ext cx="7029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Demixing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Transitions</a:t>
            </a:r>
          </a:p>
        </p:txBody>
      </p:sp>
      <p:grpSp>
        <p:nvGrpSpPr>
          <p:cNvPr id="192539" name="Group 27"/>
          <p:cNvGrpSpPr>
            <a:grpSpLocks/>
          </p:cNvGrpSpPr>
          <p:nvPr/>
        </p:nvGrpSpPr>
        <p:grpSpPr bwMode="auto">
          <a:xfrm>
            <a:off x="5086350" y="3651250"/>
            <a:ext cx="2722563" cy="1912938"/>
            <a:chOff x="480" y="2738"/>
            <a:chExt cx="1715" cy="1205"/>
          </a:xfrm>
        </p:grpSpPr>
        <p:sp>
          <p:nvSpPr>
            <p:cNvPr id="20494" name="Line 28"/>
            <p:cNvSpPr>
              <a:spLocks noChangeShapeType="1"/>
            </p:cNvSpPr>
            <p:nvPr/>
          </p:nvSpPr>
          <p:spPr bwMode="auto">
            <a:xfrm rot="-5400000">
              <a:off x="1567" y="3092"/>
              <a:ext cx="1" cy="1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29"/>
            <p:cNvSpPr>
              <a:spLocks noChangeShapeType="1"/>
            </p:cNvSpPr>
            <p:nvPr/>
          </p:nvSpPr>
          <p:spPr bwMode="auto">
            <a:xfrm>
              <a:off x="939" y="2738"/>
              <a:ext cx="1" cy="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Text Box 30"/>
            <p:cNvSpPr txBox="1">
              <a:spLocks noChangeArrowheads="1"/>
            </p:cNvSpPr>
            <p:nvPr/>
          </p:nvSpPr>
          <p:spPr bwMode="auto">
            <a:xfrm>
              <a:off x="1101" y="3719"/>
              <a:ext cx="85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Times New Roman" pitchFamily="18" charset="0"/>
                </a:rPr>
                <a:t>Temperature</a:t>
              </a:r>
              <a:endParaRPr lang="en-US" sz="1800" dirty="0"/>
            </a:p>
          </p:txBody>
        </p:sp>
        <p:sp>
          <p:nvSpPr>
            <p:cNvPr id="20497" name="Text Box 31"/>
            <p:cNvSpPr txBox="1">
              <a:spLocks noChangeArrowheads="1"/>
            </p:cNvSpPr>
            <p:nvPr/>
          </p:nvSpPr>
          <p:spPr bwMode="auto">
            <a:xfrm>
              <a:off x="480" y="3031"/>
              <a:ext cx="45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sz="2800" dirty="0">
                  <a:latin typeface="Symbol" pitchFamily="18" charset="2"/>
                </a:rPr>
                <a:t>I(0)</a:t>
              </a:r>
              <a:endParaRPr lang="en-US" sz="2800" baseline="-25000" dirty="0">
                <a:latin typeface="Times New Roman" pitchFamily="18" charset="0"/>
              </a:endParaRPr>
            </a:p>
          </p:txBody>
        </p:sp>
      </p:grpSp>
      <p:grpSp>
        <p:nvGrpSpPr>
          <p:cNvPr id="192546" name="Group 34"/>
          <p:cNvGrpSpPr>
            <a:grpSpLocks/>
          </p:cNvGrpSpPr>
          <p:nvPr/>
        </p:nvGrpSpPr>
        <p:grpSpPr bwMode="auto">
          <a:xfrm>
            <a:off x="771525" y="3651250"/>
            <a:ext cx="2722563" cy="1912938"/>
            <a:chOff x="3330" y="2738"/>
            <a:chExt cx="1715" cy="1205"/>
          </a:xfrm>
        </p:grpSpPr>
        <p:sp>
          <p:nvSpPr>
            <p:cNvPr id="20487" name="Text Box 35"/>
            <p:cNvSpPr txBox="1">
              <a:spLocks noChangeArrowheads="1"/>
            </p:cNvSpPr>
            <p:nvPr/>
          </p:nvSpPr>
          <p:spPr bwMode="auto">
            <a:xfrm>
              <a:off x="3330" y="3031"/>
              <a:ext cx="45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sz="2800" dirty="0">
                  <a:latin typeface="Symbol" pitchFamily="18" charset="2"/>
                </a:rPr>
                <a:t>I(0)</a:t>
              </a:r>
              <a:endParaRPr lang="en-US" sz="2800" baseline="-25000" dirty="0">
                <a:latin typeface="Times New Roman" pitchFamily="18" charset="0"/>
              </a:endParaRPr>
            </a:p>
          </p:txBody>
        </p:sp>
        <p:grpSp>
          <p:nvGrpSpPr>
            <p:cNvPr id="20488" name="Group 36"/>
            <p:cNvGrpSpPr>
              <a:grpSpLocks/>
            </p:cNvGrpSpPr>
            <p:nvPr/>
          </p:nvGrpSpPr>
          <p:grpSpPr bwMode="auto">
            <a:xfrm>
              <a:off x="3789" y="2738"/>
              <a:ext cx="1256" cy="1205"/>
              <a:chOff x="3789" y="2738"/>
              <a:chExt cx="1256" cy="1205"/>
            </a:xfrm>
          </p:grpSpPr>
          <p:sp>
            <p:nvSpPr>
              <p:cNvPr id="20489" name="Line 37"/>
              <p:cNvSpPr>
                <a:spLocks noChangeShapeType="1"/>
              </p:cNvSpPr>
              <p:nvPr/>
            </p:nvSpPr>
            <p:spPr bwMode="auto">
              <a:xfrm rot="-5400000">
                <a:off x="4417" y="3092"/>
                <a:ext cx="1" cy="1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Line 38"/>
              <p:cNvSpPr>
                <a:spLocks noChangeShapeType="1"/>
              </p:cNvSpPr>
              <p:nvPr/>
            </p:nvSpPr>
            <p:spPr bwMode="auto">
              <a:xfrm>
                <a:off x="3789" y="2738"/>
                <a:ext cx="1" cy="98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Text Box 39"/>
              <p:cNvSpPr txBox="1">
                <a:spLocks noChangeArrowheads="1"/>
              </p:cNvSpPr>
              <p:nvPr/>
            </p:nvSpPr>
            <p:spPr bwMode="auto">
              <a:xfrm>
                <a:off x="3945" y="3719"/>
                <a:ext cx="876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Times New Roman" pitchFamily="18" charset="0"/>
                  </a:rPr>
                  <a:t>Temperature</a:t>
                </a:r>
                <a:endParaRPr lang="en-US" sz="1800" dirty="0"/>
              </a:p>
            </p:txBody>
          </p:sp>
        </p:grpSp>
      </p:grp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6048376" y="3762375"/>
            <a:ext cx="1447800" cy="1247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1638300" y="3857625"/>
            <a:ext cx="1590675" cy="1085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69131" y="5838826"/>
            <a:ext cx="375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U</a:t>
            </a:r>
            <a:r>
              <a:rPr lang="en-US" sz="2000" b="1" dirty="0">
                <a:solidFill>
                  <a:srgbClr val="0033CC"/>
                </a:solidFill>
              </a:rPr>
              <a:t>pper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0033CC"/>
                </a:solidFill>
              </a:rPr>
              <a:t>ritical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>
                <a:solidFill>
                  <a:srgbClr val="0000FF"/>
                </a:solidFill>
              </a:rPr>
              <a:t>olution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0033CC"/>
                </a:solidFill>
              </a:rPr>
              <a:t>emp.</a:t>
            </a:r>
            <a:endParaRPr lang="en-US" sz="2000" b="1" dirty="0"/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4937125" y="5861050"/>
            <a:ext cx="376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>
                <a:solidFill>
                  <a:srgbClr val="0033CC"/>
                </a:solidFill>
              </a:rPr>
              <a:t>ower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0033CC"/>
                </a:solidFill>
              </a:rPr>
              <a:t>ritical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>
                <a:solidFill>
                  <a:srgbClr val="0000FF"/>
                </a:solidFill>
              </a:rPr>
              <a:t>olution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0033CC"/>
                </a:solidFill>
              </a:rPr>
              <a:t>emp.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53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2538" grpId="0"/>
      <p:bldP spid="42" grpId="0" animBg="1"/>
      <p:bldP spid="43" grpId="0" animBg="1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66775" y="-28575"/>
            <a:ext cx="7029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PNIPAM in d-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10088" y="1098550"/>
          <a:ext cx="4378325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4" name="KGPlot" r:id="rId3" imgW="5676840" imgH="5968800" progId="KGraph_Plot">
                  <p:embed/>
                </p:oleObj>
              </mc:Choice>
              <mc:Fallback>
                <p:oleObj name="KGPlot" r:id="rId3" imgW="5676840" imgH="5968800" progId="KGraph_Plot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1098550"/>
                        <a:ext cx="4378325" cy="460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14943" y="5707062"/>
            <a:ext cx="135213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UCST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429792" y="5687219"/>
            <a:ext cx="1475957" cy="49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LCST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01613" y="1085850"/>
          <a:ext cx="4325937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5" name="KGPlot" r:id="rId5" imgW="5587920" imgH="5956200" progId="KGraph_Plot">
                  <p:embed/>
                </p:oleObj>
              </mc:Choice>
              <mc:Fallback>
                <p:oleObj name="KGPlot" r:id="rId5" imgW="5587920" imgH="5956200" progId="KGraph_Plot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085850"/>
                        <a:ext cx="4325937" cy="460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47625"/>
            <a:ext cx="1164655" cy="13810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438275" y="1581150"/>
            <a:ext cx="5272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3547" y="3638550"/>
            <a:ext cx="0" cy="1038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72545" y="1990725"/>
            <a:ext cx="0" cy="976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48475" y="2952750"/>
            <a:ext cx="0" cy="1104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919883"/>
              </p:ext>
            </p:extLst>
          </p:nvPr>
        </p:nvGraphicFramePr>
        <p:xfrm>
          <a:off x="2089150" y="768350"/>
          <a:ext cx="5302250" cy="541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6" name="KGPlot" r:id="rId3" imgW="5841720" imgH="5968800" progId="KGraph_Plot">
                  <p:embed/>
                </p:oleObj>
              </mc:Choice>
              <mc:Fallback>
                <p:oleObj name="KGPlot" r:id="rId3" imgW="5841720" imgH="596880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9150" y="768350"/>
                        <a:ext cx="5302250" cy="541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5350" y="-200025"/>
            <a:ext cx="7029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 in 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62325" y="1800225"/>
            <a:ext cx="9525" cy="1290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034030" y="3886200"/>
            <a:ext cx="9707" cy="1315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14925" y="2177256"/>
            <a:ext cx="0" cy="913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172243" y="4168779"/>
            <a:ext cx="135213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UCST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8343" y="3100389"/>
            <a:ext cx="135213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LCST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052638" y="3479006"/>
            <a:ext cx="2226468" cy="1952625"/>
          </a:xfrm>
          <a:custGeom>
            <a:avLst/>
            <a:gdLst>
              <a:gd name="connsiteX0" fmla="*/ 7143 w 2226468"/>
              <a:gd name="connsiteY0" fmla="*/ 4763 h 1952625"/>
              <a:gd name="connsiteX1" fmla="*/ 350043 w 2226468"/>
              <a:gd name="connsiteY1" fmla="*/ 0 h 1952625"/>
              <a:gd name="connsiteX2" fmla="*/ 688181 w 2226468"/>
              <a:gd name="connsiteY2" fmla="*/ 4763 h 1952625"/>
              <a:gd name="connsiteX3" fmla="*/ 1178718 w 2226468"/>
              <a:gd name="connsiteY3" fmla="*/ 30957 h 1952625"/>
              <a:gd name="connsiteX4" fmla="*/ 1481137 w 2226468"/>
              <a:gd name="connsiteY4" fmla="*/ 80963 h 1952625"/>
              <a:gd name="connsiteX5" fmla="*/ 1745456 w 2226468"/>
              <a:gd name="connsiteY5" fmla="*/ 180975 h 1952625"/>
              <a:gd name="connsiteX6" fmla="*/ 1957387 w 2226468"/>
              <a:gd name="connsiteY6" fmla="*/ 340519 h 1952625"/>
              <a:gd name="connsiteX7" fmla="*/ 2109787 w 2226468"/>
              <a:gd name="connsiteY7" fmla="*/ 497682 h 1952625"/>
              <a:gd name="connsiteX8" fmla="*/ 2157412 w 2226468"/>
              <a:gd name="connsiteY8" fmla="*/ 671513 h 1952625"/>
              <a:gd name="connsiteX9" fmla="*/ 2176462 w 2226468"/>
              <a:gd name="connsiteY9" fmla="*/ 842963 h 1952625"/>
              <a:gd name="connsiteX10" fmla="*/ 2193131 w 2226468"/>
              <a:gd name="connsiteY10" fmla="*/ 1023938 h 1952625"/>
              <a:gd name="connsiteX11" fmla="*/ 2202656 w 2226468"/>
              <a:gd name="connsiteY11" fmla="*/ 1209675 h 1952625"/>
              <a:gd name="connsiteX12" fmla="*/ 2209800 w 2226468"/>
              <a:gd name="connsiteY12" fmla="*/ 1304925 h 1952625"/>
              <a:gd name="connsiteX13" fmla="*/ 2226468 w 2226468"/>
              <a:gd name="connsiteY13" fmla="*/ 1952625 h 1952625"/>
              <a:gd name="connsiteX14" fmla="*/ 0 w 2226468"/>
              <a:gd name="connsiteY14" fmla="*/ 1952625 h 1952625"/>
              <a:gd name="connsiteX15" fmla="*/ 7143 w 2226468"/>
              <a:gd name="connsiteY15" fmla="*/ 4763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6468" h="1952625">
                <a:moveTo>
                  <a:pt x="7143" y="4763"/>
                </a:moveTo>
                <a:lnTo>
                  <a:pt x="350043" y="0"/>
                </a:lnTo>
                <a:lnTo>
                  <a:pt x="688181" y="4763"/>
                </a:lnTo>
                <a:lnTo>
                  <a:pt x="1178718" y="30957"/>
                </a:lnTo>
                <a:lnTo>
                  <a:pt x="1481137" y="80963"/>
                </a:lnTo>
                <a:lnTo>
                  <a:pt x="1745456" y="180975"/>
                </a:lnTo>
                <a:lnTo>
                  <a:pt x="1957387" y="340519"/>
                </a:lnTo>
                <a:lnTo>
                  <a:pt x="2109787" y="497682"/>
                </a:lnTo>
                <a:lnTo>
                  <a:pt x="2157412" y="671513"/>
                </a:lnTo>
                <a:lnTo>
                  <a:pt x="2176462" y="842963"/>
                </a:lnTo>
                <a:lnTo>
                  <a:pt x="2193131" y="1023938"/>
                </a:lnTo>
                <a:lnTo>
                  <a:pt x="2202656" y="1209675"/>
                </a:lnTo>
                <a:lnTo>
                  <a:pt x="2209800" y="1304925"/>
                </a:lnTo>
                <a:lnTo>
                  <a:pt x="2226468" y="1952625"/>
                </a:lnTo>
                <a:lnTo>
                  <a:pt x="0" y="1952625"/>
                </a:lnTo>
                <a:lnTo>
                  <a:pt x="7143" y="4763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217319" y="1900238"/>
            <a:ext cx="990600" cy="1476375"/>
          </a:xfrm>
          <a:custGeom>
            <a:avLst/>
            <a:gdLst>
              <a:gd name="connsiteX0" fmla="*/ 0 w 990600"/>
              <a:gd name="connsiteY0" fmla="*/ 9525 h 1476375"/>
              <a:gd name="connsiteX1" fmla="*/ 42862 w 990600"/>
              <a:gd name="connsiteY1" fmla="*/ 204787 h 1476375"/>
              <a:gd name="connsiteX2" fmla="*/ 107156 w 990600"/>
              <a:gd name="connsiteY2" fmla="*/ 404812 h 1476375"/>
              <a:gd name="connsiteX3" fmla="*/ 171450 w 990600"/>
              <a:gd name="connsiteY3" fmla="*/ 619125 h 1476375"/>
              <a:gd name="connsiteX4" fmla="*/ 228600 w 990600"/>
              <a:gd name="connsiteY4" fmla="*/ 835818 h 1476375"/>
              <a:gd name="connsiteX5" fmla="*/ 304800 w 990600"/>
              <a:gd name="connsiteY5" fmla="*/ 1035843 h 1476375"/>
              <a:gd name="connsiteX6" fmla="*/ 407194 w 990600"/>
              <a:gd name="connsiteY6" fmla="*/ 1166812 h 1476375"/>
              <a:gd name="connsiteX7" fmla="*/ 481012 w 990600"/>
              <a:gd name="connsiteY7" fmla="*/ 1285875 h 1476375"/>
              <a:gd name="connsiteX8" fmla="*/ 557212 w 990600"/>
              <a:gd name="connsiteY8" fmla="*/ 1338262 h 1476375"/>
              <a:gd name="connsiteX9" fmla="*/ 635794 w 990600"/>
              <a:gd name="connsiteY9" fmla="*/ 1376362 h 1476375"/>
              <a:gd name="connsiteX10" fmla="*/ 728662 w 990600"/>
              <a:gd name="connsiteY10" fmla="*/ 1412081 h 1476375"/>
              <a:gd name="connsiteX11" fmla="*/ 990600 w 990600"/>
              <a:gd name="connsiteY11" fmla="*/ 1476375 h 1476375"/>
              <a:gd name="connsiteX12" fmla="*/ 990600 w 990600"/>
              <a:gd name="connsiteY12" fmla="*/ 0 h 1476375"/>
              <a:gd name="connsiteX13" fmla="*/ 0 w 990600"/>
              <a:gd name="connsiteY13" fmla="*/ 952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" h="1476375">
                <a:moveTo>
                  <a:pt x="0" y="9525"/>
                </a:moveTo>
                <a:lnTo>
                  <a:pt x="42862" y="204787"/>
                </a:lnTo>
                <a:lnTo>
                  <a:pt x="107156" y="404812"/>
                </a:lnTo>
                <a:lnTo>
                  <a:pt x="171450" y="619125"/>
                </a:lnTo>
                <a:lnTo>
                  <a:pt x="228600" y="835818"/>
                </a:lnTo>
                <a:lnTo>
                  <a:pt x="304800" y="1035843"/>
                </a:lnTo>
                <a:lnTo>
                  <a:pt x="407194" y="1166812"/>
                </a:lnTo>
                <a:lnTo>
                  <a:pt x="481012" y="1285875"/>
                </a:lnTo>
                <a:lnTo>
                  <a:pt x="557212" y="1338262"/>
                </a:lnTo>
                <a:lnTo>
                  <a:pt x="635794" y="1376362"/>
                </a:lnTo>
                <a:lnTo>
                  <a:pt x="728662" y="1412081"/>
                </a:lnTo>
                <a:lnTo>
                  <a:pt x="990600" y="1476375"/>
                </a:lnTo>
                <a:lnTo>
                  <a:pt x="99060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0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81391"/>
              </p:ext>
            </p:extLst>
          </p:nvPr>
        </p:nvGraphicFramePr>
        <p:xfrm>
          <a:off x="1144588" y="815975"/>
          <a:ext cx="5122862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7" name="KGPlot" r:id="rId3" imgW="5613120" imgH="5854680" progId="KGraph_Plot">
                  <p:embed/>
                </p:oleObj>
              </mc:Choice>
              <mc:Fallback>
                <p:oleObj name="KGPlot" r:id="rId3" imgW="5613120" imgH="585468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815975"/>
                        <a:ext cx="5122862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360863" y="1799811"/>
            <a:ext cx="352425" cy="313932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MIX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ING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Z</a:t>
            </a:r>
          </a:p>
          <a:p>
            <a:r>
              <a:rPr lang="en-US" sz="1800" dirty="0">
                <a:solidFill>
                  <a:srgbClr val="0000FF"/>
                </a:solidFill>
              </a:rPr>
              <a:t>O</a:t>
            </a:r>
          </a:p>
          <a:p>
            <a:r>
              <a:rPr lang="en-US" sz="1800" dirty="0">
                <a:solidFill>
                  <a:srgbClr val="0000FF"/>
                </a:solidFill>
              </a:rPr>
              <a:t>N</a:t>
            </a:r>
          </a:p>
          <a:p>
            <a:r>
              <a:rPr lang="en-US" sz="1800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895350" y="-180975"/>
            <a:ext cx="7029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 in 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</a:p>
        </p:txBody>
      </p:sp>
    </p:spTree>
    <p:extLst>
      <p:ext uri="{BB962C8B-B14F-4D97-AF65-F5344CB8AC3E}">
        <p14:creationId xmlns:p14="http://schemas.microsoft.com/office/powerpoint/2010/main" val="3772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90821" grpId="0" animBg="1"/>
      <p:bldP spid="290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109" y="2862431"/>
            <a:ext cx="81819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The SANS Technique</a:t>
            </a:r>
          </a:p>
        </p:txBody>
      </p:sp>
    </p:spTree>
    <p:extLst>
      <p:ext uri="{BB962C8B-B14F-4D97-AF65-F5344CB8AC3E}">
        <p14:creationId xmlns:p14="http://schemas.microsoft.com/office/powerpoint/2010/main" val="11444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869950" y="0"/>
            <a:ext cx="7029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Co-solvation and Co-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nonsolvation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974725"/>
            <a:ext cx="4171950" cy="5130800"/>
            <a:chOff x="304800" y="974725"/>
            <a:chExt cx="4171950" cy="5130800"/>
          </a:xfrm>
        </p:grpSpPr>
        <p:grpSp>
          <p:nvGrpSpPr>
            <p:cNvPr id="24602" name="Group 62"/>
            <p:cNvGrpSpPr>
              <a:grpSpLocks/>
            </p:cNvGrpSpPr>
            <p:nvPr/>
          </p:nvGrpSpPr>
          <p:grpSpPr bwMode="auto">
            <a:xfrm>
              <a:off x="304800" y="1471613"/>
              <a:ext cx="4171950" cy="3814762"/>
              <a:chOff x="180975" y="1472247"/>
              <a:chExt cx="4171950" cy="3814445"/>
            </a:xfrm>
          </p:grpSpPr>
          <p:sp>
            <p:nvSpPr>
              <p:cNvPr id="4" name="Text Box 1"/>
              <p:cNvSpPr txBox="1"/>
              <p:nvPr/>
            </p:nvSpPr>
            <p:spPr>
              <a:xfrm>
                <a:off x="180975" y="1472247"/>
                <a:ext cx="4171950" cy="38144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endParaRPr lang="en-US" sz="1100" dirty="0">
                  <a:ea typeface="Calibri"/>
                  <a:cs typeface="Times New Roman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628650" y="1672255"/>
                <a:ext cx="0" cy="28667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523875" y="4539042"/>
                <a:ext cx="353377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3357563" y="1729401"/>
                <a:ext cx="0" cy="28096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628650" y="3485030"/>
                <a:ext cx="1185863" cy="1054012"/>
              </a:xfrm>
              <a:custGeom>
                <a:avLst/>
                <a:gdLst>
                  <a:gd name="connsiteX0" fmla="*/ 0 w 647700"/>
                  <a:gd name="connsiteY0" fmla="*/ 6415 h 530290"/>
                  <a:gd name="connsiteX1" fmla="*/ 190500 w 647700"/>
                  <a:gd name="connsiteY1" fmla="*/ 6415 h 530290"/>
                  <a:gd name="connsiteX2" fmla="*/ 419100 w 647700"/>
                  <a:gd name="connsiteY2" fmla="*/ 73090 h 530290"/>
                  <a:gd name="connsiteX3" fmla="*/ 590550 w 647700"/>
                  <a:gd name="connsiteY3" fmla="*/ 273115 h 530290"/>
                  <a:gd name="connsiteX4" fmla="*/ 647700 w 647700"/>
                  <a:gd name="connsiteY4" fmla="*/ 530290 h 53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530290">
                    <a:moveTo>
                      <a:pt x="0" y="6415"/>
                    </a:moveTo>
                    <a:cubicBezTo>
                      <a:pt x="60325" y="859"/>
                      <a:pt x="120650" y="-4697"/>
                      <a:pt x="190500" y="6415"/>
                    </a:cubicBezTo>
                    <a:cubicBezTo>
                      <a:pt x="260350" y="17527"/>
                      <a:pt x="352425" y="28640"/>
                      <a:pt x="419100" y="73090"/>
                    </a:cubicBezTo>
                    <a:cubicBezTo>
                      <a:pt x="485775" y="117540"/>
                      <a:pt x="552450" y="196915"/>
                      <a:pt x="590550" y="273115"/>
                    </a:cubicBezTo>
                    <a:cubicBezTo>
                      <a:pt x="628650" y="349315"/>
                      <a:pt x="638175" y="439802"/>
                      <a:pt x="647700" y="53029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171700" y="1757973"/>
                <a:ext cx="0" cy="27810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 rot="10800000">
                <a:off x="2171700" y="2234184"/>
                <a:ext cx="1185863" cy="1055599"/>
              </a:xfrm>
              <a:custGeom>
                <a:avLst/>
                <a:gdLst>
                  <a:gd name="connsiteX0" fmla="*/ 0 w 647700"/>
                  <a:gd name="connsiteY0" fmla="*/ 6415 h 530290"/>
                  <a:gd name="connsiteX1" fmla="*/ 190500 w 647700"/>
                  <a:gd name="connsiteY1" fmla="*/ 6415 h 530290"/>
                  <a:gd name="connsiteX2" fmla="*/ 419100 w 647700"/>
                  <a:gd name="connsiteY2" fmla="*/ 73090 h 530290"/>
                  <a:gd name="connsiteX3" fmla="*/ 590550 w 647700"/>
                  <a:gd name="connsiteY3" fmla="*/ 273115 h 530290"/>
                  <a:gd name="connsiteX4" fmla="*/ 647700 w 647700"/>
                  <a:gd name="connsiteY4" fmla="*/ 530290 h 53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530290">
                    <a:moveTo>
                      <a:pt x="0" y="6415"/>
                    </a:moveTo>
                    <a:cubicBezTo>
                      <a:pt x="60325" y="859"/>
                      <a:pt x="120650" y="-4697"/>
                      <a:pt x="190500" y="6415"/>
                    </a:cubicBezTo>
                    <a:cubicBezTo>
                      <a:pt x="260350" y="17527"/>
                      <a:pt x="352425" y="28640"/>
                      <a:pt x="419100" y="73090"/>
                    </a:cubicBezTo>
                    <a:cubicBezTo>
                      <a:pt x="485775" y="117540"/>
                      <a:pt x="552450" y="196915"/>
                      <a:pt x="590550" y="273115"/>
                    </a:cubicBezTo>
                    <a:cubicBezTo>
                      <a:pt x="628650" y="349315"/>
                      <a:pt x="638175" y="439802"/>
                      <a:pt x="647700" y="53029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819275" y="1757973"/>
                <a:ext cx="0" cy="27810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2173288" y="2235771"/>
                <a:ext cx="1184275" cy="1052426"/>
              </a:xfrm>
              <a:custGeom>
                <a:avLst/>
                <a:gdLst>
                  <a:gd name="connsiteX0" fmla="*/ 1183482 w 1183482"/>
                  <a:gd name="connsiteY0" fmla="*/ 1038225 h 1052512"/>
                  <a:gd name="connsiteX1" fmla="*/ 1071563 w 1183482"/>
                  <a:gd name="connsiteY1" fmla="*/ 1050131 h 1052512"/>
                  <a:gd name="connsiteX2" fmla="*/ 992982 w 1183482"/>
                  <a:gd name="connsiteY2" fmla="*/ 1052512 h 1052512"/>
                  <a:gd name="connsiteX3" fmla="*/ 897732 w 1183482"/>
                  <a:gd name="connsiteY3" fmla="*/ 1050131 h 1052512"/>
                  <a:gd name="connsiteX4" fmla="*/ 828675 w 1183482"/>
                  <a:gd name="connsiteY4" fmla="*/ 1038225 h 1052512"/>
                  <a:gd name="connsiteX5" fmla="*/ 759619 w 1183482"/>
                  <a:gd name="connsiteY5" fmla="*/ 1026319 h 1052512"/>
                  <a:gd name="connsiteX6" fmla="*/ 688182 w 1183482"/>
                  <a:gd name="connsiteY6" fmla="*/ 1016794 h 1052512"/>
                  <a:gd name="connsiteX7" fmla="*/ 616744 w 1183482"/>
                  <a:gd name="connsiteY7" fmla="*/ 997744 h 1052512"/>
                  <a:gd name="connsiteX8" fmla="*/ 561975 w 1183482"/>
                  <a:gd name="connsiteY8" fmla="*/ 985837 h 1052512"/>
                  <a:gd name="connsiteX9" fmla="*/ 514350 w 1183482"/>
                  <a:gd name="connsiteY9" fmla="*/ 962025 h 1052512"/>
                  <a:gd name="connsiteX10" fmla="*/ 452438 w 1183482"/>
                  <a:gd name="connsiteY10" fmla="*/ 931069 h 1052512"/>
                  <a:gd name="connsiteX11" fmla="*/ 407194 w 1183482"/>
                  <a:gd name="connsiteY11" fmla="*/ 904875 h 1052512"/>
                  <a:gd name="connsiteX12" fmla="*/ 359569 w 1183482"/>
                  <a:gd name="connsiteY12" fmla="*/ 862012 h 1052512"/>
                  <a:gd name="connsiteX13" fmla="*/ 304800 w 1183482"/>
                  <a:gd name="connsiteY13" fmla="*/ 812006 h 1052512"/>
                  <a:gd name="connsiteX14" fmla="*/ 261938 w 1183482"/>
                  <a:gd name="connsiteY14" fmla="*/ 754856 h 1052512"/>
                  <a:gd name="connsiteX15" fmla="*/ 219075 w 1183482"/>
                  <a:gd name="connsiteY15" fmla="*/ 702469 h 1052512"/>
                  <a:gd name="connsiteX16" fmla="*/ 180975 w 1183482"/>
                  <a:gd name="connsiteY16" fmla="*/ 647700 h 1052512"/>
                  <a:gd name="connsiteX17" fmla="*/ 147638 w 1183482"/>
                  <a:gd name="connsiteY17" fmla="*/ 590550 h 1052512"/>
                  <a:gd name="connsiteX18" fmla="*/ 116682 w 1183482"/>
                  <a:gd name="connsiteY18" fmla="*/ 545306 h 1052512"/>
                  <a:gd name="connsiteX19" fmla="*/ 80963 w 1183482"/>
                  <a:gd name="connsiteY19" fmla="*/ 452437 h 1052512"/>
                  <a:gd name="connsiteX20" fmla="*/ 50007 w 1183482"/>
                  <a:gd name="connsiteY20" fmla="*/ 333375 h 1052512"/>
                  <a:gd name="connsiteX21" fmla="*/ 26194 w 1183482"/>
                  <a:gd name="connsiteY21" fmla="*/ 235744 h 1052512"/>
                  <a:gd name="connsiteX22" fmla="*/ 16669 w 1183482"/>
                  <a:gd name="connsiteY22" fmla="*/ 133350 h 1052512"/>
                  <a:gd name="connsiteX23" fmla="*/ 0 w 1183482"/>
                  <a:gd name="connsiteY23" fmla="*/ 0 h 1052512"/>
                  <a:gd name="connsiteX24" fmla="*/ 1183482 w 1183482"/>
                  <a:gd name="connsiteY24" fmla="*/ 0 h 1052512"/>
                  <a:gd name="connsiteX25" fmla="*/ 1183482 w 1183482"/>
                  <a:gd name="connsiteY25" fmla="*/ 1038225 h 105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83482" h="1052512">
                    <a:moveTo>
                      <a:pt x="1183482" y="1038225"/>
                    </a:moveTo>
                    <a:lnTo>
                      <a:pt x="1071563" y="1050131"/>
                    </a:lnTo>
                    <a:lnTo>
                      <a:pt x="992982" y="1052512"/>
                    </a:lnTo>
                    <a:lnTo>
                      <a:pt x="897732" y="1050131"/>
                    </a:lnTo>
                    <a:lnTo>
                      <a:pt x="828675" y="1038225"/>
                    </a:lnTo>
                    <a:lnTo>
                      <a:pt x="759619" y="1026319"/>
                    </a:lnTo>
                    <a:lnTo>
                      <a:pt x="688182" y="1016794"/>
                    </a:lnTo>
                    <a:lnTo>
                      <a:pt x="616744" y="997744"/>
                    </a:lnTo>
                    <a:lnTo>
                      <a:pt x="561975" y="985837"/>
                    </a:lnTo>
                    <a:lnTo>
                      <a:pt x="514350" y="962025"/>
                    </a:lnTo>
                    <a:lnTo>
                      <a:pt x="452438" y="931069"/>
                    </a:lnTo>
                    <a:lnTo>
                      <a:pt x="407194" y="904875"/>
                    </a:lnTo>
                    <a:lnTo>
                      <a:pt x="359569" y="862012"/>
                    </a:lnTo>
                    <a:lnTo>
                      <a:pt x="304800" y="812006"/>
                    </a:lnTo>
                    <a:lnTo>
                      <a:pt x="261938" y="754856"/>
                    </a:lnTo>
                    <a:lnTo>
                      <a:pt x="219075" y="702469"/>
                    </a:lnTo>
                    <a:lnTo>
                      <a:pt x="180975" y="647700"/>
                    </a:lnTo>
                    <a:lnTo>
                      <a:pt x="147638" y="590550"/>
                    </a:lnTo>
                    <a:lnTo>
                      <a:pt x="116682" y="545306"/>
                    </a:lnTo>
                    <a:lnTo>
                      <a:pt x="80963" y="452437"/>
                    </a:lnTo>
                    <a:lnTo>
                      <a:pt x="50007" y="333375"/>
                    </a:lnTo>
                    <a:lnTo>
                      <a:pt x="26194" y="235744"/>
                    </a:lnTo>
                    <a:lnTo>
                      <a:pt x="16669" y="133350"/>
                    </a:lnTo>
                    <a:lnTo>
                      <a:pt x="0" y="0"/>
                    </a:lnTo>
                    <a:lnTo>
                      <a:pt x="1183482" y="0"/>
                    </a:lnTo>
                    <a:lnTo>
                      <a:pt x="1183482" y="10382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620713" y="3483442"/>
                <a:ext cx="1196975" cy="1052426"/>
              </a:xfrm>
              <a:custGeom>
                <a:avLst/>
                <a:gdLst>
                  <a:gd name="connsiteX0" fmla="*/ 0 w 1195388"/>
                  <a:gd name="connsiteY0" fmla="*/ 9525 h 1052512"/>
                  <a:gd name="connsiteX1" fmla="*/ 123825 w 1195388"/>
                  <a:gd name="connsiteY1" fmla="*/ 0 h 1052512"/>
                  <a:gd name="connsiteX2" fmla="*/ 245269 w 1195388"/>
                  <a:gd name="connsiteY2" fmla="*/ 0 h 1052512"/>
                  <a:gd name="connsiteX3" fmla="*/ 366713 w 1195388"/>
                  <a:gd name="connsiteY3" fmla="*/ 16669 h 1052512"/>
                  <a:gd name="connsiteX4" fmla="*/ 502444 w 1195388"/>
                  <a:gd name="connsiteY4" fmla="*/ 42862 h 1052512"/>
                  <a:gd name="connsiteX5" fmla="*/ 569119 w 1195388"/>
                  <a:gd name="connsiteY5" fmla="*/ 54769 h 1052512"/>
                  <a:gd name="connsiteX6" fmla="*/ 647700 w 1195388"/>
                  <a:gd name="connsiteY6" fmla="*/ 80962 h 1052512"/>
                  <a:gd name="connsiteX7" fmla="*/ 742950 w 1195388"/>
                  <a:gd name="connsiteY7" fmla="*/ 123825 h 1052512"/>
                  <a:gd name="connsiteX8" fmla="*/ 785813 w 1195388"/>
                  <a:gd name="connsiteY8" fmla="*/ 150019 h 1052512"/>
                  <a:gd name="connsiteX9" fmla="*/ 831057 w 1195388"/>
                  <a:gd name="connsiteY9" fmla="*/ 188119 h 1052512"/>
                  <a:gd name="connsiteX10" fmla="*/ 878682 w 1195388"/>
                  <a:gd name="connsiteY10" fmla="*/ 238125 h 1052512"/>
                  <a:gd name="connsiteX11" fmla="*/ 928688 w 1195388"/>
                  <a:gd name="connsiteY11" fmla="*/ 297656 h 1052512"/>
                  <a:gd name="connsiteX12" fmla="*/ 981075 w 1195388"/>
                  <a:gd name="connsiteY12" fmla="*/ 361950 h 1052512"/>
                  <a:gd name="connsiteX13" fmla="*/ 1035844 w 1195388"/>
                  <a:gd name="connsiteY13" fmla="*/ 433387 h 1052512"/>
                  <a:gd name="connsiteX14" fmla="*/ 1076325 w 1195388"/>
                  <a:gd name="connsiteY14" fmla="*/ 523875 h 1052512"/>
                  <a:gd name="connsiteX15" fmla="*/ 1112044 w 1195388"/>
                  <a:gd name="connsiteY15" fmla="*/ 602456 h 1052512"/>
                  <a:gd name="connsiteX16" fmla="*/ 1138238 w 1195388"/>
                  <a:gd name="connsiteY16" fmla="*/ 678656 h 1052512"/>
                  <a:gd name="connsiteX17" fmla="*/ 1154907 w 1195388"/>
                  <a:gd name="connsiteY17" fmla="*/ 738187 h 1052512"/>
                  <a:gd name="connsiteX18" fmla="*/ 1164432 w 1195388"/>
                  <a:gd name="connsiteY18" fmla="*/ 800100 h 1052512"/>
                  <a:gd name="connsiteX19" fmla="*/ 1173957 w 1195388"/>
                  <a:gd name="connsiteY19" fmla="*/ 859631 h 1052512"/>
                  <a:gd name="connsiteX20" fmla="*/ 1181100 w 1195388"/>
                  <a:gd name="connsiteY20" fmla="*/ 919162 h 1052512"/>
                  <a:gd name="connsiteX21" fmla="*/ 1185863 w 1195388"/>
                  <a:gd name="connsiteY21" fmla="*/ 966787 h 1052512"/>
                  <a:gd name="connsiteX22" fmla="*/ 1195388 w 1195388"/>
                  <a:gd name="connsiteY22" fmla="*/ 1052512 h 1052512"/>
                  <a:gd name="connsiteX23" fmla="*/ 9525 w 1195388"/>
                  <a:gd name="connsiteY23" fmla="*/ 1052512 h 1052512"/>
                  <a:gd name="connsiteX24" fmla="*/ 0 w 1195388"/>
                  <a:gd name="connsiteY24" fmla="*/ 9525 h 105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5388" h="1052512">
                    <a:moveTo>
                      <a:pt x="0" y="9525"/>
                    </a:moveTo>
                    <a:lnTo>
                      <a:pt x="123825" y="0"/>
                    </a:lnTo>
                    <a:lnTo>
                      <a:pt x="245269" y="0"/>
                    </a:lnTo>
                    <a:lnTo>
                      <a:pt x="366713" y="16669"/>
                    </a:lnTo>
                    <a:lnTo>
                      <a:pt x="502444" y="42862"/>
                    </a:lnTo>
                    <a:lnTo>
                      <a:pt x="569119" y="54769"/>
                    </a:lnTo>
                    <a:lnTo>
                      <a:pt x="647700" y="80962"/>
                    </a:lnTo>
                    <a:lnTo>
                      <a:pt x="742950" y="123825"/>
                    </a:lnTo>
                    <a:lnTo>
                      <a:pt x="785813" y="150019"/>
                    </a:lnTo>
                    <a:lnTo>
                      <a:pt x="831057" y="188119"/>
                    </a:lnTo>
                    <a:lnTo>
                      <a:pt x="878682" y="238125"/>
                    </a:lnTo>
                    <a:lnTo>
                      <a:pt x="928688" y="297656"/>
                    </a:lnTo>
                    <a:lnTo>
                      <a:pt x="981075" y="361950"/>
                    </a:lnTo>
                    <a:lnTo>
                      <a:pt x="1035844" y="433387"/>
                    </a:lnTo>
                    <a:lnTo>
                      <a:pt x="1076325" y="523875"/>
                    </a:lnTo>
                    <a:lnTo>
                      <a:pt x="1112044" y="602456"/>
                    </a:lnTo>
                    <a:lnTo>
                      <a:pt x="1138238" y="678656"/>
                    </a:lnTo>
                    <a:lnTo>
                      <a:pt x="1154907" y="738187"/>
                    </a:lnTo>
                    <a:lnTo>
                      <a:pt x="1164432" y="800100"/>
                    </a:lnTo>
                    <a:lnTo>
                      <a:pt x="1173957" y="859631"/>
                    </a:lnTo>
                    <a:lnTo>
                      <a:pt x="1181100" y="919162"/>
                    </a:lnTo>
                    <a:lnTo>
                      <a:pt x="1185863" y="966787"/>
                    </a:lnTo>
                    <a:lnTo>
                      <a:pt x="1195388" y="1052512"/>
                    </a:lnTo>
                    <a:lnTo>
                      <a:pt x="9525" y="1052512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Text Box 32"/>
              <p:cNvSpPr txBox="1"/>
              <p:nvPr/>
            </p:nvSpPr>
            <p:spPr>
              <a:xfrm>
                <a:off x="812800" y="2924688"/>
                <a:ext cx="1001713" cy="44446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2000" dirty="0">
                    <a:ea typeface="Calibri"/>
                    <a:cs typeface="Times New Roman"/>
                  </a:rPr>
                  <a:t>UCST</a:t>
                </a:r>
              </a:p>
            </p:txBody>
          </p:sp>
          <p:sp>
            <p:nvSpPr>
              <p:cNvPr id="56" name="Text Box 32"/>
              <p:cNvSpPr txBox="1"/>
              <p:nvPr/>
            </p:nvSpPr>
            <p:spPr>
              <a:xfrm>
                <a:off x="2336800" y="3378676"/>
                <a:ext cx="963613" cy="44605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2000" dirty="0">
                    <a:ea typeface="Calibri"/>
                    <a:cs typeface="Times New Roman"/>
                  </a:rPr>
                  <a:t>LCST</a:t>
                </a:r>
              </a:p>
            </p:txBody>
          </p:sp>
          <p:sp>
            <p:nvSpPr>
              <p:cNvPr id="59" name="Text Box 41"/>
              <p:cNvSpPr txBox="1"/>
              <p:nvPr/>
            </p:nvSpPr>
            <p:spPr>
              <a:xfrm>
                <a:off x="2827338" y="4743812"/>
                <a:ext cx="1071562" cy="47621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2000" dirty="0">
                    <a:ea typeface="Calibri"/>
                    <a:cs typeface="Times New Roman"/>
                  </a:rPr>
                  <a:t>d-water</a:t>
                </a:r>
              </a:p>
            </p:txBody>
          </p:sp>
          <p:sp>
            <p:nvSpPr>
              <p:cNvPr id="24620" name="Text Box 10"/>
              <p:cNvSpPr txBox="1">
                <a:spLocks noChangeArrowheads="1"/>
              </p:cNvSpPr>
              <p:nvPr/>
            </p:nvSpPr>
            <p:spPr bwMode="auto">
              <a:xfrm>
                <a:off x="229969" y="2409189"/>
                <a:ext cx="379631" cy="1379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T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m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p</a:t>
                </a:r>
                <a:endParaRPr lang="en-US" altLang="en-US" sz="1800"/>
              </a:p>
            </p:txBody>
          </p:sp>
        </p:grpSp>
        <p:sp>
          <p:nvSpPr>
            <p:cNvPr id="24603" name="Text Box 17"/>
            <p:cNvSpPr txBox="1">
              <a:spLocks noChangeArrowheads="1"/>
            </p:cNvSpPr>
            <p:nvPr/>
          </p:nvSpPr>
          <p:spPr bwMode="auto">
            <a:xfrm>
              <a:off x="1604963" y="5651500"/>
              <a:ext cx="220503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Co-solvation</a:t>
              </a:r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4604" name="Rectangle 5"/>
            <p:cNvSpPr>
              <a:spLocks noChangeArrowheads="1"/>
            </p:cNvSpPr>
            <p:nvPr/>
          </p:nvSpPr>
          <p:spPr bwMode="auto">
            <a:xfrm>
              <a:off x="1944688" y="1447800"/>
              <a:ext cx="352425" cy="314007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Z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48" name="Text Box 41"/>
            <p:cNvSpPr txBox="1"/>
            <p:nvPr/>
          </p:nvSpPr>
          <p:spPr>
            <a:xfrm>
              <a:off x="319088" y="4724400"/>
              <a:ext cx="1285875" cy="4762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2000" dirty="0">
                  <a:ea typeface="Calibri"/>
                  <a:cs typeface="Times New Roman"/>
                </a:rPr>
                <a:t>d-ethanol</a:t>
              </a:r>
            </a:p>
          </p:txBody>
        </p:sp>
        <p:sp>
          <p:nvSpPr>
            <p:cNvPr id="24606" name="Text Box 17"/>
            <p:cNvSpPr txBox="1">
              <a:spLocks noChangeArrowheads="1"/>
            </p:cNvSpPr>
            <p:nvPr/>
          </p:nvSpPr>
          <p:spPr bwMode="auto">
            <a:xfrm>
              <a:off x="1633538" y="974725"/>
              <a:ext cx="102393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PEO</a:t>
              </a:r>
              <a:endParaRPr lang="en-US" altLang="en-US" sz="280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72025" y="993775"/>
            <a:ext cx="4171950" cy="5133975"/>
            <a:chOff x="4772025" y="993775"/>
            <a:chExt cx="4171950" cy="5133975"/>
          </a:xfrm>
        </p:grpSpPr>
        <p:grpSp>
          <p:nvGrpSpPr>
            <p:cNvPr id="24581" name="Group 61"/>
            <p:cNvGrpSpPr>
              <a:grpSpLocks/>
            </p:cNvGrpSpPr>
            <p:nvPr/>
          </p:nvGrpSpPr>
          <p:grpSpPr bwMode="auto">
            <a:xfrm>
              <a:off x="4772025" y="1506538"/>
              <a:ext cx="4171950" cy="3813175"/>
              <a:chOff x="4600575" y="1505902"/>
              <a:chExt cx="4171950" cy="3814445"/>
            </a:xfrm>
          </p:grpSpPr>
          <p:sp>
            <p:nvSpPr>
              <p:cNvPr id="26" name="Text Box 1"/>
              <p:cNvSpPr txBox="1"/>
              <p:nvPr/>
            </p:nvSpPr>
            <p:spPr>
              <a:xfrm>
                <a:off x="4600575" y="1505902"/>
                <a:ext cx="4171950" cy="38144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endParaRPr lang="en-US" sz="1100" dirty="0">
                  <a:ea typeface="Calibri"/>
                  <a:cs typeface="Times New Roman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048250" y="1796511"/>
                <a:ext cx="0" cy="2856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943475" y="4653375"/>
                <a:ext cx="353377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624763" y="1844152"/>
                <a:ext cx="0" cy="28092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 rot="5400000">
                <a:off x="4991697" y="3179066"/>
                <a:ext cx="1184669" cy="1055687"/>
              </a:xfrm>
              <a:custGeom>
                <a:avLst/>
                <a:gdLst>
                  <a:gd name="connsiteX0" fmla="*/ 0 w 647700"/>
                  <a:gd name="connsiteY0" fmla="*/ 6415 h 530290"/>
                  <a:gd name="connsiteX1" fmla="*/ 190500 w 647700"/>
                  <a:gd name="connsiteY1" fmla="*/ 6415 h 530290"/>
                  <a:gd name="connsiteX2" fmla="*/ 419100 w 647700"/>
                  <a:gd name="connsiteY2" fmla="*/ 73090 h 530290"/>
                  <a:gd name="connsiteX3" fmla="*/ 590550 w 647700"/>
                  <a:gd name="connsiteY3" fmla="*/ 273115 h 530290"/>
                  <a:gd name="connsiteX4" fmla="*/ 647700 w 647700"/>
                  <a:gd name="connsiteY4" fmla="*/ 530290 h 53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530290">
                    <a:moveTo>
                      <a:pt x="0" y="6415"/>
                    </a:moveTo>
                    <a:cubicBezTo>
                      <a:pt x="60325" y="859"/>
                      <a:pt x="120650" y="-4697"/>
                      <a:pt x="190500" y="6415"/>
                    </a:cubicBezTo>
                    <a:cubicBezTo>
                      <a:pt x="260350" y="17527"/>
                      <a:pt x="352425" y="28640"/>
                      <a:pt x="419100" y="73090"/>
                    </a:cubicBezTo>
                    <a:cubicBezTo>
                      <a:pt x="485775" y="117540"/>
                      <a:pt x="552450" y="196915"/>
                      <a:pt x="590550" y="273115"/>
                    </a:cubicBezTo>
                    <a:cubicBezTo>
                      <a:pt x="628650" y="349315"/>
                      <a:pt x="638175" y="439802"/>
                      <a:pt x="647700" y="53029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6648450" y="1872736"/>
                <a:ext cx="0" cy="2780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 rot="16200000">
                <a:off x="6496647" y="2348527"/>
                <a:ext cx="1184669" cy="1055687"/>
              </a:xfrm>
              <a:custGeom>
                <a:avLst/>
                <a:gdLst>
                  <a:gd name="connsiteX0" fmla="*/ 0 w 647700"/>
                  <a:gd name="connsiteY0" fmla="*/ 6415 h 530290"/>
                  <a:gd name="connsiteX1" fmla="*/ 190500 w 647700"/>
                  <a:gd name="connsiteY1" fmla="*/ 6415 h 530290"/>
                  <a:gd name="connsiteX2" fmla="*/ 419100 w 647700"/>
                  <a:gd name="connsiteY2" fmla="*/ 73090 h 530290"/>
                  <a:gd name="connsiteX3" fmla="*/ 590550 w 647700"/>
                  <a:gd name="connsiteY3" fmla="*/ 273115 h 530290"/>
                  <a:gd name="connsiteX4" fmla="*/ 647700 w 647700"/>
                  <a:gd name="connsiteY4" fmla="*/ 530290 h 53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530290">
                    <a:moveTo>
                      <a:pt x="0" y="6415"/>
                    </a:moveTo>
                    <a:cubicBezTo>
                      <a:pt x="60325" y="859"/>
                      <a:pt x="120650" y="-4697"/>
                      <a:pt x="190500" y="6415"/>
                    </a:cubicBezTo>
                    <a:cubicBezTo>
                      <a:pt x="260350" y="17527"/>
                      <a:pt x="352425" y="28640"/>
                      <a:pt x="419100" y="73090"/>
                    </a:cubicBezTo>
                    <a:cubicBezTo>
                      <a:pt x="485775" y="117540"/>
                      <a:pt x="552450" y="196915"/>
                      <a:pt x="590550" y="273115"/>
                    </a:cubicBezTo>
                    <a:cubicBezTo>
                      <a:pt x="628650" y="349315"/>
                      <a:pt x="638175" y="439802"/>
                      <a:pt x="647700" y="53029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019800" y="1872736"/>
                <a:ext cx="0" cy="2780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6038850" y="1825095"/>
                <a:ext cx="590550" cy="28092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38725" y="3787899"/>
                <a:ext cx="982663" cy="862300"/>
              </a:xfrm>
              <a:custGeom>
                <a:avLst/>
                <a:gdLst>
                  <a:gd name="connsiteX0" fmla="*/ 7144 w 983456"/>
                  <a:gd name="connsiteY0" fmla="*/ 507206 h 862012"/>
                  <a:gd name="connsiteX1" fmla="*/ 59531 w 983456"/>
                  <a:gd name="connsiteY1" fmla="*/ 507206 h 862012"/>
                  <a:gd name="connsiteX2" fmla="*/ 178594 w 983456"/>
                  <a:gd name="connsiteY2" fmla="*/ 495300 h 862012"/>
                  <a:gd name="connsiteX3" fmla="*/ 371475 w 983456"/>
                  <a:gd name="connsiteY3" fmla="*/ 464344 h 862012"/>
                  <a:gd name="connsiteX4" fmla="*/ 490538 w 983456"/>
                  <a:gd name="connsiteY4" fmla="*/ 423862 h 862012"/>
                  <a:gd name="connsiteX5" fmla="*/ 604838 w 983456"/>
                  <a:gd name="connsiteY5" fmla="*/ 366712 h 862012"/>
                  <a:gd name="connsiteX6" fmla="*/ 714375 w 983456"/>
                  <a:gd name="connsiteY6" fmla="*/ 302419 h 862012"/>
                  <a:gd name="connsiteX7" fmla="*/ 783431 w 983456"/>
                  <a:gd name="connsiteY7" fmla="*/ 242887 h 862012"/>
                  <a:gd name="connsiteX8" fmla="*/ 847725 w 983456"/>
                  <a:gd name="connsiteY8" fmla="*/ 183356 h 862012"/>
                  <a:gd name="connsiteX9" fmla="*/ 902494 w 983456"/>
                  <a:gd name="connsiteY9" fmla="*/ 121444 h 862012"/>
                  <a:gd name="connsiteX10" fmla="*/ 945356 w 983456"/>
                  <a:gd name="connsiteY10" fmla="*/ 71437 h 862012"/>
                  <a:gd name="connsiteX11" fmla="*/ 983456 w 983456"/>
                  <a:gd name="connsiteY11" fmla="*/ 0 h 862012"/>
                  <a:gd name="connsiteX12" fmla="*/ 983456 w 983456"/>
                  <a:gd name="connsiteY12" fmla="*/ 862012 h 862012"/>
                  <a:gd name="connsiteX13" fmla="*/ 0 w 983456"/>
                  <a:gd name="connsiteY13" fmla="*/ 862012 h 862012"/>
                  <a:gd name="connsiteX14" fmla="*/ 7144 w 983456"/>
                  <a:gd name="connsiteY14" fmla="*/ 507206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3456" h="862012">
                    <a:moveTo>
                      <a:pt x="7144" y="507206"/>
                    </a:moveTo>
                    <a:lnTo>
                      <a:pt x="59531" y="507206"/>
                    </a:lnTo>
                    <a:lnTo>
                      <a:pt x="178594" y="495300"/>
                    </a:lnTo>
                    <a:lnTo>
                      <a:pt x="371475" y="464344"/>
                    </a:lnTo>
                    <a:lnTo>
                      <a:pt x="490538" y="423862"/>
                    </a:lnTo>
                    <a:lnTo>
                      <a:pt x="604838" y="366712"/>
                    </a:lnTo>
                    <a:lnTo>
                      <a:pt x="714375" y="302419"/>
                    </a:lnTo>
                    <a:lnTo>
                      <a:pt x="783431" y="242887"/>
                    </a:lnTo>
                    <a:lnTo>
                      <a:pt x="847725" y="183356"/>
                    </a:lnTo>
                    <a:lnTo>
                      <a:pt x="902494" y="121444"/>
                    </a:lnTo>
                    <a:lnTo>
                      <a:pt x="945356" y="71437"/>
                    </a:lnTo>
                    <a:lnTo>
                      <a:pt x="983456" y="0"/>
                    </a:lnTo>
                    <a:lnTo>
                      <a:pt x="983456" y="862012"/>
                    </a:lnTo>
                    <a:lnTo>
                      <a:pt x="0" y="862012"/>
                    </a:lnTo>
                    <a:lnTo>
                      <a:pt x="7144" y="507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6646863" y="2295152"/>
                <a:ext cx="982662" cy="927409"/>
              </a:xfrm>
              <a:custGeom>
                <a:avLst/>
                <a:gdLst>
                  <a:gd name="connsiteX0" fmla="*/ 0 w 983456"/>
                  <a:gd name="connsiteY0" fmla="*/ 926306 h 926306"/>
                  <a:gd name="connsiteX1" fmla="*/ 52387 w 983456"/>
                  <a:gd name="connsiteY1" fmla="*/ 840581 h 926306"/>
                  <a:gd name="connsiteX2" fmla="*/ 102394 w 983456"/>
                  <a:gd name="connsiteY2" fmla="*/ 762000 h 926306"/>
                  <a:gd name="connsiteX3" fmla="*/ 176212 w 983456"/>
                  <a:gd name="connsiteY3" fmla="*/ 690563 h 926306"/>
                  <a:gd name="connsiteX4" fmla="*/ 235744 w 983456"/>
                  <a:gd name="connsiteY4" fmla="*/ 638175 h 926306"/>
                  <a:gd name="connsiteX5" fmla="*/ 302419 w 983456"/>
                  <a:gd name="connsiteY5" fmla="*/ 583406 h 926306"/>
                  <a:gd name="connsiteX6" fmla="*/ 416719 w 983456"/>
                  <a:gd name="connsiteY6" fmla="*/ 521494 h 926306"/>
                  <a:gd name="connsiteX7" fmla="*/ 497681 w 983456"/>
                  <a:gd name="connsiteY7" fmla="*/ 483394 h 926306"/>
                  <a:gd name="connsiteX8" fmla="*/ 592931 w 983456"/>
                  <a:gd name="connsiteY8" fmla="*/ 459581 h 926306"/>
                  <a:gd name="connsiteX9" fmla="*/ 666750 w 983456"/>
                  <a:gd name="connsiteY9" fmla="*/ 442913 h 926306"/>
                  <a:gd name="connsiteX10" fmla="*/ 750094 w 983456"/>
                  <a:gd name="connsiteY10" fmla="*/ 423863 h 926306"/>
                  <a:gd name="connsiteX11" fmla="*/ 831056 w 983456"/>
                  <a:gd name="connsiteY11" fmla="*/ 411956 h 926306"/>
                  <a:gd name="connsiteX12" fmla="*/ 895350 w 983456"/>
                  <a:gd name="connsiteY12" fmla="*/ 407194 h 926306"/>
                  <a:gd name="connsiteX13" fmla="*/ 983456 w 983456"/>
                  <a:gd name="connsiteY13" fmla="*/ 400050 h 926306"/>
                  <a:gd name="connsiteX14" fmla="*/ 983456 w 983456"/>
                  <a:gd name="connsiteY14" fmla="*/ 0 h 926306"/>
                  <a:gd name="connsiteX15" fmla="*/ 4762 w 983456"/>
                  <a:gd name="connsiteY15" fmla="*/ 0 h 926306"/>
                  <a:gd name="connsiteX16" fmla="*/ 0 w 983456"/>
                  <a:gd name="connsiteY16" fmla="*/ 926306 h 9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3456" h="926306">
                    <a:moveTo>
                      <a:pt x="0" y="926306"/>
                    </a:moveTo>
                    <a:lnTo>
                      <a:pt x="52387" y="840581"/>
                    </a:lnTo>
                    <a:lnTo>
                      <a:pt x="102394" y="762000"/>
                    </a:lnTo>
                    <a:lnTo>
                      <a:pt x="176212" y="690563"/>
                    </a:lnTo>
                    <a:lnTo>
                      <a:pt x="235744" y="638175"/>
                    </a:lnTo>
                    <a:lnTo>
                      <a:pt x="302419" y="583406"/>
                    </a:lnTo>
                    <a:lnTo>
                      <a:pt x="416719" y="521494"/>
                    </a:lnTo>
                    <a:lnTo>
                      <a:pt x="497681" y="483394"/>
                    </a:lnTo>
                    <a:lnTo>
                      <a:pt x="592931" y="459581"/>
                    </a:lnTo>
                    <a:lnTo>
                      <a:pt x="666750" y="442913"/>
                    </a:lnTo>
                    <a:lnTo>
                      <a:pt x="750094" y="423863"/>
                    </a:lnTo>
                    <a:lnTo>
                      <a:pt x="831056" y="411956"/>
                    </a:lnTo>
                    <a:lnTo>
                      <a:pt x="895350" y="407194"/>
                    </a:lnTo>
                    <a:lnTo>
                      <a:pt x="983456" y="400050"/>
                    </a:lnTo>
                    <a:lnTo>
                      <a:pt x="983456" y="0"/>
                    </a:lnTo>
                    <a:lnTo>
                      <a:pt x="4762" y="0"/>
                    </a:lnTo>
                    <a:cubicBezTo>
                      <a:pt x="3175" y="308769"/>
                      <a:pt x="1587" y="617537"/>
                      <a:pt x="0" y="926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Text Box 32"/>
              <p:cNvSpPr txBox="1"/>
              <p:nvPr/>
            </p:nvSpPr>
            <p:spPr>
              <a:xfrm>
                <a:off x="6680200" y="3200328"/>
                <a:ext cx="908050" cy="44623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20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LCST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19800" y="2295152"/>
                <a:ext cx="628650" cy="233916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Text Box 32"/>
              <p:cNvSpPr txBox="1"/>
              <p:nvPr/>
            </p:nvSpPr>
            <p:spPr>
              <a:xfrm>
                <a:off x="5065713" y="3402356"/>
                <a:ext cx="860425" cy="44623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9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UCST</a:t>
                </a:r>
              </a:p>
            </p:txBody>
          </p:sp>
          <p:sp>
            <p:nvSpPr>
              <p:cNvPr id="24601" name="Text Box 10"/>
              <p:cNvSpPr txBox="1">
                <a:spLocks noChangeArrowheads="1"/>
              </p:cNvSpPr>
              <p:nvPr/>
            </p:nvSpPr>
            <p:spPr bwMode="auto">
              <a:xfrm>
                <a:off x="4677032" y="2457526"/>
                <a:ext cx="379631" cy="1379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T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m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 sz="1800">
                    <a:latin typeface="Times New Roman" pitchFamily="18" charset="0"/>
                  </a:rPr>
                  <a:t>p</a:t>
                </a:r>
                <a:endParaRPr lang="en-US" altLang="en-US" sz="1800"/>
              </a:p>
            </p:txBody>
          </p:sp>
        </p:grpSp>
        <p:sp>
          <p:nvSpPr>
            <p:cNvPr id="24582" name="Text Box 17"/>
            <p:cNvSpPr txBox="1">
              <a:spLocks noChangeArrowheads="1"/>
            </p:cNvSpPr>
            <p:nvPr/>
          </p:nvSpPr>
          <p:spPr bwMode="auto">
            <a:xfrm>
              <a:off x="5788025" y="5673725"/>
              <a:ext cx="275590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Co-nonsolvation</a:t>
              </a:r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6354763" y="1789113"/>
              <a:ext cx="352425" cy="286226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NO MIX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Z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50" name="Text Box 41"/>
            <p:cNvSpPr txBox="1"/>
            <p:nvPr/>
          </p:nvSpPr>
          <p:spPr>
            <a:xfrm>
              <a:off x="7264400" y="4762500"/>
              <a:ext cx="1071563" cy="4762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2000" dirty="0">
                  <a:ea typeface="Calibri"/>
                  <a:cs typeface="Times New Roman"/>
                </a:rPr>
                <a:t>d-water</a:t>
              </a:r>
            </a:p>
          </p:txBody>
        </p:sp>
        <p:sp>
          <p:nvSpPr>
            <p:cNvPr id="52" name="Text Box 41"/>
            <p:cNvSpPr txBox="1"/>
            <p:nvPr/>
          </p:nvSpPr>
          <p:spPr>
            <a:xfrm>
              <a:off x="4791075" y="4754563"/>
              <a:ext cx="1400175" cy="47466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2000" dirty="0">
                  <a:ea typeface="Calibri"/>
                  <a:cs typeface="Times New Roman"/>
                </a:rPr>
                <a:t>d-ethanol</a:t>
              </a:r>
            </a:p>
          </p:txBody>
        </p:sp>
        <p:sp>
          <p:nvSpPr>
            <p:cNvPr id="24586" name="Text Box 17"/>
            <p:cNvSpPr txBox="1">
              <a:spLocks noChangeArrowheads="1"/>
            </p:cNvSpPr>
            <p:nvPr/>
          </p:nvSpPr>
          <p:spPr bwMode="auto">
            <a:xfrm>
              <a:off x="5678488" y="993775"/>
              <a:ext cx="1652587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</a:rPr>
                <a:t>PNIPAM</a:t>
              </a:r>
              <a:endParaRPr lang="en-US" altLang="en-US" sz="28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31510"/>
              </p:ext>
            </p:extLst>
          </p:nvPr>
        </p:nvGraphicFramePr>
        <p:xfrm>
          <a:off x="1813619" y="1360836"/>
          <a:ext cx="5048250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1" name="KGPlot" r:id="rId3" imgW="6095880" imgH="5613120" progId="KGraph_Plot">
                  <p:embed/>
                </p:oleObj>
              </mc:Choice>
              <mc:Fallback>
                <p:oleObj name="KGPlot" r:id="rId3" imgW="6095880" imgH="56131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619" y="1360836"/>
                        <a:ext cx="5048250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899" y="0"/>
            <a:ext cx="7738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PNIPAM in 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</a:p>
        </p:txBody>
      </p:sp>
    </p:spTree>
    <p:extLst>
      <p:ext uri="{BB962C8B-B14F-4D97-AF65-F5344CB8AC3E}">
        <p14:creationId xmlns:p14="http://schemas.microsoft.com/office/powerpoint/2010/main" val="18329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899" y="0"/>
            <a:ext cx="737522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PNIPAM in 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7088" y="1633538"/>
            <a:ext cx="4951412" cy="4641850"/>
            <a:chOff x="2097088" y="1633538"/>
            <a:chExt cx="4951412" cy="4641850"/>
          </a:xfrm>
        </p:grpSpPr>
        <p:sp>
          <p:nvSpPr>
            <p:cNvPr id="9" name="Rectangle 8"/>
            <p:cNvSpPr/>
            <p:nvPr/>
          </p:nvSpPr>
          <p:spPr>
            <a:xfrm>
              <a:off x="4766465" y="1779149"/>
              <a:ext cx="1232992" cy="37775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999457" y="1779149"/>
              <a:ext cx="959913" cy="885437"/>
            </a:xfrm>
            <a:custGeom>
              <a:avLst/>
              <a:gdLst>
                <a:gd name="connsiteX0" fmla="*/ 0 w 959913"/>
                <a:gd name="connsiteY0" fmla="*/ 885437 h 885437"/>
                <a:gd name="connsiteX1" fmla="*/ 223428 w 959913"/>
                <a:gd name="connsiteY1" fmla="*/ 806824 h 885437"/>
                <a:gd name="connsiteX2" fmla="*/ 504782 w 959913"/>
                <a:gd name="connsiteY2" fmla="*/ 715798 h 885437"/>
                <a:gd name="connsiteX3" fmla="*/ 649596 w 959913"/>
                <a:gd name="connsiteY3" fmla="*/ 682697 h 885437"/>
                <a:gd name="connsiteX4" fmla="*/ 959913 w 959913"/>
                <a:gd name="connsiteY4" fmla="*/ 620634 h 885437"/>
                <a:gd name="connsiteX5" fmla="*/ 959913 w 959913"/>
                <a:gd name="connsiteY5" fmla="*/ 0 h 885437"/>
                <a:gd name="connsiteX6" fmla="*/ 4138 w 959913"/>
                <a:gd name="connsiteY6" fmla="*/ 0 h 885437"/>
                <a:gd name="connsiteX7" fmla="*/ 0 w 959913"/>
                <a:gd name="connsiteY7" fmla="*/ 885437 h 88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913" h="885437">
                  <a:moveTo>
                    <a:pt x="0" y="885437"/>
                  </a:moveTo>
                  <a:lnTo>
                    <a:pt x="223428" y="806824"/>
                  </a:lnTo>
                  <a:lnTo>
                    <a:pt x="504782" y="715798"/>
                  </a:lnTo>
                  <a:lnTo>
                    <a:pt x="649596" y="682697"/>
                  </a:lnTo>
                  <a:lnTo>
                    <a:pt x="959913" y="620634"/>
                  </a:lnTo>
                  <a:lnTo>
                    <a:pt x="959913" y="0"/>
                  </a:lnTo>
                  <a:lnTo>
                    <a:pt x="4138" y="0"/>
                  </a:lnTo>
                  <a:cubicBezTo>
                    <a:pt x="2759" y="295146"/>
                    <a:pt x="1379" y="590291"/>
                    <a:pt x="0" y="885437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3177643" y="3463135"/>
              <a:ext cx="1588822" cy="2093603"/>
            </a:xfrm>
            <a:custGeom>
              <a:avLst/>
              <a:gdLst>
                <a:gd name="connsiteX0" fmla="*/ 0 w 1588822"/>
                <a:gd name="connsiteY0" fmla="*/ 1704673 h 2093603"/>
                <a:gd name="connsiteX1" fmla="*/ 335143 w 1588822"/>
                <a:gd name="connsiteY1" fmla="*/ 1696398 h 2093603"/>
                <a:gd name="connsiteX2" fmla="*/ 517195 w 1588822"/>
                <a:gd name="connsiteY2" fmla="*/ 1692260 h 2093603"/>
                <a:gd name="connsiteX3" fmla="*/ 682697 w 1588822"/>
                <a:gd name="connsiteY3" fmla="*/ 1605372 h 2093603"/>
                <a:gd name="connsiteX4" fmla="*/ 844062 w 1588822"/>
                <a:gd name="connsiteY4" fmla="*/ 1472970 h 2093603"/>
                <a:gd name="connsiteX5" fmla="*/ 1005427 w 1588822"/>
                <a:gd name="connsiteY5" fmla="*/ 1282642 h 2093603"/>
                <a:gd name="connsiteX6" fmla="*/ 1146104 w 1588822"/>
                <a:gd name="connsiteY6" fmla="*/ 1055077 h 2093603"/>
                <a:gd name="connsiteX7" fmla="*/ 1303331 w 1588822"/>
                <a:gd name="connsiteY7" fmla="*/ 728210 h 2093603"/>
                <a:gd name="connsiteX8" fmla="*/ 1431595 w 1588822"/>
                <a:gd name="connsiteY8" fmla="*/ 417893 h 2093603"/>
                <a:gd name="connsiteX9" fmla="*/ 1448145 w 1588822"/>
                <a:gd name="connsiteY9" fmla="*/ 372380 h 2093603"/>
                <a:gd name="connsiteX10" fmla="*/ 1539171 w 1588822"/>
                <a:gd name="connsiteY10" fmla="*/ 132402 h 2093603"/>
                <a:gd name="connsiteX11" fmla="*/ 1588822 w 1588822"/>
                <a:gd name="connsiteY11" fmla="*/ 0 h 2093603"/>
                <a:gd name="connsiteX12" fmla="*/ 1588822 w 1588822"/>
                <a:gd name="connsiteY12" fmla="*/ 2093603 h 2093603"/>
                <a:gd name="connsiteX13" fmla="*/ 4138 w 1588822"/>
                <a:gd name="connsiteY13" fmla="*/ 2093603 h 2093603"/>
                <a:gd name="connsiteX14" fmla="*/ 0 w 1588822"/>
                <a:gd name="connsiteY14" fmla="*/ 1704673 h 209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8822" h="2093603">
                  <a:moveTo>
                    <a:pt x="0" y="1704673"/>
                  </a:moveTo>
                  <a:lnTo>
                    <a:pt x="335143" y="1696398"/>
                  </a:lnTo>
                  <a:lnTo>
                    <a:pt x="517195" y="1692260"/>
                  </a:lnTo>
                  <a:lnTo>
                    <a:pt x="682697" y="1605372"/>
                  </a:lnTo>
                  <a:lnTo>
                    <a:pt x="844062" y="1472970"/>
                  </a:lnTo>
                  <a:lnTo>
                    <a:pt x="1005427" y="1282642"/>
                  </a:lnTo>
                  <a:lnTo>
                    <a:pt x="1146104" y="1055077"/>
                  </a:lnTo>
                  <a:lnTo>
                    <a:pt x="1303331" y="728210"/>
                  </a:lnTo>
                  <a:lnTo>
                    <a:pt x="1431595" y="417893"/>
                  </a:lnTo>
                  <a:cubicBezTo>
                    <a:pt x="1444983" y="377729"/>
                    <a:pt x="1438157" y="392358"/>
                    <a:pt x="1448145" y="372380"/>
                  </a:cubicBezTo>
                  <a:lnTo>
                    <a:pt x="1539171" y="132402"/>
                  </a:lnTo>
                  <a:lnTo>
                    <a:pt x="1588822" y="0"/>
                  </a:lnTo>
                  <a:lnTo>
                    <a:pt x="1588822" y="2093603"/>
                  </a:lnTo>
                  <a:lnTo>
                    <a:pt x="4138" y="2093603"/>
                  </a:lnTo>
                  <a:cubicBezTo>
                    <a:pt x="2759" y="1963960"/>
                    <a:pt x="1379" y="1834316"/>
                    <a:pt x="0" y="1704673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715907"/>
                </p:ext>
              </p:extLst>
            </p:nvPr>
          </p:nvGraphicFramePr>
          <p:xfrm>
            <a:off x="2097088" y="1633538"/>
            <a:ext cx="4951412" cy="464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03" name="KGPlot" r:id="rId3" imgW="5981400" imgH="5613120" progId="KGraph_Plot">
                    <p:embed/>
                  </p:oleObj>
                </mc:Choice>
                <mc:Fallback>
                  <p:oleObj name="KGPlot" r:id="rId3" imgW="5981400" imgH="56131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7088" y="1633538"/>
                          <a:ext cx="4951412" cy="4641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82830" y="3753849"/>
              <a:ext cx="994095" cy="64633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NO MIX</a:t>
              </a:r>
              <a:endParaRPr lang="en-US" sz="1800" dirty="0">
                <a:solidFill>
                  <a:srgbClr val="0000FF"/>
                </a:solidFill>
              </a:endParaRPr>
            </a:p>
            <a:p>
              <a:r>
                <a:rPr lang="en-US" sz="1800" dirty="0">
                  <a:solidFill>
                    <a:srgbClr val="0000FF"/>
                  </a:solidFill>
                </a:rPr>
                <a:t> 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0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723899"/>
            <a:ext cx="7772400" cy="5114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Most polymers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dissolve better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solvent mixtures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cosolvation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PNIPAM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obeys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nonsolvation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characterized by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“perfect” solvation window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10 % d-water.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PNIPAM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characterized by a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non-solvation window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60 % d-water.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a valuable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thermodynamic probe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study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phase transitions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well as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75" y="-85725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446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9" y="2862431"/>
            <a:ext cx="8864081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Single-Chain Conformations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PNIPAM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899" y="0"/>
            <a:ext cx="7738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PNIPAM in d-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F931AE-A63C-41D2-AA83-48645F9018F5}"/>
              </a:ext>
            </a:extLst>
          </p:cNvPr>
          <p:cNvGrpSpPr/>
          <p:nvPr/>
        </p:nvGrpSpPr>
        <p:grpSpPr>
          <a:xfrm>
            <a:off x="2271712" y="1140142"/>
            <a:ext cx="4600576" cy="4577715"/>
            <a:chOff x="0" y="0"/>
            <a:chExt cx="4600898" cy="45780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E4331-91DE-43A8-B5D8-9923515F291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34865" y="0"/>
              <a:ext cx="4066033" cy="457809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19D11E-9983-4504-82B2-B092A0494C45}"/>
                </a:ext>
              </a:extLst>
            </p:cNvPr>
            <p:cNvSpPr/>
            <p:nvPr/>
          </p:nvSpPr>
          <p:spPr>
            <a:xfrm rot="-5399999">
              <a:off x="-1039293" y="1770134"/>
              <a:ext cx="2444832" cy="2999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Scattering Intensity (cm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B60708-837C-4988-B3C6-CC63350E4331}"/>
                </a:ext>
              </a:extLst>
            </p:cNvPr>
            <p:cNvSpPr/>
            <p:nvPr/>
          </p:nvSpPr>
          <p:spPr>
            <a:xfrm rot="-5399999">
              <a:off x="36830" y="1123678"/>
              <a:ext cx="133808" cy="2074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-1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0A803F-7DBC-420F-A692-9EA5DF27339E}"/>
                </a:ext>
              </a:extLst>
            </p:cNvPr>
            <p:cNvSpPr/>
            <p:nvPr/>
          </p:nvSpPr>
          <p:spPr>
            <a:xfrm rot="-5399999">
              <a:off x="139832" y="999874"/>
              <a:ext cx="131332" cy="2999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ED01FE-09E9-463C-B460-C3B4F0378AAF}"/>
                </a:ext>
              </a:extLst>
            </p:cNvPr>
            <p:cNvSpPr/>
            <p:nvPr/>
          </p:nvSpPr>
          <p:spPr>
            <a:xfrm rot="-5399999">
              <a:off x="90635" y="950678"/>
              <a:ext cx="131332" cy="2999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371600"/>
            <a:ext cx="7772400" cy="50482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is valuable for measurements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single-chain conformations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non-dilute polymer samples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d/h polymers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d/h solvents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O/H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contrast variation series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zero average contrast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zero average contrast sample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single-chain conformations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no inter-chain contributions)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B2DA60-8484-4C6F-9262-B9D2325B0CDB}"/>
              </a:ext>
            </a:extLst>
          </p:cNvPr>
          <p:cNvSpPr/>
          <p:nvPr/>
        </p:nvSpPr>
        <p:spPr>
          <a:xfrm>
            <a:off x="671207" y="241491"/>
            <a:ext cx="722832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6070" marR="377825" indent="-6350" algn="ctr">
              <a:lnSpc>
                <a:spcPct val="107000"/>
              </a:lnSpc>
              <a:spcBef>
                <a:spcPts val="0"/>
              </a:spcBef>
              <a:spcAft>
                <a:spcPts val="511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Zero Average Contrast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371600"/>
            <a:ext cx="7772400" cy="50482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B2DA60-8484-4C6F-9262-B9D2325B0CDB}"/>
              </a:ext>
            </a:extLst>
          </p:cNvPr>
          <p:cNvSpPr/>
          <p:nvPr/>
        </p:nvSpPr>
        <p:spPr>
          <a:xfrm>
            <a:off x="687249" y="482122"/>
            <a:ext cx="722832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6070" marR="377825" indent="-6350" algn="ctr">
              <a:lnSpc>
                <a:spcPct val="107000"/>
              </a:lnSpc>
              <a:spcBef>
                <a:spcPts val="0"/>
              </a:spcBef>
              <a:spcAft>
                <a:spcPts val="511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Zero Average Contrast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664E6-357F-4123-A9D6-6FFBAADB3083}"/>
              </a:ext>
            </a:extLst>
          </p:cNvPr>
          <p:cNvSpPr/>
          <p:nvPr/>
        </p:nvSpPr>
        <p:spPr>
          <a:xfrm>
            <a:off x="821094" y="3605830"/>
            <a:ext cx="695130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marR="0" indent="-6350" algn="just">
              <a:lnSpc>
                <a:spcPct val="1070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Equal degrees of polymerization for d and h polymers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10">
            <a:extLst>
              <a:ext uri="{FF2B5EF4-FFF2-40B4-BE49-F238E27FC236}">
                <a16:creationId xmlns:a16="http://schemas.microsoft.com/office/drawing/2014/main" id="{71D4E817-DB96-4208-AF00-818A0117E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486" y="2886725"/>
            <a:ext cx="81456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7950" algn="ctr"/>
                <a:tab pos="3349625" algn="ctr"/>
                <a:tab pos="6924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7950" algn="ctr"/>
                <a:tab pos="3349625" algn="ctr"/>
                <a:tab pos="6924675" algn="ct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 polymer 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 polymer 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AF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solvent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2985502-8ECD-429D-8FC5-F1499B948E88}"/>
              </a:ext>
            </a:extLst>
          </p:cNvPr>
          <p:cNvGrpSpPr/>
          <p:nvPr/>
        </p:nvGrpSpPr>
        <p:grpSpPr>
          <a:xfrm>
            <a:off x="2660183" y="2480352"/>
            <a:ext cx="5393032" cy="447676"/>
            <a:chOff x="0" y="0"/>
            <a:chExt cx="5661026" cy="447869"/>
          </a:xfrm>
        </p:grpSpPr>
        <p:sp>
          <p:nvSpPr>
            <p:cNvPr id="108" name="Shape 27255">
              <a:extLst>
                <a:ext uri="{FF2B5EF4-FFF2-40B4-BE49-F238E27FC236}">
                  <a16:creationId xmlns:a16="http://schemas.microsoft.com/office/drawing/2014/main" id="{AE6E79BC-AAA7-4ABA-8004-F562CCF64E79}"/>
                </a:ext>
              </a:extLst>
            </p:cNvPr>
            <p:cNvSpPr/>
            <p:nvPr/>
          </p:nvSpPr>
          <p:spPr>
            <a:xfrm>
              <a:off x="44445" y="3"/>
              <a:ext cx="0" cy="438341"/>
            </a:xfrm>
            <a:custGeom>
              <a:avLst/>
              <a:gdLst/>
              <a:ahLst/>
              <a:cxnLst/>
              <a:rect l="0" t="0" r="0" b="0"/>
              <a:pathLst>
                <a:path h="438341">
                  <a:moveTo>
                    <a:pt x="0" y="438341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00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9" name="Shape 27256">
              <a:extLst>
                <a:ext uri="{FF2B5EF4-FFF2-40B4-BE49-F238E27FC236}">
                  <a16:creationId xmlns:a16="http://schemas.microsoft.com/office/drawing/2014/main" id="{8D161D1B-D90E-42F2-9B98-C9C5D24320BF}"/>
                </a:ext>
              </a:extLst>
            </p:cNvPr>
            <p:cNvSpPr/>
            <p:nvPr/>
          </p:nvSpPr>
          <p:spPr>
            <a:xfrm>
              <a:off x="0" y="0"/>
              <a:ext cx="88900" cy="76200"/>
            </a:xfrm>
            <a:custGeom>
              <a:avLst/>
              <a:gdLst/>
              <a:ahLst/>
              <a:cxnLst/>
              <a:rect l="0" t="0" r="0" b="0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050" cap="rnd">
              <a:miter lim="127000"/>
            </a:ln>
          </p:spPr>
          <p:style>
            <a:lnRef idx="1">
              <a:srgbClr val="0000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Shape 27258">
              <a:extLst>
                <a:ext uri="{FF2B5EF4-FFF2-40B4-BE49-F238E27FC236}">
                  <a16:creationId xmlns:a16="http://schemas.microsoft.com/office/drawing/2014/main" id="{EB98953F-77B1-4F72-AFD3-78C005759326}"/>
                </a:ext>
              </a:extLst>
            </p:cNvPr>
            <p:cNvSpPr/>
            <p:nvPr/>
          </p:nvSpPr>
          <p:spPr>
            <a:xfrm>
              <a:off x="2025645" y="9528"/>
              <a:ext cx="0" cy="438341"/>
            </a:xfrm>
            <a:custGeom>
              <a:avLst/>
              <a:gdLst/>
              <a:ahLst/>
              <a:cxnLst/>
              <a:rect l="0" t="0" r="0" b="0"/>
              <a:pathLst>
                <a:path h="438341">
                  <a:moveTo>
                    <a:pt x="0" y="438341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1" name="Shape 27259">
              <a:extLst>
                <a:ext uri="{FF2B5EF4-FFF2-40B4-BE49-F238E27FC236}">
                  <a16:creationId xmlns:a16="http://schemas.microsoft.com/office/drawing/2014/main" id="{C9A654B4-428B-4805-B2EC-3CC89518D32F}"/>
                </a:ext>
              </a:extLst>
            </p:cNvPr>
            <p:cNvSpPr/>
            <p:nvPr/>
          </p:nvSpPr>
          <p:spPr>
            <a:xfrm>
              <a:off x="1981200" y="9525"/>
              <a:ext cx="88900" cy="76200"/>
            </a:xfrm>
            <a:custGeom>
              <a:avLst/>
              <a:gdLst/>
              <a:ahLst/>
              <a:cxnLst/>
              <a:rect l="0" t="0" r="0" b="0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050" cap="rnd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Shape 27261">
              <a:extLst>
                <a:ext uri="{FF2B5EF4-FFF2-40B4-BE49-F238E27FC236}">
                  <a16:creationId xmlns:a16="http://schemas.microsoft.com/office/drawing/2014/main" id="{1B512F95-BA54-437D-8199-F3092A84182B}"/>
                </a:ext>
              </a:extLst>
            </p:cNvPr>
            <p:cNvSpPr/>
            <p:nvPr/>
          </p:nvSpPr>
          <p:spPr>
            <a:xfrm>
              <a:off x="5616570" y="3"/>
              <a:ext cx="0" cy="438341"/>
            </a:xfrm>
            <a:custGeom>
              <a:avLst/>
              <a:gdLst/>
              <a:ahLst/>
              <a:cxnLst/>
              <a:rect l="0" t="0" r="0" b="0"/>
              <a:pathLst>
                <a:path h="438341">
                  <a:moveTo>
                    <a:pt x="0" y="438341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00AF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3" name="Shape 27262">
              <a:extLst>
                <a:ext uri="{FF2B5EF4-FFF2-40B4-BE49-F238E27FC236}">
                  <a16:creationId xmlns:a16="http://schemas.microsoft.com/office/drawing/2014/main" id="{66205869-42CA-45EA-BF7D-E4CD9C3C5E4A}"/>
                </a:ext>
              </a:extLst>
            </p:cNvPr>
            <p:cNvSpPr/>
            <p:nvPr/>
          </p:nvSpPr>
          <p:spPr>
            <a:xfrm>
              <a:off x="5572126" y="0"/>
              <a:ext cx="88900" cy="76200"/>
            </a:xfrm>
            <a:custGeom>
              <a:avLst/>
              <a:gdLst/>
              <a:ahLst/>
              <a:cxnLst/>
              <a:rect l="0" t="0" r="0" b="0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050" cap="rnd">
              <a:miter lim="127000"/>
            </a:ln>
          </p:spPr>
          <p:style>
            <a:lnRef idx="1">
              <a:srgbClr val="00AF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564263F-0D09-4D83-B541-63EC9C0547FC}"/>
              </a:ext>
            </a:extLst>
          </p:cNvPr>
          <p:cNvSpPr/>
          <p:nvPr/>
        </p:nvSpPr>
        <p:spPr>
          <a:xfrm>
            <a:off x="4485596" y="5399339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Single-chain </a:t>
            </a:r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0CBC1D4-5521-4F2F-9814-4305BFD33A0C}"/>
              </a:ext>
            </a:extLst>
          </p:cNvPr>
          <p:cNvSpPr/>
          <p:nvPr/>
        </p:nvSpPr>
        <p:spPr>
          <a:xfrm>
            <a:off x="4535017" y="5758349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 factor</a:t>
            </a:r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A312922-A993-49BF-9779-D8704D6D5996}"/>
              </a:ext>
            </a:extLst>
          </p:cNvPr>
          <p:cNvSpPr/>
          <p:nvPr/>
        </p:nvSpPr>
        <p:spPr>
          <a:xfrm>
            <a:off x="6048997" y="544328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Contrast</a:t>
            </a:r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8CE9F57-2F70-4AD5-AECC-1733920C4B72}"/>
              </a:ext>
            </a:extLst>
          </p:cNvPr>
          <p:cNvSpPr/>
          <p:nvPr/>
        </p:nvSpPr>
        <p:spPr>
          <a:xfrm>
            <a:off x="6115363" y="580970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factor </a:t>
            </a:r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4B2B078-64EC-474A-BAF5-803B6C5CCEF4}"/>
              </a:ext>
            </a:extLst>
          </p:cNvPr>
          <p:cNvSpPr/>
          <p:nvPr/>
        </p:nvSpPr>
        <p:spPr>
          <a:xfrm>
            <a:off x="7687212" y="5356392"/>
            <a:ext cx="125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Inter-chain 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A505279-2AB0-4BAD-AA85-DF623765AEB4}"/>
              </a:ext>
            </a:extLst>
          </p:cNvPr>
          <p:cNvSpPr/>
          <p:nvPr/>
        </p:nvSpPr>
        <p:spPr>
          <a:xfrm>
            <a:off x="7584676" y="568901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F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contributions </a:t>
            </a:r>
            <a:endParaRPr lang="en-US" dirty="0"/>
          </a:p>
        </p:txBody>
      </p:sp>
      <p:graphicFrame>
        <p:nvGraphicFramePr>
          <p:cNvPr id="124" name="Object 123">
            <a:extLst>
              <a:ext uri="{FF2B5EF4-FFF2-40B4-BE49-F238E27FC236}">
                <a16:creationId xmlns:a16="http://schemas.microsoft.com/office/drawing/2014/main" id="{B86C0BF1-2F4A-4CEC-A6E6-D8114231B443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658938" y="2070100"/>
          <a:ext cx="719931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0" name="Equation" r:id="rId3" imgW="4635360" imgH="393480" progId="Equation.3">
                  <p:embed/>
                </p:oleObj>
              </mc:Choice>
              <mc:Fallback>
                <p:oleObj name="Equation" r:id="rId3" imgW="4635360" imgH="393480" progId="Equation.3">
                  <p:embed/>
                  <p:pic>
                    <p:nvPicPr>
                      <p:cNvPr id="124" name="Object 123">
                        <a:extLst>
                          <a:ext uri="{FF2B5EF4-FFF2-40B4-BE49-F238E27FC236}">
                            <a16:creationId xmlns:a16="http://schemas.microsoft.com/office/drawing/2014/main" id="{B86C0BF1-2F4A-4CEC-A6E6-D8114231B44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2070100"/>
                        <a:ext cx="719931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>
            <a:extLst>
              <a:ext uri="{FF2B5EF4-FFF2-40B4-BE49-F238E27FC236}">
                <a16:creationId xmlns:a16="http://schemas.microsoft.com/office/drawing/2014/main" id="{C5ACE170-F7BA-4F13-A3E9-B9E89DD87670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130300" y="4479925"/>
          <a:ext cx="75580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1" name="Equation" r:id="rId5" imgW="4012920" imgH="444240" progId="Equation.3">
                  <p:embed/>
                </p:oleObj>
              </mc:Choice>
              <mc:Fallback>
                <p:oleObj name="Equation" r:id="rId5" imgW="4012920" imgH="444240" progId="Equation.3">
                  <p:embed/>
                  <p:pic>
                    <p:nvPicPr>
                      <p:cNvPr id="125" name="Object 124">
                        <a:extLst>
                          <a:ext uri="{FF2B5EF4-FFF2-40B4-BE49-F238E27FC236}">
                            <a16:creationId xmlns:a16="http://schemas.microsoft.com/office/drawing/2014/main" id="{C5ACE170-F7BA-4F13-A3E9-B9E89DD8767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479925"/>
                        <a:ext cx="75580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47BEE96-5CD0-498C-98F0-0D7762C57250}"/>
              </a:ext>
            </a:extLst>
          </p:cNvPr>
          <p:cNvCxnSpPr>
            <a:cxnSpLocks/>
          </p:cNvCxnSpPr>
          <p:nvPr/>
        </p:nvCxnSpPr>
        <p:spPr>
          <a:xfrm flipV="1">
            <a:off x="5270754" y="4837280"/>
            <a:ext cx="0" cy="606004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8272DC0-84A1-4901-8190-1F5EB4648799}"/>
              </a:ext>
            </a:extLst>
          </p:cNvPr>
          <p:cNvGrpSpPr/>
          <p:nvPr/>
        </p:nvGrpSpPr>
        <p:grpSpPr>
          <a:xfrm>
            <a:off x="6160040" y="4299737"/>
            <a:ext cx="728627" cy="1163958"/>
            <a:chOff x="143967" y="0"/>
            <a:chExt cx="729153" cy="1164194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AE4354B-2E07-4F3E-B391-351C803F88BB}"/>
                </a:ext>
              </a:extLst>
            </p:cNvPr>
            <p:cNvSpPr/>
            <p:nvPr/>
          </p:nvSpPr>
          <p:spPr>
            <a:xfrm>
              <a:off x="538205" y="145963"/>
              <a:ext cx="97226" cy="2557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Shape 27274">
              <a:extLst>
                <a:ext uri="{FF2B5EF4-FFF2-40B4-BE49-F238E27FC236}">
                  <a16:creationId xmlns:a16="http://schemas.microsoft.com/office/drawing/2014/main" id="{95BE1CA9-A68B-42FA-B91B-7B02944E714E}"/>
                </a:ext>
              </a:extLst>
            </p:cNvPr>
            <p:cNvSpPr/>
            <p:nvPr/>
          </p:nvSpPr>
          <p:spPr>
            <a:xfrm>
              <a:off x="536289" y="558099"/>
              <a:ext cx="0" cy="606095"/>
            </a:xfrm>
            <a:custGeom>
              <a:avLst/>
              <a:gdLst/>
              <a:ahLst/>
              <a:cxnLst/>
              <a:rect l="0" t="0" r="0" b="0"/>
              <a:pathLst>
                <a:path h="606095">
                  <a:moveTo>
                    <a:pt x="0" y="606095"/>
                  </a:moveTo>
                  <a:lnTo>
                    <a:pt x="0" y="0"/>
                  </a:lnTo>
                </a:path>
              </a:pathLst>
            </a:custGeom>
            <a:ln w="1905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9" name="Shape 27275">
              <a:extLst>
                <a:ext uri="{FF2B5EF4-FFF2-40B4-BE49-F238E27FC236}">
                  <a16:creationId xmlns:a16="http://schemas.microsoft.com/office/drawing/2014/main" id="{880E6864-C2A3-42FE-8D55-B51F938809A5}"/>
                </a:ext>
              </a:extLst>
            </p:cNvPr>
            <p:cNvSpPr/>
            <p:nvPr/>
          </p:nvSpPr>
          <p:spPr>
            <a:xfrm>
              <a:off x="491843" y="558093"/>
              <a:ext cx="88900" cy="76200"/>
            </a:xfrm>
            <a:custGeom>
              <a:avLst/>
              <a:gdLst/>
              <a:ahLst/>
              <a:cxnLst/>
              <a:rect l="0" t="0" r="0" b="0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050" cap="rnd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0" name="Shape 27276">
              <a:extLst>
                <a:ext uri="{FF2B5EF4-FFF2-40B4-BE49-F238E27FC236}">
                  <a16:creationId xmlns:a16="http://schemas.microsoft.com/office/drawing/2014/main" id="{E5262CCF-328C-43D7-A59E-09F6257957A4}"/>
                </a:ext>
              </a:extLst>
            </p:cNvPr>
            <p:cNvSpPr/>
            <p:nvPr/>
          </p:nvSpPr>
          <p:spPr>
            <a:xfrm>
              <a:off x="146045" y="0"/>
              <a:ext cx="727075" cy="785038"/>
            </a:xfrm>
            <a:custGeom>
              <a:avLst/>
              <a:gdLst/>
              <a:ahLst/>
              <a:cxnLst/>
              <a:rect l="0" t="0" r="0" b="0"/>
              <a:pathLst>
                <a:path w="727075" h="785038">
                  <a:moveTo>
                    <a:pt x="0" y="785038"/>
                  </a:moveTo>
                  <a:lnTo>
                    <a:pt x="727075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1" name="Shape 27277">
              <a:extLst>
                <a:ext uri="{FF2B5EF4-FFF2-40B4-BE49-F238E27FC236}">
                  <a16:creationId xmlns:a16="http://schemas.microsoft.com/office/drawing/2014/main" id="{5271EB1D-CAE7-4850-8863-2A7EE879D0EC}"/>
                </a:ext>
              </a:extLst>
            </p:cNvPr>
            <p:cNvSpPr/>
            <p:nvPr/>
          </p:nvSpPr>
          <p:spPr>
            <a:xfrm>
              <a:off x="143967" y="9526"/>
              <a:ext cx="727075" cy="785038"/>
            </a:xfrm>
            <a:custGeom>
              <a:avLst/>
              <a:gdLst/>
              <a:ahLst/>
              <a:cxnLst/>
              <a:rect l="0" t="0" r="0" b="0"/>
              <a:pathLst>
                <a:path w="727075" h="785038">
                  <a:moveTo>
                    <a:pt x="0" y="0"/>
                  </a:moveTo>
                  <a:lnTo>
                    <a:pt x="727075" y="785038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BF010D2-94F8-435B-81FA-0CF02ACD9FF1}"/>
              </a:ext>
            </a:extLst>
          </p:cNvPr>
          <p:cNvSpPr/>
          <p:nvPr/>
        </p:nvSpPr>
        <p:spPr>
          <a:xfrm>
            <a:off x="5876977" y="4011745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zero average contrast</a:t>
            </a:r>
            <a:endParaRPr lang="en-US" dirty="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47D5DD7-9936-4D4F-9F27-1FB918293D18}"/>
              </a:ext>
            </a:extLst>
          </p:cNvPr>
          <p:cNvCxnSpPr>
            <a:cxnSpLocks/>
          </p:cNvCxnSpPr>
          <p:nvPr/>
        </p:nvCxnSpPr>
        <p:spPr>
          <a:xfrm flipV="1">
            <a:off x="8210599" y="4852788"/>
            <a:ext cx="0" cy="606004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6" grpId="0"/>
      <p:bldP spid="115" grpId="0"/>
      <p:bldP spid="116" grpId="0"/>
      <p:bldP spid="117" grpId="0"/>
      <p:bldP spid="118" grpId="0"/>
      <p:bldP spid="119" grpId="0"/>
      <p:bldP spid="120" grpId="0"/>
      <p:bldP spid="1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01576D-E6FB-4E54-AE3E-19BD913CB80E}"/>
              </a:ext>
            </a:extLst>
          </p:cNvPr>
          <p:cNvGrpSpPr/>
          <p:nvPr/>
        </p:nvGrpSpPr>
        <p:grpSpPr>
          <a:xfrm>
            <a:off x="2017394" y="1400493"/>
            <a:ext cx="5294483" cy="4168784"/>
            <a:chOff x="0" y="0"/>
            <a:chExt cx="5294620" cy="4169422"/>
          </a:xfrm>
        </p:grpSpPr>
        <p:sp>
          <p:nvSpPr>
            <p:cNvPr id="7" name="Shape 27282">
              <a:extLst>
                <a:ext uri="{FF2B5EF4-FFF2-40B4-BE49-F238E27FC236}">
                  <a16:creationId xmlns:a16="http://schemas.microsoft.com/office/drawing/2014/main" id="{47F541B8-3346-4658-892D-998F6B24EE2E}"/>
                </a:ext>
              </a:extLst>
            </p:cNvPr>
            <p:cNvSpPr/>
            <p:nvPr/>
          </p:nvSpPr>
          <p:spPr>
            <a:xfrm>
              <a:off x="1450138" y="140204"/>
              <a:ext cx="3264738" cy="3328327"/>
            </a:xfrm>
            <a:custGeom>
              <a:avLst/>
              <a:gdLst/>
              <a:ahLst/>
              <a:cxnLst/>
              <a:rect l="0" t="0" r="0" b="0"/>
              <a:pathLst>
                <a:path w="3264738" h="3328327">
                  <a:moveTo>
                    <a:pt x="0" y="0"/>
                  </a:moveTo>
                  <a:lnTo>
                    <a:pt x="3264738" y="0"/>
                  </a:lnTo>
                  <a:lnTo>
                    <a:pt x="3264738" y="3328327"/>
                  </a:lnTo>
                  <a:lnTo>
                    <a:pt x="0" y="3328327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miter lim="101600"/>
            </a:ln>
          </p:spPr>
          <p:style>
            <a:lnRef idx="1">
              <a:srgbClr val="000000"/>
            </a:lnRef>
            <a:fillRef idx="0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27284">
              <a:extLst>
                <a:ext uri="{FF2B5EF4-FFF2-40B4-BE49-F238E27FC236}">
                  <a16:creationId xmlns:a16="http://schemas.microsoft.com/office/drawing/2014/main" id="{10B63D2E-8495-4144-B91D-39D73E882178}"/>
                </a:ext>
              </a:extLst>
            </p:cNvPr>
            <p:cNvSpPr/>
            <p:nvPr/>
          </p:nvSpPr>
          <p:spPr>
            <a:xfrm>
              <a:off x="1519090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400973">
              <a:extLst>
                <a:ext uri="{FF2B5EF4-FFF2-40B4-BE49-F238E27FC236}">
                  <a16:creationId xmlns:a16="http://schemas.microsoft.com/office/drawing/2014/main" id="{23719215-E2C4-4CCD-9E26-07F79D5942F0}"/>
                </a:ext>
              </a:extLst>
            </p:cNvPr>
            <p:cNvSpPr/>
            <p:nvPr/>
          </p:nvSpPr>
          <p:spPr>
            <a:xfrm>
              <a:off x="1323710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12728D-1764-4534-A8F7-497F74526B3E}"/>
                </a:ext>
              </a:extLst>
            </p:cNvPr>
            <p:cNvSpPr/>
            <p:nvPr/>
          </p:nvSpPr>
          <p:spPr>
            <a:xfrm>
              <a:off x="1415152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077C6A-9A9A-4BDE-8027-A7977B522C88}"/>
                </a:ext>
              </a:extLst>
            </p:cNvPr>
            <p:cNvSpPr/>
            <p:nvPr/>
          </p:nvSpPr>
          <p:spPr>
            <a:xfrm>
              <a:off x="1491352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Shape 27288">
              <a:extLst>
                <a:ext uri="{FF2B5EF4-FFF2-40B4-BE49-F238E27FC236}">
                  <a16:creationId xmlns:a16="http://schemas.microsoft.com/office/drawing/2014/main" id="{CE4A3B91-7E5F-4693-9039-2A23A0A89BF6}"/>
                </a:ext>
              </a:extLst>
            </p:cNvPr>
            <p:cNvSpPr/>
            <p:nvPr/>
          </p:nvSpPr>
          <p:spPr>
            <a:xfrm>
              <a:off x="1312220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27289">
              <a:extLst>
                <a:ext uri="{FF2B5EF4-FFF2-40B4-BE49-F238E27FC236}">
                  <a16:creationId xmlns:a16="http://schemas.microsoft.com/office/drawing/2014/main" id="{BC4B60F9-6B15-4988-9973-5B676BBA6D6C}"/>
                </a:ext>
              </a:extLst>
            </p:cNvPr>
            <p:cNvSpPr/>
            <p:nvPr/>
          </p:nvSpPr>
          <p:spPr>
            <a:xfrm>
              <a:off x="3243016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27290">
              <a:extLst>
                <a:ext uri="{FF2B5EF4-FFF2-40B4-BE49-F238E27FC236}">
                  <a16:creationId xmlns:a16="http://schemas.microsoft.com/office/drawing/2014/main" id="{05409BE3-C792-4294-B2F3-66D51E53654F}"/>
                </a:ext>
              </a:extLst>
            </p:cNvPr>
            <p:cNvSpPr/>
            <p:nvPr/>
          </p:nvSpPr>
          <p:spPr>
            <a:xfrm>
              <a:off x="3518845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27291">
              <a:extLst>
                <a:ext uri="{FF2B5EF4-FFF2-40B4-BE49-F238E27FC236}">
                  <a16:creationId xmlns:a16="http://schemas.microsoft.com/office/drawing/2014/main" id="{B95FDC93-8DA5-432E-A230-9E0A344149C2}"/>
                </a:ext>
              </a:extLst>
            </p:cNvPr>
            <p:cNvSpPr/>
            <p:nvPr/>
          </p:nvSpPr>
          <p:spPr>
            <a:xfrm>
              <a:off x="3829152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400974">
              <a:extLst>
                <a:ext uri="{FF2B5EF4-FFF2-40B4-BE49-F238E27FC236}">
                  <a16:creationId xmlns:a16="http://schemas.microsoft.com/office/drawing/2014/main" id="{E5174794-B316-4E64-A2C7-3696582ED6B4}"/>
                </a:ext>
              </a:extLst>
            </p:cNvPr>
            <p:cNvSpPr/>
            <p:nvPr/>
          </p:nvSpPr>
          <p:spPr>
            <a:xfrm>
              <a:off x="3633776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20FB73-0036-4B79-9475-B52493EFD966}"/>
                </a:ext>
              </a:extLst>
            </p:cNvPr>
            <p:cNvSpPr/>
            <p:nvPr/>
          </p:nvSpPr>
          <p:spPr>
            <a:xfrm>
              <a:off x="3725212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00AF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9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766EFC-834A-4713-85DF-2A0F91CF899C}"/>
                </a:ext>
              </a:extLst>
            </p:cNvPr>
            <p:cNvSpPr/>
            <p:nvPr/>
          </p:nvSpPr>
          <p:spPr>
            <a:xfrm>
              <a:off x="3801412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00AF5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Shape 27295">
              <a:extLst>
                <a:ext uri="{FF2B5EF4-FFF2-40B4-BE49-F238E27FC236}">
                  <a16:creationId xmlns:a16="http://schemas.microsoft.com/office/drawing/2014/main" id="{99A93FDC-95D2-454F-87ED-3920D57D2AD1}"/>
                </a:ext>
              </a:extLst>
            </p:cNvPr>
            <p:cNvSpPr/>
            <p:nvPr/>
          </p:nvSpPr>
          <p:spPr>
            <a:xfrm>
              <a:off x="1530584" y="22982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400975">
              <a:extLst>
                <a:ext uri="{FF2B5EF4-FFF2-40B4-BE49-F238E27FC236}">
                  <a16:creationId xmlns:a16="http://schemas.microsoft.com/office/drawing/2014/main" id="{82865AA6-42C7-4BE7-9EFA-BD9CECE9DBDB}"/>
                </a:ext>
              </a:extLst>
            </p:cNvPr>
            <p:cNvSpPr/>
            <p:nvPr/>
          </p:nvSpPr>
          <p:spPr>
            <a:xfrm>
              <a:off x="1266242" y="11490"/>
              <a:ext cx="459715" cy="275831"/>
            </a:xfrm>
            <a:custGeom>
              <a:avLst/>
              <a:gdLst/>
              <a:ahLst/>
              <a:cxnLst/>
              <a:rect l="0" t="0" r="0" b="0"/>
              <a:pathLst>
                <a:path w="459715" h="275831">
                  <a:moveTo>
                    <a:pt x="0" y="0"/>
                  </a:moveTo>
                  <a:lnTo>
                    <a:pt x="459715" y="0"/>
                  </a:lnTo>
                  <a:lnTo>
                    <a:pt x="459715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02C942-765E-435A-8EBF-66758458EABA}"/>
                </a:ext>
              </a:extLst>
            </p:cNvPr>
            <p:cNvSpPr/>
            <p:nvPr/>
          </p:nvSpPr>
          <p:spPr>
            <a:xfrm>
              <a:off x="1357689" y="51571"/>
              <a:ext cx="202692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13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E86E79-F159-4006-92EF-1605CF29D30B}"/>
                </a:ext>
              </a:extLst>
            </p:cNvPr>
            <p:cNvSpPr/>
            <p:nvPr/>
          </p:nvSpPr>
          <p:spPr>
            <a:xfrm>
              <a:off x="1510089" y="5172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Shape 27299">
              <a:extLst>
                <a:ext uri="{FF2B5EF4-FFF2-40B4-BE49-F238E27FC236}">
                  <a16:creationId xmlns:a16="http://schemas.microsoft.com/office/drawing/2014/main" id="{77136978-945B-452F-B072-C90E31DCA47E}"/>
                </a:ext>
              </a:extLst>
            </p:cNvPr>
            <p:cNvSpPr/>
            <p:nvPr/>
          </p:nvSpPr>
          <p:spPr>
            <a:xfrm>
              <a:off x="1496104" y="3355905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400976">
              <a:extLst>
                <a:ext uri="{FF2B5EF4-FFF2-40B4-BE49-F238E27FC236}">
                  <a16:creationId xmlns:a16="http://schemas.microsoft.com/office/drawing/2014/main" id="{B659956F-962A-4133-AD76-15AA58BFD370}"/>
                </a:ext>
              </a:extLst>
            </p:cNvPr>
            <p:cNvSpPr/>
            <p:nvPr/>
          </p:nvSpPr>
          <p:spPr>
            <a:xfrm>
              <a:off x="1254761" y="3344414"/>
              <a:ext cx="459715" cy="275832"/>
            </a:xfrm>
            <a:custGeom>
              <a:avLst/>
              <a:gdLst/>
              <a:ahLst/>
              <a:cxnLst/>
              <a:rect l="0" t="0" r="0" b="0"/>
              <a:pathLst>
                <a:path w="459715" h="275832">
                  <a:moveTo>
                    <a:pt x="0" y="0"/>
                  </a:moveTo>
                  <a:lnTo>
                    <a:pt x="459715" y="0"/>
                  </a:lnTo>
                  <a:lnTo>
                    <a:pt x="459715" y="275832"/>
                  </a:lnTo>
                  <a:lnTo>
                    <a:pt x="0" y="27583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189D78-F785-4A82-AD94-4E88FFE7BA10}"/>
                </a:ext>
              </a:extLst>
            </p:cNvPr>
            <p:cNvSpPr/>
            <p:nvPr/>
          </p:nvSpPr>
          <p:spPr>
            <a:xfrm>
              <a:off x="1346195" y="3384494"/>
              <a:ext cx="202692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14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EB616D-45CA-4418-A4EE-A3BA5AC10360}"/>
                </a:ext>
              </a:extLst>
            </p:cNvPr>
            <p:cNvSpPr/>
            <p:nvPr/>
          </p:nvSpPr>
          <p:spPr>
            <a:xfrm>
              <a:off x="1498595" y="3384647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Shape 27303">
              <a:extLst>
                <a:ext uri="{FF2B5EF4-FFF2-40B4-BE49-F238E27FC236}">
                  <a16:creationId xmlns:a16="http://schemas.microsoft.com/office/drawing/2014/main" id="{A214395E-F71C-4802-B4BC-D4118E4003F3}"/>
                </a:ext>
              </a:extLst>
            </p:cNvPr>
            <p:cNvSpPr/>
            <p:nvPr/>
          </p:nvSpPr>
          <p:spPr>
            <a:xfrm>
              <a:off x="3840644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7304">
              <a:extLst>
                <a:ext uri="{FF2B5EF4-FFF2-40B4-BE49-F238E27FC236}">
                  <a16:creationId xmlns:a16="http://schemas.microsoft.com/office/drawing/2014/main" id="{DA4C263F-3FEC-4A17-A70C-29EE1E40B7E5}"/>
                </a:ext>
              </a:extLst>
            </p:cNvPr>
            <p:cNvSpPr/>
            <p:nvPr/>
          </p:nvSpPr>
          <p:spPr>
            <a:xfrm>
              <a:off x="4116471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7305">
              <a:extLst>
                <a:ext uri="{FF2B5EF4-FFF2-40B4-BE49-F238E27FC236}">
                  <a16:creationId xmlns:a16="http://schemas.microsoft.com/office/drawing/2014/main" id="{B95BFC9A-125A-446D-8673-3D5AD4239CBA}"/>
                </a:ext>
              </a:extLst>
            </p:cNvPr>
            <p:cNvSpPr/>
            <p:nvPr/>
          </p:nvSpPr>
          <p:spPr>
            <a:xfrm>
              <a:off x="4127964" y="1677951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27306">
              <a:extLst>
                <a:ext uri="{FF2B5EF4-FFF2-40B4-BE49-F238E27FC236}">
                  <a16:creationId xmlns:a16="http://schemas.microsoft.com/office/drawing/2014/main" id="{63377A86-8FB9-4D9F-BB13-FFEE05F64430}"/>
                </a:ext>
              </a:extLst>
            </p:cNvPr>
            <p:cNvSpPr/>
            <p:nvPr/>
          </p:nvSpPr>
          <p:spPr>
            <a:xfrm>
              <a:off x="4449764" y="1677951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27307">
              <a:extLst>
                <a:ext uri="{FF2B5EF4-FFF2-40B4-BE49-F238E27FC236}">
                  <a16:creationId xmlns:a16="http://schemas.microsoft.com/office/drawing/2014/main" id="{13C3CFA2-38C1-4B32-9378-0826176759AF}"/>
                </a:ext>
              </a:extLst>
            </p:cNvPr>
            <p:cNvSpPr/>
            <p:nvPr/>
          </p:nvSpPr>
          <p:spPr>
            <a:xfrm>
              <a:off x="1323712" y="0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5"/>
                    <a:pt x="72034" y="0"/>
                    <a:pt x="160896" y="0"/>
                  </a:cubicBezTo>
                  <a:cubicBezTo>
                    <a:pt x="249758" y="0"/>
                    <a:pt x="321805" y="72035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27308">
              <a:extLst>
                <a:ext uri="{FF2B5EF4-FFF2-40B4-BE49-F238E27FC236}">
                  <a16:creationId xmlns:a16="http://schemas.microsoft.com/office/drawing/2014/main" id="{A377BD6A-362D-4C9F-8CAF-F86DDD1FB2D3}"/>
                </a:ext>
              </a:extLst>
            </p:cNvPr>
            <p:cNvSpPr/>
            <p:nvPr/>
          </p:nvSpPr>
          <p:spPr>
            <a:xfrm>
              <a:off x="1300726" y="3332923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27309">
              <a:extLst>
                <a:ext uri="{FF2B5EF4-FFF2-40B4-BE49-F238E27FC236}">
                  <a16:creationId xmlns:a16="http://schemas.microsoft.com/office/drawing/2014/main" id="{EDE04E97-D0EE-46F2-A0F9-C8BFF174E7AD}"/>
                </a:ext>
              </a:extLst>
            </p:cNvPr>
            <p:cNvSpPr/>
            <p:nvPr/>
          </p:nvSpPr>
          <p:spPr>
            <a:xfrm>
              <a:off x="4840520" y="3355905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400977">
              <a:extLst>
                <a:ext uri="{FF2B5EF4-FFF2-40B4-BE49-F238E27FC236}">
                  <a16:creationId xmlns:a16="http://schemas.microsoft.com/office/drawing/2014/main" id="{B2045CE6-987A-4C43-B318-ED38584322DD}"/>
                </a:ext>
              </a:extLst>
            </p:cNvPr>
            <p:cNvSpPr/>
            <p:nvPr/>
          </p:nvSpPr>
          <p:spPr>
            <a:xfrm>
              <a:off x="4553205" y="3344414"/>
              <a:ext cx="459715" cy="275832"/>
            </a:xfrm>
            <a:custGeom>
              <a:avLst/>
              <a:gdLst/>
              <a:ahLst/>
              <a:cxnLst/>
              <a:rect l="0" t="0" r="0" b="0"/>
              <a:pathLst>
                <a:path w="459715" h="275832">
                  <a:moveTo>
                    <a:pt x="0" y="0"/>
                  </a:moveTo>
                  <a:lnTo>
                    <a:pt x="459715" y="0"/>
                  </a:lnTo>
                  <a:lnTo>
                    <a:pt x="459715" y="275832"/>
                  </a:lnTo>
                  <a:lnTo>
                    <a:pt x="0" y="275832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C9644F-E3AA-44CD-8745-6BD7B9C167E4}"/>
                </a:ext>
              </a:extLst>
            </p:cNvPr>
            <p:cNvSpPr/>
            <p:nvPr/>
          </p:nvSpPr>
          <p:spPr>
            <a:xfrm>
              <a:off x="4644639" y="3384494"/>
              <a:ext cx="202692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15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2F80C2-5BA3-49EE-B9C1-72CC243C8B7A}"/>
                </a:ext>
              </a:extLst>
            </p:cNvPr>
            <p:cNvSpPr/>
            <p:nvPr/>
          </p:nvSpPr>
          <p:spPr>
            <a:xfrm>
              <a:off x="4797039" y="3384647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Shape 27313">
              <a:extLst>
                <a:ext uri="{FF2B5EF4-FFF2-40B4-BE49-F238E27FC236}">
                  <a16:creationId xmlns:a16="http://schemas.microsoft.com/office/drawing/2014/main" id="{E529E7F4-7F78-4859-BC61-517013D7E649}"/>
                </a:ext>
              </a:extLst>
            </p:cNvPr>
            <p:cNvSpPr/>
            <p:nvPr/>
          </p:nvSpPr>
          <p:spPr>
            <a:xfrm>
              <a:off x="4622158" y="3332923"/>
              <a:ext cx="321806" cy="321793"/>
            </a:xfrm>
            <a:custGeom>
              <a:avLst/>
              <a:gdLst/>
              <a:ahLst/>
              <a:cxnLst/>
              <a:rect l="0" t="0" r="0" b="0"/>
              <a:pathLst>
                <a:path w="321806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6" y="72034"/>
                    <a:pt x="321806" y="160896"/>
                  </a:cubicBezTo>
                  <a:cubicBezTo>
                    <a:pt x="321806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27314">
              <a:extLst>
                <a:ext uri="{FF2B5EF4-FFF2-40B4-BE49-F238E27FC236}">
                  <a16:creationId xmlns:a16="http://schemas.microsoft.com/office/drawing/2014/main" id="{AB515483-1CBC-4649-9C48-E1CFD2F90DE9}"/>
                </a:ext>
              </a:extLst>
            </p:cNvPr>
            <p:cNvSpPr/>
            <p:nvPr/>
          </p:nvSpPr>
          <p:spPr>
            <a:xfrm>
              <a:off x="4817536" y="22982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400978">
              <a:extLst>
                <a:ext uri="{FF2B5EF4-FFF2-40B4-BE49-F238E27FC236}">
                  <a16:creationId xmlns:a16="http://schemas.microsoft.com/office/drawing/2014/main" id="{867C79E0-FD0A-4624-BF82-5B466159A690}"/>
                </a:ext>
              </a:extLst>
            </p:cNvPr>
            <p:cNvSpPr/>
            <p:nvPr/>
          </p:nvSpPr>
          <p:spPr>
            <a:xfrm>
              <a:off x="4553205" y="11490"/>
              <a:ext cx="459715" cy="275831"/>
            </a:xfrm>
            <a:custGeom>
              <a:avLst/>
              <a:gdLst/>
              <a:ahLst/>
              <a:cxnLst/>
              <a:rect l="0" t="0" r="0" b="0"/>
              <a:pathLst>
                <a:path w="459715" h="275831">
                  <a:moveTo>
                    <a:pt x="0" y="0"/>
                  </a:moveTo>
                  <a:lnTo>
                    <a:pt x="459715" y="0"/>
                  </a:lnTo>
                  <a:lnTo>
                    <a:pt x="459715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FFFFEA-2748-4E8D-91BE-FBCEB20C321A}"/>
                </a:ext>
              </a:extLst>
            </p:cNvPr>
            <p:cNvSpPr/>
            <p:nvPr/>
          </p:nvSpPr>
          <p:spPr>
            <a:xfrm>
              <a:off x="4644639" y="51571"/>
              <a:ext cx="202692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16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B33CE9-47AC-459D-B57F-3D3546E5550F}"/>
                </a:ext>
              </a:extLst>
            </p:cNvPr>
            <p:cNvSpPr/>
            <p:nvPr/>
          </p:nvSpPr>
          <p:spPr>
            <a:xfrm>
              <a:off x="4797039" y="5172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Shape 27318">
              <a:extLst>
                <a:ext uri="{FF2B5EF4-FFF2-40B4-BE49-F238E27FC236}">
                  <a16:creationId xmlns:a16="http://schemas.microsoft.com/office/drawing/2014/main" id="{0F1B6F67-228F-4556-8372-72BC40576F9D}"/>
                </a:ext>
              </a:extLst>
            </p:cNvPr>
            <p:cNvSpPr/>
            <p:nvPr/>
          </p:nvSpPr>
          <p:spPr>
            <a:xfrm>
              <a:off x="4599172" y="0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5"/>
                    <a:pt x="72034" y="0"/>
                    <a:pt x="160896" y="0"/>
                  </a:cubicBezTo>
                  <a:cubicBezTo>
                    <a:pt x="249758" y="0"/>
                    <a:pt x="321805" y="72035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717132-AB7E-4E23-9E63-A8436695CCB7}"/>
                </a:ext>
              </a:extLst>
            </p:cNvPr>
            <p:cNvSpPr/>
            <p:nvPr/>
          </p:nvSpPr>
          <p:spPr>
            <a:xfrm>
              <a:off x="19921" y="40921"/>
              <a:ext cx="1421736" cy="444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hPNIPAM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D043B2-207D-4C6A-91AC-8DA5F5D4A547}"/>
                </a:ext>
              </a:extLst>
            </p:cNvPr>
            <p:cNvSpPr/>
            <p:nvPr/>
          </p:nvSpPr>
          <p:spPr>
            <a:xfrm>
              <a:off x="1088346" y="41175"/>
              <a:ext cx="94045" cy="450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7D47A1-A6E1-4EC0-867D-D4EA19B200EE}"/>
                </a:ext>
              </a:extLst>
            </p:cNvPr>
            <p:cNvSpPr/>
            <p:nvPr/>
          </p:nvSpPr>
          <p:spPr>
            <a:xfrm>
              <a:off x="19921" y="3339365"/>
              <a:ext cx="1421736" cy="444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dPNIPAM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69986F-F478-41C3-BE8F-F8C2B35EFCFD}"/>
                </a:ext>
              </a:extLst>
            </p:cNvPr>
            <p:cNvSpPr/>
            <p:nvPr/>
          </p:nvSpPr>
          <p:spPr>
            <a:xfrm>
              <a:off x="1088346" y="3339620"/>
              <a:ext cx="94045" cy="4505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AA2C7E4-C6E1-4888-BB8F-905CBF8C66C4}"/>
                </a:ext>
              </a:extLst>
            </p:cNvPr>
            <p:cNvSpPr/>
            <p:nvPr/>
          </p:nvSpPr>
          <p:spPr>
            <a:xfrm>
              <a:off x="1104845" y="3718629"/>
              <a:ext cx="1034781" cy="4447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d-water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60D54D-4AFA-48D5-9974-D8F5B8C51CC7}"/>
                </a:ext>
              </a:extLst>
            </p:cNvPr>
            <p:cNvSpPr/>
            <p:nvPr/>
          </p:nvSpPr>
          <p:spPr>
            <a:xfrm>
              <a:off x="1883640" y="3718884"/>
              <a:ext cx="94045" cy="450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Shape 27328">
              <a:extLst>
                <a:ext uri="{FF2B5EF4-FFF2-40B4-BE49-F238E27FC236}">
                  <a16:creationId xmlns:a16="http://schemas.microsoft.com/office/drawing/2014/main" id="{D6BC2CB4-035C-4D3A-BA78-23EA2D6BA5EF}"/>
                </a:ext>
              </a:extLst>
            </p:cNvPr>
            <p:cNvSpPr/>
            <p:nvPr/>
          </p:nvSpPr>
          <p:spPr>
            <a:xfrm>
              <a:off x="4357821" y="1689444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27329">
              <a:extLst>
                <a:ext uri="{FF2B5EF4-FFF2-40B4-BE49-F238E27FC236}">
                  <a16:creationId xmlns:a16="http://schemas.microsoft.com/office/drawing/2014/main" id="{EE976BFD-0ADE-457A-8C41-CB3C90B10CFB}"/>
                </a:ext>
              </a:extLst>
            </p:cNvPr>
            <p:cNvSpPr/>
            <p:nvPr/>
          </p:nvSpPr>
          <p:spPr>
            <a:xfrm>
              <a:off x="4369315" y="1677951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27330">
              <a:extLst>
                <a:ext uri="{FF2B5EF4-FFF2-40B4-BE49-F238E27FC236}">
                  <a16:creationId xmlns:a16="http://schemas.microsoft.com/office/drawing/2014/main" id="{A2242F82-E7CD-4361-9775-8373201D02C3}"/>
                </a:ext>
              </a:extLst>
            </p:cNvPr>
            <p:cNvSpPr/>
            <p:nvPr/>
          </p:nvSpPr>
          <p:spPr>
            <a:xfrm>
              <a:off x="4783056" y="1677951"/>
              <a:ext cx="762" cy="762"/>
            </a:xfrm>
            <a:custGeom>
              <a:avLst/>
              <a:gdLst/>
              <a:ahLst/>
              <a:cxnLst/>
              <a:rect l="0" t="0" r="0" b="0"/>
              <a:pathLst>
                <a:path w="762" h="762">
                  <a:moveTo>
                    <a:pt x="0" y="0"/>
                  </a:moveTo>
                  <a:lnTo>
                    <a:pt x="762" y="762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400979">
              <a:extLst>
                <a:ext uri="{FF2B5EF4-FFF2-40B4-BE49-F238E27FC236}">
                  <a16:creationId xmlns:a16="http://schemas.microsoft.com/office/drawing/2014/main" id="{DCB32EEA-1D24-49C2-B13D-25F3471FFF22}"/>
                </a:ext>
              </a:extLst>
            </p:cNvPr>
            <p:cNvSpPr/>
            <p:nvPr/>
          </p:nvSpPr>
          <p:spPr>
            <a:xfrm>
              <a:off x="1611034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856CE7A-16ED-46E5-BA18-8660CBF3B02F}"/>
                </a:ext>
              </a:extLst>
            </p:cNvPr>
            <p:cNvSpPr/>
            <p:nvPr/>
          </p:nvSpPr>
          <p:spPr>
            <a:xfrm>
              <a:off x="1702473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FF99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FA5D1F6-215D-49EE-AB15-CC4A72518888}"/>
                </a:ext>
              </a:extLst>
            </p:cNvPr>
            <p:cNvSpPr/>
            <p:nvPr/>
          </p:nvSpPr>
          <p:spPr>
            <a:xfrm>
              <a:off x="1778673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FF99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Shape 27334">
              <a:extLst>
                <a:ext uri="{FF2B5EF4-FFF2-40B4-BE49-F238E27FC236}">
                  <a16:creationId xmlns:a16="http://schemas.microsoft.com/office/drawing/2014/main" id="{1EB79533-DC18-4B6C-9145-683A60AB0933}"/>
                </a:ext>
              </a:extLst>
            </p:cNvPr>
            <p:cNvSpPr/>
            <p:nvPr/>
          </p:nvSpPr>
          <p:spPr>
            <a:xfrm>
              <a:off x="1611033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5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5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400980">
              <a:extLst>
                <a:ext uri="{FF2B5EF4-FFF2-40B4-BE49-F238E27FC236}">
                  <a16:creationId xmlns:a16="http://schemas.microsoft.com/office/drawing/2014/main" id="{BE196AB7-935C-49D3-A2E7-AF835BFB38F5}"/>
                </a:ext>
              </a:extLst>
            </p:cNvPr>
            <p:cNvSpPr/>
            <p:nvPr/>
          </p:nvSpPr>
          <p:spPr>
            <a:xfrm>
              <a:off x="1898359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2BBD5A8-ED93-498B-8201-8EBABDE00622}"/>
                </a:ext>
              </a:extLst>
            </p:cNvPr>
            <p:cNvSpPr/>
            <p:nvPr/>
          </p:nvSpPr>
          <p:spPr>
            <a:xfrm>
              <a:off x="1989794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FF99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3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97CFAE-92FD-4AF6-A488-C924693ABF02}"/>
                </a:ext>
              </a:extLst>
            </p:cNvPr>
            <p:cNvSpPr/>
            <p:nvPr/>
          </p:nvSpPr>
          <p:spPr>
            <a:xfrm>
              <a:off x="2065994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FF9966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Shape 27338">
              <a:extLst>
                <a:ext uri="{FF2B5EF4-FFF2-40B4-BE49-F238E27FC236}">
                  <a16:creationId xmlns:a16="http://schemas.microsoft.com/office/drawing/2014/main" id="{FA660618-4FE7-4669-A854-5A87DB2CD774}"/>
                </a:ext>
              </a:extLst>
            </p:cNvPr>
            <p:cNvSpPr/>
            <p:nvPr/>
          </p:nvSpPr>
          <p:spPr>
            <a:xfrm>
              <a:off x="1898354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400981">
              <a:extLst>
                <a:ext uri="{FF2B5EF4-FFF2-40B4-BE49-F238E27FC236}">
                  <a16:creationId xmlns:a16="http://schemas.microsoft.com/office/drawing/2014/main" id="{EE5B1AF5-5F21-4712-9A8E-785DA8296D86}"/>
                </a:ext>
              </a:extLst>
            </p:cNvPr>
            <p:cNvSpPr/>
            <p:nvPr/>
          </p:nvSpPr>
          <p:spPr>
            <a:xfrm>
              <a:off x="2185672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D1FAC1-DCDB-4976-9790-D4697E0555CA}"/>
                </a:ext>
              </a:extLst>
            </p:cNvPr>
            <p:cNvSpPr/>
            <p:nvPr/>
          </p:nvSpPr>
          <p:spPr>
            <a:xfrm>
              <a:off x="2277115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 dirty="0">
                  <a:solidFill>
                    <a:srgbClr val="FFCC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4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E6B95C-BA8C-4F1B-B956-3D0249F38277}"/>
                </a:ext>
              </a:extLst>
            </p:cNvPr>
            <p:cNvSpPr/>
            <p:nvPr/>
          </p:nvSpPr>
          <p:spPr>
            <a:xfrm>
              <a:off x="2353315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FFCC66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Shape 27342">
              <a:extLst>
                <a:ext uri="{FF2B5EF4-FFF2-40B4-BE49-F238E27FC236}">
                  <a16:creationId xmlns:a16="http://schemas.microsoft.com/office/drawing/2014/main" id="{6C868696-6E60-487C-975A-514B1DFFACE6}"/>
                </a:ext>
              </a:extLst>
            </p:cNvPr>
            <p:cNvSpPr/>
            <p:nvPr/>
          </p:nvSpPr>
          <p:spPr>
            <a:xfrm>
              <a:off x="2185675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400982">
              <a:extLst>
                <a:ext uri="{FF2B5EF4-FFF2-40B4-BE49-F238E27FC236}">
                  <a16:creationId xmlns:a16="http://schemas.microsoft.com/office/drawing/2014/main" id="{2FE32278-24C8-4C0B-BE9D-67AABBD9B3C2}"/>
                </a:ext>
              </a:extLst>
            </p:cNvPr>
            <p:cNvSpPr/>
            <p:nvPr/>
          </p:nvSpPr>
          <p:spPr>
            <a:xfrm>
              <a:off x="2427022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AEE4889-0848-4DDE-818F-29C056AA7C38}"/>
                </a:ext>
              </a:extLst>
            </p:cNvPr>
            <p:cNvSpPr/>
            <p:nvPr/>
          </p:nvSpPr>
          <p:spPr>
            <a:xfrm>
              <a:off x="2518465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CCFF3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5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DE28893-4BD3-494E-8C67-5DD47275DDFD}"/>
                </a:ext>
              </a:extLst>
            </p:cNvPr>
            <p:cNvSpPr/>
            <p:nvPr/>
          </p:nvSpPr>
          <p:spPr>
            <a:xfrm>
              <a:off x="2594665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 dirty="0">
                  <a:solidFill>
                    <a:srgbClr val="CCFF3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Shape 27346">
              <a:extLst>
                <a:ext uri="{FF2B5EF4-FFF2-40B4-BE49-F238E27FC236}">
                  <a16:creationId xmlns:a16="http://schemas.microsoft.com/office/drawing/2014/main" id="{7FF8D2B5-A20D-4AD7-82F7-41C2EB6E73D8}"/>
                </a:ext>
              </a:extLst>
            </p:cNvPr>
            <p:cNvSpPr/>
            <p:nvPr/>
          </p:nvSpPr>
          <p:spPr>
            <a:xfrm>
              <a:off x="2427025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400983">
              <a:extLst>
                <a:ext uri="{FF2B5EF4-FFF2-40B4-BE49-F238E27FC236}">
                  <a16:creationId xmlns:a16="http://schemas.microsoft.com/office/drawing/2014/main" id="{AB503B77-E01E-4BDD-891D-514B343909F0}"/>
                </a:ext>
              </a:extLst>
            </p:cNvPr>
            <p:cNvSpPr/>
            <p:nvPr/>
          </p:nvSpPr>
          <p:spPr>
            <a:xfrm>
              <a:off x="2725841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A2EA33D-44B8-408A-96BA-D3E627BE5700}"/>
                </a:ext>
              </a:extLst>
            </p:cNvPr>
            <p:cNvSpPr/>
            <p:nvPr/>
          </p:nvSpPr>
          <p:spPr>
            <a:xfrm>
              <a:off x="2817278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66FF3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6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7C1A6A5-8E35-41DC-B2E8-6580B8B2887F}"/>
                </a:ext>
              </a:extLst>
            </p:cNvPr>
            <p:cNvSpPr/>
            <p:nvPr/>
          </p:nvSpPr>
          <p:spPr>
            <a:xfrm>
              <a:off x="2893478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66FF3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Shape 27350">
              <a:extLst>
                <a:ext uri="{FF2B5EF4-FFF2-40B4-BE49-F238E27FC236}">
                  <a16:creationId xmlns:a16="http://schemas.microsoft.com/office/drawing/2014/main" id="{5324D605-A3A7-4D97-8F40-6A0F049EEFE9}"/>
                </a:ext>
              </a:extLst>
            </p:cNvPr>
            <p:cNvSpPr/>
            <p:nvPr/>
          </p:nvSpPr>
          <p:spPr>
            <a:xfrm>
              <a:off x="2725838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400984">
              <a:extLst>
                <a:ext uri="{FF2B5EF4-FFF2-40B4-BE49-F238E27FC236}">
                  <a16:creationId xmlns:a16="http://schemas.microsoft.com/office/drawing/2014/main" id="{2E26D1E7-368E-4A01-A056-F24F0AD9358A}"/>
                </a:ext>
              </a:extLst>
            </p:cNvPr>
            <p:cNvSpPr/>
            <p:nvPr/>
          </p:nvSpPr>
          <p:spPr>
            <a:xfrm>
              <a:off x="3024659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D5CCEEF-A4DA-4624-AAE1-D495F72BF82E}"/>
                </a:ext>
              </a:extLst>
            </p:cNvPr>
            <p:cNvSpPr/>
            <p:nvPr/>
          </p:nvSpPr>
          <p:spPr>
            <a:xfrm>
              <a:off x="3116092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00AF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7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9756FDB-496E-48CC-9F6A-0FE07531EFC9}"/>
                </a:ext>
              </a:extLst>
            </p:cNvPr>
            <p:cNvSpPr/>
            <p:nvPr/>
          </p:nvSpPr>
          <p:spPr>
            <a:xfrm>
              <a:off x="3192292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00AF5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Shape 27354">
              <a:extLst>
                <a:ext uri="{FF2B5EF4-FFF2-40B4-BE49-F238E27FC236}">
                  <a16:creationId xmlns:a16="http://schemas.microsoft.com/office/drawing/2014/main" id="{1DD19ACA-4966-4AEC-8E65-7BCF3F84E825}"/>
                </a:ext>
              </a:extLst>
            </p:cNvPr>
            <p:cNvSpPr/>
            <p:nvPr/>
          </p:nvSpPr>
          <p:spPr>
            <a:xfrm>
              <a:off x="3024653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400985">
              <a:extLst>
                <a:ext uri="{FF2B5EF4-FFF2-40B4-BE49-F238E27FC236}">
                  <a16:creationId xmlns:a16="http://schemas.microsoft.com/office/drawing/2014/main" id="{22B33CB5-8DD9-4A3D-8CBA-294A7871BD5C}"/>
                </a:ext>
              </a:extLst>
            </p:cNvPr>
            <p:cNvSpPr/>
            <p:nvPr/>
          </p:nvSpPr>
          <p:spPr>
            <a:xfrm>
              <a:off x="3323465" y="1677946"/>
              <a:ext cx="310312" cy="275831"/>
            </a:xfrm>
            <a:custGeom>
              <a:avLst/>
              <a:gdLst/>
              <a:ahLst/>
              <a:cxnLst/>
              <a:rect l="0" t="0" r="0" b="0"/>
              <a:pathLst>
                <a:path w="310312" h="275831">
                  <a:moveTo>
                    <a:pt x="0" y="0"/>
                  </a:moveTo>
                  <a:lnTo>
                    <a:pt x="310312" y="0"/>
                  </a:lnTo>
                  <a:lnTo>
                    <a:pt x="31031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BA46ED6-7970-47C7-8A7E-149601CA9E3D}"/>
                </a:ext>
              </a:extLst>
            </p:cNvPr>
            <p:cNvSpPr/>
            <p:nvPr/>
          </p:nvSpPr>
          <p:spPr>
            <a:xfrm>
              <a:off x="3414907" y="1718032"/>
              <a:ext cx="101346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8</a:t>
              </a:r>
              <a:endPara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83CB12F-5F5C-49BC-9C53-C381CBF7652E}"/>
                </a:ext>
              </a:extLst>
            </p:cNvPr>
            <p:cNvSpPr/>
            <p:nvPr/>
          </p:nvSpPr>
          <p:spPr>
            <a:xfrm>
              <a:off x="3491107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00AF5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Shape 27358">
              <a:extLst>
                <a:ext uri="{FF2B5EF4-FFF2-40B4-BE49-F238E27FC236}">
                  <a16:creationId xmlns:a16="http://schemas.microsoft.com/office/drawing/2014/main" id="{CF0FC43F-3D02-4610-A67E-3180095EFAC6}"/>
                </a:ext>
              </a:extLst>
            </p:cNvPr>
            <p:cNvSpPr/>
            <p:nvPr/>
          </p:nvSpPr>
          <p:spPr>
            <a:xfrm>
              <a:off x="3323467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400986">
              <a:extLst>
                <a:ext uri="{FF2B5EF4-FFF2-40B4-BE49-F238E27FC236}">
                  <a16:creationId xmlns:a16="http://schemas.microsoft.com/office/drawing/2014/main" id="{ADE3812E-848B-4592-8D1C-F20194937707}"/>
                </a:ext>
              </a:extLst>
            </p:cNvPr>
            <p:cNvSpPr/>
            <p:nvPr/>
          </p:nvSpPr>
          <p:spPr>
            <a:xfrm>
              <a:off x="3909607" y="1677946"/>
              <a:ext cx="528676" cy="275831"/>
            </a:xfrm>
            <a:custGeom>
              <a:avLst/>
              <a:gdLst/>
              <a:ahLst/>
              <a:cxnLst/>
              <a:rect l="0" t="0" r="0" b="0"/>
              <a:pathLst>
                <a:path w="528676" h="275831">
                  <a:moveTo>
                    <a:pt x="0" y="0"/>
                  </a:moveTo>
                  <a:lnTo>
                    <a:pt x="528676" y="0"/>
                  </a:lnTo>
                  <a:lnTo>
                    <a:pt x="528676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A245775-CE37-4133-BF49-7F5058D2D479}"/>
                </a:ext>
              </a:extLst>
            </p:cNvPr>
            <p:cNvSpPr/>
            <p:nvPr/>
          </p:nvSpPr>
          <p:spPr>
            <a:xfrm>
              <a:off x="4001041" y="1718032"/>
              <a:ext cx="202692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66FF9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10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439CE7C-B4D3-4D83-B42F-970F24EE2510}"/>
                </a:ext>
              </a:extLst>
            </p:cNvPr>
            <p:cNvSpPr/>
            <p:nvPr/>
          </p:nvSpPr>
          <p:spPr>
            <a:xfrm>
              <a:off x="4153441" y="1718184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66FF9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Shape 27362">
              <a:extLst>
                <a:ext uri="{FF2B5EF4-FFF2-40B4-BE49-F238E27FC236}">
                  <a16:creationId xmlns:a16="http://schemas.microsoft.com/office/drawing/2014/main" id="{AA6EBB5F-1947-4B40-A6CE-4BD258B8A600}"/>
                </a:ext>
              </a:extLst>
            </p:cNvPr>
            <p:cNvSpPr/>
            <p:nvPr/>
          </p:nvSpPr>
          <p:spPr>
            <a:xfrm>
              <a:off x="3633772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400987">
              <a:extLst>
                <a:ext uri="{FF2B5EF4-FFF2-40B4-BE49-F238E27FC236}">
                  <a16:creationId xmlns:a16="http://schemas.microsoft.com/office/drawing/2014/main" id="{222D20C4-CCF8-45A0-8DC2-6037212C391D}"/>
                </a:ext>
              </a:extLst>
            </p:cNvPr>
            <p:cNvSpPr/>
            <p:nvPr/>
          </p:nvSpPr>
          <p:spPr>
            <a:xfrm>
              <a:off x="4231400" y="1695573"/>
              <a:ext cx="517182" cy="275831"/>
            </a:xfrm>
            <a:custGeom>
              <a:avLst/>
              <a:gdLst/>
              <a:ahLst/>
              <a:cxnLst/>
              <a:rect l="0" t="0" r="0" b="0"/>
              <a:pathLst>
                <a:path w="517182" h="275831">
                  <a:moveTo>
                    <a:pt x="0" y="0"/>
                  </a:moveTo>
                  <a:lnTo>
                    <a:pt x="517182" y="0"/>
                  </a:lnTo>
                  <a:lnTo>
                    <a:pt x="51718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3A45208-2B83-4C5A-93B9-18B1D6B26B9F}"/>
                </a:ext>
              </a:extLst>
            </p:cNvPr>
            <p:cNvSpPr/>
            <p:nvPr/>
          </p:nvSpPr>
          <p:spPr>
            <a:xfrm>
              <a:off x="4322840" y="1735655"/>
              <a:ext cx="194584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0099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11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FF62CF4-CDF8-4EAE-B015-FC8B7F492A55}"/>
                </a:ext>
              </a:extLst>
            </p:cNvPr>
            <p:cNvSpPr/>
            <p:nvPr/>
          </p:nvSpPr>
          <p:spPr>
            <a:xfrm>
              <a:off x="4469144" y="1735807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 dirty="0">
                  <a:solidFill>
                    <a:srgbClr val="0099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Shape 27366">
              <a:extLst>
                <a:ext uri="{FF2B5EF4-FFF2-40B4-BE49-F238E27FC236}">
                  <a16:creationId xmlns:a16="http://schemas.microsoft.com/office/drawing/2014/main" id="{9E09EDAC-A7C6-40ED-B021-F1778A5B2169}"/>
                </a:ext>
              </a:extLst>
            </p:cNvPr>
            <p:cNvSpPr/>
            <p:nvPr/>
          </p:nvSpPr>
          <p:spPr>
            <a:xfrm>
              <a:off x="4277372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Shape 27367">
              <a:extLst>
                <a:ext uri="{FF2B5EF4-FFF2-40B4-BE49-F238E27FC236}">
                  <a16:creationId xmlns:a16="http://schemas.microsoft.com/office/drawing/2014/main" id="{5373CB64-3823-4F89-9797-4A34BA7C2373}"/>
                </a:ext>
              </a:extLst>
            </p:cNvPr>
            <p:cNvSpPr/>
            <p:nvPr/>
          </p:nvSpPr>
          <p:spPr>
            <a:xfrm>
              <a:off x="3955573" y="1677955"/>
              <a:ext cx="321805" cy="321793"/>
            </a:xfrm>
            <a:custGeom>
              <a:avLst/>
              <a:gdLst/>
              <a:ahLst/>
              <a:cxnLst/>
              <a:rect l="0" t="0" r="0" b="0"/>
              <a:pathLst>
                <a:path w="321805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5" y="72034"/>
                    <a:pt x="321805" y="160896"/>
                  </a:cubicBezTo>
                  <a:cubicBezTo>
                    <a:pt x="321805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Shape 400988">
              <a:extLst>
                <a:ext uri="{FF2B5EF4-FFF2-40B4-BE49-F238E27FC236}">
                  <a16:creationId xmlns:a16="http://schemas.microsoft.com/office/drawing/2014/main" id="{24FC5BED-8060-4CDD-97EB-055BCC8BA5A3}"/>
                </a:ext>
              </a:extLst>
            </p:cNvPr>
            <p:cNvSpPr/>
            <p:nvPr/>
          </p:nvSpPr>
          <p:spPr>
            <a:xfrm>
              <a:off x="4553205" y="1666452"/>
              <a:ext cx="482702" cy="275831"/>
            </a:xfrm>
            <a:custGeom>
              <a:avLst/>
              <a:gdLst/>
              <a:ahLst/>
              <a:cxnLst/>
              <a:rect l="0" t="0" r="0" b="0"/>
              <a:pathLst>
                <a:path w="482702" h="275831">
                  <a:moveTo>
                    <a:pt x="0" y="0"/>
                  </a:moveTo>
                  <a:lnTo>
                    <a:pt x="482702" y="0"/>
                  </a:lnTo>
                  <a:lnTo>
                    <a:pt x="482702" y="275831"/>
                  </a:lnTo>
                  <a:lnTo>
                    <a:pt x="0" y="275831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6E5D239-8F60-4F36-BF61-BA22EA79C328}"/>
                </a:ext>
              </a:extLst>
            </p:cNvPr>
            <p:cNvSpPr/>
            <p:nvPr/>
          </p:nvSpPr>
          <p:spPr>
            <a:xfrm>
              <a:off x="4644639" y="1706540"/>
              <a:ext cx="202692" cy="2663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12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62DC810-D581-48D5-A153-A9AED77DE3BE}"/>
                </a:ext>
              </a:extLst>
            </p:cNvPr>
            <p:cNvSpPr/>
            <p:nvPr/>
          </p:nvSpPr>
          <p:spPr>
            <a:xfrm>
              <a:off x="4797039" y="1706692"/>
              <a:ext cx="56314" cy="269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strike="sngStrike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Shape 27371">
              <a:extLst>
                <a:ext uri="{FF2B5EF4-FFF2-40B4-BE49-F238E27FC236}">
                  <a16:creationId xmlns:a16="http://schemas.microsoft.com/office/drawing/2014/main" id="{A3B9F366-DBFC-4983-AE9D-8231791C6A74}"/>
                </a:ext>
              </a:extLst>
            </p:cNvPr>
            <p:cNvSpPr/>
            <p:nvPr/>
          </p:nvSpPr>
          <p:spPr>
            <a:xfrm>
              <a:off x="4587678" y="1666462"/>
              <a:ext cx="321806" cy="321793"/>
            </a:xfrm>
            <a:custGeom>
              <a:avLst/>
              <a:gdLst/>
              <a:ahLst/>
              <a:cxnLst/>
              <a:rect l="0" t="0" r="0" b="0"/>
              <a:pathLst>
                <a:path w="321806" h="321793">
                  <a:moveTo>
                    <a:pt x="0" y="160896"/>
                  </a:moveTo>
                  <a:cubicBezTo>
                    <a:pt x="0" y="72034"/>
                    <a:pt x="72034" y="0"/>
                    <a:pt x="160896" y="0"/>
                  </a:cubicBezTo>
                  <a:cubicBezTo>
                    <a:pt x="249758" y="0"/>
                    <a:pt x="321806" y="72034"/>
                    <a:pt x="321806" y="160896"/>
                  </a:cubicBezTo>
                  <a:cubicBezTo>
                    <a:pt x="321806" y="249758"/>
                    <a:pt x="249758" y="321793"/>
                    <a:pt x="160896" y="321793"/>
                  </a:cubicBezTo>
                  <a:cubicBezTo>
                    <a:pt x="72034" y="321793"/>
                    <a:pt x="0" y="249758"/>
                    <a:pt x="0" y="160896"/>
                  </a:cubicBez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261CDBD-0325-464F-93B8-08AF95A6B609}"/>
                </a:ext>
              </a:extLst>
            </p:cNvPr>
            <p:cNvSpPr/>
            <p:nvPr/>
          </p:nvSpPr>
          <p:spPr>
            <a:xfrm>
              <a:off x="0" y="1659113"/>
              <a:ext cx="339511" cy="4447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AF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50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3DF3331-7309-41AA-B0E7-2DB4E2315AA1}"/>
                </a:ext>
              </a:extLst>
            </p:cNvPr>
            <p:cNvSpPr/>
            <p:nvPr/>
          </p:nvSpPr>
          <p:spPr>
            <a:xfrm>
              <a:off x="256035" y="1659113"/>
              <a:ext cx="997211" cy="4447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AF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%/50%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CED381E-8000-47E0-852F-6A4B06CE66F1}"/>
                </a:ext>
              </a:extLst>
            </p:cNvPr>
            <p:cNvSpPr/>
            <p:nvPr/>
          </p:nvSpPr>
          <p:spPr>
            <a:xfrm>
              <a:off x="1004289" y="1659368"/>
              <a:ext cx="94045" cy="450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AF5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AA334C-061E-44CE-85A6-AE3C8DF5FF2A}"/>
                </a:ext>
              </a:extLst>
            </p:cNvPr>
            <p:cNvSpPr/>
            <p:nvPr/>
          </p:nvSpPr>
          <p:spPr>
            <a:xfrm>
              <a:off x="4259838" y="3713080"/>
              <a:ext cx="1034782" cy="4447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h-water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DB3602D-7CAC-48F6-986C-8F42824F8EFC}"/>
                </a:ext>
              </a:extLst>
            </p:cNvPr>
            <p:cNvSpPr/>
            <p:nvPr/>
          </p:nvSpPr>
          <p:spPr>
            <a:xfrm>
              <a:off x="5038633" y="3713335"/>
              <a:ext cx="94045" cy="4505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92FB646-8A02-48A1-9B4F-25719345D0AE}"/>
                </a:ext>
              </a:extLst>
            </p:cNvPr>
            <p:cNvSpPr/>
            <p:nvPr/>
          </p:nvSpPr>
          <p:spPr>
            <a:xfrm>
              <a:off x="2970541" y="2768735"/>
              <a:ext cx="1021955" cy="6887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P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redicted </a:t>
              </a:r>
              <a:r>
                <a:rPr lang="en-US" sz="2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 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ZAC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5577DBDD-6E98-491C-8946-05BEA27E4FAD}"/>
              </a:ext>
            </a:extLst>
          </p:cNvPr>
          <p:cNvSpPr/>
          <p:nvPr/>
        </p:nvSpPr>
        <p:spPr>
          <a:xfrm>
            <a:off x="233265" y="397895"/>
            <a:ext cx="8546841" cy="59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3920" indent="-6350">
              <a:lnSpc>
                <a:spcPct val="110000"/>
              </a:lnSpc>
              <a:spcAft>
                <a:spcPts val="309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4 % PNIPAM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h/d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Prepared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B58B78-3D38-421B-A94F-3509504F30C3}"/>
              </a:ext>
            </a:extLst>
          </p:cNvPr>
          <p:cNvCxnSpPr>
            <a:cxnSpLocks/>
            <a:stCxn id="99" idx="0"/>
          </p:cNvCxnSpPr>
          <p:nvPr/>
        </p:nvCxnSpPr>
        <p:spPr>
          <a:xfrm flipH="1" flipV="1">
            <a:off x="5483075" y="3334964"/>
            <a:ext cx="15748" cy="833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33">
            <a:extLst>
              <a:ext uri="{FF2B5EF4-FFF2-40B4-BE49-F238E27FC236}">
                <a16:creationId xmlns:a16="http://schemas.microsoft.com/office/drawing/2014/main" id="{2434DA89-6861-4992-8DFD-260E4B40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659" y="1761542"/>
            <a:ext cx="1691672" cy="3269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 PNIPAM in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water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B3B36F-083D-433F-BAFC-5B1F1519C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438" y="214830"/>
            <a:ext cx="5859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Contrast Variation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Series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89CD99-4DDF-4DEE-A1C9-E1458CEE1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9102" y="1416050"/>
            <a:ext cx="8265795" cy="4025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78505C-AEB8-4D85-A3AD-1BBA36A4F6B3}"/>
              </a:ext>
            </a:extLst>
          </p:cNvPr>
          <p:cNvSpPr/>
          <p:nvPr/>
        </p:nvSpPr>
        <p:spPr>
          <a:xfrm>
            <a:off x="1566226" y="5441950"/>
            <a:ext cx="196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d-Water Fraction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83B0AA-5986-4717-B32D-E18EAEAE769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86400" y="2982155"/>
            <a:ext cx="744147" cy="747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2003 ar 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20749"/>
            <a:ext cx="6783929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1500"/>
          </a:xfrm>
          <a:noFill/>
          <a:ln/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NIST Old Guide Hall</a:t>
            </a:r>
          </a:p>
        </p:txBody>
      </p:sp>
    </p:spTree>
    <p:extLst>
      <p:ext uri="{BB962C8B-B14F-4D97-AF65-F5344CB8AC3E}">
        <p14:creationId xmlns:p14="http://schemas.microsoft.com/office/powerpoint/2010/main" val="16624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B3B36F-083D-433F-BAFC-5B1F1519C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438" y="214830"/>
            <a:ext cx="5859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Average Contrast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E3CB18-33AD-4C61-A1A1-06276FDBA561}"/>
              </a:ext>
            </a:extLst>
          </p:cNvPr>
          <p:cNvGrpSpPr/>
          <p:nvPr/>
        </p:nvGrpSpPr>
        <p:grpSpPr>
          <a:xfrm>
            <a:off x="306071" y="1329055"/>
            <a:ext cx="8531860" cy="4199890"/>
            <a:chOff x="1" y="0"/>
            <a:chExt cx="8532092" cy="42001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790AD7-053A-4829-BDEB-A71FBC5053A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40236" y="0"/>
              <a:ext cx="7991857" cy="420014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C15CC6-A43E-4AFC-818B-C7638EA4DE43}"/>
                </a:ext>
              </a:extLst>
            </p:cNvPr>
            <p:cNvSpPr/>
            <p:nvPr/>
          </p:nvSpPr>
          <p:spPr>
            <a:xfrm rot="-5399999">
              <a:off x="-1049209" y="1785313"/>
              <a:ext cx="2468262" cy="302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Scattering Intensity (cm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BEB049-1C52-414E-A415-6770D162FFEE}"/>
                </a:ext>
              </a:extLst>
            </p:cNvPr>
            <p:cNvSpPr/>
            <p:nvPr/>
          </p:nvSpPr>
          <p:spPr>
            <a:xfrm rot="-5399999">
              <a:off x="37185" y="1132004"/>
              <a:ext cx="135137" cy="209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-1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3651E9-855D-44B1-A4C2-6D8C51C6458C}"/>
                </a:ext>
              </a:extLst>
            </p:cNvPr>
            <p:cNvSpPr/>
            <p:nvPr/>
          </p:nvSpPr>
          <p:spPr>
            <a:xfrm rot="-5399999">
              <a:off x="141201" y="1006975"/>
              <a:ext cx="132637" cy="302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)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CB2B4C-3AB8-405D-BF55-B30C5618FC0B}"/>
                </a:ext>
              </a:extLst>
            </p:cNvPr>
            <p:cNvSpPr/>
            <p:nvPr/>
          </p:nvSpPr>
          <p:spPr>
            <a:xfrm rot="-5399999">
              <a:off x="91516" y="957290"/>
              <a:ext cx="132637" cy="302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0A03EF1-2B4C-444B-B469-869D6065F0C2}"/>
              </a:ext>
            </a:extLst>
          </p:cNvPr>
          <p:cNvSpPr/>
          <p:nvPr/>
        </p:nvSpPr>
        <p:spPr>
          <a:xfrm>
            <a:off x="0" y="5724048"/>
            <a:ext cx="408785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900" marR="0" indent="-6350">
              <a:lnSpc>
                <a:spcPct val="107000"/>
              </a:lnSpc>
              <a:spcBef>
                <a:spcPts val="0"/>
              </a:spcBef>
              <a:spcAft>
                <a:spcPts val="85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Scattering Variable Q (Å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-1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B3B36F-083D-433F-BAFC-5B1F1519C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438" y="214830"/>
            <a:ext cx="5859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Apparent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Single-Chain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5C5986-02FF-4ED0-A39D-A8A04F188438}"/>
              </a:ext>
            </a:extLst>
          </p:cNvPr>
          <p:cNvGrpSpPr/>
          <p:nvPr/>
        </p:nvGrpSpPr>
        <p:grpSpPr>
          <a:xfrm>
            <a:off x="2152015" y="1156970"/>
            <a:ext cx="4839970" cy="4544060"/>
            <a:chOff x="0" y="0"/>
            <a:chExt cx="4840230" cy="45445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A6F5A5-6370-47BA-A04F-4B45DA37421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4366" y="0"/>
              <a:ext cx="4245864" cy="45445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DDE599-A42D-410F-883E-DB84260D8512}"/>
                </a:ext>
              </a:extLst>
            </p:cNvPr>
            <p:cNvSpPr/>
            <p:nvPr/>
          </p:nvSpPr>
          <p:spPr>
            <a:xfrm rot="-5399999">
              <a:off x="-1104379" y="1507941"/>
              <a:ext cx="2522524" cy="3137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Radius of Gyration (Å)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9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371600"/>
            <a:ext cx="8509519" cy="2929812"/>
          </a:xfrm>
        </p:spPr>
        <p:txBody>
          <a:bodyPr>
            <a:noAutofit/>
          </a:bodyPr>
          <a:lstStyle/>
          <a:p>
            <a:pPr lvl="0" fontAlgn="base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PNIPAM/water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effects: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PNIPAM/water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separates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(LCST)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(apparent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increases)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PNIPAM single-chains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(single-chain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decreases)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B2DA60-8484-4C6F-9262-B9D2325B0CDB}"/>
              </a:ext>
            </a:extLst>
          </p:cNvPr>
          <p:cNvSpPr/>
          <p:nvPr/>
        </p:nvSpPr>
        <p:spPr>
          <a:xfrm>
            <a:off x="3228202" y="482122"/>
            <a:ext cx="214642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6070" marR="377825" indent="-6350" algn="ctr">
              <a:lnSpc>
                <a:spcPct val="107000"/>
              </a:lnSpc>
              <a:spcBef>
                <a:spcPts val="0"/>
              </a:spcBef>
              <a:spcAft>
                <a:spcPts val="511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Final Points</a:t>
            </a:r>
          </a:p>
        </p:txBody>
      </p:sp>
    </p:spTree>
    <p:extLst>
      <p:ext uri="{BB962C8B-B14F-4D97-AF65-F5344CB8AC3E}">
        <p14:creationId xmlns:p14="http://schemas.microsoft.com/office/powerpoint/2010/main" val="13143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069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and VSANS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4775" y="914400"/>
            <a:ext cx="7985125" cy="5522913"/>
            <a:chOff x="104775" y="1154113"/>
            <a:chExt cx="7985125" cy="5522912"/>
          </a:xfrm>
        </p:grpSpPr>
        <p:grpSp>
          <p:nvGrpSpPr>
            <p:cNvPr id="30777" name="Group 4"/>
            <p:cNvGrpSpPr>
              <a:grpSpLocks noChangeAspect="1"/>
            </p:cNvGrpSpPr>
            <p:nvPr/>
          </p:nvGrpSpPr>
          <p:grpSpPr bwMode="auto">
            <a:xfrm>
              <a:off x="104775" y="1154113"/>
              <a:ext cx="7985125" cy="5522912"/>
              <a:chOff x="1800" y="1440"/>
              <a:chExt cx="9885" cy="6838"/>
            </a:xfrm>
          </p:grpSpPr>
          <p:sp>
            <p:nvSpPr>
              <p:cNvPr id="30787" name="AutoShape 5"/>
              <p:cNvSpPr>
                <a:spLocks noChangeAspect="1" noChangeArrowheads="1"/>
              </p:cNvSpPr>
              <p:nvPr/>
            </p:nvSpPr>
            <p:spPr bwMode="auto">
              <a:xfrm>
                <a:off x="1800" y="1440"/>
                <a:ext cx="9885" cy="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788" name="Text Box 6"/>
              <p:cNvSpPr txBox="1">
                <a:spLocks noChangeArrowheads="1"/>
              </p:cNvSpPr>
              <p:nvPr/>
            </p:nvSpPr>
            <p:spPr bwMode="auto">
              <a:xfrm>
                <a:off x="8850" y="3024"/>
                <a:ext cx="159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30 m SANS</a:t>
                </a:r>
                <a:endParaRPr lang="en-US" altLang="en-US" sz="1400" dirty="0"/>
              </a:p>
            </p:txBody>
          </p:sp>
          <p:sp>
            <p:nvSpPr>
              <p:cNvPr id="30789" name="Line 7"/>
              <p:cNvSpPr>
                <a:spLocks noChangeShapeType="1"/>
              </p:cNvSpPr>
              <p:nvPr/>
            </p:nvSpPr>
            <p:spPr bwMode="auto">
              <a:xfrm flipH="1">
                <a:off x="4493" y="3923"/>
                <a:ext cx="3037" cy="183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Line 8"/>
              <p:cNvSpPr>
                <a:spLocks noChangeShapeType="1"/>
              </p:cNvSpPr>
              <p:nvPr/>
            </p:nvSpPr>
            <p:spPr bwMode="auto">
              <a:xfrm flipH="1">
                <a:off x="4493" y="3578"/>
                <a:ext cx="3262" cy="218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Line 9"/>
              <p:cNvSpPr>
                <a:spLocks noChangeShapeType="1"/>
              </p:cNvSpPr>
              <p:nvPr/>
            </p:nvSpPr>
            <p:spPr bwMode="auto">
              <a:xfrm flipH="1">
                <a:off x="4500" y="3885"/>
                <a:ext cx="3488" cy="18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Line 10"/>
              <p:cNvSpPr>
                <a:spLocks noChangeShapeType="1"/>
              </p:cNvSpPr>
              <p:nvPr/>
            </p:nvSpPr>
            <p:spPr bwMode="auto">
              <a:xfrm flipH="1">
                <a:off x="4515" y="4230"/>
                <a:ext cx="3060" cy="15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Line 11"/>
              <p:cNvSpPr>
                <a:spLocks noChangeShapeType="1"/>
              </p:cNvSpPr>
              <p:nvPr/>
            </p:nvSpPr>
            <p:spPr bwMode="auto">
              <a:xfrm flipH="1">
                <a:off x="4482" y="3803"/>
                <a:ext cx="2283" cy="19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Line 12"/>
              <p:cNvSpPr>
                <a:spLocks noChangeShapeType="1"/>
              </p:cNvSpPr>
              <p:nvPr/>
            </p:nvSpPr>
            <p:spPr bwMode="auto">
              <a:xfrm flipV="1">
                <a:off x="6615" y="3308"/>
                <a:ext cx="1110" cy="9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13"/>
              <p:cNvSpPr>
                <a:spLocks/>
              </p:cNvSpPr>
              <p:nvPr/>
            </p:nvSpPr>
            <p:spPr bwMode="auto">
              <a:xfrm>
                <a:off x="6361" y="2738"/>
                <a:ext cx="1379" cy="1516"/>
              </a:xfrm>
              <a:custGeom>
                <a:avLst/>
                <a:gdLst>
                  <a:gd name="T0" fmla="*/ 254 w 1379"/>
                  <a:gd name="T1" fmla="*/ 1516 h 1516"/>
                  <a:gd name="T2" fmla="*/ 107 w 1379"/>
                  <a:gd name="T3" fmla="*/ 1261 h 1516"/>
                  <a:gd name="T4" fmla="*/ 56 w 1379"/>
                  <a:gd name="T5" fmla="*/ 1156 h 1516"/>
                  <a:gd name="T6" fmla="*/ 20 w 1379"/>
                  <a:gd name="T7" fmla="*/ 1012 h 1516"/>
                  <a:gd name="T8" fmla="*/ 5 w 1379"/>
                  <a:gd name="T9" fmla="*/ 871 h 1516"/>
                  <a:gd name="T10" fmla="*/ 5 w 1379"/>
                  <a:gd name="T11" fmla="*/ 715 h 1516"/>
                  <a:gd name="T12" fmla="*/ 38 w 1379"/>
                  <a:gd name="T13" fmla="*/ 553 h 1516"/>
                  <a:gd name="T14" fmla="*/ 110 w 1379"/>
                  <a:gd name="T15" fmla="*/ 382 h 1516"/>
                  <a:gd name="T16" fmla="*/ 197 w 1379"/>
                  <a:gd name="T17" fmla="*/ 253 h 1516"/>
                  <a:gd name="T18" fmla="*/ 308 w 1379"/>
                  <a:gd name="T19" fmla="*/ 145 h 1516"/>
                  <a:gd name="T20" fmla="*/ 422 w 1379"/>
                  <a:gd name="T21" fmla="*/ 67 h 1516"/>
                  <a:gd name="T22" fmla="*/ 560 w 1379"/>
                  <a:gd name="T23" fmla="*/ 16 h 1516"/>
                  <a:gd name="T24" fmla="*/ 716 w 1379"/>
                  <a:gd name="T25" fmla="*/ 1 h 1516"/>
                  <a:gd name="T26" fmla="*/ 842 w 1379"/>
                  <a:gd name="T27" fmla="*/ 22 h 1516"/>
                  <a:gd name="T28" fmla="*/ 974 w 1379"/>
                  <a:gd name="T29" fmla="*/ 76 h 1516"/>
                  <a:gd name="T30" fmla="*/ 1091 w 1379"/>
                  <a:gd name="T31" fmla="*/ 157 h 1516"/>
                  <a:gd name="T32" fmla="*/ 1178 w 1379"/>
                  <a:gd name="T33" fmla="*/ 244 h 1516"/>
                  <a:gd name="T34" fmla="*/ 1241 w 1379"/>
                  <a:gd name="T35" fmla="*/ 331 h 1516"/>
                  <a:gd name="T36" fmla="*/ 1379 w 1379"/>
                  <a:gd name="T37" fmla="*/ 565 h 15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79" h="1516">
                    <a:moveTo>
                      <a:pt x="254" y="1516"/>
                    </a:moveTo>
                    <a:cubicBezTo>
                      <a:pt x="197" y="1418"/>
                      <a:pt x="140" y="1321"/>
                      <a:pt x="107" y="1261"/>
                    </a:cubicBezTo>
                    <a:cubicBezTo>
                      <a:pt x="74" y="1201"/>
                      <a:pt x="70" y="1197"/>
                      <a:pt x="56" y="1156"/>
                    </a:cubicBezTo>
                    <a:cubicBezTo>
                      <a:pt x="42" y="1115"/>
                      <a:pt x="28" y="1059"/>
                      <a:pt x="20" y="1012"/>
                    </a:cubicBezTo>
                    <a:cubicBezTo>
                      <a:pt x="12" y="965"/>
                      <a:pt x="7" y="920"/>
                      <a:pt x="5" y="871"/>
                    </a:cubicBezTo>
                    <a:cubicBezTo>
                      <a:pt x="3" y="822"/>
                      <a:pt x="0" y="768"/>
                      <a:pt x="5" y="715"/>
                    </a:cubicBezTo>
                    <a:cubicBezTo>
                      <a:pt x="10" y="662"/>
                      <a:pt x="20" y="609"/>
                      <a:pt x="38" y="553"/>
                    </a:cubicBezTo>
                    <a:cubicBezTo>
                      <a:pt x="56" y="497"/>
                      <a:pt x="84" y="432"/>
                      <a:pt x="110" y="382"/>
                    </a:cubicBezTo>
                    <a:cubicBezTo>
                      <a:pt x="136" y="332"/>
                      <a:pt x="164" y="292"/>
                      <a:pt x="197" y="253"/>
                    </a:cubicBezTo>
                    <a:cubicBezTo>
                      <a:pt x="230" y="214"/>
                      <a:pt x="271" y="176"/>
                      <a:pt x="308" y="145"/>
                    </a:cubicBezTo>
                    <a:cubicBezTo>
                      <a:pt x="345" y="114"/>
                      <a:pt x="380" y="88"/>
                      <a:pt x="422" y="67"/>
                    </a:cubicBezTo>
                    <a:cubicBezTo>
                      <a:pt x="464" y="46"/>
                      <a:pt x="511" y="27"/>
                      <a:pt x="560" y="16"/>
                    </a:cubicBezTo>
                    <a:cubicBezTo>
                      <a:pt x="609" y="5"/>
                      <a:pt x="669" y="0"/>
                      <a:pt x="716" y="1"/>
                    </a:cubicBezTo>
                    <a:cubicBezTo>
                      <a:pt x="763" y="2"/>
                      <a:pt x="799" y="10"/>
                      <a:pt x="842" y="22"/>
                    </a:cubicBezTo>
                    <a:cubicBezTo>
                      <a:pt x="885" y="34"/>
                      <a:pt x="933" y="54"/>
                      <a:pt x="974" y="76"/>
                    </a:cubicBezTo>
                    <a:cubicBezTo>
                      <a:pt x="1015" y="98"/>
                      <a:pt x="1057" y="129"/>
                      <a:pt x="1091" y="157"/>
                    </a:cubicBezTo>
                    <a:cubicBezTo>
                      <a:pt x="1125" y="185"/>
                      <a:pt x="1153" y="215"/>
                      <a:pt x="1178" y="244"/>
                    </a:cubicBezTo>
                    <a:cubicBezTo>
                      <a:pt x="1203" y="273"/>
                      <a:pt x="1208" y="278"/>
                      <a:pt x="1241" y="331"/>
                    </a:cubicBezTo>
                    <a:cubicBezTo>
                      <a:pt x="1274" y="384"/>
                      <a:pt x="1357" y="526"/>
                      <a:pt x="1379" y="565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14"/>
              <p:cNvSpPr>
                <a:spLocks/>
              </p:cNvSpPr>
              <p:nvPr/>
            </p:nvSpPr>
            <p:spPr bwMode="auto">
              <a:xfrm>
                <a:off x="6654" y="3087"/>
                <a:ext cx="771" cy="798"/>
              </a:xfrm>
              <a:custGeom>
                <a:avLst/>
                <a:gdLst>
                  <a:gd name="T0" fmla="*/ 129 w 771"/>
                  <a:gd name="T1" fmla="*/ 771 h 798"/>
                  <a:gd name="T2" fmla="*/ 72 w 771"/>
                  <a:gd name="T3" fmla="*/ 687 h 798"/>
                  <a:gd name="T4" fmla="*/ 105 w 771"/>
                  <a:gd name="T5" fmla="*/ 666 h 798"/>
                  <a:gd name="T6" fmla="*/ 63 w 771"/>
                  <a:gd name="T7" fmla="*/ 603 h 798"/>
                  <a:gd name="T8" fmla="*/ 168 w 771"/>
                  <a:gd name="T9" fmla="*/ 510 h 798"/>
                  <a:gd name="T10" fmla="*/ 0 w 771"/>
                  <a:gd name="T11" fmla="*/ 252 h 798"/>
                  <a:gd name="T12" fmla="*/ 48 w 771"/>
                  <a:gd name="T13" fmla="*/ 168 h 798"/>
                  <a:gd name="T14" fmla="*/ 117 w 771"/>
                  <a:gd name="T15" fmla="*/ 96 h 798"/>
                  <a:gd name="T16" fmla="*/ 195 w 771"/>
                  <a:gd name="T17" fmla="*/ 39 h 798"/>
                  <a:gd name="T18" fmla="*/ 285 w 771"/>
                  <a:gd name="T19" fmla="*/ 6 h 798"/>
                  <a:gd name="T20" fmla="*/ 357 w 771"/>
                  <a:gd name="T21" fmla="*/ 0 h 798"/>
                  <a:gd name="T22" fmla="*/ 441 w 771"/>
                  <a:gd name="T23" fmla="*/ 12 h 798"/>
                  <a:gd name="T24" fmla="*/ 513 w 771"/>
                  <a:gd name="T25" fmla="*/ 36 h 798"/>
                  <a:gd name="T26" fmla="*/ 618 w 771"/>
                  <a:gd name="T27" fmla="*/ 81 h 798"/>
                  <a:gd name="T28" fmla="*/ 657 w 771"/>
                  <a:gd name="T29" fmla="*/ 120 h 798"/>
                  <a:gd name="T30" fmla="*/ 771 w 771"/>
                  <a:gd name="T31" fmla="*/ 318 h 798"/>
                  <a:gd name="T32" fmla="*/ 186 w 771"/>
                  <a:gd name="T33" fmla="*/ 798 h 798"/>
                  <a:gd name="T34" fmla="*/ 156 w 771"/>
                  <a:gd name="T35" fmla="*/ 762 h 798"/>
                  <a:gd name="T36" fmla="*/ 129 w 771"/>
                  <a:gd name="T37" fmla="*/ 771 h 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1" h="798">
                    <a:moveTo>
                      <a:pt x="129" y="771"/>
                    </a:moveTo>
                    <a:lnTo>
                      <a:pt x="72" y="687"/>
                    </a:lnTo>
                    <a:lnTo>
                      <a:pt x="105" y="666"/>
                    </a:lnTo>
                    <a:lnTo>
                      <a:pt x="63" y="603"/>
                    </a:lnTo>
                    <a:lnTo>
                      <a:pt x="168" y="510"/>
                    </a:lnTo>
                    <a:lnTo>
                      <a:pt x="0" y="252"/>
                    </a:lnTo>
                    <a:lnTo>
                      <a:pt x="48" y="168"/>
                    </a:lnTo>
                    <a:lnTo>
                      <a:pt x="117" y="96"/>
                    </a:lnTo>
                    <a:lnTo>
                      <a:pt x="195" y="39"/>
                    </a:lnTo>
                    <a:lnTo>
                      <a:pt x="285" y="6"/>
                    </a:lnTo>
                    <a:lnTo>
                      <a:pt x="357" y="0"/>
                    </a:lnTo>
                    <a:lnTo>
                      <a:pt x="441" y="12"/>
                    </a:lnTo>
                    <a:lnTo>
                      <a:pt x="513" y="36"/>
                    </a:lnTo>
                    <a:lnTo>
                      <a:pt x="618" y="81"/>
                    </a:lnTo>
                    <a:lnTo>
                      <a:pt x="657" y="120"/>
                    </a:lnTo>
                    <a:lnTo>
                      <a:pt x="771" y="318"/>
                    </a:lnTo>
                    <a:lnTo>
                      <a:pt x="186" y="798"/>
                    </a:lnTo>
                    <a:lnTo>
                      <a:pt x="156" y="762"/>
                    </a:lnTo>
                    <a:lnTo>
                      <a:pt x="129" y="77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15"/>
              <p:cNvSpPr>
                <a:spLocks/>
              </p:cNvSpPr>
              <p:nvPr/>
            </p:nvSpPr>
            <p:spPr bwMode="auto">
              <a:xfrm>
                <a:off x="7734" y="3429"/>
                <a:ext cx="186" cy="195"/>
              </a:xfrm>
              <a:custGeom>
                <a:avLst/>
                <a:gdLst>
                  <a:gd name="T0" fmla="*/ 51 w 186"/>
                  <a:gd name="T1" fmla="*/ 195 h 195"/>
                  <a:gd name="T2" fmla="*/ 0 w 186"/>
                  <a:gd name="T3" fmla="*/ 84 h 195"/>
                  <a:gd name="T4" fmla="*/ 93 w 186"/>
                  <a:gd name="T5" fmla="*/ 15 h 195"/>
                  <a:gd name="T6" fmla="*/ 111 w 186"/>
                  <a:gd name="T7" fmla="*/ 0 h 195"/>
                  <a:gd name="T8" fmla="*/ 186 w 186"/>
                  <a:gd name="T9" fmla="*/ 141 h 195"/>
                  <a:gd name="T10" fmla="*/ 162 w 186"/>
                  <a:gd name="T11" fmla="*/ 150 h 195"/>
                  <a:gd name="T12" fmla="*/ 150 w 186"/>
                  <a:gd name="T13" fmla="*/ 135 h 195"/>
                  <a:gd name="T14" fmla="*/ 51 w 186"/>
                  <a:gd name="T15" fmla="*/ 195 h 1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6" h="195">
                    <a:moveTo>
                      <a:pt x="51" y="195"/>
                    </a:moveTo>
                    <a:lnTo>
                      <a:pt x="0" y="84"/>
                    </a:lnTo>
                    <a:lnTo>
                      <a:pt x="93" y="15"/>
                    </a:lnTo>
                    <a:lnTo>
                      <a:pt x="111" y="0"/>
                    </a:lnTo>
                    <a:lnTo>
                      <a:pt x="186" y="141"/>
                    </a:lnTo>
                    <a:lnTo>
                      <a:pt x="162" y="150"/>
                    </a:lnTo>
                    <a:lnTo>
                      <a:pt x="150" y="135"/>
                    </a:lnTo>
                    <a:lnTo>
                      <a:pt x="51" y="195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16"/>
              <p:cNvSpPr>
                <a:spLocks/>
              </p:cNvSpPr>
              <p:nvPr/>
            </p:nvSpPr>
            <p:spPr bwMode="auto">
              <a:xfrm>
                <a:off x="7851" y="3348"/>
                <a:ext cx="180" cy="204"/>
              </a:xfrm>
              <a:custGeom>
                <a:avLst/>
                <a:gdLst>
                  <a:gd name="T0" fmla="*/ 0 w 180"/>
                  <a:gd name="T1" fmla="*/ 81 h 204"/>
                  <a:gd name="T2" fmla="*/ 114 w 180"/>
                  <a:gd name="T3" fmla="*/ 0 h 204"/>
                  <a:gd name="T4" fmla="*/ 180 w 180"/>
                  <a:gd name="T5" fmla="*/ 126 h 204"/>
                  <a:gd name="T6" fmla="*/ 63 w 180"/>
                  <a:gd name="T7" fmla="*/ 204 h 204"/>
                  <a:gd name="T8" fmla="*/ 0 w 180"/>
                  <a:gd name="T9" fmla="*/ 8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204">
                    <a:moveTo>
                      <a:pt x="0" y="81"/>
                    </a:moveTo>
                    <a:lnTo>
                      <a:pt x="114" y="0"/>
                    </a:lnTo>
                    <a:lnTo>
                      <a:pt x="180" y="126"/>
                    </a:lnTo>
                    <a:lnTo>
                      <a:pt x="63" y="204"/>
                    </a:lnTo>
                    <a:lnTo>
                      <a:pt x="0" y="81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17"/>
              <p:cNvSpPr>
                <a:spLocks/>
              </p:cNvSpPr>
              <p:nvPr/>
            </p:nvSpPr>
            <p:spPr bwMode="auto">
              <a:xfrm>
                <a:off x="7977" y="3123"/>
                <a:ext cx="399" cy="342"/>
              </a:xfrm>
              <a:custGeom>
                <a:avLst/>
                <a:gdLst>
                  <a:gd name="T0" fmla="*/ 51 w 399"/>
                  <a:gd name="T1" fmla="*/ 342 h 342"/>
                  <a:gd name="T2" fmla="*/ 6 w 399"/>
                  <a:gd name="T3" fmla="*/ 243 h 342"/>
                  <a:gd name="T4" fmla="*/ 351 w 399"/>
                  <a:gd name="T5" fmla="*/ 0 h 342"/>
                  <a:gd name="T6" fmla="*/ 399 w 399"/>
                  <a:gd name="T7" fmla="*/ 87 h 342"/>
                  <a:gd name="T8" fmla="*/ 36 w 399"/>
                  <a:gd name="T9" fmla="*/ 321 h 342"/>
                  <a:gd name="T10" fmla="*/ 0 w 399"/>
                  <a:gd name="T11" fmla="*/ 249 h 3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9" h="342">
                    <a:moveTo>
                      <a:pt x="51" y="342"/>
                    </a:moveTo>
                    <a:lnTo>
                      <a:pt x="6" y="243"/>
                    </a:lnTo>
                    <a:lnTo>
                      <a:pt x="351" y="0"/>
                    </a:lnTo>
                    <a:lnTo>
                      <a:pt x="399" y="87"/>
                    </a:lnTo>
                    <a:lnTo>
                      <a:pt x="36" y="321"/>
                    </a:lnTo>
                    <a:lnTo>
                      <a:pt x="0" y="249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18"/>
              <p:cNvSpPr>
                <a:spLocks/>
              </p:cNvSpPr>
              <p:nvPr/>
            </p:nvSpPr>
            <p:spPr bwMode="auto">
              <a:xfrm>
                <a:off x="8319" y="3066"/>
                <a:ext cx="129" cy="156"/>
              </a:xfrm>
              <a:custGeom>
                <a:avLst/>
                <a:gdLst>
                  <a:gd name="T0" fmla="*/ 0 w 129"/>
                  <a:gd name="T1" fmla="*/ 33 h 156"/>
                  <a:gd name="T2" fmla="*/ 72 w 129"/>
                  <a:gd name="T3" fmla="*/ 0 h 156"/>
                  <a:gd name="T4" fmla="*/ 129 w 129"/>
                  <a:gd name="T5" fmla="*/ 114 h 156"/>
                  <a:gd name="T6" fmla="*/ 66 w 129"/>
                  <a:gd name="T7" fmla="*/ 156 h 156"/>
                  <a:gd name="T8" fmla="*/ 0 w 129"/>
                  <a:gd name="T9" fmla="*/ 33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156">
                    <a:moveTo>
                      <a:pt x="0" y="33"/>
                    </a:moveTo>
                    <a:lnTo>
                      <a:pt x="72" y="0"/>
                    </a:lnTo>
                    <a:lnTo>
                      <a:pt x="129" y="114"/>
                    </a:lnTo>
                    <a:lnTo>
                      <a:pt x="66" y="156"/>
                    </a:lnTo>
                    <a:lnTo>
                      <a:pt x="0" y="33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19"/>
              <p:cNvSpPr>
                <a:spLocks/>
              </p:cNvSpPr>
              <p:nvPr/>
            </p:nvSpPr>
            <p:spPr bwMode="auto">
              <a:xfrm>
                <a:off x="8370" y="2697"/>
                <a:ext cx="570" cy="516"/>
              </a:xfrm>
              <a:custGeom>
                <a:avLst/>
                <a:gdLst>
                  <a:gd name="T0" fmla="*/ 102 w 570"/>
                  <a:gd name="T1" fmla="*/ 516 h 516"/>
                  <a:gd name="T2" fmla="*/ 0 w 570"/>
                  <a:gd name="T3" fmla="*/ 327 h 516"/>
                  <a:gd name="T4" fmla="*/ 453 w 570"/>
                  <a:gd name="T5" fmla="*/ 0 h 516"/>
                  <a:gd name="T6" fmla="*/ 570 w 570"/>
                  <a:gd name="T7" fmla="*/ 195 h 516"/>
                  <a:gd name="T8" fmla="*/ 102 w 570"/>
                  <a:gd name="T9" fmla="*/ 516 h 5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0" h="516">
                    <a:moveTo>
                      <a:pt x="102" y="516"/>
                    </a:moveTo>
                    <a:lnTo>
                      <a:pt x="0" y="327"/>
                    </a:lnTo>
                    <a:lnTo>
                      <a:pt x="453" y="0"/>
                    </a:lnTo>
                    <a:lnTo>
                      <a:pt x="570" y="195"/>
                    </a:lnTo>
                    <a:lnTo>
                      <a:pt x="102" y="516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20"/>
              <p:cNvSpPr>
                <a:spLocks/>
              </p:cNvSpPr>
              <p:nvPr/>
            </p:nvSpPr>
            <p:spPr bwMode="auto">
              <a:xfrm>
                <a:off x="6741" y="3573"/>
                <a:ext cx="288" cy="270"/>
              </a:xfrm>
              <a:custGeom>
                <a:avLst/>
                <a:gdLst>
                  <a:gd name="T0" fmla="*/ 24 w 288"/>
                  <a:gd name="T1" fmla="*/ 171 h 270"/>
                  <a:gd name="T2" fmla="*/ 234 w 288"/>
                  <a:gd name="T3" fmla="*/ 0 h 270"/>
                  <a:gd name="T4" fmla="*/ 288 w 288"/>
                  <a:gd name="T5" fmla="*/ 93 h 270"/>
                  <a:gd name="T6" fmla="*/ 63 w 288"/>
                  <a:gd name="T7" fmla="*/ 270 h 270"/>
                  <a:gd name="T8" fmla="*/ 0 w 288"/>
                  <a:gd name="T9" fmla="*/ 183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270">
                    <a:moveTo>
                      <a:pt x="24" y="171"/>
                    </a:moveTo>
                    <a:lnTo>
                      <a:pt x="234" y="0"/>
                    </a:lnTo>
                    <a:lnTo>
                      <a:pt x="288" y="93"/>
                    </a:lnTo>
                    <a:lnTo>
                      <a:pt x="63" y="270"/>
                    </a:lnTo>
                    <a:lnTo>
                      <a:pt x="0" y="18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21"/>
              <p:cNvSpPr>
                <a:spLocks/>
              </p:cNvSpPr>
              <p:nvPr/>
            </p:nvSpPr>
            <p:spPr bwMode="auto">
              <a:xfrm>
                <a:off x="7065" y="3333"/>
                <a:ext cx="252" cy="249"/>
              </a:xfrm>
              <a:custGeom>
                <a:avLst/>
                <a:gdLst>
                  <a:gd name="T0" fmla="*/ 0 w 252"/>
                  <a:gd name="T1" fmla="*/ 159 h 249"/>
                  <a:gd name="T2" fmla="*/ 63 w 252"/>
                  <a:gd name="T3" fmla="*/ 249 h 249"/>
                  <a:gd name="T4" fmla="*/ 252 w 252"/>
                  <a:gd name="T5" fmla="*/ 90 h 249"/>
                  <a:gd name="T6" fmla="*/ 189 w 252"/>
                  <a:gd name="T7" fmla="*/ 0 h 249"/>
                  <a:gd name="T8" fmla="*/ 0 w 252"/>
                  <a:gd name="T9" fmla="*/ 159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249">
                    <a:moveTo>
                      <a:pt x="0" y="159"/>
                    </a:moveTo>
                    <a:lnTo>
                      <a:pt x="63" y="249"/>
                    </a:lnTo>
                    <a:lnTo>
                      <a:pt x="252" y="90"/>
                    </a:lnTo>
                    <a:lnTo>
                      <a:pt x="189" y="0"/>
                    </a:lnTo>
                    <a:lnTo>
                      <a:pt x="0" y="15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22"/>
              <p:cNvSpPr>
                <a:spLocks/>
              </p:cNvSpPr>
              <p:nvPr/>
            </p:nvSpPr>
            <p:spPr bwMode="auto">
              <a:xfrm>
                <a:off x="7515" y="3777"/>
                <a:ext cx="198" cy="201"/>
              </a:xfrm>
              <a:custGeom>
                <a:avLst/>
                <a:gdLst>
                  <a:gd name="T0" fmla="*/ 0 w 198"/>
                  <a:gd name="T1" fmla="*/ 96 h 201"/>
                  <a:gd name="T2" fmla="*/ 18 w 198"/>
                  <a:gd name="T3" fmla="*/ 114 h 201"/>
                  <a:gd name="T4" fmla="*/ 48 w 198"/>
                  <a:gd name="T5" fmla="*/ 201 h 201"/>
                  <a:gd name="T6" fmla="*/ 198 w 198"/>
                  <a:gd name="T7" fmla="*/ 108 h 201"/>
                  <a:gd name="T8" fmla="*/ 141 w 198"/>
                  <a:gd name="T9" fmla="*/ 0 h 201"/>
                  <a:gd name="T10" fmla="*/ 0 w 198"/>
                  <a:gd name="T11" fmla="*/ 96 h 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8" h="201">
                    <a:moveTo>
                      <a:pt x="0" y="96"/>
                    </a:moveTo>
                    <a:cubicBezTo>
                      <a:pt x="7" y="101"/>
                      <a:pt x="18" y="114"/>
                      <a:pt x="18" y="114"/>
                    </a:cubicBezTo>
                    <a:lnTo>
                      <a:pt x="48" y="201"/>
                    </a:lnTo>
                    <a:lnTo>
                      <a:pt x="198" y="108"/>
                    </a:lnTo>
                    <a:lnTo>
                      <a:pt x="141" y="0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23"/>
              <p:cNvSpPr>
                <a:spLocks/>
              </p:cNvSpPr>
              <p:nvPr/>
            </p:nvSpPr>
            <p:spPr bwMode="auto">
              <a:xfrm>
                <a:off x="7683" y="3003"/>
                <a:ext cx="1344" cy="855"/>
              </a:xfrm>
              <a:custGeom>
                <a:avLst/>
                <a:gdLst>
                  <a:gd name="T0" fmla="*/ 0 w 1344"/>
                  <a:gd name="T1" fmla="*/ 792 h 855"/>
                  <a:gd name="T2" fmla="*/ 30 w 1344"/>
                  <a:gd name="T3" fmla="*/ 855 h 855"/>
                  <a:gd name="T4" fmla="*/ 1344 w 1344"/>
                  <a:gd name="T5" fmla="*/ 63 h 855"/>
                  <a:gd name="T6" fmla="*/ 1302 w 1344"/>
                  <a:gd name="T7" fmla="*/ 0 h 855"/>
                  <a:gd name="T8" fmla="*/ 0 w 1344"/>
                  <a:gd name="T9" fmla="*/ 792 h 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4" h="855">
                    <a:moveTo>
                      <a:pt x="0" y="792"/>
                    </a:moveTo>
                    <a:lnTo>
                      <a:pt x="30" y="855"/>
                    </a:lnTo>
                    <a:lnTo>
                      <a:pt x="1344" y="63"/>
                    </a:lnTo>
                    <a:lnTo>
                      <a:pt x="1302" y="0"/>
                    </a:lnTo>
                    <a:lnTo>
                      <a:pt x="0" y="792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24"/>
              <p:cNvSpPr>
                <a:spLocks/>
              </p:cNvSpPr>
              <p:nvPr/>
            </p:nvSpPr>
            <p:spPr bwMode="auto">
              <a:xfrm>
                <a:off x="7926" y="3318"/>
                <a:ext cx="897" cy="729"/>
              </a:xfrm>
              <a:custGeom>
                <a:avLst/>
                <a:gdLst>
                  <a:gd name="T0" fmla="*/ 0 w 897"/>
                  <a:gd name="T1" fmla="*/ 432 h 729"/>
                  <a:gd name="T2" fmla="*/ 774 w 897"/>
                  <a:gd name="T3" fmla="*/ 0 h 729"/>
                  <a:gd name="T4" fmla="*/ 897 w 897"/>
                  <a:gd name="T5" fmla="*/ 309 h 729"/>
                  <a:gd name="T6" fmla="*/ 105 w 897"/>
                  <a:gd name="T7" fmla="*/ 729 h 729"/>
                  <a:gd name="T8" fmla="*/ 0 w 897"/>
                  <a:gd name="T9" fmla="*/ 432 h 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7" h="729">
                    <a:moveTo>
                      <a:pt x="0" y="432"/>
                    </a:moveTo>
                    <a:lnTo>
                      <a:pt x="774" y="0"/>
                    </a:lnTo>
                    <a:lnTo>
                      <a:pt x="897" y="309"/>
                    </a:lnTo>
                    <a:lnTo>
                      <a:pt x="105" y="729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25"/>
              <p:cNvSpPr>
                <a:spLocks/>
              </p:cNvSpPr>
              <p:nvPr/>
            </p:nvSpPr>
            <p:spPr bwMode="auto">
              <a:xfrm>
                <a:off x="8997" y="2946"/>
                <a:ext cx="135" cy="114"/>
              </a:xfrm>
              <a:custGeom>
                <a:avLst/>
                <a:gdLst>
                  <a:gd name="T0" fmla="*/ 0 w 135"/>
                  <a:gd name="T1" fmla="*/ 66 h 114"/>
                  <a:gd name="T2" fmla="*/ 114 w 135"/>
                  <a:gd name="T3" fmla="*/ 0 h 114"/>
                  <a:gd name="T4" fmla="*/ 135 w 135"/>
                  <a:gd name="T5" fmla="*/ 51 h 114"/>
                  <a:gd name="T6" fmla="*/ 18 w 135"/>
                  <a:gd name="T7" fmla="*/ 114 h 114"/>
                  <a:gd name="T8" fmla="*/ 0 w 135"/>
                  <a:gd name="T9" fmla="*/ 66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" h="114">
                    <a:moveTo>
                      <a:pt x="0" y="66"/>
                    </a:moveTo>
                    <a:lnTo>
                      <a:pt x="114" y="0"/>
                    </a:lnTo>
                    <a:lnTo>
                      <a:pt x="135" y="51"/>
                    </a:lnTo>
                    <a:lnTo>
                      <a:pt x="18" y="114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Freeform 26"/>
              <p:cNvSpPr>
                <a:spLocks/>
              </p:cNvSpPr>
              <p:nvPr/>
            </p:nvSpPr>
            <p:spPr bwMode="auto">
              <a:xfrm>
                <a:off x="9075" y="2865"/>
                <a:ext cx="123" cy="183"/>
              </a:xfrm>
              <a:custGeom>
                <a:avLst/>
                <a:gdLst>
                  <a:gd name="T0" fmla="*/ 0 w 123"/>
                  <a:gd name="T1" fmla="*/ 36 h 183"/>
                  <a:gd name="T2" fmla="*/ 66 w 123"/>
                  <a:gd name="T3" fmla="*/ 183 h 183"/>
                  <a:gd name="T4" fmla="*/ 123 w 123"/>
                  <a:gd name="T5" fmla="*/ 150 h 183"/>
                  <a:gd name="T6" fmla="*/ 54 w 123"/>
                  <a:gd name="T7" fmla="*/ 0 h 183"/>
                  <a:gd name="T8" fmla="*/ 0 w 123"/>
                  <a:gd name="T9" fmla="*/ 36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183">
                    <a:moveTo>
                      <a:pt x="0" y="36"/>
                    </a:moveTo>
                    <a:lnTo>
                      <a:pt x="66" y="183"/>
                    </a:lnTo>
                    <a:lnTo>
                      <a:pt x="123" y="150"/>
                    </a:lnTo>
                    <a:lnTo>
                      <a:pt x="54" y="0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27"/>
              <p:cNvSpPr>
                <a:spLocks/>
              </p:cNvSpPr>
              <p:nvPr/>
            </p:nvSpPr>
            <p:spPr bwMode="auto">
              <a:xfrm>
                <a:off x="9144" y="2832"/>
                <a:ext cx="153" cy="159"/>
              </a:xfrm>
              <a:custGeom>
                <a:avLst/>
                <a:gdLst>
                  <a:gd name="T0" fmla="*/ 0 w 153"/>
                  <a:gd name="T1" fmla="*/ 54 h 159"/>
                  <a:gd name="T2" fmla="*/ 108 w 153"/>
                  <a:gd name="T3" fmla="*/ 0 h 159"/>
                  <a:gd name="T4" fmla="*/ 153 w 153"/>
                  <a:gd name="T5" fmla="*/ 96 h 159"/>
                  <a:gd name="T6" fmla="*/ 42 w 153"/>
                  <a:gd name="T7" fmla="*/ 159 h 159"/>
                  <a:gd name="T8" fmla="*/ 0 w 153"/>
                  <a:gd name="T9" fmla="*/ 54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59">
                    <a:moveTo>
                      <a:pt x="0" y="54"/>
                    </a:moveTo>
                    <a:lnTo>
                      <a:pt x="108" y="0"/>
                    </a:lnTo>
                    <a:lnTo>
                      <a:pt x="153" y="96"/>
                    </a:lnTo>
                    <a:lnTo>
                      <a:pt x="42" y="159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28"/>
              <p:cNvSpPr>
                <a:spLocks/>
              </p:cNvSpPr>
              <p:nvPr/>
            </p:nvSpPr>
            <p:spPr bwMode="auto">
              <a:xfrm>
                <a:off x="9252" y="2748"/>
                <a:ext cx="111" cy="213"/>
              </a:xfrm>
              <a:custGeom>
                <a:avLst/>
                <a:gdLst>
                  <a:gd name="T0" fmla="*/ 24 w 111"/>
                  <a:gd name="T1" fmla="*/ 0 h 213"/>
                  <a:gd name="T2" fmla="*/ 0 w 111"/>
                  <a:gd name="T3" fmla="*/ 87 h 213"/>
                  <a:gd name="T4" fmla="*/ 48 w 111"/>
                  <a:gd name="T5" fmla="*/ 186 h 213"/>
                  <a:gd name="T6" fmla="*/ 111 w 111"/>
                  <a:gd name="T7" fmla="*/ 213 h 213"/>
                  <a:gd name="T8" fmla="*/ 24 w 111"/>
                  <a:gd name="T9" fmla="*/ 0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1" h="213">
                    <a:moveTo>
                      <a:pt x="24" y="0"/>
                    </a:moveTo>
                    <a:lnTo>
                      <a:pt x="0" y="87"/>
                    </a:lnTo>
                    <a:lnTo>
                      <a:pt x="48" y="186"/>
                    </a:lnTo>
                    <a:lnTo>
                      <a:pt x="111" y="213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29"/>
              <p:cNvSpPr>
                <a:spLocks/>
              </p:cNvSpPr>
              <p:nvPr/>
            </p:nvSpPr>
            <p:spPr bwMode="auto">
              <a:xfrm>
                <a:off x="9288" y="2070"/>
                <a:ext cx="1203" cy="867"/>
              </a:xfrm>
              <a:custGeom>
                <a:avLst/>
                <a:gdLst>
                  <a:gd name="T0" fmla="*/ 0 w 1203"/>
                  <a:gd name="T1" fmla="*/ 681 h 867"/>
                  <a:gd name="T2" fmla="*/ 1125 w 1203"/>
                  <a:gd name="T3" fmla="*/ 0 h 867"/>
                  <a:gd name="T4" fmla="*/ 1203 w 1203"/>
                  <a:gd name="T5" fmla="*/ 192 h 867"/>
                  <a:gd name="T6" fmla="*/ 69 w 1203"/>
                  <a:gd name="T7" fmla="*/ 867 h 867"/>
                  <a:gd name="T8" fmla="*/ 0 w 1203"/>
                  <a:gd name="T9" fmla="*/ 681 h 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3" h="867">
                    <a:moveTo>
                      <a:pt x="0" y="681"/>
                    </a:moveTo>
                    <a:lnTo>
                      <a:pt x="1125" y="0"/>
                    </a:lnTo>
                    <a:lnTo>
                      <a:pt x="1203" y="192"/>
                    </a:lnTo>
                    <a:lnTo>
                      <a:pt x="69" y="867"/>
                    </a:lnTo>
                    <a:lnTo>
                      <a:pt x="0" y="681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30"/>
              <p:cNvSpPr>
                <a:spLocks/>
              </p:cNvSpPr>
              <p:nvPr/>
            </p:nvSpPr>
            <p:spPr bwMode="auto">
              <a:xfrm>
                <a:off x="10422" y="2067"/>
                <a:ext cx="108" cy="198"/>
              </a:xfrm>
              <a:custGeom>
                <a:avLst/>
                <a:gdLst>
                  <a:gd name="T0" fmla="*/ 0 w 108"/>
                  <a:gd name="T1" fmla="*/ 0 h 198"/>
                  <a:gd name="T2" fmla="*/ 69 w 108"/>
                  <a:gd name="T3" fmla="*/ 60 h 198"/>
                  <a:gd name="T4" fmla="*/ 90 w 108"/>
                  <a:gd name="T5" fmla="*/ 42 h 198"/>
                  <a:gd name="T6" fmla="*/ 108 w 108"/>
                  <a:gd name="T7" fmla="*/ 72 h 198"/>
                  <a:gd name="T8" fmla="*/ 90 w 108"/>
                  <a:gd name="T9" fmla="*/ 84 h 198"/>
                  <a:gd name="T10" fmla="*/ 75 w 108"/>
                  <a:gd name="T11" fmla="*/ 198 h 198"/>
                  <a:gd name="T12" fmla="*/ 0 w 108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8" h="198">
                    <a:moveTo>
                      <a:pt x="0" y="0"/>
                    </a:moveTo>
                    <a:lnTo>
                      <a:pt x="69" y="60"/>
                    </a:lnTo>
                    <a:lnTo>
                      <a:pt x="90" y="42"/>
                    </a:lnTo>
                    <a:lnTo>
                      <a:pt x="108" y="72"/>
                    </a:lnTo>
                    <a:lnTo>
                      <a:pt x="90" y="84"/>
                    </a:lnTo>
                    <a:lnTo>
                      <a:pt x="75" y="1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31"/>
              <p:cNvSpPr>
                <a:spLocks/>
              </p:cNvSpPr>
              <p:nvPr/>
            </p:nvSpPr>
            <p:spPr bwMode="auto">
              <a:xfrm>
                <a:off x="7209" y="4374"/>
                <a:ext cx="204" cy="462"/>
              </a:xfrm>
              <a:custGeom>
                <a:avLst/>
                <a:gdLst>
                  <a:gd name="T0" fmla="*/ 0 w 204"/>
                  <a:gd name="T1" fmla="*/ 15 h 462"/>
                  <a:gd name="T2" fmla="*/ 165 w 204"/>
                  <a:gd name="T3" fmla="*/ 462 h 462"/>
                  <a:gd name="T4" fmla="*/ 204 w 204"/>
                  <a:gd name="T5" fmla="*/ 444 h 462"/>
                  <a:gd name="T6" fmla="*/ 36 w 204"/>
                  <a:gd name="T7" fmla="*/ 0 h 462"/>
                  <a:gd name="T8" fmla="*/ 0 w 204"/>
                  <a:gd name="T9" fmla="*/ 15 h 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4" h="462">
                    <a:moveTo>
                      <a:pt x="0" y="15"/>
                    </a:moveTo>
                    <a:lnTo>
                      <a:pt x="165" y="462"/>
                    </a:lnTo>
                    <a:lnTo>
                      <a:pt x="204" y="444"/>
                    </a:lnTo>
                    <a:lnTo>
                      <a:pt x="36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32"/>
              <p:cNvSpPr>
                <a:spLocks/>
              </p:cNvSpPr>
              <p:nvPr/>
            </p:nvSpPr>
            <p:spPr bwMode="auto">
              <a:xfrm>
                <a:off x="7497" y="4221"/>
                <a:ext cx="246" cy="453"/>
              </a:xfrm>
              <a:custGeom>
                <a:avLst/>
                <a:gdLst>
                  <a:gd name="T0" fmla="*/ 0 w 246"/>
                  <a:gd name="T1" fmla="*/ 15 h 453"/>
                  <a:gd name="T2" fmla="*/ 195 w 246"/>
                  <a:gd name="T3" fmla="*/ 453 h 453"/>
                  <a:gd name="T4" fmla="*/ 246 w 246"/>
                  <a:gd name="T5" fmla="*/ 426 h 453"/>
                  <a:gd name="T6" fmla="*/ 45 w 246"/>
                  <a:gd name="T7" fmla="*/ 0 h 453"/>
                  <a:gd name="T8" fmla="*/ 0 w 246"/>
                  <a:gd name="T9" fmla="*/ 15 h 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6" h="453">
                    <a:moveTo>
                      <a:pt x="0" y="15"/>
                    </a:moveTo>
                    <a:lnTo>
                      <a:pt x="195" y="453"/>
                    </a:lnTo>
                    <a:lnTo>
                      <a:pt x="246" y="426"/>
                    </a:lnTo>
                    <a:lnTo>
                      <a:pt x="45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33"/>
              <p:cNvSpPr>
                <a:spLocks/>
              </p:cNvSpPr>
              <p:nvPr/>
            </p:nvSpPr>
            <p:spPr bwMode="auto">
              <a:xfrm>
                <a:off x="7470" y="4311"/>
                <a:ext cx="294" cy="345"/>
              </a:xfrm>
              <a:custGeom>
                <a:avLst/>
                <a:gdLst>
                  <a:gd name="T0" fmla="*/ 0 w 294"/>
                  <a:gd name="T1" fmla="*/ 123 h 345"/>
                  <a:gd name="T2" fmla="*/ 87 w 294"/>
                  <a:gd name="T3" fmla="*/ 345 h 345"/>
                  <a:gd name="T4" fmla="*/ 294 w 294"/>
                  <a:gd name="T5" fmla="*/ 240 h 345"/>
                  <a:gd name="T6" fmla="*/ 204 w 294"/>
                  <a:gd name="T7" fmla="*/ 0 h 345"/>
                  <a:gd name="T8" fmla="*/ 0 w 294"/>
                  <a:gd name="T9" fmla="*/ 123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345">
                    <a:moveTo>
                      <a:pt x="0" y="123"/>
                    </a:moveTo>
                    <a:lnTo>
                      <a:pt x="87" y="345"/>
                    </a:lnTo>
                    <a:lnTo>
                      <a:pt x="294" y="240"/>
                    </a:lnTo>
                    <a:lnTo>
                      <a:pt x="204" y="0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34"/>
              <p:cNvSpPr>
                <a:spLocks/>
              </p:cNvSpPr>
              <p:nvPr/>
            </p:nvSpPr>
            <p:spPr bwMode="auto">
              <a:xfrm>
                <a:off x="7242" y="4530"/>
                <a:ext cx="156" cy="213"/>
              </a:xfrm>
              <a:custGeom>
                <a:avLst/>
                <a:gdLst>
                  <a:gd name="T0" fmla="*/ 0 w 156"/>
                  <a:gd name="T1" fmla="*/ 57 h 213"/>
                  <a:gd name="T2" fmla="*/ 63 w 156"/>
                  <a:gd name="T3" fmla="*/ 213 h 213"/>
                  <a:gd name="T4" fmla="*/ 156 w 156"/>
                  <a:gd name="T5" fmla="*/ 168 h 213"/>
                  <a:gd name="T6" fmla="*/ 96 w 156"/>
                  <a:gd name="T7" fmla="*/ 0 h 213"/>
                  <a:gd name="T8" fmla="*/ 0 w 156"/>
                  <a:gd name="T9" fmla="*/ 57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13">
                    <a:moveTo>
                      <a:pt x="0" y="57"/>
                    </a:moveTo>
                    <a:lnTo>
                      <a:pt x="63" y="213"/>
                    </a:lnTo>
                    <a:lnTo>
                      <a:pt x="156" y="168"/>
                    </a:lnTo>
                    <a:lnTo>
                      <a:pt x="96" y="0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Line 35"/>
              <p:cNvSpPr>
                <a:spLocks noChangeShapeType="1"/>
              </p:cNvSpPr>
              <p:nvPr/>
            </p:nvSpPr>
            <p:spPr bwMode="auto">
              <a:xfrm flipH="1">
                <a:off x="4149" y="4830"/>
                <a:ext cx="3704" cy="12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8" name="Line 36"/>
              <p:cNvSpPr>
                <a:spLocks noChangeShapeType="1"/>
              </p:cNvSpPr>
              <p:nvPr/>
            </p:nvSpPr>
            <p:spPr bwMode="auto">
              <a:xfrm flipH="1">
                <a:off x="4152" y="4973"/>
                <a:ext cx="4563" cy="1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Line 37"/>
              <p:cNvSpPr>
                <a:spLocks noChangeShapeType="1"/>
              </p:cNvSpPr>
              <p:nvPr/>
            </p:nvSpPr>
            <p:spPr bwMode="auto">
              <a:xfrm flipH="1">
                <a:off x="4146" y="5671"/>
                <a:ext cx="3024" cy="5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Line 38"/>
              <p:cNvSpPr>
                <a:spLocks noChangeShapeType="1"/>
              </p:cNvSpPr>
              <p:nvPr/>
            </p:nvSpPr>
            <p:spPr bwMode="auto">
              <a:xfrm flipH="1">
                <a:off x="4155" y="5670"/>
                <a:ext cx="5895" cy="6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Freeform 39"/>
              <p:cNvSpPr>
                <a:spLocks/>
              </p:cNvSpPr>
              <p:nvPr/>
            </p:nvSpPr>
            <p:spPr bwMode="auto">
              <a:xfrm>
                <a:off x="6795" y="4778"/>
                <a:ext cx="450" cy="360"/>
              </a:xfrm>
              <a:custGeom>
                <a:avLst/>
                <a:gdLst>
                  <a:gd name="T0" fmla="*/ 128 w 450"/>
                  <a:gd name="T1" fmla="*/ 360 h 360"/>
                  <a:gd name="T2" fmla="*/ 0 w 450"/>
                  <a:gd name="T3" fmla="*/ 30 h 360"/>
                  <a:gd name="T4" fmla="*/ 135 w 450"/>
                  <a:gd name="T5" fmla="*/ 0 h 360"/>
                  <a:gd name="T6" fmla="*/ 263 w 450"/>
                  <a:gd name="T7" fmla="*/ 45 h 360"/>
                  <a:gd name="T8" fmla="*/ 360 w 450"/>
                  <a:gd name="T9" fmla="*/ 112 h 360"/>
                  <a:gd name="T10" fmla="*/ 435 w 450"/>
                  <a:gd name="T11" fmla="*/ 232 h 360"/>
                  <a:gd name="T12" fmla="*/ 450 w 450"/>
                  <a:gd name="T13" fmla="*/ 315 h 360"/>
                  <a:gd name="T14" fmla="*/ 128 w 450"/>
                  <a:gd name="T15" fmla="*/ 360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0" h="360">
                    <a:moveTo>
                      <a:pt x="128" y="360"/>
                    </a:moveTo>
                    <a:lnTo>
                      <a:pt x="0" y="30"/>
                    </a:lnTo>
                    <a:lnTo>
                      <a:pt x="135" y="0"/>
                    </a:lnTo>
                    <a:lnTo>
                      <a:pt x="263" y="45"/>
                    </a:lnTo>
                    <a:lnTo>
                      <a:pt x="360" y="112"/>
                    </a:lnTo>
                    <a:lnTo>
                      <a:pt x="435" y="232"/>
                    </a:lnTo>
                    <a:lnTo>
                      <a:pt x="450" y="315"/>
                    </a:lnTo>
                    <a:lnTo>
                      <a:pt x="128" y="36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40"/>
              <p:cNvSpPr>
                <a:spLocks/>
              </p:cNvSpPr>
              <p:nvPr/>
            </p:nvSpPr>
            <p:spPr bwMode="auto">
              <a:xfrm>
                <a:off x="7583" y="4905"/>
                <a:ext cx="487" cy="428"/>
              </a:xfrm>
              <a:custGeom>
                <a:avLst/>
                <a:gdLst>
                  <a:gd name="T0" fmla="*/ 7 w 487"/>
                  <a:gd name="T1" fmla="*/ 315 h 428"/>
                  <a:gd name="T2" fmla="*/ 0 w 487"/>
                  <a:gd name="T3" fmla="*/ 165 h 428"/>
                  <a:gd name="T4" fmla="*/ 67 w 487"/>
                  <a:gd name="T5" fmla="*/ 68 h 428"/>
                  <a:gd name="T6" fmla="*/ 150 w 487"/>
                  <a:gd name="T7" fmla="*/ 15 h 428"/>
                  <a:gd name="T8" fmla="*/ 255 w 487"/>
                  <a:gd name="T9" fmla="*/ 0 h 428"/>
                  <a:gd name="T10" fmla="*/ 360 w 487"/>
                  <a:gd name="T11" fmla="*/ 45 h 428"/>
                  <a:gd name="T12" fmla="*/ 420 w 487"/>
                  <a:gd name="T13" fmla="*/ 128 h 428"/>
                  <a:gd name="T14" fmla="*/ 487 w 487"/>
                  <a:gd name="T15" fmla="*/ 240 h 428"/>
                  <a:gd name="T16" fmla="*/ 472 w 487"/>
                  <a:gd name="T17" fmla="*/ 330 h 428"/>
                  <a:gd name="T18" fmla="*/ 442 w 487"/>
                  <a:gd name="T19" fmla="*/ 428 h 428"/>
                  <a:gd name="T20" fmla="*/ 345 w 487"/>
                  <a:gd name="T21" fmla="*/ 330 h 428"/>
                  <a:gd name="T22" fmla="*/ 217 w 487"/>
                  <a:gd name="T23" fmla="*/ 413 h 428"/>
                  <a:gd name="T24" fmla="*/ 105 w 487"/>
                  <a:gd name="T25" fmla="*/ 293 h 428"/>
                  <a:gd name="T26" fmla="*/ 7 w 487"/>
                  <a:gd name="T27" fmla="*/ 315 h 4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7" h="428">
                    <a:moveTo>
                      <a:pt x="7" y="315"/>
                    </a:moveTo>
                    <a:lnTo>
                      <a:pt x="0" y="165"/>
                    </a:lnTo>
                    <a:lnTo>
                      <a:pt x="67" y="68"/>
                    </a:lnTo>
                    <a:lnTo>
                      <a:pt x="150" y="15"/>
                    </a:lnTo>
                    <a:lnTo>
                      <a:pt x="255" y="0"/>
                    </a:lnTo>
                    <a:lnTo>
                      <a:pt x="360" y="45"/>
                    </a:lnTo>
                    <a:lnTo>
                      <a:pt x="420" y="128"/>
                    </a:lnTo>
                    <a:lnTo>
                      <a:pt x="487" y="240"/>
                    </a:lnTo>
                    <a:lnTo>
                      <a:pt x="472" y="330"/>
                    </a:lnTo>
                    <a:lnTo>
                      <a:pt x="442" y="428"/>
                    </a:lnTo>
                    <a:lnTo>
                      <a:pt x="345" y="330"/>
                    </a:lnTo>
                    <a:lnTo>
                      <a:pt x="217" y="413"/>
                    </a:lnTo>
                    <a:lnTo>
                      <a:pt x="105" y="293"/>
                    </a:lnTo>
                    <a:lnTo>
                      <a:pt x="7" y="315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Freeform 41"/>
              <p:cNvSpPr>
                <a:spLocks/>
              </p:cNvSpPr>
              <p:nvPr/>
            </p:nvSpPr>
            <p:spPr bwMode="auto">
              <a:xfrm>
                <a:off x="8618" y="5453"/>
                <a:ext cx="795" cy="877"/>
              </a:xfrm>
              <a:custGeom>
                <a:avLst/>
                <a:gdLst>
                  <a:gd name="T0" fmla="*/ 330 w 795"/>
                  <a:gd name="T1" fmla="*/ 307 h 877"/>
                  <a:gd name="T2" fmla="*/ 690 w 795"/>
                  <a:gd name="T3" fmla="*/ 0 h 877"/>
                  <a:gd name="T4" fmla="*/ 765 w 795"/>
                  <a:gd name="T5" fmla="*/ 180 h 877"/>
                  <a:gd name="T6" fmla="*/ 795 w 795"/>
                  <a:gd name="T7" fmla="*/ 442 h 877"/>
                  <a:gd name="T8" fmla="*/ 735 w 795"/>
                  <a:gd name="T9" fmla="*/ 615 h 877"/>
                  <a:gd name="T10" fmla="*/ 622 w 795"/>
                  <a:gd name="T11" fmla="*/ 757 h 877"/>
                  <a:gd name="T12" fmla="*/ 525 w 795"/>
                  <a:gd name="T13" fmla="*/ 825 h 877"/>
                  <a:gd name="T14" fmla="*/ 405 w 795"/>
                  <a:gd name="T15" fmla="*/ 862 h 877"/>
                  <a:gd name="T16" fmla="*/ 232 w 795"/>
                  <a:gd name="T17" fmla="*/ 877 h 877"/>
                  <a:gd name="T18" fmla="*/ 172 w 795"/>
                  <a:gd name="T19" fmla="*/ 855 h 877"/>
                  <a:gd name="T20" fmla="*/ 97 w 795"/>
                  <a:gd name="T21" fmla="*/ 795 h 877"/>
                  <a:gd name="T22" fmla="*/ 0 w 795"/>
                  <a:gd name="T23" fmla="*/ 682 h 877"/>
                  <a:gd name="T24" fmla="*/ 285 w 795"/>
                  <a:gd name="T25" fmla="*/ 337 h 877"/>
                  <a:gd name="T26" fmla="*/ 667 w 795"/>
                  <a:gd name="T27" fmla="*/ 0 h 8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5" h="877">
                    <a:moveTo>
                      <a:pt x="330" y="307"/>
                    </a:moveTo>
                    <a:lnTo>
                      <a:pt x="690" y="0"/>
                    </a:lnTo>
                    <a:lnTo>
                      <a:pt x="765" y="180"/>
                    </a:lnTo>
                    <a:lnTo>
                      <a:pt x="795" y="442"/>
                    </a:lnTo>
                    <a:lnTo>
                      <a:pt x="735" y="615"/>
                    </a:lnTo>
                    <a:lnTo>
                      <a:pt x="622" y="757"/>
                    </a:lnTo>
                    <a:lnTo>
                      <a:pt x="525" y="825"/>
                    </a:lnTo>
                    <a:lnTo>
                      <a:pt x="405" y="862"/>
                    </a:lnTo>
                    <a:lnTo>
                      <a:pt x="232" y="877"/>
                    </a:lnTo>
                    <a:lnTo>
                      <a:pt x="172" y="855"/>
                    </a:lnTo>
                    <a:lnTo>
                      <a:pt x="97" y="795"/>
                    </a:lnTo>
                    <a:lnTo>
                      <a:pt x="0" y="682"/>
                    </a:lnTo>
                    <a:lnTo>
                      <a:pt x="285" y="337"/>
                    </a:lnTo>
                    <a:lnTo>
                      <a:pt x="667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" name="Freeform 42"/>
              <p:cNvSpPr>
                <a:spLocks/>
              </p:cNvSpPr>
              <p:nvPr/>
            </p:nvSpPr>
            <p:spPr bwMode="auto">
              <a:xfrm rot="939710">
                <a:off x="9741" y="6654"/>
                <a:ext cx="600" cy="293"/>
              </a:xfrm>
              <a:custGeom>
                <a:avLst/>
                <a:gdLst>
                  <a:gd name="T0" fmla="*/ 0 w 600"/>
                  <a:gd name="T1" fmla="*/ 150 h 293"/>
                  <a:gd name="T2" fmla="*/ 0 w 600"/>
                  <a:gd name="T3" fmla="*/ 225 h 293"/>
                  <a:gd name="T4" fmla="*/ 45 w 600"/>
                  <a:gd name="T5" fmla="*/ 293 h 293"/>
                  <a:gd name="T6" fmla="*/ 143 w 600"/>
                  <a:gd name="T7" fmla="*/ 248 h 293"/>
                  <a:gd name="T8" fmla="*/ 113 w 600"/>
                  <a:gd name="T9" fmla="*/ 180 h 293"/>
                  <a:gd name="T10" fmla="*/ 600 w 600"/>
                  <a:gd name="T11" fmla="*/ 105 h 293"/>
                  <a:gd name="T12" fmla="*/ 593 w 600"/>
                  <a:gd name="T13" fmla="*/ 0 h 293"/>
                  <a:gd name="T14" fmla="*/ 75 w 600"/>
                  <a:gd name="T15" fmla="*/ 105 h 293"/>
                  <a:gd name="T16" fmla="*/ 0 w 600"/>
                  <a:gd name="T17" fmla="*/ 150 h 2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0" h="293">
                    <a:moveTo>
                      <a:pt x="0" y="150"/>
                    </a:moveTo>
                    <a:lnTo>
                      <a:pt x="0" y="225"/>
                    </a:lnTo>
                    <a:lnTo>
                      <a:pt x="45" y="293"/>
                    </a:lnTo>
                    <a:lnTo>
                      <a:pt x="143" y="248"/>
                    </a:lnTo>
                    <a:lnTo>
                      <a:pt x="113" y="180"/>
                    </a:lnTo>
                    <a:lnTo>
                      <a:pt x="600" y="105"/>
                    </a:lnTo>
                    <a:lnTo>
                      <a:pt x="593" y="0"/>
                    </a:lnTo>
                    <a:lnTo>
                      <a:pt x="75" y="105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43"/>
              <p:cNvSpPr>
                <a:spLocks/>
              </p:cNvSpPr>
              <p:nvPr/>
            </p:nvSpPr>
            <p:spPr bwMode="auto">
              <a:xfrm>
                <a:off x="9585" y="6401"/>
                <a:ext cx="173" cy="210"/>
              </a:xfrm>
              <a:custGeom>
                <a:avLst/>
                <a:gdLst>
                  <a:gd name="T0" fmla="*/ 38 w 173"/>
                  <a:gd name="T1" fmla="*/ 0 h 210"/>
                  <a:gd name="T2" fmla="*/ 173 w 173"/>
                  <a:gd name="T3" fmla="*/ 37 h 210"/>
                  <a:gd name="T4" fmla="*/ 120 w 173"/>
                  <a:gd name="T5" fmla="*/ 210 h 210"/>
                  <a:gd name="T6" fmla="*/ 0 w 173"/>
                  <a:gd name="T7" fmla="*/ 150 h 210"/>
                  <a:gd name="T8" fmla="*/ 38 w 173"/>
                  <a:gd name="T9" fmla="*/ 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" h="210">
                    <a:moveTo>
                      <a:pt x="38" y="0"/>
                    </a:moveTo>
                    <a:lnTo>
                      <a:pt x="173" y="37"/>
                    </a:lnTo>
                    <a:lnTo>
                      <a:pt x="120" y="210"/>
                    </a:lnTo>
                    <a:lnTo>
                      <a:pt x="0" y="150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44"/>
              <p:cNvSpPr>
                <a:spLocks/>
              </p:cNvSpPr>
              <p:nvPr/>
            </p:nvSpPr>
            <p:spPr bwMode="auto">
              <a:xfrm rot="1340903">
                <a:off x="9603" y="6653"/>
                <a:ext cx="150" cy="112"/>
              </a:xfrm>
              <a:custGeom>
                <a:avLst/>
                <a:gdLst>
                  <a:gd name="T0" fmla="*/ 0 w 150"/>
                  <a:gd name="T1" fmla="*/ 52 h 112"/>
                  <a:gd name="T2" fmla="*/ 8 w 150"/>
                  <a:gd name="T3" fmla="*/ 112 h 112"/>
                  <a:gd name="T4" fmla="*/ 150 w 150"/>
                  <a:gd name="T5" fmla="*/ 82 h 112"/>
                  <a:gd name="T6" fmla="*/ 120 w 150"/>
                  <a:gd name="T7" fmla="*/ 0 h 112"/>
                  <a:gd name="T8" fmla="*/ 0 w 150"/>
                  <a:gd name="T9" fmla="*/ 5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" h="112">
                    <a:moveTo>
                      <a:pt x="0" y="52"/>
                    </a:moveTo>
                    <a:lnTo>
                      <a:pt x="8" y="112"/>
                    </a:lnTo>
                    <a:lnTo>
                      <a:pt x="150" y="82"/>
                    </a:lnTo>
                    <a:lnTo>
                      <a:pt x="120" y="0"/>
                    </a:lnTo>
                    <a:lnTo>
                      <a:pt x="0" y="5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Line 45"/>
              <p:cNvSpPr>
                <a:spLocks noChangeShapeType="1"/>
              </p:cNvSpPr>
              <p:nvPr/>
            </p:nvSpPr>
            <p:spPr bwMode="auto">
              <a:xfrm flipH="1" flipV="1">
                <a:off x="4163" y="6345"/>
                <a:ext cx="5415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Line 46"/>
              <p:cNvSpPr>
                <a:spLocks noChangeShapeType="1"/>
              </p:cNvSpPr>
              <p:nvPr/>
            </p:nvSpPr>
            <p:spPr bwMode="auto">
              <a:xfrm flipH="1" flipV="1">
                <a:off x="4170" y="6383"/>
                <a:ext cx="2535" cy="25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Line 47"/>
              <p:cNvSpPr>
                <a:spLocks noChangeShapeType="1"/>
              </p:cNvSpPr>
              <p:nvPr/>
            </p:nvSpPr>
            <p:spPr bwMode="auto">
              <a:xfrm flipH="1" flipV="1">
                <a:off x="4170" y="6405"/>
                <a:ext cx="3465" cy="50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48"/>
              <p:cNvSpPr>
                <a:spLocks/>
              </p:cNvSpPr>
              <p:nvPr/>
            </p:nvSpPr>
            <p:spPr bwMode="auto">
              <a:xfrm>
                <a:off x="6638" y="6908"/>
                <a:ext cx="720" cy="697"/>
              </a:xfrm>
              <a:custGeom>
                <a:avLst/>
                <a:gdLst>
                  <a:gd name="T0" fmla="*/ 67 w 720"/>
                  <a:gd name="T1" fmla="*/ 0 h 697"/>
                  <a:gd name="T2" fmla="*/ 0 w 720"/>
                  <a:gd name="T3" fmla="*/ 607 h 697"/>
                  <a:gd name="T4" fmla="*/ 660 w 720"/>
                  <a:gd name="T5" fmla="*/ 697 h 697"/>
                  <a:gd name="T6" fmla="*/ 720 w 720"/>
                  <a:gd name="T7" fmla="*/ 135 h 697"/>
                  <a:gd name="T8" fmla="*/ 67 w 720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0" h="697">
                    <a:moveTo>
                      <a:pt x="67" y="0"/>
                    </a:moveTo>
                    <a:lnTo>
                      <a:pt x="0" y="607"/>
                    </a:lnTo>
                    <a:lnTo>
                      <a:pt x="660" y="697"/>
                    </a:lnTo>
                    <a:lnTo>
                      <a:pt x="720" y="135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49"/>
              <p:cNvSpPr>
                <a:spLocks noChangeShapeType="1"/>
              </p:cNvSpPr>
              <p:nvPr/>
            </p:nvSpPr>
            <p:spPr bwMode="auto">
              <a:xfrm>
                <a:off x="6345" y="6810"/>
                <a:ext cx="308" cy="4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50"/>
              <p:cNvSpPr>
                <a:spLocks noChangeShapeType="1"/>
              </p:cNvSpPr>
              <p:nvPr/>
            </p:nvSpPr>
            <p:spPr bwMode="auto">
              <a:xfrm flipH="1">
                <a:off x="9593" y="6566"/>
                <a:ext cx="60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51"/>
              <p:cNvSpPr>
                <a:spLocks/>
              </p:cNvSpPr>
              <p:nvPr/>
            </p:nvSpPr>
            <p:spPr bwMode="auto">
              <a:xfrm>
                <a:off x="7613" y="5280"/>
                <a:ext cx="127" cy="188"/>
              </a:xfrm>
              <a:custGeom>
                <a:avLst/>
                <a:gdLst>
                  <a:gd name="T0" fmla="*/ 127 w 127"/>
                  <a:gd name="T1" fmla="*/ 0 h 188"/>
                  <a:gd name="T2" fmla="*/ 0 w 127"/>
                  <a:gd name="T3" fmla="*/ 158 h 188"/>
                  <a:gd name="T4" fmla="*/ 60 w 127"/>
                  <a:gd name="T5" fmla="*/ 188 h 188"/>
                  <a:gd name="T6" fmla="*/ 127 w 127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7" h="188">
                    <a:moveTo>
                      <a:pt x="127" y="0"/>
                    </a:moveTo>
                    <a:lnTo>
                      <a:pt x="0" y="158"/>
                    </a:lnTo>
                    <a:lnTo>
                      <a:pt x="60" y="188"/>
                    </a:lnTo>
                    <a:lnTo>
                      <a:pt x="127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52"/>
              <p:cNvSpPr>
                <a:spLocks/>
              </p:cNvSpPr>
              <p:nvPr/>
            </p:nvSpPr>
            <p:spPr bwMode="auto">
              <a:xfrm>
                <a:off x="5745" y="6690"/>
                <a:ext cx="128" cy="488"/>
              </a:xfrm>
              <a:custGeom>
                <a:avLst/>
                <a:gdLst>
                  <a:gd name="T0" fmla="*/ 53 w 128"/>
                  <a:gd name="T1" fmla="*/ 23 h 488"/>
                  <a:gd name="T2" fmla="*/ 0 w 128"/>
                  <a:gd name="T3" fmla="*/ 458 h 488"/>
                  <a:gd name="T4" fmla="*/ 90 w 128"/>
                  <a:gd name="T5" fmla="*/ 488 h 488"/>
                  <a:gd name="T6" fmla="*/ 128 w 128"/>
                  <a:gd name="T7" fmla="*/ 0 h 488"/>
                  <a:gd name="T8" fmla="*/ 53 w 128"/>
                  <a:gd name="T9" fmla="*/ 23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8" h="488">
                    <a:moveTo>
                      <a:pt x="53" y="23"/>
                    </a:moveTo>
                    <a:lnTo>
                      <a:pt x="0" y="458"/>
                    </a:lnTo>
                    <a:lnTo>
                      <a:pt x="90" y="488"/>
                    </a:lnTo>
                    <a:lnTo>
                      <a:pt x="128" y="0"/>
                    </a:lnTo>
                    <a:lnTo>
                      <a:pt x="53" y="23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Oval 53"/>
              <p:cNvSpPr>
                <a:spLocks noChangeArrowheads="1"/>
              </p:cNvSpPr>
              <p:nvPr/>
            </p:nvSpPr>
            <p:spPr bwMode="auto">
              <a:xfrm>
                <a:off x="7647" y="6433"/>
                <a:ext cx="292" cy="292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36" name="Oval 54"/>
              <p:cNvSpPr>
                <a:spLocks noChangeArrowheads="1"/>
              </p:cNvSpPr>
              <p:nvPr/>
            </p:nvSpPr>
            <p:spPr bwMode="auto">
              <a:xfrm>
                <a:off x="3380" y="6201"/>
                <a:ext cx="270" cy="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37" name="Oval 55"/>
              <p:cNvSpPr>
                <a:spLocks noChangeArrowheads="1"/>
              </p:cNvSpPr>
              <p:nvPr/>
            </p:nvSpPr>
            <p:spPr bwMode="auto">
              <a:xfrm>
                <a:off x="3436" y="6257"/>
                <a:ext cx="158" cy="15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38" name="Freeform 56"/>
              <p:cNvSpPr>
                <a:spLocks/>
              </p:cNvSpPr>
              <p:nvPr/>
            </p:nvSpPr>
            <p:spPr bwMode="auto">
              <a:xfrm>
                <a:off x="3765" y="5693"/>
                <a:ext cx="780" cy="547"/>
              </a:xfrm>
              <a:custGeom>
                <a:avLst/>
                <a:gdLst>
                  <a:gd name="T0" fmla="*/ 0 w 780"/>
                  <a:gd name="T1" fmla="*/ 390 h 547"/>
                  <a:gd name="T2" fmla="*/ 698 w 780"/>
                  <a:gd name="T3" fmla="*/ 0 h 547"/>
                  <a:gd name="T4" fmla="*/ 780 w 780"/>
                  <a:gd name="T5" fmla="*/ 195 h 547"/>
                  <a:gd name="T6" fmla="*/ 68 w 780"/>
                  <a:gd name="T7" fmla="*/ 547 h 547"/>
                  <a:gd name="T8" fmla="*/ 0 w 780"/>
                  <a:gd name="T9" fmla="*/ 390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0" h="547">
                    <a:moveTo>
                      <a:pt x="0" y="390"/>
                    </a:moveTo>
                    <a:lnTo>
                      <a:pt x="698" y="0"/>
                    </a:lnTo>
                    <a:lnTo>
                      <a:pt x="780" y="195"/>
                    </a:lnTo>
                    <a:lnTo>
                      <a:pt x="68" y="547"/>
                    </a:lnTo>
                    <a:lnTo>
                      <a:pt x="0" y="39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57"/>
              <p:cNvSpPr>
                <a:spLocks/>
              </p:cNvSpPr>
              <p:nvPr/>
            </p:nvSpPr>
            <p:spPr bwMode="auto">
              <a:xfrm>
                <a:off x="3818" y="6098"/>
                <a:ext cx="345" cy="345"/>
              </a:xfrm>
              <a:custGeom>
                <a:avLst/>
                <a:gdLst>
                  <a:gd name="T0" fmla="*/ 12 w 360"/>
                  <a:gd name="T1" fmla="*/ 122 h 360"/>
                  <a:gd name="T2" fmla="*/ 273 w 360"/>
                  <a:gd name="T3" fmla="*/ 0 h 360"/>
                  <a:gd name="T4" fmla="*/ 291 w 360"/>
                  <a:gd name="T5" fmla="*/ 291 h 360"/>
                  <a:gd name="T6" fmla="*/ 0 w 360"/>
                  <a:gd name="T7" fmla="*/ 266 h 360"/>
                  <a:gd name="T8" fmla="*/ 12 w 360"/>
                  <a:gd name="T9" fmla="*/ 122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60">
                    <a:moveTo>
                      <a:pt x="15" y="150"/>
                    </a:moveTo>
                    <a:lnTo>
                      <a:pt x="337" y="0"/>
                    </a:lnTo>
                    <a:lnTo>
                      <a:pt x="360" y="360"/>
                    </a:lnTo>
                    <a:lnTo>
                      <a:pt x="0" y="330"/>
                    </a:lnTo>
                    <a:lnTo>
                      <a:pt x="15" y="15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58"/>
              <p:cNvSpPr>
                <a:spLocks/>
              </p:cNvSpPr>
              <p:nvPr/>
            </p:nvSpPr>
            <p:spPr bwMode="auto">
              <a:xfrm>
                <a:off x="2175" y="4733"/>
                <a:ext cx="2678" cy="3202"/>
              </a:xfrm>
              <a:custGeom>
                <a:avLst/>
                <a:gdLst>
                  <a:gd name="T0" fmla="*/ 0 w 2678"/>
                  <a:gd name="T1" fmla="*/ 0 h 3202"/>
                  <a:gd name="T2" fmla="*/ 2678 w 2678"/>
                  <a:gd name="T3" fmla="*/ 0 h 3202"/>
                  <a:gd name="T4" fmla="*/ 2678 w 2678"/>
                  <a:gd name="T5" fmla="*/ 3202 h 3202"/>
                  <a:gd name="T6" fmla="*/ 0 w 2678"/>
                  <a:gd name="T7" fmla="*/ 3202 h 3202"/>
                  <a:gd name="T8" fmla="*/ 0 w 2678"/>
                  <a:gd name="T9" fmla="*/ 0 h 3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3202">
                    <a:moveTo>
                      <a:pt x="0" y="0"/>
                    </a:moveTo>
                    <a:lnTo>
                      <a:pt x="2678" y="0"/>
                    </a:lnTo>
                    <a:lnTo>
                      <a:pt x="2678" y="3202"/>
                    </a:lnTo>
                    <a:lnTo>
                      <a:pt x="0" y="320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59"/>
              <p:cNvSpPr>
                <a:spLocks/>
              </p:cNvSpPr>
              <p:nvPr/>
            </p:nvSpPr>
            <p:spPr bwMode="auto">
              <a:xfrm>
                <a:off x="3180" y="5973"/>
                <a:ext cx="648" cy="750"/>
              </a:xfrm>
              <a:custGeom>
                <a:avLst/>
                <a:gdLst>
                  <a:gd name="T0" fmla="*/ 642 w 648"/>
                  <a:gd name="T1" fmla="*/ 444 h 750"/>
                  <a:gd name="T2" fmla="*/ 597 w 648"/>
                  <a:gd name="T3" fmla="*/ 573 h 750"/>
                  <a:gd name="T4" fmla="*/ 489 w 648"/>
                  <a:gd name="T5" fmla="*/ 696 h 750"/>
                  <a:gd name="T6" fmla="*/ 375 w 648"/>
                  <a:gd name="T7" fmla="*/ 750 h 750"/>
                  <a:gd name="T8" fmla="*/ 270 w 648"/>
                  <a:gd name="T9" fmla="*/ 750 h 750"/>
                  <a:gd name="T10" fmla="*/ 162 w 648"/>
                  <a:gd name="T11" fmla="*/ 693 h 750"/>
                  <a:gd name="T12" fmla="*/ 0 w 648"/>
                  <a:gd name="T13" fmla="*/ 492 h 750"/>
                  <a:gd name="T14" fmla="*/ 0 w 648"/>
                  <a:gd name="T15" fmla="*/ 264 h 750"/>
                  <a:gd name="T16" fmla="*/ 165 w 648"/>
                  <a:gd name="T17" fmla="*/ 51 h 750"/>
                  <a:gd name="T18" fmla="*/ 282 w 648"/>
                  <a:gd name="T19" fmla="*/ 0 h 750"/>
                  <a:gd name="T20" fmla="*/ 396 w 648"/>
                  <a:gd name="T21" fmla="*/ 0 h 750"/>
                  <a:gd name="T22" fmla="*/ 513 w 648"/>
                  <a:gd name="T23" fmla="*/ 54 h 750"/>
                  <a:gd name="T24" fmla="*/ 591 w 648"/>
                  <a:gd name="T25" fmla="*/ 129 h 750"/>
                  <a:gd name="T26" fmla="*/ 648 w 648"/>
                  <a:gd name="T27" fmla="*/ 279 h 750"/>
                  <a:gd name="T28" fmla="*/ 642 w 648"/>
                  <a:gd name="T29" fmla="*/ 444 h 7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8" h="750">
                    <a:moveTo>
                      <a:pt x="642" y="444"/>
                    </a:moveTo>
                    <a:lnTo>
                      <a:pt x="597" y="573"/>
                    </a:lnTo>
                    <a:lnTo>
                      <a:pt x="489" y="696"/>
                    </a:lnTo>
                    <a:lnTo>
                      <a:pt x="375" y="750"/>
                    </a:lnTo>
                    <a:lnTo>
                      <a:pt x="270" y="750"/>
                    </a:lnTo>
                    <a:lnTo>
                      <a:pt x="162" y="693"/>
                    </a:lnTo>
                    <a:lnTo>
                      <a:pt x="0" y="492"/>
                    </a:lnTo>
                    <a:lnTo>
                      <a:pt x="0" y="264"/>
                    </a:lnTo>
                    <a:lnTo>
                      <a:pt x="165" y="51"/>
                    </a:lnTo>
                    <a:lnTo>
                      <a:pt x="282" y="0"/>
                    </a:lnTo>
                    <a:lnTo>
                      <a:pt x="396" y="0"/>
                    </a:lnTo>
                    <a:lnTo>
                      <a:pt x="513" y="54"/>
                    </a:lnTo>
                    <a:lnTo>
                      <a:pt x="591" y="129"/>
                    </a:lnTo>
                    <a:lnTo>
                      <a:pt x="648" y="279"/>
                    </a:lnTo>
                    <a:lnTo>
                      <a:pt x="642" y="444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60"/>
              <p:cNvSpPr>
                <a:spLocks/>
              </p:cNvSpPr>
              <p:nvPr/>
            </p:nvSpPr>
            <p:spPr bwMode="auto">
              <a:xfrm>
                <a:off x="4838" y="4440"/>
                <a:ext cx="6547" cy="3570"/>
              </a:xfrm>
              <a:custGeom>
                <a:avLst/>
                <a:gdLst>
                  <a:gd name="T0" fmla="*/ 22 w 6547"/>
                  <a:gd name="T1" fmla="*/ 285 h 3570"/>
                  <a:gd name="T2" fmla="*/ 22 w 6547"/>
                  <a:gd name="T3" fmla="*/ 0 h 3570"/>
                  <a:gd name="T4" fmla="*/ 6547 w 6547"/>
                  <a:gd name="T5" fmla="*/ 0 h 3570"/>
                  <a:gd name="T6" fmla="*/ 6547 w 6547"/>
                  <a:gd name="T7" fmla="*/ 3570 h 3570"/>
                  <a:gd name="T8" fmla="*/ 0 w 6547"/>
                  <a:gd name="T9" fmla="*/ 3570 h 3570"/>
                  <a:gd name="T10" fmla="*/ 22 w 6547"/>
                  <a:gd name="T11" fmla="*/ 285 h 35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47" h="3570">
                    <a:moveTo>
                      <a:pt x="22" y="285"/>
                    </a:moveTo>
                    <a:lnTo>
                      <a:pt x="22" y="0"/>
                    </a:lnTo>
                    <a:lnTo>
                      <a:pt x="6547" y="0"/>
                    </a:lnTo>
                    <a:lnTo>
                      <a:pt x="6547" y="3570"/>
                    </a:lnTo>
                    <a:lnTo>
                      <a:pt x="0" y="3570"/>
                    </a:lnTo>
                    <a:lnTo>
                      <a:pt x="22" y="285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61"/>
              <p:cNvSpPr>
                <a:spLocks/>
              </p:cNvSpPr>
              <p:nvPr/>
            </p:nvSpPr>
            <p:spPr bwMode="auto">
              <a:xfrm>
                <a:off x="4943" y="1635"/>
                <a:ext cx="6427" cy="2813"/>
              </a:xfrm>
              <a:custGeom>
                <a:avLst/>
                <a:gdLst>
                  <a:gd name="T0" fmla="*/ 0 w 6427"/>
                  <a:gd name="T1" fmla="*/ 2798 h 2813"/>
                  <a:gd name="T2" fmla="*/ 0 w 6427"/>
                  <a:gd name="T3" fmla="*/ 0 h 2813"/>
                  <a:gd name="T4" fmla="*/ 6427 w 6427"/>
                  <a:gd name="T5" fmla="*/ 0 h 2813"/>
                  <a:gd name="T6" fmla="*/ 6427 w 6427"/>
                  <a:gd name="T7" fmla="*/ 2813 h 2813"/>
                  <a:gd name="T8" fmla="*/ 0 w 6427"/>
                  <a:gd name="T9" fmla="*/ 2798 h 28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27" h="2813">
                    <a:moveTo>
                      <a:pt x="0" y="2798"/>
                    </a:moveTo>
                    <a:lnTo>
                      <a:pt x="0" y="0"/>
                    </a:lnTo>
                    <a:lnTo>
                      <a:pt x="6427" y="0"/>
                    </a:lnTo>
                    <a:lnTo>
                      <a:pt x="6427" y="2813"/>
                    </a:lnTo>
                    <a:lnTo>
                      <a:pt x="0" y="2798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62"/>
              <p:cNvSpPr>
                <a:spLocks/>
              </p:cNvSpPr>
              <p:nvPr/>
            </p:nvSpPr>
            <p:spPr bwMode="auto">
              <a:xfrm>
                <a:off x="6582" y="6291"/>
                <a:ext cx="336" cy="189"/>
              </a:xfrm>
              <a:custGeom>
                <a:avLst/>
                <a:gdLst>
                  <a:gd name="T0" fmla="*/ 0 w 336"/>
                  <a:gd name="T1" fmla="*/ 165 h 189"/>
                  <a:gd name="T2" fmla="*/ 15 w 336"/>
                  <a:gd name="T3" fmla="*/ 114 h 189"/>
                  <a:gd name="T4" fmla="*/ 57 w 336"/>
                  <a:gd name="T5" fmla="*/ 45 h 189"/>
                  <a:gd name="T6" fmla="*/ 117 w 336"/>
                  <a:gd name="T7" fmla="*/ 12 h 189"/>
                  <a:gd name="T8" fmla="*/ 177 w 336"/>
                  <a:gd name="T9" fmla="*/ 0 h 189"/>
                  <a:gd name="T10" fmla="*/ 243 w 336"/>
                  <a:gd name="T11" fmla="*/ 15 h 189"/>
                  <a:gd name="T12" fmla="*/ 279 w 336"/>
                  <a:gd name="T13" fmla="*/ 48 h 189"/>
                  <a:gd name="T14" fmla="*/ 312 w 336"/>
                  <a:gd name="T15" fmla="*/ 90 h 189"/>
                  <a:gd name="T16" fmla="*/ 330 w 336"/>
                  <a:gd name="T17" fmla="*/ 132 h 189"/>
                  <a:gd name="T18" fmla="*/ 336 w 336"/>
                  <a:gd name="T19" fmla="*/ 189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6" h="189">
                    <a:moveTo>
                      <a:pt x="0" y="165"/>
                    </a:moveTo>
                    <a:lnTo>
                      <a:pt x="15" y="114"/>
                    </a:lnTo>
                    <a:lnTo>
                      <a:pt x="57" y="45"/>
                    </a:lnTo>
                    <a:lnTo>
                      <a:pt x="117" y="12"/>
                    </a:lnTo>
                    <a:lnTo>
                      <a:pt x="177" y="0"/>
                    </a:lnTo>
                    <a:lnTo>
                      <a:pt x="243" y="15"/>
                    </a:lnTo>
                    <a:lnTo>
                      <a:pt x="279" y="48"/>
                    </a:lnTo>
                    <a:lnTo>
                      <a:pt x="312" y="90"/>
                    </a:lnTo>
                    <a:lnTo>
                      <a:pt x="330" y="132"/>
                    </a:lnTo>
                    <a:lnTo>
                      <a:pt x="336" y="18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63"/>
              <p:cNvSpPr>
                <a:spLocks/>
              </p:cNvSpPr>
              <p:nvPr/>
            </p:nvSpPr>
            <p:spPr bwMode="auto">
              <a:xfrm>
                <a:off x="6654" y="6351"/>
                <a:ext cx="213" cy="102"/>
              </a:xfrm>
              <a:custGeom>
                <a:avLst/>
                <a:gdLst>
                  <a:gd name="T0" fmla="*/ 0 w 213"/>
                  <a:gd name="T1" fmla="*/ 81 h 102"/>
                  <a:gd name="T2" fmla="*/ 24 w 213"/>
                  <a:gd name="T3" fmla="*/ 33 h 102"/>
                  <a:gd name="T4" fmla="*/ 54 w 213"/>
                  <a:gd name="T5" fmla="*/ 12 h 102"/>
                  <a:gd name="T6" fmla="*/ 111 w 213"/>
                  <a:gd name="T7" fmla="*/ 0 h 102"/>
                  <a:gd name="T8" fmla="*/ 156 w 213"/>
                  <a:gd name="T9" fmla="*/ 18 h 102"/>
                  <a:gd name="T10" fmla="*/ 186 w 213"/>
                  <a:gd name="T11" fmla="*/ 42 h 102"/>
                  <a:gd name="T12" fmla="*/ 207 w 213"/>
                  <a:gd name="T13" fmla="*/ 63 h 102"/>
                  <a:gd name="T14" fmla="*/ 213 w 21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3" h="102">
                    <a:moveTo>
                      <a:pt x="0" y="81"/>
                    </a:moveTo>
                    <a:lnTo>
                      <a:pt x="24" y="33"/>
                    </a:lnTo>
                    <a:lnTo>
                      <a:pt x="54" y="12"/>
                    </a:lnTo>
                    <a:lnTo>
                      <a:pt x="111" y="0"/>
                    </a:lnTo>
                    <a:lnTo>
                      <a:pt x="156" y="18"/>
                    </a:lnTo>
                    <a:lnTo>
                      <a:pt x="186" y="42"/>
                    </a:lnTo>
                    <a:lnTo>
                      <a:pt x="207" y="63"/>
                    </a:lnTo>
                    <a:lnTo>
                      <a:pt x="213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66"/>
              <p:cNvSpPr>
                <a:spLocks/>
              </p:cNvSpPr>
              <p:nvPr/>
            </p:nvSpPr>
            <p:spPr bwMode="auto">
              <a:xfrm>
                <a:off x="7650" y="6870"/>
                <a:ext cx="171" cy="153"/>
              </a:xfrm>
              <a:custGeom>
                <a:avLst/>
                <a:gdLst>
                  <a:gd name="T0" fmla="*/ 18 w 171"/>
                  <a:gd name="T1" fmla="*/ 0 h 153"/>
                  <a:gd name="T2" fmla="*/ 0 w 171"/>
                  <a:gd name="T3" fmla="*/ 126 h 153"/>
                  <a:gd name="T4" fmla="*/ 162 w 171"/>
                  <a:gd name="T5" fmla="*/ 153 h 153"/>
                  <a:gd name="T6" fmla="*/ 171 w 171"/>
                  <a:gd name="T7" fmla="*/ 21 h 153"/>
                  <a:gd name="T8" fmla="*/ 18 w 171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153">
                    <a:moveTo>
                      <a:pt x="18" y="0"/>
                    </a:moveTo>
                    <a:lnTo>
                      <a:pt x="0" y="126"/>
                    </a:lnTo>
                    <a:lnTo>
                      <a:pt x="162" y="153"/>
                    </a:lnTo>
                    <a:lnTo>
                      <a:pt x="171" y="2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67"/>
              <p:cNvSpPr>
                <a:spLocks/>
              </p:cNvSpPr>
              <p:nvPr/>
            </p:nvSpPr>
            <p:spPr bwMode="auto">
              <a:xfrm>
                <a:off x="7839" y="6924"/>
                <a:ext cx="1455" cy="312"/>
              </a:xfrm>
              <a:custGeom>
                <a:avLst/>
                <a:gdLst>
                  <a:gd name="T0" fmla="*/ 3 w 1455"/>
                  <a:gd name="T1" fmla="*/ 0 h 312"/>
                  <a:gd name="T2" fmla="*/ 0 w 1455"/>
                  <a:gd name="T3" fmla="*/ 93 h 312"/>
                  <a:gd name="T4" fmla="*/ 1449 w 1455"/>
                  <a:gd name="T5" fmla="*/ 312 h 312"/>
                  <a:gd name="T6" fmla="*/ 1455 w 1455"/>
                  <a:gd name="T7" fmla="*/ 234 h 312"/>
                  <a:gd name="T8" fmla="*/ 3 w 1455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5" h="312">
                    <a:moveTo>
                      <a:pt x="3" y="0"/>
                    </a:moveTo>
                    <a:lnTo>
                      <a:pt x="0" y="93"/>
                    </a:lnTo>
                    <a:lnTo>
                      <a:pt x="1449" y="312"/>
                    </a:lnTo>
                    <a:lnTo>
                      <a:pt x="1455" y="23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Oval 69"/>
              <p:cNvSpPr>
                <a:spLocks noChangeArrowheads="1"/>
              </p:cNvSpPr>
              <p:nvPr/>
            </p:nvSpPr>
            <p:spPr bwMode="auto">
              <a:xfrm>
                <a:off x="9309" y="7158"/>
                <a:ext cx="80" cy="8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49" name="Freeform 71"/>
              <p:cNvSpPr>
                <a:spLocks/>
              </p:cNvSpPr>
              <p:nvPr/>
            </p:nvSpPr>
            <p:spPr bwMode="auto">
              <a:xfrm>
                <a:off x="9402" y="7131"/>
                <a:ext cx="57" cy="168"/>
              </a:xfrm>
              <a:custGeom>
                <a:avLst/>
                <a:gdLst>
                  <a:gd name="T0" fmla="*/ 12 w 57"/>
                  <a:gd name="T1" fmla="*/ 3 h 168"/>
                  <a:gd name="T2" fmla="*/ 0 w 57"/>
                  <a:gd name="T3" fmla="*/ 165 h 168"/>
                  <a:gd name="T4" fmla="*/ 45 w 57"/>
                  <a:gd name="T5" fmla="*/ 168 h 168"/>
                  <a:gd name="T6" fmla="*/ 57 w 57"/>
                  <a:gd name="T7" fmla="*/ 0 h 168"/>
                  <a:gd name="T8" fmla="*/ 12 w 57"/>
                  <a:gd name="T9" fmla="*/ 3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168">
                    <a:moveTo>
                      <a:pt x="12" y="3"/>
                    </a:moveTo>
                    <a:lnTo>
                      <a:pt x="0" y="165"/>
                    </a:lnTo>
                    <a:lnTo>
                      <a:pt x="45" y="168"/>
                    </a:lnTo>
                    <a:lnTo>
                      <a:pt x="57" y="0"/>
                    </a:lnTo>
                    <a:lnTo>
                      <a:pt x="12" y="3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73"/>
              <p:cNvSpPr>
                <a:spLocks/>
              </p:cNvSpPr>
              <p:nvPr/>
            </p:nvSpPr>
            <p:spPr bwMode="auto">
              <a:xfrm>
                <a:off x="9456" y="7134"/>
                <a:ext cx="195" cy="231"/>
              </a:xfrm>
              <a:custGeom>
                <a:avLst/>
                <a:gdLst>
                  <a:gd name="T0" fmla="*/ 6 w 195"/>
                  <a:gd name="T1" fmla="*/ 24 h 231"/>
                  <a:gd name="T2" fmla="*/ 150 w 195"/>
                  <a:gd name="T3" fmla="*/ 45 h 231"/>
                  <a:gd name="T4" fmla="*/ 195 w 195"/>
                  <a:gd name="T5" fmla="*/ 0 h 231"/>
                  <a:gd name="T6" fmla="*/ 165 w 195"/>
                  <a:gd name="T7" fmla="*/ 231 h 231"/>
                  <a:gd name="T8" fmla="*/ 129 w 195"/>
                  <a:gd name="T9" fmla="*/ 162 h 231"/>
                  <a:gd name="T10" fmla="*/ 0 w 195"/>
                  <a:gd name="T11" fmla="*/ 144 h 231"/>
                  <a:gd name="T12" fmla="*/ 6 w 195"/>
                  <a:gd name="T13" fmla="*/ 24 h 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231">
                    <a:moveTo>
                      <a:pt x="6" y="24"/>
                    </a:moveTo>
                    <a:lnTo>
                      <a:pt x="150" y="45"/>
                    </a:lnTo>
                    <a:lnTo>
                      <a:pt x="195" y="0"/>
                    </a:lnTo>
                    <a:lnTo>
                      <a:pt x="165" y="231"/>
                    </a:lnTo>
                    <a:lnTo>
                      <a:pt x="129" y="162"/>
                    </a:lnTo>
                    <a:lnTo>
                      <a:pt x="0" y="144"/>
                    </a:lnTo>
                    <a:lnTo>
                      <a:pt x="6" y="2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75"/>
              <p:cNvSpPr>
                <a:spLocks/>
              </p:cNvSpPr>
              <p:nvPr/>
            </p:nvSpPr>
            <p:spPr bwMode="auto">
              <a:xfrm>
                <a:off x="9621" y="7137"/>
                <a:ext cx="1275" cy="393"/>
              </a:xfrm>
              <a:custGeom>
                <a:avLst/>
                <a:gdLst>
                  <a:gd name="T0" fmla="*/ 33 w 1275"/>
                  <a:gd name="T1" fmla="*/ 0 h 393"/>
                  <a:gd name="T2" fmla="*/ 1275 w 1275"/>
                  <a:gd name="T3" fmla="*/ 192 h 393"/>
                  <a:gd name="T4" fmla="*/ 1266 w 1275"/>
                  <a:gd name="T5" fmla="*/ 393 h 393"/>
                  <a:gd name="T6" fmla="*/ 0 w 1275"/>
                  <a:gd name="T7" fmla="*/ 207 h 393"/>
                  <a:gd name="T8" fmla="*/ 33 w 1275"/>
                  <a:gd name="T9" fmla="*/ 0 h 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5" h="393">
                    <a:moveTo>
                      <a:pt x="33" y="0"/>
                    </a:moveTo>
                    <a:lnTo>
                      <a:pt x="1275" y="192"/>
                    </a:lnTo>
                    <a:lnTo>
                      <a:pt x="1266" y="393"/>
                    </a:lnTo>
                    <a:lnTo>
                      <a:pt x="0" y="207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77"/>
              <p:cNvSpPr>
                <a:spLocks/>
              </p:cNvSpPr>
              <p:nvPr/>
            </p:nvSpPr>
            <p:spPr bwMode="auto">
              <a:xfrm>
                <a:off x="10890" y="7326"/>
                <a:ext cx="84" cy="219"/>
              </a:xfrm>
              <a:custGeom>
                <a:avLst/>
                <a:gdLst>
                  <a:gd name="T0" fmla="*/ 15 w 84"/>
                  <a:gd name="T1" fmla="*/ 0 h 219"/>
                  <a:gd name="T2" fmla="*/ 57 w 84"/>
                  <a:gd name="T3" fmla="*/ 105 h 219"/>
                  <a:gd name="T4" fmla="*/ 84 w 84"/>
                  <a:gd name="T5" fmla="*/ 111 h 219"/>
                  <a:gd name="T6" fmla="*/ 84 w 84"/>
                  <a:gd name="T7" fmla="*/ 132 h 219"/>
                  <a:gd name="T8" fmla="*/ 60 w 84"/>
                  <a:gd name="T9" fmla="*/ 126 h 219"/>
                  <a:gd name="T10" fmla="*/ 0 w 84"/>
                  <a:gd name="T11" fmla="*/ 219 h 219"/>
                  <a:gd name="T12" fmla="*/ 15 w 84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219">
                    <a:moveTo>
                      <a:pt x="15" y="0"/>
                    </a:moveTo>
                    <a:lnTo>
                      <a:pt x="57" y="105"/>
                    </a:lnTo>
                    <a:lnTo>
                      <a:pt x="84" y="111"/>
                    </a:lnTo>
                    <a:lnTo>
                      <a:pt x="84" y="132"/>
                    </a:lnTo>
                    <a:lnTo>
                      <a:pt x="60" y="126"/>
                    </a:lnTo>
                    <a:lnTo>
                      <a:pt x="0" y="219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Freeform 78"/>
              <p:cNvSpPr>
                <a:spLocks/>
              </p:cNvSpPr>
              <p:nvPr/>
            </p:nvSpPr>
            <p:spPr bwMode="auto">
              <a:xfrm>
                <a:off x="7478" y="6938"/>
                <a:ext cx="105" cy="225"/>
              </a:xfrm>
              <a:custGeom>
                <a:avLst/>
                <a:gdLst>
                  <a:gd name="T0" fmla="*/ 30 w 105"/>
                  <a:gd name="T1" fmla="*/ 0 h 225"/>
                  <a:gd name="T2" fmla="*/ 0 w 105"/>
                  <a:gd name="T3" fmla="*/ 210 h 225"/>
                  <a:gd name="T4" fmla="*/ 75 w 105"/>
                  <a:gd name="T5" fmla="*/ 225 h 225"/>
                  <a:gd name="T6" fmla="*/ 105 w 105"/>
                  <a:gd name="T7" fmla="*/ 0 h 225"/>
                  <a:gd name="T8" fmla="*/ 30 w 105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225">
                    <a:moveTo>
                      <a:pt x="30" y="0"/>
                    </a:moveTo>
                    <a:lnTo>
                      <a:pt x="0" y="210"/>
                    </a:lnTo>
                    <a:lnTo>
                      <a:pt x="75" y="225"/>
                    </a:lnTo>
                    <a:lnTo>
                      <a:pt x="105" y="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Line 79"/>
              <p:cNvSpPr>
                <a:spLocks noChangeShapeType="1"/>
              </p:cNvSpPr>
              <p:nvPr/>
            </p:nvSpPr>
            <p:spPr bwMode="auto">
              <a:xfrm flipH="1" flipV="1">
                <a:off x="5640" y="6398"/>
                <a:ext cx="1755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Line 80"/>
              <p:cNvSpPr>
                <a:spLocks noChangeShapeType="1"/>
              </p:cNvSpPr>
              <p:nvPr/>
            </p:nvSpPr>
            <p:spPr bwMode="auto">
              <a:xfrm flipH="1" flipV="1">
                <a:off x="5648" y="6392"/>
                <a:ext cx="1740" cy="1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Line 81"/>
              <p:cNvSpPr>
                <a:spLocks noChangeShapeType="1"/>
              </p:cNvSpPr>
              <p:nvPr/>
            </p:nvSpPr>
            <p:spPr bwMode="auto">
              <a:xfrm flipH="1" flipV="1">
                <a:off x="7943" y="6586"/>
                <a:ext cx="1650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Line 82"/>
              <p:cNvSpPr>
                <a:spLocks noChangeShapeType="1"/>
              </p:cNvSpPr>
              <p:nvPr/>
            </p:nvSpPr>
            <p:spPr bwMode="auto">
              <a:xfrm flipH="1" flipV="1">
                <a:off x="5528" y="6450"/>
                <a:ext cx="2115" cy="1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83"/>
              <p:cNvSpPr>
                <a:spLocks/>
              </p:cNvSpPr>
              <p:nvPr/>
            </p:nvSpPr>
            <p:spPr bwMode="auto">
              <a:xfrm>
                <a:off x="4853" y="4433"/>
                <a:ext cx="690" cy="2190"/>
              </a:xfrm>
              <a:custGeom>
                <a:avLst/>
                <a:gdLst>
                  <a:gd name="T0" fmla="*/ 0 w 690"/>
                  <a:gd name="T1" fmla="*/ 2175 h 2190"/>
                  <a:gd name="T2" fmla="*/ 690 w 690"/>
                  <a:gd name="T3" fmla="*/ 2190 h 2190"/>
                  <a:gd name="T4" fmla="*/ 668 w 690"/>
                  <a:gd name="T5" fmla="*/ 7 h 2190"/>
                  <a:gd name="T6" fmla="*/ 0 w 690"/>
                  <a:gd name="T7" fmla="*/ 0 h 2190"/>
                  <a:gd name="T8" fmla="*/ 0 w 690"/>
                  <a:gd name="T9" fmla="*/ 2175 h 2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0" h="2190">
                    <a:moveTo>
                      <a:pt x="0" y="2175"/>
                    </a:moveTo>
                    <a:lnTo>
                      <a:pt x="690" y="2190"/>
                    </a:lnTo>
                    <a:lnTo>
                      <a:pt x="668" y="7"/>
                    </a:lnTo>
                    <a:lnTo>
                      <a:pt x="0" y="0"/>
                    </a:lnTo>
                    <a:lnTo>
                      <a:pt x="0" y="2175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Line 84"/>
              <p:cNvSpPr>
                <a:spLocks noChangeShapeType="1"/>
              </p:cNvSpPr>
              <p:nvPr/>
            </p:nvSpPr>
            <p:spPr bwMode="auto">
              <a:xfrm flipH="1" flipV="1">
                <a:off x="5625" y="6683"/>
                <a:ext cx="1845" cy="2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Line 85"/>
              <p:cNvSpPr>
                <a:spLocks noChangeShapeType="1"/>
              </p:cNvSpPr>
              <p:nvPr/>
            </p:nvSpPr>
            <p:spPr bwMode="auto">
              <a:xfrm flipH="1" flipV="1">
                <a:off x="5641" y="6643"/>
                <a:ext cx="1845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Line 86"/>
              <p:cNvSpPr>
                <a:spLocks noChangeShapeType="1"/>
              </p:cNvSpPr>
              <p:nvPr/>
            </p:nvSpPr>
            <p:spPr bwMode="auto">
              <a:xfrm flipH="1">
                <a:off x="9398" y="5663"/>
                <a:ext cx="675" cy="6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Line 87"/>
              <p:cNvSpPr>
                <a:spLocks noChangeShapeType="1"/>
              </p:cNvSpPr>
              <p:nvPr/>
            </p:nvSpPr>
            <p:spPr bwMode="auto">
              <a:xfrm flipH="1">
                <a:off x="5543" y="5760"/>
                <a:ext cx="3345" cy="3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3" name="Line 88"/>
              <p:cNvSpPr>
                <a:spLocks noChangeShapeType="1"/>
              </p:cNvSpPr>
              <p:nvPr/>
            </p:nvSpPr>
            <p:spPr bwMode="auto">
              <a:xfrm flipH="1">
                <a:off x="5528" y="5681"/>
                <a:ext cx="1657" cy="3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4" name="Line 89"/>
              <p:cNvSpPr>
                <a:spLocks noChangeShapeType="1"/>
              </p:cNvSpPr>
              <p:nvPr/>
            </p:nvSpPr>
            <p:spPr bwMode="auto">
              <a:xfrm flipH="1">
                <a:off x="8063" y="4980"/>
                <a:ext cx="652" cy="1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5" name="Line 90"/>
              <p:cNvSpPr>
                <a:spLocks noChangeShapeType="1"/>
              </p:cNvSpPr>
              <p:nvPr/>
            </p:nvSpPr>
            <p:spPr bwMode="auto">
              <a:xfrm flipH="1">
                <a:off x="5528" y="5228"/>
                <a:ext cx="2160" cy="58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6" name="Line 91"/>
              <p:cNvSpPr>
                <a:spLocks noChangeShapeType="1"/>
              </p:cNvSpPr>
              <p:nvPr/>
            </p:nvSpPr>
            <p:spPr bwMode="auto">
              <a:xfrm flipH="1">
                <a:off x="7223" y="4838"/>
                <a:ext cx="615" cy="2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7" name="Line 92"/>
              <p:cNvSpPr>
                <a:spLocks noChangeShapeType="1"/>
              </p:cNvSpPr>
              <p:nvPr/>
            </p:nvSpPr>
            <p:spPr bwMode="auto">
              <a:xfrm flipH="1">
                <a:off x="6233" y="5153"/>
                <a:ext cx="705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8" name="Line 93"/>
              <p:cNvSpPr>
                <a:spLocks noChangeShapeType="1"/>
              </p:cNvSpPr>
              <p:nvPr/>
            </p:nvSpPr>
            <p:spPr bwMode="auto">
              <a:xfrm>
                <a:off x="5416" y="2340"/>
                <a:ext cx="96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9" name="Line 94"/>
              <p:cNvSpPr>
                <a:spLocks noChangeShapeType="1"/>
              </p:cNvSpPr>
              <p:nvPr/>
            </p:nvSpPr>
            <p:spPr bwMode="auto">
              <a:xfrm flipV="1">
                <a:off x="5520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0" name="Line 95"/>
              <p:cNvSpPr>
                <a:spLocks noChangeShapeType="1"/>
              </p:cNvSpPr>
              <p:nvPr/>
            </p:nvSpPr>
            <p:spPr bwMode="auto">
              <a:xfrm flipV="1">
                <a:off x="5416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1" name="Line 96"/>
              <p:cNvSpPr>
                <a:spLocks noChangeShapeType="1"/>
              </p:cNvSpPr>
              <p:nvPr/>
            </p:nvSpPr>
            <p:spPr bwMode="auto">
              <a:xfrm flipV="1">
                <a:off x="5608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2" name="Line 97"/>
              <p:cNvSpPr>
                <a:spLocks noChangeShapeType="1"/>
              </p:cNvSpPr>
              <p:nvPr/>
            </p:nvSpPr>
            <p:spPr bwMode="auto">
              <a:xfrm flipV="1">
                <a:off x="5704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3" name="Line 98"/>
              <p:cNvSpPr>
                <a:spLocks noChangeShapeType="1"/>
              </p:cNvSpPr>
              <p:nvPr/>
            </p:nvSpPr>
            <p:spPr bwMode="auto">
              <a:xfrm flipV="1">
                <a:off x="5800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4" name="Line 99"/>
              <p:cNvSpPr>
                <a:spLocks noChangeShapeType="1"/>
              </p:cNvSpPr>
              <p:nvPr/>
            </p:nvSpPr>
            <p:spPr bwMode="auto">
              <a:xfrm flipV="1">
                <a:off x="5896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5" name="Line 100"/>
              <p:cNvSpPr>
                <a:spLocks noChangeShapeType="1"/>
              </p:cNvSpPr>
              <p:nvPr/>
            </p:nvSpPr>
            <p:spPr bwMode="auto">
              <a:xfrm flipV="1">
                <a:off x="5992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6" name="Line 101"/>
              <p:cNvSpPr>
                <a:spLocks noChangeShapeType="1"/>
              </p:cNvSpPr>
              <p:nvPr/>
            </p:nvSpPr>
            <p:spPr bwMode="auto">
              <a:xfrm flipV="1">
                <a:off x="6088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7" name="Line 102"/>
              <p:cNvSpPr>
                <a:spLocks noChangeShapeType="1"/>
              </p:cNvSpPr>
              <p:nvPr/>
            </p:nvSpPr>
            <p:spPr bwMode="auto">
              <a:xfrm flipV="1">
                <a:off x="6184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8" name="Line 103"/>
              <p:cNvSpPr>
                <a:spLocks noChangeShapeType="1"/>
              </p:cNvSpPr>
              <p:nvPr/>
            </p:nvSpPr>
            <p:spPr bwMode="auto">
              <a:xfrm flipV="1">
                <a:off x="6280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Line 104"/>
              <p:cNvSpPr>
                <a:spLocks noChangeShapeType="1"/>
              </p:cNvSpPr>
              <p:nvPr/>
            </p:nvSpPr>
            <p:spPr bwMode="auto">
              <a:xfrm flipV="1">
                <a:off x="6376" y="2220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Rectangle 105"/>
              <p:cNvSpPr>
                <a:spLocks noChangeArrowheads="1"/>
              </p:cNvSpPr>
              <p:nvPr/>
            </p:nvSpPr>
            <p:spPr bwMode="auto">
              <a:xfrm>
                <a:off x="2175" y="4733"/>
                <a:ext cx="247" cy="6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81" name="Rectangle 106"/>
              <p:cNvSpPr>
                <a:spLocks noChangeArrowheads="1"/>
              </p:cNvSpPr>
              <p:nvPr/>
            </p:nvSpPr>
            <p:spPr bwMode="auto">
              <a:xfrm>
                <a:off x="4502" y="7560"/>
                <a:ext cx="345" cy="3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82" name="Text Box 107"/>
              <p:cNvSpPr txBox="1">
                <a:spLocks noChangeArrowheads="1"/>
              </p:cNvSpPr>
              <p:nvPr/>
            </p:nvSpPr>
            <p:spPr bwMode="auto">
              <a:xfrm>
                <a:off x="8768" y="4501"/>
                <a:ext cx="237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Times New Roman" pitchFamily="18" charset="0"/>
                  </a:rPr>
                  <a:t>Old Guide Hall</a:t>
                </a:r>
                <a:endParaRPr lang="en-US" altLang="en-US" sz="1400" dirty="0"/>
              </a:p>
            </p:txBody>
          </p:sp>
          <p:sp>
            <p:nvSpPr>
              <p:cNvPr id="30883" name="Text Box 108"/>
              <p:cNvSpPr txBox="1">
                <a:spLocks noChangeArrowheads="1"/>
              </p:cNvSpPr>
              <p:nvPr/>
            </p:nvSpPr>
            <p:spPr bwMode="auto">
              <a:xfrm>
                <a:off x="7185" y="1740"/>
                <a:ext cx="2055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New Guide Hall</a:t>
                </a:r>
                <a:endParaRPr lang="en-US" altLang="en-US" sz="1400"/>
              </a:p>
            </p:txBody>
          </p:sp>
          <p:sp>
            <p:nvSpPr>
              <p:cNvPr id="30884" name="Text Box 109"/>
              <p:cNvSpPr txBox="1">
                <a:spLocks noChangeArrowheads="1"/>
              </p:cNvSpPr>
              <p:nvPr/>
            </p:nvSpPr>
            <p:spPr bwMode="auto">
              <a:xfrm>
                <a:off x="8280" y="7224"/>
                <a:ext cx="159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FF"/>
                    </a:solidFill>
                    <a:latin typeface="Times New Roman" pitchFamily="18" charset="0"/>
                  </a:rPr>
                  <a:t>30 m SANS</a:t>
                </a:r>
                <a:endParaRPr lang="en-US" altLang="en-US" sz="1400"/>
              </a:p>
            </p:txBody>
          </p:sp>
          <p:sp>
            <p:nvSpPr>
              <p:cNvPr id="30885" name="Text Box 110"/>
              <p:cNvSpPr txBox="1">
                <a:spLocks noChangeArrowheads="1"/>
              </p:cNvSpPr>
              <p:nvPr/>
            </p:nvSpPr>
            <p:spPr bwMode="auto">
              <a:xfrm>
                <a:off x="9614" y="5212"/>
                <a:ext cx="16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9933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FF"/>
                    </a:solidFill>
                    <a:latin typeface="Times New Roman" pitchFamily="18" charset="0"/>
                  </a:rPr>
                  <a:t>40 m VSANS</a:t>
                </a:r>
                <a:endParaRPr lang="en-US" altLang="en-US" sz="1400">
                  <a:solidFill>
                    <a:srgbClr val="0000FF"/>
                  </a:solidFill>
                </a:endParaRPr>
              </a:p>
            </p:txBody>
          </p:sp>
          <p:sp>
            <p:nvSpPr>
              <p:cNvPr id="30886" name="Text Box 111"/>
              <p:cNvSpPr txBox="1">
                <a:spLocks noChangeArrowheads="1"/>
              </p:cNvSpPr>
              <p:nvPr/>
            </p:nvSpPr>
            <p:spPr bwMode="auto">
              <a:xfrm>
                <a:off x="7770" y="2349"/>
                <a:ext cx="159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FF"/>
                    </a:solidFill>
                    <a:latin typeface="Times New Roman" pitchFamily="18" charset="0"/>
                  </a:rPr>
                  <a:t>10 m SANS</a:t>
                </a:r>
                <a:endParaRPr lang="en-US" altLang="en-US" sz="1400"/>
              </a:p>
            </p:txBody>
          </p:sp>
          <p:sp>
            <p:nvSpPr>
              <p:cNvPr id="30887" name="Freeform 112"/>
              <p:cNvSpPr>
                <a:spLocks/>
              </p:cNvSpPr>
              <p:nvPr/>
            </p:nvSpPr>
            <p:spPr bwMode="auto">
              <a:xfrm>
                <a:off x="3777" y="6417"/>
                <a:ext cx="378" cy="354"/>
              </a:xfrm>
              <a:custGeom>
                <a:avLst/>
                <a:gdLst>
                  <a:gd name="T0" fmla="*/ 135 w 378"/>
                  <a:gd name="T1" fmla="*/ 3 h 354"/>
                  <a:gd name="T2" fmla="*/ 117 w 378"/>
                  <a:gd name="T3" fmla="*/ 54 h 354"/>
                  <a:gd name="T4" fmla="*/ 267 w 378"/>
                  <a:gd name="T5" fmla="*/ 81 h 354"/>
                  <a:gd name="T6" fmla="*/ 246 w 378"/>
                  <a:gd name="T7" fmla="*/ 156 h 354"/>
                  <a:gd name="T8" fmla="*/ 336 w 378"/>
                  <a:gd name="T9" fmla="*/ 123 h 354"/>
                  <a:gd name="T10" fmla="*/ 351 w 378"/>
                  <a:gd name="T11" fmla="*/ 210 h 354"/>
                  <a:gd name="T12" fmla="*/ 303 w 378"/>
                  <a:gd name="T13" fmla="*/ 213 h 354"/>
                  <a:gd name="T14" fmla="*/ 318 w 378"/>
                  <a:gd name="T15" fmla="*/ 252 h 354"/>
                  <a:gd name="T16" fmla="*/ 354 w 378"/>
                  <a:gd name="T17" fmla="*/ 252 h 354"/>
                  <a:gd name="T18" fmla="*/ 378 w 378"/>
                  <a:gd name="T19" fmla="*/ 279 h 354"/>
                  <a:gd name="T20" fmla="*/ 375 w 378"/>
                  <a:gd name="T21" fmla="*/ 327 h 354"/>
                  <a:gd name="T22" fmla="*/ 327 w 378"/>
                  <a:gd name="T23" fmla="*/ 354 h 354"/>
                  <a:gd name="T24" fmla="*/ 285 w 378"/>
                  <a:gd name="T25" fmla="*/ 348 h 354"/>
                  <a:gd name="T26" fmla="*/ 273 w 378"/>
                  <a:gd name="T27" fmla="*/ 306 h 354"/>
                  <a:gd name="T28" fmla="*/ 291 w 378"/>
                  <a:gd name="T29" fmla="*/ 267 h 354"/>
                  <a:gd name="T30" fmla="*/ 267 w 378"/>
                  <a:gd name="T31" fmla="*/ 234 h 354"/>
                  <a:gd name="T32" fmla="*/ 231 w 378"/>
                  <a:gd name="T33" fmla="*/ 207 h 354"/>
                  <a:gd name="T34" fmla="*/ 189 w 378"/>
                  <a:gd name="T35" fmla="*/ 225 h 354"/>
                  <a:gd name="T36" fmla="*/ 90 w 378"/>
                  <a:gd name="T37" fmla="*/ 156 h 354"/>
                  <a:gd name="T38" fmla="*/ 0 w 378"/>
                  <a:gd name="T39" fmla="*/ 105 h 354"/>
                  <a:gd name="T40" fmla="*/ 45 w 378"/>
                  <a:gd name="T41" fmla="*/ 0 h 354"/>
                  <a:gd name="T42" fmla="*/ 135 w 378"/>
                  <a:gd name="T43" fmla="*/ 3 h 3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8" h="354">
                    <a:moveTo>
                      <a:pt x="135" y="3"/>
                    </a:moveTo>
                    <a:lnTo>
                      <a:pt x="117" y="54"/>
                    </a:lnTo>
                    <a:lnTo>
                      <a:pt x="267" y="81"/>
                    </a:lnTo>
                    <a:lnTo>
                      <a:pt x="246" y="156"/>
                    </a:lnTo>
                    <a:lnTo>
                      <a:pt x="336" y="123"/>
                    </a:lnTo>
                    <a:lnTo>
                      <a:pt x="351" y="210"/>
                    </a:lnTo>
                    <a:lnTo>
                      <a:pt x="303" y="213"/>
                    </a:lnTo>
                    <a:lnTo>
                      <a:pt x="318" y="252"/>
                    </a:lnTo>
                    <a:lnTo>
                      <a:pt x="354" y="252"/>
                    </a:lnTo>
                    <a:lnTo>
                      <a:pt x="378" y="279"/>
                    </a:lnTo>
                    <a:lnTo>
                      <a:pt x="375" y="327"/>
                    </a:lnTo>
                    <a:lnTo>
                      <a:pt x="327" y="354"/>
                    </a:lnTo>
                    <a:lnTo>
                      <a:pt x="285" y="348"/>
                    </a:lnTo>
                    <a:lnTo>
                      <a:pt x="273" y="306"/>
                    </a:lnTo>
                    <a:lnTo>
                      <a:pt x="291" y="267"/>
                    </a:lnTo>
                    <a:lnTo>
                      <a:pt x="267" y="234"/>
                    </a:lnTo>
                    <a:lnTo>
                      <a:pt x="231" y="207"/>
                    </a:lnTo>
                    <a:lnTo>
                      <a:pt x="189" y="225"/>
                    </a:lnTo>
                    <a:lnTo>
                      <a:pt x="90" y="156"/>
                    </a:lnTo>
                    <a:lnTo>
                      <a:pt x="0" y="105"/>
                    </a:lnTo>
                    <a:lnTo>
                      <a:pt x="45" y="0"/>
                    </a:lnTo>
                    <a:lnTo>
                      <a:pt x="135" y="3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8" name="Freeform 113"/>
              <p:cNvSpPr>
                <a:spLocks/>
              </p:cNvSpPr>
              <p:nvPr/>
            </p:nvSpPr>
            <p:spPr bwMode="auto">
              <a:xfrm>
                <a:off x="4137" y="6648"/>
                <a:ext cx="63" cy="102"/>
              </a:xfrm>
              <a:custGeom>
                <a:avLst/>
                <a:gdLst>
                  <a:gd name="T0" fmla="*/ 0 w 63"/>
                  <a:gd name="T1" fmla="*/ 15 h 102"/>
                  <a:gd name="T2" fmla="*/ 45 w 63"/>
                  <a:gd name="T3" fmla="*/ 0 h 102"/>
                  <a:gd name="T4" fmla="*/ 63 w 63"/>
                  <a:gd name="T5" fmla="*/ 87 h 102"/>
                  <a:gd name="T6" fmla="*/ 18 w 63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102">
                    <a:moveTo>
                      <a:pt x="0" y="15"/>
                    </a:moveTo>
                    <a:lnTo>
                      <a:pt x="45" y="0"/>
                    </a:lnTo>
                    <a:lnTo>
                      <a:pt x="63" y="87"/>
                    </a:lnTo>
                    <a:lnTo>
                      <a:pt x="18" y="102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9" name="Line 114"/>
              <p:cNvSpPr>
                <a:spLocks noChangeShapeType="1"/>
              </p:cNvSpPr>
              <p:nvPr/>
            </p:nvSpPr>
            <p:spPr bwMode="auto">
              <a:xfrm flipV="1">
                <a:off x="4128" y="6567"/>
                <a:ext cx="48" cy="1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0" name="Text Box 115"/>
              <p:cNvSpPr txBox="1">
                <a:spLocks noChangeArrowheads="1"/>
              </p:cNvSpPr>
              <p:nvPr/>
            </p:nvSpPr>
            <p:spPr bwMode="auto">
              <a:xfrm>
                <a:off x="3630" y="6684"/>
                <a:ext cx="1125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USANS</a:t>
                </a:r>
                <a:endParaRPr lang="en-US" altLang="en-US" sz="1400" dirty="0"/>
              </a:p>
            </p:txBody>
          </p:sp>
          <p:sp>
            <p:nvSpPr>
              <p:cNvPr id="30891" name="Text Box 116"/>
              <p:cNvSpPr txBox="1">
                <a:spLocks noChangeArrowheads="1"/>
              </p:cNvSpPr>
              <p:nvPr/>
            </p:nvSpPr>
            <p:spPr bwMode="auto">
              <a:xfrm>
                <a:off x="2655" y="4875"/>
                <a:ext cx="1740" cy="7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Confinement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Times New Roman" pitchFamily="18" charset="0"/>
                  </a:rPr>
                  <a:t>Building</a:t>
                </a:r>
                <a:endParaRPr lang="en-US" altLang="en-US" sz="1400"/>
              </a:p>
            </p:txBody>
          </p:sp>
        </p:grpSp>
        <p:grpSp>
          <p:nvGrpSpPr>
            <p:cNvPr id="30778" name="Group 170"/>
            <p:cNvGrpSpPr>
              <a:grpSpLocks/>
            </p:cNvGrpSpPr>
            <p:nvPr/>
          </p:nvGrpSpPr>
          <p:grpSpPr bwMode="auto">
            <a:xfrm rot="-1014858">
              <a:off x="4427538" y="4014788"/>
              <a:ext cx="3411537" cy="527050"/>
              <a:chOff x="4117936" y="5305585"/>
              <a:chExt cx="3412156" cy="527415"/>
            </a:xfrm>
          </p:grpSpPr>
          <p:sp>
            <p:nvSpPr>
              <p:cNvPr id="30779" name="Freeform 64"/>
              <p:cNvSpPr>
                <a:spLocks/>
              </p:cNvSpPr>
              <p:nvPr/>
            </p:nvSpPr>
            <p:spPr bwMode="auto">
              <a:xfrm>
                <a:off x="4117936" y="5312047"/>
                <a:ext cx="87243" cy="104191"/>
              </a:xfrm>
              <a:custGeom>
                <a:avLst/>
                <a:gdLst>
                  <a:gd name="T0" fmla="*/ 2147483647 w 108"/>
                  <a:gd name="T1" fmla="*/ 0 h 129"/>
                  <a:gd name="T2" fmla="*/ 0 w 108"/>
                  <a:gd name="T3" fmla="*/ 2147483647 h 129"/>
                  <a:gd name="T4" fmla="*/ 2147483647 w 108"/>
                  <a:gd name="T5" fmla="*/ 2147483647 h 129"/>
                  <a:gd name="T6" fmla="*/ 2147483647 w 108"/>
                  <a:gd name="T7" fmla="*/ 2147483647 h 129"/>
                  <a:gd name="T8" fmla="*/ 2147483647 w 108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6" y="0"/>
                    </a:moveTo>
                    <a:lnTo>
                      <a:pt x="0" y="126"/>
                    </a:lnTo>
                    <a:lnTo>
                      <a:pt x="105" y="129"/>
                    </a:lnTo>
                    <a:lnTo>
                      <a:pt x="108" y="9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65"/>
              <p:cNvSpPr>
                <a:spLocks/>
              </p:cNvSpPr>
              <p:nvPr/>
            </p:nvSpPr>
            <p:spPr bwMode="auto">
              <a:xfrm>
                <a:off x="4210025" y="5318508"/>
                <a:ext cx="1640646" cy="289149"/>
              </a:xfrm>
              <a:custGeom>
                <a:avLst/>
                <a:gdLst>
                  <a:gd name="T0" fmla="*/ 2147483647 w 1401"/>
                  <a:gd name="T1" fmla="*/ 0 h 246"/>
                  <a:gd name="T2" fmla="*/ 2147483647 w 1401"/>
                  <a:gd name="T3" fmla="*/ 2147483647 h 246"/>
                  <a:gd name="T4" fmla="*/ 2147483647 w 1401"/>
                  <a:gd name="T5" fmla="*/ 2147483647 h 246"/>
                  <a:gd name="T6" fmla="*/ 0 w 1401"/>
                  <a:gd name="T7" fmla="*/ 2147483647 h 2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1" h="246">
                    <a:moveTo>
                      <a:pt x="9" y="0"/>
                    </a:moveTo>
                    <a:lnTo>
                      <a:pt x="1401" y="147"/>
                    </a:lnTo>
                    <a:lnTo>
                      <a:pt x="1392" y="246"/>
                    </a:lnTo>
                    <a:lnTo>
                      <a:pt x="0" y="87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Oval 68"/>
              <p:cNvSpPr>
                <a:spLocks noChangeArrowheads="1"/>
              </p:cNvSpPr>
              <p:nvPr/>
            </p:nvSpPr>
            <p:spPr bwMode="auto">
              <a:xfrm>
                <a:off x="5857942" y="5530120"/>
                <a:ext cx="64624" cy="64614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782" name="Freeform 70"/>
              <p:cNvSpPr>
                <a:spLocks/>
              </p:cNvSpPr>
              <p:nvPr/>
            </p:nvSpPr>
            <p:spPr bwMode="auto">
              <a:xfrm>
                <a:off x="5930644" y="5503467"/>
                <a:ext cx="79972" cy="138113"/>
              </a:xfrm>
              <a:custGeom>
                <a:avLst/>
                <a:gdLst>
                  <a:gd name="T0" fmla="*/ 2147483647 w 99"/>
                  <a:gd name="T1" fmla="*/ 0 h 171"/>
                  <a:gd name="T2" fmla="*/ 0 w 99"/>
                  <a:gd name="T3" fmla="*/ 2147483647 h 171"/>
                  <a:gd name="T4" fmla="*/ 2147483647 w 99"/>
                  <a:gd name="T5" fmla="*/ 2147483647 h 171"/>
                  <a:gd name="T6" fmla="*/ 2147483647 w 99"/>
                  <a:gd name="T7" fmla="*/ 2147483647 h 171"/>
                  <a:gd name="T8" fmla="*/ 2147483647 w 99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71">
                    <a:moveTo>
                      <a:pt x="15" y="0"/>
                    </a:moveTo>
                    <a:lnTo>
                      <a:pt x="0" y="165"/>
                    </a:lnTo>
                    <a:lnTo>
                      <a:pt x="96" y="171"/>
                    </a:lnTo>
                    <a:lnTo>
                      <a:pt x="99" y="12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72"/>
              <p:cNvSpPr>
                <a:spLocks/>
              </p:cNvSpPr>
              <p:nvPr/>
            </p:nvSpPr>
            <p:spPr bwMode="auto">
              <a:xfrm>
                <a:off x="6008193" y="5496198"/>
                <a:ext cx="67855" cy="179305"/>
              </a:xfrm>
              <a:custGeom>
                <a:avLst/>
                <a:gdLst>
                  <a:gd name="T0" fmla="*/ 0 w 84"/>
                  <a:gd name="T1" fmla="*/ 2147483647 h 222"/>
                  <a:gd name="T2" fmla="*/ 2147483647 w 84"/>
                  <a:gd name="T3" fmla="*/ 2147483647 h 222"/>
                  <a:gd name="T4" fmla="*/ 2147483647 w 84"/>
                  <a:gd name="T5" fmla="*/ 0 h 222"/>
                  <a:gd name="T6" fmla="*/ 2147483647 w 84"/>
                  <a:gd name="T7" fmla="*/ 2147483647 h 222"/>
                  <a:gd name="T8" fmla="*/ 2147483647 w 84"/>
                  <a:gd name="T9" fmla="*/ 2147483647 h 222"/>
                  <a:gd name="T10" fmla="*/ 2147483647 w 84"/>
                  <a:gd name="T11" fmla="*/ 2147483647 h 222"/>
                  <a:gd name="T12" fmla="*/ 0 w 84"/>
                  <a:gd name="T13" fmla="*/ 2147483647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222">
                    <a:moveTo>
                      <a:pt x="0" y="48"/>
                    </a:moveTo>
                    <a:lnTo>
                      <a:pt x="39" y="54"/>
                    </a:lnTo>
                    <a:lnTo>
                      <a:pt x="84" y="0"/>
                    </a:lnTo>
                    <a:lnTo>
                      <a:pt x="66" y="222"/>
                    </a:lnTo>
                    <a:lnTo>
                      <a:pt x="24" y="168"/>
                    </a:lnTo>
                    <a:lnTo>
                      <a:pt x="3" y="168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74"/>
              <p:cNvSpPr>
                <a:spLocks/>
              </p:cNvSpPr>
              <p:nvPr/>
            </p:nvSpPr>
            <p:spPr bwMode="auto">
              <a:xfrm>
                <a:off x="6068778" y="5503467"/>
                <a:ext cx="1412846" cy="319841"/>
              </a:xfrm>
              <a:custGeom>
                <a:avLst/>
                <a:gdLst>
                  <a:gd name="T0" fmla="*/ 2147483647 w 1749"/>
                  <a:gd name="T1" fmla="*/ 0 h 396"/>
                  <a:gd name="T2" fmla="*/ 2147483647 w 1749"/>
                  <a:gd name="T3" fmla="*/ 2147483647 h 396"/>
                  <a:gd name="T4" fmla="*/ 2147483647 w 1749"/>
                  <a:gd name="T5" fmla="*/ 2147483647 h 396"/>
                  <a:gd name="T6" fmla="*/ 0 w 1749"/>
                  <a:gd name="T7" fmla="*/ 2147483647 h 396"/>
                  <a:gd name="T8" fmla="*/ 2147483647 w 1749"/>
                  <a:gd name="T9" fmla="*/ 0 h 3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9" h="396">
                    <a:moveTo>
                      <a:pt x="12" y="0"/>
                    </a:moveTo>
                    <a:lnTo>
                      <a:pt x="1749" y="174"/>
                    </a:lnTo>
                    <a:lnTo>
                      <a:pt x="1737" y="396"/>
                    </a:lnTo>
                    <a:lnTo>
                      <a:pt x="0" y="204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76"/>
              <p:cNvSpPr>
                <a:spLocks/>
              </p:cNvSpPr>
              <p:nvPr/>
            </p:nvSpPr>
            <p:spPr bwMode="auto">
              <a:xfrm>
                <a:off x="7471930" y="5648849"/>
                <a:ext cx="58162" cy="184151"/>
              </a:xfrm>
              <a:custGeom>
                <a:avLst/>
                <a:gdLst>
                  <a:gd name="T0" fmla="*/ 2147483647 w 72"/>
                  <a:gd name="T1" fmla="*/ 0 h 228"/>
                  <a:gd name="T2" fmla="*/ 2147483647 w 72"/>
                  <a:gd name="T3" fmla="*/ 2147483647 h 228"/>
                  <a:gd name="T4" fmla="*/ 2147483647 w 72"/>
                  <a:gd name="T5" fmla="*/ 2147483647 h 228"/>
                  <a:gd name="T6" fmla="*/ 2147483647 w 72"/>
                  <a:gd name="T7" fmla="*/ 2147483647 h 228"/>
                  <a:gd name="T8" fmla="*/ 2147483647 w 72"/>
                  <a:gd name="T9" fmla="*/ 2147483647 h 228"/>
                  <a:gd name="T10" fmla="*/ 0 w 72"/>
                  <a:gd name="T11" fmla="*/ 2147483647 h 228"/>
                  <a:gd name="T12" fmla="*/ 2147483647 w 72"/>
                  <a:gd name="T13" fmla="*/ 0 h 2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28">
                    <a:moveTo>
                      <a:pt x="18" y="0"/>
                    </a:moveTo>
                    <a:lnTo>
                      <a:pt x="54" y="102"/>
                    </a:lnTo>
                    <a:lnTo>
                      <a:pt x="72" y="105"/>
                    </a:lnTo>
                    <a:lnTo>
                      <a:pt x="72" y="129"/>
                    </a:lnTo>
                    <a:lnTo>
                      <a:pt x="54" y="126"/>
                    </a:lnTo>
                    <a:lnTo>
                      <a:pt x="0" y="228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117"/>
              <p:cNvSpPr>
                <a:spLocks/>
              </p:cNvSpPr>
              <p:nvPr/>
            </p:nvSpPr>
            <p:spPr bwMode="auto">
              <a:xfrm>
                <a:off x="4221335" y="5305585"/>
                <a:ext cx="111477" cy="140536"/>
              </a:xfrm>
              <a:custGeom>
                <a:avLst/>
                <a:gdLst>
                  <a:gd name="T0" fmla="*/ 2147483647 w 108"/>
                  <a:gd name="T1" fmla="*/ 0 h 129"/>
                  <a:gd name="T2" fmla="*/ 0 w 108"/>
                  <a:gd name="T3" fmla="*/ 2147483647 h 129"/>
                  <a:gd name="T4" fmla="*/ 2147483647 w 108"/>
                  <a:gd name="T5" fmla="*/ 2147483647 h 129"/>
                  <a:gd name="T6" fmla="*/ 2147483647 w 108"/>
                  <a:gd name="T7" fmla="*/ 2147483647 h 129"/>
                  <a:gd name="T8" fmla="*/ 2147483647 w 108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6" y="0"/>
                    </a:moveTo>
                    <a:lnTo>
                      <a:pt x="0" y="126"/>
                    </a:lnTo>
                    <a:lnTo>
                      <a:pt x="105" y="129"/>
                    </a:lnTo>
                    <a:lnTo>
                      <a:pt x="108" y="9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958" name="Group 118"/>
          <p:cNvGrpSpPr>
            <a:grpSpLocks/>
          </p:cNvGrpSpPr>
          <p:nvPr/>
        </p:nvGrpSpPr>
        <p:grpSpPr bwMode="auto">
          <a:xfrm>
            <a:off x="19050" y="381000"/>
            <a:ext cx="2581275" cy="4772025"/>
            <a:chOff x="12" y="408"/>
            <a:chExt cx="1626" cy="3006"/>
          </a:xfrm>
        </p:grpSpPr>
        <p:grpSp>
          <p:nvGrpSpPr>
            <p:cNvPr id="30725" name="Group 119"/>
            <p:cNvGrpSpPr>
              <a:grpSpLocks/>
            </p:cNvGrpSpPr>
            <p:nvPr/>
          </p:nvGrpSpPr>
          <p:grpSpPr bwMode="auto">
            <a:xfrm rot="-3173979">
              <a:off x="169" y="610"/>
              <a:ext cx="1231" cy="1398"/>
              <a:chOff x="2326" y="1726"/>
              <a:chExt cx="2004" cy="2189"/>
            </a:xfrm>
          </p:grpSpPr>
          <p:sp>
            <p:nvSpPr>
              <p:cNvPr id="30730" name="Rectangle 120"/>
              <p:cNvSpPr>
                <a:spLocks noChangeArrowheads="1"/>
              </p:cNvSpPr>
              <p:nvPr/>
            </p:nvSpPr>
            <p:spPr bwMode="auto">
              <a:xfrm>
                <a:off x="2326" y="1726"/>
                <a:ext cx="2004" cy="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0731" name="Group 121"/>
              <p:cNvGrpSpPr>
                <a:grpSpLocks/>
              </p:cNvGrpSpPr>
              <p:nvPr/>
            </p:nvGrpSpPr>
            <p:grpSpPr bwMode="auto">
              <a:xfrm>
                <a:off x="2735" y="1997"/>
                <a:ext cx="1024" cy="1877"/>
                <a:chOff x="4013" y="2243"/>
                <a:chExt cx="4297" cy="7740"/>
              </a:xfrm>
            </p:grpSpPr>
            <p:sp>
              <p:nvSpPr>
                <p:cNvPr id="30733" name="Freeform 122"/>
                <p:cNvSpPr>
                  <a:spLocks/>
                </p:cNvSpPr>
                <p:nvPr/>
              </p:nvSpPr>
              <p:spPr bwMode="auto">
                <a:xfrm flipH="1">
                  <a:off x="6435" y="2243"/>
                  <a:ext cx="1875" cy="630"/>
                </a:xfrm>
                <a:custGeom>
                  <a:avLst/>
                  <a:gdLst>
                    <a:gd name="T0" fmla="*/ 0 w 1875"/>
                    <a:gd name="T1" fmla="*/ 300 h 630"/>
                    <a:gd name="T2" fmla="*/ 885 w 1875"/>
                    <a:gd name="T3" fmla="*/ 630 h 630"/>
                    <a:gd name="T4" fmla="*/ 1875 w 1875"/>
                    <a:gd name="T5" fmla="*/ 630 h 630"/>
                    <a:gd name="T6" fmla="*/ 1875 w 1875"/>
                    <a:gd name="T7" fmla="*/ 195 h 630"/>
                    <a:gd name="T8" fmla="*/ 742 w 1875"/>
                    <a:gd name="T9" fmla="*/ 210 h 630"/>
                    <a:gd name="T10" fmla="*/ 112 w 1875"/>
                    <a:gd name="T11" fmla="*/ 0 h 630"/>
                    <a:gd name="T12" fmla="*/ 0 w 1875"/>
                    <a:gd name="T13" fmla="*/ 300 h 6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75" h="630">
                      <a:moveTo>
                        <a:pt x="0" y="300"/>
                      </a:moveTo>
                      <a:lnTo>
                        <a:pt x="885" y="630"/>
                      </a:lnTo>
                      <a:lnTo>
                        <a:pt x="1875" y="630"/>
                      </a:lnTo>
                      <a:lnTo>
                        <a:pt x="1875" y="195"/>
                      </a:lnTo>
                      <a:lnTo>
                        <a:pt x="742" y="210"/>
                      </a:lnTo>
                      <a:lnTo>
                        <a:pt x="112" y="0"/>
                      </a:lnTo>
                      <a:lnTo>
                        <a:pt x="0" y="3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4" name="Freeform 123"/>
                <p:cNvSpPr>
                  <a:spLocks/>
                </p:cNvSpPr>
                <p:nvPr/>
              </p:nvSpPr>
              <p:spPr bwMode="auto">
                <a:xfrm flipH="1">
                  <a:off x="4050" y="2400"/>
                  <a:ext cx="2243" cy="473"/>
                </a:xfrm>
                <a:custGeom>
                  <a:avLst/>
                  <a:gdLst>
                    <a:gd name="T0" fmla="*/ 0 w 2243"/>
                    <a:gd name="T1" fmla="*/ 30 h 473"/>
                    <a:gd name="T2" fmla="*/ 15 w 2243"/>
                    <a:gd name="T3" fmla="*/ 465 h 473"/>
                    <a:gd name="T4" fmla="*/ 1178 w 2243"/>
                    <a:gd name="T5" fmla="*/ 473 h 473"/>
                    <a:gd name="T6" fmla="*/ 2243 w 2243"/>
                    <a:gd name="T7" fmla="*/ 0 h 473"/>
                    <a:gd name="T8" fmla="*/ 0 w 2243"/>
                    <a:gd name="T9" fmla="*/ 3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43" h="473">
                      <a:moveTo>
                        <a:pt x="0" y="30"/>
                      </a:moveTo>
                      <a:lnTo>
                        <a:pt x="15" y="465"/>
                      </a:lnTo>
                      <a:lnTo>
                        <a:pt x="1178" y="473"/>
                      </a:lnTo>
                      <a:lnTo>
                        <a:pt x="2243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5" name="Freeform 124"/>
                <p:cNvSpPr>
                  <a:spLocks/>
                </p:cNvSpPr>
                <p:nvPr/>
              </p:nvSpPr>
              <p:spPr bwMode="auto">
                <a:xfrm flipH="1">
                  <a:off x="6563" y="2880"/>
                  <a:ext cx="742" cy="1989"/>
                </a:xfrm>
                <a:custGeom>
                  <a:avLst/>
                  <a:gdLst>
                    <a:gd name="T0" fmla="*/ 0 w 742"/>
                    <a:gd name="T1" fmla="*/ 15 h 1988"/>
                    <a:gd name="T2" fmla="*/ 0 w 742"/>
                    <a:gd name="T3" fmla="*/ 983 h 1988"/>
                    <a:gd name="T4" fmla="*/ 127 w 742"/>
                    <a:gd name="T5" fmla="*/ 1123 h 1988"/>
                    <a:gd name="T6" fmla="*/ 307 w 742"/>
                    <a:gd name="T7" fmla="*/ 1115 h 1988"/>
                    <a:gd name="T8" fmla="*/ 307 w 742"/>
                    <a:gd name="T9" fmla="*/ 1468 h 1988"/>
                    <a:gd name="T10" fmla="*/ 502 w 742"/>
                    <a:gd name="T11" fmla="*/ 1483 h 1988"/>
                    <a:gd name="T12" fmla="*/ 510 w 742"/>
                    <a:gd name="T13" fmla="*/ 1993 h 1988"/>
                    <a:gd name="T14" fmla="*/ 660 w 742"/>
                    <a:gd name="T15" fmla="*/ 1985 h 1988"/>
                    <a:gd name="T16" fmla="*/ 667 w 742"/>
                    <a:gd name="T17" fmla="*/ 1100 h 1988"/>
                    <a:gd name="T18" fmla="*/ 742 w 742"/>
                    <a:gd name="T19" fmla="*/ 1100 h 1988"/>
                    <a:gd name="T20" fmla="*/ 742 w 742"/>
                    <a:gd name="T21" fmla="*/ 60 h 1988"/>
                    <a:gd name="T22" fmla="*/ 150 w 742"/>
                    <a:gd name="T23" fmla="*/ 60 h 1988"/>
                    <a:gd name="T24" fmla="*/ 135 w 742"/>
                    <a:gd name="T25" fmla="*/ 0 h 1988"/>
                    <a:gd name="T26" fmla="*/ 0 w 742"/>
                    <a:gd name="T27" fmla="*/ 15 h 19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42" h="1988">
                      <a:moveTo>
                        <a:pt x="0" y="15"/>
                      </a:moveTo>
                      <a:lnTo>
                        <a:pt x="0" y="983"/>
                      </a:lnTo>
                      <a:lnTo>
                        <a:pt x="127" y="1118"/>
                      </a:lnTo>
                      <a:lnTo>
                        <a:pt x="307" y="1110"/>
                      </a:lnTo>
                      <a:lnTo>
                        <a:pt x="307" y="1463"/>
                      </a:lnTo>
                      <a:lnTo>
                        <a:pt x="502" y="1478"/>
                      </a:lnTo>
                      <a:lnTo>
                        <a:pt x="510" y="1988"/>
                      </a:lnTo>
                      <a:lnTo>
                        <a:pt x="660" y="1980"/>
                      </a:lnTo>
                      <a:lnTo>
                        <a:pt x="667" y="1095"/>
                      </a:lnTo>
                      <a:lnTo>
                        <a:pt x="742" y="1095"/>
                      </a:lnTo>
                      <a:lnTo>
                        <a:pt x="742" y="60"/>
                      </a:lnTo>
                      <a:lnTo>
                        <a:pt x="150" y="60"/>
                      </a:lnTo>
                      <a:lnTo>
                        <a:pt x="13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6" name="Freeform 125"/>
                <p:cNvSpPr>
                  <a:spLocks/>
                </p:cNvSpPr>
                <p:nvPr/>
              </p:nvSpPr>
              <p:spPr bwMode="auto">
                <a:xfrm flipH="1">
                  <a:off x="6427" y="2918"/>
                  <a:ext cx="226" cy="1951"/>
                </a:xfrm>
                <a:custGeom>
                  <a:avLst/>
                  <a:gdLst>
                    <a:gd name="T0" fmla="*/ 230 w 225"/>
                    <a:gd name="T1" fmla="*/ 0 h 1950"/>
                    <a:gd name="T2" fmla="*/ 83 w 225"/>
                    <a:gd name="T3" fmla="*/ 0 h 1950"/>
                    <a:gd name="T4" fmla="*/ 90 w 225"/>
                    <a:gd name="T5" fmla="*/ 1062 h 1950"/>
                    <a:gd name="T6" fmla="*/ 23 w 225"/>
                    <a:gd name="T7" fmla="*/ 1062 h 1950"/>
                    <a:gd name="T8" fmla="*/ 0 w 225"/>
                    <a:gd name="T9" fmla="*/ 1955 h 1950"/>
                    <a:gd name="T10" fmla="*/ 230 w 225"/>
                    <a:gd name="T11" fmla="*/ 1955 h 1950"/>
                    <a:gd name="T12" fmla="*/ 230 w 225"/>
                    <a:gd name="T13" fmla="*/ 0 h 19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5" h="1950">
                      <a:moveTo>
                        <a:pt x="225" y="0"/>
                      </a:moveTo>
                      <a:lnTo>
                        <a:pt x="83" y="0"/>
                      </a:lnTo>
                      <a:lnTo>
                        <a:pt x="90" y="1057"/>
                      </a:lnTo>
                      <a:lnTo>
                        <a:pt x="23" y="1057"/>
                      </a:lnTo>
                      <a:lnTo>
                        <a:pt x="0" y="1950"/>
                      </a:lnTo>
                      <a:lnTo>
                        <a:pt x="225" y="1950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7" name="Freeform 126"/>
                <p:cNvSpPr>
                  <a:spLocks/>
                </p:cNvSpPr>
                <p:nvPr/>
              </p:nvSpPr>
              <p:spPr bwMode="auto">
                <a:xfrm flipH="1">
                  <a:off x="6067" y="2924"/>
                  <a:ext cx="203" cy="1959"/>
                </a:xfrm>
                <a:custGeom>
                  <a:avLst/>
                  <a:gdLst>
                    <a:gd name="T0" fmla="*/ 117 w 202"/>
                    <a:gd name="T1" fmla="*/ 0 h 1958"/>
                    <a:gd name="T2" fmla="*/ 0 w 202"/>
                    <a:gd name="T3" fmla="*/ 8 h 1958"/>
                    <a:gd name="T4" fmla="*/ 0 w 202"/>
                    <a:gd name="T5" fmla="*/ 1963 h 1958"/>
                    <a:gd name="T6" fmla="*/ 207 w 202"/>
                    <a:gd name="T7" fmla="*/ 1948 h 1958"/>
                    <a:gd name="T8" fmla="*/ 200 w 202"/>
                    <a:gd name="T9" fmla="*/ 1055 h 1958"/>
                    <a:gd name="T10" fmla="*/ 132 w 202"/>
                    <a:gd name="T11" fmla="*/ 1063 h 1958"/>
                    <a:gd name="T12" fmla="*/ 117 w 202"/>
                    <a:gd name="T13" fmla="*/ 0 h 19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2" h="1958">
                      <a:moveTo>
                        <a:pt x="112" y="0"/>
                      </a:moveTo>
                      <a:lnTo>
                        <a:pt x="0" y="8"/>
                      </a:lnTo>
                      <a:lnTo>
                        <a:pt x="0" y="1958"/>
                      </a:lnTo>
                      <a:lnTo>
                        <a:pt x="202" y="1943"/>
                      </a:lnTo>
                      <a:lnTo>
                        <a:pt x="195" y="1050"/>
                      </a:lnTo>
                      <a:lnTo>
                        <a:pt x="127" y="105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8" name="Freeform 127"/>
                <p:cNvSpPr>
                  <a:spLocks/>
                </p:cNvSpPr>
                <p:nvPr/>
              </p:nvSpPr>
              <p:spPr bwMode="auto">
                <a:xfrm flipH="1">
                  <a:off x="5340" y="2880"/>
                  <a:ext cx="817" cy="1989"/>
                </a:xfrm>
                <a:custGeom>
                  <a:avLst/>
                  <a:gdLst>
                    <a:gd name="T0" fmla="*/ 0 w 818"/>
                    <a:gd name="T1" fmla="*/ 45 h 1988"/>
                    <a:gd name="T2" fmla="*/ 0 w 818"/>
                    <a:gd name="T3" fmla="*/ 1100 h 1988"/>
                    <a:gd name="T4" fmla="*/ 98 w 818"/>
                    <a:gd name="T5" fmla="*/ 1115 h 1988"/>
                    <a:gd name="T6" fmla="*/ 98 w 818"/>
                    <a:gd name="T7" fmla="*/ 1993 h 1988"/>
                    <a:gd name="T8" fmla="*/ 270 w 818"/>
                    <a:gd name="T9" fmla="*/ 1978 h 1988"/>
                    <a:gd name="T10" fmla="*/ 263 w 818"/>
                    <a:gd name="T11" fmla="*/ 1468 h 1988"/>
                    <a:gd name="T12" fmla="*/ 813 w 818"/>
                    <a:gd name="T13" fmla="*/ 1460 h 1988"/>
                    <a:gd name="T14" fmla="*/ 790 w 818"/>
                    <a:gd name="T15" fmla="*/ 0 h 1988"/>
                    <a:gd name="T16" fmla="*/ 648 w 818"/>
                    <a:gd name="T17" fmla="*/ 0 h 1988"/>
                    <a:gd name="T18" fmla="*/ 633 w 818"/>
                    <a:gd name="T19" fmla="*/ 53 h 1988"/>
                    <a:gd name="T20" fmla="*/ 0 w 818"/>
                    <a:gd name="T21" fmla="*/ 45 h 19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8" h="1988">
                      <a:moveTo>
                        <a:pt x="0" y="45"/>
                      </a:moveTo>
                      <a:lnTo>
                        <a:pt x="0" y="1095"/>
                      </a:lnTo>
                      <a:lnTo>
                        <a:pt x="98" y="1110"/>
                      </a:lnTo>
                      <a:lnTo>
                        <a:pt x="98" y="1988"/>
                      </a:lnTo>
                      <a:lnTo>
                        <a:pt x="270" y="1973"/>
                      </a:lnTo>
                      <a:lnTo>
                        <a:pt x="263" y="1463"/>
                      </a:lnTo>
                      <a:lnTo>
                        <a:pt x="818" y="1455"/>
                      </a:lnTo>
                      <a:lnTo>
                        <a:pt x="795" y="0"/>
                      </a:lnTo>
                      <a:lnTo>
                        <a:pt x="653" y="0"/>
                      </a:lnTo>
                      <a:lnTo>
                        <a:pt x="638" y="5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9" name="Freeform 128"/>
                <p:cNvSpPr>
                  <a:spLocks/>
                </p:cNvSpPr>
                <p:nvPr/>
              </p:nvSpPr>
              <p:spPr bwMode="auto">
                <a:xfrm flipH="1">
                  <a:off x="5663" y="4350"/>
                  <a:ext cx="1897" cy="2550"/>
                </a:xfrm>
                <a:custGeom>
                  <a:avLst/>
                  <a:gdLst>
                    <a:gd name="T0" fmla="*/ 555 w 1897"/>
                    <a:gd name="T1" fmla="*/ 0 h 2550"/>
                    <a:gd name="T2" fmla="*/ 0 w 1897"/>
                    <a:gd name="T3" fmla="*/ 2550 h 2550"/>
                    <a:gd name="T4" fmla="*/ 1327 w 1897"/>
                    <a:gd name="T5" fmla="*/ 2550 h 2550"/>
                    <a:gd name="T6" fmla="*/ 1897 w 1897"/>
                    <a:gd name="T7" fmla="*/ 2063 h 2550"/>
                    <a:gd name="T8" fmla="*/ 1365 w 1897"/>
                    <a:gd name="T9" fmla="*/ 1425 h 2550"/>
                    <a:gd name="T10" fmla="*/ 870 w 1897"/>
                    <a:gd name="T11" fmla="*/ 1418 h 2550"/>
                    <a:gd name="T12" fmla="*/ 892 w 1897"/>
                    <a:gd name="T13" fmla="*/ 900 h 2550"/>
                    <a:gd name="T14" fmla="*/ 1102 w 1897"/>
                    <a:gd name="T15" fmla="*/ 900 h 2550"/>
                    <a:gd name="T16" fmla="*/ 1095 w 1897"/>
                    <a:gd name="T17" fmla="*/ 608 h 2550"/>
                    <a:gd name="T18" fmla="*/ 757 w 1897"/>
                    <a:gd name="T19" fmla="*/ 608 h 2550"/>
                    <a:gd name="T20" fmla="*/ 750 w 1897"/>
                    <a:gd name="T21" fmla="*/ 15 h 2550"/>
                    <a:gd name="T22" fmla="*/ 555 w 1897"/>
                    <a:gd name="T23" fmla="*/ 0 h 25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97" h="2550">
                      <a:moveTo>
                        <a:pt x="555" y="0"/>
                      </a:moveTo>
                      <a:lnTo>
                        <a:pt x="0" y="2550"/>
                      </a:lnTo>
                      <a:lnTo>
                        <a:pt x="1327" y="2550"/>
                      </a:lnTo>
                      <a:lnTo>
                        <a:pt x="1897" y="2063"/>
                      </a:lnTo>
                      <a:lnTo>
                        <a:pt x="1365" y="1425"/>
                      </a:lnTo>
                      <a:lnTo>
                        <a:pt x="870" y="1418"/>
                      </a:lnTo>
                      <a:lnTo>
                        <a:pt x="892" y="900"/>
                      </a:lnTo>
                      <a:lnTo>
                        <a:pt x="1102" y="900"/>
                      </a:lnTo>
                      <a:lnTo>
                        <a:pt x="1095" y="608"/>
                      </a:lnTo>
                      <a:lnTo>
                        <a:pt x="757" y="608"/>
                      </a:lnTo>
                      <a:lnTo>
                        <a:pt x="750" y="15"/>
                      </a:lnTo>
                      <a:lnTo>
                        <a:pt x="5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0" name="Freeform 129"/>
                <p:cNvSpPr>
                  <a:spLocks/>
                </p:cNvSpPr>
                <p:nvPr/>
              </p:nvSpPr>
              <p:spPr bwMode="auto">
                <a:xfrm flipH="1">
                  <a:off x="5340" y="4343"/>
                  <a:ext cx="923" cy="1920"/>
                </a:xfrm>
                <a:custGeom>
                  <a:avLst/>
                  <a:gdLst>
                    <a:gd name="T0" fmla="*/ 368 w 923"/>
                    <a:gd name="T1" fmla="*/ 0 h 1920"/>
                    <a:gd name="T2" fmla="*/ 923 w 923"/>
                    <a:gd name="T3" fmla="*/ 0 h 1920"/>
                    <a:gd name="T4" fmla="*/ 915 w 923"/>
                    <a:gd name="T5" fmla="*/ 1777 h 1920"/>
                    <a:gd name="T6" fmla="*/ 765 w 923"/>
                    <a:gd name="T7" fmla="*/ 1920 h 1920"/>
                    <a:gd name="T8" fmla="*/ 120 w 923"/>
                    <a:gd name="T9" fmla="*/ 1192 h 1920"/>
                    <a:gd name="T10" fmla="*/ 105 w 923"/>
                    <a:gd name="T11" fmla="*/ 915 h 1920"/>
                    <a:gd name="T12" fmla="*/ 8 w 923"/>
                    <a:gd name="T13" fmla="*/ 907 h 1920"/>
                    <a:gd name="T14" fmla="*/ 0 w 923"/>
                    <a:gd name="T15" fmla="*/ 607 h 1920"/>
                    <a:gd name="T16" fmla="*/ 375 w 923"/>
                    <a:gd name="T17" fmla="*/ 622 h 1920"/>
                    <a:gd name="T18" fmla="*/ 368 w 923"/>
                    <a:gd name="T19" fmla="*/ 0 h 19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23" h="1920">
                      <a:moveTo>
                        <a:pt x="368" y="0"/>
                      </a:moveTo>
                      <a:lnTo>
                        <a:pt x="923" y="0"/>
                      </a:lnTo>
                      <a:lnTo>
                        <a:pt x="915" y="1777"/>
                      </a:lnTo>
                      <a:lnTo>
                        <a:pt x="765" y="1920"/>
                      </a:lnTo>
                      <a:lnTo>
                        <a:pt x="120" y="1192"/>
                      </a:lnTo>
                      <a:lnTo>
                        <a:pt x="105" y="915"/>
                      </a:lnTo>
                      <a:lnTo>
                        <a:pt x="8" y="907"/>
                      </a:lnTo>
                      <a:lnTo>
                        <a:pt x="0" y="607"/>
                      </a:lnTo>
                      <a:lnTo>
                        <a:pt x="375" y="622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1" name="Freeform 130"/>
                <p:cNvSpPr>
                  <a:spLocks/>
                </p:cNvSpPr>
                <p:nvPr/>
              </p:nvSpPr>
              <p:spPr bwMode="auto">
                <a:xfrm flipH="1">
                  <a:off x="4253" y="6090"/>
                  <a:ext cx="1874" cy="1680"/>
                </a:xfrm>
                <a:custGeom>
                  <a:avLst/>
                  <a:gdLst>
                    <a:gd name="T0" fmla="*/ 668 w 1875"/>
                    <a:gd name="T1" fmla="*/ 150 h 1680"/>
                    <a:gd name="T2" fmla="*/ 818 w 1875"/>
                    <a:gd name="T3" fmla="*/ 0 h 1680"/>
                    <a:gd name="T4" fmla="*/ 1780 w 1875"/>
                    <a:gd name="T5" fmla="*/ 653 h 1680"/>
                    <a:gd name="T6" fmla="*/ 1870 w 1875"/>
                    <a:gd name="T7" fmla="*/ 960 h 1680"/>
                    <a:gd name="T8" fmla="*/ 1353 w 1875"/>
                    <a:gd name="T9" fmla="*/ 1680 h 1680"/>
                    <a:gd name="T10" fmla="*/ 0 w 1875"/>
                    <a:gd name="T11" fmla="*/ 728 h 1680"/>
                    <a:gd name="T12" fmla="*/ 218 w 1875"/>
                    <a:gd name="T13" fmla="*/ 533 h 1680"/>
                    <a:gd name="T14" fmla="*/ 713 w 1875"/>
                    <a:gd name="T15" fmla="*/ 900 h 1680"/>
                    <a:gd name="T16" fmla="*/ 1053 w 1875"/>
                    <a:gd name="T17" fmla="*/ 413 h 1680"/>
                    <a:gd name="T18" fmla="*/ 668 w 1875"/>
                    <a:gd name="T19" fmla="*/ 150 h 16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75" h="1680">
                      <a:moveTo>
                        <a:pt x="668" y="150"/>
                      </a:moveTo>
                      <a:lnTo>
                        <a:pt x="818" y="0"/>
                      </a:lnTo>
                      <a:lnTo>
                        <a:pt x="1785" y="653"/>
                      </a:lnTo>
                      <a:lnTo>
                        <a:pt x="1875" y="960"/>
                      </a:lnTo>
                      <a:lnTo>
                        <a:pt x="1358" y="1680"/>
                      </a:lnTo>
                      <a:lnTo>
                        <a:pt x="0" y="728"/>
                      </a:lnTo>
                      <a:lnTo>
                        <a:pt x="218" y="533"/>
                      </a:lnTo>
                      <a:lnTo>
                        <a:pt x="713" y="900"/>
                      </a:lnTo>
                      <a:lnTo>
                        <a:pt x="1058" y="413"/>
                      </a:lnTo>
                      <a:lnTo>
                        <a:pt x="668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2" name="Line 131"/>
                <p:cNvSpPr>
                  <a:spLocks noChangeShapeType="1"/>
                </p:cNvSpPr>
                <p:nvPr/>
              </p:nvSpPr>
              <p:spPr bwMode="auto">
                <a:xfrm>
                  <a:off x="6037" y="6877"/>
                  <a:ext cx="480" cy="9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3" name="Line 132"/>
                <p:cNvSpPr>
                  <a:spLocks noChangeShapeType="1"/>
                </p:cNvSpPr>
                <p:nvPr/>
              </p:nvSpPr>
              <p:spPr bwMode="auto">
                <a:xfrm>
                  <a:off x="6517" y="6960"/>
                  <a:ext cx="960" cy="13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4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6405" y="8333"/>
                  <a:ext cx="1072" cy="72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5" name="Line 134"/>
                <p:cNvSpPr>
                  <a:spLocks noChangeShapeType="1"/>
                </p:cNvSpPr>
                <p:nvPr/>
              </p:nvSpPr>
              <p:spPr bwMode="auto">
                <a:xfrm flipH="1" flipV="1">
                  <a:off x="5910" y="8355"/>
                  <a:ext cx="487" cy="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6" name="Line 135"/>
                <p:cNvSpPr>
                  <a:spLocks noChangeShapeType="1"/>
                </p:cNvSpPr>
                <p:nvPr/>
              </p:nvSpPr>
              <p:spPr bwMode="auto">
                <a:xfrm flipH="1" flipV="1">
                  <a:off x="5700" y="8047"/>
                  <a:ext cx="105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7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5475" y="7733"/>
                  <a:ext cx="128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8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5475" y="7260"/>
                  <a:ext cx="45" cy="4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9" name="Freeform 138"/>
                <p:cNvSpPr>
                  <a:spLocks/>
                </p:cNvSpPr>
                <p:nvPr/>
              </p:nvSpPr>
              <p:spPr bwMode="auto">
                <a:xfrm flipH="1">
                  <a:off x="4013" y="7815"/>
                  <a:ext cx="2077" cy="2168"/>
                </a:xfrm>
                <a:custGeom>
                  <a:avLst/>
                  <a:gdLst>
                    <a:gd name="T0" fmla="*/ 270 w 2077"/>
                    <a:gd name="T1" fmla="*/ 98 h 2168"/>
                    <a:gd name="T2" fmla="*/ 390 w 2077"/>
                    <a:gd name="T3" fmla="*/ 0 h 2168"/>
                    <a:gd name="T4" fmla="*/ 907 w 2077"/>
                    <a:gd name="T5" fmla="*/ 578 h 2168"/>
                    <a:gd name="T6" fmla="*/ 952 w 2077"/>
                    <a:gd name="T7" fmla="*/ 525 h 2168"/>
                    <a:gd name="T8" fmla="*/ 1627 w 2077"/>
                    <a:gd name="T9" fmla="*/ 563 h 2168"/>
                    <a:gd name="T10" fmla="*/ 2077 w 2077"/>
                    <a:gd name="T11" fmla="*/ 1050 h 2168"/>
                    <a:gd name="T12" fmla="*/ 2040 w 2077"/>
                    <a:gd name="T13" fmla="*/ 1710 h 2168"/>
                    <a:gd name="T14" fmla="*/ 1552 w 2077"/>
                    <a:gd name="T15" fmla="*/ 2168 h 2168"/>
                    <a:gd name="T16" fmla="*/ 892 w 2077"/>
                    <a:gd name="T17" fmla="*/ 2138 h 2168"/>
                    <a:gd name="T18" fmla="*/ 427 w 2077"/>
                    <a:gd name="T19" fmla="*/ 1650 h 2168"/>
                    <a:gd name="T20" fmla="*/ 457 w 2077"/>
                    <a:gd name="T21" fmla="*/ 998 h 2168"/>
                    <a:gd name="T22" fmla="*/ 525 w 2077"/>
                    <a:gd name="T23" fmla="*/ 923 h 2168"/>
                    <a:gd name="T24" fmla="*/ 0 w 2077"/>
                    <a:gd name="T25" fmla="*/ 330 h 2168"/>
                    <a:gd name="T26" fmla="*/ 127 w 2077"/>
                    <a:gd name="T27" fmla="*/ 240 h 2168"/>
                    <a:gd name="T28" fmla="*/ 1342 w 2077"/>
                    <a:gd name="T29" fmla="*/ 1598 h 2168"/>
                    <a:gd name="T30" fmla="*/ 1492 w 2077"/>
                    <a:gd name="T31" fmla="*/ 1463 h 2168"/>
                    <a:gd name="T32" fmla="*/ 270 w 2077"/>
                    <a:gd name="T33" fmla="*/ 98 h 21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77" h="2168">
                      <a:moveTo>
                        <a:pt x="270" y="98"/>
                      </a:moveTo>
                      <a:lnTo>
                        <a:pt x="390" y="0"/>
                      </a:lnTo>
                      <a:lnTo>
                        <a:pt x="907" y="578"/>
                      </a:lnTo>
                      <a:lnTo>
                        <a:pt x="952" y="525"/>
                      </a:lnTo>
                      <a:lnTo>
                        <a:pt x="1627" y="563"/>
                      </a:lnTo>
                      <a:lnTo>
                        <a:pt x="2077" y="1050"/>
                      </a:lnTo>
                      <a:lnTo>
                        <a:pt x="2040" y="1710"/>
                      </a:lnTo>
                      <a:lnTo>
                        <a:pt x="1552" y="2168"/>
                      </a:lnTo>
                      <a:lnTo>
                        <a:pt x="892" y="2138"/>
                      </a:lnTo>
                      <a:lnTo>
                        <a:pt x="427" y="1650"/>
                      </a:lnTo>
                      <a:lnTo>
                        <a:pt x="457" y="998"/>
                      </a:lnTo>
                      <a:lnTo>
                        <a:pt x="525" y="923"/>
                      </a:lnTo>
                      <a:lnTo>
                        <a:pt x="0" y="330"/>
                      </a:lnTo>
                      <a:lnTo>
                        <a:pt x="127" y="240"/>
                      </a:lnTo>
                      <a:lnTo>
                        <a:pt x="1342" y="1598"/>
                      </a:lnTo>
                      <a:lnTo>
                        <a:pt x="1492" y="1463"/>
                      </a:lnTo>
                      <a:lnTo>
                        <a:pt x="270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Rectangle 139"/>
                <p:cNvSpPr>
                  <a:spLocks noChangeArrowheads="1"/>
                </p:cNvSpPr>
                <p:nvPr/>
              </p:nvSpPr>
              <p:spPr bwMode="auto">
                <a:xfrm rot="3315375" flipH="1">
                  <a:off x="5859" y="6831"/>
                  <a:ext cx="194" cy="96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51" name="Oval 140"/>
                <p:cNvSpPr>
                  <a:spLocks noChangeArrowheads="1"/>
                </p:cNvSpPr>
                <p:nvPr/>
              </p:nvSpPr>
              <p:spPr bwMode="auto">
                <a:xfrm flipH="1">
                  <a:off x="6407" y="8010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52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6345" y="2460"/>
                  <a:ext cx="0" cy="303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3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5445" y="5490"/>
                  <a:ext cx="893" cy="99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4" name="Line 143"/>
                <p:cNvSpPr>
                  <a:spLocks noChangeShapeType="1"/>
                </p:cNvSpPr>
                <p:nvPr/>
              </p:nvSpPr>
              <p:spPr bwMode="auto">
                <a:xfrm>
                  <a:off x="5438" y="6480"/>
                  <a:ext cx="75" cy="4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5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5460" y="6518"/>
                  <a:ext cx="68" cy="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6" name="Line 145"/>
                <p:cNvSpPr>
                  <a:spLocks noChangeShapeType="1"/>
                </p:cNvSpPr>
                <p:nvPr/>
              </p:nvSpPr>
              <p:spPr bwMode="auto">
                <a:xfrm>
                  <a:off x="5453" y="6593"/>
                  <a:ext cx="157" cy="24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7" name="Line 146"/>
                <p:cNvSpPr>
                  <a:spLocks noChangeShapeType="1"/>
                </p:cNvSpPr>
                <p:nvPr/>
              </p:nvSpPr>
              <p:spPr bwMode="auto">
                <a:xfrm>
                  <a:off x="5783" y="7065"/>
                  <a:ext cx="375" cy="51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8" name="Line 147"/>
                <p:cNvSpPr>
                  <a:spLocks noChangeShapeType="1"/>
                </p:cNvSpPr>
                <p:nvPr/>
              </p:nvSpPr>
              <p:spPr bwMode="auto">
                <a:xfrm>
                  <a:off x="6203" y="7673"/>
                  <a:ext cx="232" cy="33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9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6075" y="7553"/>
                  <a:ext cx="68" cy="5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0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4845" y="7665"/>
                  <a:ext cx="1328" cy="149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1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6180" y="7455"/>
                  <a:ext cx="0" cy="3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2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6053" y="7508"/>
                  <a:ext cx="7" cy="18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3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5438" y="6398"/>
                  <a:ext cx="0" cy="29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4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5565" y="6443"/>
                  <a:ext cx="0" cy="18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5" name="Oval 154"/>
                <p:cNvSpPr>
                  <a:spLocks noChangeArrowheads="1"/>
                </p:cNvSpPr>
                <p:nvPr/>
              </p:nvSpPr>
              <p:spPr bwMode="auto">
                <a:xfrm flipH="1">
                  <a:off x="4694" y="9149"/>
                  <a:ext cx="71" cy="71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66" name="Oval 155"/>
                <p:cNvSpPr>
                  <a:spLocks noChangeArrowheads="1"/>
                </p:cNvSpPr>
                <p:nvPr/>
              </p:nvSpPr>
              <p:spPr bwMode="auto">
                <a:xfrm flipH="1">
                  <a:off x="4742" y="9181"/>
                  <a:ext cx="71" cy="71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67" name="Oval 156"/>
                <p:cNvSpPr>
                  <a:spLocks noChangeArrowheads="1"/>
                </p:cNvSpPr>
                <p:nvPr/>
              </p:nvSpPr>
              <p:spPr bwMode="auto">
                <a:xfrm flipH="1">
                  <a:off x="4790" y="9213"/>
                  <a:ext cx="71" cy="71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68" name="Oval 157"/>
                <p:cNvSpPr>
                  <a:spLocks noChangeArrowheads="1"/>
                </p:cNvSpPr>
                <p:nvPr/>
              </p:nvSpPr>
              <p:spPr bwMode="auto">
                <a:xfrm flipH="1">
                  <a:off x="4760" y="9123"/>
                  <a:ext cx="71" cy="71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69" name="Oval 158"/>
                <p:cNvSpPr>
                  <a:spLocks noChangeArrowheads="1"/>
                </p:cNvSpPr>
                <p:nvPr/>
              </p:nvSpPr>
              <p:spPr bwMode="auto">
                <a:xfrm flipH="1">
                  <a:off x="4805" y="9153"/>
                  <a:ext cx="71" cy="71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70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250" y="6555"/>
                  <a:ext cx="137" cy="15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1" name="Line 160"/>
                <p:cNvSpPr>
                  <a:spLocks noChangeShapeType="1"/>
                </p:cNvSpPr>
                <p:nvPr/>
              </p:nvSpPr>
              <p:spPr bwMode="auto">
                <a:xfrm>
                  <a:off x="5183" y="6615"/>
                  <a:ext cx="75" cy="13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2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6293" y="5325"/>
                  <a:ext cx="135" cy="33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3" name="Rectangle 162"/>
                <p:cNvSpPr>
                  <a:spLocks noChangeArrowheads="1"/>
                </p:cNvSpPr>
                <p:nvPr/>
              </p:nvSpPr>
              <p:spPr bwMode="auto">
                <a:xfrm flipH="1">
                  <a:off x="6285" y="2970"/>
                  <a:ext cx="143" cy="143"/>
                </a:xfrm>
                <a:prstGeom prst="rect">
                  <a:avLst/>
                </a:prstGeom>
                <a:solidFill>
                  <a:srgbClr val="666699"/>
                </a:solidFill>
                <a:ln w="28575">
                  <a:solidFill>
                    <a:srgbClr val="666699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74" name="Rectangle 163"/>
                <p:cNvSpPr>
                  <a:spLocks noChangeArrowheads="1"/>
                </p:cNvSpPr>
                <p:nvPr/>
              </p:nvSpPr>
              <p:spPr bwMode="auto">
                <a:xfrm flipH="1">
                  <a:off x="6285" y="2490"/>
                  <a:ext cx="143" cy="143"/>
                </a:xfrm>
                <a:prstGeom prst="rect">
                  <a:avLst/>
                </a:prstGeom>
                <a:solidFill>
                  <a:srgbClr val="666699"/>
                </a:solidFill>
                <a:ln w="28575">
                  <a:solidFill>
                    <a:srgbClr val="666699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775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5618" y="6885"/>
                  <a:ext cx="165" cy="13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6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6364" y="2250"/>
                  <a:ext cx="4" cy="18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2" name="Line 166"/>
              <p:cNvSpPr>
                <a:spLocks noChangeShapeType="1"/>
              </p:cNvSpPr>
              <p:nvPr/>
            </p:nvSpPr>
            <p:spPr bwMode="auto">
              <a:xfrm flipH="1" flipV="1">
                <a:off x="3287" y="2192"/>
                <a:ext cx="286" cy="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6" name="Text Box 167"/>
            <p:cNvSpPr txBox="1">
              <a:spLocks noChangeArrowheads="1"/>
            </p:cNvSpPr>
            <p:nvPr/>
          </p:nvSpPr>
          <p:spPr bwMode="auto">
            <a:xfrm>
              <a:off x="224" y="584"/>
              <a:ext cx="12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USANS Instrument</a:t>
              </a:r>
            </a:p>
          </p:txBody>
        </p:sp>
        <p:sp>
          <p:nvSpPr>
            <p:cNvPr id="30727" name="Oval 168"/>
            <p:cNvSpPr>
              <a:spLocks noChangeArrowheads="1"/>
            </p:cNvSpPr>
            <p:nvPr/>
          </p:nvSpPr>
          <p:spPr bwMode="auto">
            <a:xfrm>
              <a:off x="12" y="408"/>
              <a:ext cx="1626" cy="171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28" name="Line 169"/>
            <p:cNvSpPr>
              <a:spLocks noChangeShapeType="1"/>
            </p:cNvSpPr>
            <p:nvPr/>
          </p:nvSpPr>
          <p:spPr bwMode="auto">
            <a:xfrm>
              <a:off x="126" y="1692"/>
              <a:ext cx="960" cy="161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170"/>
            <p:cNvSpPr>
              <a:spLocks noChangeShapeType="1"/>
            </p:cNvSpPr>
            <p:nvPr/>
          </p:nvSpPr>
          <p:spPr bwMode="auto">
            <a:xfrm flipH="1">
              <a:off x="1284" y="1350"/>
              <a:ext cx="348" cy="206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8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66155"/>
              </p:ext>
            </p:extLst>
          </p:nvPr>
        </p:nvGraphicFramePr>
        <p:xfrm>
          <a:off x="739775" y="1204913"/>
          <a:ext cx="5054600" cy="505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0" name="KGPlot" r:id="rId3" imgW="5968800" imgH="5956200" progId="KGraph_Plot">
                  <p:embed/>
                </p:oleObj>
              </mc:Choice>
              <mc:Fallback>
                <p:oleObj name="KGPlot" r:id="rId3" imgW="5968800" imgH="595620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204913"/>
                        <a:ext cx="5054600" cy="5053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838450" y="4181475"/>
            <a:ext cx="2514600" cy="523875"/>
            <a:chOff x="2688" y="2736"/>
            <a:chExt cx="1584" cy="33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073" y="2778"/>
              <a:ext cx="7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9933"/>
                  </a:solidFill>
                </a:rPr>
                <a:t>VSANS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688" y="2736"/>
              <a:ext cx="1584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798888" y="5075238"/>
            <a:ext cx="1533525" cy="457200"/>
            <a:chOff x="3317" y="3455"/>
            <a:chExt cx="966" cy="288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468" y="3455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</a:rPr>
                <a:t>SANS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317" y="3467"/>
              <a:ext cx="96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312988" y="2998788"/>
            <a:ext cx="1743075" cy="571500"/>
            <a:chOff x="2381" y="2147"/>
            <a:chExt cx="1098" cy="360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56" y="2219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USANS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381" y="2147"/>
              <a:ext cx="10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594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SANS, VSANS and USANS Ranges</a:t>
            </a:r>
          </a:p>
        </p:txBody>
      </p:sp>
      <p:sp>
        <p:nvSpPr>
          <p:cNvPr id="2" name="Rectangle 20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6" name="Canvas 155"/>
          <p:cNvGrpSpPr/>
          <p:nvPr/>
        </p:nvGrpSpPr>
        <p:grpSpPr>
          <a:xfrm>
            <a:off x="6078152" y="1904219"/>
            <a:ext cx="2771775" cy="3267855"/>
            <a:chOff x="0" y="0"/>
            <a:chExt cx="2771775" cy="3200400"/>
          </a:xfrm>
        </p:grpSpPr>
        <p:sp>
          <p:nvSpPr>
            <p:cNvPr id="187" name="Rectangle 186"/>
            <p:cNvSpPr/>
            <p:nvPr/>
          </p:nvSpPr>
          <p:spPr>
            <a:xfrm>
              <a:off x="0" y="0"/>
              <a:ext cx="2771775" cy="3200400"/>
            </a:xfrm>
            <a:prstGeom prst="rect">
              <a:avLst/>
            </a:prstGeom>
          </p:spPr>
        </p:sp>
        <p:grpSp>
          <p:nvGrpSpPr>
            <p:cNvPr id="188" name="Group 187"/>
            <p:cNvGrpSpPr>
              <a:grpSpLocks/>
            </p:cNvGrpSpPr>
            <p:nvPr/>
          </p:nvGrpSpPr>
          <p:grpSpPr bwMode="auto">
            <a:xfrm>
              <a:off x="360975" y="180000"/>
              <a:ext cx="1662430" cy="1577163"/>
              <a:chOff x="0" y="0"/>
              <a:chExt cx="2618" cy="2483"/>
            </a:xfrm>
          </p:grpSpPr>
          <p:sp>
            <p:nvSpPr>
              <p:cNvPr id="192" name="Oval 191"/>
              <p:cNvSpPr>
                <a:spLocks noChangeArrowheads="1"/>
              </p:cNvSpPr>
              <p:nvPr/>
            </p:nvSpPr>
            <p:spPr bwMode="auto">
              <a:xfrm>
                <a:off x="2070" y="0"/>
                <a:ext cx="540" cy="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210" y="14"/>
                <a:ext cx="2258" cy="2430"/>
              </a:xfrm>
              <a:custGeom>
                <a:avLst/>
                <a:gdLst>
                  <a:gd name="T0" fmla="*/ 0 w 2258"/>
                  <a:gd name="T1" fmla="*/ 1575 h 2430"/>
                  <a:gd name="T2" fmla="*/ 2055 w 2258"/>
                  <a:gd name="T3" fmla="*/ 0 h 2430"/>
                  <a:gd name="T4" fmla="*/ 2258 w 2258"/>
                  <a:gd name="T5" fmla="*/ 848 h 2430"/>
                  <a:gd name="T6" fmla="*/ 195 w 2258"/>
                  <a:gd name="T7" fmla="*/ 2430 h 2430"/>
                  <a:gd name="T8" fmla="*/ 0 w 2258"/>
                  <a:gd name="T9" fmla="*/ 1575 h 2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8" h="2430">
                    <a:moveTo>
                      <a:pt x="0" y="1575"/>
                    </a:moveTo>
                    <a:lnTo>
                      <a:pt x="2055" y="0"/>
                    </a:lnTo>
                    <a:lnTo>
                      <a:pt x="2258" y="848"/>
                    </a:lnTo>
                    <a:lnTo>
                      <a:pt x="195" y="2430"/>
                    </a:lnTo>
                    <a:lnTo>
                      <a:pt x="0" y="1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4" name="Oval 193"/>
              <p:cNvSpPr>
                <a:spLocks noChangeArrowheads="1"/>
              </p:cNvSpPr>
              <p:nvPr/>
            </p:nvSpPr>
            <p:spPr bwMode="auto">
              <a:xfrm>
                <a:off x="46" y="1559"/>
                <a:ext cx="540" cy="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 flipV="1">
                <a:off x="241" y="15"/>
                <a:ext cx="2024" cy="15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6" name="Line 195"/>
              <p:cNvSpPr>
                <a:spLocks noChangeShapeType="1"/>
              </p:cNvSpPr>
              <p:nvPr/>
            </p:nvSpPr>
            <p:spPr bwMode="auto">
              <a:xfrm flipV="1">
                <a:off x="444" y="854"/>
                <a:ext cx="2024" cy="15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7" name="Oval 196"/>
              <p:cNvSpPr>
                <a:spLocks noChangeArrowheads="1"/>
              </p:cNvSpPr>
              <p:nvPr/>
            </p:nvSpPr>
            <p:spPr bwMode="auto">
              <a:xfrm>
                <a:off x="830" y="175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8" name="Oval 197"/>
              <p:cNvSpPr>
                <a:spLocks noChangeArrowheads="1"/>
              </p:cNvSpPr>
              <p:nvPr/>
            </p:nvSpPr>
            <p:spPr bwMode="auto">
              <a:xfrm>
                <a:off x="966" y="182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997" y="168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728" y="16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1" name="Oval 200"/>
              <p:cNvSpPr>
                <a:spLocks noChangeArrowheads="1"/>
              </p:cNvSpPr>
              <p:nvPr/>
            </p:nvSpPr>
            <p:spPr bwMode="auto">
              <a:xfrm>
                <a:off x="452" y="15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2" name="Oval 201"/>
              <p:cNvSpPr>
                <a:spLocks noChangeArrowheads="1"/>
              </p:cNvSpPr>
              <p:nvPr/>
            </p:nvSpPr>
            <p:spPr bwMode="auto">
              <a:xfrm>
                <a:off x="581" y="148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3" name="Oval 202"/>
              <p:cNvSpPr>
                <a:spLocks noChangeArrowheads="1"/>
              </p:cNvSpPr>
              <p:nvPr/>
            </p:nvSpPr>
            <p:spPr bwMode="auto">
              <a:xfrm>
                <a:off x="680" y="17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4" name="Oval 203"/>
              <p:cNvSpPr>
                <a:spLocks noChangeArrowheads="1"/>
              </p:cNvSpPr>
              <p:nvPr/>
            </p:nvSpPr>
            <p:spPr bwMode="auto">
              <a:xfrm>
                <a:off x="779" y="208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5" name="Oval 204"/>
              <p:cNvSpPr>
                <a:spLocks noChangeArrowheads="1"/>
              </p:cNvSpPr>
              <p:nvPr/>
            </p:nvSpPr>
            <p:spPr bwMode="auto">
              <a:xfrm>
                <a:off x="623" y="19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6" name="Oval 205"/>
              <p:cNvSpPr>
                <a:spLocks noChangeArrowheads="1"/>
              </p:cNvSpPr>
              <p:nvPr/>
            </p:nvSpPr>
            <p:spPr bwMode="auto">
              <a:xfrm>
                <a:off x="797" y="14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7" name="Oval 206"/>
              <p:cNvSpPr>
                <a:spLocks noChangeArrowheads="1"/>
              </p:cNvSpPr>
              <p:nvPr/>
            </p:nvSpPr>
            <p:spPr bwMode="auto">
              <a:xfrm>
                <a:off x="730" y="13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8" name="Oval 207"/>
              <p:cNvSpPr>
                <a:spLocks noChangeArrowheads="1"/>
              </p:cNvSpPr>
              <p:nvPr/>
            </p:nvSpPr>
            <p:spPr bwMode="auto">
              <a:xfrm>
                <a:off x="918" y="148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9" name="Oval 208"/>
              <p:cNvSpPr>
                <a:spLocks noChangeArrowheads="1"/>
              </p:cNvSpPr>
              <p:nvPr/>
            </p:nvSpPr>
            <p:spPr bwMode="auto">
              <a:xfrm>
                <a:off x="1165" y="162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0" name="Oval 209"/>
              <p:cNvSpPr>
                <a:spLocks noChangeArrowheads="1"/>
              </p:cNvSpPr>
              <p:nvPr/>
            </p:nvSpPr>
            <p:spPr bwMode="auto">
              <a:xfrm>
                <a:off x="1053" y="16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1" name="Oval 210"/>
              <p:cNvSpPr>
                <a:spLocks noChangeArrowheads="1"/>
              </p:cNvSpPr>
              <p:nvPr/>
            </p:nvSpPr>
            <p:spPr bwMode="auto">
              <a:xfrm>
                <a:off x="611" y="125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2" name="Oval 211"/>
              <p:cNvSpPr>
                <a:spLocks noChangeArrowheads="1"/>
              </p:cNvSpPr>
              <p:nvPr/>
            </p:nvSpPr>
            <p:spPr bwMode="auto">
              <a:xfrm>
                <a:off x="858" y="12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3" name="Oval 212"/>
              <p:cNvSpPr>
                <a:spLocks noChangeArrowheads="1"/>
              </p:cNvSpPr>
              <p:nvPr/>
            </p:nvSpPr>
            <p:spPr bwMode="auto">
              <a:xfrm>
                <a:off x="1068" y="133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986" y="12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5" name="Oval 214"/>
              <p:cNvSpPr>
                <a:spLocks noChangeArrowheads="1"/>
              </p:cNvSpPr>
              <p:nvPr/>
            </p:nvSpPr>
            <p:spPr bwMode="auto">
              <a:xfrm>
                <a:off x="1069" y="112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6" name="Oval 215"/>
              <p:cNvSpPr>
                <a:spLocks noChangeArrowheads="1"/>
              </p:cNvSpPr>
              <p:nvPr/>
            </p:nvSpPr>
            <p:spPr bwMode="auto">
              <a:xfrm>
                <a:off x="1205" y="13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265" y="142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1258" y="108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9" name="Oval 218"/>
              <p:cNvSpPr>
                <a:spLocks noChangeArrowheads="1"/>
              </p:cNvSpPr>
              <p:nvPr/>
            </p:nvSpPr>
            <p:spPr bwMode="auto">
              <a:xfrm>
                <a:off x="883" y="108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1341" y="12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1267" y="16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2" name="Oval 221"/>
              <p:cNvSpPr>
                <a:spLocks noChangeArrowheads="1"/>
              </p:cNvSpPr>
              <p:nvPr/>
            </p:nvSpPr>
            <p:spPr bwMode="auto">
              <a:xfrm>
                <a:off x="1522" y="136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1423" y="14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1289" y="9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5" name="Oval 224"/>
              <p:cNvSpPr>
                <a:spLocks noChangeArrowheads="1"/>
              </p:cNvSpPr>
              <p:nvPr/>
            </p:nvSpPr>
            <p:spPr bwMode="auto">
              <a:xfrm>
                <a:off x="1078" y="93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6" name="Oval 225"/>
              <p:cNvSpPr>
                <a:spLocks noChangeArrowheads="1"/>
              </p:cNvSpPr>
              <p:nvPr/>
            </p:nvSpPr>
            <p:spPr bwMode="auto">
              <a:xfrm>
                <a:off x="1197" y="83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7" name="Oval 226"/>
              <p:cNvSpPr>
                <a:spLocks noChangeArrowheads="1"/>
              </p:cNvSpPr>
              <p:nvPr/>
            </p:nvSpPr>
            <p:spPr bwMode="auto">
              <a:xfrm>
                <a:off x="1316" y="73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8" name="Oval 227"/>
              <p:cNvSpPr>
                <a:spLocks noChangeArrowheads="1"/>
              </p:cNvSpPr>
              <p:nvPr/>
            </p:nvSpPr>
            <p:spPr bwMode="auto">
              <a:xfrm>
                <a:off x="1507" y="63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9" name="Oval 228"/>
              <p:cNvSpPr>
                <a:spLocks noChangeArrowheads="1"/>
              </p:cNvSpPr>
              <p:nvPr/>
            </p:nvSpPr>
            <p:spPr bwMode="auto">
              <a:xfrm>
                <a:off x="1682" y="66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1649" y="8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1" name="Oval 230"/>
              <p:cNvSpPr>
                <a:spLocks noChangeArrowheads="1"/>
              </p:cNvSpPr>
              <p:nvPr/>
            </p:nvSpPr>
            <p:spPr bwMode="auto">
              <a:xfrm>
                <a:off x="1432" y="92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2" name="Oval 231"/>
              <p:cNvSpPr>
                <a:spLocks noChangeArrowheads="1"/>
              </p:cNvSpPr>
              <p:nvPr/>
            </p:nvSpPr>
            <p:spPr bwMode="auto">
              <a:xfrm>
                <a:off x="1543" y="10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3" name="Oval 232"/>
              <p:cNvSpPr>
                <a:spLocks noChangeArrowheads="1"/>
              </p:cNvSpPr>
              <p:nvPr/>
            </p:nvSpPr>
            <p:spPr bwMode="auto">
              <a:xfrm>
                <a:off x="1494" y="120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1709" y="134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5" name="Oval 234"/>
              <p:cNvSpPr>
                <a:spLocks noChangeArrowheads="1"/>
              </p:cNvSpPr>
              <p:nvPr/>
            </p:nvSpPr>
            <p:spPr bwMode="auto">
              <a:xfrm>
                <a:off x="1780" y="112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6" name="Oval 235"/>
              <p:cNvSpPr>
                <a:spLocks noChangeArrowheads="1"/>
              </p:cNvSpPr>
              <p:nvPr/>
            </p:nvSpPr>
            <p:spPr bwMode="auto">
              <a:xfrm>
                <a:off x="1827" y="9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7" name="Oval 236"/>
              <p:cNvSpPr>
                <a:spLocks noChangeArrowheads="1"/>
              </p:cNvSpPr>
              <p:nvPr/>
            </p:nvSpPr>
            <p:spPr bwMode="auto">
              <a:xfrm>
                <a:off x="1922" y="82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8" name="Oval 237"/>
              <p:cNvSpPr>
                <a:spLocks noChangeArrowheads="1"/>
              </p:cNvSpPr>
              <p:nvPr/>
            </p:nvSpPr>
            <p:spPr bwMode="auto">
              <a:xfrm>
                <a:off x="1921" y="10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9" name="Oval 238"/>
              <p:cNvSpPr>
                <a:spLocks noChangeArrowheads="1"/>
              </p:cNvSpPr>
              <p:nvPr/>
            </p:nvSpPr>
            <p:spPr bwMode="auto">
              <a:xfrm>
                <a:off x="1824" y="6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0" name="Oval 239"/>
              <p:cNvSpPr>
                <a:spLocks noChangeArrowheads="1"/>
              </p:cNvSpPr>
              <p:nvPr/>
            </p:nvSpPr>
            <p:spPr bwMode="auto">
              <a:xfrm>
                <a:off x="1767" y="39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1" name="Oval 240"/>
              <p:cNvSpPr>
                <a:spLocks noChangeArrowheads="1"/>
              </p:cNvSpPr>
              <p:nvPr/>
            </p:nvSpPr>
            <p:spPr bwMode="auto">
              <a:xfrm>
                <a:off x="1582" y="54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2" name="Oval 241"/>
              <p:cNvSpPr>
                <a:spLocks noChangeArrowheads="1"/>
              </p:cNvSpPr>
              <p:nvPr/>
            </p:nvSpPr>
            <p:spPr bwMode="auto">
              <a:xfrm>
                <a:off x="1893" y="46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3" name="Oval 242"/>
              <p:cNvSpPr>
                <a:spLocks noChangeArrowheads="1"/>
              </p:cNvSpPr>
              <p:nvPr/>
            </p:nvSpPr>
            <p:spPr bwMode="auto">
              <a:xfrm>
                <a:off x="2044" y="4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4" name="Oval 243"/>
              <p:cNvSpPr>
                <a:spLocks noChangeArrowheads="1"/>
              </p:cNvSpPr>
              <p:nvPr/>
            </p:nvSpPr>
            <p:spPr bwMode="auto">
              <a:xfrm>
                <a:off x="1955" y="66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5" name="Oval 244"/>
              <p:cNvSpPr>
                <a:spLocks noChangeArrowheads="1"/>
              </p:cNvSpPr>
              <p:nvPr/>
            </p:nvSpPr>
            <p:spPr bwMode="auto">
              <a:xfrm>
                <a:off x="2082" y="87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6" name="Oval 245"/>
              <p:cNvSpPr>
                <a:spLocks noChangeArrowheads="1"/>
              </p:cNvSpPr>
              <p:nvPr/>
            </p:nvSpPr>
            <p:spPr bwMode="auto">
              <a:xfrm>
                <a:off x="2209" y="65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7" name="Oval 246"/>
              <p:cNvSpPr>
                <a:spLocks noChangeArrowheads="1"/>
              </p:cNvSpPr>
              <p:nvPr/>
            </p:nvSpPr>
            <p:spPr bwMode="auto">
              <a:xfrm>
                <a:off x="2232" y="3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2239" y="17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9" name="Oval 248"/>
              <p:cNvSpPr>
                <a:spLocks noChangeArrowheads="1"/>
              </p:cNvSpPr>
              <p:nvPr/>
            </p:nvSpPr>
            <p:spPr bwMode="auto">
              <a:xfrm>
                <a:off x="2118" y="1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0" name="Oval 249"/>
              <p:cNvSpPr>
                <a:spLocks noChangeArrowheads="1"/>
              </p:cNvSpPr>
              <p:nvPr/>
            </p:nvSpPr>
            <p:spPr bwMode="auto">
              <a:xfrm>
                <a:off x="2069" y="57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1" name="Oval 250"/>
              <p:cNvSpPr>
                <a:spLocks noChangeArrowheads="1"/>
              </p:cNvSpPr>
              <p:nvPr/>
            </p:nvSpPr>
            <p:spPr bwMode="auto">
              <a:xfrm>
                <a:off x="2028" y="11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2" name="Oval 251"/>
              <p:cNvSpPr>
                <a:spLocks noChangeArrowheads="1"/>
              </p:cNvSpPr>
              <p:nvPr/>
            </p:nvSpPr>
            <p:spPr bwMode="auto">
              <a:xfrm>
                <a:off x="2235" y="87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3" name="Oval 252"/>
              <p:cNvSpPr>
                <a:spLocks noChangeArrowheads="1"/>
              </p:cNvSpPr>
              <p:nvPr/>
            </p:nvSpPr>
            <p:spPr bwMode="auto">
              <a:xfrm>
                <a:off x="2378" y="64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4" name="Oval 253"/>
              <p:cNvSpPr>
                <a:spLocks noChangeArrowheads="1"/>
              </p:cNvSpPr>
              <p:nvPr/>
            </p:nvSpPr>
            <p:spPr bwMode="auto">
              <a:xfrm>
                <a:off x="2353" y="41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5" name="Oval 254"/>
              <p:cNvSpPr>
                <a:spLocks noChangeArrowheads="1"/>
              </p:cNvSpPr>
              <p:nvPr/>
            </p:nvSpPr>
            <p:spPr bwMode="auto">
              <a:xfrm>
                <a:off x="2408" y="15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6" name="Oval 255"/>
              <p:cNvSpPr>
                <a:spLocks noChangeArrowheads="1"/>
              </p:cNvSpPr>
              <p:nvPr/>
            </p:nvSpPr>
            <p:spPr bwMode="auto">
              <a:xfrm>
                <a:off x="2495" y="4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608" y="1513"/>
                <a:ext cx="787" cy="691"/>
              </a:xfrm>
              <a:custGeom>
                <a:avLst/>
                <a:gdLst>
                  <a:gd name="T0" fmla="*/ 0 w 787"/>
                  <a:gd name="T1" fmla="*/ 691 h 691"/>
                  <a:gd name="T2" fmla="*/ 30 w 787"/>
                  <a:gd name="T3" fmla="*/ 639 h 691"/>
                  <a:gd name="T4" fmla="*/ 15 w 787"/>
                  <a:gd name="T5" fmla="*/ 579 h 691"/>
                  <a:gd name="T6" fmla="*/ 90 w 787"/>
                  <a:gd name="T7" fmla="*/ 474 h 691"/>
                  <a:gd name="T8" fmla="*/ 97 w 787"/>
                  <a:gd name="T9" fmla="*/ 346 h 691"/>
                  <a:gd name="T10" fmla="*/ 67 w 787"/>
                  <a:gd name="T11" fmla="*/ 264 h 691"/>
                  <a:gd name="T12" fmla="*/ 105 w 787"/>
                  <a:gd name="T13" fmla="*/ 189 h 691"/>
                  <a:gd name="T14" fmla="*/ 105 w 787"/>
                  <a:gd name="T15" fmla="*/ 144 h 691"/>
                  <a:gd name="T16" fmla="*/ 202 w 787"/>
                  <a:gd name="T17" fmla="*/ 46 h 691"/>
                  <a:gd name="T18" fmla="*/ 345 w 787"/>
                  <a:gd name="T19" fmla="*/ 9 h 691"/>
                  <a:gd name="T20" fmla="*/ 487 w 787"/>
                  <a:gd name="T21" fmla="*/ 99 h 691"/>
                  <a:gd name="T22" fmla="*/ 622 w 787"/>
                  <a:gd name="T23" fmla="*/ 144 h 691"/>
                  <a:gd name="T24" fmla="*/ 712 w 787"/>
                  <a:gd name="T25" fmla="*/ 181 h 691"/>
                  <a:gd name="T26" fmla="*/ 787 w 787"/>
                  <a:gd name="T27" fmla="*/ 18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7" h="691">
                    <a:moveTo>
                      <a:pt x="0" y="691"/>
                    </a:moveTo>
                    <a:cubicBezTo>
                      <a:pt x="14" y="674"/>
                      <a:pt x="28" y="658"/>
                      <a:pt x="30" y="639"/>
                    </a:cubicBezTo>
                    <a:cubicBezTo>
                      <a:pt x="32" y="620"/>
                      <a:pt x="5" y="606"/>
                      <a:pt x="15" y="579"/>
                    </a:cubicBezTo>
                    <a:cubicBezTo>
                      <a:pt x="25" y="552"/>
                      <a:pt x="76" y="513"/>
                      <a:pt x="90" y="474"/>
                    </a:cubicBezTo>
                    <a:cubicBezTo>
                      <a:pt x="104" y="435"/>
                      <a:pt x="101" y="381"/>
                      <a:pt x="97" y="346"/>
                    </a:cubicBezTo>
                    <a:cubicBezTo>
                      <a:pt x="93" y="311"/>
                      <a:pt x="66" y="290"/>
                      <a:pt x="67" y="264"/>
                    </a:cubicBezTo>
                    <a:cubicBezTo>
                      <a:pt x="68" y="238"/>
                      <a:pt x="99" y="209"/>
                      <a:pt x="105" y="189"/>
                    </a:cubicBezTo>
                    <a:cubicBezTo>
                      <a:pt x="111" y="169"/>
                      <a:pt x="89" y="168"/>
                      <a:pt x="105" y="144"/>
                    </a:cubicBezTo>
                    <a:cubicBezTo>
                      <a:pt x="121" y="120"/>
                      <a:pt x="162" y="68"/>
                      <a:pt x="202" y="46"/>
                    </a:cubicBezTo>
                    <a:cubicBezTo>
                      <a:pt x="242" y="24"/>
                      <a:pt x="298" y="0"/>
                      <a:pt x="345" y="9"/>
                    </a:cubicBezTo>
                    <a:cubicBezTo>
                      <a:pt x="392" y="18"/>
                      <a:pt x="441" y="77"/>
                      <a:pt x="487" y="99"/>
                    </a:cubicBezTo>
                    <a:cubicBezTo>
                      <a:pt x="533" y="121"/>
                      <a:pt x="585" y="130"/>
                      <a:pt x="622" y="144"/>
                    </a:cubicBezTo>
                    <a:cubicBezTo>
                      <a:pt x="659" y="158"/>
                      <a:pt x="685" y="175"/>
                      <a:pt x="712" y="181"/>
                    </a:cubicBezTo>
                    <a:cubicBezTo>
                      <a:pt x="739" y="187"/>
                      <a:pt x="763" y="184"/>
                      <a:pt x="787" y="1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591" y="1124"/>
                <a:ext cx="717" cy="1021"/>
              </a:xfrm>
              <a:custGeom>
                <a:avLst/>
                <a:gdLst>
                  <a:gd name="T0" fmla="*/ 212 w 717"/>
                  <a:gd name="T1" fmla="*/ 1021 h 1021"/>
                  <a:gd name="T2" fmla="*/ 249 w 717"/>
                  <a:gd name="T3" fmla="*/ 939 h 1021"/>
                  <a:gd name="T4" fmla="*/ 279 w 717"/>
                  <a:gd name="T5" fmla="*/ 826 h 1021"/>
                  <a:gd name="T6" fmla="*/ 279 w 717"/>
                  <a:gd name="T7" fmla="*/ 706 h 1021"/>
                  <a:gd name="T8" fmla="*/ 189 w 717"/>
                  <a:gd name="T9" fmla="*/ 616 h 1021"/>
                  <a:gd name="T10" fmla="*/ 92 w 717"/>
                  <a:gd name="T11" fmla="*/ 481 h 1021"/>
                  <a:gd name="T12" fmla="*/ 9 w 717"/>
                  <a:gd name="T13" fmla="*/ 391 h 1021"/>
                  <a:gd name="T14" fmla="*/ 39 w 717"/>
                  <a:gd name="T15" fmla="*/ 279 h 1021"/>
                  <a:gd name="T16" fmla="*/ 47 w 717"/>
                  <a:gd name="T17" fmla="*/ 181 h 1021"/>
                  <a:gd name="T18" fmla="*/ 174 w 717"/>
                  <a:gd name="T19" fmla="*/ 241 h 1021"/>
                  <a:gd name="T20" fmla="*/ 272 w 717"/>
                  <a:gd name="T21" fmla="*/ 189 h 1021"/>
                  <a:gd name="T22" fmla="*/ 332 w 717"/>
                  <a:gd name="T23" fmla="*/ 24 h 1021"/>
                  <a:gd name="T24" fmla="*/ 489 w 717"/>
                  <a:gd name="T25" fmla="*/ 46 h 1021"/>
                  <a:gd name="T26" fmla="*/ 444 w 717"/>
                  <a:gd name="T27" fmla="*/ 189 h 1021"/>
                  <a:gd name="T28" fmla="*/ 504 w 717"/>
                  <a:gd name="T29" fmla="*/ 241 h 1021"/>
                  <a:gd name="T30" fmla="*/ 654 w 717"/>
                  <a:gd name="T31" fmla="*/ 219 h 1021"/>
                  <a:gd name="T32" fmla="*/ 707 w 717"/>
                  <a:gd name="T33" fmla="*/ 339 h 1021"/>
                  <a:gd name="T34" fmla="*/ 594 w 717"/>
                  <a:gd name="T35" fmla="*/ 526 h 1021"/>
                  <a:gd name="T36" fmla="*/ 602 w 717"/>
                  <a:gd name="T37" fmla="*/ 66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7" h="1021">
                    <a:moveTo>
                      <a:pt x="212" y="1021"/>
                    </a:moveTo>
                    <a:cubicBezTo>
                      <a:pt x="225" y="996"/>
                      <a:pt x="238" y="971"/>
                      <a:pt x="249" y="939"/>
                    </a:cubicBezTo>
                    <a:cubicBezTo>
                      <a:pt x="260" y="907"/>
                      <a:pt x="274" y="865"/>
                      <a:pt x="279" y="826"/>
                    </a:cubicBezTo>
                    <a:cubicBezTo>
                      <a:pt x="284" y="787"/>
                      <a:pt x="294" y="741"/>
                      <a:pt x="279" y="706"/>
                    </a:cubicBezTo>
                    <a:cubicBezTo>
                      <a:pt x="264" y="671"/>
                      <a:pt x="220" y="653"/>
                      <a:pt x="189" y="616"/>
                    </a:cubicBezTo>
                    <a:cubicBezTo>
                      <a:pt x="158" y="579"/>
                      <a:pt x="122" y="518"/>
                      <a:pt x="92" y="481"/>
                    </a:cubicBezTo>
                    <a:cubicBezTo>
                      <a:pt x="62" y="444"/>
                      <a:pt x="18" y="424"/>
                      <a:pt x="9" y="391"/>
                    </a:cubicBezTo>
                    <a:cubicBezTo>
                      <a:pt x="0" y="358"/>
                      <a:pt x="33" y="314"/>
                      <a:pt x="39" y="279"/>
                    </a:cubicBezTo>
                    <a:cubicBezTo>
                      <a:pt x="45" y="244"/>
                      <a:pt x="25" y="187"/>
                      <a:pt x="47" y="181"/>
                    </a:cubicBezTo>
                    <a:cubicBezTo>
                      <a:pt x="69" y="175"/>
                      <a:pt x="137" y="240"/>
                      <a:pt x="174" y="241"/>
                    </a:cubicBezTo>
                    <a:cubicBezTo>
                      <a:pt x="211" y="242"/>
                      <a:pt x="246" y="225"/>
                      <a:pt x="272" y="189"/>
                    </a:cubicBezTo>
                    <a:cubicBezTo>
                      <a:pt x="298" y="153"/>
                      <a:pt x="296" y="48"/>
                      <a:pt x="332" y="24"/>
                    </a:cubicBezTo>
                    <a:cubicBezTo>
                      <a:pt x="368" y="0"/>
                      <a:pt x="470" y="19"/>
                      <a:pt x="489" y="46"/>
                    </a:cubicBezTo>
                    <a:cubicBezTo>
                      <a:pt x="508" y="73"/>
                      <a:pt x="442" y="157"/>
                      <a:pt x="444" y="189"/>
                    </a:cubicBezTo>
                    <a:cubicBezTo>
                      <a:pt x="446" y="221"/>
                      <a:pt x="469" y="236"/>
                      <a:pt x="504" y="241"/>
                    </a:cubicBezTo>
                    <a:cubicBezTo>
                      <a:pt x="539" y="246"/>
                      <a:pt x="620" y="203"/>
                      <a:pt x="654" y="219"/>
                    </a:cubicBezTo>
                    <a:cubicBezTo>
                      <a:pt x="688" y="235"/>
                      <a:pt x="717" y="288"/>
                      <a:pt x="707" y="339"/>
                    </a:cubicBezTo>
                    <a:cubicBezTo>
                      <a:pt x="697" y="390"/>
                      <a:pt x="612" y="471"/>
                      <a:pt x="594" y="526"/>
                    </a:cubicBezTo>
                    <a:cubicBezTo>
                      <a:pt x="576" y="581"/>
                      <a:pt x="589" y="625"/>
                      <a:pt x="602" y="669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375" y="1484"/>
                <a:ext cx="140" cy="203"/>
              </a:xfrm>
              <a:custGeom>
                <a:avLst/>
                <a:gdLst>
                  <a:gd name="T0" fmla="*/ 0 w 140"/>
                  <a:gd name="T1" fmla="*/ 0 h 203"/>
                  <a:gd name="T2" fmla="*/ 105 w 140"/>
                  <a:gd name="T3" fmla="*/ 45 h 203"/>
                  <a:gd name="T4" fmla="*/ 135 w 140"/>
                  <a:gd name="T5" fmla="*/ 135 h 203"/>
                  <a:gd name="T6" fmla="*/ 135 w 140"/>
                  <a:gd name="T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203">
                    <a:moveTo>
                      <a:pt x="0" y="0"/>
                    </a:moveTo>
                    <a:cubicBezTo>
                      <a:pt x="41" y="11"/>
                      <a:pt x="83" y="23"/>
                      <a:pt x="105" y="45"/>
                    </a:cubicBezTo>
                    <a:cubicBezTo>
                      <a:pt x="127" y="67"/>
                      <a:pt x="130" y="109"/>
                      <a:pt x="135" y="135"/>
                    </a:cubicBezTo>
                    <a:cubicBezTo>
                      <a:pt x="140" y="161"/>
                      <a:pt x="137" y="182"/>
                      <a:pt x="135" y="203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1090" y="759"/>
                <a:ext cx="810" cy="842"/>
              </a:xfrm>
              <a:custGeom>
                <a:avLst/>
                <a:gdLst>
                  <a:gd name="T0" fmla="*/ 13 w 810"/>
                  <a:gd name="T1" fmla="*/ 185 h 842"/>
                  <a:gd name="T2" fmla="*/ 200 w 810"/>
                  <a:gd name="T3" fmla="*/ 343 h 842"/>
                  <a:gd name="T4" fmla="*/ 305 w 810"/>
                  <a:gd name="T5" fmla="*/ 223 h 842"/>
                  <a:gd name="T6" fmla="*/ 425 w 810"/>
                  <a:gd name="T7" fmla="*/ 223 h 842"/>
                  <a:gd name="T8" fmla="*/ 283 w 810"/>
                  <a:gd name="T9" fmla="*/ 455 h 842"/>
                  <a:gd name="T10" fmla="*/ 425 w 810"/>
                  <a:gd name="T11" fmla="*/ 485 h 842"/>
                  <a:gd name="T12" fmla="*/ 463 w 810"/>
                  <a:gd name="T13" fmla="*/ 635 h 842"/>
                  <a:gd name="T14" fmla="*/ 365 w 810"/>
                  <a:gd name="T15" fmla="*/ 740 h 842"/>
                  <a:gd name="T16" fmla="*/ 410 w 810"/>
                  <a:gd name="T17" fmla="*/ 823 h 842"/>
                  <a:gd name="T18" fmla="*/ 688 w 810"/>
                  <a:gd name="T19" fmla="*/ 628 h 842"/>
                  <a:gd name="T20" fmla="*/ 718 w 810"/>
                  <a:gd name="T21" fmla="*/ 478 h 842"/>
                  <a:gd name="T22" fmla="*/ 755 w 810"/>
                  <a:gd name="T23" fmla="*/ 403 h 842"/>
                  <a:gd name="T24" fmla="*/ 770 w 810"/>
                  <a:gd name="T25" fmla="*/ 260 h 842"/>
                  <a:gd name="T26" fmla="*/ 515 w 810"/>
                  <a:gd name="T27" fmla="*/ 260 h 842"/>
                  <a:gd name="T28" fmla="*/ 598 w 810"/>
                  <a:gd name="T29" fmla="*/ 88 h 842"/>
                  <a:gd name="T30" fmla="*/ 260 w 810"/>
                  <a:gd name="T31" fmla="*/ 5 h 842"/>
                  <a:gd name="T32" fmla="*/ 125 w 810"/>
                  <a:gd name="T33" fmla="*/ 118 h 842"/>
                  <a:gd name="T34" fmla="*/ 13 w 810"/>
                  <a:gd name="T35" fmla="*/ 185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0" h="842">
                    <a:moveTo>
                      <a:pt x="13" y="185"/>
                    </a:moveTo>
                    <a:cubicBezTo>
                      <a:pt x="26" y="223"/>
                      <a:pt x="151" y="337"/>
                      <a:pt x="200" y="343"/>
                    </a:cubicBezTo>
                    <a:cubicBezTo>
                      <a:pt x="249" y="349"/>
                      <a:pt x="267" y="243"/>
                      <a:pt x="305" y="223"/>
                    </a:cubicBezTo>
                    <a:cubicBezTo>
                      <a:pt x="343" y="203"/>
                      <a:pt x="429" y="184"/>
                      <a:pt x="425" y="223"/>
                    </a:cubicBezTo>
                    <a:cubicBezTo>
                      <a:pt x="421" y="262"/>
                      <a:pt x="283" y="411"/>
                      <a:pt x="283" y="455"/>
                    </a:cubicBezTo>
                    <a:cubicBezTo>
                      <a:pt x="283" y="499"/>
                      <a:pt x="395" y="455"/>
                      <a:pt x="425" y="485"/>
                    </a:cubicBezTo>
                    <a:cubicBezTo>
                      <a:pt x="455" y="515"/>
                      <a:pt x="473" y="593"/>
                      <a:pt x="463" y="635"/>
                    </a:cubicBezTo>
                    <a:cubicBezTo>
                      <a:pt x="453" y="677"/>
                      <a:pt x="374" y="709"/>
                      <a:pt x="365" y="740"/>
                    </a:cubicBezTo>
                    <a:cubicBezTo>
                      <a:pt x="356" y="771"/>
                      <a:pt x="356" y="842"/>
                      <a:pt x="410" y="823"/>
                    </a:cubicBezTo>
                    <a:cubicBezTo>
                      <a:pt x="464" y="804"/>
                      <a:pt x="637" y="685"/>
                      <a:pt x="688" y="628"/>
                    </a:cubicBezTo>
                    <a:cubicBezTo>
                      <a:pt x="739" y="571"/>
                      <a:pt x="707" y="515"/>
                      <a:pt x="718" y="478"/>
                    </a:cubicBezTo>
                    <a:cubicBezTo>
                      <a:pt x="729" y="441"/>
                      <a:pt x="746" y="439"/>
                      <a:pt x="755" y="403"/>
                    </a:cubicBezTo>
                    <a:cubicBezTo>
                      <a:pt x="764" y="367"/>
                      <a:pt x="810" y="284"/>
                      <a:pt x="770" y="260"/>
                    </a:cubicBezTo>
                    <a:cubicBezTo>
                      <a:pt x="730" y="236"/>
                      <a:pt x="544" y="289"/>
                      <a:pt x="515" y="260"/>
                    </a:cubicBezTo>
                    <a:cubicBezTo>
                      <a:pt x="486" y="231"/>
                      <a:pt x="640" y="130"/>
                      <a:pt x="598" y="88"/>
                    </a:cubicBezTo>
                    <a:cubicBezTo>
                      <a:pt x="556" y="46"/>
                      <a:pt x="339" y="0"/>
                      <a:pt x="260" y="5"/>
                    </a:cubicBezTo>
                    <a:cubicBezTo>
                      <a:pt x="181" y="10"/>
                      <a:pt x="173" y="86"/>
                      <a:pt x="125" y="118"/>
                    </a:cubicBezTo>
                    <a:cubicBezTo>
                      <a:pt x="77" y="150"/>
                      <a:pt x="0" y="147"/>
                      <a:pt x="13" y="185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952" y="458"/>
                <a:ext cx="975" cy="1545"/>
              </a:xfrm>
              <a:custGeom>
                <a:avLst/>
                <a:gdLst>
                  <a:gd name="T0" fmla="*/ 0 w 975"/>
                  <a:gd name="T1" fmla="*/ 1545 h 1545"/>
                  <a:gd name="T2" fmla="*/ 60 w 975"/>
                  <a:gd name="T3" fmla="*/ 1388 h 1545"/>
                  <a:gd name="T4" fmla="*/ 90 w 975"/>
                  <a:gd name="T5" fmla="*/ 1275 h 1545"/>
                  <a:gd name="T6" fmla="*/ 142 w 975"/>
                  <a:gd name="T7" fmla="*/ 1185 h 1545"/>
                  <a:gd name="T8" fmla="*/ 150 w 975"/>
                  <a:gd name="T9" fmla="*/ 915 h 1545"/>
                  <a:gd name="T10" fmla="*/ 412 w 975"/>
                  <a:gd name="T11" fmla="*/ 818 h 1545"/>
                  <a:gd name="T12" fmla="*/ 615 w 975"/>
                  <a:gd name="T13" fmla="*/ 608 h 1545"/>
                  <a:gd name="T14" fmla="*/ 592 w 975"/>
                  <a:gd name="T15" fmla="*/ 195 h 1545"/>
                  <a:gd name="T16" fmla="*/ 675 w 975"/>
                  <a:gd name="T17" fmla="*/ 128 h 1545"/>
                  <a:gd name="T18" fmla="*/ 750 w 975"/>
                  <a:gd name="T19" fmla="*/ 263 h 1545"/>
                  <a:gd name="T20" fmla="*/ 915 w 975"/>
                  <a:gd name="T21" fmla="*/ 233 h 1545"/>
                  <a:gd name="T22" fmla="*/ 960 w 975"/>
                  <a:gd name="T23" fmla="*/ 83 h 1545"/>
                  <a:gd name="T24" fmla="*/ 825 w 975"/>
                  <a:gd name="T2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1545">
                    <a:moveTo>
                      <a:pt x="0" y="1545"/>
                    </a:moveTo>
                    <a:cubicBezTo>
                      <a:pt x="22" y="1489"/>
                      <a:pt x="45" y="1433"/>
                      <a:pt x="60" y="1388"/>
                    </a:cubicBezTo>
                    <a:cubicBezTo>
                      <a:pt x="75" y="1343"/>
                      <a:pt x="76" y="1309"/>
                      <a:pt x="90" y="1275"/>
                    </a:cubicBezTo>
                    <a:cubicBezTo>
                      <a:pt x="104" y="1241"/>
                      <a:pt x="132" y="1245"/>
                      <a:pt x="142" y="1185"/>
                    </a:cubicBezTo>
                    <a:cubicBezTo>
                      <a:pt x="152" y="1125"/>
                      <a:pt x="105" y="976"/>
                      <a:pt x="150" y="915"/>
                    </a:cubicBezTo>
                    <a:cubicBezTo>
                      <a:pt x="195" y="854"/>
                      <a:pt x="335" y="869"/>
                      <a:pt x="412" y="818"/>
                    </a:cubicBezTo>
                    <a:cubicBezTo>
                      <a:pt x="489" y="767"/>
                      <a:pt x="585" y="712"/>
                      <a:pt x="615" y="608"/>
                    </a:cubicBezTo>
                    <a:cubicBezTo>
                      <a:pt x="645" y="504"/>
                      <a:pt x="582" y="275"/>
                      <a:pt x="592" y="195"/>
                    </a:cubicBezTo>
                    <a:cubicBezTo>
                      <a:pt x="602" y="115"/>
                      <a:pt x="649" y="117"/>
                      <a:pt x="675" y="128"/>
                    </a:cubicBezTo>
                    <a:cubicBezTo>
                      <a:pt x="701" y="139"/>
                      <a:pt x="710" y="246"/>
                      <a:pt x="750" y="263"/>
                    </a:cubicBezTo>
                    <a:cubicBezTo>
                      <a:pt x="790" y="280"/>
                      <a:pt x="880" y="263"/>
                      <a:pt x="915" y="233"/>
                    </a:cubicBezTo>
                    <a:cubicBezTo>
                      <a:pt x="950" y="203"/>
                      <a:pt x="975" y="122"/>
                      <a:pt x="960" y="83"/>
                    </a:cubicBezTo>
                    <a:cubicBezTo>
                      <a:pt x="945" y="44"/>
                      <a:pt x="885" y="22"/>
                      <a:pt x="825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1933" y="578"/>
                <a:ext cx="655" cy="590"/>
              </a:xfrm>
              <a:custGeom>
                <a:avLst/>
                <a:gdLst>
                  <a:gd name="T0" fmla="*/ 115 w 655"/>
                  <a:gd name="T1" fmla="*/ 584 h 590"/>
                  <a:gd name="T2" fmla="*/ 17 w 655"/>
                  <a:gd name="T3" fmla="*/ 539 h 590"/>
                  <a:gd name="T4" fmla="*/ 10 w 655"/>
                  <a:gd name="T5" fmla="*/ 276 h 590"/>
                  <a:gd name="T6" fmla="*/ 47 w 655"/>
                  <a:gd name="T7" fmla="*/ 111 h 590"/>
                  <a:gd name="T8" fmla="*/ 182 w 655"/>
                  <a:gd name="T9" fmla="*/ 36 h 590"/>
                  <a:gd name="T10" fmla="*/ 182 w 655"/>
                  <a:gd name="T11" fmla="*/ 329 h 590"/>
                  <a:gd name="T12" fmla="*/ 340 w 655"/>
                  <a:gd name="T13" fmla="*/ 314 h 590"/>
                  <a:gd name="T14" fmla="*/ 497 w 655"/>
                  <a:gd name="T15" fmla="*/ 111 h 590"/>
                  <a:gd name="T16" fmla="*/ 655 w 655"/>
                  <a:gd name="T17" fmla="*/ 81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5" h="590">
                    <a:moveTo>
                      <a:pt x="115" y="584"/>
                    </a:moveTo>
                    <a:cubicBezTo>
                      <a:pt x="74" y="587"/>
                      <a:pt x="34" y="590"/>
                      <a:pt x="17" y="539"/>
                    </a:cubicBezTo>
                    <a:cubicBezTo>
                      <a:pt x="0" y="488"/>
                      <a:pt x="5" y="347"/>
                      <a:pt x="10" y="276"/>
                    </a:cubicBezTo>
                    <a:cubicBezTo>
                      <a:pt x="15" y="205"/>
                      <a:pt x="18" y="151"/>
                      <a:pt x="47" y="111"/>
                    </a:cubicBezTo>
                    <a:cubicBezTo>
                      <a:pt x="76" y="71"/>
                      <a:pt x="160" y="0"/>
                      <a:pt x="182" y="36"/>
                    </a:cubicBezTo>
                    <a:cubicBezTo>
                      <a:pt x="204" y="72"/>
                      <a:pt x="156" y="283"/>
                      <a:pt x="182" y="329"/>
                    </a:cubicBezTo>
                    <a:cubicBezTo>
                      <a:pt x="208" y="375"/>
                      <a:pt x="288" y="350"/>
                      <a:pt x="340" y="314"/>
                    </a:cubicBezTo>
                    <a:cubicBezTo>
                      <a:pt x="392" y="278"/>
                      <a:pt x="444" y="150"/>
                      <a:pt x="497" y="111"/>
                    </a:cubicBezTo>
                    <a:cubicBezTo>
                      <a:pt x="550" y="72"/>
                      <a:pt x="602" y="76"/>
                      <a:pt x="655" y="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2036" y="127"/>
                <a:ext cx="582" cy="612"/>
              </a:xfrm>
              <a:custGeom>
                <a:avLst/>
                <a:gdLst>
                  <a:gd name="T0" fmla="*/ 124 w 582"/>
                  <a:gd name="T1" fmla="*/ 0 h 612"/>
                  <a:gd name="T2" fmla="*/ 64 w 582"/>
                  <a:gd name="T3" fmla="*/ 112 h 612"/>
                  <a:gd name="T4" fmla="*/ 27 w 582"/>
                  <a:gd name="T5" fmla="*/ 315 h 612"/>
                  <a:gd name="T6" fmla="*/ 229 w 582"/>
                  <a:gd name="T7" fmla="*/ 240 h 612"/>
                  <a:gd name="T8" fmla="*/ 357 w 582"/>
                  <a:gd name="T9" fmla="*/ 345 h 612"/>
                  <a:gd name="T10" fmla="*/ 207 w 582"/>
                  <a:gd name="T11" fmla="*/ 577 h 612"/>
                  <a:gd name="T12" fmla="*/ 372 w 582"/>
                  <a:gd name="T13" fmla="*/ 555 h 612"/>
                  <a:gd name="T14" fmla="*/ 507 w 582"/>
                  <a:gd name="T15" fmla="*/ 337 h 612"/>
                  <a:gd name="T16" fmla="*/ 582 w 582"/>
                  <a:gd name="T17" fmla="*/ 277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612">
                    <a:moveTo>
                      <a:pt x="124" y="0"/>
                    </a:moveTo>
                    <a:cubicBezTo>
                      <a:pt x="102" y="30"/>
                      <a:pt x="80" y="60"/>
                      <a:pt x="64" y="112"/>
                    </a:cubicBezTo>
                    <a:cubicBezTo>
                      <a:pt x="48" y="164"/>
                      <a:pt x="0" y="294"/>
                      <a:pt x="27" y="315"/>
                    </a:cubicBezTo>
                    <a:cubicBezTo>
                      <a:pt x="54" y="336"/>
                      <a:pt x="174" y="235"/>
                      <a:pt x="229" y="240"/>
                    </a:cubicBezTo>
                    <a:cubicBezTo>
                      <a:pt x="284" y="245"/>
                      <a:pt x="361" y="289"/>
                      <a:pt x="357" y="345"/>
                    </a:cubicBezTo>
                    <a:cubicBezTo>
                      <a:pt x="353" y="401"/>
                      <a:pt x="205" y="542"/>
                      <a:pt x="207" y="577"/>
                    </a:cubicBezTo>
                    <a:cubicBezTo>
                      <a:pt x="209" y="612"/>
                      <a:pt x="322" y="595"/>
                      <a:pt x="372" y="555"/>
                    </a:cubicBezTo>
                    <a:cubicBezTo>
                      <a:pt x="422" y="515"/>
                      <a:pt x="472" y="383"/>
                      <a:pt x="507" y="337"/>
                    </a:cubicBezTo>
                    <a:cubicBezTo>
                      <a:pt x="542" y="291"/>
                      <a:pt x="562" y="284"/>
                      <a:pt x="582" y="277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>
                <a:off x="2198" y="67"/>
                <a:ext cx="390" cy="195"/>
              </a:xfrm>
              <a:custGeom>
                <a:avLst/>
                <a:gdLst>
                  <a:gd name="T0" fmla="*/ 0 w 390"/>
                  <a:gd name="T1" fmla="*/ 0 h 195"/>
                  <a:gd name="T2" fmla="*/ 60 w 390"/>
                  <a:gd name="T3" fmla="*/ 120 h 195"/>
                  <a:gd name="T4" fmla="*/ 262 w 390"/>
                  <a:gd name="T5" fmla="*/ 120 h 195"/>
                  <a:gd name="T6" fmla="*/ 390 w 390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0" h="195">
                    <a:moveTo>
                      <a:pt x="0" y="0"/>
                    </a:moveTo>
                    <a:cubicBezTo>
                      <a:pt x="8" y="50"/>
                      <a:pt x="16" y="100"/>
                      <a:pt x="60" y="120"/>
                    </a:cubicBezTo>
                    <a:cubicBezTo>
                      <a:pt x="104" y="140"/>
                      <a:pt x="207" y="107"/>
                      <a:pt x="262" y="120"/>
                    </a:cubicBezTo>
                    <a:cubicBezTo>
                      <a:pt x="317" y="133"/>
                      <a:pt x="353" y="164"/>
                      <a:pt x="390" y="19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5" name="Oval 264"/>
              <p:cNvSpPr>
                <a:spLocks noChangeArrowheads="1"/>
              </p:cNvSpPr>
              <p:nvPr/>
            </p:nvSpPr>
            <p:spPr bwMode="auto">
              <a:xfrm>
                <a:off x="224" y="154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6" name="Oval 265"/>
              <p:cNvSpPr>
                <a:spLocks noChangeArrowheads="1"/>
              </p:cNvSpPr>
              <p:nvPr/>
            </p:nvSpPr>
            <p:spPr bwMode="auto">
              <a:xfrm>
                <a:off x="360" y="154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7" name="Oval 266"/>
              <p:cNvSpPr>
                <a:spLocks noChangeArrowheads="1"/>
              </p:cNvSpPr>
              <p:nvPr/>
            </p:nvSpPr>
            <p:spPr bwMode="auto">
              <a:xfrm>
                <a:off x="472" y="16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8" name="Oval 267"/>
              <p:cNvSpPr>
                <a:spLocks noChangeArrowheads="1"/>
              </p:cNvSpPr>
              <p:nvPr/>
            </p:nvSpPr>
            <p:spPr bwMode="auto">
              <a:xfrm>
                <a:off x="552" y="196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9" name="Oval 268"/>
              <p:cNvSpPr>
                <a:spLocks noChangeArrowheads="1"/>
              </p:cNvSpPr>
              <p:nvPr/>
            </p:nvSpPr>
            <p:spPr bwMode="auto">
              <a:xfrm>
                <a:off x="512" y="222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0" name="Oval 269"/>
              <p:cNvSpPr>
                <a:spLocks noChangeArrowheads="1"/>
              </p:cNvSpPr>
              <p:nvPr/>
            </p:nvSpPr>
            <p:spPr bwMode="auto">
              <a:xfrm>
                <a:off x="400" y="23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1" name="Oval 270"/>
              <p:cNvSpPr>
                <a:spLocks noChangeArrowheads="1"/>
              </p:cNvSpPr>
              <p:nvPr/>
            </p:nvSpPr>
            <p:spPr bwMode="auto">
              <a:xfrm>
                <a:off x="232" y="241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96" y="233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3" name="Oval 272"/>
              <p:cNvSpPr>
                <a:spLocks noChangeArrowheads="1"/>
              </p:cNvSpPr>
              <p:nvPr/>
            </p:nvSpPr>
            <p:spPr bwMode="auto">
              <a:xfrm>
                <a:off x="32" y="219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4" name="Oval 273"/>
              <p:cNvSpPr>
                <a:spLocks noChangeArrowheads="1"/>
              </p:cNvSpPr>
              <p:nvPr/>
            </p:nvSpPr>
            <p:spPr bwMode="auto">
              <a:xfrm>
                <a:off x="0" y="20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5" name="Oval 274"/>
              <p:cNvSpPr>
                <a:spLocks noChangeArrowheads="1"/>
              </p:cNvSpPr>
              <p:nvPr/>
            </p:nvSpPr>
            <p:spPr bwMode="auto">
              <a:xfrm>
                <a:off x="16" y="18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6" name="Oval 275"/>
              <p:cNvSpPr>
                <a:spLocks noChangeArrowheads="1"/>
              </p:cNvSpPr>
              <p:nvPr/>
            </p:nvSpPr>
            <p:spPr bwMode="auto">
              <a:xfrm>
                <a:off x="88" y="165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7" name="Oval 276"/>
              <p:cNvSpPr>
                <a:spLocks noChangeArrowheads="1"/>
              </p:cNvSpPr>
              <p:nvPr/>
            </p:nvSpPr>
            <p:spPr bwMode="auto">
              <a:xfrm>
                <a:off x="430" y="2277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8" name="Oval 277"/>
              <p:cNvSpPr>
                <a:spLocks noChangeArrowheads="1"/>
              </p:cNvSpPr>
              <p:nvPr/>
            </p:nvSpPr>
            <p:spPr bwMode="auto">
              <a:xfrm>
                <a:off x="314" y="2372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9" name="Oval 278"/>
              <p:cNvSpPr>
                <a:spLocks noChangeArrowheads="1"/>
              </p:cNvSpPr>
              <p:nvPr/>
            </p:nvSpPr>
            <p:spPr bwMode="auto">
              <a:xfrm>
                <a:off x="183" y="2349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0" name="Oval 279"/>
              <p:cNvSpPr>
                <a:spLocks noChangeArrowheads="1"/>
              </p:cNvSpPr>
              <p:nvPr/>
            </p:nvSpPr>
            <p:spPr bwMode="auto">
              <a:xfrm>
                <a:off x="185" y="1595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1" name="Oval 280"/>
              <p:cNvSpPr>
                <a:spLocks noChangeArrowheads="1"/>
              </p:cNvSpPr>
              <p:nvPr/>
            </p:nvSpPr>
            <p:spPr bwMode="auto">
              <a:xfrm>
                <a:off x="429" y="1630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2" name="Oval 281"/>
              <p:cNvSpPr>
                <a:spLocks noChangeArrowheads="1"/>
              </p:cNvSpPr>
              <p:nvPr/>
            </p:nvSpPr>
            <p:spPr bwMode="auto">
              <a:xfrm>
                <a:off x="493" y="1768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3" name="Oval 282"/>
              <p:cNvSpPr>
                <a:spLocks noChangeArrowheads="1"/>
              </p:cNvSpPr>
              <p:nvPr/>
            </p:nvSpPr>
            <p:spPr bwMode="auto">
              <a:xfrm>
                <a:off x="516" y="1879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515" y="2086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5" name="Oval 284"/>
              <p:cNvSpPr>
                <a:spLocks noChangeArrowheads="1"/>
              </p:cNvSpPr>
              <p:nvPr/>
            </p:nvSpPr>
            <p:spPr bwMode="auto">
              <a:xfrm>
                <a:off x="106" y="2237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6" name="Oval 285"/>
              <p:cNvSpPr>
                <a:spLocks noChangeArrowheads="1"/>
              </p:cNvSpPr>
              <p:nvPr/>
            </p:nvSpPr>
            <p:spPr bwMode="auto">
              <a:xfrm>
                <a:off x="57" y="2116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7" name="Oval 286"/>
              <p:cNvSpPr>
                <a:spLocks noChangeArrowheads="1"/>
              </p:cNvSpPr>
              <p:nvPr/>
            </p:nvSpPr>
            <p:spPr bwMode="auto">
              <a:xfrm>
                <a:off x="40" y="1939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8" name="Oval 287"/>
              <p:cNvSpPr>
                <a:spLocks noChangeArrowheads="1"/>
              </p:cNvSpPr>
              <p:nvPr/>
            </p:nvSpPr>
            <p:spPr bwMode="auto">
              <a:xfrm>
                <a:off x="87" y="1754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9" name="Oval 288"/>
              <p:cNvSpPr>
                <a:spLocks noChangeArrowheads="1"/>
              </p:cNvSpPr>
              <p:nvPr/>
            </p:nvSpPr>
            <p:spPr bwMode="auto">
              <a:xfrm>
                <a:off x="294" y="1577"/>
                <a:ext cx="71" cy="7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218" y="1649"/>
                <a:ext cx="85" cy="308"/>
              </a:xfrm>
              <a:custGeom>
                <a:avLst/>
                <a:gdLst>
                  <a:gd name="T0" fmla="*/ 0 w 85"/>
                  <a:gd name="T1" fmla="*/ 0 h 308"/>
                  <a:gd name="T2" fmla="*/ 15 w 85"/>
                  <a:gd name="T3" fmla="*/ 60 h 308"/>
                  <a:gd name="T4" fmla="*/ 75 w 85"/>
                  <a:gd name="T5" fmla="*/ 113 h 308"/>
                  <a:gd name="T6" fmla="*/ 75 w 85"/>
                  <a:gd name="T7" fmla="*/ 188 h 308"/>
                  <a:gd name="T8" fmla="*/ 60 w 85"/>
                  <a:gd name="T9" fmla="*/ 255 h 308"/>
                  <a:gd name="T10" fmla="*/ 52 w 85"/>
                  <a:gd name="T11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308">
                    <a:moveTo>
                      <a:pt x="0" y="0"/>
                    </a:moveTo>
                    <a:cubicBezTo>
                      <a:pt x="1" y="20"/>
                      <a:pt x="3" y="41"/>
                      <a:pt x="15" y="60"/>
                    </a:cubicBezTo>
                    <a:cubicBezTo>
                      <a:pt x="27" y="79"/>
                      <a:pt x="65" y="92"/>
                      <a:pt x="75" y="113"/>
                    </a:cubicBezTo>
                    <a:cubicBezTo>
                      <a:pt x="85" y="134"/>
                      <a:pt x="77" y="164"/>
                      <a:pt x="75" y="188"/>
                    </a:cubicBezTo>
                    <a:cubicBezTo>
                      <a:pt x="73" y="212"/>
                      <a:pt x="64" y="235"/>
                      <a:pt x="60" y="255"/>
                    </a:cubicBezTo>
                    <a:cubicBezTo>
                      <a:pt x="56" y="275"/>
                      <a:pt x="54" y="291"/>
                      <a:pt x="52" y="308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298" y="2057"/>
                <a:ext cx="85" cy="308"/>
              </a:xfrm>
              <a:custGeom>
                <a:avLst/>
                <a:gdLst>
                  <a:gd name="T0" fmla="*/ 0 w 85"/>
                  <a:gd name="T1" fmla="*/ 0 h 308"/>
                  <a:gd name="T2" fmla="*/ 15 w 85"/>
                  <a:gd name="T3" fmla="*/ 60 h 308"/>
                  <a:gd name="T4" fmla="*/ 75 w 85"/>
                  <a:gd name="T5" fmla="*/ 113 h 308"/>
                  <a:gd name="T6" fmla="*/ 75 w 85"/>
                  <a:gd name="T7" fmla="*/ 188 h 308"/>
                  <a:gd name="T8" fmla="*/ 60 w 85"/>
                  <a:gd name="T9" fmla="*/ 255 h 308"/>
                  <a:gd name="T10" fmla="*/ 52 w 85"/>
                  <a:gd name="T11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308">
                    <a:moveTo>
                      <a:pt x="0" y="0"/>
                    </a:moveTo>
                    <a:cubicBezTo>
                      <a:pt x="1" y="20"/>
                      <a:pt x="3" y="41"/>
                      <a:pt x="15" y="60"/>
                    </a:cubicBezTo>
                    <a:cubicBezTo>
                      <a:pt x="27" y="79"/>
                      <a:pt x="65" y="92"/>
                      <a:pt x="75" y="113"/>
                    </a:cubicBezTo>
                    <a:cubicBezTo>
                      <a:pt x="85" y="134"/>
                      <a:pt x="77" y="164"/>
                      <a:pt x="75" y="188"/>
                    </a:cubicBezTo>
                    <a:cubicBezTo>
                      <a:pt x="73" y="212"/>
                      <a:pt x="64" y="235"/>
                      <a:pt x="60" y="255"/>
                    </a:cubicBezTo>
                    <a:cubicBezTo>
                      <a:pt x="56" y="275"/>
                      <a:pt x="54" y="291"/>
                      <a:pt x="52" y="308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195" y="1805"/>
                <a:ext cx="308" cy="19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 rot="19511759">
                <a:off x="147" y="2077"/>
                <a:ext cx="308" cy="19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 rot="21012773">
                <a:off x="107" y="1917"/>
                <a:ext cx="308" cy="19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 rot="4147819">
                <a:off x="94" y="1854"/>
                <a:ext cx="345" cy="12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 rot="5030431">
                <a:off x="270" y="1882"/>
                <a:ext cx="345" cy="12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 rot="8841479">
                <a:off x="174" y="1750"/>
                <a:ext cx="345" cy="12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 rot="11552471">
                <a:off x="97" y="1879"/>
                <a:ext cx="345" cy="12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 rot="9145220">
                <a:off x="228" y="2000"/>
                <a:ext cx="345" cy="128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210" y="1642"/>
                <a:ext cx="120" cy="195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 rot="20057820">
                <a:off x="426" y="2074"/>
                <a:ext cx="120" cy="195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 rot="1457103">
                <a:off x="178" y="2114"/>
                <a:ext cx="120" cy="195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 rot="1457103">
                <a:off x="362" y="2058"/>
                <a:ext cx="120" cy="195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 rot="20057820">
                <a:off x="178" y="1994"/>
                <a:ext cx="120" cy="195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5" name="Oval 304"/>
              <p:cNvSpPr>
                <a:spLocks noChangeArrowheads="1"/>
              </p:cNvSpPr>
              <p:nvPr/>
            </p:nvSpPr>
            <p:spPr bwMode="auto">
              <a:xfrm>
                <a:off x="548" y="163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6" name="Oval 305"/>
              <p:cNvSpPr>
                <a:spLocks noChangeArrowheads="1"/>
              </p:cNvSpPr>
              <p:nvPr/>
            </p:nvSpPr>
            <p:spPr bwMode="auto">
              <a:xfrm>
                <a:off x="466" y="13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7" name="Oval 306"/>
              <p:cNvSpPr>
                <a:spLocks noChangeArrowheads="1"/>
              </p:cNvSpPr>
              <p:nvPr/>
            </p:nvSpPr>
            <p:spPr bwMode="auto">
              <a:xfrm>
                <a:off x="692" y="142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8" name="Oval 307"/>
              <p:cNvSpPr>
                <a:spLocks noChangeArrowheads="1"/>
              </p:cNvSpPr>
              <p:nvPr/>
            </p:nvSpPr>
            <p:spPr bwMode="auto">
              <a:xfrm>
                <a:off x="888" y="13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9" name="Oval 308"/>
              <p:cNvSpPr>
                <a:spLocks noChangeArrowheads="1"/>
              </p:cNvSpPr>
              <p:nvPr/>
            </p:nvSpPr>
            <p:spPr bwMode="auto">
              <a:xfrm>
                <a:off x="904" y="162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0" name="Oval 309"/>
              <p:cNvSpPr>
                <a:spLocks noChangeArrowheads="1"/>
              </p:cNvSpPr>
              <p:nvPr/>
            </p:nvSpPr>
            <p:spPr bwMode="auto">
              <a:xfrm>
                <a:off x="725" y="19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1" name="Oval 310"/>
              <p:cNvSpPr>
                <a:spLocks noChangeArrowheads="1"/>
              </p:cNvSpPr>
              <p:nvPr/>
            </p:nvSpPr>
            <p:spPr bwMode="auto">
              <a:xfrm>
                <a:off x="576" y="1801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1132" y="120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3" name="Oval 312"/>
              <p:cNvSpPr>
                <a:spLocks noChangeArrowheads="1"/>
              </p:cNvSpPr>
              <p:nvPr/>
            </p:nvSpPr>
            <p:spPr bwMode="auto">
              <a:xfrm>
                <a:off x="998" y="101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4" name="Oval 313"/>
              <p:cNvSpPr>
                <a:spLocks noChangeArrowheads="1"/>
              </p:cNvSpPr>
              <p:nvPr/>
            </p:nvSpPr>
            <p:spPr bwMode="auto">
              <a:xfrm>
                <a:off x="1359" y="1377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5" name="Oval 314"/>
              <p:cNvSpPr>
                <a:spLocks noChangeArrowheads="1"/>
              </p:cNvSpPr>
              <p:nvPr/>
            </p:nvSpPr>
            <p:spPr bwMode="auto">
              <a:xfrm>
                <a:off x="1150" y="144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6" name="Oval 315"/>
              <p:cNvSpPr>
                <a:spLocks noChangeArrowheads="1"/>
              </p:cNvSpPr>
              <p:nvPr/>
            </p:nvSpPr>
            <p:spPr bwMode="auto">
              <a:xfrm>
                <a:off x="1166" y="176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7" name="Oval 316"/>
              <p:cNvSpPr>
                <a:spLocks noChangeArrowheads="1"/>
              </p:cNvSpPr>
              <p:nvPr/>
            </p:nvSpPr>
            <p:spPr bwMode="auto">
              <a:xfrm>
                <a:off x="1602" y="145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8" name="Oval 317"/>
              <p:cNvSpPr>
                <a:spLocks noChangeArrowheads="1"/>
              </p:cNvSpPr>
              <p:nvPr/>
            </p:nvSpPr>
            <p:spPr bwMode="auto">
              <a:xfrm>
                <a:off x="1618" y="130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9" name="Oval 318"/>
              <p:cNvSpPr>
                <a:spLocks noChangeArrowheads="1"/>
              </p:cNvSpPr>
              <p:nvPr/>
            </p:nvSpPr>
            <p:spPr bwMode="auto">
              <a:xfrm>
                <a:off x="1634" y="114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0" name="Oval 319"/>
              <p:cNvSpPr>
                <a:spLocks noChangeArrowheads="1"/>
              </p:cNvSpPr>
              <p:nvPr/>
            </p:nvSpPr>
            <p:spPr bwMode="auto">
              <a:xfrm>
                <a:off x="1650" y="9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1" name="Oval 320"/>
              <p:cNvSpPr>
                <a:spLocks noChangeArrowheads="1"/>
              </p:cNvSpPr>
              <p:nvPr/>
            </p:nvSpPr>
            <p:spPr bwMode="auto">
              <a:xfrm>
                <a:off x="1770" y="82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2" name="Oval 321"/>
              <p:cNvSpPr>
                <a:spLocks noChangeArrowheads="1"/>
              </p:cNvSpPr>
              <p:nvPr/>
            </p:nvSpPr>
            <p:spPr bwMode="auto">
              <a:xfrm>
                <a:off x="1714" y="55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3" name="Oval 322"/>
              <p:cNvSpPr>
                <a:spLocks noChangeArrowheads="1"/>
              </p:cNvSpPr>
              <p:nvPr/>
            </p:nvSpPr>
            <p:spPr bwMode="auto">
              <a:xfrm>
                <a:off x="1658" y="43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1866" y="27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5" name="Oval 324"/>
              <p:cNvSpPr>
                <a:spLocks noChangeArrowheads="1"/>
              </p:cNvSpPr>
              <p:nvPr/>
            </p:nvSpPr>
            <p:spPr bwMode="auto">
              <a:xfrm>
                <a:off x="1970" y="16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6" name="Oval 325"/>
              <p:cNvSpPr>
                <a:spLocks noChangeArrowheads="1"/>
              </p:cNvSpPr>
              <p:nvPr/>
            </p:nvSpPr>
            <p:spPr bwMode="auto">
              <a:xfrm>
                <a:off x="2114" y="26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7" name="Oval 326"/>
              <p:cNvSpPr>
                <a:spLocks noChangeArrowheads="1"/>
              </p:cNvSpPr>
              <p:nvPr/>
            </p:nvSpPr>
            <p:spPr bwMode="auto">
              <a:xfrm>
                <a:off x="2354" y="27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8" name="Oval 327"/>
              <p:cNvSpPr>
                <a:spLocks noChangeArrowheads="1"/>
              </p:cNvSpPr>
              <p:nvPr/>
            </p:nvSpPr>
            <p:spPr bwMode="auto">
              <a:xfrm>
                <a:off x="2514" y="28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9" name="Oval 328"/>
              <p:cNvSpPr>
                <a:spLocks noChangeArrowheads="1"/>
              </p:cNvSpPr>
              <p:nvPr/>
            </p:nvSpPr>
            <p:spPr bwMode="auto">
              <a:xfrm>
                <a:off x="2298" y="5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0" name="Oval 329"/>
              <p:cNvSpPr>
                <a:spLocks noChangeArrowheads="1"/>
              </p:cNvSpPr>
              <p:nvPr/>
            </p:nvSpPr>
            <p:spPr bwMode="auto">
              <a:xfrm>
                <a:off x="2162" y="49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1" name="Oval 330"/>
              <p:cNvSpPr>
                <a:spLocks noChangeArrowheads="1"/>
              </p:cNvSpPr>
              <p:nvPr/>
            </p:nvSpPr>
            <p:spPr bwMode="auto">
              <a:xfrm>
                <a:off x="2058" y="72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2" name="Oval 331"/>
              <p:cNvSpPr>
                <a:spLocks noChangeArrowheads="1"/>
              </p:cNvSpPr>
              <p:nvPr/>
            </p:nvSpPr>
            <p:spPr bwMode="auto">
              <a:xfrm>
                <a:off x="2026" y="984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3" name="Oval 332"/>
              <p:cNvSpPr>
                <a:spLocks noChangeArrowheads="1"/>
              </p:cNvSpPr>
              <p:nvPr/>
            </p:nvSpPr>
            <p:spPr bwMode="auto">
              <a:xfrm>
                <a:off x="1906" y="122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4" name="Oval 333"/>
              <p:cNvSpPr>
                <a:spLocks noChangeArrowheads="1"/>
              </p:cNvSpPr>
              <p:nvPr/>
            </p:nvSpPr>
            <p:spPr bwMode="auto">
              <a:xfrm>
                <a:off x="2138" y="103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5" name="Oval 334"/>
              <p:cNvSpPr>
                <a:spLocks noChangeArrowheads="1"/>
              </p:cNvSpPr>
              <p:nvPr/>
            </p:nvSpPr>
            <p:spPr bwMode="auto">
              <a:xfrm>
                <a:off x="2386" y="8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2530" y="71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7" name="Oval 336"/>
              <p:cNvSpPr>
                <a:spLocks noChangeArrowheads="1"/>
              </p:cNvSpPr>
              <p:nvPr/>
            </p:nvSpPr>
            <p:spPr bwMode="auto">
              <a:xfrm>
                <a:off x="2170" y="74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8" name="Oval 337"/>
              <p:cNvSpPr>
                <a:spLocks noChangeArrowheads="1"/>
              </p:cNvSpPr>
              <p:nvPr/>
            </p:nvSpPr>
            <p:spPr bwMode="auto">
              <a:xfrm>
                <a:off x="1810" y="868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9" name="Oval 338"/>
              <p:cNvSpPr>
                <a:spLocks noChangeArrowheads="1"/>
              </p:cNvSpPr>
              <p:nvPr/>
            </p:nvSpPr>
            <p:spPr bwMode="auto">
              <a:xfrm>
                <a:off x="2260" y="96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485" y="461"/>
                <a:ext cx="1289" cy="1808"/>
              </a:xfrm>
              <a:custGeom>
                <a:avLst/>
                <a:gdLst>
                  <a:gd name="T0" fmla="*/ 85 w 1289"/>
                  <a:gd name="T1" fmla="*/ 1808 h 1808"/>
                  <a:gd name="T2" fmla="*/ 160 w 1289"/>
                  <a:gd name="T3" fmla="*/ 1793 h 1808"/>
                  <a:gd name="T4" fmla="*/ 228 w 1289"/>
                  <a:gd name="T5" fmla="*/ 1718 h 1808"/>
                  <a:gd name="T6" fmla="*/ 213 w 1289"/>
                  <a:gd name="T7" fmla="*/ 1635 h 1808"/>
                  <a:gd name="T8" fmla="*/ 258 w 1289"/>
                  <a:gd name="T9" fmla="*/ 1493 h 1808"/>
                  <a:gd name="T10" fmla="*/ 130 w 1289"/>
                  <a:gd name="T11" fmla="*/ 1395 h 1808"/>
                  <a:gd name="T12" fmla="*/ 115 w 1289"/>
                  <a:gd name="T13" fmla="*/ 1253 h 1808"/>
                  <a:gd name="T14" fmla="*/ 10 w 1289"/>
                  <a:gd name="T15" fmla="*/ 953 h 1808"/>
                  <a:gd name="T16" fmla="*/ 55 w 1289"/>
                  <a:gd name="T17" fmla="*/ 878 h 1808"/>
                  <a:gd name="T18" fmla="*/ 220 w 1289"/>
                  <a:gd name="T19" fmla="*/ 983 h 1808"/>
                  <a:gd name="T20" fmla="*/ 340 w 1289"/>
                  <a:gd name="T21" fmla="*/ 1065 h 1808"/>
                  <a:gd name="T22" fmla="*/ 453 w 1289"/>
                  <a:gd name="T23" fmla="*/ 1193 h 1808"/>
                  <a:gd name="T24" fmla="*/ 573 w 1289"/>
                  <a:gd name="T25" fmla="*/ 1328 h 1808"/>
                  <a:gd name="T26" fmla="*/ 715 w 1289"/>
                  <a:gd name="T27" fmla="*/ 1350 h 1808"/>
                  <a:gd name="T28" fmla="*/ 858 w 1289"/>
                  <a:gd name="T29" fmla="*/ 1260 h 1808"/>
                  <a:gd name="T30" fmla="*/ 708 w 1289"/>
                  <a:gd name="T31" fmla="*/ 1035 h 1808"/>
                  <a:gd name="T32" fmla="*/ 408 w 1289"/>
                  <a:gd name="T33" fmla="*/ 923 h 1808"/>
                  <a:gd name="T34" fmla="*/ 453 w 1289"/>
                  <a:gd name="T35" fmla="*/ 668 h 1808"/>
                  <a:gd name="T36" fmla="*/ 528 w 1289"/>
                  <a:gd name="T37" fmla="*/ 608 h 1808"/>
                  <a:gd name="T38" fmla="*/ 663 w 1289"/>
                  <a:gd name="T39" fmla="*/ 780 h 1808"/>
                  <a:gd name="T40" fmla="*/ 903 w 1289"/>
                  <a:gd name="T41" fmla="*/ 923 h 1808"/>
                  <a:gd name="T42" fmla="*/ 1158 w 1289"/>
                  <a:gd name="T43" fmla="*/ 908 h 1808"/>
                  <a:gd name="T44" fmla="*/ 1173 w 1289"/>
                  <a:gd name="T45" fmla="*/ 720 h 1808"/>
                  <a:gd name="T46" fmla="*/ 933 w 1289"/>
                  <a:gd name="T47" fmla="*/ 653 h 1808"/>
                  <a:gd name="T48" fmla="*/ 903 w 1289"/>
                  <a:gd name="T49" fmla="*/ 435 h 1808"/>
                  <a:gd name="T50" fmla="*/ 1053 w 1289"/>
                  <a:gd name="T51" fmla="*/ 240 h 1808"/>
                  <a:gd name="T52" fmla="*/ 1263 w 1289"/>
                  <a:gd name="T53" fmla="*/ 120 h 1808"/>
                  <a:gd name="T54" fmla="*/ 1210 w 1289"/>
                  <a:gd name="T55" fmla="*/ 0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9" h="1808">
                    <a:moveTo>
                      <a:pt x="85" y="1808"/>
                    </a:moveTo>
                    <a:cubicBezTo>
                      <a:pt x="110" y="1808"/>
                      <a:pt x="136" y="1808"/>
                      <a:pt x="160" y="1793"/>
                    </a:cubicBezTo>
                    <a:cubicBezTo>
                      <a:pt x="184" y="1778"/>
                      <a:pt x="219" y="1744"/>
                      <a:pt x="228" y="1718"/>
                    </a:cubicBezTo>
                    <a:cubicBezTo>
                      <a:pt x="237" y="1692"/>
                      <a:pt x="208" y="1672"/>
                      <a:pt x="213" y="1635"/>
                    </a:cubicBezTo>
                    <a:cubicBezTo>
                      <a:pt x="218" y="1598"/>
                      <a:pt x="272" y="1533"/>
                      <a:pt x="258" y="1493"/>
                    </a:cubicBezTo>
                    <a:cubicBezTo>
                      <a:pt x="244" y="1453"/>
                      <a:pt x="154" y="1435"/>
                      <a:pt x="130" y="1395"/>
                    </a:cubicBezTo>
                    <a:cubicBezTo>
                      <a:pt x="106" y="1355"/>
                      <a:pt x="135" y="1327"/>
                      <a:pt x="115" y="1253"/>
                    </a:cubicBezTo>
                    <a:cubicBezTo>
                      <a:pt x="95" y="1179"/>
                      <a:pt x="20" y="1015"/>
                      <a:pt x="10" y="953"/>
                    </a:cubicBezTo>
                    <a:cubicBezTo>
                      <a:pt x="0" y="891"/>
                      <a:pt x="20" y="873"/>
                      <a:pt x="55" y="878"/>
                    </a:cubicBezTo>
                    <a:cubicBezTo>
                      <a:pt x="90" y="883"/>
                      <a:pt x="173" y="952"/>
                      <a:pt x="220" y="983"/>
                    </a:cubicBezTo>
                    <a:cubicBezTo>
                      <a:pt x="267" y="1014"/>
                      <a:pt x="301" y="1030"/>
                      <a:pt x="340" y="1065"/>
                    </a:cubicBezTo>
                    <a:cubicBezTo>
                      <a:pt x="379" y="1100"/>
                      <a:pt x="414" y="1149"/>
                      <a:pt x="453" y="1193"/>
                    </a:cubicBezTo>
                    <a:cubicBezTo>
                      <a:pt x="492" y="1237"/>
                      <a:pt x="529" y="1302"/>
                      <a:pt x="573" y="1328"/>
                    </a:cubicBezTo>
                    <a:cubicBezTo>
                      <a:pt x="617" y="1354"/>
                      <a:pt x="668" y="1361"/>
                      <a:pt x="715" y="1350"/>
                    </a:cubicBezTo>
                    <a:cubicBezTo>
                      <a:pt x="762" y="1339"/>
                      <a:pt x="859" y="1312"/>
                      <a:pt x="858" y="1260"/>
                    </a:cubicBezTo>
                    <a:cubicBezTo>
                      <a:pt x="857" y="1208"/>
                      <a:pt x="783" y="1091"/>
                      <a:pt x="708" y="1035"/>
                    </a:cubicBezTo>
                    <a:cubicBezTo>
                      <a:pt x="633" y="979"/>
                      <a:pt x="450" y="984"/>
                      <a:pt x="408" y="923"/>
                    </a:cubicBezTo>
                    <a:cubicBezTo>
                      <a:pt x="366" y="862"/>
                      <a:pt x="433" y="720"/>
                      <a:pt x="453" y="668"/>
                    </a:cubicBezTo>
                    <a:cubicBezTo>
                      <a:pt x="473" y="616"/>
                      <a:pt x="493" y="589"/>
                      <a:pt x="528" y="608"/>
                    </a:cubicBezTo>
                    <a:cubicBezTo>
                      <a:pt x="563" y="627"/>
                      <a:pt x="600" y="727"/>
                      <a:pt x="663" y="780"/>
                    </a:cubicBezTo>
                    <a:cubicBezTo>
                      <a:pt x="726" y="833"/>
                      <a:pt x="820" y="902"/>
                      <a:pt x="903" y="923"/>
                    </a:cubicBezTo>
                    <a:cubicBezTo>
                      <a:pt x="986" y="944"/>
                      <a:pt x="1113" y="942"/>
                      <a:pt x="1158" y="908"/>
                    </a:cubicBezTo>
                    <a:cubicBezTo>
                      <a:pt x="1203" y="874"/>
                      <a:pt x="1210" y="762"/>
                      <a:pt x="1173" y="720"/>
                    </a:cubicBezTo>
                    <a:cubicBezTo>
                      <a:pt x="1136" y="678"/>
                      <a:pt x="978" y="700"/>
                      <a:pt x="933" y="653"/>
                    </a:cubicBezTo>
                    <a:cubicBezTo>
                      <a:pt x="888" y="606"/>
                      <a:pt x="883" y="504"/>
                      <a:pt x="903" y="435"/>
                    </a:cubicBezTo>
                    <a:cubicBezTo>
                      <a:pt x="923" y="366"/>
                      <a:pt x="993" y="292"/>
                      <a:pt x="1053" y="240"/>
                    </a:cubicBezTo>
                    <a:cubicBezTo>
                      <a:pt x="1113" y="188"/>
                      <a:pt x="1237" y="160"/>
                      <a:pt x="1263" y="120"/>
                    </a:cubicBezTo>
                    <a:cubicBezTo>
                      <a:pt x="1289" y="80"/>
                      <a:pt x="1249" y="40"/>
                      <a:pt x="121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1818" y="19"/>
                <a:ext cx="797" cy="1216"/>
              </a:xfrm>
              <a:custGeom>
                <a:avLst/>
                <a:gdLst>
                  <a:gd name="T0" fmla="*/ 125 w 797"/>
                  <a:gd name="T1" fmla="*/ 1216 h 1216"/>
                  <a:gd name="T2" fmla="*/ 140 w 797"/>
                  <a:gd name="T3" fmla="*/ 1096 h 1216"/>
                  <a:gd name="T4" fmla="*/ 12 w 797"/>
                  <a:gd name="T5" fmla="*/ 864 h 1216"/>
                  <a:gd name="T6" fmla="*/ 215 w 797"/>
                  <a:gd name="T7" fmla="*/ 991 h 1216"/>
                  <a:gd name="T8" fmla="*/ 410 w 797"/>
                  <a:gd name="T9" fmla="*/ 766 h 1216"/>
                  <a:gd name="T10" fmla="*/ 387 w 797"/>
                  <a:gd name="T11" fmla="*/ 496 h 1216"/>
                  <a:gd name="T12" fmla="*/ 87 w 797"/>
                  <a:gd name="T13" fmla="*/ 286 h 1216"/>
                  <a:gd name="T14" fmla="*/ 177 w 797"/>
                  <a:gd name="T15" fmla="*/ 196 h 1216"/>
                  <a:gd name="T16" fmla="*/ 320 w 797"/>
                  <a:gd name="T17" fmla="*/ 264 h 1216"/>
                  <a:gd name="T18" fmla="*/ 740 w 797"/>
                  <a:gd name="T19" fmla="*/ 294 h 1216"/>
                  <a:gd name="T20" fmla="*/ 665 w 797"/>
                  <a:gd name="T21" fmla="*/ 39 h 1216"/>
                  <a:gd name="T22" fmla="*/ 537 w 797"/>
                  <a:gd name="T23" fmla="*/ 61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7" h="1216">
                    <a:moveTo>
                      <a:pt x="125" y="1216"/>
                    </a:moveTo>
                    <a:cubicBezTo>
                      <a:pt x="142" y="1185"/>
                      <a:pt x="159" y="1155"/>
                      <a:pt x="140" y="1096"/>
                    </a:cubicBezTo>
                    <a:cubicBezTo>
                      <a:pt x="121" y="1037"/>
                      <a:pt x="0" y="881"/>
                      <a:pt x="12" y="864"/>
                    </a:cubicBezTo>
                    <a:cubicBezTo>
                      <a:pt x="24" y="847"/>
                      <a:pt x="149" y="1007"/>
                      <a:pt x="215" y="991"/>
                    </a:cubicBezTo>
                    <a:cubicBezTo>
                      <a:pt x="281" y="975"/>
                      <a:pt x="381" y="849"/>
                      <a:pt x="410" y="766"/>
                    </a:cubicBezTo>
                    <a:cubicBezTo>
                      <a:pt x="439" y="683"/>
                      <a:pt x="441" y="576"/>
                      <a:pt x="387" y="496"/>
                    </a:cubicBezTo>
                    <a:cubicBezTo>
                      <a:pt x="333" y="416"/>
                      <a:pt x="122" y="336"/>
                      <a:pt x="87" y="286"/>
                    </a:cubicBezTo>
                    <a:cubicBezTo>
                      <a:pt x="52" y="236"/>
                      <a:pt x="138" y="200"/>
                      <a:pt x="177" y="196"/>
                    </a:cubicBezTo>
                    <a:cubicBezTo>
                      <a:pt x="216" y="192"/>
                      <a:pt x="226" y="248"/>
                      <a:pt x="320" y="264"/>
                    </a:cubicBezTo>
                    <a:cubicBezTo>
                      <a:pt x="414" y="280"/>
                      <a:pt x="683" y="331"/>
                      <a:pt x="740" y="294"/>
                    </a:cubicBezTo>
                    <a:cubicBezTo>
                      <a:pt x="797" y="257"/>
                      <a:pt x="699" y="78"/>
                      <a:pt x="665" y="39"/>
                    </a:cubicBezTo>
                    <a:cubicBezTo>
                      <a:pt x="631" y="0"/>
                      <a:pt x="584" y="30"/>
                      <a:pt x="537" y="6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225" y="1808775"/>
              <a:ext cx="2066667" cy="1342857"/>
            </a:xfrm>
            <a:prstGeom prst="rect">
              <a:avLst/>
            </a:prstGeom>
          </p:spPr>
        </p:pic>
        <p:sp>
          <p:nvSpPr>
            <p:cNvPr id="190" name="Oval 189"/>
            <p:cNvSpPr/>
            <p:nvPr/>
          </p:nvSpPr>
          <p:spPr>
            <a:xfrm>
              <a:off x="419100" y="20764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09575" y="2990850"/>
              <a:ext cx="45719" cy="45719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2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310" y="-254897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Final Words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369" y="813347"/>
            <a:ext cx="6833566" cy="970842"/>
          </a:xfrm>
        </p:spPr>
        <p:txBody>
          <a:bodyPr>
            <a:noAutofit/>
          </a:bodyPr>
          <a:lstStyle/>
          <a:p>
            <a:pPr lvl="1">
              <a:buFontTx/>
              <a:buNone/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SANS PROGRAM AT NIST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SANS Instruments: two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one 10 m,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m VSANS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699886" y="1784189"/>
            <a:ext cx="5314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Collaborators: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He Cheng, Man-Ho Kim and Mike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Hore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http://www.ncnr.nist.gov/staff/hammouda/</a:t>
            </a:r>
          </a:p>
          <a:p>
            <a:pPr eaLnBrk="0" hangingPunct="0"/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F05DFD5-7B4E-4F42-A099-59ADD9EAB99B}"/>
              </a:ext>
            </a:extLst>
          </p:cNvPr>
          <p:cNvSpPr txBox="1">
            <a:spLocks noChangeArrowheads="1"/>
          </p:cNvSpPr>
          <p:nvPr/>
        </p:nvSpPr>
        <p:spPr>
          <a:xfrm>
            <a:off x="2994406" y="3747067"/>
            <a:ext cx="3949002" cy="172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Q&amp;A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Kahoot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http://www.kahoot.it/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 pin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name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  <p:bldP spid="8" grpId="0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06FC-1E30-4793-90BC-DFD8180D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3CD5-43AB-449D-9DBC-1EB7204C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25650" y="161925"/>
            <a:ext cx="48291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NIST New Guide Hall</a:t>
            </a:r>
          </a:p>
        </p:txBody>
      </p:sp>
      <p:pic>
        <p:nvPicPr>
          <p:cNvPr id="62466" name="Picture 2" descr="20150522_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5" y="863606"/>
            <a:ext cx="7972254" cy="53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2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1143000"/>
          </a:xfrm>
          <a:noFill/>
          <a:ln/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Small-Angle Neutron Scattering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51265" y="1594013"/>
            <a:ext cx="6721727" cy="4090988"/>
            <a:chOff x="1218949" y="1771650"/>
            <a:chExt cx="6721727" cy="4090988"/>
          </a:xfrm>
        </p:grpSpPr>
        <p:grpSp>
          <p:nvGrpSpPr>
            <p:cNvPr id="280579" name="Group 3"/>
            <p:cNvGrpSpPr>
              <a:grpSpLocks noChangeAspect="1"/>
            </p:cNvGrpSpPr>
            <p:nvPr/>
          </p:nvGrpSpPr>
          <p:grpSpPr bwMode="auto">
            <a:xfrm>
              <a:off x="1218949" y="1771650"/>
              <a:ext cx="6721727" cy="4090988"/>
              <a:chOff x="1787" y="3948"/>
              <a:chExt cx="8938" cy="5439"/>
            </a:xfrm>
          </p:grpSpPr>
          <p:sp>
            <p:nvSpPr>
              <p:cNvPr id="28058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800" y="3948"/>
                <a:ext cx="8925" cy="5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0581" name="Picture 5" descr="acidc066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" y="4302"/>
                <a:ext cx="2663" cy="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582" name="Oval 6"/>
              <p:cNvSpPr>
                <a:spLocks noChangeArrowheads="1"/>
              </p:cNvSpPr>
              <p:nvPr/>
            </p:nvSpPr>
            <p:spPr bwMode="auto">
              <a:xfrm rot="-1673186">
                <a:off x="8633" y="5713"/>
                <a:ext cx="1092" cy="1724"/>
              </a:xfrm>
              <a:prstGeom prst="ellips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583" name="Line 7"/>
              <p:cNvSpPr>
                <a:spLocks noChangeShapeType="1"/>
              </p:cNvSpPr>
              <p:nvPr/>
            </p:nvSpPr>
            <p:spPr bwMode="auto">
              <a:xfrm>
                <a:off x="6370" y="6576"/>
                <a:ext cx="265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84" name="Text Box 8"/>
              <p:cNvSpPr txBox="1">
                <a:spLocks noChangeArrowheads="1"/>
              </p:cNvSpPr>
              <p:nvPr/>
            </p:nvSpPr>
            <p:spPr bwMode="auto">
              <a:xfrm>
                <a:off x="4200" y="6120"/>
                <a:ext cx="217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dirty="0">
                    <a:latin typeface="Times New Roman" pitchFamily="18" charset="0"/>
                  </a:rPr>
                  <a:t>Incident Beam</a:t>
                </a:r>
                <a:endParaRPr lang="en-US" sz="1600" dirty="0"/>
              </a:p>
            </p:txBody>
          </p:sp>
          <p:sp>
            <p:nvSpPr>
              <p:cNvPr id="280585" name="Text Box 9"/>
              <p:cNvSpPr txBox="1">
                <a:spLocks noChangeArrowheads="1"/>
              </p:cNvSpPr>
              <p:nvPr/>
            </p:nvSpPr>
            <p:spPr bwMode="auto">
              <a:xfrm>
                <a:off x="8280" y="4200"/>
                <a:ext cx="1995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</a:rPr>
                  <a:t>Area Detector</a:t>
                </a:r>
                <a:endParaRPr lang="en-US" dirty="0"/>
              </a:p>
            </p:txBody>
          </p:sp>
          <p:sp>
            <p:nvSpPr>
              <p:cNvPr id="280586" name="Text Box 10"/>
              <p:cNvSpPr txBox="1">
                <a:spLocks noChangeArrowheads="1"/>
              </p:cNvSpPr>
              <p:nvPr/>
            </p:nvSpPr>
            <p:spPr bwMode="auto">
              <a:xfrm>
                <a:off x="6660" y="5475"/>
                <a:ext cx="1335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dirty="0">
                    <a:latin typeface="Times New Roman" pitchFamily="18" charset="0"/>
                  </a:rPr>
                  <a:t>Scattered </a:t>
                </a:r>
              </a:p>
              <a:p>
                <a:r>
                  <a:rPr lang="en-US" sz="1600" dirty="0">
                    <a:latin typeface="Times New Roman" pitchFamily="18" charset="0"/>
                  </a:rPr>
                  <a:t>Beam</a:t>
                </a:r>
                <a:endParaRPr lang="en-US" sz="1600" dirty="0"/>
              </a:p>
            </p:txBody>
          </p:sp>
          <p:sp>
            <p:nvSpPr>
              <p:cNvPr id="280587" name="Line 11"/>
              <p:cNvSpPr>
                <a:spLocks noChangeShapeType="1"/>
              </p:cNvSpPr>
              <p:nvPr/>
            </p:nvSpPr>
            <p:spPr bwMode="auto">
              <a:xfrm flipV="1">
                <a:off x="6411" y="5818"/>
                <a:ext cx="2737" cy="77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88" name="Text Box 12"/>
              <p:cNvSpPr txBox="1">
                <a:spLocks noChangeArrowheads="1"/>
              </p:cNvSpPr>
              <p:nvPr/>
            </p:nvSpPr>
            <p:spPr bwMode="auto">
              <a:xfrm>
                <a:off x="5835" y="5880"/>
                <a:ext cx="1140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dirty="0">
                    <a:latin typeface="Times New Roman" pitchFamily="18" charset="0"/>
                  </a:rPr>
                  <a:t>Sample</a:t>
                </a:r>
                <a:endParaRPr lang="en-US" sz="1600" dirty="0"/>
              </a:p>
            </p:txBody>
          </p:sp>
          <p:sp>
            <p:nvSpPr>
              <p:cNvPr id="280589" name="Text Box 13"/>
              <p:cNvSpPr txBox="1">
                <a:spLocks noChangeArrowheads="1"/>
              </p:cNvSpPr>
              <p:nvPr/>
            </p:nvSpPr>
            <p:spPr bwMode="auto">
              <a:xfrm>
                <a:off x="9060" y="5970"/>
                <a:ext cx="540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400">
                    <a:latin typeface="Times New Roman" pitchFamily="18" charset="0"/>
                  </a:rPr>
                  <a:t>Q</a:t>
                </a:r>
                <a:endParaRPr lang="en-US" sz="1800"/>
              </a:p>
            </p:txBody>
          </p:sp>
          <p:grpSp>
            <p:nvGrpSpPr>
              <p:cNvPr id="280590" name="Group 14"/>
              <p:cNvGrpSpPr>
                <a:grpSpLocks/>
              </p:cNvGrpSpPr>
              <p:nvPr/>
            </p:nvGrpSpPr>
            <p:grpSpPr bwMode="auto">
              <a:xfrm>
                <a:off x="3835" y="6306"/>
                <a:ext cx="348" cy="572"/>
                <a:chOff x="1930" y="4626"/>
                <a:chExt cx="2656" cy="4367"/>
              </a:xfrm>
            </p:grpSpPr>
            <p:sp>
              <p:nvSpPr>
                <p:cNvPr id="280591" name="Line 15"/>
                <p:cNvSpPr>
                  <a:spLocks noChangeShapeType="1"/>
                </p:cNvSpPr>
                <p:nvPr/>
              </p:nvSpPr>
              <p:spPr bwMode="auto">
                <a:xfrm>
                  <a:off x="1930" y="4630"/>
                  <a:ext cx="2640" cy="7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0592" name="Group 16"/>
                <p:cNvGrpSpPr>
                  <a:grpSpLocks/>
                </p:cNvGrpSpPr>
                <p:nvPr/>
              </p:nvGrpSpPr>
              <p:grpSpPr bwMode="auto">
                <a:xfrm>
                  <a:off x="1930" y="5034"/>
                  <a:ext cx="2656" cy="3959"/>
                  <a:chOff x="1915" y="5034"/>
                  <a:chExt cx="2656" cy="3959"/>
                </a:xfrm>
              </p:grpSpPr>
              <p:sp>
                <p:nvSpPr>
                  <p:cNvPr id="2805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5034"/>
                    <a:ext cx="2600" cy="3570"/>
                  </a:xfrm>
                  <a:prstGeom prst="ellipse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59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915" y="8290"/>
                    <a:ext cx="2653" cy="70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59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570" y="5346"/>
                    <a:ext cx="1" cy="364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596" name="Line 20"/>
                <p:cNvSpPr>
                  <a:spLocks noChangeShapeType="1"/>
                </p:cNvSpPr>
                <p:nvPr/>
              </p:nvSpPr>
              <p:spPr bwMode="auto">
                <a:xfrm>
                  <a:off x="1930" y="4626"/>
                  <a:ext cx="1" cy="36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97" name="Line 21"/>
              <p:cNvSpPr>
                <a:spLocks noChangeShapeType="1"/>
              </p:cNvSpPr>
              <p:nvPr/>
            </p:nvSpPr>
            <p:spPr bwMode="auto">
              <a:xfrm>
                <a:off x="3168" y="6592"/>
                <a:ext cx="873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98" name="Oval 22"/>
              <p:cNvSpPr>
                <a:spLocks noChangeArrowheads="1"/>
              </p:cNvSpPr>
              <p:nvPr/>
            </p:nvSpPr>
            <p:spPr bwMode="auto">
              <a:xfrm>
                <a:off x="6209" y="6332"/>
                <a:ext cx="380" cy="522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599" name="Text Box 23"/>
              <p:cNvSpPr txBox="1">
                <a:spLocks noChangeArrowheads="1"/>
              </p:cNvSpPr>
              <p:nvPr/>
            </p:nvSpPr>
            <p:spPr bwMode="auto">
              <a:xfrm>
                <a:off x="3435" y="6720"/>
                <a:ext cx="1320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dirty="0">
                    <a:latin typeface="Times New Roman" pitchFamily="18" charset="0"/>
                  </a:rPr>
                  <a:t>Source</a:t>
                </a:r>
              </a:p>
              <a:p>
                <a:r>
                  <a:rPr lang="en-US" sz="1600" dirty="0">
                    <a:latin typeface="Times New Roman" pitchFamily="18" charset="0"/>
                  </a:rPr>
                  <a:t>Aperture</a:t>
                </a:r>
                <a:endParaRPr lang="en-US" sz="1600" dirty="0"/>
              </a:p>
            </p:txBody>
          </p:sp>
          <p:sp>
            <p:nvSpPr>
              <p:cNvPr id="280600" name="Text Box 24"/>
              <p:cNvSpPr txBox="1">
                <a:spLocks noChangeArrowheads="1"/>
              </p:cNvSpPr>
              <p:nvPr/>
            </p:nvSpPr>
            <p:spPr bwMode="auto">
              <a:xfrm>
                <a:off x="5715" y="6720"/>
                <a:ext cx="1320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dirty="0">
                    <a:latin typeface="Times New Roman" pitchFamily="18" charset="0"/>
                  </a:rPr>
                  <a:t>Sample</a:t>
                </a:r>
              </a:p>
              <a:p>
                <a:r>
                  <a:rPr lang="en-US" sz="1600" dirty="0">
                    <a:latin typeface="Times New Roman" pitchFamily="18" charset="0"/>
                  </a:rPr>
                  <a:t>Aperture</a:t>
                </a:r>
                <a:endParaRPr lang="en-US" sz="1600" dirty="0"/>
              </a:p>
            </p:txBody>
          </p:sp>
          <p:sp>
            <p:nvSpPr>
              <p:cNvPr id="280601" name="Text Box 25"/>
              <p:cNvSpPr txBox="1">
                <a:spLocks noChangeArrowheads="1"/>
              </p:cNvSpPr>
              <p:nvPr/>
            </p:nvSpPr>
            <p:spPr bwMode="auto">
              <a:xfrm>
                <a:off x="1815" y="6195"/>
                <a:ext cx="2130" cy="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600" dirty="0">
                    <a:latin typeface="Times New Roman" pitchFamily="18" charset="0"/>
                  </a:rPr>
                  <a:t>Monochromatic</a:t>
                </a:r>
              </a:p>
              <a:p>
                <a:r>
                  <a:rPr lang="en-US" sz="1600" dirty="0">
                    <a:latin typeface="Times New Roman" pitchFamily="18" charset="0"/>
                  </a:rPr>
                  <a:t>Neutron Beam</a:t>
                </a:r>
                <a:endParaRPr lang="en-US" sz="1600" dirty="0"/>
              </a:p>
            </p:txBody>
          </p:sp>
          <p:sp>
            <p:nvSpPr>
              <p:cNvPr id="280602" name="Text Box 26"/>
              <p:cNvSpPr txBox="1">
                <a:spLocks noChangeArrowheads="1"/>
              </p:cNvSpPr>
              <p:nvPr/>
            </p:nvSpPr>
            <p:spPr bwMode="auto">
              <a:xfrm>
                <a:off x="1787" y="8455"/>
                <a:ext cx="2370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 err="1">
                    <a:latin typeface="Times New Roman" pitchFamily="18" charset="0"/>
                  </a:rPr>
                  <a:t>Monochromation</a:t>
                </a:r>
                <a:endParaRPr lang="en-US" dirty="0"/>
              </a:p>
            </p:txBody>
          </p:sp>
          <p:sp>
            <p:nvSpPr>
              <p:cNvPr id="280603" name="Text Box 27"/>
              <p:cNvSpPr txBox="1">
                <a:spLocks noChangeArrowheads="1"/>
              </p:cNvSpPr>
              <p:nvPr/>
            </p:nvSpPr>
            <p:spPr bwMode="auto">
              <a:xfrm>
                <a:off x="4125" y="8455"/>
                <a:ext cx="1725" cy="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</a:rPr>
                  <a:t>Collimation</a:t>
                </a:r>
                <a:endParaRPr lang="en-US" dirty="0"/>
              </a:p>
            </p:txBody>
          </p:sp>
          <p:sp>
            <p:nvSpPr>
              <p:cNvPr id="280604" name="Text Box 28"/>
              <p:cNvSpPr txBox="1">
                <a:spLocks noChangeArrowheads="1"/>
              </p:cNvSpPr>
              <p:nvPr/>
            </p:nvSpPr>
            <p:spPr bwMode="auto">
              <a:xfrm>
                <a:off x="5835" y="8455"/>
                <a:ext cx="1725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</a:rPr>
                  <a:t>Scattering</a:t>
                </a:r>
                <a:endParaRPr lang="en-US" dirty="0"/>
              </a:p>
            </p:txBody>
          </p:sp>
          <p:sp>
            <p:nvSpPr>
              <p:cNvPr id="280605" name="Text Box 29"/>
              <p:cNvSpPr txBox="1">
                <a:spLocks noChangeArrowheads="1"/>
              </p:cNvSpPr>
              <p:nvPr/>
            </p:nvSpPr>
            <p:spPr bwMode="auto">
              <a:xfrm>
                <a:off x="8235" y="8455"/>
                <a:ext cx="1575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>
                    <a:latin typeface="Times New Roman" pitchFamily="18" charset="0"/>
                  </a:rPr>
                  <a:t>Detection</a:t>
                </a:r>
                <a:endParaRPr lang="en-US" dirty="0"/>
              </a:p>
            </p:txBody>
          </p:sp>
          <p:grpSp>
            <p:nvGrpSpPr>
              <p:cNvPr id="280606" name="Group 30"/>
              <p:cNvGrpSpPr>
                <a:grpSpLocks/>
              </p:cNvGrpSpPr>
              <p:nvPr/>
            </p:nvGrpSpPr>
            <p:grpSpPr bwMode="auto">
              <a:xfrm>
                <a:off x="6212" y="6381"/>
                <a:ext cx="246" cy="408"/>
                <a:chOff x="5867" y="5106"/>
                <a:chExt cx="246" cy="408"/>
              </a:xfrm>
            </p:grpSpPr>
            <p:sp>
              <p:nvSpPr>
                <p:cNvPr id="280607" name="Freeform 31"/>
                <p:cNvSpPr>
                  <a:spLocks/>
                </p:cNvSpPr>
                <p:nvPr/>
              </p:nvSpPr>
              <p:spPr bwMode="auto">
                <a:xfrm>
                  <a:off x="5868" y="5106"/>
                  <a:ext cx="245" cy="408"/>
                </a:xfrm>
                <a:custGeom>
                  <a:avLst/>
                  <a:gdLst>
                    <a:gd name="T0" fmla="*/ 0 w 245"/>
                    <a:gd name="T1" fmla="*/ 0 h 408"/>
                    <a:gd name="T2" fmla="*/ 0 w 245"/>
                    <a:gd name="T3" fmla="*/ 342 h 408"/>
                    <a:gd name="T4" fmla="*/ 245 w 245"/>
                    <a:gd name="T5" fmla="*/ 408 h 408"/>
                    <a:gd name="T6" fmla="*/ 245 w 245"/>
                    <a:gd name="T7" fmla="*/ 63 h 408"/>
                    <a:gd name="T8" fmla="*/ 0 w 245"/>
                    <a:gd name="T9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" h="408">
                      <a:moveTo>
                        <a:pt x="0" y="0"/>
                      </a:moveTo>
                      <a:lnTo>
                        <a:pt x="0" y="342"/>
                      </a:lnTo>
                      <a:lnTo>
                        <a:pt x="245" y="408"/>
                      </a:lnTo>
                      <a:lnTo>
                        <a:pt x="245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08" name="Oval 32"/>
                <p:cNvSpPr>
                  <a:spLocks noChangeArrowheads="1"/>
                </p:cNvSpPr>
                <p:nvPr/>
              </p:nvSpPr>
              <p:spPr bwMode="auto">
                <a:xfrm>
                  <a:off x="5867" y="5144"/>
                  <a:ext cx="242" cy="333"/>
                </a:xfrm>
                <a:prstGeom prst="ellips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0609" name="Line 33"/>
              <p:cNvSpPr>
                <a:spLocks noChangeShapeType="1"/>
              </p:cNvSpPr>
              <p:nvPr/>
            </p:nvSpPr>
            <p:spPr bwMode="auto">
              <a:xfrm>
                <a:off x="4173" y="6592"/>
                <a:ext cx="2238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0" name="Rectangle 34"/>
              <p:cNvSpPr>
                <a:spLocks noChangeArrowheads="1"/>
              </p:cNvSpPr>
              <p:nvPr/>
            </p:nvSpPr>
            <p:spPr bwMode="auto">
              <a:xfrm>
                <a:off x="1875" y="4038"/>
                <a:ext cx="8760" cy="526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1" name="Line 35"/>
              <p:cNvSpPr>
                <a:spLocks noChangeShapeType="1"/>
              </p:cNvSpPr>
              <p:nvPr/>
            </p:nvSpPr>
            <p:spPr bwMode="auto">
              <a:xfrm flipV="1">
                <a:off x="6441" y="5794"/>
                <a:ext cx="2737" cy="79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2" name="Line 36"/>
              <p:cNvSpPr>
                <a:spLocks noChangeShapeType="1"/>
              </p:cNvSpPr>
              <p:nvPr/>
            </p:nvSpPr>
            <p:spPr bwMode="auto">
              <a:xfrm>
                <a:off x="4173" y="6592"/>
                <a:ext cx="223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3" name="Line 37"/>
              <p:cNvSpPr>
                <a:spLocks noChangeShapeType="1"/>
              </p:cNvSpPr>
              <p:nvPr/>
            </p:nvSpPr>
            <p:spPr bwMode="auto">
              <a:xfrm flipH="1" flipV="1">
                <a:off x="9153" y="5771"/>
                <a:ext cx="7" cy="8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4" name="Line 38"/>
              <p:cNvSpPr>
                <a:spLocks noChangeShapeType="1"/>
              </p:cNvSpPr>
              <p:nvPr/>
            </p:nvSpPr>
            <p:spPr bwMode="auto">
              <a:xfrm>
                <a:off x="3168" y="6592"/>
                <a:ext cx="8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80615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922254"/>
                </p:ext>
              </p:extLst>
            </p:nvPr>
          </p:nvGraphicFramePr>
          <p:xfrm>
            <a:off x="2652713" y="2419350"/>
            <a:ext cx="143510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6" name="Equation" r:id="rId4" imgW="939600" imgH="431640" progId="Equation.3">
                    <p:embed/>
                  </p:oleObj>
                </mc:Choice>
                <mc:Fallback>
                  <p:oleObj name="Equation" r:id="rId4" imgW="939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713" y="2419350"/>
                          <a:ext cx="1435100" cy="658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0616" name="Text Box 40"/>
            <p:cNvSpPr txBox="1">
              <a:spLocks noChangeArrowheads="1"/>
            </p:cNvSpPr>
            <p:nvPr/>
          </p:nvSpPr>
          <p:spPr bwMode="auto">
            <a:xfrm>
              <a:off x="1365250" y="2708275"/>
              <a:ext cx="13398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neutron </a:t>
              </a:r>
            </a:p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wavelength</a:t>
              </a:r>
            </a:p>
          </p:txBody>
        </p:sp>
        <p:sp>
          <p:nvSpPr>
            <p:cNvPr id="280617" name="Text Box 41"/>
            <p:cNvSpPr txBox="1">
              <a:spLocks noChangeArrowheads="1"/>
            </p:cNvSpPr>
            <p:nvPr/>
          </p:nvSpPr>
          <p:spPr bwMode="auto">
            <a:xfrm>
              <a:off x="4038600" y="1981200"/>
              <a:ext cx="12382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scattering </a:t>
              </a:r>
            </a:p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angle</a:t>
              </a:r>
            </a:p>
          </p:txBody>
        </p:sp>
        <p:sp>
          <p:nvSpPr>
            <p:cNvPr id="280618" name="Line 42"/>
            <p:cNvSpPr>
              <a:spLocks noChangeShapeType="1"/>
            </p:cNvSpPr>
            <p:nvPr/>
          </p:nvSpPr>
          <p:spPr bwMode="auto">
            <a:xfrm flipH="1">
              <a:off x="3886200" y="2419350"/>
              <a:ext cx="342900" cy="952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19" name="Line 43"/>
            <p:cNvSpPr>
              <a:spLocks noChangeShapeType="1"/>
            </p:cNvSpPr>
            <p:nvPr/>
          </p:nvSpPr>
          <p:spPr bwMode="auto">
            <a:xfrm flipV="1">
              <a:off x="2366963" y="2922588"/>
              <a:ext cx="812800" cy="730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0625" name="Group 49"/>
            <p:cNvGrpSpPr>
              <a:grpSpLocks/>
            </p:cNvGrpSpPr>
            <p:nvPr/>
          </p:nvGrpSpPr>
          <p:grpSpPr bwMode="auto">
            <a:xfrm>
              <a:off x="1314450" y="5076825"/>
              <a:ext cx="5772150" cy="619125"/>
              <a:chOff x="828" y="3198"/>
              <a:chExt cx="3636" cy="390"/>
            </a:xfrm>
          </p:grpSpPr>
          <p:sp>
            <p:nvSpPr>
              <p:cNvPr id="280621" name="Oval 45"/>
              <p:cNvSpPr>
                <a:spLocks noChangeArrowheads="1"/>
              </p:cNvSpPr>
              <p:nvPr/>
            </p:nvSpPr>
            <p:spPr bwMode="auto">
              <a:xfrm>
                <a:off x="828" y="3210"/>
                <a:ext cx="992" cy="378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622" name="Oval 46"/>
              <p:cNvSpPr>
                <a:spLocks noChangeArrowheads="1"/>
              </p:cNvSpPr>
              <p:nvPr/>
            </p:nvSpPr>
            <p:spPr bwMode="auto">
              <a:xfrm>
                <a:off x="2670" y="3204"/>
                <a:ext cx="672" cy="378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623" name="Oval 47"/>
              <p:cNvSpPr>
                <a:spLocks noChangeArrowheads="1"/>
              </p:cNvSpPr>
              <p:nvPr/>
            </p:nvSpPr>
            <p:spPr bwMode="auto">
              <a:xfrm>
                <a:off x="3792" y="3198"/>
                <a:ext cx="672" cy="378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624" name="Oval 48"/>
              <p:cNvSpPr>
                <a:spLocks noChangeArrowheads="1"/>
              </p:cNvSpPr>
              <p:nvPr/>
            </p:nvSpPr>
            <p:spPr bwMode="auto">
              <a:xfrm>
                <a:off x="1914" y="3204"/>
                <a:ext cx="715" cy="378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Rectangle 42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-190500"/>
            <a:ext cx="6667500" cy="762000"/>
          </a:xfrm>
          <a:noFill/>
          <a:ln/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Nanoscale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Structures</a:t>
            </a:r>
          </a:p>
        </p:txBody>
      </p:sp>
      <p:grpSp>
        <p:nvGrpSpPr>
          <p:cNvPr id="281603" name="Group 3"/>
          <p:cNvGrpSpPr>
            <a:grpSpLocks/>
          </p:cNvGrpSpPr>
          <p:nvPr/>
        </p:nvGrpSpPr>
        <p:grpSpPr bwMode="auto">
          <a:xfrm>
            <a:off x="587375" y="400050"/>
            <a:ext cx="6572250" cy="5861050"/>
            <a:chOff x="370" y="576"/>
            <a:chExt cx="4140" cy="3692"/>
          </a:xfrm>
        </p:grpSpPr>
        <p:sp>
          <p:nvSpPr>
            <p:cNvPr id="281604" name="AutoShape 4"/>
            <p:cNvSpPr>
              <a:spLocks noChangeAspect="1" noChangeArrowheads="1"/>
            </p:cNvSpPr>
            <p:nvPr/>
          </p:nvSpPr>
          <p:spPr bwMode="auto">
            <a:xfrm>
              <a:off x="370" y="576"/>
              <a:ext cx="4140" cy="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05" name="Rectangle 5"/>
            <p:cNvSpPr>
              <a:spLocks noChangeArrowheads="1"/>
            </p:cNvSpPr>
            <p:nvPr/>
          </p:nvSpPr>
          <p:spPr bwMode="auto">
            <a:xfrm>
              <a:off x="538" y="1124"/>
              <a:ext cx="3770" cy="266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06" name="Line 6"/>
            <p:cNvSpPr>
              <a:spLocks noChangeShapeType="1"/>
            </p:cNvSpPr>
            <p:nvPr/>
          </p:nvSpPr>
          <p:spPr bwMode="auto">
            <a:xfrm flipV="1">
              <a:off x="2139" y="3789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07" name="Line 7"/>
            <p:cNvSpPr>
              <a:spLocks noChangeShapeType="1"/>
            </p:cNvSpPr>
            <p:nvPr/>
          </p:nvSpPr>
          <p:spPr bwMode="auto">
            <a:xfrm flipV="1">
              <a:off x="2851" y="3789"/>
              <a:ext cx="0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 flipV="1">
              <a:off x="3567" y="3789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 flipV="1">
              <a:off x="4283" y="3789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 flipV="1">
              <a:off x="4129" y="1078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1" name="Line 11"/>
            <p:cNvSpPr>
              <a:spLocks noChangeShapeType="1"/>
            </p:cNvSpPr>
            <p:nvPr/>
          </p:nvSpPr>
          <p:spPr bwMode="auto">
            <a:xfrm flipV="1">
              <a:off x="3417" y="1078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 flipV="1">
              <a:off x="2701" y="1078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3" name="Text Box 13"/>
            <p:cNvSpPr txBox="1">
              <a:spLocks noChangeArrowheads="1"/>
            </p:cNvSpPr>
            <p:nvPr/>
          </p:nvSpPr>
          <p:spPr bwMode="auto">
            <a:xfrm>
              <a:off x="2639" y="3814"/>
              <a:ext cx="4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0.01</a:t>
              </a:r>
              <a:endParaRPr lang="en-US"/>
            </a:p>
          </p:txBody>
        </p:sp>
        <p:sp>
          <p:nvSpPr>
            <p:cNvPr id="281614" name="Text Box 14"/>
            <p:cNvSpPr txBox="1">
              <a:spLocks noChangeArrowheads="1"/>
            </p:cNvSpPr>
            <p:nvPr/>
          </p:nvSpPr>
          <p:spPr bwMode="auto">
            <a:xfrm>
              <a:off x="1952" y="3816"/>
              <a:ext cx="4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0.001</a:t>
              </a:r>
              <a:endParaRPr lang="en-US"/>
            </a:p>
          </p:txBody>
        </p:sp>
        <p:sp>
          <p:nvSpPr>
            <p:cNvPr id="281615" name="Text Box 15"/>
            <p:cNvSpPr txBox="1">
              <a:spLocks noChangeArrowheads="1"/>
            </p:cNvSpPr>
            <p:nvPr/>
          </p:nvSpPr>
          <p:spPr bwMode="auto">
            <a:xfrm>
              <a:off x="3389" y="3808"/>
              <a:ext cx="35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0.1</a:t>
              </a:r>
              <a:endParaRPr lang="en-US"/>
            </a:p>
          </p:txBody>
        </p:sp>
        <p:sp>
          <p:nvSpPr>
            <p:cNvPr id="281616" name="Text Box 16"/>
            <p:cNvSpPr txBox="1">
              <a:spLocks noChangeArrowheads="1"/>
            </p:cNvSpPr>
            <p:nvPr/>
          </p:nvSpPr>
          <p:spPr bwMode="auto">
            <a:xfrm>
              <a:off x="4175" y="3813"/>
              <a:ext cx="22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1351" y="3979"/>
              <a:ext cx="241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b="1" dirty="0">
                  <a:latin typeface="Times New Roman" pitchFamily="18" charset="0"/>
                </a:rPr>
                <a:t>Scattering Variable Q (Å</a:t>
              </a:r>
              <a:r>
                <a:rPr lang="en-US" sz="2400" b="1" baseline="30000" dirty="0">
                  <a:latin typeface="Times New Roman" pitchFamily="18" charset="0"/>
                </a:rPr>
                <a:t>-1</a:t>
              </a:r>
              <a:r>
                <a:rPr lang="en-US" sz="2400" b="1" dirty="0"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1602" y="576"/>
              <a:ext cx="168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 b="1" dirty="0">
                  <a:latin typeface="Times New Roman" pitchFamily="18" charset="0"/>
                </a:rPr>
                <a:t>Length Scale (Å)</a:t>
              </a:r>
              <a:endParaRPr lang="en-US" dirty="0"/>
            </a:p>
          </p:txBody>
        </p:sp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3231" y="890"/>
              <a:ext cx="37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100</a:t>
              </a:r>
              <a:endParaRPr lang="en-US"/>
            </a:p>
          </p:txBody>
        </p:sp>
        <p:sp>
          <p:nvSpPr>
            <p:cNvPr id="281620" name="Text Box 20"/>
            <p:cNvSpPr txBox="1">
              <a:spLocks noChangeArrowheads="1"/>
            </p:cNvSpPr>
            <p:nvPr/>
          </p:nvSpPr>
          <p:spPr bwMode="auto">
            <a:xfrm>
              <a:off x="2483" y="896"/>
              <a:ext cx="44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1000</a:t>
              </a:r>
              <a:endParaRPr lang="en-US"/>
            </a:p>
          </p:txBody>
        </p:sp>
        <p:sp>
          <p:nvSpPr>
            <p:cNvPr id="281621" name="Text Box 21"/>
            <p:cNvSpPr txBox="1">
              <a:spLocks noChangeArrowheads="1"/>
            </p:cNvSpPr>
            <p:nvPr/>
          </p:nvSpPr>
          <p:spPr bwMode="auto">
            <a:xfrm>
              <a:off x="3998" y="890"/>
              <a:ext cx="35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</a:t>
              </a:r>
              <a:endParaRPr lang="en-US"/>
            </a:p>
          </p:txBody>
        </p:sp>
        <p:sp>
          <p:nvSpPr>
            <p:cNvPr id="281622" name="Line 22"/>
            <p:cNvSpPr>
              <a:spLocks noChangeShapeType="1"/>
            </p:cNvSpPr>
            <p:nvPr/>
          </p:nvSpPr>
          <p:spPr bwMode="auto">
            <a:xfrm flipV="1">
              <a:off x="1987" y="1078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23" name="Line 23"/>
            <p:cNvSpPr>
              <a:spLocks noChangeShapeType="1"/>
            </p:cNvSpPr>
            <p:nvPr/>
          </p:nvSpPr>
          <p:spPr bwMode="auto">
            <a:xfrm flipV="1">
              <a:off x="1262" y="1078"/>
              <a:ext cx="0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24" name="Line 24"/>
            <p:cNvSpPr>
              <a:spLocks noChangeShapeType="1"/>
            </p:cNvSpPr>
            <p:nvPr/>
          </p:nvSpPr>
          <p:spPr bwMode="auto">
            <a:xfrm flipV="1">
              <a:off x="542" y="1078"/>
              <a:ext cx="0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25" name="Line 25"/>
            <p:cNvSpPr>
              <a:spLocks noChangeShapeType="1"/>
            </p:cNvSpPr>
            <p:nvPr/>
          </p:nvSpPr>
          <p:spPr bwMode="auto">
            <a:xfrm flipV="1">
              <a:off x="1437" y="3789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26" name="Text Box 26"/>
            <p:cNvSpPr txBox="1">
              <a:spLocks noChangeArrowheads="1"/>
            </p:cNvSpPr>
            <p:nvPr/>
          </p:nvSpPr>
          <p:spPr bwMode="auto">
            <a:xfrm>
              <a:off x="1262" y="3810"/>
              <a:ext cx="35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</a:t>
              </a:r>
              <a:r>
                <a:rPr lang="en-US" sz="1800" baseline="30000">
                  <a:latin typeface="Times New Roman" pitchFamily="18" charset="0"/>
                </a:rPr>
                <a:t>-4</a:t>
              </a:r>
              <a:endParaRPr lang="en-US"/>
            </a:p>
          </p:txBody>
        </p:sp>
        <p:sp>
          <p:nvSpPr>
            <p:cNvPr id="281627" name="Line 27"/>
            <p:cNvSpPr>
              <a:spLocks noChangeShapeType="1"/>
            </p:cNvSpPr>
            <p:nvPr/>
          </p:nvSpPr>
          <p:spPr bwMode="auto">
            <a:xfrm flipV="1">
              <a:off x="704" y="3789"/>
              <a:ext cx="1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28" name="Text Box 28"/>
            <p:cNvSpPr txBox="1">
              <a:spLocks noChangeArrowheads="1"/>
            </p:cNvSpPr>
            <p:nvPr/>
          </p:nvSpPr>
          <p:spPr bwMode="auto">
            <a:xfrm>
              <a:off x="529" y="3802"/>
              <a:ext cx="35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</a:t>
              </a:r>
              <a:r>
                <a:rPr lang="en-US" sz="1800" baseline="30000">
                  <a:latin typeface="Times New Roman" pitchFamily="18" charset="0"/>
                </a:rPr>
                <a:t>-5</a:t>
              </a:r>
              <a:endParaRPr lang="en-US"/>
            </a:p>
          </p:txBody>
        </p:sp>
        <p:sp>
          <p:nvSpPr>
            <p:cNvPr id="281629" name="Text Box 29"/>
            <p:cNvSpPr txBox="1">
              <a:spLocks noChangeArrowheads="1"/>
            </p:cNvSpPr>
            <p:nvPr/>
          </p:nvSpPr>
          <p:spPr bwMode="auto">
            <a:xfrm>
              <a:off x="1793" y="884"/>
              <a:ext cx="39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</a:t>
              </a:r>
              <a:r>
                <a:rPr lang="en-US" sz="1800" baseline="30000"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281630" name="Text Box 30"/>
            <p:cNvSpPr txBox="1">
              <a:spLocks noChangeArrowheads="1"/>
            </p:cNvSpPr>
            <p:nvPr/>
          </p:nvSpPr>
          <p:spPr bwMode="auto">
            <a:xfrm>
              <a:off x="1098" y="890"/>
              <a:ext cx="3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</a:t>
              </a:r>
              <a:r>
                <a:rPr lang="en-US" sz="1800" baseline="30000"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281631" name="Text Box 31"/>
            <p:cNvSpPr txBox="1">
              <a:spLocks noChangeArrowheads="1"/>
            </p:cNvSpPr>
            <p:nvPr/>
          </p:nvSpPr>
          <p:spPr bwMode="auto">
            <a:xfrm>
              <a:off x="414" y="878"/>
              <a:ext cx="341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Times New Roman" pitchFamily="18" charset="0"/>
                </a:rPr>
                <a:t>10</a:t>
              </a:r>
              <a:r>
                <a:rPr lang="en-US" sz="1800" baseline="30000">
                  <a:latin typeface="Times New Roman" pitchFamily="18" charset="0"/>
                </a:rPr>
                <a:t>6</a:t>
              </a:r>
              <a:endParaRPr lang="en-US"/>
            </a:p>
          </p:txBody>
        </p:sp>
      </p:grpSp>
      <p:grpSp>
        <p:nvGrpSpPr>
          <p:cNvPr id="281632" name="Group 32"/>
          <p:cNvGrpSpPr>
            <a:grpSpLocks/>
          </p:cNvGrpSpPr>
          <p:nvPr/>
        </p:nvGrpSpPr>
        <p:grpSpPr bwMode="auto">
          <a:xfrm>
            <a:off x="5345113" y="4102100"/>
            <a:ext cx="1428750" cy="1343025"/>
            <a:chOff x="3480" y="751"/>
            <a:chExt cx="1584" cy="1429"/>
          </a:xfrm>
        </p:grpSpPr>
        <p:sp>
          <p:nvSpPr>
            <p:cNvPr id="281633" name="Line 33"/>
            <p:cNvSpPr>
              <a:spLocks noChangeShapeType="1"/>
            </p:cNvSpPr>
            <p:nvPr/>
          </p:nvSpPr>
          <p:spPr bwMode="auto">
            <a:xfrm>
              <a:off x="4039" y="1082"/>
              <a:ext cx="45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34" name="Freeform 34"/>
            <p:cNvSpPr>
              <a:spLocks/>
            </p:cNvSpPr>
            <p:nvPr/>
          </p:nvSpPr>
          <p:spPr bwMode="auto">
            <a:xfrm>
              <a:off x="3671" y="1170"/>
              <a:ext cx="179" cy="110"/>
            </a:xfrm>
            <a:custGeom>
              <a:avLst/>
              <a:gdLst>
                <a:gd name="T0" fmla="*/ 447 w 447"/>
                <a:gd name="T1" fmla="*/ 213 h 276"/>
                <a:gd name="T2" fmla="*/ 378 w 447"/>
                <a:gd name="T3" fmla="*/ 276 h 276"/>
                <a:gd name="T4" fmla="*/ 69 w 447"/>
                <a:gd name="T5" fmla="*/ 99 h 276"/>
                <a:gd name="T6" fmla="*/ 57 w 447"/>
                <a:gd name="T7" fmla="*/ 126 h 276"/>
                <a:gd name="T8" fmla="*/ 0 w 447"/>
                <a:gd name="T9" fmla="*/ 9 h 276"/>
                <a:gd name="T10" fmla="*/ 93 w 447"/>
                <a:gd name="T11" fmla="*/ 0 h 276"/>
                <a:gd name="T12" fmla="*/ 78 w 447"/>
                <a:gd name="T13" fmla="*/ 27 h 276"/>
                <a:gd name="T14" fmla="*/ 447 w 447"/>
                <a:gd name="T15" fmla="*/ 21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7" h="276">
                  <a:moveTo>
                    <a:pt x="447" y="213"/>
                  </a:moveTo>
                  <a:lnTo>
                    <a:pt x="378" y="276"/>
                  </a:lnTo>
                  <a:lnTo>
                    <a:pt x="69" y="99"/>
                  </a:lnTo>
                  <a:lnTo>
                    <a:pt x="57" y="126"/>
                  </a:lnTo>
                  <a:lnTo>
                    <a:pt x="0" y="9"/>
                  </a:lnTo>
                  <a:lnTo>
                    <a:pt x="93" y="0"/>
                  </a:lnTo>
                  <a:lnTo>
                    <a:pt x="78" y="27"/>
                  </a:lnTo>
                  <a:lnTo>
                    <a:pt x="447" y="213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35" name="Freeform 35"/>
            <p:cNvSpPr>
              <a:spLocks/>
            </p:cNvSpPr>
            <p:nvPr/>
          </p:nvSpPr>
          <p:spPr bwMode="auto">
            <a:xfrm>
              <a:off x="3624" y="1232"/>
              <a:ext cx="180" cy="132"/>
            </a:xfrm>
            <a:custGeom>
              <a:avLst/>
              <a:gdLst>
                <a:gd name="T0" fmla="*/ 42 w 450"/>
                <a:gd name="T1" fmla="*/ 0 h 330"/>
                <a:gd name="T2" fmla="*/ 0 w 450"/>
                <a:gd name="T3" fmla="*/ 66 h 330"/>
                <a:gd name="T4" fmla="*/ 213 w 450"/>
                <a:gd name="T5" fmla="*/ 198 h 330"/>
                <a:gd name="T6" fmla="*/ 306 w 450"/>
                <a:gd name="T7" fmla="*/ 252 h 330"/>
                <a:gd name="T8" fmla="*/ 354 w 450"/>
                <a:gd name="T9" fmla="*/ 303 h 330"/>
                <a:gd name="T10" fmla="*/ 330 w 450"/>
                <a:gd name="T11" fmla="*/ 309 h 330"/>
                <a:gd name="T12" fmla="*/ 417 w 450"/>
                <a:gd name="T13" fmla="*/ 330 h 330"/>
                <a:gd name="T14" fmla="*/ 450 w 450"/>
                <a:gd name="T15" fmla="*/ 252 h 330"/>
                <a:gd name="T16" fmla="*/ 423 w 450"/>
                <a:gd name="T17" fmla="*/ 261 h 330"/>
                <a:gd name="T18" fmla="*/ 390 w 450"/>
                <a:gd name="T19" fmla="*/ 213 h 330"/>
                <a:gd name="T20" fmla="*/ 348 w 450"/>
                <a:gd name="T21" fmla="*/ 180 h 330"/>
                <a:gd name="T22" fmla="*/ 276 w 450"/>
                <a:gd name="T23" fmla="*/ 135 h 330"/>
                <a:gd name="T24" fmla="*/ 42 w 450"/>
                <a:gd name="T2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0" h="330">
                  <a:moveTo>
                    <a:pt x="42" y="0"/>
                  </a:moveTo>
                  <a:lnTo>
                    <a:pt x="0" y="66"/>
                  </a:lnTo>
                  <a:lnTo>
                    <a:pt x="213" y="198"/>
                  </a:lnTo>
                  <a:lnTo>
                    <a:pt x="306" y="252"/>
                  </a:lnTo>
                  <a:lnTo>
                    <a:pt x="354" y="303"/>
                  </a:lnTo>
                  <a:lnTo>
                    <a:pt x="330" y="309"/>
                  </a:lnTo>
                  <a:lnTo>
                    <a:pt x="417" y="330"/>
                  </a:lnTo>
                  <a:lnTo>
                    <a:pt x="450" y="252"/>
                  </a:lnTo>
                  <a:lnTo>
                    <a:pt x="423" y="261"/>
                  </a:lnTo>
                  <a:lnTo>
                    <a:pt x="390" y="213"/>
                  </a:lnTo>
                  <a:lnTo>
                    <a:pt x="348" y="180"/>
                  </a:lnTo>
                  <a:lnTo>
                    <a:pt x="276" y="135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36" name="Freeform 36"/>
            <p:cNvSpPr>
              <a:spLocks/>
            </p:cNvSpPr>
            <p:nvPr/>
          </p:nvSpPr>
          <p:spPr bwMode="auto">
            <a:xfrm>
              <a:off x="3574" y="1487"/>
              <a:ext cx="67" cy="63"/>
            </a:xfrm>
            <a:custGeom>
              <a:avLst/>
              <a:gdLst>
                <a:gd name="T0" fmla="*/ 168 w 168"/>
                <a:gd name="T1" fmla="*/ 69 h 159"/>
                <a:gd name="T2" fmla="*/ 168 w 168"/>
                <a:gd name="T3" fmla="*/ 159 h 159"/>
                <a:gd name="T4" fmla="*/ 48 w 168"/>
                <a:gd name="T5" fmla="*/ 102 h 159"/>
                <a:gd name="T6" fmla="*/ 21 w 168"/>
                <a:gd name="T7" fmla="*/ 69 h 159"/>
                <a:gd name="T8" fmla="*/ 0 w 168"/>
                <a:gd name="T9" fmla="*/ 84 h 159"/>
                <a:gd name="T10" fmla="*/ 12 w 168"/>
                <a:gd name="T11" fmla="*/ 18 h 159"/>
                <a:gd name="T12" fmla="*/ 90 w 168"/>
                <a:gd name="T13" fmla="*/ 0 h 159"/>
                <a:gd name="T14" fmla="*/ 75 w 168"/>
                <a:gd name="T15" fmla="*/ 18 h 159"/>
                <a:gd name="T16" fmla="*/ 99 w 168"/>
                <a:gd name="T17" fmla="*/ 36 h 159"/>
                <a:gd name="T18" fmla="*/ 168 w 168"/>
                <a:gd name="T19" fmla="*/ 6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59">
                  <a:moveTo>
                    <a:pt x="168" y="69"/>
                  </a:moveTo>
                  <a:lnTo>
                    <a:pt x="168" y="159"/>
                  </a:lnTo>
                  <a:lnTo>
                    <a:pt x="48" y="102"/>
                  </a:lnTo>
                  <a:lnTo>
                    <a:pt x="21" y="69"/>
                  </a:lnTo>
                  <a:lnTo>
                    <a:pt x="0" y="84"/>
                  </a:lnTo>
                  <a:lnTo>
                    <a:pt x="12" y="18"/>
                  </a:lnTo>
                  <a:lnTo>
                    <a:pt x="90" y="0"/>
                  </a:lnTo>
                  <a:lnTo>
                    <a:pt x="75" y="18"/>
                  </a:lnTo>
                  <a:lnTo>
                    <a:pt x="99" y="36"/>
                  </a:lnTo>
                  <a:lnTo>
                    <a:pt x="168" y="69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37" name="Freeform 37"/>
            <p:cNvSpPr>
              <a:spLocks/>
            </p:cNvSpPr>
            <p:nvPr/>
          </p:nvSpPr>
          <p:spPr bwMode="auto">
            <a:xfrm>
              <a:off x="3620" y="1341"/>
              <a:ext cx="59" cy="128"/>
            </a:xfrm>
            <a:custGeom>
              <a:avLst/>
              <a:gdLst>
                <a:gd name="T0" fmla="*/ 63 w 147"/>
                <a:gd name="T1" fmla="*/ 318 h 318"/>
                <a:gd name="T2" fmla="*/ 111 w 147"/>
                <a:gd name="T3" fmla="*/ 237 h 318"/>
                <a:gd name="T4" fmla="*/ 72 w 147"/>
                <a:gd name="T5" fmla="*/ 171 h 318"/>
                <a:gd name="T6" fmla="*/ 69 w 147"/>
                <a:gd name="T7" fmla="*/ 111 h 318"/>
                <a:gd name="T8" fmla="*/ 84 w 147"/>
                <a:gd name="T9" fmla="*/ 54 h 318"/>
                <a:gd name="T10" fmla="*/ 111 w 147"/>
                <a:gd name="T11" fmla="*/ 63 h 318"/>
                <a:gd name="T12" fmla="*/ 147 w 147"/>
                <a:gd name="T13" fmla="*/ 0 h 318"/>
                <a:gd name="T14" fmla="*/ 33 w 147"/>
                <a:gd name="T15" fmla="*/ 3 h 318"/>
                <a:gd name="T16" fmla="*/ 51 w 147"/>
                <a:gd name="T17" fmla="*/ 18 h 318"/>
                <a:gd name="T18" fmla="*/ 24 w 147"/>
                <a:gd name="T19" fmla="*/ 33 h 318"/>
                <a:gd name="T20" fmla="*/ 0 w 147"/>
                <a:gd name="T21" fmla="*/ 90 h 318"/>
                <a:gd name="T22" fmla="*/ 0 w 147"/>
                <a:gd name="T23" fmla="*/ 189 h 318"/>
                <a:gd name="T24" fmla="*/ 15 w 147"/>
                <a:gd name="T25" fmla="*/ 252 h 318"/>
                <a:gd name="T26" fmla="*/ 63 w 147"/>
                <a:gd name="T2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318">
                  <a:moveTo>
                    <a:pt x="63" y="318"/>
                  </a:moveTo>
                  <a:lnTo>
                    <a:pt x="111" y="237"/>
                  </a:lnTo>
                  <a:lnTo>
                    <a:pt x="72" y="171"/>
                  </a:lnTo>
                  <a:lnTo>
                    <a:pt x="69" y="111"/>
                  </a:lnTo>
                  <a:lnTo>
                    <a:pt x="84" y="54"/>
                  </a:lnTo>
                  <a:lnTo>
                    <a:pt x="111" y="63"/>
                  </a:lnTo>
                  <a:lnTo>
                    <a:pt x="147" y="0"/>
                  </a:lnTo>
                  <a:lnTo>
                    <a:pt x="33" y="3"/>
                  </a:lnTo>
                  <a:lnTo>
                    <a:pt x="51" y="18"/>
                  </a:lnTo>
                  <a:lnTo>
                    <a:pt x="24" y="33"/>
                  </a:lnTo>
                  <a:lnTo>
                    <a:pt x="0" y="90"/>
                  </a:lnTo>
                  <a:lnTo>
                    <a:pt x="0" y="189"/>
                  </a:lnTo>
                  <a:lnTo>
                    <a:pt x="15" y="252"/>
                  </a:lnTo>
                  <a:lnTo>
                    <a:pt x="63" y="318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38" name="Freeform 38"/>
            <p:cNvSpPr>
              <a:spLocks/>
            </p:cNvSpPr>
            <p:nvPr/>
          </p:nvSpPr>
          <p:spPr bwMode="auto">
            <a:xfrm>
              <a:off x="4879" y="1317"/>
              <a:ext cx="59" cy="144"/>
            </a:xfrm>
            <a:custGeom>
              <a:avLst/>
              <a:gdLst>
                <a:gd name="T0" fmla="*/ 0 w 147"/>
                <a:gd name="T1" fmla="*/ 276 h 360"/>
                <a:gd name="T2" fmla="*/ 48 w 147"/>
                <a:gd name="T3" fmla="*/ 360 h 360"/>
                <a:gd name="T4" fmla="*/ 84 w 147"/>
                <a:gd name="T5" fmla="*/ 324 h 360"/>
                <a:gd name="T6" fmla="*/ 114 w 147"/>
                <a:gd name="T7" fmla="*/ 261 h 360"/>
                <a:gd name="T8" fmla="*/ 123 w 147"/>
                <a:gd name="T9" fmla="*/ 180 h 360"/>
                <a:gd name="T10" fmla="*/ 120 w 147"/>
                <a:gd name="T11" fmla="*/ 99 h 360"/>
                <a:gd name="T12" fmla="*/ 147 w 147"/>
                <a:gd name="T13" fmla="*/ 99 h 360"/>
                <a:gd name="T14" fmla="*/ 72 w 147"/>
                <a:gd name="T15" fmla="*/ 0 h 360"/>
                <a:gd name="T16" fmla="*/ 15 w 147"/>
                <a:gd name="T17" fmla="*/ 99 h 360"/>
                <a:gd name="T18" fmla="*/ 48 w 147"/>
                <a:gd name="T19" fmla="*/ 105 h 360"/>
                <a:gd name="T20" fmla="*/ 48 w 147"/>
                <a:gd name="T21" fmla="*/ 189 h 360"/>
                <a:gd name="T22" fmla="*/ 39 w 147"/>
                <a:gd name="T23" fmla="*/ 234 h 360"/>
                <a:gd name="T24" fmla="*/ 0 w 147"/>
                <a:gd name="T25" fmla="*/ 27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360">
                  <a:moveTo>
                    <a:pt x="0" y="276"/>
                  </a:moveTo>
                  <a:lnTo>
                    <a:pt x="48" y="360"/>
                  </a:lnTo>
                  <a:lnTo>
                    <a:pt x="84" y="324"/>
                  </a:lnTo>
                  <a:lnTo>
                    <a:pt x="114" y="261"/>
                  </a:lnTo>
                  <a:lnTo>
                    <a:pt x="123" y="180"/>
                  </a:lnTo>
                  <a:lnTo>
                    <a:pt x="120" y="99"/>
                  </a:lnTo>
                  <a:lnTo>
                    <a:pt x="147" y="99"/>
                  </a:lnTo>
                  <a:lnTo>
                    <a:pt x="72" y="0"/>
                  </a:lnTo>
                  <a:lnTo>
                    <a:pt x="15" y="99"/>
                  </a:lnTo>
                  <a:lnTo>
                    <a:pt x="48" y="105"/>
                  </a:lnTo>
                  <a:lnTo>
                    <a:pt x="48" y="189"/>
                  </a:lnTo>
                  <a:lnTo>
                    <a:pt x="39" y="23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39" name="Freeform 39"/>
            <p:cNvSpPr>
              <a:spLocks/>
            </p:cNvSpPr>
            <p:nvPr/>
          </p:nvSpPr>
          <p:spPr bwMode="auto">
            <a:xfrm>
              <a:off x="4698" y="1158"/>
              <a:ext cx="174" cy="110"/>
            </a:xfrm>
            <a:custGeom>
              <a:avLst/>
              <a:gdLst>
                <a:gd name="T0" fmla="*/ 0 w 435"/>
                <a:gd name="T1" fmla="*/ 216 h 276"/>
                <a:gd name="T2" fmla="*/ 60 w 435"/>
                <a:gd name="T3" fmla="*/ 276 h 276"/>
                <a:gd name="T4" fmla="*/ 363 w 435"/>
                <a:gd name="T5" fmla="*/ 108 h 276"/>
                <a:gd name="T6" fmla="*/ 372 w 435"/>
                <a:gd name="T7" fmla="*/ 126 h 276"/>
                <a:gd name="T8" fmla="*/ 435 w 435"/>
                <a:gd name="T9" fmla="*/ 3 h 276"/>
                <a:gd name="T10" fmla="*/ 336 w 435"/>
                <a:gd name="T11" fmla="*/ 0 h 276"/>
                <a:gd name="T12" fmla="*/ 345 w 435"/>
                <a:gd name="T13" fmla="*/ 24 h 276"/>
                <a:gd name="T14" fmla="*/ 0 w 435"/>
                <a:gd name="T15" fmla="*/ 21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276">
                  <a:moveTo>
                    <a:pt x="0" y="216"/>
                  </a:moveTo>
                  <a:lnTo>
                    <a:pt x="60" y="276"/>
                  </a:lnTo>
                  <a:lnTo>
                    <a:pt x="363" y="108"/>
                  </a:lnTo>
                  <a:lnTo>
                    <a:pt x="372" y="126"/>
                  </a:lnTo>
                  <a:lnTo>
                    <a:pt x="435" y="3"/>
                  </a:lnTo>
                  <a:lnTo>
                    <a:pt x="336" y="0"/>
                  </a:lnTo>
                  <a:lnTo>
                    <a:pt x="345" y="24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0" name="Freeform 40"/>
            <p:cNvSpPr>
              <a:spLocks/>
            </p:cNvSpPr>
            <p:nvPr/>
          </p:nvSpPr>
          <p:spPr bwMode="auto">
            <a:xfrm>
              <a:off x="4742" y="1213"/>
              <a:ext cx="183" cy="138"/>
            </a:xfrm>
            <a:custGeom>
              <a:avLst/>
              <a:gdLst>
                <a:gd name="T0" fmla="*/ 408 w 456"/>
                <a:gd name="T1" fmla="*/ 0 h 345"/>
                <a:gd name="T2" fmla="*/ 456 w 456"/>
                <a:gd name="T3" fmla="*/ 75 h 345"/>
                <a:gd name="T4" fmla="*/ 144 w 456"/>
                <a:gd name="T5" fmla="*/ 252 h 345"/>
                <a:gd name="T6" fmla="*/ 99 w 456"/>
                <a:gd name="T7" fmla="*/ 312 h 345"/>
                <a:gd name="T8" fmla="*/ 120 w 456"/>
                <a:gd name="T9" fmla="*/ 318 h 345"/>
                <a:gd name="T10" fmla="*/ 0 w 456"/>
                <a:gd name="T11" fmla="*/ 345 h 345"/>
                <a:gd name="T12" fmla="*/ 0 w 456"/>
                <a:gd name="T13" fmla="*/ 267 h 345"/>
                <a:gd name="T14" fmla="*/ 24 w 456"/>
                <a:gd name="T15" fmla="*/ 273 h 345"/>
                <a:gd name="T16" fmla="*/ 105 w 456"/>
                <a:gd name="T17" fmla="*/ 195 h 345"/>
                <a:gd name="T18" fmla="*/ 408 w 456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345">
                  <a:moveTo>
                    <a:pt x="408" y="0"/>
                  </a:moveTo>
                  <a:lnTo>
                    <a:pt x="456" y="75"/>
                  </a:lnTo>
                  <a:lnTo>
                    <a:pt x="144" y="252"/>
                  </a:lnTo>
                  <a:lnTo>
                    <a:pt x="99" y="312"/>
                  </a:lnTo>
                  <a:lnTo>
                    <a:pt x="120" y="318"/>
                  </a:lnTo>
                  <a:lnTo>
                    <a:pt x="0" y="345"/>
                  </a:lnTo>
                  <a:lnTo>
                    <a:pt x="0" y="267"/>
                  </a:lnTo>
                  <a:lnTo>
                    <a:pt x="24" y="273"/>
                  </a:lnTo>
                  <a:lnTo>
                    <a:pt x="105" y="195"/>
                  </a:lnTo>
                  <a:lnTo>
                    <a:pt x="408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1" name="Freeform 41"/>
            <p:cNvSpPr>
              <a:spLocks/>
            </p:cNvSpPr>
            <p:nvPr/>
          </p:nvSpPr>
          <p:spPr bwMode="auto">
            <a:xfrm>
              <a:off x="4896" y="1477"/>
              <a:ext cx="72" cy="62"/>
            </a:xfrm>
            <a:custGeom>
              <a:avLst/>
              <a:gdLst>
                <a:gd name="T0" fmla="*/ 0 w 180"/>
                <a:gd name="T1" fmla="*/ 69 h 156"/>
                <a:gd name="T2" fmla="*/ 0 w 180"/>
                <a:gd name="T3" fmla="*/ 156 h 156"/>
                <a:gd name="T4" fmla="*/ 84 w 180"/>
                <a:gd name="T5" fmla="*/ 123 h 156"/>
                <a:gd name="T6" fmla="*/ 168 w 180"/>
                <a:gd name="T7" fmla="*/ 81 h 156"/>
                <a:gd name="T8" fmla="*/ 177 w 180"/>
                <a:gd name="T9" fmla="*/ 99 h 156"/>
                <a:gd name="T10" fmla="*/ 180 w 180"/>
                <a:gd name="T11" fmla="*/ 15 h 156"/>
                <a:gd name="T12" fmla="*/ 87 w 180"/>
                <a:gd name="T13" fmla="*/ 0 h 156"/>
                <a:gd name="T14" fmla="*/ 96 w 180"/>
                <a:gd name="T15" fmla="*/ 24 h 156"/>
                <a:gd name="T16" fmla="*/ 51 w 180"/>
                <a:gd name="T17" fmla="*/ 45 h 156"/>
                <a:gd name="T18" fmla="*/ 0 w 180"/>
                <a:gd name="T19" fmla="*/ 6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56">
                  <a:moveTo>
                    <a:pt x="0" y="69"/>
                  </a:moveTo>
                  <a:lnTo>
                    <a:pt x="0" y="156"/>
                  </a:lnTo>
                  <a:lnTo>
                    <a:pt x="84" y="123"/>
                  </a:lnTo>
                  <a:lnTo>
                    <a:pt x="168" y="81"/>
                  </a:lnTo>
                  <a:lnTo>
                    <a:pt x="177" y="99"/>
                  </a:lnTo>
                  <a:lnTo>
                    <a:pt x="180" y="15"/>
                  </a:lnTo>
                  <a:lnTo>
                    <a:pt x="87" y="0"/>
                  </a:lnTo>
                  <a:lnTo>
                    <a:pt x="96" y="24"/>
                  </a:lnTo>
                  <a:lnTo>
                    <a:pt x="51" y="45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2" name="Freeform 42"/>
            <p:cNvSpPr>
              <a:spLocks/>
            </p:cNvSpPr>
            <p:nvPr/>
          </p:nvSpPr>
          <p:spPr bwMode="auto">
            <a:xfrm>
              <a:off x="3902" y="1203"/>
              <a:ext cx="134" cy="59"/>
            </a:xfrm>
            <a:custGeom>
              <a:avLst/>
              <a:gdLst>
                <a:gd name="T0" fmla="*/ 35 w 335"/>
                <a:gd name="T1" fmla="*/ 66 h 147"/>
                <a:gd name="T2" fmla="*/ 14 w 335"/>
                <a:gd name="T3" fmla="*/ 21 h 147"/>
                <a:gd name="T4" fmla="*/ 2 w 335"/>
                <a:gd name="T5" fmla="*/ 3 h 147"/>
                <a:gd name="T6" fmla="*/ 26 w 335"/>
                <a:gd name="T7" fmla="*/ 9 h 147"/>
                <a:gd name="T8" fmla="*/ 77 w 335"/>
                <a:gd name="T9" fmla="*/ 60 h 147"/>
                <a:gd name="T10" fmla="*/ 122 w 335"/>
                <a:gd name="T11" fmla="*/ 96 h 147"/>
                <a:gd name="T12" fmla="*/ 182 w 335"/>
                <a:gd name="T13" fmla="*/ 87 h 147"/>
                <a:gd name="T14" fmla="*/ 206 w 335"/>
                <a:gd name="T15" fmla="*/ 63 h 147"/>
                <a:gd name="T16" fmla="*/ 245 w 335"/>
                <a:gd name="T17" fmla="*/ 63 h 147"/>
                <a:gd name="T18" fmla="*/ 308 w 335"/>
                <a:gd name="T19" fmla="*/ 108 h 147"/>
                <a:gd name="T20" fmla="*/ 335 w 335"/>
                <a:gd name="T2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147">
                  <a:moveTo>
                    <a:pt x="35" y="66"/>
                  </a:moveTo>
                  <a:cubicBezTo>
                    <a:pt x="27" y="48"/>
                    <a:pt x="19" y="31"/>
                    <a:pt x="14" y="21"/>
                  </a:cubicBezTo>
                  <a:cubicBezTo>
                    <a:pt x="9" y="11"/>
                    <a:pt x="0" y="5"/>
                    <a:pt x="2" y="3"/>
                  </a:cubicBezTo>
                  <a:cubicBezTo>
                    <a:pt x="4" y="1"/>
                    <a:pt x="14" y="0"/>
                    <a:pt x="26" y="9"/>
                  </a:cubicBezTo>
                  <a:cubicBezTo>
                    <a:pt x="38" y="18"/>
                    <a:pt x="61" y="46"/>
                    <a:pt x="77" y="60"/>
                  </a:cubicBezTo>
                  <a:cubicBezTo>
                    <a:pt x="93" y="74"/>
                    <a:pt x="105" y="92"/>
                    <a:pt x="122" y="96"/>
                  </a:cubicBezTo>
                  <a:cubicBezTo>
                    <a:pt x="139" y="100"/>
                    <a:pt x="168" y="93"/>
                    <a:pt x="182" y="87"/>
                  </a:cubicBezTo>
                  <a:cubicBezTo>
                    <a:pt x="196" y="81"/>
                    <a:pt x="196" y="67"/>
                    <a:pt x="206" y="63"/>
                  </a:cubicBezTo>
                  <a:cubicBezTo>
                    <a:pt x="216" y="59"/>
                    <a:pt x="228" y="56"/>
                    <a:pt x="245" y="63"/>
                  </a:cubicBezTo>
                  <a:cubicBezTo>
                    <a:pt x="262" y="70"/>
                    <a:pt x="293" y="94"/>
                    <a:pt x="308" y="108"/>
                  </a:cubicBezTo>
                  <a:cubicBezTo>
                    <a:pt x="323" y="122"/>
                    <a:pt x="329" y="134"/>
                    <a:pt x="335" y="147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3" name="Freeform 43"/>
            <p:cNvSpPr>
              <a:spLocks/>
            </p:cNvSpPr>
            <p:nvPr/>
          </p:nvSpPr>
          <p:spPr bwMode="auto">
            <a:xfrm>
              <a:off x="3536" y="1452"/>
              <a:ext cx="141" cy="158"/>
            </a:xfrm>
            <a:custGeom>
              <a:avLst/>
              <a:gdLst>
                <a:gd name="T0" fmla="*/ 107 w 353"/>
                <a:gd name="T1" fmla="*/ 101 h 395"/>
                <a:gd name="T2" fmla="*/ 62 w 353"/>
                <a:gd name="T3" fmla="*/ 62 h 395"/>
                <a:gd name="T4" fmla="*/ 8 w 353"/>
                <a:gd name="T5" fmla="*/ 5 h 395"/>
                <a:gd name="T6" fmla="*/ 14 w 353"/>
                <a:gd name="T7" fmla="*/ 29 h 395"/>
                <a:gd name="T8" fmla="*/ 41 w 353"/>
                <a:gd name="T9" fmla="*/ 83 h 395"/>
                <a:gd name="T10" fmla="*/ 14 w 353"/>
                <a:gd name="T11" fmla="*/ 203 h 395"/>
                <a:gd name="T12" fmla="*/ 20 w 353"/>
                <a:gd name="T13" fmla="*/ 275 h 395"/>
                <a:gd name="T14" fmla="*/ 98 w 353"/>
                <a:gd name="T15" fmla="*/ 326 h 395"/>
                <a:gd name="T16" fmla="*/ 221 w 353"/>
                <a:gd name="T17" fmla="*/ 392 h 395"/>
                <a:gd name="T18" fmla="*/ 293 w 353"/>
                <a:gd name="T19" fmla="*/ 344 h 395"/>
                <a:gd name="T20" fmla="*/ 302 w 353"/>
                <a:gd name="T21" fmla="*/ 263 h 395"/>
                <a:gd name="T22" fmla="*/ 311 w 353"/>
                <a:gd name="T23" fmla="*/ 233 h 395"/>
                <a:gd name="T24" fmla="*/ 320 w 353"/>
                <a:gd name="T25" fmla="*/ 215 h 395"/>
                <a:gd name="T26" fmla="*/ 353 w 353"/>
                <a:gd name="T27" fmla="*/ 2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" h="395">
                  <a:moveTo>
                    <a:pt x="107" y="101"/>
                  </a:moveTo>
                  <a:cubicBezTo>
                    <a:pt x="93" y="89"/>
                    <a:pt x="79" y="78"/>
                    <a:pt x="62" y="62"/>
                  </a:cubicBezTo>
                  <a:cubicBezTo>
                    <a:pt x="45" y="46"/>
                    <a:pt x="16" y="10"/>
                    <a:pt x="8" y="5"/>
                  </a:cubicBezTo>
                  <a:cubicBezTo>
                    <a:pt x="0" y="0"/>
                    <a:pt x="9" y="16"/>
                    <a:pt x="14" y="29"/>
                  </a:cubicBezTo>
                  <a:cubicBezTo>
                    <a:pt x="19" y="42"/>
                    <a:pt x="41" y="54"/>
                    <a:pt x="41" y="83"/>
                  </a:cubicBezTo>
                  <a:cubicBezTo>
                    <a:pt x="41" y="112"/>
                    <a:pt x="17" y="171"/>
                    <a:pt x="14" y="203"/>
                  </a:cubicBezTo>
                  <a:cubicBezTo>
                    <a:pt x="11" y="235"/>
                    <a:pt x="6" y="255"/>
                    <a:pt x="20" y="275"/>
                  </a:cubicBezTo>
                  <a:cubicBezTo>
                    <a:pt x="34" y="295"/>
                    <a:pt x="65" y="307"/>
                    <a:pt x="98" y="326"/>
                  </a:cubicBezTo>
                  <a:cubicBezTo>
                    <a:pt x="131" y="345"/>
                    <a:pt x="188" y="389"/>
                    <a:pt x="221" y="392"/>
                  </a:cubicBezTo>
                  <a:cubicBezTo>
                    <a:pt x="254" y="395"/>
                    <a:pt x="280" y="365"/>
                    <a:pt x="293" y="344"/>
                  </a:cubicBezTo>
                  <a:cubicBezTo>
                    <a:pt x="306" y="323"/>
                    <a:pt x="299" y="281"/>
                    <a:pt x="302" y="263"/>
                  </a:cubicBezTo>
                  <a:cubicBezTo>
                    <a:pt x="305" y="245"/>
                    <a:pt x="308" y="241"/>
                    <a:pt x="311" y="233"/>
                  </a:cubicBezTo>
                  <a:cubicBezTo>
                    <a:pt x="314" y="225"/>
                    <a:pt x="313" y="218"/>
                    <a:pt x="320" y="215"/>
                  </a:cubicBezTo>
                  <a:cubicBezTo>
                    <a:pt x="327" y="212"/>
                    <a:pt x="340" y="212"/>
                    <a:pt x="353" y="212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4" name="Freeform 44"/>
            <p:cNvSpPr>
              <a:spLocks/>
            </p:cNvSpPr>
            <p:nvPr/>
          </p:nvSpPr>
          <p:spPr bwMode="auto">
            <a:xfrm>
              <a:off x="3643" y="1509"/>
              <a:ext cx="55" cy="37"/>
            </a:xfrm>
            <a:custGeom>
              <a:avLst/>
              <a:gdLst>
                <a:gd name="T0" fmla="*/ 0 w 138"/>
                <a:gd name="T1" fmla="*/ 54 h 91"/>
                <a:gd name="T2" fmla="*/ 18 w 138"/>
                <a:gd name="T3" fmla="*/ 54 h 91"/>
                <a:gd name="T4" fmla="*/ 57 w 138"/>
                <a:gd name="T5" fmla="*/ 24 h 91"/>
                <a:gd name="T6" fmla="*/ 87 w 138"/>
                <a:gd name="T7" fmla="*/ 0 h 91"/>
                <a:gd name="T8" fmla="*/ 96 w 138"/>
                <a:gd name="T9" fmla="*/ 24 h 91"/>
                <a:gd name="T10" fmla="*/ 90 w 138"/>
                <a:gd name="T11" fmla="*/ 48 h 91"/>
                <a:gd name="T12" fmla="*/ 114 w 138"/>
                <a:gd name="T13" fmla="*/ 84 h 91"/>
                <a:gd name="T14" fmla="*/ 138 w 138"/>
                <a:gd name="T15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91">
                  <a:moveTo>
                    <a:pt x="0" y="54"/>
                  </a:moveTo>
                  <a:cubicBezTo>
                    <a:pt x="4" y="56"/>
                    <a:pt x="9" y="59"/>
                    <a:pt x="18" y="54"/>
                  </a:cubicBezTo>
                  <a:cubicBezTo>
                    <a:pt x="27" y="49"/>
                    <a:pt x="46" y="33"/>
                    <a:pt x="57" y="24"/>
                  </a:cubicBezTo>
                  <a:cubicBezTo>
                    <a:pt x="68" y="15"/>
                    <a:pt x="81" y="0"/>
                    <a:pt x="87" y="0"/>
                  </a:cubicBezTo>
                  <a:cubicBezTo>
                    <a:pt x="93" y="0"/>
                    <a:pt x="95" y="16"/>
                    <a:pt x="96" y="24"/>
                  </a:cubicBezTo>
                  <a:cubicBezTo>
                    <a:pt x="97" y="32"/>
                    <a:pt x="87" y="38"/>
                    <a:pt x="90" y="48"/>
                  </a:cubicBezTo>
                  <a:cubicBezTo>
                    <a:pt x="93" y="58"/>
                    <a:pt x="106" y="77"/>
                    <a:pt x="114" y="84"/>
                  </a:cubicBezTo>
                  <a:cubicBezTo>
                    <a:pt x="122" y="91"/>
                    <a:pt x="130" y="89"/>
                    <a:pt x="138" y="87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5" name="Freeform 45"/>
            <p:cNvSpPr>
              <a:spLocks/>
            </p:cNvSpPr>
            <p:nvPr/>
          </p:nvSpPr>
          <p:spPr bwMode="auto">
            <a:xfrm>
              <a:off x="3688" y="1517"/>
              <a:ext cx="63" cy="16"/>
            </a:xfrm>
            <a:custGeom>
              <a:avLst/>
              <a:gdLst>
                <a:gd name="T0" fmla="*/ 159 w 159"/>
                <a:gd name="T1" fmla="*/ 18 h 42"/>
                <a:gd name="T2" fmla="*/ 132 w 159"/>
                <a:gd name="T3" fmla="*/ 0 h 42"/>
                <a:gd name="T4" fmla="*/ 78 w 159"/>
                <a:gd name="T5" fmla="*/ 18 h 42"/>
                <a:gd name="T6" fmla="*/ 39 w 159"/>
                <a:gd name="T7" fmla="*/ 36 h 42"/>
                <a:gd name="T8" fmla="*/ 0 w 15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2">
                  <a:moveTo>
                    <a:pt x="159" y="18"/>
                  </a:moveTo>
                  <a:cubicBezTo>
                    <a:pt x="152" y="9"/>
                    <a:pt x="145" y="0"/>
                    <a:pt x="132" y="0"/>
                  </a:cubicBezTo>
                  <a:cubicBezTo>
                    <a:pt x="119" y="0"/>
                    <a:pt x="93" y="12"/>
                    <a:pt x="78" y="18"/>
                  </a:cubicBezTo>
                  <a:cubicBezTo>
                    <a:pt x="63" y="24"/>
                    <a:pt x="52" y="32"/>
                    <a:pt x="39" y="36"/>
                  </a:cubicBezTo>
                  <a:cubicBezTo>
                    <a:pt x="26" y="40"/>
                    <a:pt x="13" y="41"/>
                    <a:pt x="0" y="42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6" name="Freeform 46"/>
            <p:cNvSpPr>
              <a:spLocks/>
            </p:cNvSpPr>
            <p:nvPr/>
          </p:nvSpPr>
          <p:spPr bwMode="auto">
            <a:xfrm>
              <a:off x="3556" y="1088"/>
              <a:ext cx="232" cy="366"/>
            </a:xfrm>
            <a:custGeom>
              <a:avLst/>
              <a:gdLst>
                <a:gd name="T0" fmla="*/ 582 w 582"/>
                <a:gd name="T1" fmla="*/ 0 h 915"/>
                <a:gd name="T2" fmla="*/ 549 w 582"/>
                <a:gd name="T3" fmla="*/ 18 h 915"/>
                <a:gd name="T4" fmla="*/ 573 w 582"/>
                <a:gd name="T5" fmla="*/ 93 h 915"/>
                <a:gd name="T6" fmla="*/ 573 w 582"/>
                <a:gd name="T7" fmla="*/ 201 h 915"/>
                <a:gd name="T8" fmla="*/ 555 w 582"/>
                <a:gd name="T9" fmla="*/ 279 h 915"/>
                <a:gd name="T10" fmla="*/ 507 w 582"/>
                <a:gd name="T11" fmla="*/ 324 h 915"/>
                <a:gd name="T12" fmla="*/ 426 w 582"/>
                <a:gd name="T13" fmla="*/ 384 h 915"/>
                <a:gd name="T14" fmla="*/ 429 w 582"/>
                <a:gd name="T15" fmla="*/ 426 h 915"/>
                <a:gd name="T16" fmla="*/ 414 w 582"/>
                <a:gd name="T17" fmla="*/ 510 h 915"/>
                <a:gd name="T18" fmla="*/ 375 w 582"/>
                <a:gd name="T19" fmla="*/ 585 h 915"/>
                <a:gd name="T20" fmla="*/ 324 w 582"/>
                <a:gd name="T21" fmla="*/ 615 h 915"/>
                <a:gd name="T22" fmla="*/ 288 w 582"/>
                <a:gd name="T23" fmla="*/ 591 h 915"/>
                <a:gd name="T24" fmla="*/ 273 w 582"/>
                <a:gd name="T25" fmla="*/ 528 h 915"/>
                <a:gd name="T26" fmla="*/ 252 w 582"/>
                <a:gd name="T27" fmla="*/ 486 h 915"/>
                <a:gd name="T28" fmla="*/ 216 w 582"/>
                <a:gd name="T29" fmla="*/ 513 h 915"/>
                <a:gd name="T30" fmla="*/ 204 w 582"/>
                <a:gd name="T31" fmla="*/ 549 h 915"/>
                <a:gd name="T32" fmla="*/ 207 w 582"/>
                <a:gd name="T33" fmla="*/ 612 h 915"/>
                <a:gd name="T34" fmla="*/ 294 w 582"/>
                <a:gd name="T35" fmla="*/ 615 h 915"/>
                <a:gd name="T36" fmla="*/ 333 w 582"/>
                <a:gd name="T37" fmla="*/ 648 h 915"/>
                <a:gd name="T38" fmla="*/ 372 w 582"/>
                <a:gd name="T39" fmla="*/ 681 h 915"/>
                <a:gd name="T40" fmla="*/ 363 w 582"/>
                <a:gd name="T41" fmla="*/ 720 h 915"/>
                <a:gd name="T42" fmla="*/ 297 w 582"/>
                <a:gd name="T43" fmla="*/ 696 h 915"/>
                <a:gd name="T44" fmla="*/ 219 w 582"/>
                <a:gd name="T45" fmla="*/ 663 h 915"/>
                <a:gd name="T46" fmla="*/ 165 w 582"/>
                <a:gd name="T47" fmla="*/ 651 h 915"/>
                <a:gd name="T48" fmla="*/ 126 w 582"/>
                <a:gd name="T49" fmla="*/ 702 h 915"/>
                <a:gd name="T50" fmla="*/ 60 w 582"/>
                <a:gd name="T51" fmla="*/ 798 h 915"/>
                <a:gd name="T52" fmla="*/ 0 w 582"/>
                <a:gd name="T53" fmla="*/ 900 h 915"/>
                <a:gd name="T54" fmla="*/ 63 w 582"/>
                <a:gd name="T55" fmla="*/ 891 h 915"/>
                <a:gd name="T56" fmla="*/ 129 w 582"/>
                <a:gd name="T57" fmla="*/ 879 h 915"/>
                <a:gd name="T58" fmla="*/ 210 w 582"/>
                <a:gd name="T59" fmla="*/ 867 h 915"/>
                <a:gd name="T60" fmla="*/ 246 w 582"/>
                <a:gd name="T61" fmla="*/ 90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2" h="915">
                  <a:moveTo>
                    <a:pt x="582" y="0"/>
                  </a:moveTo>
                  <a:cubicBezTo>
                    <a:pt x="566" y="1"/>
                    <a:pt x="550" y="3"/>
                    <a:pt x="549" y="18"/>
                  </a:cubicBezTo>
                  <a:cubicBezTo>
                    <a:pt x="548" y="33"/>
                    <a:pt x="569" y="63"/>
                    <a:pt x="573" y="93"/>
                  </a:cubicBezTo>
                  <a:cubicBezTo>
                    <a:pt x="577" y="123"/>
                    <a:pt x="576" y="170"/>
                    <a:pt x="573" y="201"/>
                  </a:cubicBezTo>
                  <a:cubicBezTo>
                    <a:pt x="570" y="232"/>
                    <a:pt x="566" y="259"/>
                    <a:pt x="555" y="279"/>
                  </a:cubicBezTo>
                  <a:cubicBezTo>
                    <a:pt x="544" y="299"/>
                    <a:pt x="528" y="307"/>
                    <a:pt x="507" y="324"/>
                  </a:cubicBezTo>
                  <a:cubicBezTo>
                    <a:pt x="486" y="341"/>
                    <a:pt x="439" y="367"/>
                    <a:pt x="426" y="384"/>
                  </a:cubicBezTo>
                  <a:cubicBezTo>
                    <a:pt x="413" y="401"/>
                    <a:pt x="431" y="405"/>
                    <a:pt x="429" y="426"/>
                  </a:cubicBezTo>
                  <a:cubicBezTo>
                    <a:pt x="427" y="447"/>
                    <a:pt x="423" y="484"/>
                    <a:pt x="414" y="510"/>
                  </a:cubicBezTo>
                  <a:cubicBezTo>
                    <a:pt x="405" y="536"/>
                    <a:pt x="390" y="567"/>
                    <a:pt x="375" y="585"/>
                  </a:cubicBezTo>
                  <a:cubicBezTo>
                    <a:pt x="360" y="603"/>
                    <a:pt x="338" y="614"/>
                    <a:pt x="324" y="615"/>
                  </a:cubicBezTo>
                  <a:cubicBezTo>
                    <a:pt x="310" y="616"/>
                    <a:pt x="296" y="605"/>
                    <a:pt x="288" y="591"/>
                  </a:cubicBezTo>
                  <a:cubicBezTo>
                    <a:pt x="280" y="577"/>
                    <a:pt x="279" y="545"/>
                    <a:pt x="273" y="528"/>
                  </a:cubicBezTo>
                  <a:cubicBezTo>
                    <a:pt x="267" y="511"/>
                    <a:pt x="261" y="488"/>
                    <a:pt x="252" y="486"/>
                  </a:cubicBezTo>
                  <a:cubicBezTo>
                    <a:pt x="243" y="484"/>
                    <a:pt x="224" y="503"/>
                    <a:pt x="216" y="513"/>
                  </a:cubicBezTo>
                  <a:cubicBezTo>
                    <a:pt x="208" y="523"/>
                    <a:pt x="205" y="533"/>
                    <a:pt x="204" y="549"/>
                  </a:cubicBezTo>
                  <a:cubicBezTo>
                    <a:pt x="203" y="565"/>
                    <a:pt x="192" y="601"/>
                    <a:pt x="207" y="612"/>
                  </a:cubicBezTo>
                  <a:cubicBezTo>
                    <a:pt x="222" y="623"/>
                    <a:pt x="273" y="609"/>
                    <a:pt x="294" y="615"/>
                  </a:cubicBezTo>
                  <a:cubicBezTo>
                    <a:pt x="315" y="621"/>
                    <a:pt x="320" y="637"/>
                    <a:pt x="333" y="648"/>
                  </a:cubicBezTo>
                  <a:cubicBezTo>
                    <a:pt x="346" y="659"/>
                    <a:pt x="367" y="669"/>
                    <a:pt x="372" y="681"/>
                  </a:cubicBezTo>
                  <a:cubicBezTo>
                    <a:pt x="377" y="693"/>
                    <a:pt x="375" y="718"/>
                    <a:pt x="363" y="720"/>
                  </a:cubicBezTo>
                  <a:cubicBezTo>
                    <a:pt x="351" y="722"/>
                    <a:pt x="321" y="705"/>
                    <a:pt x="297" y="696"/>
                  </a:cubicBezTo>
                  <a:cubicBezTo>
                    <a:pt x="273" y="687"/>
                    <a:pt x="241" y="670"/>
                    <a:pt x="219" y="663"/>
                  </a:cubicBezTo>
                  <a:cubicBezTo>
                    <a:pt x="197" y="656"/>
                    <a:pt x="180" y="645"/>
                    <a:pt x="165" y="651"/>
                  </a:cubicBezTo>
                  <a:cubicBezTo>
                    <a:pt x="150" y="657"/>
                    <a:pt x="143" y="678"/>
                    <a:pt x="126" y="702"/>
                  </a:cubicBezTo>
                  <a:cubicBezTo>
                    <a:pt x="109" y="726"/>
                    <a:pt x="81" y="765"/>
                    <a:pt x="60" y="798"/>
                  </a:cubicBezTo>
                  <a:cubicBezTo>
                    <a:pt x="39" y="831"/>
                    <a:pt x="0" y="885"/>
                    <a:pt x="0" y="900"/>
                  </a:cubicBezTo>
                  <a:cubicBezTo>
                    <a:pt x="0" y="915"/>
                    <a:pt x="42" y="894"/>
                    <a:pt x="63" y="891"/>
                  </a:cubicBezTo>
                  <a:cubicBezTo>
                    <a:pt x="84" y="888"/>
                    <a:pt x="105" y="883"/>
                    <a:pt x="129" y="879"/>
                  </a:cubicBezTo>
                  <a:cubicBezTo>
                    <a:pt x="153" y="875"/>
                    <a:pt x="191" y="863"/>
                    <a:pt x="210" y="867"/>
                  </a:cubicBezTo>
                  <a:cubicBezTo>
                    <a:pt x="229" y="871"/>
                    <a:pt x="237" y="887"/>
                    <a:pt x="246" y="903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7" name="Freeform 47"/>
            <p:cNvSpPr>
              <a:spLocks/>
            </p:cNvSpPr>
            <p:nvPr/>
          </p:nvSpPr>
          <p:spPr bwMode="auto">
            <a:xfrm>
              <a:off x="3625" y="1173"/>
              <a:ext cx="54" cy="69"/>
            </a:xfrm>
            <a:custGeom>
              <a:avLst/>
              <a:gdLst>
                <a:gd name="T0" fmla="*/ 18 w 126"/>
                <a:gd name="T1" fmla="*/ 171 h 171"/>
                <a:gd name="T2" fmla="*/ 3 w 126"/>
                <a:gd name="T3" fmla="*/ 153 h 171"/>
                <a:gd name="T4" fmla="*/ 36 w 126"/>
                <a:gd name="T5" fmla="*/ 135 h 171"/>
                <a:gd name="T6" fmla="*/ 105 w 126"/>
                <a:gd name="T7" fmla="*/ 111 h 171"/>
                <a:gd name="T8" fmla="*/ 126 w 126"/>
                <a:gd name="T9" fmla="*/ 72 h 171"/>
                <a:gd name="T10" fmla="*/ 105 w 126"/>
                <a:gd name="T11" fmla="*/ 39 h 171"/>
                <a:gd name="T12" fmla="*/ 96 w 126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71">
                  <a:moveTo>
                    <a:pt x="18" y="171"/>
                  </a:moveTo>
                  <a:cubicBezTo>
                    <a:pt x="9" y="165"/>
                    <a:pt x="0" y="159"/>
                    <a:pt x="3" y="153"/>
                  </a:cubicBezTo>
                  <a:cubicBezTo>
                    <a:pt x="6" y="147"/>
                    <a:pt x="19" y="142"/>
                    <a:pt x="36" y="135"/>
                  </a:cubicBezTo>
                  <a:cubicBezTo>
                    <a:pt x="53" y="128"/>
                    <a:pt x="90" y="121"/>
                    <a:pt x="105" y="111"/>
                  </a:cubicBezTo>
                  <a:cubicBezTo>
                    <a:pt x="120" y="101"/>
                    <a:pt x="126" y="84"/>
                    <a:pt x="126" y="72"/>
                  </a:cubicBezTo>
                  <a:cubicBezTo>
                    <a:pt x="126" y="60"/>
                    <a:pt x="110" y="51"/>
                    <a:pt x="105" y="39"/>
                  </a:cubicBezTo>
                  <a:cubicBezTo>
                    <a:pt x="100" y="27"/>
                    <a:pt x="95" y="6"/>
                    <a:pt x="96" y="0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8" name="Freeform 48"/>
            <p:cNvSpPr>
              <a:spLocks/>
            </p:cNvSpPr>
            <p:nvPr/>
          </p:nvSpPr>
          <p:spPr bwMode="auto">
            <a:xfrm>
              <a:off x="4048" y="1388"/>
              <a:ext cx="64" cy="59"/>
            </a:xfrm>
            <a:custGeom>
              <a:avLst/>
              <a:gdLst>
                <a:gd name="T0" fmla="*/ 162 w 162"/>
                <a:gd name="T1" fmla="*/ 0 h 147"/>
                <a:gd name="T2" fmla="*/ 93 w 162"/>
                <a:gd name="T3" fmla="*/ 54 h 147"/>
                <a:gd name="T4" fmla="*/ 63 w 162"/>
                <a:gd name="T5" fmla="*/ 96 h 147"/>
                <a:gd name="T6" fmla="*/ 27 w 162"/>
                <a:gd name="T7" fmla="*/ 129 h 147"/>
                <a:gd name="T8" fmla="*/ 0 w 162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162" y="0"/>
                  </a:moveTo>
                  <a:cubicBezTo>
                    <a:pt x="136" y="19"/>
                    <a:pt x="110" y="38"/>
                    <a:pt x="93" y="54"/>
                  </a:cubicBezTo>
                  <a:cubicBezTo>
                    <a:pt x="76" y="70"/>
                    <a:pt x="74" y="84"/>
                    <a:pt x="63" y="96"/>
                  </a:cubicBezTo>
                  <a:cubicBezTo>
                    <a:pt x="52" y="108"/>
                    <a:pt x="38" y="120"/>
                    <a:pt x="27" y="129"/>
                  </a:cubicBezTo>
                  <a:cubicBezTo>
                    <a:pt x="16" y="138"/>
                    <a:pt x="8" y="142"/>
                    <a:pt x="0" y="14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49" name="Freeform 49"/>
            <p:cNvSpPr>
              <a:spLocks/>
            </p:cNvSpPr>
            <p:nvPr/>
          </p:nvSpPr>
          <p:spPr bwMode="auto">
            <a:xfrm>
              <a:off x="3954" y="1451"/>
              <a:ext cx="82" cy="76"/>
            </a:xfrm>
            <a:custGeom>
              <a:avLst/>
              <a:gdLst>
                <a:gd name="T0" fmla="*/ 204 w 204"/>
                <a:gd name="T1" fmla="*/ 0 h 191"/>
                <a:gd name="T2" fmla="*/ 150 w 204"/>
                <a:gd name="T3" fmla="*/ 21 h 191"/>
                <a:gd name="T4" fmla="*/ 117 w 204"/>
                <a:gd name="T5" fmla="*/ 72 h 191"/>
                <a:gd name="T6" fmla="*/ 114 w 204"/>
                <a:gd name="T7" fmla="*/ 156 h 191"/>
                <a:gd name="T8" fmla="*/ 87 w 204"/>
                <a:gd name="T9" fmla="*/ 186 h 191"/>
                <a:gd name="T10" fmla="*/ 48 w 204"/>
                <a:gd name="T11" fmla="*/ 189 h 191"/>
                <a:gd name="T12" fmla="*/ 0 w 204"/>
                <a:gd name="T13" fmla="*/ 17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91">
                  <a:moveTo>
                    <a:pt x="204" y="0"/>
                  </a:moveTo>
                  <a:cubicBezTo>
                    <a:pt x="184" y="4"/>
                    <a:pt x="164" y="9"/>
                    <a:pt x="150" y="21"/>
                  </a:cubicBezTo>
                  <a:cubicBezTo>
                    <a:pt x="136" y="33"/>
                    <a:pt x="123" y="50"/>
                    <a:pt x="117" y="72"/>
                  </a:cubicBezTo>
                  <a:cubicBezTo>
                    <a:pt x="111" y="94"/>
                    <a:pt x="119" y="137"/>
                    <a:pt x="114" y="156"/>
                  </a:cubicBezTo>
                  <a:cubicBezTo>
                    <a:pt x="109" y="175"/>
                    <a:pt x="98" y="181"/>
                    <a:pt x="87" y="186"/>
                  </a:cubicBezTo>
                  <a:cubicBezTo>
                    <a:pt x="76" y="191"/>
                    <a:pt x="62" y="191"/>
                    <a:pt x="48" y="189"/>
                  </a:cubicBezTo>
                  <a:cubicBezTo>
                    <a:pt x="34" y="187"/>
                    <a:pt x="17" y="180"/>
                    <a:pt x="0" y="174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0" name="Freeform 50"/>
            <p:cNvSpPr>
              <a:spLocks/>
            </p:cNvSpPr>
            <p:nvPr/>
          </p:nvSpPr>
          <p:spPr bwMode="auto">
            <a:xfrm>
              <a:off x="3913" y="1305"/>
              <a:ext cx="63" cy="82"/>
            </a:xfrm>
            <a:custGeom>
              <a:avLst/>
              <a:gdLst>
                <a:gd name="T0" fmla="*/ 156 w 156"/>
                <a:gd name="T1" fmla="*/ 200 h 205"/>
                <a:gd name="T2" fmla="*/ 99 w 156"/>
                <a:gd name="T3" fmla="*/ 203 h 205"/>
                <a:gd name="T4" fmla="*/ 51 w 156"/>
                <a:gd name="T5" fmla="*/ 185 h 205"/>
                <a:gd name="T6" fmla="*/ 15 w 156"/>
                <a:gd name="T7" fmla="*/ 143 h 205"/>
                <a:gd name="T8" fmla="*/ 0 w 156"/>
                <a:gd name="T9" fmla="*/ 92 h 205"/>
                <a:gd name="T10" fmla="*/ 12 w 156"/>
                <a:gd name="T11" fmla="*/ 32 h 205"/>
                <a:gd name="T12" fmla="*/ 42 w 156"/>
                <a:gd name="T13" fmla="*/ 14 h 205"/>
                <a:gd name="T14" fmla="*/ 72 w 156"/>
                <a:gd name="T15" fmla="*/ 2 h 205"/>
                <a:gd name="T16" fmla="*/ 96 w 156"/>
                <a:gd name="T17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05">
                  <a:moveTo>
                    <a:pt x="156" y="200"/>
                  </a:moveTo>
                  <a:cubicBezTo>
                    <a:pt x="136" y="202"/>
                    <a:pt x="116" y="205"/>
                    <a:pt x="99" y="203"/>
                  </a:cubicBezTo>
                  <a:cubicBezTo>
                    <a:pt x="82" y="201"/>
                    <a:pt x="65" y="195"/>
                    <a:pt x="51" y="185"/>
                  </a:cubicBezTo>
                  <a:cubicBezTo>
                    <a:pt x="37" y="175"/>
                    <a:pt x="24" y="158"/>
                    <a:pt x="15" y="143"/>
                  </a:cubicBezTo>
                  <a:cubicBezTo>
                    <a:pt x="6" y="128"/>
                    <a:pt x="0" y="110"/>
                    <a:pt x="0" y="92"/>
                  </a:cubicBezTo>
                  <a:cubicBezTo>
                    <a:pt x="0" y="74"/>
                    <a:pt x="5" y="45"/>
                    <a:pt x="12" y="32"/>
                  </a:cubicBezTo>
                  <a:cubicBezTo>
                    <a:pt x="19" y="19"/>
                    <a:pt x="32" y="19"/>
                    <a:pt x="42" y="14"/>
                  </a:cubicBezTo>
                  <a:cubicBezTo>
                    <a:pt x="52" y="9"/>
                    <a:pt x="63" y="4"/>
                    <a:pt x="72" y="2"/>
                  </a:cubicBezTo>
                  <a:cubicBezTo>
                    <a:pt x="81" y="0"/>
                    <a:pt x="88" y="1"/>
                    <a:pt x="96" y="2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1" name="Freeform 51"/>
            <p:cNvSpPr>
              <a:spLocks/>
            </p:cNvSpPr>
            <p:nvPr/>
          </p:nvSpPr>
          <p:spPr bwMode="auto">
            <a:xfrm>
              <a:off x="3967" y="1313"/>
              <a:ext cx="17" cy="60"/>
            </a:xfrm>
            <a:custGeom>
              <a:avLst/>
              <a:gdLst>
                <a:gd name="T0" fmla="*/ 0 w 41"/>
                <a:gd name="T1" fmla="*/ 0 h 150"/>
                <a:gd name="T2" fmla="*/ 33 w 41"/>
                <a:gd name="T3" fmla="*/ 30 h 150"/>
                <a:gd name="T4" fmla="*/ 39 w 41"/>
                <a:gd name="T5" fmla="*/ 90 h 150"/>
                <a:gd name="T6" fmla="*/ 18 w 41"/>
                <a:gd name="T7" fmla="*/ 129 h 150"/>
                <a:gd name="T8" fmla="*/ 0 w 41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0">
                  <a:moveTo>
                    <a:pt x="0" y="0"/>
                  </a:moveTo>
                  <a:cubicBezTo>
                    <a:pt x="13" y="7"/>
                    <a:pt x="26" y="15"/>
                    <a:pt x="33" y="30"/>
                  </a:cubicBezTo>
                  <a:cubicBezTo>
                    <a:pt x="40" y="45"/>
                    <a:pt x="41" y="74"/>
                    <a:pt x="39" y="90"/>
                  </a:cubicBezTo>
                  <a:cubicBezTo>
                    <a:pt x="37" y="106"/>
                    <a:pt x="25" y="119"/>
                    <a:pt x="18" y="129"/>
                  </a:cubicBezTo>
                  <a:cubicBezTo>
                    <a:pt x="11" y="139"/>
                    <a:pt x="5" y="144"/>
                    <a:pt x="0" y="150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2" name="Freeform 52"/>
            <p:cNvSpPr>
              <a:spLocks/>
            </p:cNvSpPr>
            <p:nvPr/>
          </p:nvSpPr>
          <p:spPr bwMode="auto">
            <a:xfrm>
              <a:off x="3889" y="1302"/>
              <a:ext cx="55" cy="91"/>
            </a:xfrm>
            <a:custGeom>
              <a:avLst/>
              <a:gdLst>
                <a:gd name="T0" fmla="*/ 138 w 138"/>
                <a:gd name="T1" fmla="*/ 224 h 227"/>
                <a:gd name="T2" fmla="*/ 84 w 138"/>
                <a:gd name="T3" fmla="*/ 221 h 227"/>
                <a:gd name="T4" fmla="*/ 21 w 138"/>
                <a:gd name="T5" fmla="*/ 185 h 227"/>
                <a:gd name="T6" fmla="*/ 0 w 138"/>
                <a:gd name="T7" fmla="*/ 95 h 227"/>
                <a:gd name="T8" fmla="*/ 24 w 138"/>
                <a:gd name="T9" fmla="*/ 38 h 227"/>
                <a:gd name="T10" fmla="*/ 63 w 138"/>
                <a:gd name="T11" fmla="*/ 5 h 227"/>
                <a:gd name="T12" fmla="*/ 105 w 138"/>
                <a:gd name="T13" fmla="*/ 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27">
                  <a:moveTo>
                    <a:pt x="138" y="224"/>
                  </a:moveTo>
                  <a:cubicBezTo>
                    <a:pt x="120" y="225"/>
                    <a:pt x="103" y="227"/>
                    <a:pt x="84" y="221"/>
                  </a:cubicBezTo>
                  <a:cubicBezTo>
                    <a:pt x="65" y="215"/>
                    <a:pt x="35" y="206"/>
                    <a:pt x="21" y="185"/>
                  </a:cubicBezTo>
                  <a:cubicBezTo>
                    <a:pt x="7" y="164"/>
                    <a:pt x="0" y="119"/>
                    <a:pt x="0" y="95"/>
                  </a:cubicBezTo>
                  <a:cubicBezTo>
                    <a:pt x="0" y="71"/>
                    <a:pt x="14" y="53"/>
                    <a:pt x="24" y="38"/>
                  </a:cubicBezTo>
                  <a:cubicBezTo>
                    <a:pt x="34" y="23"/>
                    <a:pt x="50" y="10"/>
                    <a:pt x="63" y="5"/>
                  </a:cubicBezTo>
                  <a:cubicBezTo>
                    <a:pt x="76" y="0"/>
                    <a:pt x="90" y="2"/>
                    <a:pt x="105" y="5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3" name="Freeform 53"/>
            <p:cNvSpPr>
              <a:spLocks/>
            </p:cNvSpPr>
            <p:nvPr/>
          </p:nvSpPr>
          <p:spPr bwMode="auto">
            <a:xfrm>
              <a:off x="3952" y="1316"/>
              <a:ext cx="14" cy="51"/>
            </a:xfrm>
            <a:custGeom>
              <a:avLst/>
              <a:gdLst>
                <a:gd name="T0" fmla="*/ 0 w 37"/>
                <a:gd name="T1" fmla="*/ 0 h 126"/>
                <a:gd name="T2" fmla="*/ 33 w 37"/>
                <a:gd name="T3" fmla="*/ 45 h 126"/>
                <a:gd name="T4" fmla="*/ 24 w 37"/>
                <a:gd name="T5" fmla="*/ 96 h 126"/>
                <a:gd name="T6" fmla="*/ 9 w 37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26">
                  <a:moveTo>
                    <a:pt x="0" y="0"/>
                  </a:moveTo>
                  <a:cubicBezTo>
                    <a:pt x="14" y="14"/>
                    <a:pt x="29" y="29"/>
                    <a:pt x="33" y="45"/>
                  </a:cubicBezTo>
                  <a:cubicBezTo>
                    <a:pt x="37" y="61"/>
                    <a:pt x="28" y="83"/>
                    <a:pt x="24" y="96"/>
                  </a:cubicBezTo>
                  <a:cubicBezTo>
                    <a:pt x="20" y="109"/>
                    <a:pt x="14" y="117"/>
                    <a:pt x="9" y="126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4" name="Freeform 54"/>
            <p:cNvSpPr>
              <a:spLocks/>
            </p:cNvSpPr>
            <p:nvPr/>
          </p:nvSpPr>
          <p:spPr bwMode="auto">
            <a:xfrm>
              <a:off x="3938" y="1371"/>
              <a:ext cx="10" cy="6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cubicBezTo>
                    <a:pt x="24" y="0"/>
                    <a:pt x="12" y="7"/>
                    <a:pt x="0" y="15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5" name="Freeform 55"/>
            <p:cNvSpPr>
              <a:spLocks/>
            </p:cNvSpPr>
            <p:nvPr/>
          </p:nvSpPr>
          <p:spPr bwMode="auto">
            <a:xfrm>
              <a:off x="3835" y="1271"/>
              <a:ext cx="60" cy="51"/>
            </a:xfrm>
            <a:custGeom>
              <a:avLst/>
              <a:gdLst>
                <a:gd name="T0" fmla="*/ 0 w 150"/>
                <a:gd name="T1" fmla="*/ 0 h 129"/>
                <a:gd name="T2" fmla="*/ 12 w 150"/>
                <a:gd name="T3" fmla="*/ 33 h 129"/>
                <a:gd name="T4" fmla="*/ 15 w 150"/>
                <a:gd name="T5" fmla="*/ 72 h 129"/>
                <a:gd name="T6" fmla="*/ 42 w 150"/>
                <a:gd name="T7" fmla="*/ 105 h 129"/>
                <a:gd name="T8" fmla="*/ 81 w 150"/>
                <a:gd name="T9" fmla="*/ 93 h 129"/>
                <a:gd name="T10" fmla="*/ 126 w 150"/>
                <a:gd name="T11" fmla="*/ 96 h 129"/>
                <a:gd name="T12" fmla="*/ 150 w 150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29">
                  <a:moveTo>
                    <a:pt x="0" y="0"/>
                  </a:moveTo>
                  <a:cubicBezTo>
                    <a:pt x="5" y="10"/>
                    <a:pt x="10" y="21"/>
                    <a:pt x="12" y="33"/>
                  </a:cubicBezTo>
                  <a:cubicBezTo>
                    <a:pt x="14" y="45"/>
                    <a:pt x="10" y="60"/>
                    <a:pt x="15" y="72"/>
                  </a:cubicBezTo>
                  <a:cubicBezTo>
                    <a:pt x="20" y="84"/>
                    <a:pt x="31" y="102"/>
                    <a:pt x="42" y="105"/>
                  </a:cubicBezTo>
                  <a:cubicBezTo>
                    <a:pt x="53" y="108"/>
                    <a:pt x="67" y="95"/>
                    <a:pt x="81" y="93"/>
                  </a:cubicBezTo>
                  <a:cubicBezTo>
                    <a:pt x="95" y="91"/>
                    <a:pt x="115" y="90"/>
                    <a:pt x="126" y="96"/>
                  </a:cubicBezTo>
                  <a:cubicBezTo>
                    <a:pt x="137" y="102"/>
                    <a:pt x="143" y="115"/>
                    <a:pt x="150" y="129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6" name="Freeform 56"/>
            <p:cNvSpPr>
              <a:spLocks/>
            </p:cNvSpPr>
            <p:nvPr/>
          </p:nvSpPr>
          <p:spPr bwMode="auto">
            <a:xfrm>
              <a:off x="3756" y="1484"/>
              <a:ext cx="100" cy="57"/>
            </a:xfrm>
            <a:custGeom>
              <a:avLst/>
              <a:gdLst>
                <a:gd name="T0" fmla="*/ 0 w 249"/>
                <a:gd name="T1" fmla="*/ 69 h 141"/>
                <a:gd name="T2" fmla="*/ 51 w 249"/>
                <a:gd name="T3" fmla="*/ 141 h 141"/>
                <a:gd name="T4" fmla="*/ 168 w 249"/>
                <a:gd name="T5" fmla="*/ 96 h 141"/>
                <a:gd name="T6" fmla="*/ 174 w 249"/>
                <a:gd name="T7" fmla="*/ 126 h 141"/>
                <a:gd name="T8" fmla="*/ 249 w 249"/>
                <a:gd name="T9" fmla="*/ 57 h 141"/>
                <a:gd name="T10" fmla="*/ 168 w 249"/>
                <a:gd name="T11" fmla="*/ 0 h 141"/>
                <a:gd name="T12" fmla="*/ 180 w 249"/>
                <a:gd name="T13" fmla="*/ 27 h 141"/>
                <a:gd name="T14" fmla="*/ 0 w 249"/>
                <a:gd name="T15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41">
                  <a:moveTo>
                    <a:pt x="0" y="69"/>
                  </a:moveTo>
                  <a:lnTo>
                    <a:pt x="51" y="141"/>
                  </a:lnTo>
                  <a:lnTo>
                    <a:pt x="168" y="96"/>
                  </a:lnTo>
                  <a:lnTo>
                    <a:pt x="174" y="126"/>
                  </a:lnTo>
                  <a:lnTo>
                    <a:pt x="249" y="57"/>
                  </a:lnTo>
                  <a:lnTo>
                    <a:pt x="168" y="0"/>
                  </a:lnTo>
                  <a:lnTo>
                    <a:pt x="180" y="27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7" name="Freeform 57"/>
            <p:cNvSpPr>
              <a:spLocks/>
            </p:cNvSpPr>
            <p:nvPr/>
          </p:nvSpPr>
          <p:spPr bwMode="auto">
            <a:xfrm>
              <a:off x="3812" y="1559"/>
              <a:ext cx="74" cy="38"/>
            </a:xfrm>
            <a:custGeom>
              <a:avLst/>
              <a:gdLst>
                <a:gd name="T0" fmla="*/ 171 w 183"/>
                <a:gd name="T1" fmla="*/ 0 h 96"/>
                <a:gd name="T2" fmla="*/ 183 w 183"/>
                <a:gd name="T3" fmla="*/ 78 h 96"/>
                <a:gd name="T4" fmla="*/ 36 w 183"/>
                <a:gd name="T5" fmla="*/ 96 h 96"/>
                <a:gd name="T6" fmla="*/ 0 w 183"/>
                <a:gd name="T7" fmla="*/ 15 h 96"/>
                <a:gd name="T8" fmla="*/ 171 w 18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96">
                  <a:moveTo>
                    <a:pt x="171" y="0"/>
                  </a:moveTo>
                  <a:lnTo>
                    <a:pt x="183" y="78"/>
                  </a:lnTo>
                  <a:lnTo>
                    <a:pt x="36" y="96"/>
                  </a:lnTo>
                  <a:lnTo>
                    <a:pt x="0" y="15"/>
                  </a:lnTo>
                  <a:lnTo>
                    <a:pt x="171" y="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8" name="Freeform 58"/>
            <p:cNvSpPr>
              <a:spLocks/>
            </p:cNvSpPr>
            <p:nvPr/>
          </p:nvSpPr>
          <p:spPr bwMode="auto">
            <a:xfrm>
              <a:off x="3791" y="1407"/>
              <a:ext cx="53" cy="74"/>
            </a:xfrm>
            <a:custGeom>
              <a:avLst/>
              <a:gdLst>
                <a:gd name="T0" fmla="*/ 105 w 133"/>
                <a:gd name="T1" fmla="*/ 0 h 184"/>
                <a:gd name="T2" fmla="*/ 120 w 133"/>
                <a:gd name="T3" fmla="*/ 24 h 184"/>
                <a:gd name="T4" fmla="*/ 129 w 133"/>
                <a:gd name="T5" fmla="*/ 99 h 184"/>
                <a:gd name="T6" fmla="*/ 93 w 133"/>
                <a:gd name="T7" fmla="*/ 165 h 184"/>
                <a:gd name="T8" fmla="*/ 36 w 133"/>
                <a:gd name="T9" fmla="*/ 183 h 184"/>
                <a:gd name="T10" fmla="*/ 9 w 133"/>
                <a:gd name="T11" fmla="*/ 171 h 184"/>
                <a:gd name="T12" fmla="*/ 0 w 133"/>
                <a:gd name="T13" fmla="*/ 1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84">
                  <a:moveTo>
                    <a:pt x="105" y="0"/>
                  </a:moveTo>
                  <a:cubicBezTo>
                    <a:pt x="110" y="4"/>
                    <a:pt x="116" y="8"/>
                    <a:pt x="120" y="24"/>
                  </a:cubicBezTo>
                  <a:cubicBezTo>
                    <a:pt x="124" y="40"/>
                    <a:pt x="133" y="76"/>
                    <a:pt x="129" y="99"/>
                  </a:cubicBezTo>
                  <a:cubicBezTo>
                    <a:pt x="125" y="122"/>
                    <a:pt x="108" y="151"/>
                    <a:pt x="93" y="165"/>
                  </a:cubicBezTo>
                  <a:cubicBezTo>
                    <a:pt x="78" y="179"/>
                    <a:pt x="50" y="182"/>
                    <a:pt x="36" y="183"/>
                  </a:cubicBezTo>
                  <a:cubicBezTo>
                    <a:pt x="22" y="184"/>
                    <a:pt x="15" y="180"/>
                    <a:pt x="9" y="171"/>
                  </a:cubicBezTo>
                  <a:cubicBezTo>
                    <a:pt x="3" y="162"/>
                    <a:pt x="1" y="145"/>
                    <a:pt x="0" y="129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59" name="Freeform 59"/>
            <p:cNvSpPr>
              <a:spLocks/>
            </p:cNvSpPr>
            <p:nvPr/>
          </p:nvSpPr>
          <p:spPr bwMode="auto">
            <a:xfrm>
              <a:off x="3792" y="1413"/>
              <a:ext cx="29" cy="29"/>
            </a:xfrm>
            <a:custGeom>
              <a:avLst/>
              <a:gdLst>
                <a:gd name="T0" fmla="*/ 0 w 72"/>
                <a:gd name="T1" fmla="*/ 72 h 72"/>
                <a:gd name="T2" fmla="*/ 30 w 72"/>
                <a:gd name="T3" fmla="*/ 21 h 72"/>
                <a:gd name="T4" fmla="*/ 72 w 72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cubicBezTo>
                    <a:pt x="9" y="52"/>
                    <a:pt x="18" y="33"/>
                    <a:pt x="30" y="21"/>
                  </a:cubicBezTo>
                  <a:cubicBezTo>
                    <a:pt x="42" y="9"/>
                    <a:pt x="57" y="4"/>
                    <a:pt x="72" y="0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0" name="Freeform 60"/>
            <p:cNvSpPr>
              <a:spLocks/>
            </p:cNvSpPr>
            <p:nvPr/>
          </p:nvSpPr>
          <p:spPr bwMode="auto">
            <a:xfrm>
              <a:off x="3823" y="1415"/>
              <a:ext cx="57" cy="83"/>
            </a:xfrm>
            <a:custGeom>
              <a:avLst/>
              <a:gdLst>
                <a:gd name="T0" fmla="*/ 63 w 142"/>
                <a:gd name="T1" fmla="*/ 0 h 208"/>
                <a:gd name="T2" fmla="*/ 108 w 142"/>
                <a:gd name="T3" fmla="*/ 24 h 208"/>
                <a:gd name="T4" fmla="*/ 138 w 142"/>
                <a:gd name="T5" fmla="*/ 69 h 208"/>
                <a:gd name="T6" fmla="*/ 132 w 142"/>
                <a:gd name="T7" fmla="*/ 141 h 208"/>
                <a:gd name="T8" fmla="*/ 87 w 142"/>
                <a:gd name="T9" fmla="*/ 192 h 208"/>
                <a:gd name="T10" fmla="*/ 60 w 142"/>
                <a:gd name="T11" fmla="*/ 207 h 208"/>
                <a:gd name="T12" fmla="*/ 12 w 142"/>
                <a:gd name="T13" fmla="*/ 201 h 208"/>
                <a:gd name="T14" fmla="*/ 0 w 142"/>
                <a:gd name="T15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208">
                  <a:moveTo>
                    <a:pt x="63" y="0"/>
                  </a:moveTo>
                  <a:cubicBezTo>
                    <a:pt x="79" y="6"/>
                    <a:pt x="96" y="13"/>
                    <a:pt x="108" y="24"/>
                  </a:cubicBezTo>
                  <a:cubicBezTo>
                    <a:pt x="120" y="35"/>
                    <a:pt x="134" y="50"/>
                    <a:pt x="138" y="69"/>
                  </a:cubicBezTo>
                  <a:cubicBezTo>
                    <a:pt x="142" y="88"/>
                    <a:pt x="141" y="120"/>
                    <a:pt x="132" y="141"/>
                  </a:cubicBezTo>
                  <a:cubicBezTo>
                    <a:pt x="123" y="162"/>
                    <a:pt x="99" y="181"/>
                    <a:pt x="87" y="192"/>
                  </a:cubicBezTo>
                  <a:cubicBezTo>
                    <a:pt x="75" y="203"/>
                    <a:pt x="72" y="206"/>
                    <a:pt x="60" y="207"/>
                  </a:cubicBezTo>
                  <a:cubicBezTo>
                    <a:pt x="48" y="208"/>
                    <a:pt x="22" y="205"/>
                    <a:pt x="12" y="201"/>
                  </a:cubicBezTo>
                  <a:cubicBezTo>
                    <a:pt x="2" y="197"/>
                    <a:pt x="1" y="190"/>
                    <a:pt x="0" y="183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1" name="Freeform 61"/>
            <p:cNvSpPr>
              <a:spLocks/>
            </p:cNvSpPr>
            <p:nvPr/>
          </p:nvSpPr>
          <p:spPr bwMode="auto">
            <a:xfrm>
              <a:off x="3818" y="1445"/>
              <a:ext cx="22" cy="27"/>
            </a:xfrm>
            <a:custGeom>
              <a:avLst/>
              <a:gdLst>
                <a:gd name="T0" fmla="*/ 8 w 56"/>
                <a:gd name="T1" fmla="*/ 69 h 69"/>
                <a:gd name="T2" fmla="*/ 8 w 56"/>
                <a:gd name="T3" fmla="*/ 42 h 69"/>
                <a:gd name="T4" fmla="*/ 56 w 56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9">
                  <a:moveTo>
                    <a:pt x="8" y="69"/>
                  </a:moveTo>
                  <a:cubicBezTo>
                    <a:pt x="4" y="61"/>
                    <a:pt x="0" y="53"/>
                    <a:pt x="8" y="42"/>
                  </a:cubicBezTo>
                  <a:cubicBezTo>
                    <a:pt x="16" y="31"/>
                    <a:pt x="36" y="15"/>
                    <a:pt x="56" y="0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2" name="Freeform 62"/>
            <p:cNvSpPr>
              <a:spLocks/>
            </p:cNvSpPr>
            <p:nvPr/>
          </p:nvSpPr>
          <p:spPr bwMode="auto">
            <a:xfrm>
              <a:off x="3856" y="1434"/>
              <a:ext cx="18" cy="6"/>
            </a:xfrm>
            <a:custGeom>
              <a:avLst/>
              <a:gdLst>
                <a:gd name="T0" fmla="*/ 0 w 45"/>
                <a:gd name="T1" fmla="*/ 15 h 15"/>
                <a:gd name="T2" fmla="*/ 45 w 45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5">
                  <a:moveTo>
                    <a:pt x="0" y="15"/>
                  </a:moveTo>
                  <a:cubicBezTo>
                    <a:pt x="0" y="15"/>
                    <a:pt x="22" y="7"/>
                    <a:pt x="45" y="0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3" name="Freeform 63"/>
            <p:cNvSpPr>
              <a:spLocks/>
            </p:cNvSpPr>
            <p:nvPr/>
          </p:nvSpPr>
          <p:spPr bwMode="auto">
            <a:xfrm>
              <a:off x="3849" y="1446"/>
              <a:ext cx="64" cy="91"/>
            </a:xfrm>
            <a:custGeom>
              <a:avLst/>
              <a:gdLst>
                <a:gd name="T0" fmla="*/ 100 w 160"/>
                <a:gd name="T1" fmla="*/ 0 h 229"/>
                <a:gd name="T2" fmla="*/ 136 w 160"/>
                <a:gd name="T3" fmla="*/ 21 h 229"/>
                <a:gd name="T4" fmla="*/ 160 w 160"/>
                <a:gd name="T5" fmla="*/ 93 h 229"/>
                <a:gd name="T6" fmla="*/ 133 w 160"/>
                <a:gd name="T7" fmla="*/ 186 h 229"/>
                <a:gd name="T8" fmla="*/ 79 w 160"/>
                <a:gd name="T9" fmla="*/ 216 h 229"/>
                <a:gd name="T10" fmla="*/ 13 w 160"/>
                <a:gd name="T11" fmla="*/ 219 h 229"/>
                <a:gd name="T12" fmla="*/ 1 w 160"/>
                <a:gd name="T13" fmla="*/ 15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29">
                  <a:moveTo>
                    <a:pt x="100" y="0"/>
                  </a:moveTo>
                  <a:cubicBezTo>
                    <a:pt x="113" y="3"/>
                    <a:pt x="126" y="6"/>
                    <a:pt x="136" y="21"/>
                  </a:cubicBezTo>
                  <a:cubicBezTo>
                    <a:pt x="146" y="36"/>
                    <a:pt x="160" y="66"/>
                    <a:pt x="160" y="93"/>
                  </a:cubicBezTo>
                  <a:cubicBezTo>
                    <a:pt x="160" y="120"/>
                    <a:pt x="147" y="165"/>
                    <a:pt x="133" y="186"/>
                  </a:cubicBezTo>
                  <a:cubicBezTo>
                    <a:pt x="119" y="207"/>
                    <a:pt x="99" y="210"/>
                    <a:pt x="79" y="216"/>
                  </a:cubicBezTo>
                  <a:cubicBezTo>
                    <a:pt x="59" y="222"/>
                    <a:pt x="26" y="229"/>
                    <a:pt x="13" y="219"/>
                  </a:cubicBezTo>
                  <a:cubicBezTo>
                    <a:pt x="0" y="209"/>
                    <a:pt x="0" y="181"/>
                    <a:pt x="1" y="153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4" name="Freeform 64"/>
            <p:cNvSpPr>
              <a:spLocks/>
            </p:cNvSpPr>
            <p:nvPr/>
          </p:nvSpPr>
          <p:spPr bwMode="auto">
            <a:xfrm>
              <a:off x="3888" y="1475"/>
              <a:ext cx="25" cy="3"/>
            </a:xfrm>
            <a:custGeom>
              <a:avLst/>
              <a:gdLst>
                <a:gd name="T0" fmla="*/ 0 w 63"/>
                <a:gd name="T1" fmla="*/ 6 h 9"/>
                <a:gd name="T2" fmla="*/ 45 w 63"/>
                <a:gd name="T3" fmla="*/ 0 h 9"/>
                <a:gd name="T4" fmla="*/ 63 w 6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9">
                  <a:moveTo>
                    <a:pt x="0" y="6"/>
                  </a:moveTo>
                  <a:cubicBezTo>
                    <a:pt x="17" y="3"/>
                    <a:pt x="35" y="0"/>
                    <a:pt x="45" y="0"/>
                  </a:cubicBezTo>
                  <a:cubicBezTo>
                    <a:pt x="55" y="0"/>
                    <a:pt x="59" y="4"/>
                    <a:pt x="63" y="9"/>
                  </a:cubicBezTo>
                </a:path>
              </a:pathLst>
            </a:custGeom>
            <a:noFill/>
            <a:ln w="38100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5" name="Freeform 65"/>
            <p:cNvSpPr>
              <a:spLocks/>
            </p:cNvSpPr>
            <p:nvPr/>
          </p:nvSpPr>
          <p:spPr bwMode="auto">
            <a:xfrm>
              <a:off x="3873" y="1482"/>
              <a:ext cx="70" cy="85"/>
            </a:xfrm>
            <a:custGeom>
              <a:avLst/>
              <a:gdLst>
                <a:gd name="T0" fmla="*/ 130 w 174"/>
                <a:gd name="T1" fmla="*/ 0 h 214"/>
                <a:gd name="T2" fmla="*/ 151 w 174"/>
                <a:gd name="T3" fmla="*/ 27 h 214"/>
                <a:gd name="T4" fmla="*/ 172 w 174"/>
                <a:gd name="T5" fmla="*/ 69 h 214"/>
                <a:gd name="T6" fmla="*/ 163 w 174"/>
                <a:gd name="T7" fmla="*/ 141 h 214"/>
                <a:gd name="T8" fmla="*/ 115 w 174"/>
                <a:gd name="T9" fmla="*/ 195 h 214"/>
                <a:gd name="T10" fmla="*/ 64 w 174"/>
                <a:gd name="T11" fmla="*/ 213 h 214"/>
                <a:gd name="T12" fmla="*/ 31 w 174"/>
                <a:gd name="T13" fmla="*/ 204 h 214"/>
                <a:gd name="T14" fmla="*/ 4 w 174"/>
                <a:gd name="T15" fmla="*/ 180 h 214"/>
                <a:gd name="T16" fmla="*/ 7 w 174"/>
                <a:gd name="T17" fmla="*/ 15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14">
                  <a:moveTo>
                    <a:pt x="130" y="0"/>
                  </a:moveTo>
                  <a:cubicBezTo>
                    <a:pt x="137" y="8"/>
                    <a:pt x="144" y="16"/>
                    <a:pt x="151" y="27"/>
                  </a:cubicBezTo>
                  <a:cubicBezTo>
                    <a:pt x="158" y="38"/>
                    <a:pt x="170" y="50"/>
                    <a:pt x="172" y="69"/>
                  </a:cubicBezTo>
                  <a:cubicBezTo>
                    <a:pt x="174" y="88"/>
                    <a:pt x="172" y="120"/>
                    <a:pt x="163" y="141"/>
                  </a:cubicBezTo>
                  <a:cubicBezTo>
                    <a:pt x="154" y="162"/>
                    <a:pt x="131" y="183"/>
                    <a:pt x="115" y="195"/>
                  </a:cubicBezTo>
                  <a:cubicBezTo>
                    <a:pt x="99" y="207"/>
                    <a:pt x="78" y="212"/>
                    <a:pt x="64" y="213"/>
                  </a:cubicBezTo>
                  <a:cubicBezTo>
                    <a:pt x="50" y="214"/>
                    <a:pt x="41" y="209"/>
                    <a:pt x="31" y="204"/>
                  </a:cubicBezTo>
                  <a:cubicBezTo>
                    <a:pt x="21" y="199"/>
                    <a:pt x="8" y="189"/>
                    <a:pt x="4" y="180"/>
                  </a:cubicBezTo>
                  <a:cubicBezTo>
                    <a:pt x="0" y="171"/>
                    <a:pt x="3" y="160"/>
                    <a:pt x="7" y="150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6" name="Freeform 66"/>
            <p:cNvSpPr>
              <a:spLocks/>
            </p:cNvSpPr>
            <p:nvPr/>
          </p:nvSpPr>
          <p:spPr bwMode="auto">
            <a:xfrm>
              <a:off x="3698" y="1351"/>
              <a:ext cx="125" cy="40"/>
            </a:xfrm>
            <a:custGeom>
              <a:avLst/>
              <a:gdLst>
                <a:gd name="T0" fmla="*/ 0 w 312"/>
                <a:gd name="T1" fmla="*/ 0 h 99"/>
                <a:gd name="T2" fmla="*/ 39 w 312"/>
                <a:gd name="T3" fmla="*/ 42 h 99"/>
                <a:gd name="T4" fmla="*/ 75 w 312"/>
                <a:gd name="T5" fmla="*/ 75 h 99"/>
                <a:gd name="T6" fmla="*/ 141 w 312"/>
                <a:gd name="T7" fmla="*/ 54 h 99"/>
                <a:gd name="T8" fmla="*/ 162 w 312"/>
                <a:gd name="T9" fmla="*/ 33 h 99"/>
                <a:gd name="T10" fmla="*/ 261 w 312"/>
                <a:gd name="T11" fmla="*/ 36 h 99"/>
                <a:gd name="T12" fmla="*/ 300 w 312"/>
                <a:gd name="T13" fmla="*/ 66 h 99"/>
                <a:gd name="T14" fmla="*/ 312 w 31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99">
                  <a:moveTo>
                    <a:pt x="0" y="0"/>
                  </a:moveTo>
                  <a:cubicBezTo>
                    <a:pt x="13" y="15"/>
                    <a:pt x="27" y="30"/>
                    <a:pt x="39" y="42"/>
                  </a:cubicBezTo>
                  <a:cubicBezTo>
                    <a:pt x="51" y="54"/>
                    <a:pt x="58" y="73"/>
                    <a:pt x="75" y="75"/>
                  </a:cubicBezTo>
                  <a:cubicBezTo>
                    <a:pt x="92" y="77"/>
                    <a:pt x="127" y="61"/>
                    <a:pt x="141" y="54"/>
                  </a:cubicBezTo>
                  <a:cubicBezTo>
                    <a:pt x="155" y="47"/>
                    <a:pt x="142" y="36"/>
                    <a:pt x="162" y="33"/>
                  </a:cubicBezTo>
                  <a:cubicBezTo>
                    <a:pt x="182" y="30"/>
                    <a:pt x="238" y="30"/>
                    <a:pt x="261" y="36"/>
                  </a:cubicBezTo>
                  <a:cubicBezTo>
                    <a:pt x="284" y="42"/>
                    <a:pt x="291" y="55"/>
                    <a:pt x="300" y="66"/>
                  </a:cubicBezTo>
                  <a:cubicBezTo>
                    <a:pt x="309" y="77"/>
                    <a:pt x="310" y="88"/>
                    <a:pt x="312" y="99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7" name="Freeform 67"/>
            <p:cNvSpPr>
              <a:spLocks/>
            </p:cNvSpPr>
            <p:nvPr/>
          </p:nvSpPr>
          <p:spPr bwMode="auto">
            <a:xfrm>
              <a:off x="3753" y="1390"/>
              <a:ext cx="73" cy="62"/>
            </a:xfrm>
            <a:custGeom>
              <a:avLst/>
              <a:gdLst>
                <a:gd name="T0" fmla="*/ 181 w 183"/>
                <a:gd name="T1" fmla="*/ 19 h 154"/>
                <a:gd name="T2" fmla="*/ 178 w 183"/>
                <a:gd name="T3" fmla="*/ 82 h 154"/>
                <a:gd name="T4" fmla="*/ 151 w 183"/>
                <a:gd name="T5" fmla="*/ 124 h 154"/>
                <a:gd name="T6" fmla="*/ 100 w 183"/>
                <a:gd name="T7" fmla="*/ 151 h 154"/>
                <a:gd name="T8" fmla="*/ 34 w 183"/>
                <a:gd name="T9" fmla="*/ 142 h 154"/>
                <a:gd name="T10" fmla="*/ 1 w 183"/>
                <a:gd name="T11" fmla="*/ 100 h 154"/>
                <a:gd name="T12" fmla="*/ 43 w 183"/>
                <a:gd name="T13" fmla="*/ 28 h 154"/>
                <a:gd name="T14" fmla="*/ 97 w 183"/>
                <a:gd name="T15" fmla="*/ 4 h 154"/>
                <a:gd name="T16" fmla="*/ 163 w 183"/>
                <a:gd name="T17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4">
                  <a:moveTo>
                    <a:pt x="181" y="19"/>
                  </a:moveTo>
                  <a:cubicBezTo>
                    <a:pt x="182" y="42"/>
                    <a:pt x="183" y="65"/>
                    <a:pt x="178" y="82"/>
                  </a:cubicBezTo>
                  <a:cubicBezTo>
                    <a:pt x="173" y="99"/>
                    <a:pt x="164" y="112"/>
                    <a:pt x="151" y="124"/>
                  </a:cubicBezTo>
                  <a:cubicBezTo>
                    <a:pt x="138" y="136"/>
                    <a:pt x="119" y="148"/>
                    <a:pt x="100" y="151"/>
                  </a:cubicBezTo>
                  <a:cubicBezTo>
                    <a:pt x="81" y="154"/>
                    <a:pt x="50" y="150"/>
                    <a:pt x="34" y="142"/>
                  </a:cubicBezTo>
                  <a:cubicBezTo>
                    <a:pt x="18" y="134"/>
                    <a:pt x="0" y="119"/>
                    <a:pt x="1" y="100"/>
                  </a:cubicBezTo>
                  <a:cubicBezTo>
                    <a:pt x="2" y="81"/>
                    <a:pt x="27" y="44"/>
                    <a:pt x="43" y="28"/>
                  </a:cubicBezTo>
                  <a:cubicBezTo>
                    <a:pt x="59" y="12"/>
                    <a:pt x="77" y="8"/>
                    <a:pt x="97" y="4"/>
                  </a:cubicBezTo>
                  <a:cubicBezTo>
                    <a:pt x="117" y="0"/>
                    <a:pt x="140" y="2"/>
                    <a:pt x="163" y="4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8" name="Freeform 68"/>
            <p:cNvSpPr>
              <a:spLocks/>
            </p:cNvSpPr>
            <p:nvPr/>
          </p:nvSpPr>
          <p:spPr bwMode="auto">
            <a:xfrm>
              <a:off x="3984" y="1381"/>
              <a:ext cx="108" cy="86"/>
            </a:xfrm>
            <a:custGeom>
              <a:avLst/>
              <a:gdLst>
                <a:gd name="T0" fmla="*/ 270 w 270"/>
                <a:gd name="T1" fmla="*/ 216 h 216"/>
                <a:gd name="T2" fmla="*/ 204 w 270"/>
                <a:gd name="T3" fmla="*/ 210 h 216"/>
                <a:gd name="T4" fmla="*/ 147 w 270"/>
                <a:gd name="T5" fmla="*/ 180 h 216"/>
                <a:gd name="T6" fmla="*/ 132 w 270"/>
                <a:gd name="T7" fmla="*/ 144 h 216"/>
                <a:gd name="T8" fmla="*/ 141 w 270"/>
                <a:gd name="T9" fmla="*/ 87 h 216"/>
                <a:gd name="T10" fmla="*/ 135 w 270"/>
                <a:gd name="T11" fmla="*/ 36 h 216"/>
                <a:gd name="T12" fmla="*/ 102 w 270"/>
                <a:gd name="T13" fmla="*/ 6 h 216"/>
                <a:gd name="T14" fmla="*/ 30 w 270"/>
                <a:gd name="T15" fmla="*/ 0 h 216"/>
                <a:gd name="T16" fmla="*/ 0 w 270"/>
                <a:gd name="T17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16">
                  <a:moveTo>
                    <a:pt x="270" y="216"/>
                  </a:moveTo>
                  <a:cubicBezTo>
                    <a:pt x="247" y="216"/>
                    <a:pt x="224" y="216"/>
                    <a:pt x="204" y="210"/>
                  </a:cubicBezTo>
                  <a:cubicBezTo>
                    <a:pt x="184" y="204"/>
                    <a:pt x="159" y="191"/>
                    <a:pt x="147" y="180"/>
                  </a:cubicBezTo>
                  <a:cubicBezTo>
                    <a:pt x="135" y="169"/>
                    <a:pt x="133" y="159"/>
                    <a:pt x="132" y="144"/>
                  </a:cubicBezTo>
                  <a:cubicBezTo>
                    <a:pt x="131" y="129"/>
                    <a:pt x="141" y="105"/>
                    <a:pt x="141" y="87"/>
                  </a:cubicBezTo>
                  <a:cubicBezTo>
                    <a:pt x="141" y="69"/>
                    <a:pt x="141" y="49"/>
                    <a:pt x="135" y="36"/>
                  </a:cubicBezTo>
                  <a:cubicBezTo>
                    <a:pt x="129" y="23"/>
                    <a:pt x="119" y="12"/>
                    <a:pt x="102" y="6"/>
                  </a:cubicBezTo>
                  <a:cubicBezTo>
                    <a:pt x="85" y="0"/>
                    <a:pt x="47" y="0"/>
                    <a:pt x="30" y="0"/>
                  </a:cubicBezTo>
                  <a:cubicBezTo>
                    <a:pt x="13" y="0"/>
                    <a:pt x="6" y="3"/>
                    <a:pt x="0" y="6"/>
                  </a:cubicBezTo>
                </a:path>
              </a:pathLst>
            </a:cu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69" name="Freeform 69"/>
            <p:cNvSpPr>
              <a:spLocks/>
            </p:cNvSpPr>
            <p:nvPr/>
          </p:nvSpPr>
          <p:spPr bwMode="auto">
            <a:xfrm>
              <a:off x="3929" y="1305"/>
              <a:ext cx="81" cy="76"/>
            </a:xfrm>
            <a:custGeom>
              <a:avLst/>
              <a:gdLst>
                <a:gd name="T0" fmla="*/ 116 w 203"/>
                <a:gd name="T1" fmla="*/ 191 h 191"/>
                <a:gd name="T2" fmla="*/ 62 w 203"/>
                <a:gd name="T3" fmla="*/ 164 h 191"/>
                <a:gd name="T4" fmla="*/ 14 w 203"/>
                <a:gd name="T5" fmla="*/ 128 h 191"/>
                <a:gd name="T6" fmla="*/ 2 w 203"/>
                <a:gd name="T7" fmla="*/ 80 h 191"/>
                <a:gd name="T8" fmla="*/ 29 w 203"/>
                <a:gd name="T9" fmla="*/ 38 h 191"/>
                <a:gd name="T10" fmla="*/ 77 w 203"/>
                <a:gd name="T11" fmla="*/ 5 h 191"/>
                <a:gd name="T12" fmla="*/ 134 w 203"/>
                <a:gd name="T13" fmla="*/ 8 h 191"/>
                <a:gd name="T14" fmla="*/ 194 w 203"/>
                <a:gd name="T15" fmla="*/ 47 h 191"/>
                <a:gd name="T16" fmla="*/ 188 w 203"/>
                <a:gd name="T17" fmla="*/ 128 h 191"/>
                <a:gd name="T18" fmla="*/ 164 w 203"/>
                <a:gd name="T19" fmla="*/ 173 h 191"/>
                <a:gd name="T20" fmla="*/ 140 w 203"/>
                <a:gd name="T21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91">
                  <a:moveTo>
                    <a:pt x="116" y="191"/>
                  </a:moveTo>
                  <a:cubicBezTo>
                    <a:pt x="97" y="182"/>
                    <a:pt x="79" y="174"/>
                    <a:pt x="62" y="164"/>
                  </a:cubicBezTo>
                  <a:cubicBezTo>
                    <a:pt x="45" y="154"/>
                    <a:pt x="24" y="142"/>
                    <a:pt x="14" y="128"/>
                  </a:cubicBezTo>
                  <a:cubicBezTo>
                    <a:pt x="4" y="114"/>
                    <a:pt x="0" y="95"/>
                    <a:pt x="2" y="80"/>
                  </a:cubicBezTo>
                  <a:cubicBezTo>
                    <a:pt x="4" y="65"/>
                    <a:pt x="17" y="50"/>
                    <a:pt x="29" y="38"/>
                  </a:cubicBezTo>
                  <a:cubicBezTo>
                    <a:pt x="41" y="26"/>
                    <a:pt x="60" y="10"/>
                    <a:pt x="77" y="5"/>
                  </a:cubicBezTo>
                  <a:cubicBezTo>
                    <a:pt x="94" y="0"/>
                    <a:pt x="115" y="1"/>
                    <a:pt x="134" y="8"/>
                  </a:cubicBezTo>
                  <a:cubicBezTo>
                    <a:pt x="153" y="15"/>
                    <a:pt x="185" y="27"/>
                    <a:pt x="194" y="47"/>
                  </a:cubicBezTo>
                  <a:cubicBezTo>
                    <a:pt x="203" y="67"/>
                    <a:pt x="193" y="107"/>
                    <a:pt x="188" y="128"/>
                  </a:cubicBezTo>
                  <a:cubicBezTo>
                    <a:pt x="183" y="149"/>
                    <a:pt x="172" y="163"/>
                    <a:pt x="164" y="173"/>
                  </a:cubicBezTo>
                  <a:cubicBezTo>
                    <a:pt x="156" y="183"/>
                    <a:pt x="148" y="185"/>
                    <a:pt x="140" y="188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0" name="Freeform 70"/>
            <p:cNvSpPr>
              <a:spLocks/>
            </p:cNvSpPr>
            <p:nvPr/>
          </p:nvSpPr>
          <p:spPr bwMode="auto">
            <a:xfrm>
              <a:off x="3776" y="1053"/>
              <a:ext cx="113" cy="125"/>
            </a:xfrm>
            <a:custGeom>
              <a:avLst/>
              <a:gdLst>
                <a:gd name="T0" fmla="*/ 0 w 282"/>
                <a:gd name="T1" fmla="*/ 48 h 312"/>
                <a:gd name="T2" fmla="*/ 48 w 282"/>
                <a:gd name="T3" fmla="*/ 117 h 312"/>
                <a:gd name="T4" fmla="*/ 78 w 282"/>
                <a:gd name="T5" fmla="*/ 87 h 312"/>
                <a:gd name="T6" fmla="*/ 123 w 282"/>
                <a:gd name="T7" fmla="*/ 63 h 312"/>
                <a:gd name="T8" fmla="*/ 168 w 282"/>
                <a:gd name="T9" fmla="*/ 57 h 312"/>
                <a:gd name="T10" fmla="*/ 216 w 282"/>
                <a:gd name="T11" fmla="*/ 69 h 312"/>
                <a:gd name="T12" fmla="*/ 270 w 282"/>
                <a:gd name="T13" fmla="*/ 123 h 312"/>
                <a:gd name="T14" fmla="*/ 282 w 282"/>
                <a:gd name="T15" fmla="*/ 180 h 312"/>
                <a:gd name="T16" fmla="*/ 267 w 282"/>
                <a:gd name="T17" fmla="*/ 231 h 312"/>
                <a:gd name="T18" fmla="*/ 237 w 282"/>
                <a:gd name="T19" fmla="*/ 264 h 312"/>
                <a:gd name="T20" fmla="*/ 168 w 282"/>
                <a:gd name="T21" fmla="*/ 312 h 312"/>
                <a:gd name="T22" fmla="*/ 102 w 282"/>
                <a:gd name="T23" fmla="*/ 225 h 312"/>
                <a:gd name="T24" fmla="*/ 156 w 282"/>
                <a:gd name="T25" fmla="*/ 216 h 312"/>
                <a:gd name="T26" fmla="*/ 189 w 282"/>
                <a:gd name="T27" fmla="*/ 189 h 312"/>
                <a:gd name="T28" fmla="*/ 207 w 282"/>
                <a:gd name="T29" fmla="*/ 138 h 312"/>
                <a:gd name="T30" fmla="*/ 216 w 282"/>
                <a:gd name="T31" fmla="*/ 72 h 312"/>
                <a:gd name="T32" fmla="*/ 192 w 282"/>
                <a:gd name="T33" fmla="*/ 33 h 312"/>
                <a:gd name="T34" fmla="*/ 138 w 282"/>
                <a:gd name="T35" fmla="*/ 0 h 312"/>
                <a:gd name="T36" fmla="*/ 96 w 282"/>
                <a:gd name="T37" fmla="*/ 0 h 312"/>
                <a:gd name="T38" fmla="*/ 30 w 282"/>
                <a:gd name="T39" fmla="*/ 18 h 312"/>
                <a:gd name="T40" fmla="*/ 0 w 282"/>
                <a:gd name="T41" fmla="*/ 4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312">
                  <a:moveTo>
                    <a:pt x="0" y="48"/>
                  </a:moveTo>
                  <a:lnTo>
                    <a:pt x="48" y="117"/>
                  </a:lnTo>
                  <a:lnTo>
                    <a:pt x="78" y="87"/>
                  </a:lnTo>
                  <a:lnTo>
                    <a:pt x="123" y="63"/>
                  </a:lnTo>
                  <a:lnTo>
                    <a:pt x="168" y="57"/>
                  </a:lnTo>
                  <a:lnTo>
                    <a:pt x="216" y="69"/>
                  </a:lnTo>
                  <a:lnTo>
                    <a:pt x="270" y="123"/>
                  </a:lnTo>
                  <a:lnTo>
                    <a:pt x="282" y="180"/>
                  </a:lnTo>
                  <a:lnTo>
                    <a:pt x="267" y="231"/>
                  </a:lnTo>
                  <a:lnTo>
                    <a:pt x="237" y="264"/>
                  </a:lnTo>
                  <a:lnTo>
                    <a:pt x="168" y="312"/>
                  </a:lnTo>
                  <a:lnTo>
                    <a:pt x="102" y="225"/>
                  </a:lnTo>
                  <a:lnTo>
                    <a:pt x="156" y="216"/>
                  </a:lnTo>
                  <a:lnTo>
                    <a:pt x="189" y="189"/>
                  </a:lnTo>
                  <a:lnTo>
                    <a:pt x="207" y="138"/>
                  </a:lnTo>
                  <a:lnTo>
                    <a:pt x="216" y="72"/>
                  </a:lnTo>
                  <a:lnTo>
                    <a:pt x="192" y="33"/>
                  </a:lnTo>
                  <a:lnTo>
                    <a:pt x="138" y="0"/>
                  </a:lnTo>
                  <a:lnTo>
                    <a:pt x="96" y="0"/>
                  </a:lnTo>
                  <a:lnTo>
                    <a:pt x="30" y="1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1" name="Freeform 71"/>
            <p:cNvSpPr>
              <a:spLocks/>
            </p:cNvSpPr>
            <p:nvPr/>
          </p:nvSpPr>
          <p:spPr bwMode="auto">
            <a:xfrm>
              <a:off x="3890" y="1131"/>
              <a:ext cx="64" cy="135"/>
            </a:xfrm>
            <a:custGeom>
              <a:avLst/>
              <a:gdLst>
                <a:gd name="T0" fmla="*/ 0 w 159"/>
                <a:gd name="T1" fmla="*/ 0 h 336"/>
                <a:gd name="T2" fmla="*/ 27 w 159"/>
                <a:gd name="T3" fmla="*/ 3 h 336"/>
                <a:gd name="T4" fmla="*/ 54 w 159"/>
                <a:gd name="T5" fmla="*/ 21 h 336"/>
                <a:gd name="T6" fmla="*/ 111 w 159"/>
                <a:gd name="T7" fmla="*/ 66 h 336"/>
                <a:gd name="T8" fmla="*/ 159 w 159"/>
                <a:gd name="T9" fmla="*/ 102 h 336"/>
                <a:gd name="T10" fmla="*/ 123 w 159"/>
                <a:gd name="T11" fmla="*/ 207 h 336"/>
                <a:gd name="T12" fmla="*/ 105 w 159"/>
                <a:gd name="T13" fmla="*/ 258 h 336"/>
                <a:gd name="T14" fmla="*/ 105 w 159"/>
                <a:gd name="T15" fmla="*/ 315 h 336"/>
                <a:gd name="T16" fmla="*/ 117 w 159"/>
                <a:gd name="T17" fmla="*/ 336 h 336"/>
                <a:gd name="T18" fmla="*/ 9 w 159"/>
                <a:gd name="T19" fmla="*/ 228 h 336"/>
                <a:gd name="T20" fmla="*/ 12 w 159"/>
                <a:gd name="T21" fmla="*/ 192 h 336"/>
                <a:gd name="T22" fmla="*/ 33 w 159"/>
                <a:gd name="T23" fmla="*/ 153 h 336"/>
                <a:gd name="T24" fmla="*/ 60 w 159"/>
                <a:gd name="T25" fmla="*/ 93 h 336"/>
                <a:gd name="T26" fmla="*/ 66 w 159"/>
                <a:gd name="T27" fmla="*/ 5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336">
                  <a:moveTo>
                    <a:pt x="0" y="0"/>
                  </a:moveTo>
                  <a:lnTo>
                    <a:pt x="27" y="3"/>
                  </a:lnTo>
                  <a:lnTo>
                    <a:pt x="54" y="21"/>
                  </a:lnTo>
                  <a:lnTo>
                    <a:pt x="111" y="66"/>
                  </a:lnTo>
                  <a:lnTo>
                    <a:pt x="159" y="102"/>
                  </a:lnTo>
                  <a:lnTo>
                    <a:pt x="123" y="207"/>
                  </a:lnTo>
                  <a:lnTo>
                    <a:pt x="105" y="258"/>
                  </a:lnTo>
                  <a:lnTo>
                    <a:pt x="105" y="315"/>
                  </a:lnTo>
                  <a:lnTo>
                    <a:pt x="117" y="336"/>
                  </a:lnTo>
                  <a:lnTo>
                    <a:pt x="9" y="228"/>
                  </a:lnTo>
                  <a:lnTo>
                    <a:pt x="12" y="192"/>
                  </a:lnTo>
                  <a:lnTo>
                    <a:pt x="33" y="153"/>
                  </a:lnTo>
                  <a:lnTo>
                    <a:pt x="60" y="93"/>
                  </a:lnTo>
                  <a:lnTo>
                    <a:pt x="66" y="51"/>
                  </a:ln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2" name="Freeform 72"/>
            <p:cNvSpPr>
              <a:spLocks/>
            </p:cNvSpPr>
            <p:nvPr/>
          </p:nvSpPr>
          <p:spPr bwMode="auto">
            <a:xfrm>
              <a:off x="3846" y="1145"/>
              <a:ext cx="71" cy="32"/>
            </a:xfrm>
            <a:custGeom>
              <a:avLst/>
              <a:gdLst>
                <a:gd name="T0" fmla="*/ 0 w 177"/>
                <a:gd name="T1" fmla="*/ 81 h 81"/>
                <a:gd name="T2" fmla="*/ 42 w 177"/>
                <a:gd name="T3" fmla="*/ 81 h 81"/>
                <a:gd name="T4" fmla="*/ 90 w 177"/>
                <a:gd name="T5" fmla="*/ 66 h 81"/>
                <a:gd name="T6" fmla="*/ 138 w 177"/>
                <a:gd name="T7" fmla="*/ 54 h 81"/>
                <a:gd name="T8" fmla="*/ 174 w 177"/>
                <a:gd name="T9" fmla="*/ 45 h 81"/>
                <a:gd name="T10" fmla="*/ 171 w 177"/>
                <a:gd name="T11" fmla="*/ 27 h 81"/>
                <a:gd name="T12" fmla="*/ 177 w 17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1">
                  <a:moveTo>
                    <a:pt x="0" y="81"/>
                  </a:moveTo>
                  <a:lnTo>
                    <a:pt x="42" y="81"/>
                  </a:lnTo>
                  <a:lnTo>
                    <a:pt x="90" y="66"/>
                  </a:lnTo>
                  <a:lnTo>
                    <a:pt x="138" y="54"/>
                  </a:lnTo>
                  <a:lnTo>
                    <a:pt x="174" y="45"/>
                  </a:lnTo>
                  <a:lnTo>
                    <a:pt x="171" y="27"/>
                  </a:lnTo>
                  <a:lnTo>
                    <a:pt x="177" y="0"/>
                  </a:ln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3" name="Freeform 73"/>
            <p:cNvSpPr>
              <a:spLocks/>
            </p:cNvSpPr>
            <p:nvPr/>
          </p:nvSpPr>
          <p:spPr bwMode="auto">
            <a:xfrm>
              <a:off x="3713" y="1529"/>
              <a:ext cx="66" cy="70"/>
            </a:xfrm>
            <a:custGeom>
              <a:avLst/>
              <a:gdLst>
                <a:gd name="T0" fmla="*/ 107 w 165"/>
                <a:gd name="T1" fmla="*/ 0 h 176"/>
                <a:gd name="T2" fmla="*/ 158 w 165"/>
                <a:gd name="T3" fmla="*/ 42 h 176"/>
                <a:gd name="T4" fmla="*/ 152 w 165"/>
                <a:gd name="T5" fmla="*/ 111 h 176"/>
                <a:gd name="T6" fmla="*/ 125 w 165"/>
                <a:gd name="T7" fmla="*/ 159 h 176"/>
                <a:gd name="T8" fmla="*/ 68 w 165"/>
                <a:gd name="T9" fmla="*/ 174 h 176"/>
                <a:gd name="T10" fmla="*/ 32 w 165"/>
                <a:gd name="T11" fmla="*/ 171 h 176"/>
                <a:gd name="T12" fmla="*/ 5 w 165"/>
                <a:gd name="T13" fmla="*/ 147 h 176"/>
                <a:gd name="T14" fmla="*/ 2 w 165"/>
                <a:gd name="T15" fmla="*/ 114 h 176"/>
                <a:gd name="T16" fmla="*/ 11 w 165"/>
                <a:gd name="T17" fmla="*/ 84 h 176"/>
                <a:gd name="T18" fmla="*/ 50 w 165"/>
                <a:gd name="T19" fmla="*/ 48 h 176"/>
                <a:gd name="T20" fmla="*/ 86 w 165"/>
                <a:gd name="T21" fmla="*/ 42 h 176"/>
                <a:gd name="T22" fmla="*/ 137 w 165"/>
                <a:gd name="T23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76">
                  <a:moveTo>
                    <a:pt x="107" y="0"/>
                  </a:moveTo>
                  <a:cubicBezTo>
                    <a:pt x="129" y="12"/>
                    <a:pt x="151" y="24"/>
                    <a:pt x="158" y="42"/>
                  </a:cubicBezTo>
                  <a:cubicBezTo>
                    <a:pt x="165" y="60"/>
                    <a:pt x="157" y="92"/>
                    <a:pt x="152" y="111"/>
                  </a:cubicBezTo>
                  <a:cubicBezTo>
                    <a:pt x="147" y="130"/>
                    <a:pt x="139" y="149"/>
                    <a:pt x="125" y="159"/>
                  </a:cubicBezTo>
                  <a:cubicBezTo>
                    <a:pt x="111" y="169"/>
                    <a:pt x="84" y="172"/>
                    <a:pt x="68" y="174"/>
                  </a:cubicBezTo>
                  <a:cubicBezTo>
                    <a:pt x="52" y="176"/>
                    <a:pt x="42" y="176"/>
                    <a:pt x="32" y="171"/>
                  </a:cubicBezTo>
                  <a:cubicBezTo>
                    <a:pt x="22" y="166"/>
                    <a:pt x="10" y="156"/>
                    <a:pt x="5" y="147"/>
                  </a:cubicBezTo>
                  <a:cubicBezTo>
                    <a:pt x="0" y="138"/>
                    <a:pt x="1" y="124"/>
                    <a:pt x="2" y="114"/>
                  </a:cubicBezTo>
                  <a:cubicBezTo>
                    <a:pt x="3" y="104"/>
                    <a:pt x="3" y="95"/>
                    <a:pt x="11" y="84"/>
                  </a:cubicBezTo>
                  <a:cubicBezTo>
                    <a:pt x="19" y="73"/>
                    <a:pt x="38" y="55"/>
                    <a:pt x="50" y="48"/>
                  </a:cubicBezTo>
                  <a:cubicBezTo>
                    <a:pt x="62" y="41"/>
                    <a:pt x="72" y="43"/>
                    <a:pt x="86" y="42"/>
                  </a:cubicBezTo>
                  <a:cubicBezTo>
                    <a:pt x="100" y="41"/>
                    <a:pt x="118" y="41"/>
                    <a:pt x="137" y="42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4" name="Freeform 74"/>
            <p:cNvSpPr>
              <a:spLocks/>
            </p:cNvSpPr>
            <p:nvPr/>
          </p:nvSpPr>
          <p:spPr bwMode="auto">
            <a:xfrm>
              <a:off x="3750" y="1547"/>
              <a:ext cx="72" cy="96"/>
            </a:xfrm>
            <a:custGeom>
              <a:avLst/>
              <a:gdLst>
                <a:gd name="T0" fmla="*/ 76 w 180"/>
                <a:gd name="T1" fmla="*/ 0 h 241"/>
                <a:gd name="T2" fmla="*/ 118 w 180"/>
                <a:gd name="T3" fmla="*/ 21 h 241"/>
                <a:gd name="T4" fmla="*/ 154 w 180"/>
                <a:gd name="T5" fmla="*/ 57 h 241"/>
                <a:gd name="T6" fmla="*/ 175 w 180"/>
                <a:gd name="T7" fmla="*/ 129 h 241"/>
                <a:gd name="T8" fmla="*/ 121 w 180"/>
                <a:gd name="T9" fmla="*/ 210 h 241"/>
                <a:gd name="T10" fmla="*/ 67 w 180"/>
                <a:gd name="T11" fmla="*/ 237 h 241"/>
                <a:gd name="T12" fmla="*/ 28 w 180"/>
                <a:gd name="T13" fmla="*/ 237 h 241"/>
                <a:gd name="T14" fmla="*/ 4 w 180"/>
                <a:gd name="T15" fmla="*/ 213 h 241"/>
                <a:gd name="T16" fmla="*/ 4 w 180"/>
                <a:gd name="T17" fmla="*/ 16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241">
                  <a:moveTo>
                    <a:pt x="76" y="0"/>
                  </a:moveTo>
                  <a:cubicBezTo>
                    <a:pt x="90" y="6"/>
                    <a:pt x="105" y="12"/>
                    <a:pt x="118" y="21"/>
                  </a:cubicBezTo>
                  <a:cubicBezTo>
                    <a:pt x="131" y="30"/>
                    <a:pt x="145" y="39"/>
                    <a:pt x="154" y="57"/>
                  </a:cubicBezTo>
                  <a:cubicBezTo>
                    <a:pt x="163" y="75"/>
                    <a:pt x="180" y="104"/>
                    <a:pt x="175" y="129"/>
                  </a:cubicBezTo>
                  <a:cubicBezTo>
                    <a:pt x="170" y="154"/>
                    <a:pt x="139" y="192"/>
                    <a:pt x="121" y="210"/>
                  </a:cubicBezTo>
                  <a:cubicBezTo>
                    <a:pt x="103" y="228"/>
                    <a:pt x="82" y="233"/>
                    <a:pt x="67" y="237"/>
                  </a:cubicBezTo>
                  <a:cubicBezTo>
                    <a:pt x="52" y="241"/>
                    <a:pt x="38" y="241"/>
                    <a:pt x="28" y="237"/>
                  </a:cubicBezTo>
                  <a:cubicBezTo>
                    <a:pt x="18" y="233"/>
                    <a:pt x="8" y="225"/>
                    <a:pt x="4" y="213"/>
                  </a:cubicBezTo>
                  <a:cubicBezTo>
                    <a:pt x="0" y="201"/>
                    <a:pt x="3" y="171"/>
                    <a:pt x="4" y="162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5" name="Freeform 75"/>
            <p:cNvSpPr>
              <a:spLocks/>
            </p:cNvSpPr>
            <p:nvPr/>
          </p:nvSpPr>
          <p:spPr bwMode="auto">
            <a:xfrm>
              <a:off x="3784" y="1574"/>
              <a:ext cx="18" cy="55"/>
            </a:xfrm>
            <a:custGeom>
              <a:avLst/>
              <a:gdLst>
                <a:gd name="T0" fmla="*/ 0 w 45"/>
                <a:gd name="T1" fmla="*/ 0 h 138"/>
                <a:gd name="T2" fmla="*/ 39 w 45"/>
                <a:gd name="T3" fmla="*/ 42 h 138"/>
                <a:gd name="T4" fmla="*/ 36 w 45"/>
                <a:gd name="T5" fmla="*/ 96 h 138"/>
                <a:gd name="T6" fmla="*/ 12 w 45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38">
                  <a:moveTo>
                    <a:pt x="0" y="0"/>
                  </a:moveTo>
                  <a:cubicBezTo>
                    <a:pt x="16" y="13"/>
                    <a:pt x="33" y="26"/>
                    <a:pt x="39" y="42"/>
                  </a:cubicBezTo>
                  <a:cubicBezTo>
                    <a:pt x="45" y="58"/>
                    <a:pt x="40" y="80"/>
                    <a:pt x="36" y="96"/>
                  </a:cubicBezTo>
                  <a:cubicBezTo>
                    <a:pt x="32" y="112"/>
                    <a:pt x="22" y="125"/>
                    <a:pt x="12" y="138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6" name="Freeform 76"/>
            <p:cNvSpPr>
              <a:spLocks/>
            </p:cNvSpPr>
            <p:nvPr/>
          </p:nvSpPr>
          <p:spPr bwMode="auto">
            <a:xfrm>
              <a:off x="3731" y="1603"/>
              <a:ext cx="33" cy="52"/>
            </a:xfrm>
            <a:custGeom>
              <a:avLst/>
              <a:gdLst>
                <a:gd name="T0" fmla="*/ 84 w 84"/>
                <a:gd name="T1" fmla="*/ 129 h 129"/>
                <a:gd name="T2" fmla="*/ 54 w 84"/>
                <a:gd name="T3" fmla="*/ 120 h 129"/>
                <a:gd name="T4" fmla="*/ 24 w 84"/>
                <a:gd name="T5" fmla="*/ 93 h 129"/>
                <a:gd name="T6" fmla="*/ 3 w 84"/>
                <a:gd name="T7" fmla="*/ 33 h 129"/>
                <a:gd name="T8" fmla="*/ 3 w 8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29">
                  <a:moveTo>
                    <a:pt x="84" y="129"/>
                  </a:moveTo>
                  <a:cubicBezTo>
                    <a:pt x="74" y="127"/>
                    <a:pt x="64" y="126"/>
                    <a:pt x="54" y="120"/>
                  </a:cubicBezTo>
                  <a:cubicBezTo>
                    <a:pt x="44" y="114"/>
                    <a:pt x="32" y="107"/>
                    <a:pt x="24" y="93"/>
                  </a:cubicBezTo>
                  <a:cubicBezTo>
                    <a:pt x="16" y="79"/>
                    <a:pt x="6" y="48"/>
                    <a:pt x="3" y="33"/>
                  </a:cubicBezTo>
                  <a:cubicBezTo>
                    <a:pt x="0" y="18"/>
                    <a:pt x="1" y="9"/>
                    <a:pt x="3" y="0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7" name="Freeform 77"/>
            <p:cNvSpPr>
              <a:spLocks/>
            </p:cNvSpPr>
            <p:nvPr/>
          </p:nvSpPr>
          <p:spPr bwMode="auto">
            <a:xfrm>
              <a:off x="3703" y="1577"/>
              <a:ext cx="34" cy="72"/>
            </a:xfrm>
            <a:custGeom>
              <a:avLst/>
              <a:gdLst>
                <a:gd name="T0" fmla="*/ 85 w 85"/>
                <a:gd name="T1" fmla="*/ 180 h 180"/>
                <a:gd name="T2" fmla="*/ 25 w 85"/>
                <a:gd name="T3" fmla="*/ 141 h 180"/>
                <a:gd name="T4" fmla="*/ 4 w 85"/>
                <a:gd name="T5" fmla="*/ 84 h 180"/>
                <a:gd name="T6" fmla="*/ 4 w 85"/>
                <a:gd name="T7" fmla="*/ 45 h 180"/>
                <a:gd name="T8" fmla="*/ 19 w 85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80">
                  <a:moveTo>
                    <a:pt x="85" y="180"/>
                  </a:moveTo>
                  <a:cubicBezTo>
                    <a:pt x="61" y="168"/>
                    <a:pt x="38" y="157"/>
                    <a:pt x="25" y="141"/>
                  </a:cubicBezTo>
                  <a:cubicBezTo>
                    <a:pt x="12" y="125"/>
                    <a:pt x="8" y="100"/>
                    <a:pt x="4" y="84"/>
                  </a:cubicBezTo>
                  <a:cubicBezTo>
                    <a:pt x="0" y="68"/>
                    <a:pt x="2" y="59"/>
                    <a:pt x="4" y="45"/>
                  </a:cubicBezTo>
                  <a:cubicBezTo>
                    <a:pt x="6" y="31"/>
                    <a:pt x="12" y="15"/>
                    <a:pt x="19" y="0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8" name="Freeform 78"/>
            <p:cNvSpPr>
              <a:spLocks/>
            </p:cNvSpPr>
            <p:nvPr/>
          </p:nvSpPr>
          <p:spPr bwMode="auto">
            <a:xfrm>
              <a:off x="3676" y="1542"/>
              <a:ext cx="52" cy="92"/>
            </a:xfrm>
            <a:custGeom>
              <a:avLst/>
              <a:gdLst>
                <a:gd name="T0" fmla="*/ 81 w 132"/>
                <a:gd name="T1" fmla="*/ 231 h 231"/>
                <a:gd name="T2" fmla="*/ 42 w 132"/>
                <a:gd name="T3" fmla="*/ 204 h 231"/>
                <a:gd name="T4" fmla="*/ 9 w 132"/>
                <a:gd name="T5" fmla="*/ 165 h 231"/>
                <a:gd name="T6" fmla="*/ 3 w 132"/>
                <a:gd name="T7" fmla="*/ 135 h 231"/>
                <a:gd name="T8" fmla="*/ 3 w 132"/>
                <a:gd name="T9" fmla="*/ 81 h 231"/>
                <a:gd name="T10" fmla="*/ 21 w 132"/>
                <a:gd name="T11" fmla="*/ 54 h 231"/>
                <a:gd name="T12" fmla="*/ 57 w 132"/>
                <a:gd name="T13" fmla="*/ 18 h 231"/>
                <a:gd name="T14" fmla="*/ 84 w 132"/>
                <a:gd name="T15" fmla="*/ 15 h 231"/>
                <a:gd name="T16" fmla="*/ 132 w 132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31">
                  <a:moveTo>
                    <a:pt x="81" y="231"/>
                  </a:moveTo>
                  <a:cubicBezTo>
                    <a:pt x="67" y="223"/>
                    <a:pt x="54" y="215"/>
                    <a:pt x="42" y="204"/>
                  </a:cubicBezTo>
                  <a:cubicBezTo>
                    <a:pt x="30" y="193"/>
                    <a:pt x="15" y="176"/>
                    <a:pt x="9" y="165"/>
                  </a:cubicBezTo>
                  <a:cubicBezTo>
                    <a:pt x="3" y="154"/>
                    <a:pt x="4" y="149"/>
                    <a:pt x="3" y="135"/>
                  </a:cubicBezTo>
                  <a:cubicBezTo>
                    <a:pt x="2" y="121"/>
                    <a:pt x="0" y="94"/>
                    <a:pt x="3" y="81"/>
                  </a:cubicBezTo>
                  <a:cubicBezTo>
                    <a:pt x="6" y="68"/>
                    <a:pt x="12" y="64"/>
                    <a:pt x="21" y="54"/>
                  </a:cubicBezTo>
                  <a:cubicBezTo>
                    <a:pt x="30" y="44"/>
                    <a:pt x="46" y="25"/>
                    <a:pt x="57" y="18"/>
                  </a:cubicBezTo>
                  <a:cubicBezTo>
                    <a:pt x="68" y="11"/>
                    <a:pt x="72" y="18"/>
                    <a:pt x="84" y="15"/>
                  </a:cubicBezTo>
                  <a:cubicBezTo>
                    <a:pt x="96" y="12"/>
                    <a:pt x="114" y="6"/>
                    <a:pt x="132" y="0"/>
                  </a:cubicBezTo>
                </a:path>
              </a:pathLst>
            </a:custGeom>
            <a:noFill/>
            <a:ln w="28575" cmpd="sng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9" name="Freeform 79"/>
            <p:cNvSpPr>
              <a:spLocks/>
            </p:cNvSpPr>
            <p:nvPr/>
          </p:nvSpPr>
          <p:spPr bwMode="auto">
            <a:xfrm>
              <a:off x="4673" y="1044"/>
              <a:ext cx="89" cy="49"/>
            </a:xfrm>
            <a:custGeom>
              <a:avLst/>
              <a:gdLst>
                <a:gd name="T0" fmla="*/ 222 w 222"/>
                <a:gd name="T1" fmla="*/ 51 h 123"/>
                <a:gd name="T2" fmla="*/ 174 w 222"/>
                <a:gd name="T3" fmla="*/ 123 h 123"/>
                <a:gd name="T4" fmla="*/ 135 w 222"/>
                <a:gd name="T5" fmla="*/ 87 h 123"/>
                <a:gd name="T6" fmla="*/ 81 w 222"/>
                <a:gd name="T7" fmla="*/ 60 h 123"/>
                <a:gd name="T8" fmla="*/ 0 w 222"/>
                <a:gd name="T9" fmla="*/ 66 h 123"/>
                <a:gd name="T10" fmla="*/ 39 w 222"/>
                <a:gd name="T11" fmla="*/ 18 h 123"/>
                <a:gd name="T12" fmla="*/ 90 w 222"/>
                <a:gd name="T13" fmla="*/ 0 h 123"/>
                <a:gd name="T14" fmla="*/ 147 w 222"/>
                <a:gd name="T15" fmla="*/ 3 h 123"/>
                <a:gd name="T16" fmla="*/ 216 w 222"/>
                <a:gd name="T17" fmla="*/ 30 h 123"/>
                <a:gd name="T18" fmla="*/ 222 w 222"/>
                <a:gd name="T19" fmla="*/ 5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23">
                  <a:moveTo>
                    <a:pt x="222" y="51"/>
                  </a:moveTo>
                  <a:lnTo>
                    <a:pt x="174" y="123"/>
                  </a:lnTo>
                  <a:lnTo>
                    <a:pt x="135" y="87"/>
                  </a:lnTo>
                  <a:lnTo>
                    <a:pt x="81" y="60"/>
                  </a:lnTo>
                  <a:lnTo>
                    <a:pt x="0" y="66"/>
                  </a:lnTo>
                  <a:lnTo>
                    <a:pt x="39" y="18"/>
                  </a:lnTo>
                  <a:lnTo>
                    <a:pt x="90" y="0"/>
                  </a:lnTo>
                  <a:lnTo>
                    <a:pt x="147" y="3"/>
                  </a:lnTo>
                  <a:lnTo>
                    <a:pt x="216" y="30"/>
                  </a:lnTo>
                  <a:lnTo>
                    <a:pt x="222" y="51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0" name="Freeform 80"/>
            <p:cNvSpPr>
              <a:spLocks/>
            </p:cNvSpPr>
            <p:nvPr/>
          </p:nvSpPr>
          <p:spPr bwMode="auto">
            <a:xfrm>
              <a:off x="4675" y="1071"/>
              <a:ext cx="46" cy="62"/>
            </a:xfrm>
            <a:custGeom>
              <a:avLst/>
              <a:gdLst>
                <a:gd name="T0" fmla="*/ 0 w 114"/>
                <a:gd name="T1" fmla="*/ 0 h 153"/>
                <a:gd name="T2" fmla="*/ 0 w 114"/>
                <a:gd name="T3" fmla="*/ 45 h 153"/>
                <a:gd name="T4" fmla="*/ 15 w 114"/>
                <a:gd name="T5" fmla="*/ 99 h 153"/>
                <a:gd name="T6" fmla="*/ 33 w 114"/>
                <a:gd name="T7" fmla="*/ 123 h 153"/>
                <a:gd name="T8" fmla="*/ 54 w 114"/>
                <a:gd name="T9" fmla="*/ 141 h 153"/>
                <a:gd name="T10" fmla="*/ 114 w 114"/>
                <a:gd name="T1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53">
                  <a:moveTo>
                    <a:pt x="0" y="0"/>
                  </a:moveTo>
                  <a:lnTo>
                    <a:pt x="0" y="45"/>
                  </a:lnTo>
                  <a:lnTo>
                    <a:pt x="15" y="99"/>
                  </a:lnTo>
                  <a:lnTo>
                    <a:pt x="33" y="123"/>
                  </a:lnTo>
                  <a:lnTo>
                    <a:pt x="54" y="141"/>
                  </a:lnTo>
                  <a:lnTo>
                    <a:pt x="114" y="15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1" name="Freeform 81"/>
            <p:cNvSpPr>
              <a:spLocks/>
            </p:cNvSpPr>
            <p:nvPr/>
          </p:nvSpPr>
          <p:spPr bwMode="auto">
            <a:xfrm>
              <a:off x="4652" y="1069"/>
              <a:ext cx="20" cy="56"/>
            </a:xfrm>
            <a:custGeom>
              <a:avLst/>
              <a:gdLst>
                <a:gd name="T0" fmla="*/ 48 w 48"/>
                <a:gd name="T1" fmla="*/ 0 h 141"/>
                <a:gd name="T2" fmla="*/ 18 w 48"/>
                <a:gd name="T3" fmla="*/ 42 h 141"/>
                <a:gd name="T4" fmla="*/ 0 w 48"/>
                <a:gd name="T5" fmla="*/ 78 h 141"/>
                <a:gd name="T6" fmla="*/ 0 w 48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41">
                  <a:moveTo>
                    <a:pt x="48" y="0"/>
                  </a:moveTo>
                  <a:lnTo>
                    <a:pt x="18" y="42"/>
                  </a:lnTo>
                  <a:lnTo>
                    <a:pt x="0" y="78"/>
                  </a:lnTo>
                  <a:lnTo>
                    <a:pt x="0" y="141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2" name="Freeform 82"/>
            <p:cNvSpPr>
              <a:spLocks/>
            </p:cNvSpPr>
            <p:nvPr/>
          </p:nvSpPr>
          <p:spPr bwMode="auto">
            <a:xfrm>
              <a:off x="4591" y="1125"/>
              <a:ext cx="131" cy="47"/>
            </a:xfrm>
            <a:custGeom>
              <a:avLst/>
              <a:gdLst>
                <a:gd name="T0" fmla="*/ 327 w 327"/>
                <a:gd name="T1" fmla="*/ 21 h 117"/>
                <a:gd name="T2" fmla="*/ 246 w 327"/>
                <a:gd name="T3" fmla="*/ 117 h 117"/>
                <a:gd name="T4" fmla="*/ 171 w 327"/>
                <a:gd name="T5" fmla="*/ 102 h 117"/>
                <a:gd name="T6" fmla="*/ 96 w 327"/>
                <a:gd name="T7" fmla="*/ 87 h 117"/>
                <a:gd name="T8" fmla="*/ 60 w 327"/>
                <a:gd name="T9" fmla="*/ 81 h 117"/>
                <a:gd name="T10" fmla="*/ 30 w 327"/>
                <a:gd name="T11" fmla="*/ 78 h 117"/>
                <a:gd name="T12" fmla="*/ 0 w 327"/>
                <a:gd name="T13" fmla="*/ 93 h 117"/>
                <a:gd name="T14" fmla="*/ 18 w 327"/>
                <a:gd name="T15" fmla="*/ 63 h 117"/>
                <a:gd name="T16" fmla="*/ 51 w 327"/>
                <a:gd name="T17" fmla="*/ 33 h 117"/>
                <a:gd name="T18" fmla="*/ 96 w 327"/>
                <a:gd name="T19" fmla="*/ 0 h 117"/>
                <a:gd name="T20" fmla="*/ 141 w 327"/>
                <a:gd name="T21" fmla="*/ 3 h 117"/>
                <a:gd name="T22" fmla="*/ 267 w 327"/>
                <a:gd name="T23" fmla="*/ 9 h 117"/>
                <a:gd name="T24" fmla="*/ 327 w 327"/>
                <a:gd name="T25" fmla="*/ 2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117">
                  <a:moveTo>
                    <a:pt x="327" y="21"/>
                  </a:moveTo>
                  <a:lnTo>
                    <a:pt x="246" y="117"/>
                  </a:lnTo>
                  <a:lnTo>
                    <a:pt x="171" y="102"/>
                  </a:lnTo>
                  <a:lnTo>
                    <a:pt x="96" y="87"/>
                  </a:lnTo>
                  <a:lnTo>
                    <a:pt x="60" y="81"/>
                  </a:lnTo>
                  <a:lnTo>
                    <a:pt x="30" y="78"/>
                  </a:lnTo>
                  <a:lnTo>
                    <a:pt x="0" y="93"/>
                  </a:lnTo>
                  <a:lnTo>
                    <a:pt x="18" y="63"/>
                  </a:lnTo>
                  <a:lnTo>
                    <a:pt x="51" y="33"/>
                  </a:lnTo>
                  <a:lnTo>
                    <a:pt x="96" y="0"/>
                  </a:lnTo>
                  <a:lnTo>
                    <a:pt x="141" y="3"/>
                  </a:lnTo>
                  <a:lnTo>
                    <a:pt x="267" y="9"/>
                  </a:lnTo>
                  <a:lnTo>
                    <a:pt x="327" y="21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3" name="Freeform 83"/>
            <p:cNvSpPr>
              <a:spLocks/>
            </p:cNvSpPr>
            <p:nvPr/>
          </p:nvSpPr>
          <p:spPr bwMode="auto">
            <a:xfrm>
              <a:off x="4586" y="1164"/>
              <a:ext cx="20" cy="90"/>
            </a:xfrm>
            <a:custGeom>
              <a:avLst/>
              <a:gdLst>
                <a:gd name="T0" fmla="*/ 14 w 50"/>
                <a:gd name="T1" fmla="*/ 0 h 225"/>
                <a:gd name="T2" fmla="*/ 2 w 50"/>
                <a:gd name="T3" fmla="*/ 39 h 225"/>
                <a:gd name="T4" fmla="*/ 26 w 50"/>
                <a:gd name="T5" fmla="*/ 84 h 225"/>
                <a:gd name="T6" fmla="*/ 41 w 50"/>
                <a:gd name="T7" fmla="*/ 132 h 225"/>
                <a:gd name="T8" fmla="*/ 47 w 50"/>
                <a:gd name="T9" fmla="*/ 207 h 225"/>
                <a:gd name="T10" fmla="*/ 20 w 50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25">
                  <a:moveTo>
                    <a:pt x="14" y="0"/>
                  </a:moveTo>
                  <a:cubicBezTo>
                    <a:pt x="7" y="12"/>
                    <a:pt x="0" y="25"/>
                    <a:pt x="2" y="39"/>
                  </a:cubicBezTo>
                  <a:cubicBezTo>
                    <a:pt x="4" y="53"/>
                    <a:pt x="20" y="69"/>
                    <a:pt x="26" y="84"/>
                  </a:cubicBezTo>
                  <a:cubicBezTo>
                    <a:pt x="32" y="99"/>
                    <a:pt x="37" y="112"/>
                    <a:pt x="41" y="132"/>
                  </a:cubicBezTo>
                  <a:cubicBezTo>
                    <a:pt x="45" y="152"/>
                    <a:pt x="50" y="192"/>
                    <a:pt x="47" y="207"/>
                  </a:cubicBezTo>
                  <a:cubicBezTo>
                    <a:pt x="44" y="222"/>
                    <a:pt x="32" y="223"/>
                    <a:pt x="20" y="22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4" name="Freeform 84"/>
            <p:cNvSpPr>
              <a:spLocks/>
            </p:cNvSpPr>
            <p:nvPr/>
          </p:nvSpPr>
          <p:spPr bwMode="auto">
            <a:xfrm>
              <a:off x="4602" y="1161"/>
              <a:ext cx="50" cy="88"/>
            </a:xfrm>
            <a:custGeom>
              <a:avLst/>
              <a:gdLst>
                <a:gd name="T0" fmla="*/ 0 w 126"/>
                <a:gd name="T1" fmla="*/ 219 h 219"/>
                <a:gd name="T2" fmla="*/ 108 w 126"/>
                <a:gd name="T3" fmla="*/ 171 h 219"/>
                <a:gd name="T4" fmla="*/ 105 w 126"/>
                <a:gd name="T5" fmla="*/ 99 h 219"/>
                <a:gd name="T6" fmla="*/ 84 w 126"/>
                <a:gd name="T7" fmla="*/ 51 h 219"/>
                <a:gd name="T8" fmla="*/ 69 w 126"/>
                <a:gd name="T9" fmla="*/ 24 h 219"/>
                <a:gd name="T10" fmla="*/ 66 w 126"/>
                <a:gd name="T1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9">
                  <a:moveTo>
                    <a:pt x="0" y="219"/>
                  </a:moveTo>
                  <a:cubicBezTo>
                    <a:pt x="45" y="205"/>
                    <a:pt x="90" y="191"/>
                    <a:pt x="108" y="171"/>
                  </a:cubicBezTo>
                  <a:cubicBezTo>
                    <a:pt x="126" y="151"/>
                    <a:pt x="109" y="119"/>
                    <a:pt x="105" y="99"/>
                  </a:cubicBezTo>
                  <a:cubicBezTo>
                    <a:pt x="101" y="79"/>
                    <a:pt x="90" y="64"/>
                    <a:pt x="84" y="51"/>
                  </a:cubicBezTo>
                  <a:cubicBezTo>
                    <a:pt x="78" y="38"/>
                    <a:pt x="72" y="32"/>
                    <a:pt x="69" y="24"/>
                  </a:cubicBezTo>
                  <a:cubicBezTo>
                    <a:pt x="66" y="16"/>
                    <a:pt x="66" y="8"/>
                    <a:pt x="66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5" name="Freeform 85"/>
            <p:cNvSpPr>
              <a:spLocks/>
            </p:cNvSpPr>
            <p:nvPr/>
          </p:nvSpPr>
          <p:spPr bwMode="auto">
            <a:xfrm>
              <a:off x="4488" y="1217"/>
              <a:ext cx="113" cy="60"/>
            </a:xfrm>
            <a:custGeom>
              <a:avLst/>
              <a:gdLst>
                <a:gd name="T0" fmla="*/ 0 w 282"/>
                <a:gd name="T1" fmla="*/ 149 h 149"/>
                <a:gd name="T2" fmla="*/ 51 w 282"/>
                <a:gd name="T3" fmla="*/ 80 h 149"/>
                <a:gd name="T4" fmla="*/ 84 w 282"/>
                <a:gd name="T5" fmla="*/ 29 h 149"/>
                <a:gd name="T6" fmla="*/ 150 w 282"/>
                <a:gd name="T7" fmla="*/ 2 h 149"/>
                <a:gd name="T8" fmla="*/ 195 w 282"/>
                <a:gd name="T9" fmla="*/ 14 h 149"/>
                <a:gd name="T10" fmla="*/ 222 w 282"/>
                <a:gd name="T11" fmla="*/ 38 h 149"/>
                <a:gd name="T12" fmla="*/ 261 w 282"/>
                <a:gd name="T13" fmla="*/ 32 h 149"/>
                <a:gd name="T14" fmla="*/ 282 w 282"/>
                <a:gd name="T15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49">
                  <a:moveTo>
                    <a:pt x="0" y="149"/>
                  </a:moveTo>
                  <a:cubicBezTo>
                    <a:pt x="18" y="124"/>
                    <a:pt x="37" y="100"/>
                    <a:pt x="51" y="80"/>
                  </a:cubicBezTo>
                  <a:cubicBezTo>
                    <a:pt x="65" y="60"/>
                    <a:pt x="67" y="42"/>
                    <a:pt x="84" y="29"/>
                  </a:cubicBezTo>
                  <a:cubicBezTo>
                    <a:pt x="101" y="16"/>
                    <a:pt x="132" y="4"/>
                    <a:pt x="150" y="2"/>
                  </a:cubicBezTo>
                  <a:cubicBezTo>
                    <a:pt x="168" y="0"/>
                    <a:pt x="183" y="8"/>
                    <a:pt x="195" y="14"/>
                  </a:cubicBezTo>
                  <a:cubicBezTo>
                    <a:pt x="207" y="20"/>
                    <a:pt x="211" y="35"/>
                    <a:pt x="222" y="38"/>
                  </a:cubicBezTo>
                  <a:cubicBezTo>
                    <a:pt x="233" y="41"/>
                    <a:pt x="251" y="36"/>
                    <a:pt x="261" y="32"/>
                  </a:cubicBezTo>
                  <a:cubicBezTo>
                    <a:pt x="271" y="28"/>
                    <a:pt x="276" y="21"/>
                    <a:pt x="282" y="1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6" name="Freeform 86"/>
            <p:cNvSpPr>
              <a:spLocks/>
            </p:cNvSpPr>
            <p:nvPr/>
          </p:nvSpPr>
          <p:spPr bwMode="auto">
            <a:xfrm>
              <a:off x="4362" y="1305"/>
              <a:ext cx="254" cy="220"/>
            </a:xfrm>
            <a:custGeom>
              <a:avLst/>
              <a:gdLst>
                <a:gd name="T0" fmla="*/ 0 w 636"/>
                <a:gd name="T1" fmla="*/ 19 h 551"/>
                <a:gd name="T2" fmla="*/ 57 w 636"/>
                <a:gd name="T3" fmla="*/ 7 h 551"/>
                <a:gd name="T4" fmla="*/ 102 w 636"/>
                <a:gd name="T5" fmla="*/ 1 h 551"/>
                <a:gd name="T6" fmla="*/ 150 w 636"/>
                <a:gd name="T7" fmla="*/ 16 h 551"/>
                <a:gd name="T8" fmla="*/ 138 w 636"/>
                <a:gd name="T9" fmla="*/ 61 h 551"/>
                <a:gd name="T10" fmla="*/ 102 w 636"/>
                <a:gd name="T11" fmla="*/ 115 h 551"/>
                <a:gd name="T12" fmla="*/ 108 w 636"/>
                <a:gd name="T13" fmla="*/ 175 h 551"/>
                <a:gd name="T14" fmla="*/ 138 w 636"/>
                <a:gd name="T15" fmla="*/ 208 h 551"/>
                <a:gd name="T16" fmla="*/ 216 w 636"/>
                <a:gd name="T17" fmla="*/ 226 h 551"/>
                <a:gd name="T18" fmla="*/ 273 w 636"/>
                <a:gd name="T19" fmla="*/ 304 h 551"/>
                <a:gd name="T20" fmla="*/ 324 w 636"/>
                <a:gd name="T21" fmla="*/ 346 h 551"/>
                <a:gd name="T22" fmla="*/ 390 w 636"/>
                <a:gd name="T23" fmla="*/ 361 h 551"/>
                <a:gd name="T24" fmla="*/ 441 w 636"/>
                <a:gd name="T25" fmla="*/ 382 h 551"/>
                <a:gd name="T26" fmla="*/ 462 w 636"/>
                <a:gd name="T27" fmla="*/ 475 h 551"/>
                <a:gd name="T28" fmla="*/ 468 w 636"/>
                <a:gd name="T29" fmla="*/ 523 h 551"/>
                <a:gd name="T30" fmla="*/ 534 w 636"/>
                <a:gd name="T31" fmla="*/ 550 h 551"/>
                <a:gd name="T32" fmla="*/ 597 w 636"/>
                <a:gd name="T33" fmla="*/ 529 h 551"/>
                <a:gd name="T34" fmla="*/ 636 w 636"/>
                <a:gd name="T35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6" h="551">
                  <a:moveTo>
                    <a:pt x="0" y="19"/>
                  </a:moveTo>
                  <a:cubicBezTo>
                    <a:pt x="20" y="14"/>
                    <a:pt x="40" y="10"/>
                    <a:pt x="57" y="7"/>
                  </a:cubicBezTo>
                  <a:cubicBezTo>
                    <a:pt x="74" y="4"/>
                    <a:pt x="87" y="0"/>
                    <a:pt x="102" y="1"/>
                  </a:cubicBezTo>
                  <a:cubicBezTo>
                    <a:pt x="117" y="2"/>
                    <a:pt x="144" y="6"/>
                    <a:pt x="150" y="16"/>
                  </a:cubicBezTo>
                  <a:cubicBezTo>
                    <a:pt x="156" y="26"/>
                    <a:pt x="146" y="45"/>
                    <a:pt x="138" y="61"/>
                  </a:cubicBezTo>
                  <a:cubicBezTo>
                    <a:pt x="130" y="77"/>
                    <a:pt x="107" y="96"/>
                    <a:pt x="102" y="115"/>
                  </a:cubicBezTo>
                  <a:cubicBezTo>
                    <a:pt x="97" y="134"/>
                    <a:pt x="102" y="160"/>
                    <a:pt x="108" y="175"/>
                  </a:cubicBezTo>
                  <a:cubicBezTo>
                    <a:pt x="114" y="190"/>
                    <a:pt x="120" y="199"/>
                    <a:pt x="138" y="208"/>
                  </a:cubicBezTo>
                  <a:cubicBezTo>
                    <a:pt x="156" y="217"/>
                    <a:pt x="194" y="210"/>
                    <a:pt x="216" y="226"/>
                  </a:cubicBezTo>
                  <a:cubicBezTo>
                    <a:pt x="238" y="242"/>
                    <a:pt x="255" y="284"/>
                    <a:pt x="273" y="304"/>
                  </a:cubicBezTo>
                  <a:cubicBezTo>
                    <a:pt x="291" y="324"/>
                    <a:pt x="305" y="337"/>
                    <a:pt x="324" y="346"/>
                  </a:cubicBezTo>
                  <a:cubicBezTo>
                    <a:pt x="343" y="355"/>
                    <a:pt x="371" y="355"/>
                    <a:pt x="390" y="361"/>
                  </a:cubicBezTo>
                  <a:cubicBezTo>
                    <a:pt x="409" y="367"/>
                    <a:pt x="429" y="363"/>
                    <a:pt x="441" y="382"/>
                  </a:cubicBezTo>
                  <a:cubicBezTo>
                    <a:pt x="453" y="401"/>
                    <a:pt x="458" y="452"/>
                    <a:pt x="462" y="475"/>
                  </a:cubicBezTo>
                  <a:cubicBezTo>
                    <a:pt x="466" y="498"/>
                    <a:pt x="456" y="510"/>
                    <a:pt x="468" y="523"/>
                  </a:cubicBezTo>
                  <a:cubicBezTo>
                    <a:pt x="480" y="536"/>
                    <a:pt x="513" y="549"/>
                    <a:pt x="534" y="550"/>
                  </a:cubicBezTo>
                  <a:cubicBezTo>
                    <a:pt x="555" y="551"/>
                    <a:pt x="580" y="534"/>
                    <a:pt x="597" y="529"/>
                  </a:cubicBezTo>
                  <a:cubicBezTo>
                    <a:pt x="614" y="524"/>
                    <a:pt x="625" y="522"/>
                    <a:pt x="636" y="52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7" name="Freeform 87"/>
            <p:cNvSpPr>
              <a:spLocks/>
            </p:cNvSpPr>
            <p:nvPr/>
          </p:nvSpPr>
          <p:spPr bwMode="auto">
            <a:xfrm>
              <a:off x="4680" y="1477"/>
              <a:ext cx="150" cy="79"/>
            </a:xfrm>
            <a:custGeom>
              <a:avLst/>
              <a:gdLst>
                <a:gd name="T0" fmla="*/ 375 w 375"/>
                <a:gd name="T1" fmla="*/ 120 h 198"/>
                <a:gd name="T2" fmla="*/ 357 w 375"/>
                <a:gd name="T3" fmla="*/ 198 h 198"/>
                <a:gd name="T4" fmla="*/ 114 w 375"/>
                <a:gd name="T5" fmla="*/ 99 h 198"/>
                <a:gd name="T6" fmla="*/ 108 w 375"/>
                <a:gd name="T7" fmla="*/ 126 h 198"/>
                <a:gd name="T8" fmla="*/ 0 w 375"/>
                <a:gd name="T9" fmla="*/ 36 h 198"/>
                <a:gd name="T10" fmla="*/ 144 w 375"/>
                <a:gd name="T11" fmla="*/ 0 h 198"/>
                <a:gd name="T12" fmla="*/ 135 w 375"/>
                <a:gd name="T13" fmla="*/ 21 h 198"/>
                <a:gd name="T14" fmla="*/ 375 w 375"/>
                <a:gd name="T15" fmla="*/ 1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198">
                  <a:moveTo>
                    <a:pt x="375" y="120"/>
                  </a:moveTo>
                  <a:lnTo>
                    <a:pt x="357" y="198"/>
                  </a:lnTo>
                  <a:lnTo>
                    <a:pt x="114" y="99"/>
                  </a:lnTo>
                  <a:lnTo>
                    <a:pt x="108" y="126"/>
                  </a:lnTo>
                  <a:lnTo>
                    <a:pt x="0" y="36"/>
                  </a:lnTo>
                  <a:lnTo>
                    <a:pt x="144" y="0"/>
                  </a:lnTo>
                  <a:lnTo>
                    <a:pt x="135" y="21"/>
                  </a:lnTo>
                  <a:lnTo>
                    <a:pt x="375" y="12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8" name="Freeform 88"/>
            <p:cNvSpPr>
              <a:spLocks/>
            </p:cNvSpPr>
            <p:nvPr/>
          </p:nvSpPr>
          <p:spPr bwMode="auto">
            <a:xfrm>
              <a:off x="4644" y="1259"/>
              <a:ext cx="62" cy="99"/>
            </a:xfrm>
            <a:custGeom>
              <a:avLst/>
              <a:gdLst>
                <a:gd name="T0" fmla="*/ 157 w 157"/>
                <a:gd name="T1" fmla="*/ 0 h 249"/>
                <a:gd name="T2" fmla="*/ 136 w 157"/>
                <a:gd name="T3" fmla="*/ 42 h 249"/>
                <a:gd name="T4" fmla="*/ 130 w 157"/>
                <a:gd name="T5" fmla="*/ 111 h 249"/>
                <a:gd name="T6" fmla="*/ 88 w 157"/>
                <a:gd name="T7" fmla="*/ 108 h 249"/>
                <a:gd name="T8" fmla="*/ 46 w 157"/>
                <a:gd name="T9" fmla="*/ 105 h 249"/>
                <a:gd name="T10" fmla="*/ 7 w 157"/>
                <a:gd name="T11" fmla="*/ 135 h 249"/>
                <a:gd name="T12" fmla="*/ 4 w 157"/>
                <a:gd name="T13" fmla="*/ 189 h 249"/>
                <a:gd name="T14" fmla="*/ 1 w 157"/>
                <a:gd name="T1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249">
                  <a:moveTo>
                    <a:pt x="157" y="0"/>
                  </a:moveTo>
                  <a:cubicBezTo>
                    <a:pt x="148" y="12"/>
                    <a:pt x="140" y="24"/>
                    <a:pt x="136" y="42"/>
                  </a:cubicBezTo>
                  <a:cubicBezTo>
                    <a:pt x="132" y="60"/>
                    <a:pt x="138" y="100"/>
                    <a:pt x="130" y="111"/>
                  </a:cubicBezTo>
                  <a:cubicBezTo>
                    <a:pt x="122" y="122"/>
                    <a:pt x="102" y="109"/>
                    <a:pt x="88" y="108"/>
                  </a:cubicBezTo>
                  <a:cubicBezTo>
                    <a:pt x="74" y="107"/>
                    <a:pt x="59" y="101"/>
                    <a:pt x="46" y="105"/>
                  </a:cubicBezTo>
                  <a:cubicBezTo>
                    <a:pt x="33" y="109"/>
                    <a:pt x="14" y="121"/>
                    <a:pt x="7" y="135"/>
                  </a:cubicBezTo>
                  <a:cubicBezTo>
                    <a:pt x="0" y="149"/>
                    <a:pt x="5" y="170"/>
                    <a:pt x="4" y="189"/>
                  </a:cubicBezTo>
                  <a:cubicBezTo>
                    <a:pt x="3" y="208"/>
                    <a:pt x="2" y="228"/>
                    <a:pt x="1" y="249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89" name="Freeform 89"/>
            <p:cNvSpPr>
              <a:spLocks/>
            </p:cNvSpPr>
            <p:nvPr/>
          </p:nvSpPr>
          <p:spPr bwMode="auto">
            <a:xfrm>
              <a:off x="4454" y="1451"/>
              <a:ext cx="40" cy="12"/>
            </a:xfrm>
            <a:custGeom>
              <a:avLst/>
              <a:gdLst>
                <a:gd name="T0" fmla="*/ 0 w 99"/>
                <a:gd name="T1" fmla="*/ 30 h 30"/>
                <a:gd name="T2" fmla="*/ 57 w 99"/>
                <a:gd name="T3" fmla="*/ 21 h 30"/>
                <a:gd name="T4" fmla="*/ 99 w 99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30">
                  <a:moveTo>
                    <a:pt x="0" y="30"/>
                  </a:moveTo>
                  <a:cubicBezTo>
                    <a:pt x="20" y="28"/>
                    <a:pt x="41" y="26"/>
                    <a:pt x="57" y="21"/>
                  </a:cubicBezTo>
                  <a:cubicBezTo>
                    <a:pt x="73" y="16"/>
                    <a:pt x="86" y="8"/>
                    <a:pt x="99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0" name="Freeform 90"/>
            <p:cNvSpPr>
              <a:spLocks/>
            </p:cNvSpPr>
            <p:nvPr/>
          </p:nvSpPr>
          <p:spPr bwMode="auto">
            <a:xfrm>
              <a:off x="4502" y="1379"/>
              <a:ext cx="52" cy="64"/>
            </a:xfrm>
            <a:custGeom>
              <a:avLst/>
              <a:gdLst>
                <a:gd name="T0" fmla="*/ 0 w 129"/>
                <a:gd name="T1" fmla="*/ 162 h 162"/>
                <a:gd name="T2" fmla="*/ 15 w 129"/>
                <a:gd name="T3" fmla="*/ 132 h 162"/>
                <a:gd name="T4" fmla="*/ 3 w 129"/>
                <a:gd name="T5" fmla="*/ 72 h 162"/>
                <a:gd name="T6" fmla="*/ 6 w 129"/>
                <a:gd name="T7" fmla="*/ 30 h 162"/>
                <a:gd name="T8" fmla="*/ 27 w 129"/>
                <a:gd name="T9" fmla="*/ 15 h 162"/>
                <a:gd name="T10" fmla="*/ 93 w 129"/>
                <a:gd name="T11" fmla="*/ 3 h 162"/>
                <a:gd name="T12" fmla="*/ 129 w 129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62">
                  <a:moveTo>
                    <a:pt x="0" y="162"/>
                  </a:moveTo>
                  <a:cubicBezTo>
                    <a:pt x="7" y="154"/>
                    <a:pt x="15" y="147"/>
                    <a:pt x="15" y="132"/>
                  </a:cubicBezTo>
                  <a:cubicBezTo>
                    <a:pt x="15" y="117"/>
                    <a:pt x="5" y="89"/>
                    <a:pt x="3" y="72"/>
                  </a:cubicBezTo>
                  <a:cubicBezTo>
                    <a:pt x="1" y="55"/>
                    <a:pt x="2" y="39"/>
                    <a:pt x="6" y="30"/>
                  </a:cubicBezTo>
                  <a:cubicBezTo>
                    <a:pt x="10" y="21"/>
                    <a:pt x="13" y="19"/>
                    <a:pt x="27" y="15"/>
                  </a:cubicBezTo>
                  <a:cubicBezTo>
                    <a:pt x="41" y="11"/>
                    <a:pt x="76" y="5"/>
                    <a:pt x="93" y="3"/>
                  </a:cubicBezTo>
                  <a:cubicBezTo>
                    <a:pt x="110" y="1"/>
                    <a:pt x="119" y="0"/>
                    <a:pt x="129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1" name="Freeform 91"/>
            <p:cNvSpPr>
              <a:spLocks/>
            </p:cNvSpPr>
            <p:nvPr/>
          </p:nvSpPr>
          <p:spPr bwMode="auto">
            <a:xfrm>
              <a:off x="4799" y="1490"/>
              <a:ext cx="93" cy="32"/>
            </a:xfrm>
            <a:custGeom>
              <a:avLst/>
              <a:gdLst>
                <a:gd name="T0" fmla="*/ 0 w 234"/>
                <a:gd name="T1" fmla="*/ 43 h 81"/>
                <a:gd name="T2" fmla="*/ 30 w 234"/>
                <a:gd name="T3" fmla="*/ 37 h 81"/>
                <a:gd name="T4" fmla="*/ 111 w 234"/>
                <a:gd name="T5" fmla="*/ 70 h 81"/>
                <a:gd name="T6" fmla="*/ 168 w 234"/>
                <a:gd name="T7" fmla="*/ 73 h 81"/>
                <a:gd name="T8" fmla="*/ 153 w 234"/>
                <a:gd name="T9" fmla="*/ 19 h 81"/>
                <a:gd name="T10" fmla="*/ 168 w 234"/>
                <a:gd name="T11" fmla="*/ 4 h 81"/>
                <a:gd name="T12" fmla="*/ 213 w 234"/>
                <a:gd name="T13" fmla="*/ 43 h 81"/>
                <a:gd name="T14" fmla="*/ 234 w 234"/>
                <a:gd name="T15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1">
                  <a:moveTo>
                    <a:pt x="0" y="43"/>
                  </a:moveTo>
                  <a:cubicBezTo>
                    <a:pt x="6" y="38"/>
                    <a:pt x="12" y="33"/>
                    <a:pt x="30" y="37"/>
                  </a:cubicBezTo>
                  <a:cubicBezTo>
                    <a:pt x="48" y="41"/>
                    <a:pt x="88" y="64"/>
                    <a:pt x="111" y="70"/>
                  </a:cubicBezTo>
                  <a:cubicBezTo>
                    <a:pt x="134" y="76"/>
                    <a:pt x="161" y="81"/>
                    <a:pt x="168" y="73"/>
                  </a:cubicBezTo>
                  <a:cubicBezTo>
                    <a:pt x="175" y="65"/>
                    <a:pt x="153" y="30"/>
                    <a:pt x="153" y="19"/>
                  </a:cubicBezTo>
                  <a:cubicBezTo>
                    <a:pt x="153" y="8"/>
                    <a:pt x="158" y="0"/>
                    <a:pt x="168" y="4"/>
                  </a:cubicBezTo>
                  <a:cubicBezTo>
                    <a:pt x="178" y="8"/>
                    <a:pt x="202" y="33"/>
                    <a:pt x="213" y="43"/>
                  </a:cubicBezTo>
                  <a:cubicBezTo>
                    <a:pt x="224" y="53"/>
                    <a:pt x="229" y="58"/>
                    <a:pt x="234" y="6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2" name="Freeform 92"/>
            <p:cNvSpPr>
              <a:spLocks/>
            </p:cNvSpPr>
            <p:nvPr/>
          </p:nvSpPr>
          <p:spPr bwMode="auto">
            <a:xfrm>
              <a:off x="4828" y="1444"/>
              <a:ext cx="183" cy="155"/>
            </a:xfrm>
            <a:custGeom>
              <a:avLst/>
              <a:gdLst>
                <a:gd name="T0" fmla="*/ 354 w 458"/>
                <a:gd name="T1" fmla="*/ 88 h 386"/>
                <a:gd name="T2" fmla="*/ 399 w 458"/>
                <a:gd name="T3" fmla="*/ 28 h 386"/>
                <a:gd name="T4" fmla="*/ 444 w 458"/>
                <a:gd name="T5" fmla="*/ 1 h 386"/>
                <a:gd name="T6" fmla="*/ 435 w 458"/>
                <a:gd name="T7" fmla="*/ 19 h 386"/>
                <a:gd name="T8" fmla="*/ 402 w 458"/>
                <a:gd name="T9" fmla="*/ 61 h 386"/>
                <a:gd name="T10" fmla="*/ 426 w 458"/>
                <a:gd name="T11" fmla="*/ 112 h 386"/>
                <a:gd name="T12" fmla="*/ 456 w 458"/>
                <a:gd name="T13" fmla="*/ 226 h 386"/>
                <a:gd name="T14" fmla="*/ 411 w 458"/>
                <a:gd name="T15" fmla="*/ 301 h 386"/>
                <a:gd name="T16" fmla="*/ 327 w 458"/>
                <a:gd name="T17" fmla="*/ 322 h 386"/>
                <a:gd name="T18" fmla="*/ 261 w 458"/>
                <a:gd name="T19" fmla="*/ 370 h 386"/>
                <a:gd name="T20" fmla="*/ 201 w 458"/>
                <a:gd name="T21" fmla="*/ 382 h 386"/>
                <a:gd name="T22" fmla="*/ 165 w 458"/>
                <a:gd name="T23" fmla="*/ 346 h 386"/>
                <a:gd name="T24" fmla="*/ 168 w 458"/>
                <a:gd name="T25" fmla="*/ 283 h 386"/>
                <a:gd name="T26" fmla="*/ 141 w 458"/>
                <a:gd name="T27" fmla="*/ 220 h 386"/>
                <a:gd name="T28" fmla="*/ 117 w 458"/>
                <a:gd name="T29" fmla="*/ 214 h 386"/>
                <a:gd name="T30" fmla="*/ 75 w 458"/>
                <a:gd name="T31" fmla="*/ 226 h 386"/>
                <a:gd name="T32" fmla="*/ 27 w 458"/>
                <a:gd name="T33" fmla="*/ 241 h 386"/>
                <a:gd name="T34" fmla="*/ 0 w 458"/>
                <a:gd name="T35" fmla="*/ 23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386">
                  <a:moveTo>
                    <a:pt x="354" y="88"/>
                  </a:moveTo>
                  <a:cubicBezTo>
                    <a:pt x="369" y="65"/>
                    <a:pt x="384" y="42"/>
                    <a:pt x="399" y="28"/>
                  </a:cubicBezTo>
                  <a:cubicBezTo>
                    <a:pt x="414" y="14"/>
                    <a:pt x="438" y="2"/>
                    <a:pt x="444" y="1"/>
                  </a:cubicBezTo>
                  <a:cubicBezTo>
                    <a:pt x="450" y="0"/>
                    <a:pt x="442" y="9"/>
                    <a:pt x="435" y="19"/>
                  </a:cubicBezTo>
                  <a:cubicBezTo>
                    <a:pt x="428" y="29"/>
                    <a:pt x="403" y="46"/>
                    <a:pt x="402" y="61"/>
                  </a:cubicBezTo>
                  <a:cubicBezTo>
                    <a:pt x="401" y="76"/>
                    <a:pt x="417" y="85"/>
                    <a:pt x="426" y="112"/>
                  </a:cubicBezTo>
                  <a:cubicBezTo>
                    <a:pt x="435" y="139"/>
                    <a:pt x="458" y="195"/>
                    <a:pt x="456" y="226"/>
                  </a:cubicBezTo>
                  <a:cubicBezTo>
                    <a:pt x="454" y="257"/>
                    <a:pt x="432" y="285"/>
                    <a:pt x="411" y="301"/>
                  </a:cubicBezTo>
                  <a:cubicBezTo>
                    <a:pt x="390" y="317"/>
                    <a:pt x="352" y="311"/>
                    <a:pt x="327" y="322"/>
                  </a:cubicBezTo>
                  <a:cubicBezTo>
                    <a:pt x="302" y="333"/>
                    <a:pt x="282" y="360"/>
                    <a:pt x="261" y="370"/>
                  </a:cubicBezTo>
                  <a:cubicBezTo>
                    <a:pt x="240" y="380"/>
                    <a:pt x="217" y="386"/>
                    <a:pt x="201" y="382"/>
                  </a:cubicBezTo>
                  <a:cubicBezTo>
                    <a:pt x="185" y="378"/>
                    <a:pt x="170" y="362"/>
                    <a:pt x="165" y="346"/>
                  </a:cubicBezTo>
                  <a:cubicBezTo>
                    <a:pt x="160" y="330"/>
                    <a:pt x="172" y="304"/>
                    <a:pt x="168" y="283"/>
                  </a:cubicBezTo>
                  <a:cubicBezTo>
                    <a:pt x="164" y="262"/>
                    <a:pt x="150" y="231"/>
                    <a:pt x="141" y="220"/>
                  </a:cubicBezTo>
                  <a:cubicBezTo>
                    <a:pt x="132" y="209"/>
                    <a:pt x="128" y="213"/>
                    <a:pt x="117" y="214"/>
                  </a:cubicBezTo>
                  <a:cubicBezTo>
                    <a:pt x="106" y="215"/>
                    <a:pt x="90" y="221"/>
                    <a:pt x="75" y="226"/>
                  </a:cubicBezTo>
                  <a:cubicBezTo>
                    <a:pt x="60" y="231"/>
                    <a:pt x="39" y="240"/>
                    <a:pt x="27" y="241"/>
                  </a:cubicBezTo>
                  <a:cubicBezTo>
                    <a:pt x="15" y="242"/>
                    <a:pt x="7" y="238"/>
                    <a:pt x="0" y="23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3" name="Freeform 93"/>
            <p:cNvSpPr>
              <a:spLocks/>
            </p:cNvSpPr>
            <p:nvPr/>
          </p:nvSpPr>
          <p:spPr bwMode="auto">
            <a:xfrm>
              <a:off x="4748" y="1076"/>
              <a:ext cx="24" cy="121"/>
            </a:xfrm>
            <a:custGeom>
              <a:avLst/>
              <a:gdLst>
                <a:gd name="T0" fmla="*/ 9 w 60"/>
                <a:gd name="T1" fmla="*/ 0 h 303"/>
                <a:gd name="T2" fmla="*/ 30 w 60"/>
                <a:gd name="T3" fmla="*/ 27 h 303"/>
                <a:gd name="T4" fmla="*/ 3 w 60"/>
                <a:gd name="T5" fmla="*/ 69 h 303"/>
                <a:gd name="T6" fmla="*/ 12 w 60"/>
                <a:gd name="T7" fmla="*/ 132 h 303"/>
                <a:gd name="T8" fmla="*/ 12 w 60"/>
                <a:gd name="T9" fmla="*/ 204 h 303"/>
                <a:gd name="T10" fmla="*/ 21 w 60"/>
                <a:gd name="T11" fmla="*/ 252 h 303"/>
                <a:gd name="T12" fmla="*/ 39 w 60"/>
                <a:gd name="T13" fmla="*/ 288 h 303"/>
                <a:gd name="T14" fmla="*/ 60 w 60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03">
                  <a:moveTo>
                    <a:pt x="9" y="0"/>
                  </a:moveTo>
                  <a:cubicBezTo>
                    <a:pt x="20" y="8"/>
                    <a:pt x="31" y="16"/>
                    <a:pt x="30" y="27"/>
                  </a:cubicBezTo>
                  <a:cubicBezTo>
                    <a:pt x="29" y="38"/>
                    <a:pt x="6" y="52"/>
                    <a:pt x="3" y="69"/>
                  </a:cubicBezTo>
                  <a:cubicBezTo>
                    <a:pt x="0" y="86"/>
                    <a:pt x="11" y="110"/>
                    <a:pt x="12" y="132"/>
                  </a:cubicBezTo>
                  <a:cubicBezTo>
                    <a:pt x="13" y="154"/>
                    <a:pt x="10" y="184"/>
                    <a:pt x="12" y="204"/>
                  </a:cubicBezTo>
                  <a:cubicBezTo>
                    <a:pt x="14" y="224"/>
                    <a:pt x="16" y="238"/>
                    <a:pt x="21" y="252"/>
                  </a:cubicBezTo>
                  <a:cubicBezTo>
                    <a:pt x="26" y="266"/>
                    <a:pt x="33" y="280"/>
                    <a:pt x="39" y="288"/>
                  </a:cubicBezTo>
                  <a:cubicBezTo>
                    <a:pt x="45" y="296"/>
                    <a:pt x="52" y="299"/>
                    <a:pt x="60" y="303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4" name="Freeform 94"/>
            <p:cNvSpPr>
              <a:spLocks/>
            </p:cNvSpPr>
            <p:nvPr/>
          </p:nvSpPr>
          <p:spPr bwMode="auto">
            <a:xfrm>
              <a:off x="4808" y="1224"/>
              <a:ext cx="7" cy="42"/>
            </a:xfrm>
            <a:custGeom>
              <a:avLst/>
              <a:gdLst>
                <a:gd name="T0" fmla="*/ 0 w 16"/>
                <a:gd name="T1" fmla="*/ 0 h 105"/>
                <a:gd name="T2" fmla="*/ 15 w 16"/>
                <a:gd name="T3" fmla="*/ 30 h 105"/>
                <a:gd name="T4" fmla="*/ 6 w 16"/>
                <a:gd name="T5" fmla="*/ 81 h 105"/>
                <a:gd name="T6" fmla="*/ 12 w 16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5">
                  <a:moveTo>
                    <a:pt x="0" y="0"/>
                  </a:moveTo>
                  <a:cubicBezTo>
                    <a:pt x="7" y="8"/>
                    <a:pt x="14" y="17"/>
                    <a:pt x="15" y="30"/>
                  </a:cubicBezTo>
                  <a:cubicBezTo>
                    <a:pt x="16" y="43"/>
                    <a:pt x="6" y="69"/>
                    <a:pt x="6" y="81"/>
                  </a:cubicBezTo>
                  <a:cubicBezTo>
                    <a:pt x="6" y="93"/>
                    <a:pt x="9" y="99"/>
                    <a:pt x="12" y="10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5" name="Freeform 95"/>
            <p:cNvSpPr>
              <a:spLocks/>
            </p:cNvSpPr>
            <p:nvPr/>
          </p:nvSpPr>
          <p:spPr bwMode="auto">
            <a:xfrm>
              <a:off x="4830" y="1303"/>
              <a:ext cx="34" cy="22"/>
            </a:xfrm>
            <a:custGeom>
              <a:avLst/>
              <a:gdLst>
                <a:gd name="T0" fmla="*/ 0 w 84"/>
                <a:gd name="T1" fmla="*/ 0 h 54"/>
                <a:gd name="T2" fmla="*/ 33 w 84"/>
                <a:gd name="T3" fmla="*/ 39 h 54"/>
                <a:gd name="T4" fmla="*/ 84 w 8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54">
                  <a:moveTo>
                    <a:pt x="0" y="0"/>
                  </a:moveTo>
                  <a:cubicBezTo>
                    <a:pt x="9" y="15"/>
                    <a:pt x="19" y="30"/>
                    <a:pt x="33" y="39"/>
                  </a:cubicBezTo>
                  <a:cubicBezTo>
                    <a:pt x="47" y="48"/>
                    <a:pt x="65" y="51"/>
                    <a:pt x="84" y="5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6" name="Freeform 96"/>
            <p:cNvSpPr>
              <a:spLocks/>
            </p:cNvSpPr>
            <p:nvPr/>
          </p:nvSpPr>
          <p:spPr bwMode="auto">
            <a:xfrm>
              <a:off x="4868" y="1161"/>
              <a:ext cx="50" cy="63"/>
            </a:xfrm>
            <a:custGeom>
              <a:avLst/>
              <a:gdLst>
                <a:gd name="T0" fmla="*/ 14 w 125"/>
                <a:gd name="T1" fmla="*/ 0 h 156"/>
                <a:gd name="T2" fmla="*/ 26 w 125"/>
                <a:gd name="T3" fmla="*/ 21 h 156"/>
                <a:gd name="T4" fmla="*/ 8 w 125"/>
                <a:gd name="T5" fmla="*/ 57 h 156"/>
                <a:gd name="T6" fmla="*/ 5 w 125"/>
                <a:gd name="T7" fmla="*/ 90 h 156"/>
                <a:gd name="T8" fmla="*/ 38 w 125"/>
                <a:gd name="T9" fmla="*/ 114 h 156"/>
                <a:gd name="T10" fmla="*/ 71 w 125"/>
                <a:gd name="T11" fmla="*/ 108 h 156"/>
                <a:gd name="T12" fmla="*/ 125 w 125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56">
                  <a:moveTo>
                    <a:pt x="14" y="0"/>
                  </a:moveTo>
                  <a:cubicBezTo>
                    <a:pt x="20" y="6"/>
                    <a:pt x="27" y="12"/>
                    <a:pt x="26" y="21"/>
                  </a:cubicBezTo>
                  <a:cubicBezTo>
                    <a:pt x="25" y="30"/>
                    <a:pt x="11" y="46"/>
                    <a:pt x="8" y="57"/>
                  </a:cubicBezTo>
                  <a:cubicBezTo>
                    <a:pt x="5" y="68"/>
                    <a:pt x="0" y="81"/>
                    <a:pt x="5" y="90"/>
                  </a:cubicBezTo>
                  <a:cubicBezTo>
                    <a:pt x="10" y="99"/>
                    <a:pt x="27" y="111"/>
                    <a:pt x="38" y="114"/>
                  </a:cubicBezTo>
                  <a:cubicBezTo>
                    <a:pt x="49" y="117"/>
                    <a:pt x="57" y="101"/>
                    <a:pt x="71" y="108"/>
                  </a:cubicBezTo>
                  <a:cubicBezTo>
                    <a:pt x="85" y="115"/>
                    <a:pt x="105" y="135"/>
                    <a:pt x="125" y="156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7" name="Freeform 97"/>
            <p:cNvSpPr>
              <a:spLocks/>
            </p:cNvSpPr>
            <p:nvPr/>
          </p:nvSpPr>
          <p:spPr bwMode="auto">
            <a:xfrm>
              <a:off x="4723" y="1273"/>
              <a:ext cx="186" cy="96"/>
            </a:xfrm>
            <a:custGeom>
              <a:avLst/>
              <a:gdLst>
                <a:gd name="T0" fmla="*/ 465 w 465"/>
                <a:gd name="T1" fmla="*/ 106 h 242"/>
                <a:gd name="T2" fmla="*/ 444 w 465"/>
                <a:gd name="T3" fmla="*/ 34 h 242"/>
                <a:gd name="T4" fmla="*/ 435 w 465"/>
                <a:gd name="T5" fmla="*/ 1 h 242"/>
                <a:gd name="T6" fmla="*/ 378 w 465"/>
                <a:gd name="T7" fmla="*/ 25 h 242"/>
                <a:gd name="T8" fmla="*/ 384 w 465"/>
                <a:gd name="T9" fmla="*/ 64 h 242"/>
                <a:gd name="T10" fmla="*/ 345 w 465"/>
                <a:gd name="T11" fmla="*/ 148 h 242"/>
                <a:gd name="T12" fmla="*/ 291 w 465"/>
                <a:gd name="T13" fmla="*/ 175 h 242"/>
                <a:gd name="T14" fmla="*/ 237 w 465"/>
                <a:gd name="T15" fmla="*/ 232 h 242"/>
                <a:gd name="T16" fmla="*/ 192 w 465"/>
                <a:gd name="T17" fmla="*/ 238 h 242"/>
                <a:gd name="T18" fmla="*/ 144 w 465"/>
                <a:gd name="T19" fmla="*/ 205 h 242"/>
                <a:gd name="T20" fmla="*/ 48 w 465"/>
                <a:gd name="T21" fmla="*/ 214 h 242"/>
                <a:gd name="T22" fmla="*/ 0 w 465"/>
                <a:gd name="T23" fmla="*/ 2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5" h="242">
                  <a:moveTo>
                    <a:pt x="465" y="106"/>
                  </a:moveTo>
                  <a:cubicBezTo>
                    <a:pt x="457" y="78"/>
                    <a:pt x="449" y="51"/>
                    <a:pt x="444" y="34"/>
                  </a:cubicBezTo>
                  <a:cubicBezTo>
                    <a:pt x="439" y="17"/>
                    <a:pt x="446" y="2"/>
                    <a:pt x="435" y="1"/>
                  </a:cubicBezTo>
                  <a:cubicBezTo>
                    <a:pt x="424" y="0"/>
                    <a:pt x="387" y="14"/>
                    <a:pt x="378" y="25"/>
                  </a:cubicBezTo>
                  <a:cubicBezTo>
                    <a:pt x="369" y="36"/>
                    <a:pt x="389" y="44"/>
                    <a:pt x="384" y="64"/>
                  </a:cubicBezTo>
                  <a:cubicBezTo>
                    <a:pt x="379" y="84"/>
                    <a:pt x="360" y="130"/>
                    <a:pt x="345" y="148"/>
                  </a:cubicBezTo>
                  <a:cubicBezTo>
                    <a:pt x="330" y="166"/>
                    <a:pt x="309" y="161"/>
                    <a:pt x="291" y="175"/>
                  </a:cubicBezTo>
                  <a:cubicBezTo>
                    <a:pt x="273" y="189"/>
                    <a:pt x="253" y="222"/>
                    <a:pt x="237" y="232"/>
                  </a:cubicBezTo>
                  <a:cubicBezTo>
                    <a:pt x="221" y="242"/>
                    <a:pt x="207" y="242"/>
                    <a:pt x="192" y="238"/>
                  </a:cubicBezTo>
                  <a:cubicBezTo>
                    <a:pt x="177" y="234"/>
                    <a:pt x="168" y="209"/>
                    <a:pt x="144" y="205"/>
                  </a:cubicBezTo>
                  <a:cubicBezTo>
                    <a:pt x="120" y="201"/>
                    <a:pt x="72" y="208"/>
                    <a:pt x="48" y="214"/>
                  </a:cubicBezTo>
                  <a:cubicBezTo>
                    <a:pt x="24" y="220"/>
                    <a:pt x="12" y="229"/>
                    <a:pt x="0" y="23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8" name="Freeform 98"/>
            <p:cNvSpPr>
              <a:spLocks/>
            </p:cNvSpPr>
            <p:nvPr/>
          </p:nvSpPr>
          <p:spPr bwMode="auto">
            <a:xfrm>
              <a:off x="4873" y="1325"/>
              <a:ext cx="25" cy="1"/>
            </a:xfrm>
            <a:custGeom>
              <a:avLst/>
              <a:gdLst>
                <a:gd name="T0" fmla="*/ 0 w 63"/>
                <a:gd name="T1" fmla="*/ 0 h 3"/>
                <a:gd name="T2" fmla="*/ 63 w 6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3">
                  <a:moveTo>
                    <a:pt x="0" y="0"/>
                  </a:moveTo>
                  <a:cubicBezTo>
                    <a:pt x="0" y="0"/>
                    <a:pt x="31" y="1"/>
                    <a:pt x="63" y="3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99" name="Freeform 99"/>
            <p:cNvSpPr>
              <a:spLocks/>
            </p:cNvSpPr>
            <p:nvPr/>
          </p:nvSpPr>
          <p:spPr bwMode="auto">
            <a:xfrm>
              <a:off x="4913" y="1327"/>
              <a:ext cx="78" cy="118"/>
            </a:xfrm>
            <a:custGeom>
              <a:avLst/>
              <a:gdLst>
                <a:gd name="T0" fmla="*/ 24 w 195"/>
                <a:gd name="T1" fmla="*/ 0 h 294"/>
                <a:gd name="T2" fmla="*/ 54 w 195"/>
                <a:gd name="T3" fmla="*/ 24 h 294"/>
                <a:gd name="T4" fmla="*/ 90 w 195"/>
                <a:gd name="T5" fmla="*/ 99 h 294"/>
                <a:gd name="T6" fmla="*/ 144 w 195"/>
                <a:gd name="T7" fmla="*/ 192 h 294"/>
                <a:gd name="T8" fmla="*/ 192 w 195"/>
                <a:gd name="T9" fmla="*/ 261 h 294"/>
                <a:gd name="T10" fmla="*/ 123 w 195"/>
                <a:gd name="T11" fmla="*/ 267 h 294"/>
                <a:gd name="T12" fmla="*/ 60 w 195"/>
                <a:gd name="T13" fmla="*/ 258 h 294"/>
                <a:gd name="T14" fmla="*/ 0 w 195"/>
                <a:gd name="T1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294">
                  <a:moveTo>
                    <a:pt x="24" y="0"/>
                  </a:moveTo>
                  <a:cubicBezTo>
                    <a:pt x="33" y="4"/>
                    <a:pt x="43" y="8"/>
                    <a:pt x="54" y="24"/>
                  </a:cubicBezTo>
                  <a:cubicBezTo>
                    <a:pt x="65" y="40"/>
                    <a:pt x="75" y="71"/>
                    <a:pt x="90" y="99"/>
                  </a:cubicBezTo>
                  <a:cubicBezTo>
                    <a:pt x="105" y="127"/>
                    <a:pt x="127" y="165"/>
                    <a:pt x="144" y="192"/>
                  </a:cubicBezTo>
                  <a:cubicBezTo>
                    <a:pt x="161" y="219"/>
                    <a:pt x="195" y="249"/>
                    <a:pt x="192" y="261"/>
                  </a:cubicBezTo>
                  <a:cubicBezTo>
                    <a:pt x="189" y="273"/>
                    <a:pt x="145" y="268"/>
                    <a:pt x="123" y="267"/>
                  </a:cubicBezTo>
                  <a:cubicBezTo>
                    <a:pt x="101" y="266"/>
                    <a:pt x="80" y="254"/>
                    <a:pt x="60" y="258"/>
                  </a:cubicBezTo>
                  <a:cubicBezTo>
                    <a:pt x="40" y="262"/>
                    <a:pt x="20" y="278"/>
                    <a:pt x="0" y="29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0" name="Freeform 100"/>
            <p:cNvSpPr>
              <a:spLocks/>
            </p:cNvSpPr>
            <p:nvPr/>
          </p:nvSpPr>
          <p:spPr bwMode="auto">
            <a:xfrm>
              <a:off x="4715" y="1359"/>
              <a:ext cx="77" cy="81"/>
            </a:xfrm>
            <a:custGeom>
              <a:avLst/>
              <a:gdLst>
                <a:gd name="T0" fmla="*/ 105 w 192"/>
                <a:gd name="T1" fmla="*/ 0 h 201"/>
                <a:gd name="T2" fmla="*/ 138 w 192"/>
                <a:gd name="T3" fmla="*/ 63 h 201"/>
                <a:gd name="T4" fmla="*/ 180 w 192"/>
                <a:gd name="T5" fmla="*/ 105 h 201"/>
                <a:gd name="T6" fmla="*/ 183 w 192"/>
                <a:gd name="T7" fmla="*/ 150 h 201"/>
                <a:gd name="T8" fmla="*/ 126 w 192"/>
                <a:gd name="T9" fmla="*/ 165 h 201"/>
                <a:gd name="T10" fmla="*/ 33 w 192"/>
                <a:gd name="T11" fmla="*/ 189 h 201"/>
                <a:gd name="T12" fmla="*/ 0 w 192"/>
                <a:gd name="T1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1">
                  <a:moveTo>
                    <a:pt x="105" y="0"/>
                  </a:moveTo>
                  <a:cubicBezTo>
                    <a:pt x="115" y="23"/>
                    <a:pt x="126" y="46"/>
                    <a:pt x="138" y="63"/>
                  </a:cubicBezTo>
                  <a:cubicBezTo>
                    <a:pt x="150" y="80"/>
                    <a:pt x="173" y="91"/>
                    <a:pt x="180" y="105"/>
                  </a:cubicBezTo>
                  <a:cubicBezTo>
                    <a:pt x="187" y="119"/>
                    <a:pt x="192" y="140"/>
                    <a:pt x="183" y="150"/>
                  </a:cubicBezTo>
                  <a:cubicBezTo>
                    <a:pt x="174" y="160"/>
                    <a:pt x="151" y="159"/>
                    <a:pt x="126" y="165"/>
                  </a:cubicBezTo>
                  <a:cubicBezTo>
                    <a:pt x="101" y="171"/>
                    <a:pt x="54" y="183"/>
                    <a:pt x="33" y="189"/>
                  </a:cubicBezTo>
                  <a:cubicBezTo>
                    <a:pt x="12" y="195"/>
                    <a:pt x="6" y="198"/>
                    <a:pt x="0" y="201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1" name="Freeform 101"/>
            <p:cNvSpPr>
              <a:spLocks/>
            </p:cNvSpPr>
            <p:nvPr/>
          </p:nvSpPr>
          <p:spPr bwMode="auto">
            <a:xfrm>
              <a:off x="4705" y="1381"/>
              <a:ext cx="93" cy="64"/>
            </a:xfrm>
            <a:custGeom>
              <a:avLst/>
              <a:gdLst>
                <a:gd name="T0" fmla="*/ 0 w 233"/>
                <a:gd name="T1" fmla="*/ 41 h 159"/>
                <a:gd name="T2" fmla="*/ 24 w 233"/>
                <a:gd name="T3" fmla="*/ 8 h 159"/>
                <a:gd name="T4" fmla="*/ 111 w 233"/>
                <a:gd name="T5" fmla="*/ 2 h 159"/>
                <a:gd name="T6" fmla="*/ 168 w 233"/>
                <a:gd name="T7" fmla="*/ 20 h 159"/>
                <a:gd name="T8" fmla="*/ 228 w 233"/>
                <a:gd name="T9" fmla="*/ 59 h 159"/>
                <a:gd name="T10" fmla="*/ 198 w 233"/>
                <a:gd name="T11" fmla="*/ 128 h 159"/>
                <a:gd name="T12" fmla="*/ 165 w 233"/>
                <a:gd name="T13" fmla="*/ 155 h 159"/>
                <a:gd name="T14" fmla="*/ 141 w 233"/>
                <a:gd name="T15" fmla="*/ 15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59">
                  <a:moveTo>
                    <a:pt x="0" y="41"/>
                  </a:moveTo>
                  <a:cubicBezTo>
                    <a:pt x="3" y="27"/>
                    <a:pt x="6" y="14"/>
                    <a:pt x="24" y="8"/>
                  </a:cubicBezTo>
                  <a:cubicBezTo>
                    <a:pt x="42" y="2"/>
                    <a:pt x="87" y="0"/>
                    <a:pt x="111" y="2"/>
                  </a:cubicBezTo>
                  <a:cubicBezTo>
                    <a:pt x="135" y="4"/>
                    <a:pt x="149" y="11"/>
                    <a:pt x="168" y="20"/>
                  </a:cubicBezTo>
                  <a:cubicBezTo>
                    <a:pt x="187" y="29"/>
                    <a:pt x="223" y="41"/>
                    <a:pt x="228" y="59"/>
                  </a:cubicBezTo>
                  <a:cubicBezTo>
                    <a:pt x="233" y="77"/>
                    <a:pt x="208" y="112"/>
                    <a:pt x="198" y="128"/>
                  </a:cubicBezTo>
                  <a:cubicBezTo>
                    <a:pt x="188" y="144"/>
                    <a:pt x="174" y="151"/>
                    <a:pt x="165" y="155"/>
                  </a:cubicBezTo>
                  <a:cubicBezTo>
                    <a:pt x="156" y="159"/>
                    <a:pt x="148" y="155"/>
                    <a:pt x="141" y="15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2" name="Freeform 102"/>
            <p:cNvSpPr>
              <a:spLocks/>
            </p:cNvSpPr>
            <p:nvPr/>
          </p:nvSpPr>
          <p:spPr bwMode="auto">
            <a:xfrm>
              <a:off x="4656" y="1407"/>
              <a:ext cx="100" cy="70"/>
            </a:xfrm>
            <a:custGeom>
              <a:avLst/>
              <a:gdLst>
                <a:gd name="T0" fmla="*/ 0 w 249"/>
                <a:gd name="T1" fmla="*/ 77 h 176"/>
                <a:gd name="T2" fmla="*/ 33 w 249"/>
                <a:gd name="T3" fmla="*/ 26 h 176"/>
                <a:gd name="T4" fmla="*/ 105 w 249"/>
                <a:gd name="T5" fmla="*/ 2 h 176"/>
                <a:gd name="T6" fmla="*/ 186 w 249"/>
                <a:gd name="T7" fmla="*/ 14 h 176"/>
                <a:gd name="T8" fmla="*/ 237 w 249"/>
                <a:gd name="T9" fmla="*/ 53 h 176"/>
                <a:gd name="T10" fmla="*/ 246 w 249"/>
                <a:gd name="T11" fmla="*/ 116 h 176"/>
                <a:gd name="T12" fmla="*/ 219 w 249"/>
                <a:gd name="T13" fmla="*/ 149 h 176"/>
                <a:gd name="T14" fmla="*/ 174 w 249"/>
                <a:gd name="T1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76">
                  <a:moveTo>
                    <a:pt x="0" y="77"/>
                  </a:moveTo>
                  <a:cubicBezTo>
                    <a:pt x="8" y="57"/>
                    <a:pt x="16" y="38"/>
                    <a:pt x="33" y="26"/>
                  </a:cubicBezTo>
                  <a:cubicBezTo>
                    <a:pt x="50" y="14"/>
                    <a:pt x="80" y="4"/>
                    <a:pt x="105" y="2"/>
                  </a:cubicBezTo>
                  <a:cubicBezTo>
                    <a:pt x="130" y="0"/>
                    <a:pt x="164" y="6"/>
                    <a:pt x="186" y="14"/>
                  </a:cubicBezTo>
                  <a:cubicBezTo>
                    <a:pt x="208" y="22"/>
                    <a:pt x="227" y="36"/>
                    <a:pt x="237" y="53"/>
                  </a:cubicBezTo>
                  <a:cubicBezTo>
                    <a:pt x="247" y="70"/>
                    <a:pt x="249" y="100"/>
                    <a:pt x="246" y="116"/>
                  </a:cubicBezTo>
                  <a:cubicBezTo>
                    <a:pt x="243" y="132"/>
                    <a:pt x="231" y="139"/>
                    <a:pt x="219" y="149"/>
                  </a:cubicBezTo>
                  <a:cubicBezTo>
                    <a:pt x="207" y="159"/>
                    <a:pt x="190" y="167"/>
                    <a:pt x="174" y="176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3" name="Freeform 103"/>
            <p:cNvSpPr>
              <a:spLocks/>
            </p:cNvSpPr>
            <p:nvPr/>
          </p:nvSpPr>
          <p:spPr bwMode="auto">
            <a:xfrm>
              <a:off x="4625" y="1445"/>
              <a:ext cx="93" cy="40"/>
            </a:xfrm>
            <a:custGeom>
              <a:avLst/>
              <a:gdLst>
                <a:gd name="T0" fmla="*/ 0 w 234"/>
                <a:gd name="T1" fmla="*/ 78 h 102"/>
                <a:gd name="T2" fmla="*/ 24 w 234"/>
                <a:gd name="T3" fmla="*/ 36 h 102"/>
                <a:gd name="T4" fmla="*/ 60 w 234"/>
                <a:gd name="T5" fmla="*/ 6 h 102"/>
                <a:gd name="T6" fmla="*/ 117 w 234"/>
                <a:gd name="T7" fmla="*/ 3 h 102"/>
                <a:gd name="T8" fmla="*/ 177 w 234"/>
                <a:gd name="T9" fmla="*/ 27 h 102"/>
                <a:gd name="T10" fmla="*/ 216 w 234"/>
                <a:gd name="T11" fmla="*/ 66 h 102"/>
                <a:gd name="T12" fmla="*/ 234 w 234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2">
                  <a:moveTo>
                    <a:pt x="0" y="78"/>
                  </a:moveTo>
                  <a:cubicBezTo>
                    <a:pt x="7" y="63"/>
                    <a:pt x="14" y="48"/>
                    <a:pt x="24" y="36"/>
                  </a:cubicBezTo>
                  <a:cubicBezTo>
                    <a:pt x="34" y="24"/>
                    <a:pt x="45" y="11"/>
                    <a:pt x="60" y="6"/>
                  </a:cubicBezTo>
                  <a:cubicBezTo>
                    <a:pt x="75" y="1"/>
                    <a:pt x="98" y="0"/>
                    <a:pt x="117" y="3"/>
                  </a:cubicBezTo>
                  <a:cubicBezTo>
                    <a:pt x="136" y="6"/>
                    <a:pt x="161" y="16"/>
                    <a:pt x="177" y="27"/>
                  </a:cubicBezTo>
                  <a:cubicBezTo>
                    <a:pt x="193" y="38"/>
                    <a:pt x="207" y="54"/>
                    <a:pt x="216" y="66"/>
                  </a:cubicBezTo>
                  <a:cubicBezTo>
                    <a:pt x="225" y="78"/>
                    <a:pt x="229" y="90"/>
                    <a:pt x="234" y="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4" name="Freeform 104"/>
            <p:cNvSpPr>
              <a:spLocks/>
            </p:cNvSpPr>
            <p:nvPr/>
          </p:nvSpPr>
          <p:spPr bwMode="auto">
            <a:xfrm>
              <a:off x="4591" y="1483"/>
              <a:ext cx="93" cy="63"/>
            </a:xfrm>
            <a:custGeom>
              <a:avLst/>
              <a:gdLst>
                <a:gd name="T0" fmla="*/ 0 w 231"/>
                <a:gd name="T1" fmla="*/ 77 h 156"/>
                <a:gd name="T2" fmla="*/ 45 w 231"/>
                <a:gd name="T3" fmla="*/ 20 h 156"/>
                <a:gd name="T4" fmla="*/ 132 w 231"/>
                <a:gd name="T5" fmla="*/ 2 h 156"/>
                <a:gd name="T6" fmla="*/ 186 w 231"/>
                <a:gd name="T7" fmla="*/ 8 h 156"/>
                <a:gd name="T8" fmla="*/ 216 w 231"/>
                <a:gd name="T9" fmla="*/ 44 h 156"/>
                <a:gd name="T10" fmla="*/ 231 w 231"/>
                <a:gd name="T11" fmla="*/ 92 h 156"/>
                <a:gd name="T12" fmla="*/ 216 w 231"/>
                <a:gd name="T13" fmla="*/ 146 h 156"/>
                <a:gd name="T14" fmla="*/ 171 w 231"/>
                <a:gd name="T15" fmla="*/ 152 h 156"/>
                <a:gd name="T16" fmla="*/ 108 w 231"/>
                <a:gd name="T17" fmla="*/ 128 h 156"/>
                <a:gd name="T18" fmla="*/ 63 w 231"/>
                <a:gd name="T19" fmla="*/ 71 h 156"/>
                <a:gd name="T20" fmla="*/ 69 w 231"/>
                <a:gd name="T21" fmla="*/ 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56">
                  <a:moveTo>
                    <a:pt x="0" y="77"/>
                  </a:moveTo>
                  <a:cubicBezTo>
                    <a:pt x="11" y="54"/>
                    <a:pt x="23" y="32"/>
                    <a:pt x="45" y="20"/>
                  </a:cubicBezTo>
                  <a:cubicBezTo>
                    <a:pt x="67" y="8"/>
                    <a:pt x="109" y="4"/>
                    <a:pt x="132" y="2"/>
                  </a:cubicBezTo>
                  <a:cubicBezTo>
                    <a:pt x="155" y="0"/>
                    <a:pt x="172" y="1"/>
                    <a:pt x="186" y="8"/>
                  </a:cubicBezTo>
                  <a:cubicBezTo>
                    <a:pt x="200" y="15"/>
                    <a:pt x="209" y="30"/>
                    <a:pt x="216" y="44"/>
                  </a:cubicBezTo>
                  <a:cubicBezTo>
                    <a:pt x="223" y="58"/>
                    <a:pt x="231" y="75"/>
                    <a:pt x="231" y="92"/>
                  </a:cubicBezTo>
                  <a:cubicBezTo>
                    <a:pt x="231" y="109"/>
                    <a:pt x="226" y="136"/>
                    <a:pt x="216" y="146"/>
                  </a:cubicBezTo>
                  <a:cubicBezTo>
                    <a:pt x="206" y="156"/>
                    <a:pt x="189" y="155"/>
                    <a:pt x="171" y="152"/>
                  </a:cubicBezTo>
                  <a:cubicBezTo>
                    <a:pt x="153" y="149"/>
                    <a:pt x="126" y="142"/>
                    <a:pt x="108" y="128"/>
                  </a:cubicBezTo>
                  <a:cubicBezTo>
                    <a:pt x="90" y="114"/>
                    <a:pt x="69" y="88"/>
                    <a:pt x="63" y="71"/>
                  </a:cubicBezTo>
                  <a:cubicBezTo>
                    <a:pt x="57" y="54"/>
                    <a:pt x="63" y="38"/>
                    <a:pt x="69" y="23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5" name="Freeform 105"/>
            <p:cNvSpPr>
              <a:spLocks/>
            </p:cNvSpPr>
            <p:nvPr/>
          </p:nvSpPr>
          <p:spPr bwMode="auto">
            <a:xfrm>
              <a:off x="4587" y="1514"/>
              <a:ext cx="71" cy="62"/>
            </a:xfrm>
            <a:custGeom>
              <a:avLst/>
              <a:gdLst>
                <a:gd name="T0" fmla="*/ 179 w 179"/>
                <a:gd name="T1" fmla="*/ 126 h 155"/>
                <a:gd name="T2" fmla="*/ 149 w 179"/>
                <a:gd name="T3" fmla="*/ 150 h 155"/>
                <a:gd name="T4" fmla="*/ 101 w 179"/>
                <a:gd name="T5" fmla="*/ 153 h 155"/>
                <a:gd name="T6" fmla="*/ 62 w 179"/>
                <a:gd name="T7" fmla="*/ 135 h 155"/>
                <a:gd name="T8" fmla="*/ 20 w 179"/>
                <a:gd name="T9" fmla="*/ 90 h 155"/>
                <a:gd name="T10" fmla="*/ 2 w 179"/>
                <a:gd name="T11" fmla="*/ 30 h 155"/>
                <a:gd name="T12" fmla="*/ 8 w 179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55">
                  <a:moveTo>
                    <a:pt x="179" y="126"/>
                  </a:moveTo>
                  <a:cubicBezTo>
                    <a:pt x="170" y="136"/>
                    <a:pt x="162" y="146"/>
                    <a:pt x="149" y="150"/>
                  </a:cubicBezTo>
                  <a:cubicBezTo>
                    <a:pt x="136" y="154"/>
                    <a:pt x="115" y="155"/>
                    <a:pt x="101" y="153"/>
                  </a:cubicBezTo>
                  <a:cubicBezTo>
                    <a:pt x="87" y="151"/>
                    <a:pt x="76" y="146"/>
                    <a:pt x="62" y="135"/>
                  </a:cubicBezTo>
                  <a:cubicBezTo>
                    <a:pt x="48" y="124"/>
                    <a:pt x="30" y="107"/>
                    <a:pt x="20" y="90"/>
                  </a:cubicBezTo>
                  <a:cubicBezTo>
                    <a:pt x="10" y="73"/>
                    <a:pt x="4" y="45"/>
                    <a:pt x="2" y="30"/>
                  </a:cubicBezTo>
                  <a:cubicBezTo>
                    <a:pt x="0" y="15"/>
                    <a:pt x="4" y="7"/>
                    <a:pt x="8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6" name="Freeform 106"/>
            <p:cNvSpPr>
              <a:spLocks/>
            </p:cNvSpPr>
            <p:nvPr/>
          </p:nvSpPr>
          <p:spPr bwMode="auto">
            <a:xfrm>
              <a:off x="4662" y="1551"/>
              <a:ext cx="157" cy="54"/>
            </a:xfrm>
            <a:custGeom>
              <a:avLst/>
              <a:gdLst>
                <a:gd name="T0" fmla="*/ 9 w 393"/>
                <a:gd name="T1" fmla="*/ 54 h 135"/>
                <a:gd name="T2" fmla="*/ 48 w 393"/>
                <a:gd name="T3" fmla="*/ 84 h 135"/>
                <a:gd name="T4" fmla="*/ 129 w 393"/>
                <a:gd name="T5" fmla="*/ 102 h 135"/>
                <a:gd name="T6" fmla="*/ 210 w 393"/>
                <a:gd name="T7" fmla="*/ 114 h 135"/>
                <a:gd name="T8" fmla="*/ 261 w 393"/>
                <a:gd name="T9" fmla="*/ 117 h 135"/>
                <a:gd name="T10" fmla="*/ 306 w 393"/>
                <a:gd name="T11" fmla="*/ 111 h 135"/>
                <a:gd name="T12" fmla="*/ 291 w 393"/>
                <a:gd name="T13" fmla="*/ 135 h 135"/>
                <a:gd name="T14" fmla="*/ 393 w 393"/>
                <a:gd name="T15" fmla="*/ 99 h 135"/>
                <a:gd name="T16" fmla="*/ 306 w 393"/>
                <a:gd name="T17" fmla="*/ 21 h 135"/>
                <a:gd name="T18" fmla="*/ 300 w 393"/>
                <a:gd name="T19" fmla="*/ 48 h 135"/>
                <a:gd name="T20" fmla="*/ 237 w 393"/>
                <a:gd name="T21" fmla="*/ 39 h 135"/>
                <a:gd name="T22" fmla="*/ 198 w 393"/>
                <a:gd name="T23" fmla="*/ 42 h 135"/>
                <a:gd name="T24" fmla="*/ 138 w 393"/>
                <a:gd name="T25" fmla="*/ 21 h 135"/>
                <a:gd name="T26" fmla="*/ 102 w 393"/>
                <a:gd name="T27" fmla="*/ 6 h 135"/>
                <a:gd name="T28" fmla="*/ 54 w 393"/>
                <a:gd name="T29" fmla="*/ 0 h 135"/>
                <a:gd name="T30" fmla="*/ 0 w 393"/>
                <a:gd name="T3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3" h="135">
                  <a:moveTo>
                    <a:pt x="9" y="54"/>
                  </a:moveTo>
                  <a:lnTo>
                    <a:pt x="48" y="84"/>
                  </a:lnTo>
                  <a:lnTo>
                    <a:pt x="129" y="102"/>
                  </a:lnTo>
                  <a:lnTo>
                    <a:pt x="210" y="114"/>
                  </a:lnTo>
                  <a:lnTo>
                    <a:pt x="261" y="117"/>
                  </a:lnTo>
                  <a:lnTo>
                    <a:pt x="306" y="111"/>
                  </a:lnTo>
                  <a:lnTo>
                    <a:pt x="291" y="135"/>
                  </a:lnTo>
                  <a:lnTo>
                    <a:pt x="393" y="99"/>
                  </a:lnTo>
                  <a:lnTo>
                    <a:pt x="306" y="21"/>
                  </a:lnTo>
                  <a:lnTo>
                    <a:pt x="300" y="48"/>
                  </a:lnTo>
                  <a:lnTo>
                    <a:pt x="237" y="39"/>
                  </a:lnTo>
                  <a:lnTo>
                    <a:pt x="198" y="42"/>
                  </a:lnTo>
                  <a:lnTo>
                    <a:pt x="138" y="21"/>
                  </a:lnTo>
                  <a:lnTo>
                    <a:pt x="102" y="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7" name="Freeform 107"/>
            <p:cNvSpPr>
              <a:spLocks/>
            </p:cNvSpPr>
            <p:nvPr/>
          </p:nvSpPr>
          <p:spPr bwMode="auto">
            <a:xfrm>
              <a:off x="4782" y="1545"/>
              <a:ext cx="93" cy="82"/>
            </a:xfrm>
            <a:custGeom>
              <a:avLst/>
              <a:gdLst>
                <a:gd name="T0" fmla="*/ 165 w 233"/>
                <a:gd name="T1" fmla="*/ 0 h 203"/>
                <a:gd name="T2" fmla="*/ 219 w 233"/>
                <a:gd name="T3" fmla="*/ 33 h 203"/>
                <a:gd name="T4" fmla="*/ 228 w 233"/>
                <a:gd name="T5" fmla="*/ 108 h 203"/>
                <a:gd name="T6" fmla="*/ 189 w 233"/>
                <a:gd name="T7" fmla="*/ 162 h 203"/>
                <a:gd name="T8" fmla="*/ 141 w 233"/>
                <a:gd name="T9" fmla="*/ 192 h 203"/>
                <a:gd name="T10" fmla="*/ 87 w 233"/>
                <a:gd name="T11" fmla="*/ 201 h 203"/>
                <a:gd name="T12" fmla="*/ 39 w 233"/>
                <a:gd name="T13" fmla="*/ 180 h 203"/>
                <a:gd name="T14" fmla="*/ 15 w 233"/>
                <a:gd name="T15" fmla="*/ 171 h 203"/>
                <a:gd name="T16" fmla="*/ 0 w 233"/>
                <a:gd name="T17" fmla="*/ 14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03">
                  <a:moveTo>
                    <a:pt x="165" y="0"/>
                  </a:moveTo>
                  <a:cubicBezTo>
                    <a:pt x="186" y="7"/>
                    <a:pt x="208" y="15"/>
                    <a:pt x="219" y="33"/>
                  </a:cubicBezTo>
                  <a:cubicBezTo>
                    <a:pt x="230" y="51"/>
                    <a:pt x="233" y="87"/>
                    <a:pt x="228" y="108"/>
                  </a:cubicBezTo>
                  <a:cubicBezTo>
                    <a:pt x="223" y="129"/>
                    <a:pt x="204" y="148"/>
                    <a:pt x="189" y="162"/>
                  </a:cubicBezTo>
                  <a:cubicBezTo>
                    <a:pt x="174" y="176"/>
                    <a:pt x="158" y="186"/>
                    <a:pt x="141" y="192"/>
                  </a:cubicBezTo>
                  <a:cubicBezTo>
                    <a:pt x="124" y="198"/>
                    <a:pt x="104" y="203"/>
                    <a:pt x="87" y="201"/>
                  </a:cubicBezTo>
                  <a:cubicBezTo>
                    <a:pt x="70" y="199"/>
                    <a:pt x="51" y="185"/>
                    <a:pt x="39" y="180"/>
                  </a:cubicBezTo>
                  <a:cubicBezTo>
                    <a:pt x="27" y="175"/>
                    <a:pt x="21" y="177"/>
                    <a:pt x="15" y="171"/>
                  </a:cubicBezTo>
                  <a:cubicBezTo>
                    <a:pt x="9" y="165"/>
                    <a:pt x="4" y="153"/>
                    <a:pt x="0" y="141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8" name="Freeform 108"/>
            <p:cNvSpPr>
              <a:spLocks/>
            </p:cNvSpPr>
            <p:nvPr/>
          </p:nvSpPr>
          <p:spPr bwMode="auto">
            <a:xfrm>
              <a:off x="4752" y="1599"/>
              <a:ext cx="72" cy="39"/>
            </a:xfrm>
            <a:custGeom>
              <a:avLst/>
              <a:gdLst>
                <a:gd name="T0" fmla="*/ 180 w 180"/>
                <a:gd name="T1" fmla="*/ 75 h 97"/>
                <a:gd name="T2" fmla="*/ 108 w 180"/>
                <a:gd name="T3" fmla="*/ 96 h 97"/>
                <a:gd name="T4" fmla="*/ 36 w 180"/>
                <a:gd name="T5" fmla="*/ 69 h 97"/>
                <a:gd name="T6" fmla="*/ 6 w 180"/>
                <a:gd name="T7" fmla="*/ 24 h 97"/>
                <a:gd name="T8" fmla="*/ 0 w 18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97">
                  <a:moveTo>
                    <a:pt x="180" y="75"/>
                  </a:moveTo>
                  <a:cubicBezTo>
                    <a:pt x="156" y="86"/>
                    <a:pt x="132" y="97"/>
                    <a:pt x="108" y="96"/>
                  </a:cubicBezTo>
                  <a:cubicBezTo>
                    <a:pt x="84" y="95"/>
                    <a:pt x="53" y="81"/>
                    <a:pt x="36" y="69"/>
                  </a:cubicBezTo>
                  <a:cubicBezTo>
                    <a:pt x="19" y="57"/>
                    <a:pt x="12" y="35"/>
                    <a:pt x="6" y="24"/>
                  </a:cubicBezTo>
                  <a:cubicBezTo>
                    <a:pt x="0" y="13"/>
                    <a:pt x="0" y="6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09" name="Freeform 109"/>
            <p:cNvSpPr>
              <a:spLocks/>
            </p:cNvSpPr>
            <p:nvPr/>
          </p:nvSpPr>
          <p:spPr bwMode="auto">
            <a:xfrm>
              <a:off x="4720" y="1596"/>
              <a:ext cx="72" cy="59"/>
            </a:xfrm>
            <a:custGeom>
              <a:avLst/>
              <a:gdLst>
                <a:gd name="T0" fmla="*/ 178 w 178"/>
                <a:gd name="T1" fmla="*/ 123 h 148"/>
                <a:gd name="T2" fmla="*/ 130 w 178"/>
                <a:gd name="T3" fmla="*/ 147 h 148"/>
                <a:gd name="T4" fmla="*/ 58 w 178"/>
                <a:gd name="T5" fmla="*/ 126 h 148"/>
                <a:gd name="T6" fmla="*/ 13 w 178"/>
                <a:gd name="T7" fmla="*/ 93 h 148"/>
                <a:gd name="T8" fmla="*/ 1 w 178"/>
                <a:gd name="T9" fmla="*/ 36 h 148"/>
                <a:gd name="T10" fmla="*/ 4 w 178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48">
                  <a:moveTo>
                    <a:pt x="178" y="123"/>
                  </a:moveTo>
                  <a:cubicBezTo>
                    <a:pt x="164" y="134"/>
                    <a:pt x="150" y="146"/>
                    <a:pt x="130" y="147"/>
                  </a:cubicBezTo>
                  <a:cubicBezTo>
                    <a:pt x="110" y="148"/>
                    <a:pt x="78" y="135"/>
                    <a:pt x="58" y="126"/>
                  </a:cubicBezTo>
                  <a:cubicBezTo>
                    <a:pt x="38" y="117"/>
                    <a:pt x="22" y="108"/>
                    <a:pt x="13" y="93"/>
                  </a:cubicBezTo>
                  <a:cubicBezTo>
                    <a:pt x="4" y="78"/>
                    <a:pt x="2" y="51"/>
                    <a:pt x="1" y="36"/>
                  </a:cubicBezTo>
                  <a:cubicBezTo>
                    <a:pt x="0" y="21"/>
                    <a:pt x="2" y="10"/>
                    <a:pt x="4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0" name="Freeform 110"/>
            <p:cNvSpPr>
              <a:spLocks/>
            </p:cNvSpPr>
            <p:nvPr/>
          </p:nvSpPr>
          <p:spPr bwMode="auto">
            <a:xfrm>
              <a:off x="4795" y="1556"/>
              <a:ext cx="49" cy="60"/>
            </a:xfrm>
            <a:custGeom>
              <a:avLst/>
              <a:gdLst>
                <a:gd name="T0" fmla="*/ 0 w 122"/>
                <a:gd name="T1" fmla="*/ 0 h 150"/>
                <a:gd name="T2" fmla="*/ 72 w 122"/>
                <a:gd name="T3" fmla="*/ 6 h 150"/>
                <a:gd name="T4" fmla="*/ 108 w 122"/>
                <a:gd name="T5" fmla="*/ 39 h 150"/>
                <a:gd name="T6" fmla="*/ 120 w 122"/>
                <a:gd name="T7" fmla="*/ 105 h 150"/>
                <a:gd name="T8" fmla="*/ 96 w 122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50">
                  <a:moveTo>
                    <a:pt x="0" y="0"/>
                  </a:moveTo>
                  <a:cubicBezTo>
                    <a:pt x="27" y="0"/>
                    <a:pt x="54" y="0"/>
                    <a:pt x="72" y="6"/>
                  </a:cubicBezTo>
                  <a:cubicBezTo>
                    <a:pt x="90" y="12"/>
                    <a:pt x="100" y="23"/>
                    <a:pt x="108" y="39"/>
                  </a:cubicBezTo>
                  <a:cubicBezTo>
                    <a:pt x="116" y="55"/>
                    <a:pt x="122" y="87"/>
                    <a:pt x="120" y="105"/>
                  </a:cubicBezTo>
                  <a:cubicBezTo>
                    <a:pt x="118" y="123"/>
                    <a:pt x="107" y="136"/>
                    <a:pt x="96" y="15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1" name="Freeform 111"/>
            <p:cNvSpPr>
              <a:spLocks/>
            </p:cNvSpPr>
            <p:nvPr/>
          </p:nvSpPr>
          <p:spPr bwMode="auto">
            <a:xfrm>
              <a:off x="4738" y="1545"/>
              <a:ext cx="48" cy="12"/>
            </a:xfrm>
            <a:custGeom>
              <a:avLst/>
              <a:gdLst>
                <a:gd name="T0" fmla="*/ 0 w 120"/>
                <a:gd name="T1" fmla="*/ 32 h 32"/>
                <a:gd name="T2" fmla="*/ 48 w 120"/>
                <a:gd name="T3" fmla="*/ 5 h 32"/>
                <a:gd name="T4" fmla="*/ 120 w 120"/>
                <a:gd name="T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32">
                  <a:moveTo>
                    <a:pt x="0" y="32"/>
                  </a:moveTo>
                  <a:cubicBezTo>
                    <a:pt x="14" y="21"/>
                    <a:pt x="28" y="10"/>
                    <a:pt x="48" y="5"/>
                  </a:cubicBezTo>
                  <a:cubicBezTo>
                    <a:pt x="68" y="0"/>
                    <a:pt x="94" y="1"/>
                    <a:pt x="120" y="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2" name="Freeform 112"/>
            <p:cNvSpPr>
              <a:spLocks/>
            </p:cNvSpPr>
            <p:nvPr/>
          </p:nvSpPr>
          <p:spPr bwMode="auto">
            <a:xfrm>
              <a:off x="4580" y="1302"/>
              <a:ext cx="63" cy="77"/>
            </a:xfrm>
            <a:custGeom>
              <a:avLst/>
              <a:gdLst>
                <a:gd name="T0" fmla="*/ 155 w 158"/>
                <a:gd name="T1" fmla="*/ 168 h 193"/>
                <a:gd name="T2" fmla="*/ 125 w 158"/>
                <a:gd name="T3" fmla="*/ 180 h 193"/>
                <a:gd name="T4" fmla="*/ 89 w 158"/>
                <a:gd name="T5" fmla="*/ 189 h 193"/>
                <a:gd name="T6" fmla="*/ 14 w 158"/>
                <a:gd name="T7" fmla="*/ 153 h 193"/>
                <a:gd name="T8" fmla="*/ 5 w 158"/>
                <a:gd name="T9" fmla="*/ 102 h 193"/>
                <a:gd name="T10" fmla="*/ 11 w 158"/>
                <a:gd name="T11" fmla="*/ 66 h 193"/>
                <a:gd name="T12" fmla="*/ 65 w 158"/>
                <a:gd name="T13" fmla="*/ 9 h 193"/>
                <a:gd name="T14" fmla="*/ 116 w 158"/>
                <a:gd name="T15" fmla="*/ 9 h 193"/>
                <a:gd name="T16" fmla="*/ 158 w 158"/>
                <a:gd name="T17" fmla="*/ 2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93">
                  <a:moveTo>
                    <a:pt x="155" y="168"/>
                  </a:moveTo>
                  <a:cubicBezTo>
                    <a:pt x="145" y="172"/>
                    <a:pt x="136" y="177"/>
                    <a:pt x="125" y="180"/>
                  </a:cubicBezTo>
                  <a:cubicBezTo>
                    <a:pt x="114" y="183"/>
                    <a:pt x="107" y="193"/>
                    <a:pt x="89" y="189"/>
                  </a:cubicBezTo>
                  <a:cubicBezTo>
                    <a:pt x="71" y="185"/>
                    <a:pt x="28" y="168"/>
                    <a:pt x="14" y="153"/>
                  </a:cubicBezTo>
                  <a:cubicBezTo>
                    <a:pt x="0" y="138"/>
                    <a:pt x="5" y="116"/>
                    <a:pt x="5" y="102"/>
                  </a:cubicBezTo>
                  <a:cubicBezTo>
                    <a:pt x="5" y="88"/>
                    <a:pt x="1" y="81"/>
                    <a:pt x="11" y="66"/>
                  </a:cubicBezTo>
                  <a:cubicBezTo>
                    <a:pt x="21" y="51"/>
                    <a:pt x="48" y="18"/>
                    <a:pt x="65" y="9"/>
                  </a:cubicBezTo>
                  <a:cubicBezTo>
                    <a:pt x="82" y="0"/>
                    <a:pt x="101" y="6"/>
                    <a:pt x="116" y="9"/>
                  </a:cubicBezTo>
                  <a:cubicBezTo>
                    <a:pt x="131" y="12"/>
                    <a:pt x="144" y="19"/>
                    <a:pt x="158" y="2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3" name="Freeform 113"/>
            <p:cNvSpPr>
              <a:spLocks/>
            </p:cNvSpPr>
            <p:nvPr/>
          </p:nvSpPr>
          <p:spPr bwMode="auto">
            <a:xfrm>
              <a:off x="4534" y="1298"/>
              <a:ext cx="120" cy="91"/>
            </a:xfrm>
            <a:custGeom>
              <a:avLst/>
              <a:gdLst>
                <a:gd name="T0" fmla="*/ 288 w 300"/>
                <a:gd name="T1" fmla="*/ 61 h 227"/>
                <a:gd name="T2" fmla="*/ 300 w 300"/>
                <a:gd name="T3" fmla="*/ 103 h 227"/>
                <a:gd name="T4" fmla="*/ 288 w 300"/>
                <a:gd name="T5" fmla="*/ 151 h 227"/>
                <a:gd name="T6" fmla="*/ 264 w 300"/>
                <a:gd name="T7" fmla="*/ 202 h 227"/>
                <a:gd name="T8" fmla="*/ 189 w 300"/>
                <a:gd name="T9" fmla="*/ 226 h 227"/>
                <a:gd name="T10" fmla="*/ 108 w 300"/>
                <a:gd name="T11" fmla="*/ 208 h 227"/>
                <a:gd name="T12" fmla="*/ 78 w 300"/>
                <a:gd name="T13" fmla="*/ 166 h 227"/>
                <a:gd name="T14" fmla="*/ 66 w 300"/>
                <a:gd name="T15" fmla="*/ 115 h 227"/>
                <a:gd name="T16" fmla="*/ 72 w 300"/>
                <a:gd name="T17" fmla="*/ 67 h 227"/>
                <a:gd name="T18" fmla="*/ 102 w 300"/>
                <a:gd name="T19" fmla="*/ 25 h 227"/>
                <a:gd name="T20" fmla="*/ 123 w 300"/>
                <a:gd name="T21" fmla="*/ 13 h 227"/>
                <a:gd name="T22" fmla="*/ 165 w 300"/>
                <a:gd name="T23" fmla="*/ 10 h 227"/>
                <a:gd name="T24" fmla="*/ 207 w 300"/>
                <a:gd name="T25" fmla="*/ 19 h 227"/>
                <a:gd name="T26" fmla="*/ 240 w 300"/>
                <a:gd name="T27" fmla="*/ 73 h 227"/>
                <a:gd name="T28" fmla="*/ 234 w 300"/>
                <a:gd name="T29" fmla="*/ 148 h 227"/>
                <a:gd name="T30" fmla="*/ 198 w 300"/>
                <a:gd name="T31" fmla="*/ 169 h 227"/>
                <a:gd name="T32" fmla="*/ 123 w 300"/>
                <a:gd name="T33" fmla="*/ 202 h 227"/>
                <a:gd name="T34" fmla="*/ 69 w 300"/>
                <a:gd name="T35" fmla="*/ 190 h 227"/>
                <a:gd name="T36" fmla="*/ 15 w 300"/>
                <a:gd name="T37" fmla="*/ 154 h 227"/>
                <a:gd name="T38" fmla="*/ 0 w 300"/>
                <a:gd name="T39" fmla="*/ 91 h 227"/>
                <a:gd name="T40" fmla="*/ 15 w 300"/>
                <a:gd name="T41" fmla="*/ 37 h 227"/>
                <a:gd name="T42" fmla="*/ 54 w 300"/>
                <a:gd name="T43" fmla="*/ 16 h 227"/>
                <a:gd name="T44" fmla="*/ 87 w 300"/>
                <a:gd name="T45" fmla="*/ 4 h 227"/>
                <a:gd name="T46" fmla="*/ 144 w 300"/>
                <a:gd name="T47" fmla="*/ 10 h 227"/>
                <a:gd name="T48" fmla="*/ 186 w 300"/>
                <a:gd name="T49" fmla="*/ 64 h 227"/>
                <a:gd name="T50" fmla="*/ 186 w 300"/>
                <a:gd name="T51" fmla="*/ 103 h 227"/>
                <a:gd name="T52" fmla="*/ 171 w 300"/>
                <a:gd name="T53" fmla="*/ 136 h 227"/>
                <a:gd name="T54" fmla="*/ 141 w 300"/>
                <a:gd name="T55" fmla="*/ 169 h 227"/>
                <a:gd name="T56" fmla="*/ 57 w 300"/>
                <a:gd name="T57" fmla="*/ 19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0" h="227">
                  <a:moveTo>
                    <a:pt x="288" y="61"/>
                  </a:moveTo>
                  <a:cubicBezTo>
                    <a:pt x="294" y="74"/>
                    <a:pt x="300" y="88"/>
                    <a:pt x="300" y="103"/>
                  </a:cubicBezTo>
                  <a:cubicBezTo>
                    <a:pt x="300" y="118"/>
                    <a:pt x="294" y="135"/>
                    <a:pt x="288" y="151"/>
                  </a:cubicBezTo>
                  <a:cubicBezTo>
                    <a:pt x="282" y="167"/>
                    <a:pt x="281" y="189"/>
                    <a:pt x="264" y="202"/>
                  </a:cubicBezTo>
                  <a:cubicBezTo>
                    <a:pt x="247" y="215"/>
                    <a:pt x="215" y="225"/>
                    <a:pt x="189" y="226"/>
                  </a:cubicBezTo>
                  <a:cubicBezTo>
                    <a:pt x="163" y="227"/>
                    <a:pt x="127" y="218"/>
                    <a:pt x="108" y="208"/>
                  </a:cubicBezTo>
                  <a:cubicBezTo>
                    <a:pt x="89" y="198"/>
                    <a:pt x="85" y="181"/>
                    <a:pt x="78" y="166"/>
                  </a:cubicBezTo>
                  <a:cubicBezTo>
                    <a:pt x="71" y="151"/>
                    <a:pt x="67" y="131"/>
                    <a:pt x="66" y="115"/>
                  </a:cubicBezTo>
                  <a:cubicBezTo>
                    <a:pt x="65" y="99"/>
                    <a:pt x="66" y="82"/>
                    <a:pt x="72" y="67"/>
                  </a:cubicBezTo>
                  <a:cubicBezTo>
                    <a:pt x="78" y="52"/>
                    <a:pt x="94" y="34"/>
                    <a:pt x="102" y="25"/>
                  </a:cubicBezTo>
                  <a:cubicBezTo>
                    <a:pt x="110" y="16"/>
                    <a:pt x="113" y="15"/>
                    <a:pt x="123" y="13"/>
                  </a:cubicBezTo>
                  <a:cubicBezTo>
                    <a:pt x="133" y="11"/>
                    <a:pt x="151" y="9"/>
                    <a:pt x="165" y="10"/>
                  </a:cubicBezTo>
                  <a:cubicBezTo>
                    <a:pt x="179" y="11"/>
                    <a:pt x="194" y="8"/>
                    <a:pt x="207" y="19"/>
                  </a:cubicBezTo>
                  <a:cubicBezTo>
                    <a:pt x="220" y="30"/>
                    <a:pt x="235" y="51"/>
                    <a:pt x="240" y="73"/>
                  </a:cubicBezTo>
                  <a:cubicBezTo>
                    <a:pt x="245" y="95"/>
                    <a:pt x="241" y="132"/>
                    <a:pt x="234" y="148"/>
                  </a:cubicBezTo>
                  <a:cubicBezTo>
                    <a:pt x="227" y="164"/>
                    <a:pt x="217" y="160"/>
                    <a:pt x="198" y="169"/>
                  </a:cubicBezTo>
                  <a:cubicBezTo>
                    <a:pt x="179" y="178"/>
                    <a:pt x="144" y="199"/>
                    <a:pt x="123" y="202"/>
                  </a:cubicBezTo>
                  <a:cubicBezTo>
                    <a:pt x="102" y="205"/>
                    <a:pt x="87" y="198"/>
                    <a:pt x="69" y="190"/>
                  </a:cubicBezTo>
                  <a:cubicBezTo>
                    <a:pt x="51" y="182"/>
                    <a:pt x="27" y="171"/>
                    <a:pt x="15" y="154"/>
                  </a:cubicBezTo>
                  <a:cubicBezTo>
                    <a:pt x="3" y="137"/>
                    <a:pt x="0" y="110"/>
                    <a:pt x="0" y="91"/>
                  </a:cubicBezTo>
                  <a:cubicBezTo>
                    <a:pt x="0" y="72"/>
                    <a:pt x="6" y="49"/>
                    <a:pt x="15" y="37"/>
                  </a:cubicBezTo>
                  <a:cubicBezTo>
                    <a:pt x="24" y="25"/>
                    <a:pt x="42" y="22"/>
                    <a:pt x="54" y="16"/>
                  </a:cubicBezTo>
                  <a:cubicBezTo>
                    <a:pt x="66" y="10"/>
                    <a:pt x="72" y="5"/>
                    <a:pt x="87" y="4"/>
                  </a:cubicBezTo>
                  <a:cubicBezTo>
                    <a:pt x="102" y="3"/>
                    <a:pt x="128" y="0"/>
                    <a:pt x="144" y="10"/>
                  </a:cubicBezTo>
                  <a:cubicBezTo>
                    <a:pt x="160" y="20"/>
                    <a:pt x="179" y="49"/>
                    <a:pt x="186" y="64"/>
                  </a:cubicBezTo>
                  <a:cubicBezTo>
                    <a:pt x="193" y="79"/>
                    <a:pt x="188" y="91"/>
                    <a:pt x="186" y="103"/>
                  </a:cubicBezTo>
                  <a:cubicBezTo>
                    <a:pt x="184" y="115"/>
                    <a:pt x="178" y="125"/>
                    <a:pt x="171" y="136"/>
                  </a:cubicBezTo>
                  <a:cubicBezTo>
                    <a:pt x="164" y="147"/>
                    <a:pt x="160" y="159"/>
                    <a:pt x="141" y="169"/>
                  </a:cubicBezTo>
                  <a:cubicBezTo>
                    <a:pt x="122" y="179"/>
                    <a:pt x="89" y="189"/>
                    <a:pt x="57" y="199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4" name="Freeform 114"/>
            <p:cNvSpPr>
              <a:spLocks/>
            </p:cNvSpPr>
            <p:nvPr/>
          </p:nvSpPr>
          <p:spPr bwMode="auto">
            <a:xfrm>
              <a:off x="4162" y="771"/>
              <a:ext cx="111" cy="109"/>
            </a:xfrm>
            <a:custGeom>
              <a:avLst/>
              <a:gdLst>
                <a:gd name="T0" fmla="*/ 279 w 279"/>
                <a:gd name="T1" fmla="*/ 0 h 273"/>
                <a:gd name="T2" fmla="*/ 255 w 279"/>
                <a:gd name="T3" fmla="*/ 69 h 273"/>
                <a:gd name="T4" fmla="*/ 207 w 279"/>
                <a:gd name="T5" fmla="*/ 144 h 273"/>
                <a:gd name="T6" fmla="*/ 129 w 279"/>
                <a:gd name="T7" fmla="*/ 213 h 273"/>
                <a:gd name="T8" fmla="*/ 51 w 279"/>
                <a:gd name="T9" fmla="*/ 243 h 273"/>
                <a:gd name="T10" fmla="*/ 0 w 279"/>
                <a:gd name="T1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73">
                  <a:moveTo>
                    <a:pt x="279" y="0"/>
                  </a:moveTo>
                  <a:cubicBezTo>
                    <a:pt x="273" y="22"/>
                    <a:pt x="267" y="45"/>
                    <a:pt x="255" y="69"/>
                  </a:cubicBezTo>
                  <a:cubicBezTo>
                    <a:pt x="243" y="93"/>
                    <a:pt x="228" y="120"/>
                    <a:pt x="207" y="144"/>
                  </a:cubicBezTo>
                  <a:cubicBezTo>
                    <a:pt x="186" y="168"/>
                    <a:pt x="155" y="197"/>
                    <a:pt x="129" y="213"/>
                  </a:cubicBezTo>
                  <a:cubicBezTo>
                    <a:pt x="103" y="229"/>
                    <a:pt x="72" y="233"/>
                    <a:pt x="51" y="243"/>
                  </a:cubicBezTo>
                  <a:cubicBezTo>
                    <a:pt x="30" y="253"/>
                    <a:pt x="15" y="263"/>
                    <a:pt x="0" y="27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5" name="Freeform 115"/>
            <p:cNvSpPr>
              <a:spLocks/>
            </p:cNvSpPr>
            <p:nvPr/>
          </p:nvSpPr>
          <p:spPr bwMode="auto">
            <a:xfrm>
              <a:off x="4132" y="865"/>
              <a:ext cx="39" cy="85"/>
            </a:xfrm>
            <a:custGeom>
              <a:avLst/>
              <a:gdLst>
                <a:gd name="T0" fmla="*/ 42 w 99"/>
                <a:gd name="T1" fmla="*/ 0 h 213"/>
                <a:gd name="T2" fmla="*/ 99 w 99"/>
                <a:gd name="T3" fmla="*/ 87 h 213"/>
                <a:gd name="T4" fmla="*/ 45 w 99"/>
                <a:gd name="T5" fmla="*/ 120 h 213"/>
                <a:gd name="T6" fmla="*/ 6 w 99"/>
                <a:gd name="T7" fmla="*/ 153 h 213"/>
                <a:gd name="T8" fmla="*/ 0 w 99"/>
                <a:gd name="T9" fmla="*/ 192 h 213"/>
                <a:gd name="T10" fmla="*/ 9 w 99"/>
                <a:gd name="T1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13">
                  <a:moveTo>
                    <a:pt x="42" y="0"/>
                  </a:moveTo>
                  <a:lnTo>
                    <a:pt x="99" y="87"/>
                  </a:lnTo>
                  <a:lnTo>
                    <a:pt x="45" y="120"/>
                  </a:lnTo>
                  <a:lnTo>
                    <a:pt x="6" y="153"/>
                  </a:lnTo>
                  <a:lnTo>
                    <a:pt x="0" y="192"/>
                  </a:lnTo>
                  <a:lnTo>
                    <a:pt x="9" y="21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6" name="Freeform 116"/>
            <p:cNvSpPr>
              <a:spLocks/>
            </p:cNvSpPr>
            <p:nvPr/>
          </p:nvSpPr>
          <p:spPr bwMode="auto">
            <a:xfrm>
              <a:off x="4124" y="865"/>
              <a:ext cx="27" cy="96"/>
            </a:xfrm>
            <a:custGeom>
              <a:avLst/>
              <a:gdLst>
                <a:gd name="T0" fmla="*/ 57 w 66"/>
                <a:gd name="T1" fmla="*/ 0 h 240"/>
                <a:gd name="T2" fmla="*/ 15 w 66"/>
                <a:gd name="T3" fmla="*/ 42 h 240"/>
                <a:gd name="T4" fmla="*/ 0 w 66"/>
                <a:gd name="T5" fmla="*/ 84 h 240"/>
                <a:gd name="T6" fmla="*/ 3 w 66"/>
                <a:gd name="T7" fmla="*/ 150 h 240"/>
                <a:gd name="T8" fmla="*/ 21 w 66"/>
                <a:gd name="T9" fmla="*/ 210 h 240"/>
                <a:gd name="T10" fmla="*/ 66 w 6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40">
                  <a:moveTo>
                    <a:pt x="57" y="0"/>
                  </a:moveTo>
                  <a:lnTo>
                    <a:pt x="15" y="42"/>
                  </a:lnTo>
                  <a:lnTo>
                    <a:pt x="0" y="84"/>
                  </a:lnTo>
                  <a:lnTo>
                    <a:pt x="3" y="150"/>
                  </a:lnTo>
                  <a:lnTo>
                    <a:pt x="21" y="210"/>
                  </a:lnTo>
                  <a:lnTo>
                    <a:pt x="66" y="24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7" name="Freeform 117"/>
            <p:cNvSpPr>
              <a:spLocks/>
            </p:cNvSpPr>
            <p:nvPr/>
          </p:nvSpPr>
          <p:spPr bwMode="auto">
            <a:xfrm>
              <a:off x="4148" y="918"/>
              <a:ext cx="68" cy="12"/>
            </a:xfrm>
            <a:custGeom>
              <a:avLst/>
              <a:gdLst>
                <a:gd name="T0" fmla="*/ 0 w 168"/>
                <a:gd name="T1" fmla="*/ 0 h 30"/>
                <a:gd name="T2" fmla="*/ 39 w 168"/>
                <a:gd name="T3" fmla="*/ 18 h 30"/>
                <a:gd name="T4" fmla="*/ 108 w 168"/>
                <a:gd name="T5" fmla="*/ 27 h 30"/>
                <a:gd name="T6" fmla="*/ 168 w 16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30">
                  <a:moveTo>
                    <a:pt x="0" y="0"/>
                  </a:moveTo>
                  <a:lnTo>
                    <a:pt x="39" y="18"/>
                  </a:lnTo>
                  <a:lnTo>
                    <a:pt x="108" y="27"/>
                  </a:lnTo>
                  <a:lnTo>
                    <a:pt x="168" y="3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8" name="Freeform 118"/>
            <p:cNvSpPr>
              <a:spLocks/>
            </p:cNvSpPr>
            <p:nvPr/>
          </p:nvSpPr>
          <p:spPr bwMode="auto">
            <a:xfrm>
              <a:off x="4148" y="935"/>
              <a:ext cx="75" cy="103"/>
            </a:xfrm>
            <a:custGeom>
              <a:avLst/>
              <a:gdLst>
                <a:gd name="T0" fmla="*/ 174 w 186"/>
                <a:gd name="T1" fmla="*/ 0 h 258"/>
                <a:gd name="T2" fmla="*/ 186 w 186"/>
                <a:gd name="T3" fmla="*/ 93 h 258"/>
                <a:gd name="T4" fmla="*/ 159 w 186"/>
                <a:gd name="T5" fmla="*/ 102 h 258"/>
                <a:gd name="T6" fmla="*/ 81 w 186"/>
                <a:gd name="T7" fmla="*/ 138 h 258"/>
                <a:gd name="T8" fmla="*/ 27 w 186"/>
                <a:gd name="T9" fmla="*/ 174 h 258"/>
                <a:gd name="T10" fmla="*/ 0 w 186"/>
                <a:gd name="T11" fmla="*/ 213 h 258"/>
                <a:gd name="T12" fmla="*/ 0 w 186"/>
                <a:gd name="T1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58">
                  <a:moveTo>
                    <a:pt x="174" y="0"/>
                  </a:moveTo>
                  <a:lnTo>
                    <a:pt x="186" y="93"/>
                  </a:lnTo>
                  <a:lnTo>
                    <a:pt x="159" y="102"/>
                  </a:lnTo>
                  <a:lnTo>
                    <a:pt x="81" y="138"/>
                  </a:lnTo>
                  <a:lnTo>
                    <a:pt x="27" y="174"/>
                  </a:lnTo>
                  <a:lnTo>
                    <a:pt x="0" y="213"/>
                  </a:lnTo>
                  <a:lnTo>
                    <a:pt x="0" y="25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19" name="Freeform 119"/>
            <p:cNvSpPr>
              <a:spLocks/>
            </p:cNvSpPr>
            <p:nvPr/>
          </p:nvSpPr>
          <p:spPr bwMode="auto">
            <a:xfrm>
              <a:off x="4138" y="927"/>
              <a:ext cx="75" cy="124"/>
            </a:xfrm>
            <a:custGeom>
              <a:avLst/>
              <a:gdLst>
                <a:gd name="T0" fmla="*/ 189 w 189"/>
                <a:gd name="T1" fmla="*/ 0 h 309"/>
                <a:gd name="T2" fmla="*/ 60 w 189"/>
                <a:gd name="T3" fmla="*/ 69 h 309"/>
                <a:gd name="T4" fmla="*/ 6 w 189"/>
                <a:gd name="T5" fmla="*/ 120 h 309"/>
                <a:gd name="T6" fmla="*/ 0 w 189"/>
                <a:gd name="T7" fmla="*/ 150 h 309"/>
                <a:gd name="T8" fmla="*/ 6 w 189"/>
                <a:gd name="T9" fmla="*/ 228 h 309"/>
                <a:gd name="T10" fmla="*/ 24 w 189"/>
                <a:gd name="T11" fmla="*/ 279 h 309"/>
                <a:gd name="T12" fmla="*/ 69 w 189"/>
                <a:gd name="T13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09">
                  <a:moveTo>
                    <a:pt x="189" y="0"/>
                  </a:moveTo>
                  <a:lnTo>
                    <a:pt x="60" y="69"/>
                  </a:lnTo>
                  <a:lnTo>
                    <a:pt x="6" y="120"/>
                  </a:lnTo>
                  <a:lnTo>
                    <a:pt x="0" y="150"/>
                  </a:lnTo>
                  <a:lnTo>
                    <a:pt x="6" y="228"/>
                  </a:lnTo>
                  <a:lnTo>
                    <a:pt x="24" y="279"/>
                  </a:lnTo>
                  <a:lnTo>
                    <a:pt x="69" y="30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0" name="Freeform 120"/>
            <p:cNvSpPr>
              <a:spLocks/>
            </p:cNvSpPr>
            <p:nvPr/>
          </p:nvSpPr>
          <p:spPr bwMode="auto">
            <a:xfrm>
              <a:off x="4163" y="1007"/>
              <a:ext cx="66" cy="14"/>
            </a:xfrm>
            <a:custGeom>
              <a:avLst/>
              <a:gdLst>
                <a:gd name="T0" fmla="*/ 0 w 165"/>
                <a:gd name="T1" fmla="*/ 0 h 36"/>
                <a:gd name="T2" fmla="*/ 66 w 165"/>
                <a:gd name="T3" fmla="*/ 27 h 36"/>
                <a:gd name="T4" fmla="*/ 165 w 165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36">
                  <a:moveTo>
                    <a:pt x="0" y="0"/>
                  </a:moveTo>
                  <a:lnTo>
                    <a:pt x="66" y="27"/>
                  </a:lnTo>
                  <a:lnTo>
                    <a:pt x="165" y="3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1" name="Freeform 121"/>
            <p:cNvSpPr>
              <a:spLocks/>
            </p:cNvSpPr>
            <p:nvPr/>
          </p:nvSpPr>
          <p:spPr bwMode="auto">
            <a:xfrm>
              <a:off x="4153" y="1022"/>
              <a:ext cx="84" cy="106"/>
            </a:xfrm>
            <a:custGeom>
              <a:avLst/>
              <a:gdLst>
                <a:gd name="T0" fmla="*/ 192 w 210"/>
                <a:gd name="T1" fmla="*/ 0 h 264"/>
                <a:gd name="T2" fmla="*/ 210 w 210"/>
                <a:gd name="T3" fmla="*/ 105 h 264"/>
                <a:gd name="T4" fmla="*/ 144 w 210"/>
                <a:gd name="T5" fmla="*/ 138 h 264"/>
                <a:gd name="T6" fmla="*/ 45 w 210"/>
                <a:gd name="T7" fmla="*/ 177 h 264"/>
                <a:gd name="T8" fmla="*/ 3 w 210"/>
                <a:gd name="T9" fmla="*/ 222 h 264"/>
                <a:gd name="T10" fmla="*/ 0 w 210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4">
                  <a:moveTo>
                    <a:pt x="192" y="0"/>
                  </a:moveTo>
                  <a:lnTo>
                    <a:pt x="210" y="105"/>
                  </a:lnTo>
                  <a:lnTo>
                    <a:pt x="144" y="138"/>
                  </a:lnTo>
                  <a:lnTo>
                    <a:pt x="45" y="177"/>
                  </a:lnTo>
                  <a:lnTo>
                    <a:pt x="3" y="222"/>
                  </a:lnTo>
                  <a:lnTo>
                    <a:pt x="0" y="26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2" name="Freeform 122"/>
            <p:cNvSpPr>
              <a:spLocks/>
            </p:cNvSpPr>
            <p:nvPr/>
          </p:nvSpPr>
          <p:spPr bwMode="auto">
            <a:xfrm>
              <a:off x="4151" y="1021"/>
              <a:ext cx="69" cy="125"/>
            </a:xfrm>
            <a:custGeom>
              <a:avLst/>
              <a:gdLst>
                <a:gd name="T0" fmla="*/ 174 w 174"/>
                <a:gd name="T1" fmla="*/ 0 h 312"/>
                <a:gd name="T2" fmla="*/ 75 w 174"/>
                <a:gd name="T3" fmla="*/ 54 h 312"/>
                <a:gd name="T4" fmla="*/ 0 w 174"/>
                <a:gd name="T5" fmla="*/ 117 h 312"/>
                <a:gd name="T6" fmla="*/ 0 w 174"/>
                <a:gd name="T7" fmla="*/ 198 h 312"/>
                <a:gd name="T8" fmla="*/ 3 w 174"/>
                <a:gd name="T9" fmla="*/ 261 h 312"/>
                <a:gd name="T10" fmla="*/ 39 w 174"/>
                <a:gd name="T11" fmla="*/ 285 h 312"/>
                <a:gd name="T12" fmla="*/ 81 w 174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12">
                  <a:moveTo>
                    <a:pt x="174" y="0"/>
                  </a:moveTo>
                  <a:lnTo>
                    <a:pt x="75" y="54"/>
                  </a:lnTo>
                  <a:lnTo>
                    <a:pt x="0" y="117"/>
                  </a:lnTo>
                  <a:lnTo>
                    <a:pt x="0" y="198"/>
                  </a:lnTo>
                  <a:lnTo>
                    <a:pt x="3" y="261"/>
                  </a:lnTo>
                  <a:lnTo>
                    <a:pt x="39" y="285"/>
                  </a:lnTo>
                  <a:lnTo>
                    <a:pt x="81" y="31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3" name="Freeform 123"/>
            <p:cNvSpPr>
              <a:spLocks/>
            </p:cNvSpPr>
            <p:nvPr/>
          </p:nvSpPr>
          <p:spPr bwMode="auto">
            <a:xfrm>
              <a:off x="4171" y="1095"/>
              <a:ext cx="66" cy="20"/>
            </a:xfrm>
            <a:custGeom>
              <a:avLst/>
              <a:gdLst>
                <a:gd name="T0" fmla="*/ 0 w 165"/>
                <a:gd name="T1" fmla="*/ 0 h 48"/>
                <a:gd name="T2" fmla="*/ 72 w 165"/>
                <a:gd name="T3" fmla="*/ 27 h 48"/>
                <a:gd name="T4" fmla="*/ 165 w 165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48">
                  <a:moveTo>
                    <a:pt x="0" y="0"/>
                  </a:moveTo>
                  <a:lnTo>
                    <a:pt x="72" y="27"/>
                  </a:lnTo>
                  <a:lnTo>
                    <a:pt x="165" y="4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4" name="Freeform 124"/>
            <p:cNvSpPr>
              <a:spLocks/>
            </p:cNvSpPr>
            <p:nvPr/>
          </p:nvSpPr>
          <p:spPr bwMode="auto">
            <a:xfrm>
              <a:off x="4156" y="1119"/>
              <a:ext cx="82" cy="122"/>
            </a:xfrm>
            <a:custGeom>
              <a:avLst/>
              <a:gdLst>
                <a:gd name="T0" fmla="*/ 207 w 207"/>
                <a:gd name="T1" fmla="*/ 0 h 303"/>
                <a:gd name="T2" fmla="*/ 120 w 207"/>
                <a:gd name="T3" fmla="*/ 30 h 303"/>
                <a:gd name="T4" fmla="*/ 30 w 207"/>
                <a:gd name="T5" fmla="*/ 90 h 303"/>
                <a:gd name="T6" fmla="*/ 0 w 207"/>
                <a:gd name="T7" fmla="*/ 120 h 303"/>
                <a:gd name="T8" fmla="*/ 6 w 207"/>
                <a:gd name="T9" fmla="*/ 243 h 303"/>
                <a:gd name="T10" fmla="*/ 30 w 207"/>
                <a:gd name="T11" fmla="*/ 270 h 303"/>
                <a:gd name="T12" fmla="*/ 90 w 207"/>
                <a:gd name="T1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03">
                  <a:moveTo>
                    <a:pt x="207" y="0"/>
                  </a:moveTo>
                  <a:lnTo>
                    <a:pt x="120" y="30"/>
                  </a:lnTo>
                  <a:lnTo>
                    <a:pt x="30" y="90"/>
                  </a:lnTo>
                  <a:lnTo>
                    <a:pt x="0" y="120"/>
                  </a:lnTo>
                  <a:lnTo>
                    <a:pt x="6" y="243"/>
                  </a:lnTo>
                  <a:lnTo>
                    <a:pt x="30" y="270"/>
                  </a:lnTo>
                  <a:lnTo>
                    <a:pt x="90" y="30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5" name="Freeform 125"/>
            <p:cNvSpPr>
              <a:spLocks/>
            </p:cNvSpPr>
            <p:nvPr/>
          </p:nvSpPr>
          <p:spPr bwMode="auto">
            <a:xfrm>
              <a:off x="4158" y="1119"/>
              <a:ext cx="85" cy="99"/>
            </a:xfrm>
            <a:custGeom>
              <a:avLst/>
              <a:gdLst>
                <a:gd name="T0" fmla="*/ 207 w 213"/>
                <a:gd name="T1" fmla="*/ 0 h 246"/>
                <a:gd name="T2" fmla="*/ 213 w 213"/>
                <a:gd name="T3" fmla="*/ 108 h 246"/>
                <a:gd name="T4" fmla="*/ 123 w 213"/>
                <a:gd name="T5" fmla="*/ 144 h 246"/>
                <a:gd name="T6" fmla="*/ 33 w 213"/>
                <a:gd name="T7" fmla="*/ 183 h 246"/>
                <a:gd name="T8" fmla="*/ 0 w 213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46">
                  <a:moveTo>
                    <a:pt x="207" y="0"/>
                  </a:moveTo>
                  <a:lnTo>
                    <a:pt x="213" y="108"/>
                  </a:lnTo>
                  <a:lnTo>
                    <a:pt x="123" y="144"/>
                  </a:lnTo>
                  <a:lnTo>
                    <a:pt x="33" y="183"/>
                  </a:lnTo>
                  <a:lnTo>
                    <a:pt x="0" y="24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6" name="Freeform 126"/>
            <p:cNvSpPr>
              <a:spLocks/>
            </p:cNvSpPr>
            <p:nvPr/>
          </p:nvSpPr>
          <p:spPr bwMode="auto">
            <a:xfrm>
              <a:off x="4181" y="1190"/>
              <a:ext cx="62" cy="18"/>
            </a:xfrm>
            <a:custGeom>
              <a:avLst/>
              <a:gdLst>
                <a:gd name="T0" fmla="*/ 0 w 156"/>
                <a:gd name="T1" fmla="*/ 0 h 45"/>
                <a:gd name="T2" fmla="*/ 99 w 156"/>
                <a:gd name="T3" fmla="*/ 18 h 45"/>
                <a:gd name="T4" fmla="*/ 156 w 156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45">
                  <a:moveTo>
                    <a:pt x="0" y="0"/>
                  </a:moveTo>
                  <a:lnTo>
                    <a:pt x="99" y="18"/>
                  </a:lnTo>
                  <a:lnTo>
                    <a:pt x="156" y="4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7" name="Freeform 127"/>
            <p:cNvSpPr>
              <a:spLocks/>
            </p:cNvSpPr>
            <p:nvPr/>
          </p:nvSpPr>
          <p:spPr bwMode="auto">
            <a:xfrm>
              <a:off x="4165" y="1208"/>
              <a:ext cx="78" cy="119"/>
            </a:xfrm>
            <a:custGeom>
              <a:avLst/>
              <a:gdLst>
                <a:gd name="T0" fmla="*/ 195 w 195"/>
                <a:gd name="T1" fmla="*/ 0 h 297"/>
                <a:gd name="T2" fmla="*/ 132 w 195"/>
                <a:gd name="T3" fmla="*/ 27 h 297"/>
                <a:gd name="T4" fmla="*/ 63 w 195"/>
                <a:gd name="T5" fmla="*/ 81 h 297"/>
                <a:gd name="T6" fmla="*/ 0 w 195"/>
                <a:gd name="T7" fmla="*/ 120 h 297"/>
                <a:gd name="T8" fmla="*/ 6 w 195"/>
                <a:gd name="T9" fmla="*/ 192 h 297"/>
                <a:gd name="T10" fmla="*/ 9 w 195"/>
                <a:gd name="T11" fmla="*/ 255 h 297"/>
                <a:gd name="T12" fmla="*/ 12 w 195"/>
                <a:gd name="T13" fmla="*/ 273 h 297"/>
                <a:gd name="T14" fmla="*/ 39 w 195"/>
                <a:gd name="T15" fmla="*/ 291 h 297"/>
                <a:gd name="T16" fmla="*/ 78 w 195"/>
                <a:gd name="T17" fmla="*/ 297 h 297"/>
                <a:gd name="T18" fmla="*/ 123 w 195"/>
                <a:gd name="T1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97">
                  <a:moveTo>
                    <a:pt x="195" y="0"/>
                  </a:moveTo>
                  <a:lnTo>
                    <a:pt x="132" y="27"/>
                  </a:lnTo>
                  <a:lnTo>
                    <a:pt x="63" y="81"/>
                  </a:lnTo>
                  <a:lnTo>
                    <a:pt x="0" y="120"/>
                  </a:lnTo>
                  <a:lnTo>
                    <a:pt x="6" y="192"/>
                  </a:lnTo>
                  <a:lnTo>
                    <a:pt x="9" y="255"/>
                  </a:lnTo>
                  <a:lnTo>
                    <a:pt x="12" y="273"/>
                  </a:lnTo>
                  <a:lnTo>
                    <a:pt x="39" y="291"/>
                  </a:lnTo>
                  <a:lnTo>
                    <a:pt x="78" y="297"/>
                  </a:lnTo>
                  <a:lnTo>
                    <a:pt x="123" y="29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8" name="Freeform 128"/>
            <p:cNvSpPr>
              <a:spLocks/>
            </p:cNvSpPr>
            <p:nvPr/>
          </p:nvSpPr>
          <p:spPr bwMode="auto">
            <a:xfrm>
              <a:off x="4171" y="1207"/>
              <a:ext cx="77" cy="108"/>
            </a:xfrm>
            <a:custGeom>
              <a:avLst/>
              <a:gdLst>
                <a:gd name="T0" fmla="*/ 183 w 192"/>
                <a:gd name="T1" fmla="*/ 0 h 270"/>
                <a:gd name="T2" fmla="*/ 192 w 192"/>
                <a:gd name="T3" fmla="*/ 123 h 270"/>
                <a:gd name="T4" fmla="*/ 144 w 192"/>
                <a:gd name="T5" fmla="*/ 153 h 270"/>
                <a:gd name="T6" fmla="*/ 90 w 192"/>
                <a:gd name="T7" fmla="*/ 180 h 270"/>
                <a:gd name="T8" fmla="*/ 27 w 192"/>
                <a:gd name="T9" fmla="*/ 207 h 270"/>
                <a:gd name="T10" fmla="*/ 6 w 192"/>
                <a:gd name="T11" fmla="*/ 243 h 270"/>
                <a:gd name="T12" fmla="*/ 0 w 1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70">
                  <a:moveTo>
                    <a:pt x="183" y="0"/>
                  </a:moveTo>
                  <a:lnTo>
                    <a:pt x="192" y="123"/>
                  </a:lnTo>
                  <a:lnTo>
                    <a:pt x="144" y="153"/>
                  </a:lnTo>
                  <a:lnTo>
                    <a:pt x="90" y="180"/>
                  </a:lnTo>
                  <a:lnTo>
                    <a:pt x="27" y="207"/>
                  </a:lnTo>
                  <a:lnTo>
                    <a:pt x="6" y="243"/>
                  </a:lnTo>
                  <a:lnTo>
                    <a:pt x="0" y="27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29" name="Freeform 129"/>
            <p:cNvSpPr>
              <a:spLocks/>
            </p:cNvSpPr>
            <p:nvPr/>
          </p:nvSpPr>
          <p:spPr bwMode="auto">
            <a:xfrm>
              <a:off x="4201" y="1286"/>
              <a:ext cx="52" cy="10"/>
            </a:xfrm>
            <a:custGeom>
              <a:avLst/>
              <a:gdLst>
                <a:gd name="T0" fmla="*/ 0 w 129"/>
                <a:gd name="T1" fmla="*/ 0 h 24"/>
                <a:gd name="T2" fmla="*/ 93 w 129"/>
                <a:gd name="T3" fmla="*/ 18 h 24"/>
                <a:gd name="T4" fmla="*/ 129 w 12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4">
                  <a:moveTo>
                    <a:pt x="0" y="0"/>
                  </a:moveTo>
                  <a:lnTo>
                    <a:pt x="93" y="18"/>
                  </a:lnTo>
                  <a:lnTo>
                    <a:pt x="129" y="2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0" name="Freeform 130"/>
            <p:cNvSpPr>
              <a:spLocks/>
            </p:cNvSpPr>
            <p:nvPr/>
          </p:nvSpPr>
          <p:spPr bwMode="auto">
            <a:xfrm>
              <a:off x="4175" y="1302"/>
              <a:ext cx="80" cy="123"/>
            </a:xfrm>
            <a:custGeom>
              <a:avLst/>
              <a:gdLst>
                <a:gd name="T0" fmla="*/ 201 w 201"/>
                <a:gd name="T1" fmla="*/ 0 h 309"/>
                <a:gd name="T2" fmla="*/ 144 w 201"/>
                <a:gd name="T3" fmla="*/ 27 h 309"/>
                <a:gd name="T4" fmla="*/ 87 w 201"/>
                <a:gd name="T5" fmla="*/ 63 h 309"/>
                <a:gd name="T6" fmla="*/ 6 w 201"/>
                <a:gd name="T7" fmla="*/ 114 h 309"/>
                <a:gd name="T8" fmla="*/ 0 w 201"/>
                <a:gd name="T9" fmla="*/ 132 h 309"/>
                <a:gd name="T10" fmla="*/ 3 w 201"/>
                <a:gd name="T11" fmla="*/ 207 h 309"/>
                <a:gd name="T12" fmla="*/ 15 w 201"/>
                <a:gd name="T13" fmla="*/ 264 h 309"/>
                <a:gd name="T14" fmla="*/ 42 w 201"/>
                <a:gd name="T15" fmla="*/ 291 h 309"/>
                <a:gd name="T16" fmla="*/ 90 w 201"/>
                <a:gd name="T17" fmla="*/ 300 h 309"/>
                <a:gd name="T18" fmla="*/ 126 w 201"/>
                <a:gd name="T1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309">
                  <a:moveTo>
                    <a:pt x="201" y="0"/>
                  </a:moveTo>
                  <a:lnTo>
                    <a:pt x="144" y="27"/>
                  </a:lnTo>
                  <a:lnTo>
                    <a:pt x="87" y="63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3" y="207"/>
                  </a:lnTo>
                  <a:lnTo>
                    <a:pt x="15" y="264"/>
                  </a:lnTo>
                  <a:lnTo>
                    <a:pt x="42" y="291"/>
                  </a:lnTo>
                  <a:lnTo>
                    <a:pt x="90" y="300"/>
                  </a:lnTo>
                  <a:lnTo>
                    <a:pt x="126" y="30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1" name="Freeform 131"/>
            <p:cNvSpPr>
              <a:spLocks/>
            </p:cNvSpPr>
            <p:nvPr/>
          </p:nvSpPr>
          <p:spPr bwMode="auto">
            <a:xfrm>
              <a:off x="4187" y="1305"/>
              <a:ext cx="73" cy="106"/>
            </a:xfrm>
            <a:custGeom>
              <a:avLst/>
              <a:gdLst>
                <a:gd name="T0" fmla="*/ 171 w 183"/>
                <a:gd name="T1" fmla="*/ 0 h 264"/>
                <a:gd name="T2" fmla="*/ 183 w 183"/>
                <a:gd name="T3" fmla="*/ 111 h 264"/>
                <a:gd name="T4" fmla="*/ 129 w 183"/>
                <a:gd name="T5" fmla="*/ 144 h 264"/>
                <a:gd name="T6" fmla="*/ 81 w 183"/>
                <a:gd name="T7" fmla="*/ 174 h 264"/>
                <a:gd name="T8" fmla="*/ 27 w 183"/>
                <a:gd name="T9" fmla="*/ 201 h 264"/>
                <a:gd name="T10" fmla="*/ 3 w 183"/>
                <a:gd name="T11" fmla="*/ 225 h 264"/>
                <a:gd name="T12" fmla="*/ 0 w 183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64">
                  <a:moveTo>
                    <a:pt x="171" y="0"/>
                  </a:moveTo>
                  <a:lnTo>
                    <a:pt x="183" y="111"/>
                  </a:lnTo>
                  <a:lnTo>
                    <a:pt x="129" y="144"/>
                  </a:lnTo>
                  <a:lnTo>
                    <a:pt x="81" y="174"/>
                  </a:lnTo>
                  <a:lnTo>
                    <a:pt x="27" y="201"/>
                  </a:lnTo>
                  <a:lnTo>
                    <a:pt x="3" y="225"/>
                  </a:lnTo>
                  <a:lnTo>
                    <a:pt x="0" y="26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2" name="Freeform 132"/>
            <p:cNvSpPr>
              <a:spLocks/>
            </p:cNvSpPr>
            <p:nvPr/>
          </p:nvSpPr>
          <p:spPr bwMode="auto">
            <a:xfrm>
              <a:off x="4187" y="1379"/>
              <a:ext cx="75" cy="142"/>
            </a:xfrm>
            <a:custGeom>
              <a:avLst/>
              <a:gdLst>
                <a:gd name="T0" fmla="*/ 66 w 189"/>
                <a:gd name="T1" fmla="*/ 0 h 357"/>
                <a:gd name="T2" fmla="*/ 126 w 189"/>
                <a:gd name="T3" fmla="*/ 21 h 357"/>
                <a:gd name="T4" fmla="*/ 171 w 189"/>
                <a:gd name="T5" fmla="*/ 27 h 357"/>
                <a:gd name="T6" fmla="*/ 189 w 189"/>
                <a:gd name="T7" fmla="*/ 36 h 357"/>
                <a:gd name="T8" fmla="*/ 168 w 189"/>
                <a:gd name="T9" fmla="*/ 63 h 357"/>
                <a:gd name="T10" fmla="*/ 102 w 189"/>
                <a:gd name="T11" fmla="*/ 108 h 357"/>
                <a:gd name="T12" fmla="*/ 48 w 189"/>
                <a:gd name="T13" fmla="*/ 132 h 357"/>
                <a:gd name="T14" fmla="*/ 21 w 189"/>
                <a:gd name="T15" fmla="*/ 165 h 357"/>
                <a:gd name="T16" fmla="*/ 6 w 189"/>
                <a:gd name="T17" fmla="*/ 186 h 357"/>
                <a:gd name="T18" fmla="*/ 0 w 189"/>
                <a:gd name="T19" fmla="*/ 240 h 357"/>
                <a:gd name="T20" fmla="*/ 9 w 189"/>
                <a:gd name="T21" fmla="*/ 282 h 357"/>
                <a:gd name="T22" fmla="*/ 15 w 189"/>
                <a:gd name="T23" fmla="*/ 327 h 357"/>
                <a:gd name="T24" fmla="*/ 39 w 189"/>
                <a:gd name="T25" fmla="*/ 342 h 357"/>
                <a:gd name="T26" fmla="*/ 72 w 189"/>
                <a:gd name="T27" fmla="*/ 348 h 357"/>
                <a:gd name="T28" fmla="*/ 117 w 189"/>
                <a:gd name="T29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357">
                  <a:moveTo>
                    <a:pt x="66" y="0"/>
                  </a:moveTo>
                  <a:lnTo>
                    <a:pt x="126" y="21"/>
                  </a:lnTo>
                  <a:lnTo>
                    <a:pt x="171" y="27"/>
                  </a:lnTo>
                  <a:lnTo>
                    <a:pt x="189" y="36"/>
                  </a:lnTo>
                  <a:lnTo>
                    <a:pt x="168" y="63"/>
                  </a:lnTo>
                  <a:lnTo>
                    <a:pt x="102" y="108"/>
                  </a:lnTo>
                  <a:lnTo>
                    <a:pt x="48" y="132"/>
                  </a:lnTo>
                  <a:lnTo>
                    <a:pt x="21" y="165"/>
                  </a:lnTo>
                  <a:lnTo>
                    <a:pt x="6" y="186"/>
                  </a:lnTo>
                  <a:lnTo>
                    <a:pt x="0" y="240"/>
                  </a:lnTo>
                  <a:lnTo>
                    <a:pt x="9" y="282"/>
                  </a:lnTo>
                  <a:lnTo>
                    <a:pt x="15" y="327"/>
                  </a:lnTo>
                  <a:lnTo>
                    <a:pt x="39" y="342"/>
                  </a:lnTo>
                  <a:lnTo>
                    <a:pt x="72" y="348"/>
                  </a:lnTo>
                  <a:lnTo>
                    <a:pt x="117" y="35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3" name="Freeform 133"/>
            <p:cNvSpPr>
              <a:spLocks/>
            </p:cNvSpPr>
            <p:nvPr/>
          </p:nvSpPr>
          <p:spPr bwMode="auto">
            <a:xfrm>
              <a:off x="4192" y="1393"/>
              <a:ext cx="85" cy="106"/>
            </a:xfrm>
            <a:custGeom>
              <a:avLst/>
              <a:gdLst>
                <a:gd name="T0" fmla="*/ 174 w 213"/>
                <a:gd name="T1" fmla="*/ 0 h 264"/>
                <a:gd name="T2" fmla="*/ 213 w 213"/>
                <a:gd name="T3" fmla="*/ 96 h 264"/>
                <a:gd name="T4" fmla="*/ 189 w 213"/>
                <a:gd name="T5" fmla="*/ 132 h 264"/>
                <a:gd name="T6" fmla="*/ 126 w 213"/>
                <a:gd name="T7" fmla="*/ 171 h 264"/>
                <a:gd name="T8" fmla="*/ 60 w 213"/>
                <a:gd name="T9" fmla="*/ 213 h 264"/>
                <a:gd name="T10" fmla="*/ 12 w 213"/>
                <a:gd name="T11" fmla="*/ 237 h 264"/>
                <a:gd name="T12" fmla="*/ 0 w 213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64">
                  <a:moveTo>
                    <a:pt x="174" y="0"/>
                  </a:moveTo>
                  <a:lnTo>
                    <a:pt x="213" y="96"/>
                  </a:lnTo>
                  <a:lnTo>
                    <a:pt x="189" y="132"/>
                  </a:lnTo>
                  <a:lnTo>
                    <a:pt x="126" y="171"/>
                  </a:lnTo>
                  <a:lnTo>
                    <a:pt x="60" y="213"/>
                  </a:lnTo>
                  <a:lnTo>
                    <a:pt x="12" y="237"/>
                  </a:lnTo>
                  <a:lnTo>
                    <a:pt x="0" y="26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4" name="Freeform 134"/>
            <p:cNvSpPr>
              <a:spLocks/>
            </p:cNvSpPr>
            <p:nvPr/>
          </p:nvSpPr>
          <p:spPr bwMode="auto">
            <a:xfrm>
              <a:off x="4196" y="1476"/>
              <a:ext cx="82" cy="149"/>
            </a:xfrm>
            <a:custGeom>
              <a:avLst/>
              <a:gdLst>
                <a:gd name="T0" fmla="*/ 63 w 204"/>
                <a:gd name="T1" fmla="*/ 0 h 372"/>
                <a:gd name="T2" fmla="*/ 168 w 204"/>
                <a:gd name="T3" fmla="*/ 12 h 372"/>
                <a:gd name="T4" fmla="*/ 204 w 204"/>
                <a:gd name="T5" fmla="*/ 42 h 372"/>
                <a:gd name="T6" fmla="*/ 138 w 204"/>
                <a:gd name="T7" fmla="*/ 93 h 372"/>
                <a:gd name="T8" fmla="*/ 69 w 204"/>
                <a:gd name="T9" fmla="*/ 126 h 372"/>
                <a:gd name="T10" fmla="*/ 18 w 204"/>
                <a:gd name="T11" fmla="*/ 162 h 372"/>
                <a:gd name="T12" fmla="*/ 0 w 204"/>
                <a:gd name="T13" fmla="*/ 306 h 372"/>
                <a:gd name="T14" fmla="*/ 54 w 204"/>
                <a:gd name="T15" fmla="*/ 339 h 372"/>
                <a:gd name="T16" fmla="*/ 156 w 204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72">
                  <a:moveTo>
                    <a:pt x="63" y="0"/>
                  </a:moveTo>
                  <a:lnTo>
                    <a:pt x="168" y="12"/>
                  </a:lnTo>
                  <a:lnTo>
                    <a:pt x="204" y="42"/>
                  </a:lnTo>
                  <a:lnTo>
                    <a:pt x="138" y="93"/>
                  </a:lnTo>
                  <a:lnTo>
                    <a:pt x="69" y="126"/>
                  </a:lnTo>
                  <a:lnTo>
                    <a:pt x="18" y="162"/>
                  </a:lnTo>
                  <a:lnTo>
                    <a:pt x="0" y="306"/>
                  </a:lnTo>
                  <a:lnTo>
                    <a:pt x="54" y="339"/>
                  </a:lnTo>
                  <a:lnTo>
                    <a:pt x="156" y="37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5" name="Oval 135"/>
            <p:cNvSpPr>
              <a:spLocks noChangeArrowheads="1"/>
            </p:cNvSpPr>
            <p:nvPr/>
          </p:nvSpPr>
          <p:spPr bwMode="auto">
            <a:xfrm>
              <a:off x="4260" y="1463"/>
              <a:ext cx="48" cy="4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6" name="Freeform 136"/>
            <p:cNvSpPr>
              <a:spLocks/>
            </p:cNvSpPr>
            <p:nvPr/>
          </p:nvSpPr>
          <p:spPr bwMode="auto">
            <a:xfrm>
              <a:off x="4201" y="1505"/>
              <a:ext cx="79" cy="87"/>
            </a:xfrm>
            <a:custGeom>
              <a:avLst/>
              <a:gdLst>
                <a:gd name="T0" fmla="*/ 180 w 198"/>
                <a:gd name="T1" fmla="*/ 0 h 219"/>
                <a:gd name="T2" fmla="*/ 198 w 198"/>
                <a:gd name="T3" fmla="*/ 87 h 219"/>
                <a:gd name="T4" fmla="*/ 162 w 198"/>
                <a:gd name="T5" fmla="*/ 123 h 219"/>
                <a:gd name="T6" fmla="*/ 105 w 198"/>
                <a:gd name="T7" fmla="*/ 153 h 219"/>
                <a:gd name="T8" fmla="*/ 27 w 198"/>
                <a:gd name="T9" fmla="*/ 189 h 219"/>
                <a:gd name="T10" fmla="*/ 0 w 198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219">
                  <a:moveTo>
                    <a:pt x="180" y="0"/>
                  </a:moveTo>
                  <a:lnTo>
                    <a:pt x="198" y="87"/>
                  </a:lnTo>
                  <a:lnTo>
                    <a:pt x="162" y="123"/>
                  </a:lnTo>
                  <a:lnTo>
                    <a:pt x="105" y="153"/>
                  </a:lnTo>
                  <a:lnTo>
                    <a:pt x="27" y="189"/>
                  </a:lnTo>
                  <a:lnTo>
                    <a:pt x="0" y="21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7" name="Freeform 137"/>
            <p:cNvSpPr>
              <a:spLocks/>
            </p:cNvSpPr>
            <p:nvPr/>
          </p:nvSpPr>
          <p:spPr bwMode="auto">
            <a:xfrm>
              <a:off x="4205" y="1568"/>
              <a:ext cx="74" cy="160"/>
            </a:xfrm>
            <a:custGeom>
              <a:avLst/>
              <a:gdLst>
                <a:gd name="T0" fmla="*/ 90 w 186"/>
                <a:gd name="T1" fmla="*/ 0 h 399"/>
                <a:gd name="T2" fmla="*/ 147 w 186"/>
                <a:gd name="T3" fmla="*/ 30 h 399"/>
                <a:gd name="T4" fmla="*/ 186 w 186"/>
                <a:gd name="T5" fmla="*/ 57 h 399"/>
                <a:gd name="T6" fmla="*/ 180 w 186"/>
                <a:gd name="T7" fmla="*/ 96 h 399"/>
                <a:gd name="T8" fmla="*/ 141 w 186"/>
                <a:gd name="T9" fmla="*/ 138 h 399"/>
                <a:gd name="T10" fmla="*/ 63 w 186"/>
                <a:gd name="T11" fmla="*/ 183 h 399"/>
                <a:gd name="T12" fmla="*/ 0 w 186"/>
                <a:gd name="T13" fmla="*/ 255 h 399"/>
                <a:gd name="T14" fmla="*/ 39 w 186"/>
                <a:gd name="T15" fmla="*/ 369 h 399"/>
                <a:gd name="T16" fmla="*/ 63 w 186"/>
                <a:gd name="T17" fmla="*/ 387 h 399"/>
                <a:gd name="T18" fmla="*/ 126 w 186"/>
                <a:gd name="T19" fmla="*/ 399 h 399"/>
                <a:gd name="T20" fmla="*/ 174 w 186"/>
                <a:gd name="T2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99">
                  <a:moveTo>
                    <a:pt x="90" y="0"/>
                  </a:moveTo>
                  <a:lnTo>
                    <a:pt x="147" y="30"/>
                  </a:lnTo>
                  <a:lnTo>
                    <a:pt x="186" y="57"/>
                  </a:lnTo>
                  <a:lnTo>
                    <a:pt x="180" y="96"/>
                  </a:lnTo>
                  <a:lnTo>
                    <a:pt x="141" y="138"/>
                  </a:lnTo>
                  <a:lnTo>
                    <a:pt x="63" y="183"/>
                  </a:lnTo>
                  <a:lnTo>
                    <a:pt x="0" y="255"/>
                  </a:lnTo>
                  <a:lnTo>
                    <a:pt x="39" y="369"/>
                  </a:lnTo>
                  <a:lnTo>
                    <a:pt x="63" y="387"/>
                  </a:lnTo>
                  <a:lnTo>
                    <a:pt x="126" y="399"/>
                  </a:lnTo>
                  <a:lnTo>
                    <a:pt x="174" y="39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8" name="Freeform 138"/>
            <p:cNvSpPr>
              <a:spLocks/>
            </p:cNvSpPr>
            <p:nvPr/>
          </p:nvSpPr>
          <p:spPr bwMode="auto">
            <a:xfrm>
              <a:off x="4224" y="1593"/>
              <a:ext cx="59" cy="124"/>
            </a:xfrm>
            <a:custGeom>
              <a:avLst/>
              <a:gdLst>
                <a:gd name="T0" fmla="*/ 147 w 147"/>
                <a:gd name="T1" fmla="*/ 0 h 309"/>
                <a:gd name="T2" fmla="*/ 147 w 147"/>
                <a:gd name="T3" fmla="*/ 147 h 309"/>
                <a:gd name="T4" fmla="*/ 93 w 147"/>
                <a:gd name="T5" fmla="*/ 195 h 309"/>
                <a:gd name="T6" fmla="*/ 48 w 147"/>
                <a:gd name="T7" fmla="*/ 246 h 309"/>
                <a:gd name="T8" fmla="*/ 21 w 147"/>
                <a:gd name="T9" fmla="*/ 273 h 309"/>
                <a:gd name="T10" fmla="*/ 0 w 147"/>
                <a:gd name="T11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309">
                  <a:moveTo>
                    <a:pt x="147" y="0"/>
                  </a:moveTo>
                  <a:lnTo>
                    <a:pt x="147" y="147"/>
                  </a:lnTo>
                  <a:lnTo>
                    <a:pt x="93" y="195"/>
                  </a:lnTo>
                  <a:lnTo>
                    <a:pt x="48" y="246"/>
                  </a:lnTo>
                  <a:lnTo>
                    <a:pt x="21" y="273"/>
                  </a:lnTo>
                  <a:lnTo>
                    <a:pt x="0" y="30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39" name="Freeform 139"/>
            <p:cNvSpPr>
              <a:spLocks/>
            </p:cNvSpPr>
            <p:nvPr/>
          </p:nvSpPr>
          <p:spPr bwMode="auto">
            <a:xfrm>
              <a:off x="4236" y="1680"/>
              <a:ext cx="77" cy="133"/>
            </a:xfrm>
            <a:custGeom>
              <a:avLst/>
              <a:gdLst>
                <a:gd name="T0" fmla="*/ 51 w 192"/>
                <a:gd name="T1" fmla="*/ 0 h 333"/>
                <a:gd name="T2" fmla="*/ 114 w 192"/>
                <a:gd name="T3" fmla="*/ 9 h 333"/>
                <a:gd name="T4" fmla="*/ 162 w 192"/>
                <a:gd name="T5" fmla="*/ 12 h 333"/>
                <a:gd name="T6" fmla="*/ 153 w 192"/>
                <a:gd name="T7" fmla="*/ 42 h 333"/>
                <a:gd name="T8" fmla="*/ 102 w 192"/>
                <a:gd name="T9" fmla="*/ 108 h 333"/>
                <a:gd name="T10" fmla="*/ 57 w 192"/>
                <a:gd name="T11" fmla="*/ 165 h 333"/>
                <a:gd name="T12" fmla="*/ 18 w 192"/>
                <a:gd name="T13" fmla="*/ 192 h 333"/>
                <a:gd name="T14" fmla="*/ 0 w 192"/>
                <a:gd name="T15" fmla="*/ 234 h 333"/>
                <a:gd name="T16" fmla="*/ 54 w 192"/>
                <a:gd name="T17" fmla="*/ 333 h 333"/>
                <a:gd name="T18" fmla="*/ 96 w 192"/>
                <a:gd name="T19" fmla="*/ 330 h 333"/>
                <a:gd name="T20" fmla="*/ 147 w 192"/>
                <a:gd name="T21" fmla="*/ 333 h 333"/>
                <a:gd name="T22" fmla="*/ 192 w 192"/>
                <a:gd name="T23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333">
                  <a:moveTo>
                    <a:pt x="51" y="0"/>
                  </a:moveTo>
                  <a:lnTo>
                    <a:pt x="114" y="9"/>
                  </a:lnTo>
                  <a:lnTo>
                    <a:pt x="162" y="12"/>
                  </a:lnTo>
                  <a:lnTo>
                    <a:pt x="153" y="42"/>
                  </a:lnTo>
                  <a:lnTo>
                    <a:pt x="102" y="108"/>
                  </a:lnTo>
                  <a:lnTo>
                    <a:pt x="57" y="165"/>
                  </a:lnTo>
                  <a:lnTo>
                    <a:pt x="18" y="192"/>
                  </a:lnTo>
                  <a:lnTo>
                    <a:pt x="0" y="234"/>
                  </a:lnTo>
                  <a:lnTo>
                    <a:pt x="54" y="333"/>
                  </a:lnTo>
                  <a:lnTo>
                    <a:pt x="96" y="330"/>
                  </a:lnTo>
                  <a:lnTo>
                    <a:pt x="147" y="333"/>
                  </a:lnTo>
                  <a:lnTo>
                    <a:pt x="192" y="33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0" name="Freeform 140"/>
            <p:cNvSpPr>
              <a:spLocks/>
            </p:cNvSpPr>
            <p:nvPr/>
          </p:nvSpPr>
          <p:spPr bwMode="auto">
            <a:xfrm>
              <a:off x="4255" y="1688"/>
              <a:ext cx="61" cy="124"/>
            </a:xfrm>
            <a:custGeom>
              <a:avLst/>
              <a:gdLst>
                <a:gd name="T0" fmla="*/ 117 w 153"/>
                <a:gd name="T1" fmla="*/ 0 h 309"/>
                <a:gd name="T2" fmla="*/ 153 w 153"/>
                <a:gd name="T3" fmla="*/ 105 h 309"/>
                <a:gd name="T4" fmla="*/ 147 w 153"/>
                <a:gd name="T5" fmla="*/ 159 h 309"/>
                <a:gd name="T6" fmla="*/ 84 w 153"/>
                <a:gd name="T7" fmla="*/ 207 h 309"/>
                <a:gd name="T8" fmla="*/ 51 w 153"/>
                <a:gd name="T9" fmla="*/ 252 h 309"/>
                <a:gd name="T10" fmla="*/ 12 w 153"/>
                <a:gd name="T11" fmla="*/ 282 h 309"/>
                <a:gd name="T12" fmla="*/ 0 w 153"/>
                <a:gd name="T13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09">
                  <a:moveTo>
                    <a:pt x="117" y="0"/>
                  </a:moveTo>
                  <a:lnTo>
                    <a:pt x="153" y="105"/>
                  </a:lnTo>
                  <a:lnTo>
                    <a:pt x="147" y="159"/>
                  </a:lnTo>
                  <a:lnTo>
                    <a:pt x="84" y="207"/>
                  </a:lnTo>
                  <a:lnTo>
                    <a:pt x="51" y="252"/>
                  </a:lnTo>
                  <a:lnTo>
                    <a:pt x="12" y="282"/>
                  </a:lnTo>
                  <a:lnTo>
                    <a:pt x="0" y="30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1" name="Freeform 141"/>
            <p:cNvSpPr>
              <a:spLocks/>
            </p:cNvSpPr>
            <p:nvPr/>
          </p:nvSpPr>
          <p:spPr bwMode="auto">
            <a:xfrm>
              <a:off x="4268" y="1770"/>
              <a:ext cx="102" cy="141"/>
            </a:xfrm>
            <a:custGeom>
              <a:avLst/>
              <a:gdLst>
                <a:gd name="T0" fmla="*/ 51 w 255"/>
                <a:gd name="T1" fmla="*/ 0 h 354"/>
                <a:gd name="T2" fmla="*/ 144 w 255"/>
                <a:gd name="T3" fmla="*/ 3 h 354"/>
                <a:gd name="T4" fmla="*/ 159 w 255"/>
                <a:gd name="T5" fmla="*/ 27 h 354"/>
                <a:gd name="T6" fmla="*/ 156 w 255"/>
                <a:gd name="T7" fmla="*/ 63 h 354"/>
                <a:gd name="T8" fmla="*/ 114 w 255"/>
                <a:gd name="T9" fmla="*/ 99 h 354"/>
                <a:gd name="T10" fmla="*/ 69 w 255"/>
                <a:gd name="T11" fmla="*/ 162 h 354"/>
                <a:gd name="T12" fmla="*/ 15 w 255"/>
                <a:gd name="T13" fmla="*/ 213 h 354"/>
                <a:gd name="T14" fmla="*/ 0 w 255"/>
                <a:gd name="T15" fmla="*/ 237 h 354"/>
                <a:gd name="T16" fmla="*/ 87 w 255"/>
                <a:gd name="T17" fmla="*/ 342 h 354"/>
                <a:gd name="T18" fmla="*/ 147 w 255"/>
                <a:gd name="T19" fmla="*/ 354 h 354"/>
                <a:gd name="T20" fmla="*/ 195 w 255"/>
                <a:gd name="T21" fmla="*/ 342 h 354"/>
                <a:gd name="T22" fmla="*/ 255 w 255"/>
                <a:gd name="T23" fmla="*/ 32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354">
                  <a:moveTo>
                    <a:pt x="51" y="0"/>
                  </a:moveTo>
                  <a:lnTo>
                    <a:pt x="144" y="3"/>
                  </a:lnTo>
                  <a:lnTo>
                    <a:pt x="159" y="27"/>
                  </a:lnTo>
                  <a:lnTo>
                    <a:pt x="156" y="63"/>
                  </a:lnTo>
                  <a:lnTo>
                    <a:pt x="114" y="99"/>
                  </a:lnTo>
                  <a:lnTo>
                    <a:pt x="69" y="162"/>
                  </a:lnTo>
                  <a:lnTo>
                    <a:pt x="15" y="213"/>
                  </a:lnTo>
                  <a:lnTo>
                    <a:pt x="0" y="237"/>
                  </a:lnTo>
                  <a:lnTo>
                    <a:pt x="87" y="342"/>
                  </a:lnTo>
                  <a:lnTo>
                    <a:pt x="147" y="354"/>
                  </a:lnTo>
                  <a:lnTo>
                    <a:pt x="195" y="342"/>
                  </a:lnTo>
                  <a:lnTo>
                    <a:pt x="255" y="32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2" name="Freeform 142"/>
            <p:cNvSpPr>
              <a:spLocks/>
            </p:cNvSpPr>
            <p:nvPr/>
          </p:nvSpPr>
          <p:spPr bwMode="auto">
            <a:xfrm>
              <a:off x="4301" y="1776"/>
              <a:ext cx="53" cy="123"/>
            </a:xfrm>
            <a:custGeom>
              <a:avLst/>
              <a:gdLst>
                <a:gd name="T0" fmla="*/ 78 w 132"/>
                <a:gd name="T1" fmla="*/ 0 h 309"/>
                <a:gd name="T2" fmla="*/ 129 w 132"/>
                <a:gd name="T3" fmla="*/ 99 h 309"/>
                <a:gd name="T4" fmla="*/ 132 w 132"/>
                <a:gd name="T5" fmla="*/ 141 h 309"/>
                <a:gd name="T6" fmla="*/ 78 w 132"/>
                <a:gd name="T7" fmla="*/ 192 h 309"/>
                <a:gd name="T8" fmla="*/ 27 w 132"/>
                <a:gd name="T9" fmla="*/ 255 h 309"/>
                <a:gd name="T10" fmla="*/ 6 w 132"/>
                <a:gd name="T11" fmla="*/ 279 h 309"/>
                <a:gd name="T12" fmla="*/ 0 w 132"/>
                <a:gd name="T13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09">
                  <a:moveTo>
                    <a:pt x="78" y="0"/>
                  </a:moveTo>
                  <a:lnTo>
                    <a:pt x="129" y="99"/>
                  </a:lnTo>
                  <a:lnTo>
                    <a:pt x="132" y="141"/>
                  </a:lnTo>
                  <a:lnTo>
                    <a:pt x="78" y="192"/>
                  </a:lnTo>
                  <a:lnTo>
                    <a:pt x="27" y="255"/>
                  </a:lnTo>
                  <a:lnTo>
                    <a:pt x="6" y="279"/>
                  </a:lnTo>
                  <a:lnTo>
                    <a:pt x="0" y="30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3" name="Freeform 143"/>
            <p:cNvSpPr>
              <a:spLocks/>
            </p:cNvSpPr>
            <p:nvPr/>
          </p:nvSpPr>
          <p:spPr bwMode="auto">
            <a:xfrm>
              <a:off x="4330" y="1856"/>
              <a:ext cx="100" cy="132"/>
            </a:xfrm>
            <a:custGeom>
              <a:avLst/>
              <a:gdLst>
                <a:gd name="T0" fmla="*/ 0 w 252"/>
                <a:gd name="T1" fmla="*/ 6 h 330"/>
                <a:gd name="T2" fmla="*/ 81 w 252"/>
                <a:gd name="T3" fmla="*/ 0 h 330"/>
                <a:gd name="T4" fmla="*/ 144 w 252"/>
                <a:gd name="T5" fmla="*/ 0 h 330"/>
                <a:gd name="T6" fmla="*/ 153 w 252"/>
                <a:gd name="T7" fmla="*/ 24 h 330"/>
                <a:gd name="T8" fmla="*/ 147 w 252"/>
                <a:gd name="T9" fmla="*/ 54 h 330"/>
                <a:gd name="T10" fmla="*/ 93 w 252"/>
                <a:gd name="T11" fmla="*/ 120 h 330"/>
                <a:gd name="T12" fmla="*/ 42 w 252"/>
                <a:gd name="T13" fmla="*/ 198 h 330"/>
                <a:gd name="T14" fmla="*/ 51 w 252"/>
                <a:gd name="T15" fmla="*/ 246 h 330"/>
                <a:gd name="T16" fmla="*/ 102 w 252"/>
                <a:gd name="T17" fmla="*/ 330 h 330"/>
                <a:gd name="T18" fmla="*/ 147 w 252"/>
                <a:gd name="T19" fmla="*/ 327 h 330"/>
                <a:gd name="T20" fmla="*/ 204 w 252"/>
                <a:gd name="T21" fmla="*/ 321 h 330"/>
                <a:gd name="T22" fmla="*/ 252 w 252"/>
                <a:gd name="T23" fmla="*/ 3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330">
                  <a:moveTo>
                    <a:pt x="0" y="6"/>
                  </a:moveTo>
                  <a:lnTo>
                    <a:pt x="81" y="0"/>
                  </a:lnTo>
                  <a:lnTo>
                    <a:pt x="144" y="0"/>
                  </a:lnTo>
                  <a:lnTo>
                    <a:pt x="153" y="24"/>
                  </a:lnTo>
                  <a:lnTo>
                    <a:pt x="147" y="54"/>
                  </a:lnTo>
                  <a:lnTo>
                    <a:pt x="93" y="120"/>
                  </a:lnTo>
                  <a:lnTo>
                    <a:pt x="42" y="198"/>
                  </a:lnTo>
                  <a:lnTo>
                    <a:pt x="51" y="246"/>
                  </a:lnTo>
                  <a:lnTo>
                    <a:pt x="102" y="330"/>
                  </a:lnTo>
                  <a:lnTo>
                    <a:pt x="147" y="327"/>
                  </a:lnTo>
                  <a:lnTo>
                    <a:pt x="204" y="321"/>
                  </a:lnTo>
                  <a:lnTo>
                    <a:pt x="252" y="31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4" name="Freeform 144"/>
            <p:cNvSpPr>
              <a:spLocks/>
            </p:cNvSpPr>
            <p:nvPr/>
          </p:nvSpPr>
          <p:spPr bwMode="auto">
            <a:xfrm>
              <a:off x="4372" y="1859"/>
              <a:ext cx="52" cy="128"/>
            </a:xfrm>
            <a:custGeom>
              <a:avLst/>
              <a:gdLst>
                <a:gd name="T0" fmla="*/ 45 w 132"/>
                <a:gd name="T1" fmla="*/ 0 h 321"/>
                <a:gd name="T2" fmla="*/ 132 w 132"/>
                <a:gd name="T3" fmla="*/ 108 h 321"/>
                <a:gd name="T4" fmla="*/ 81 w 132"/>
                <a:gd name="T5" fmla="*/ 183 h 321"/>
                <a:gd name="T6" fmla="*/ 45 w 132"/>
                <a:gd name="T7" fmla="*/ 231 h 321"/>
                <a:gd name="T8" fmla="*/ 9 w 132"/>
                <a:gd name="T9" fmla="*/ 273 h 321"/>
                <a:gd name="T10" fmla="*/ 0 w 132"/>
                <a:gd name="T1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321">
                  <a:moveTo>
                    <a:pt x="45" y="0"/>
                  </a:moveTo>
                  <a:lnTo>
                    <a:pt x="132" y="108"/>
                  </a:lnTo>
                  <a:lnTo>
                    <a:pt x="81" y="183"/>
                  </a:lnTo>
                  <a:lnTo>
                    <a:pt x="45" y="231"/>
                  </a:lnTo>
                  <a:lnTo>
                    <a:pt x="9" y="273"/>
                  </a:lnTo>
                  <a:lnTo>
                    <a:pt x="0" y="32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5" name="Freeform 145"/>
            <p:cNvSpPr>
              <a:spLocks/>
            </p:cNvSpPr>
            <p:nvPr/>
          </p:nvSpPr>
          <p:spPr bwMode="auto">
            <a:xfrm>
              <a:off x="4398" y="1942"/>
              <a:ext cx="47" cy="64"/>
            </a:xfrm>
            <a:custGeom>
              <a:avLst/>
              <a:gdLst>
                <a:gd name="T0" fmla="*/ 0 w 117"/>
                <a:gd name="T1" fmla="*/ 3 h 162"/>
                <a:gd name="T2" fmla="*/ 66 w 117"/>
                <a:gd name="T3" fmla="*/ 0 h 162"/>
                <a:gd name="T4" fmla="*/ 117 w 117"/>
                <a:gd name="T5" fmla="*/ 15 h 162"/>
                <a:gd name="T6" fmla="*/ 99 w 117"/>
                <a:gd name="T7" fmla="*/ 78 h 162"/>
                <a:gd name="T8" fmla="*/ 69 w 117"/>
                <a:gd name="T9" fmla="*/ 114 h 162"/>
                <a:gd name="T10" fmla="*/ 21 w 117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62">
                  <a:moveTo>
                    <a:pt x="0" y="3"/>
                  </a:moveTo>
                  <a:lnTo>
                    <a:pt x="66" y="0"/>
                  </a:lnTo>
                  <a:lnTo>
                    <a:pt x="117" y="15"/>
                  </a:lnTo>
                  <a:lnTo>
                    <a:pt x="99" y="78"/>
                  </a:lnTo>
                  <a:lnTo>
                    <a:pt x="69" y="114"/>
                  </a:lnTo>
                  <a:lnTo>
                    <a:pt x="21" y="16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6" name="Freeform 146"/>
            <p:cNvSpPr>
              <a:spLocks/>
            </p:cNvSpPr>
            <p:nvPr/>
          </p:nvSpPr>
          <p:spPr bwMode="auto">
            <a:xfrm>
              <a:off x="4404" y="1949"/>
              <a:ext cx="66" cy="87"/>
            </a:xfrm>
            <a:custGeom>
              <a:avLst/>
              <a:gdLst>
                <a:gd name="T0" fmla="*/ 105 w 165"/>
                <a:gd name="T1" fmla="*/ 0 h 219"/>
                <a:gd name="T2" fmla="*/ 165 w 165"/>
                <a:gd name="T3" fmla="*/ 105 h 219"/>
                <a:gd name="T4" fmla="*/ 153 w 165"/>
                <a:gd name="T5" fmla="*/ 141 h 219"/>
                <a:gd name="T6" fmla="*/ 93 w 165"/>
                <a:gd name="T7" fmla="*/ 219 h 219"/>
                <a:gd name="T8" fmla="*/ 0 w 165"/>
                <a:gd name="T9" fmla="*/ 1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9">
                  <a:moveTo>
                    <a:pt x="105" y="0"/>
                  </a:moveTo>
                  <a:lnTo>
                    <a:pt x="165" y="105"/>
                  </a:lnTo>
                  <a:lnTo>
                    <a:pt x="153" y="141"/>
                  </a:lnTo>
                  <a:lnTo>
                    <a:pt x="93" y="219"/>
                  </a:lnTo>
                  <a:lnTo>
                    <a:pt x="0" y="15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7" name="Freeform 147"/>
            <p:cNvSpPr>
              <a:spLocks/>
            </p:cNvSpPr>
            <p:nvPr/>
          </p:nvSpPr>
          <p:spPr bwMode="auto">
            <a:xfrm>
              <a:off x="4148" y="2008"/>
              <a:ext cx="288" cy="123"/>
            </a:xfrm>
            <a:custGeom>
              <a:avLst/>
              <a:gdLst>
                <a:gd name="T0" fmla="*/ 684 w 719"/>
                <a:gd name="T1" fmla="*/ 48 h 309"/>
                <a:gd name="T2" fmla="*/ 645 w 719"/>
                <a:gd name="T3" fmla="*/ 75 h 309"/>
                <a:gd name="T4" fmla="*/ 675 w 719"/>
                <a:gd name="T5" fmla="*/ 153 h 309"/>
                <a:gd name="T6" fmla="*/ 711 w 719"/>
                <a:gd name="T7" fmla="*/ 222 h 309"/>
                <a:gd name="T8" fmla="*/ 705 w 719"/>
                <a:gd name="T9" fmla="*/ 285 h 309"/>
                <a:gd name="T10" fmla="*/ 627 w 719"/>
                <a:gd name="T11" fmla="*/ 288 h 309"/>
                <a:gd name="T12" fmla="*/ 558 w 719"/>
                <a:gd name="T13" fmla="*/ 249 h 309"/>
                <a:gd name="T14" fmla="*/ 492 w 719"/>
                <a:gd name="T15" fmla="*/ 225 h 309"/>
                <a:gd name="T16" fmla="*/ 417 w 719"/>
                <a:gd name="T17" fmla="*/ 249 h 309"/>
                <a:gd name="T18" fmla="*/ 333 w 719"/>
                <a:gd name="T19" fmla="*/ 303 h 309"/>
                <a:gd name="T20" fmla="*/ 264 w 719"/>
                <a:gd name="T21" fmla="*/ 288 h 309"/>
                <a:gd name="T22" fmla="*/ 213 w 719"/>
                <a:gd name="T23" fmla="*/ 237 h 309"/>
                <a:gd name="T24" fmla="*/ 123 w 719"/>
                <a:gd name="T25" fmla="*/ 225 h 309"/>
                <a:gd name="T26" fmla="*/ 87 w 719"/>
                <a:gd name="T27" fmla="*/ 186 h 309"/>
                <a:gd name="T28" fmla="*/ 135 w 719"/>
                <a:gd name="T29" fmla="*/ 123 h 309"/>
                <a:gd name="T30" fmla="*/ 189 w 719"/>
                <a:gd name="T31" fmla="*/ 72 h 309"/>
                <a:gd name="T32" fmla="*/ 216 w 719"/>
                <a:gd name="T33" fmla="*/ 39 h 309"/>
                <a:gd name="T34" fmla="*/ 174 w 719"/>
                <a:gd name="T35" fmla="*/ 9 h 309"/>
                <a:gd name="T36" fmla="*/ 102 w 719"/>
                <a:gd name="T37" fmla="*/ 12 h 309"/>
                <a:gd name="T38" fmla="*/ 0 w 719"/>
                <a:gd name="T3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9" h="309">
                  <a:moveTo>
                    <a:pt x="684" y="48"/>
                  </a:moveTo>
                  <a:cubicBezTo>
                    <a:pt x="665" y="53"/>
                    <a:pt x="646" y="58"/>
                    <a:pt x="645" y="75"/>
                  </a:cubicBezTo>
                  <a:cubicBezTo>
                    <a:pt x="644" y="92"/>
                    <a:pt x="664" y="129"/>
                    <a:pt x="675" y="153"/>
                  </a:cubicBezTo>
                  <a:cubicBezTo>
                    <a:pt x="686" y="177"/>
                    <a:pt x="706" y="200"/>
                    <a:pt x="711" y="222"/>
                  </a:cubicBezTo>
                  <a:cubicBezTo>
                    <a:pt x="716" y="244"/>
                    <a:pt x="719" y="274"/>
                    <a:pt x="705" y="285"/>
                  </a:cubicBezTo>
                  <a:cubicBezTo>
                    <a:pt x="691" y="296"/>
                    <a:pt x="651" y="294"/>
                    <a:pt x="627" y="288"/>
                  </a:cubicBezTo>
                  <a:cubicBezTo>
                    <a:pt x="603" y="282"/>
                    <a:pt x="580" y="259"/>
                    <a:pt x="558" y="249"/>
                  </a:cubicBezTo>
                  <a:cubicBezTo>
                    <a:pt x="536" y="239"/>
                    <a:pt x="515" y="225"/>
                    <a:pt x="492" y="225"/>
                  </a:cubicBezTo>
                  <a:cubicBezTo>
                    <a:pt x="469" y="225"/>
                    <a:pt x="443" y="236"/>
                    <a:pt x="417" y="249"/>
                  </a:cubicBezTo>
                  <a:cubicBezTo>
                    <a:pt x="391" y="262"/>
                    <a:pt x="358" y="297"/>
                    <a:pt x="333" y="303"/>
                  </a:cubicBezTo>
                  <a:cubicBezTo>
                    <a:pt x="308" y="309"/>
                    <a:pt x="284" y="299"/>
                    <a:pt x="264" y="288"/>
                  </a:cubicBezTo>
                  <a:cubicBezTo>
                    <a:pt x="244" y="277"/>
                    <a:pt x="236" y="247"/>
                    <a:pt x="213" y="237"/>
                  </a:cubicBezTo>
                  <a:cubicBezTo>
                    <a:pt x="190" y="227"/>
                    <a:pt x="144" y="233"/>
                    <a:pt x="123" y="225"/>
                  </a:cubicBezTo>
                  <a:cubicBezTo>
                    <a:pt x="102" y="217"/>
                    <a:pt x="85" y="203"/>
                    <a:pt x="87" y="186"/>
                  </a:cubicBezTo>
                  <a:cubicBezTo>
                    <a:pt x="89" y="169"/>
                    <a:pt x="118" y="142"/>
                    <a:pt x="135" y="123"/>
                  </a:cubicBezTo>
                  <a:cubicBezTo>
                    <a:pt x="152" y="104"/>
                    <a:pt x="176" y="86"/>
                    <a:pt x="189" y="72"/>
                  </a:cubicBezTo>
                  <a:cubicBezTo>
                    <a:pt x="202" y="58"/>
                    <a:pt x="218" y="49"/>
                    <a:pt x="216" y="39"/>
                  </a:cubicBezTo>
                  <a:cubicBezTo>
                    <a:pt x="214" y="29"/>
                    <a:pt x="193" y="13"/>
                    <a:pt x="174" y="9"/>
                  </a:cubicBezTo>
                  <a:cubicBezTo>
                    <a:pt x="155" y="5"/>
                    <a:pt x="131" y="13"/>
                    <a:pt x="102" y="12"/>
                  </a:cubicBezTo>
                  <a:cubicBezTo>
                    <a:pt x="73" y="11"/>
                    <a:pt x="36" y="5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8" name="Freeform 148"/>
            <p:cNvSpPr>
              <a:spLocks/>
            </p:cNvSpPr>
            <p:nvPr/>
          </p:nvSpPr>
          <p:spPr bwMode="auto">
            <a:xfrm>
              <a:off x="4225" y="2003"/>
              <a:ext cx="183" cy="115"/>
            </a:xfrm>
            <a:custGeom>
              <a:avLst/>
              <a:gdLst>
                <a:gd name="T0" fmla="*/ 456 w 456"/>
                <a:gd name="T1" fmla="*/ 0 h 288"/>
                <a:gd name="T2" fmla="*/ 408 w 456"/>
                <a:gd name="T3" fmla="*/ 21 h 288"/>
                <a:gd name="T4" fmla="*/ 336 w 456"/>
                <a:gd name="T5" fmla="*/ 21 h 288"/>
                <a:gd name="T6" fmla="*/ 273 w 456"/>
                <a:gd name="T7" fmla="*/ 24 h 288"/>
                <a:gd name="T8" fmla="*/ 240 w 456"/>
                <a:gd name="T9" fmla="*/ 48 h 288"/>
                <a:gd name="T10" fmla="*/ 306 w 456"/>
                <a:gd name="T11" fmla="*/ 117 h 288"/>
                <a:gd name="T12" fmla="*/ 357 w 456"/>
                <a:gd name="T13" fmla="*/ 168 h 288"/>
                <a:gd name="T14" fmla="*/ 366 w 456"/>
                <a:gd name="T15" fmla="*/ 213 h 288"/>
                <a:gd name="T16" fmla="*/ 345 w 456"/>
                <a:gd name="T17" fmla="*/ 225 h 288"/>
                <a:gd name="T18" fmla="*/ 234 w 456"/>
                <a:gd name="T19" fmla="*/ 225 h 288"/>
                <a:gd name="T20" fmla="*/ 174 w 456"/>
                <a:gd name="T21" fmla="*/ 270 h 288"/>
                <a:gd name="T22" fmla="*/ 135 w 456"/>
                <a:gd name="T23" fmla="*/ 288 h 288"/>
                <a:gd name="T24" fmla="*/ 45 w 456"/>
                <a:gd name="T25" fmla="*/ 246 h 288"/>
                <a:gd name="T26" fmla="*/ 21 w 456"/>
                <a:gd name="T27" fmla="*/ 228 h 288"/>
                <a:gd name="T28" fmla="*/ 0 w 456"/>
                <a:gd name="T29" fmla="*/ 22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6" h="288">
                  <a:moveTo>
                    <a:pt x="456" y="0"/>
                  </a:moveTo>
                  <a:lnTo>
                    <a:pt x="408" y="21"/>
                  </a:lnTo>
                  <a:lnTo>
                    <a:pt x="336" y="21"/>
                  </a:lnTo>
                  <a:lnTo>
                    <a:pt x="273" y="24"/>
                  </a:lnTo>
                  <a:lnTo>
                    <a:pt x="240" y="48"/>
                  </a:lnTo>
                  <a:lnTo>
                    <a:pt x="306" y="117"/>
                  </a:lnTo>
                  <a:lnTo>
                    <a:pt x="357" y="168"/>
                  </a:lnTo>
                  <a:lnTo>
                    <a:pt x="366" y="213"/>
                  </a:lnTo>
                  <a:lnTo>
                    <a:pt x="345" y="225"/>
                  </a:lnTo>
                  <a:lnTo>
                    <a:pt x="234" y="225"/>
                  </a:lnTo>
                  <a:lnTo>
                    <a:pt x="174" y="270"/>
                  </a:lnTo>
                  <a:lnTo>
                    <a:pt x="135" y="288"/>
                  </a:lnTo>
                  <a:lnTo>
                    <a:pt x="45" y="246"/>
                  </a:lnTo>
                  <a:lnTo>
                    <a:pt x="21" y="228"/>
                  </a:lnTo>
                  <a:lnTo>
                    <a:pt x="0" y="22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49" name="Freeform 149"/>
            <p:cNvSpPr>
              <a:spLocks/>
            </p:cNvSpPr>
            <p:nvPr/>
          </p:nvSpPr>
          <p:spPr bwMode="auto">
            <a:xfrm>
              <a:off x="4120" y="2032"/>
              <a:ext cx="85" cy="96"/>
            </a:xfrm>
            <a:custGeom>
              <a:avLst/>
              <a:gdLst>
                <a:gd name="T0" fmla="*/ 213 w 213"/>
                <a:gd name="T1" fmla="*/ 183 h 240"/>
                <a:gd name="T2" fmla="*/ 141 w 213"/>
                <a:gd name="T3" fmla="*/ 213 h 240"/>
                <a:gd name="T4" fmla="*/ 84 w 213"/>
                <a:gd name="T5" fmla="*/ 225 h 240"/>
                <a:gd name="T6" fmla="*/ 18 w 213"/>
                <a:gd name="T7" fmla="*/ 231 h 240"/>
                <a:gd name="T8" fmla="*/ 3 w 213"/>
                <a:gd name="T9" fmla="*/ 171 h 240"/>
                <a:gd name="T10" fmla="*/ 39 w 213"/>
                <a:gd name="T11" fmla="*/ 108 h 240"/>
                <a:gd name="T12" fmla="*/ 69 w 213"/>
                <a:gd name="T13" fmla="*/ 57 h 240"/>
                <a:gd name="T14" fmla="*/ 78 w 213"/>
                <a:gd name="T15" fmla="*/ 24 h 240"/>
                <a:gd name="T16" fmla="*/ 39 w 213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40">
                  <a:moveTo>
                    <a:pt x="213" y="183"/>
                  </a:moveTo>
                  <a:cubicBezTo>
                    <a:pt x="187" y="194"/>
                    <a:pt x="162" y="206"/>
                    <a:pt x="141" y="213"/>
                  </a:cubicBezTo>
                  <a:cubicBezTo>
                    <a:pt x="120" y="220"/>
                    <a:pt x="104" y="222"/>
                    <a:pt x="84" y="225"/>
                  </a:cubicBezTo>
                  <a:cubicBezTo>
                    <a:pt x="64" y="228"/>
                    <a:pt x="32" y="240"/>
                    <a:pt x="18" y="231"/>
                  </a:cubicBezTo>
                  <a:cubicBezTo>
                    <a:pt x="4" y="222"/>
                    <a:pt x="0" y="191"/>
                    <a:pt x="3" y="171"/>
                  </a:cubicBezTo>
                  <a:cubicBezTo>
                    <a:pt x="6" y="151"/>
                    <a:pt x="28" y="127"/>
                    <a:pt x="39" y="108"/>
                  </a:cubicBezTo>
                  <a:cubicBezTo>
                    <a:pt x="50" y="89"/>
                    <a:pt x="63" y="71"/>
                    <a:pt x="69" y="57"/>
                  </a:cubicBezTo>
                  <a:cubicBezTo>
                    <a:pt x="75" y="43"/>
                    <a:pt x="83" y="33"/>
                    <a:pt x="78" y="24"/>
                  </a:cubicBezTo>
                  <a:cubicBezTo>
                    <a:pt x="73" y="15"/>
                    <a:pt x="56" y="7"/>
                    <a:pt x="39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0" name="Freeform 150"/>
            <p:cNvSpPr>
              <a:spLocks/>
            </p:cNvSpPr>
            <p:nvPr/>
          </p:nvSpPr>
          <p:spPr bwMode="auto">
            <a:xfrm>
              <a:off x="4270" y="805"/>
              <a:ext cx="106" cy="77"/>
            </a:xfrm>
            <a:custGeom>
              <a:avLst/>
              <a:gdLst>
                <a:gd name="T0" fmla="*/ 0 w 267"/>
                <a:gd name="T1" fmla="*/ 0 h 192"/>
                <a:gd name="T2" fmla="*/ 39 w 267"/>
                <a:gd name="T3" fmla="*/ 66 h 192"/>
                <a:gd name="T4" fmla="*/ 174 w 267"/>
                <a:gd name="T5" fmla="*/ 150 h 192"/>
                <a:gd name="T6" fmla="*/ 219 w 267"/>
                <a:gd name="T7" fmla="*/ 159 h 192"/>
                <a:gd name="T8" fmla="*/ 267 w 26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92">
                  <a:moveTo>
                    <a:pt x="0" y="0"/>
                  </a:moveTo>
                  <a:cubicBezTo>
                    <a:pt x="5" y="20"/>
                    <a:pt x="10" y="41"/>
                    <a:pt x="39" y="66"/>
                  </a:cubicBezTo>
                  <a:cubicBezTo>
                    <a:pt x="68" y="91"/>
                    <a:pt x="144" y="135"/>
                    <a:pt x="174" y="150"/>
                  </a:cubicBezTo>
                  <a:cubicBezTo>
                    <a:pt x="204" y="165"/>
                    <a:pt x="204" y="152"/>
                    <a:pt x="219" y="159"/>
                  </a:cubicBezTo>
                  <a:cubicBezTo>
                    <a:pt x="234" y="166"/>
                    <a:pt x="250" y="179"/>
                    <a:pt x="267" y="19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1" name="Freeform 151"/>
            <p:cNvSpPr>
              <a:spLocks/>
            </p:cNvSpPr>
            <p:nvPr/>
          </p:nvSpPr>
          <p:spPr bwMode="auto">
            <a:xfrm>
              <a:off x="4255" y="751"/>
              <a:ext cx="11" cy="37"/>
            </a:xfrm>
            <a:custGeom>
              <a:avLst/>
              <a:gdLst>
                <a:gd name="T0" fmla="*/ 0 w 27"/>
                <a:gd name="T1" fmla="*/ 0 h 93"/>
                <a:gd name="T2" fmla="*/ 27 w 27"/>
                <a:gd name="T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93">
                  <a:moveTo>
                    <a:pt x="0" y="0"/>
                  </a:moveTo>
                  <a:cubicBezTo>
                    <a:pt x="0" y="0"/>
                    <a:pt x="13" y="46"/>
                    <a:pt x="27" y="9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2" name="Freeform 152"/>
            <p:cNvSpPr>
              <a:spLocks/>
            </p:cNvSpPr>
            <p:nvPr/>
          </p:nvSpPr>
          <p:spPr bwMode="auto">
            <a:xfrm>
              <a:off x="4315" y="862"/>
              <a:ext cx="94" cy="69"/>
            </a:xfrm>
            <a:custGeom>
              <a:avLst/>
              <a:gdLst>
                <a:gd name="T0" fmla="*/ 183 w 234"/>
                <a:gd name="T1" fmla="*/ 0 h 171"/>
                <a:gd name="T2" fmla="*/ 219 w 234"/>
                <a:gd name="T3" fmla="*/ 45 h 171"/>
                <a:gd name="T4" fmla="*/ 234 w 234"/>
                <a:gd name="T5" fmla="*/ 93 h 171"/>
                <a:gd name="T6" fmla="*/ 186 w 234"/>
                <a:gd name="T7" fmla="*/ 141 h 171"/>
                <a:gd name="T8" fmla="*/ 114 w 234"/>
                <a:gd name="T9" fmla="*/ 156 h 171"/>
                <a:gd name="T10" fmla="*/ 60 w 234"/>
                <a:gd name="T11" fmla="*/ 162 h 171"/>
                <a:gd name="T12" fmla="*/ 0 w 234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71">
                  <a:moveTo>
                    <a:pt x="183" y="0"/>
                  </a:moveTo>
                  <a:lnTo>
                    <a:pt x="219" y="45"/>
                  </a:lnTo>
                  <a:lnTo>
                    <a:pt x="234" y="93"/>
                  </a:lnTo>
                  <a:lnTo>
                    <a:pt x="186" y="141"/>
                  </a:lnTo>
                  <a:lnTo>
                    <a:pt x="114" y="156"/>
                  </a:lnTo>
                  <a:lnTo>
                    <a:pt x="60" y="162"/>
                  </a:lnTo>
                  <a:lnTo>
                    <a:pt x="0" y="17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3" name="Freeform 153"/>
            <p:cNvSpPr>
              <a:spLocks/>
            </p:cNvSpPr>
            <p:nvPr/>
          </p:nvSpPr>
          <p:spPr bwMode="auto">
            <a:xfrm>
              <a:off x="4366" y="861"/>
              <a:ext cx="25" cy="56"/>
            </a:xfrm>
            <a:custGeom>
              <a:avLst/>
              <a:gdLst>
                <a:gd name="T0" fmla="*/ 53 w 62"/>
                <a:gd name="T1" fmla="*/ 0 h 138"/>
                <a:gd name="T2" fmla="*/ 2 w 62"/>
                <a:gd name="T3" fmla="*/ 87 h 138"/>
                <a:gd name="T4" fmla="*/ 38 w 62"/>
                <a:gd name="T5" fmla="*/ 105 h 138"/>
                <a:gd name="T6" fmla="*/ 62 w 62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138">
                  <a:moveTo>
                    <a:pt x="53" y="0"/>
                  </a:moveTo>
                  <a:cubicBezTo>
                    <a:pt x="28" y="35"/>
                    <a:pt x="4" y="70"/>
                    <a:pt x="2" y="87"/>
                  </a:cubicBezTo>
                  <a:cubicBezTo>
                    <a:pt x="0" y="104"/>
                    <a:pt x="28" y="97"/>
                    <a:pt x="38" y="105"/>
                  </a:cubicBezTo>
                  <a:cubicBezTo>
                    <a:pt x="48" y="113"/>
                    <a:pt x="55" y="125"/>
                    <a:pt x="62" y="1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4" name="Freeform 154"/>
            <p:cNvSpPr>
              <a:spLocks/>
            </p:cNvSpPr>
            <p:nvPr/>
          </p:nvSpPr>
          <p:spPr bwMode="auto">
            <a:xfrm>
              <a:off x="4309" y="901"/>
              <a:ext cx="102" cy="68"/>
            </a:xfrm>
            <a:custGeom>
              <a:avLst/>
              <a:gdLst>
                <a:gd name="T0" fmla="*/ 255 w 255"/>
                <a:gd name="T1" fmla="*/ 0 h 171"/>
                <a:gd name="T2" fmla="*/ 234 w 255"/>
                <a:gd name="T3" fmla="*/ 78 h 171"/>
                <a:gd name="T4" fmla="*/ 225 w 255"/>
                <a:gd name="T5" fmla="*/ 111 h 171"/>
                <a:gd name="T6" fmla="*/ 195 w 255"/>
                <a:gd name="T7" fmla="*/ 135 h 171"/>
                <a:gd name="T8" fmla="*/ 135 w 255"/>
                <a:gd name="T9" fmla="*/ 153 h 171"/>
                <a:gd name="T10" fmla="*/ 69 w 255"/>
                <a:gd name="T11" fmla="*/ 168 h 171"/>
                <a:gd name="T12" fmla="*/ 0 w 255"/>
                <a:gd name="T13" fmla="*/ 171 h 171"/>
                <a:gd name="T14" fmla="*/ 15 w 255"/>
                <a:gd name="T15" fmla="*/ 7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1">
                  <a:moveTo>
                    <a:pt x="255" y="0"/>
                  </a:moveTo>
                  <a:lnTo>
                    <a:pt x="234" y="78"/>
                  </a:lnTo>
                  <a:lnTo>
                    <a:pt x="225" y="111"/>
                  </a:lnTo>
                  <a:lnTo>
                    <a:pt x="195" y="135"/>
                  </a:lnTo>
                  <a:lnTo>
                    <a:pt x="135" y="153"/>
                  </a:lnTo>
                  <a:lnTo>
                    <a:pt x="69" y="168"/>
                  </a:lnTo>
                  <a:lnTo>
                    <a:pt x="0" y="171"/>
                  </a:lnTo>
                  <a:lnTo>
                    <a:pt x="15" y="7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5" name="Freeform 155"/>
            <p:cNvSpPr>
              <a:spLocks/>
            </p:cNvSpPr>
            <p:nvPr/>
          </p:nvSpPr>
          <p:spPr bwMode="auto">
            <a:xfrm>
              <a:off x="4302" y="957"/>
              <a:ext cx="95" cy="106"/>
            </a:xfrm>
            <a:custGeom>
              <a:avLst/>
              <a:gdLst>
                <a:gd name="T0" fmla="*/ 210 w 237"/>
                <a:gd name="T1" fmla="*/ 0 h 264"/>
                <a:gd name="T2" fmla="*/ 237 w 237"/>
                <a:gd name="T3" fmla="*/ 45 h 264"/>
                <a:gd name="T4" fmla="*/ 234 w 237"/>
                <a:gd name="T5" fmla="*/ 87 h 264"/>
                <a:gd name="T6" fmla="*/ 186 w 237"/>
                <a:gd name="T7" fmla="*/ 120 h 264"/>
                <a:gd name="T8" fmla="*/ 147 w 237"/>
                <a:gd name="T9" fmla="*/ 141 h 264"/>
                <a:gd name="T10" fmla="*/ 90 w 237"/>
                <a:gd name="T11" fmla="*/ 147 h 264"/>
                <a:gd name="T12" fmla="*/ 30 w 237"/>
                <a:gd name="T13" fmla="*/ 150 h 264"/>
                <a:gd name="T14" fmla="*/ 9 w 237"/>
                <a:gd name="T15" fmla="*/ 150 h 264"/>
                <a:gd name="T16" fmla="*/ 0 w 237"/>
                <a:gd name="T17" fmla="*/ 210 h 264"/>
                <a:gd name="T18" fmla="*/ 0 w 237"/>
                <a:gd name="T1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64">
                  <a:moveTo>
                    <a:pt x="210" y="0"/>
                  </a:moveTo>
                  <a:lnTo>
                    <a:pt x="237" y="45"/>
                  </a:lnTo>
                  <a:lnTo>
                    <a:pt x="234" y="87"/>
                  </a:lnTo>
                  <a:lnTo>
                    <a:pt x="186" y="120"/>
                  </a:lnTo>
                  <a:lnTo>
                    <a:pt x="147" y="141"/>
                  </a:lnTo>
                  <a:lnTo>
                    <a:pt x="90" y="147"/>
                  </a:lnTo>
                  <a:lnTo>
                    <a:pt x="30" y="150"/>
                  </a:lnTo>
                  <a:lnTo>
                    <a:pt x="9" y="150"/>
                  </a:lnTo>
                  <a:lnTo>
                    <a:pt x="0" y="210"/>
                  </a:lnTo>
                  <a:lnTo>
                    <a:pt x="0" y="26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6" name="Freeform 156"/>
            <p:cNvSpPr>
              <a:spLocks/>
            </p:cNvSpPr>
            <p:nvPr/>
          </p:nvSpPr>
          <p:spPr bwMode="auto">
            <a:xfrm>
              <a:off x="4312" y="968"/>
              <a:ext cx="64" cy="35"/>
            </a:xfrm>
            <a:custGeom>
              <a:avLst/>
              <a:gdLst>
                <a:gd name="T0" fmla="*/ 0 w 162"/>
                <a:gd name="T1" fmla="*/ 0 h 87"/>
                <a:gd name="T2" fmla="*/ 75 w 162"/>
                <a:gd name="T3" fmla="*/ 33 h 87"/>
                <a:gd name="T4" fmla="*/ 135 w 162"/>
                <a:gd name="T5" fmla="*/ 54 h 87"/>
                <a:gd name="T6" fmla="*/ 162 w 16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87">
                  <a:moveTo>
                    <a:pt x="0" y="0"/>
                  </a:moveTo>
                  <a:lnTo>
                    <a:pt x="75" y="33"/>
                  </a:lnTo>
                  <a:lnTo>
                    <a:pt x="135" y="54"/>
                  </a:lnTo>
                  <a:lnTo>
                    <a:pt x="162" y="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7" name="Freeform 157"/>
            <p:cNvSpPr>
              <a:spLocks/>
            </p:cNvSpPr>
            <p:nvPr/>
          </p:nvSpPr>
          <p:spPr bwMode="auto">
            <a:xfrm>
              <a:off x="4301" y="996"/>
              <a:ext cx="97" cy="66"/>
            </a:xfrm>
            <a:custGeom>
              <a:avLst/>
              <a:gdLst>
                <a:gd name="T0" fmla="*/ 243 w 243"/>
                <a:gd name="T1" fmla="*/ 0 h 165"/>
                <a:gd name="T2" fmla="*/ 234 w 243"/>
                <a:gd name="T3" fmla="*/ 57 h 165"/>
                <a:gd name="T4" fmla="*/ 213 w 243"/>
                <a:gd name="T5" fmla="*/ 105 h 165"/>
                <a:gd name="T6" fmla="*/ 192 w 243"/>
                <a:gd name="T7" fmla="*/ 123 h 165"/>
                <a:gd name="T8" fmla="*/ 144 w 243"/>
                <a:gd name="T9" fmla="*/ 147 h 165"/>
                <a:gd name="T10" fmla="*/ 30 w 243"/>
                <a:gd name="T11" fmla="*/ 162 h 165"/>
                <a:gd name="T12" fmla="*/ 0 w 243"/>
                <a:gd name="T1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65">
                  <a:moveTo>
                    <a:pt x="243" y="0"/>
                  </a:moveTo>
                  <a:lnTo>
                    <a:pt x="234" y="57"/>
                  </a:lnTo>
                  <a:lnTo>
                    <a:pt x="213" y="105"/>
                  </a:lnTo>
                  <a:lnTo>
                    <a:pt x="192" y="123"/>
                  </a:lnTo>
                  <a:lnTo>
                    <a:pt x="144" y="147"/>
                  </a:lnTo>
                  <a:lnTo>
                    <a:pt x="30" y="162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8" name="Freeform 158"/>
            <p:cNvSpPr>
              <a:spLocks/>
            </p:cNvSpPr>
            <p:nvPr/>
          </p:nvSpPr>
          <p:spPr bwMode="auto">
            <a:xfrm>
              <a:off x="4294" y="1053"/>
              <a:ext cx="92" cy="107"/>
            </a:xfrm>
            <a:custGeom>
              <a:avLst/>
              <a:gdLst>
                <a:gd name="T0" fmla="*/ 198 w 231"/>
                <a:gd name="T1" fmla="*/ 0 h 267"/>
                <a:gd name="T2" fmla="*/ 231 w 231"/>
                <a:gd name="T3" fmla="*/ 33 h 267"/>
                <a:gd name="T4" fmla="*/ 225 w 231"/>
                <a:gd name="T5" fmla="*/ 69 h 267"/>
                <a:gd name="T6" fmla="*/ 156 w 231"/>
                <a:gd name="T7" fmla="*/ 108 h 267"/>
                <a:gd name="T8" fmla="*/ 96 w 231"/>
                <a:gd name="T9" fmla="*/ 132 h 267"/>
                <a:gd name="T10" fmla="*/ 9 w 231"/>
                <a:gd name="T11" fmla="*/ 147 h 267"/>
                <a:gd name="T12" fmla="*/ 0 w 231"/>
                <a:gd name="T1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67">
                  <a:moveTo>
                    <a:pt x="198" y="0"/>
                  </a:moveTo>
                  <a:lnTo>
                    <a:pt x="231" y="33"/>
                  </a:lnTo>
                  <a:lnTo>
                    <a:pt x="225" y="69"/>
                  </a:lnTo>
                  <a:lnTo>
                    <a:pt x="156" y="108"/>
                  </a:lnTo>
                  <a:lnTo>
                    <a:pt x="96" y="132"/>
                  </a:lnTo>
                  <a:lnTo>
                    <a:pt x="9" y="147"/>
                  </a:lnTo>
                  <a:lnTo>
                    <a:pt x="0" y="26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59" name="Freeform 159"/>
            <p:cNvSpPr>
              <a:spLocks/>
            </p:cNvSpPr>
            <p:nvPr/>
          </p:nvSpPr>
          <p:spPr bwMode="auto">
            <a:xfrm>
              <a:off x="4304" y="1063"/>
              <a:ext cx="63" cy="25"/>
            </a:xfrm>
            <a:custGeom>
              <a:avLst/>
              <a:gdLst>
                <a:gd name="T0" fmla="*/ 0 w 156"/>
                <a:gd name="T1" fmla="*/ 0 h 63"/>
                <a:gd name="T2" fmla="*/ 84 w 156"/>
                <a:gd name="T3" fmla="*/ 30 h 63"/>
                <a:gd name="T4" fmla="*/ 132 w 156"/>
                <a:gd name="T5" fmla="*/ 54 h 63"/>
                <a:gd name="T6" fmla="*/ 156 w 156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63">
                  <a:moveTo>
                    <a:pt x="0" y="0"/>
                  </a:moveTo>
                  <a:lnTo>
                    <a:pt x="84" y="30"/>
                  </a:lnTo>
                  <a:lnTo>
                    <a:pt x="132" y="54"/>
                  </a:lnTo>
                  <a:lnTo>
                    <a:pt x="156" y="6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0" name="Freeform 160"/>
            <p:cNvSpPr>
              <a:spLocks/>
            </p:cNvSpPr>
            <p:nvPr/>
          </p:nvSpPr>
          <p:spPr bwMode="auto">
            <a:xfrm>
              <a:off x="4297" y="1081"/>
              <a:ext cx="90" cy="80"/>
            </a:xfrm>
            <a:custGeom>
              <a:avLst/>
              <a:gdLst>
                <a:gd name="T0" fmla="*/ 225 w 225"/>
                <a:gd name="T1" fmla="*/ 0 h 201"/>
                <a:gd name="T2" fmla="*/ 222 w 225"/>
                <a:gd name="T3" fmla="*/ 84 h 201"/>
                <a:gd name="T4" fmla="*/ 195 w 225"/>
                <a:gd name="T5" fmla="*/ 114 h 201"/>
                <a:gd name="T6" fmla="*/ 147 w 225"/>
                <a:gd name="T7" fmla="*/ 147 h 201"/>
                <a:gd name="T8" fmla="*/ 93 w 225"/>
                <a:gd name="T9" fmla="*/ 168 h 201"/>
                <a:gd name="T10" fmla="*/ 0 w 225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01">
                  <a:moveTo>
                    <a:pt x="225" y="0"/>
                  </a:moveTo>
                  <a:lnTo>
                    <a:pt x="222" y="84"/>
                  </a:lnTo>
                  <a:lnTo>
                    <a:pt x="195" y="114"/>
                  </a:lnTo>
                  <a:lnTo>
                    <a:pt x="147" y="147"/>
                  </a:lnTo>
                  <a:lnTo>
                    <a:pt x="93" y="168"/>
                  </a:lnTo>
                  <a:lnTo>
                    <a:pt x="0" y="20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1" name="Freeform 161"/>
            <p:cNvSpPr>
              <a:spLocks/>
            </p:cNvSpPr>
            <p:nvPr/>
          </p:nvSpPr>
          <p:spPr bwMode="auto">
            <a:xfrm>
              <a:off x="4294" y="1140"/>
              <a:ext cx="86" cy="114"/>
            </a:xfrm>
            <a:custGeom>
              <a:avLst/>
              <a:gdLst>
                <a:gd name="T0" fmla="*/ 165 w 216"/>
                <a:gd name="T1" fmla="*/ 0 h 285"/>
                <a:gd name="T2" fmla="*/ 207 w 216"/>
                <a:gd name="T3" fmla="*/ 45 h 285"/>
                <a:gd name="T4" fmla="*/ 216 w 216"/>
                <a:gd name="T5" fmla="*/ 66 h 285"/>
                <a:gd name="T6" fmla="*/ 192 w 216"/>
                <a:gd name="T7" fmla="*/ 96 h 285"/>
                <a:gd name="T8" fmla="*/ 138 w 216"/>
                <a:gd name="T9" fmla="*/ 126 h 285"/>
                <a:gd name="T10" fmla="*/ 90 w 216"/>
                <a:gd name="T11" fmla="*/ 138 h 285"/>
                <a:gd name="T12" fmla="*/ 30 w 216"/>
                <a:gd name="T13" fmla="*/ 159 h 285"/>
                <a:gd name="T14" fmla="*/ 0 w 216"/>
                <a:gd name="T15" fmla="*/ 186 h 285"/>
                <a:gd name="T16" fmla="*/ 3 w 216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85">
                  <a:moveTo>
                    <a:pt x="165" y="0"/>
                  </a:moveTo>
                  <a:lnTo>
                    <a:pt x="207" y="45"/>
                  </a:lnTo>
                  <a:lnTo>
                    <a:pt x="216" y="66"/>
                  </a:lnTo>
                  <a:lnTo>
                    <a:pt x="192" y="96"/>
                  </a:lnTo>
                  <a:lnTo>
                    <a:pt x="138" y="126"/>
                  </a:lnTo>
                  <a:lnTo>
                    <a:pt x="90" y="138"/>
                  </a:lnTo>
                  <a:lnTo>
                    <a:pt x="30" y="159"/>
                  </a:lnTo>
                  <a:lnTo>
                    <a:pt x="0" y="186"/>
                  </a:lnTo>
                  <a:lnTo>
                    <a:pt x="3" y="28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2" name="Freeform 162"/>
            <p:cNvSpPr>
              <a:spLocks/>
            </p:cNvSpPr>
            <p:nvPr/>
          </p:nvSpPr>
          <p:spPr bwMode="auto">
            <a:xfrm>
              <a:off x="4297" y="1161"/>
              <a:ext cx="61" cy="22"/>
            </a:xfrm>
            <a:custGeom>
              <a:avLst/>
              <a:gdLst>
                <a:gd name="T0" fmla="*/ 0 w 153"/>
                <a:gd name="T1" fmla="*/ 0 h 54"/>
                <a:gd name="T2" fmla="*/ 84 w 153"/>
                <a:gd name="T3" fmla="*/ 24 h 54"/>
                <a:gd name="T4" fmla="*/ 153 w 153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54">
                  <a:moveTo>
                    <a:pt x="0" y="0"/>
                  </a:moveTo>
                  <a:lnTo>
                    <a:pt x="84" y="24"/>
                  </a:lnTo>
                  <a:lnTo>
                    <a:pt x="153" y="5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3" name="Freeform 163"/>
            <p:cNvSpPr>
              <a:spLocks/>
            </p:cNvSpPr>
            <p:nvPr/>
          </p:nvSpPr>
          <p:spPr bwMode="auto">
            <a:xfrm>
              <a:off x="4295" y="1169"/>
              <a:ext cx="89" cy="87"/>
            </a:xfrm>
            <a:custGeom>
              <a:avLst/>
              <a:gdLst>
                <a:gd name="T0" fmla="*/ 216 w 222"/>
                <a:gd name="T1" fmla="*/ 0 h 219"/>
                <a:gd name="T2" fmla="*/ 222 w 222"/>
                <a:gd name="T3" fmla="*/ 66 h 219"/>
                <a:gd name="T4" fmla="*/ 219 w 222"/>
                <a:gd name="T5" fmla="*/ 108 h 219"/>
                <a:gd name="T6" fmla="*/ 183 w 222"/>
                <a:gd name="T7" fmla="*/ 153 h 219"/>
                <a:gd name="T8" fmla="*/ 114 w 222"/>
                <a:gd name="T9" fmla="*/ 168 h 219"/>
                <a:gd name="T10" fmla="*/ 33 w 222"/>
                <a:gd name="T11" fmla="*/ 189 h 219"/>
                <a:gd name="T12" fmla="*/ 0 w 222"/>
                <a:gd name="T1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19">
                  <a:moveTo>
                    <a:pt x="216" y="0"/>
                  </a:moveTo>
                  <a:lnTo>
                    <a:pt x="222" y="66"/>
                  </a:lnTo>
                  <a:lnTo>
                    <a:pt x="219" y="108"/>
                  </a:lnTo>
                  <a:lnTo>
                    <a:pt x="183" y="153"/>
                  </a:lnTo>
                  <a:lnTo>
                    <a:pt x="114" y="168"/>
                  </a:lnTo>
                  <a:lnTo>
                    <a:pt x="33" y="189"/>
                  </a:lnTo>
                  <a:lnTo>
                    <a:pt x="0" y="21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4" name="Freeform 164"/>
            <p:cNvSpPr>
              <a:spLocks/>
            </p:cNvSpPr>
            <p:nvPr/>
          </p:nvSpPr>
          <p:spPr bwMode="auto">
            <a:xfrm>
              <a:off x="4283" y="1236"/>
              <a:ext cx="95" cy="113"/>
            </a:xfrm>
            <a:custGeom>
              <a:avLst/>
              <a:gdLst>
                <a:gd name="T0" fmla="*/ 159 w 237"/>
                <a:gd name="T1" fmla="*/ 0 h 282"/>
                <a:gd name="T2" fmla="*/ 225 w 237"/>
                <a:gd name="T3" fmla="*/ 21 h 282"/>
                <a:gd name="T4" fmla="*/ 237 w 237"/>
                <a:gd name="T5" fmla="*/ 78 h 282"/>
                <a:gd name="T6" fmla="*/ 171 w 237"/>
                <a:gd name="T7" fmla="*/ 108 h 282"/>
                <a:gd name="T8" fmla="*/ 123 w 237"/>
                <a:gd name="T9" fmla="*/ 123 h 282"/>
                <a:gd name="T10" fmla="*/ 75 w 237"/>
                <a:gd name="T11" fmla="*/ 138 h 282"/>
                <a:gd name="T12" fmla="*/ 21 w 237"/>
                <a:gd name="T13" fmla="*/ 147 h 282"/>
                <a:gd name="T14" fmla="*/ 9 w 237"/>
                <a:gd name="T15" fmla="*/ 213 h 282"/>
                <a:gd name="T16" fmla="*/ 0 w 237"/>
                <a:gd name="T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82">
                  <a:moveTo>
                    <a:pt x="159" y="0"/>
                  </a:moveTo>
                  <a:lnTo>
                    <a:pt x="225" y="21"/>
                  </a:lnTo>
                  <a:lnTo>
                    <a:pt x="237" y="78"/>
                  </a:lnTo>
                  <a:lnTo>
                    <a:pt x="171" y="108"/>
                  </a:lnTo>
                  <a:lnTo>
                    <a:pt x="123" y="123"/>
                  </a:lnTo>
                  <a:lnTo>
                    <a:pt x="75" y="138"/>
                  </a:lnTo>
                  <a:lnTo>
                    <a:pt x="21" y="147"/>
                  </a:lnTo>
                  <a:lnTo>
                    <a:pt x="9" y="213"/>
                  </a:lnTo>
                  <a:lnTo>
                    <a:pt x="0" y="28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5" name="Freeform 165"/>
            <p:cNvSpPr>
              <a:spLocks/>
            </p:cNvSpPr>
            <p:nvPr/>
          </p:nvSpPr>
          <p:spPr bwMode="auto">
            <a:xfrm>
              <a:off x="4296" y="1259"/>
              <a:ext cx="50" cy="19"/>
            </a:xfrm>
            <a:custGeom>
              <a:avLst/>
              <a:gdLst>
                <a:gd name="T0" fmla="*/ 0 w 126"/>
                <a:gd name="T1" fmla="*/ 0 h 48"/>
                <a:gd name="T2" fmla="*/ 51 w 126"/>
                <a:gd name="T3" fmla="*/ 24 h 48"/>
                <a:gd name="T4" fmla="*/ 93 w 126"/>
                <a:gd name="T5" fmla="*/ 36 h 48"/>
                <a:gd name="T6" fmla="*/ 126 w 126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48">
                  <a:moveTo>
                    <a:pt x="0" y="0"/>
                  </a:moveTo>
                  <a:lnTo>
                    <a:pt x="51" y="24"/>
                  </a:lnTo>
                  <a:lnTo>
                    <a:pt x="93" y="36"/>
                  </a:lnTo>
                  <a:lnTo>
                    <a:pt x="126" y="4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6" name="Line 166"/>
            <p:cNvSpPr>
              <a:spLocks noChangeShapeType="1"/>
            </p:cNvSpPr>
            <p:nvPr/>
          </p:nvSpPr>
          <p:spPr bwMode="auto">
            <a:xfrm flipH="1">
              <a:off x="4378" y="1268"/>
              <a:ext cx="1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7" name="Freeform 167"/>
            <p:cNvSpPr>
              <a:spLocks/>
            </p:cNvSpPr>
            <p:nvPr/>
          </p:nvSpPr>
          <p:spPr bwMode="auto">
            <a:xfrm>
              <a:off x="4283" y="1326"/>
              <a:ext cx="66" cy="50"/>
            </a:xfrm>
            <a:custGeom>
              <a:avLst/>
              <a:gdLst>
                <a:gd name="T0" fmla="*/ 165 w 165"/>
                <a:gd name="T1" fmla="*/ 0 h 126"/>
                <a:gd name="T2" fmla="*/ 96 w 165"/>
                <a:gd name="T3" fmla="*/ 18 h 126"/>
                <a:gd name="T4" fmla="*/ 42 w 165"/>
                <a:gd name="T5" fmla="*/ 27 h 126"/>
                <a:gd name="T6" fmla="*/ 0 w 165"/>
                <a:gd name="T7" fmla="*/ 60 h 126"/>
                <a:gd name="T8" fmla="*/ 36 w 165"/>
                <a:gd name="T9" fmla="*/ 75 h 126"/>
                <a:gd name="T10" fmla="*/ 93 w 165"/>
                <a:gd name="T11" fmla="*/ 105 h 126"/>
                <a:gd name="T12" fmla="*/ 138 w 165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26">
                  <a:moveTo>
                    <a:pt x="165" y="0"/>
                  </a:moveTo>
                  <a:lnTo>
                    <a:pt x="96" y="18"/>
                  </a:lnTo>
                  <a:lnTo>
                    <a:pt x="42" y="27"/>
                  </a:lnTo>
                  <a:lnTo>
                    <a:pt x="0" y="60"/>
                  </a:lnTo>
                  <a:lnTo>
                    <a:pt x="36" y="75"/>
                  </a:lnTo>
                  <a:lnTo>
                    <a:pt x="93" y="105"/>
                  </a:lnTo>
                  <a:lnTo>
                    <a:pt x="138" y="12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8" name="Freeform 168"/>
            <p:cNvSpPr>
              <a:spLocks/>
            </p:cNvSpPr>
            <p:nvPr/>
          </p:nvSpPr>
          <p:spPr bwMode="auto">
            <a:xfrm>
              <a:off x="4276" y="1331"/>
              <a:ext cx="96" cy="96"/>
            </a:xfrm>
            <a:custGeom>
              <a:avLst/>
              <a:gdLst>
                <a:gd name="T0" fmla="*/ 150 w 240"/>
                <a:gd name="T1" fmla="*/ 0 h 240"/>
                <a:gd name="T2" fmla="*/ 198 w 240"/>
                <a:gd name="T3" fmla="*/ 27 h 240"/>
                <a:gd name="T4" fmla="*/ 240 w 240"/>
                <a:gd name="T5" fmla="*/ 54 h 240"/>
                <a:gd name="T6" fmla="*/ 204 w 240"/>
                <a:gd name="T7" fmla="*/ 84 h 240"/>
                <a:gd name="T8" fmla="*/ 147 w 240"/>
                <a:gd name="T9" fmla="*/ 117 h 240"/>
                <a:gd name="T10" fmla="*/ 99 w 240"/>
                <a:gd name="T11" fmla="*/ 126 h 240"/>
                <a:gd name="T12" fmla="*/ 42 w 240"/>
                <a:gd name="T13" fmla="*/ 150 h 240"/>
                <a:gd name="T14" fmla="*/ 6 w 240"/>
                <a:gd name="T15" fmla="*/ 150 h 240"/>
                <a:gd name="T16" fmla="*/ 0 w 240"/>
                <a:gd name="T17" fmla="*/ 216 h 240"/>
                <a:gd name="T18" fmla="*/ 0 w 240"/>
                <a:gd name="T1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50" y="0"/>
                  </a:moveTo>
                  <a:lnTo>
                    <a:pt x="198" y="27"/>
                  </a:lnTo>
                  <a:lnTo>
                    <a:pt x="240" y="54"/>
                  </a:lnTo>
                  <a:lnTo>
                    <a:pt x="204" y="84"/>
                  </a:lnTo>
                  <a:lnTo>
                    <a:pt x="147" y="117"/>
                  </a:lnTo>
                  <a:lnTo>
                    <a:pt x="99" y="126"/>
                  </a:lnTo>
                  <a:lnTo>
                    <a:pt x="42" y="150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0" y="24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69" name="Line 169"/>
            <p:cNvSpPr>
              <a:spLocks noChangeShapeType="1"/>
            </p:cNvSpPr>
            <p:nvPr/>
          </p:nvSpPr>
          <p:spPr bwMode="auto">
            <a:xfrm flipH="1">
              <a:off x="4367" y="1353"/>
              <a:ext cx="3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0" name="Freeform 170"/>
            <p:cNvSpPr>
              <a:spLocks/>
            </p:cNvSpPr>
            <p:nvPr/>
          </p:nvSpPr>
          <p:spPr bwMode="auto">
            <a:xfrm>
              <a:off x="4273" y="1415"/>
              <a:ext cx="81" cy="61"/>
            </a:xfrm>
            <a:custGeom>
              <a:avLst/>
              <a:gdLst>
                <a:gd name="T0" fmla="*/ 201 w 201"/>
                <a:gd name="T1" fmla="*/ 0 h 153"/>
                <a:gd name="T2" fmla="*/ 129 w 201"/>
                <a:gd name="T3" fmla="*/ 18 h 153"/>
                <a:gd name="T4" fmla="*/ 51 w 201"/>
                <a:gd name="T5" fmla="*/ 42 h 153"/>
                <a:gd name="T6" fmla="*/ 0 w 201"/>
                <a:gd name="T7" fmla="*/ 63 h 153"/>
                <a:gd name="T8" fmla="*/ 33 w 201"/>
                <a:gd name="T9" fmla="*/ 90 h 153"/>
                <a:gd name="T10" fmla="*/ 96 w 201"/>
                <a:gd name="T11" fmla="*/ 111 h 153"/>
                <a:gd name="T12" fmla="*/ 141 w 201"/>
                <a:gd name="T1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53">
                  <a:moveTo>
                    <a:pt x="201" y="0"/>
                  </a:moveTo>
                  <a:lnTo>
                    <a:pt x="129" y="18"/>
                  </a:lnTo>
                  <a:lnTo>
                    <a:pt x="51" y="42"/>
                  </a:lnTo>
                  <a:lnTo>
                    <a:pt x="0" y="63"/>
                  </a:lnTo>
                  <a:lnTo>
                    <a:pt x="33" y="90"/>
                  </a:lnTo>
                  <a:lnTo>
                    <a:pt x="96" y="111"/>
                  </a:lnTo>
                  <a:lnTo>
                    <a:pt x="141" y="15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1" name="Freeform 171"/>
            <p:cNvSpPr>
              <a:spLocks/>
            </p:cNvSpPr>
            <p:nvPr/>
          </p:nvSpPr>
          <p:spPr bwMode="auto">
            <a:xfrm>
              <a:off x="4315" y="1422"/>
              <a:ext cx="40" cy="57"/>
            </a:xfrm>
            <a:custGeom>
              <a:avLst/>
              <a:gdLst>
                <a:gd name="T0" fmla="*/ 33 w 99"/>
                <a:gd name="T1" fmla="*/ 0 h 144"/>
                <a:gd name="T2" fmla="*/ 81 w 99"/>
                <a:gd name="T3" fmla="*/ 36 h 144"/>
                <a:gd name="T4" fmla="*/ 99 w 99"/>
                <a:gd name="T5" fmla="*/ 78 h 144"/>
                <a:gd name="T6" fmla="*/ 63 w 99"/>
                <a:gd name="T7" fmla="*/ 126 h 144"/>
                <a:gd name="T8" fmla="*/ 0 w 9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4">
                  <a:moveTo>
                    <a:pt x="33" y="0"/>
                  </a:moveTo>
                  <a:lnTo>
                    <a:pt x="81" y="36"/>
                  </a:lnTo>
                  <a:lnTo>
                    <a:pt x="99" y="78"/>
                  </a:lnTo>
                  <a:lnTo>
                    <a:pt x="63" y="126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2" name="Freeform 172"/>
            <p:cNvSpPr>
              <a:spLocks/>
            </p:cNvSpPr>
            <p:nvPr/>
          </p:nvSpPr>
          <p:spPr bwMode="auto">
            <a:xfrm>
              <a:off x="4283" y="1459"/>
              <a:ext cx="71" cy="66"/>
            </a:xfrm>
            <a:custGeom>
              <a:avLst/>
              <a:gdLst>
                <a:gd name="T0" fmla="*/ 177 w 177"/>
                <a:gd name="T1" fmla="*/ 0 h 165"/>
                <a:gd name="T2" fmla="*/ 174 w 177"/>
                <a:gd name="T3" fmla="*/ 102 h 165"/>
                <a:gd name="T4" fmla="*/ 153 w 177"/>
                <a:gd name="T5" fmla="*/ 126 h 165"/>
                <a:gd name="T6" fmla="*/ 93 w 177"/>
                <a:gd name="T7" fmla="*/ 138 h 165"/>
                <a:gd name="T8" fmla="*/ 36 w 177"/>
                <a:gd name="T9" fmla="*/ 159 h 165"/>
                <a:gd name="T10" fmla="*/ 0 w 177"/>
                <a:gd name="T1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65">
                  <a:moveTo>
                    <a:pt x="177" y="0"/>
                  </a:moveTo>
                  <a:lnTo>
                    <a:pt x="174" y="102"/>
                  </a:lnTo>
                  <a:lnTo>
                    <a:pt x="153" y="126"/>
                  </a:lnTo>
                  <a:lnTo>
                    <a:pt x="93" y="138"/>
                  </a:lnTo>
                  <a:lnTo>
                    <a:pt x="36" y="159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3" name="Freeform 173"/>
            <p:cNvSpPr>
              <a:spLocks/>
            </p:cNvSpPr>
            <p:nvPr/>
          </p:nvSpPr>
          <p:spPr bwMode="auto">
            <a:xfrm>
              <a:off x="4279" y="1524"/>
              <a:ext cx="65" cy="62"/>
            </a:xfrm>
            <a:custGeom>
              <a:avLst/>
              <a:gdLst>
                <a:gd name="T0" fmla="*/ 48 w 162"/>
                <a:gd name="T1" fmla="*/ 0 h 156"/>
                <a:gd name="T2" fmla="*/ 126 w 162"/>
                <a:gd name="T3" fmla="*/ 15 h 156"/>
                <a:gd name="T4" fmla="*/ 162 w 162"/>
                <a:gd name="T5" fmla="*/ 48 h 156"/>
                <a:gd name="T6" fmla="*/ 150 w 162"/>
                <a:gd name="T7" fmla="*/ 87 h 156"/>
                <a:gd name="T8" fmla="*/ 90 w 162"/>
                <a:gd name="T9" fmla="*/ 111 h 156"/>
                <a:gd name="T10" fmla="*/ 24 w 162"/>
                <a:gd name="T11" fmla="*/ 138 h 156"/>
                <a:gd name="T12" fmla="*/ 0 w 16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56">
                  <a:moveTo>
                    <a:pt x="48" y="0"/>
                  </a:moveTo>
                  <a:lnTo>
                    <a:pt x="126" y="15"/>
                  </a:lnTo>
                  <a:lnTo>
                    <a:pt x="162" y="48"/>
                  </a:lnTo>
                  <a:lnTo>
                    <a:pt x="150" y="87"/>
                  </a:lnTo>
                  <a:lnTo>
                    <a:pt x="90" y="111"/>
                  </a:lnTo>
                  <a:lnTo>
                    <a:pt x="24" y="138"/>
                  </a:lnTo>
                  <a:lnTo>
                    <a:pt x="0" y="15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4" name="Freeform 174"/>
            <p:cNvSpPr>
              <a:spLocks/>
            </p:cNvSpPr>
            <p:nvPr/>
          </p:nvSpPr>
          <p:spPr bwMode="auto">
            <a:xfrm>
              <a:off x="4272" y="1550"/>
              <a:ext cx="47" cy="19"/>
            </a:xfrm>
            <a:custGeom>
              <a:avLst/>
              <a:gdLst>
                <a:gd name="T0" fmla="*/ 0 w 117"/>
                <a:gd name="T1" fmla="*/ 0 h 48"/>
                <a:gd name="T2" fmla="*/ 60 w 117"/>
                <a:gd name="T3" fmla="*/ 21 h 48"/>
                <a:gd name="T4" fmla="*/ 117 w 117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8">
                  <a:moveTo>
                    <a:pt x="0" y="0"/>
                  </a:moveTo>
                  <a:lnTo>
                    <a:pt x="60" y="21"/>
                  </a:lnTo>
                  <a:lnTo>
                    <a:pt x="117" y="4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5" name="Freeform 175"/>
            <p:cNvSpPr>
              <a:spLocks/>
            </p:cNvSpPr>
            <p:nvPr/>
          </p:nvSpPr>
          <p:spPr bwMode="auto">
            <a:xfrm>
              <a:off x="4282" y="1544"/>
              <a:ext cx="68" cy="87"/>
            </a:xfrm>
            <a:custGeom>
              <a:avLst/>
              <a:gdLst>
                <a:gd name="T0" fmla="*/ 162 w 171"/>
                <a:gd name="T1" fmla="*/ 0 h 216"/>
                <a:gd name="T2" fmla="*/ 171 w 171"/>
                <a:gd name="T3" fmla="*/ 63 h 216"/>
                <a:gd name="T4" fmla="*/ 162 w 171"/>
                <a:gd name="T5" fmla="*/ 135 h 216"/>
                <a:gd name="T6" fmla="*/ 120 w 171"/>
                <a:gd name="T7" fmla="*/ 159 h 216"/>
                <a:gd name="T8" fmla="*/ 51 w 171"/>
                <a:gd name="T9" fmla="*/ 189 h 216"/>
                <a:gd name="T10" fmla="*/ 0 w 171"/>
                <a:gd name="T1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216">
                  <a:moveTo>
                    <a:pt x="162" y="0"/>
                  </a:moveTo>
                  <a:lnTo>
                    <a:pt x="171" y="63"/>
                  </a:lnTo>
                  <a:lnTo>
                    <a:pt x="162" y="135"/>
                  </a:lnTo>
                  <a:lnTo>
                    <a:pt x="120" y="159"/>
                  </a:lnTo>
                  <a:lnTo>
                    <a:pt x="51" y="189"/>
                  </a:lnTo>
                  <a:lnTo>
                    <a:pt x="0" y="21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6" name="Freeform 176"/>
            <p:cNvSpPr>
              <a:spLocks/>
            </p:cNvSpPr>
            <p:nvPr/>
          </p:nvSpPr>
          <p:spPr bwMode="auto">
            <a:xfrm>
              <a:off x="4292" y="1623"/>
              <a:ext cx="48" cy="54"/>
            </a:xfrm>
            <a:custGeom>
              <a:avLst/>
              <a:gdLst>
                <a:gd name="T0" fmla="*/ 6 w 120"/>
                <a:gd name="T1" fmla="*/ 0 h 135"/>
                <a:gd name="T2" fmla="*/ 63 w 120"/>
                <a:gd name="T3" fmla="*/ 36 h 135"/>
                <a:gd name="T4" fmla="*/ 117 w 120"/>
                <a:gd name="T5" fmla="*/ 93 h 135"/>
                <a:gd name="T6" fmla="*/ 120 w 120"/>
                <a:gd name="T7" fmla="*/ 129 h 135"/>
                <a:gd name="T8" fmla="*/ 60 w 120"/>
                <a:gd name="T9" fmla="*/ 135 h 135"/>
                <a:gd name="T10" fmla="*/ 0 w 120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35">
                  <a:moveTo>
                    <a:pt x="6" y="0"/>
                  </a:moveTo>
                  <a:lnTo>
                    <a:pt x="63" y="36"/>
                  </a:lnTo>
                  <a:lnTo>
                    <a:pt x="117" y="93"/>
                  </a:lnTo>
                  <a:lnTo>
                    <a:pt x="120" y="129"/>
                  </a:lnTo>
                  <a:lnTo>
                    <a:pt x="60" y="135"/>
                  </a:lnTo>
                  <a:lnTo>
                    <a:pt x="0" y="13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7" name="Line 177"/>
            <p:cNvSpPr>
              <a:spLocks noChangeShapeType="1"/>
            </p:cNvSpPr>
            <p:nvPr/>
          </p:nvSpPr>
          <p:spPr bwMode="auto">
            <a:xfrm>
              <a:off x="4277" y="1663"/>
              <a:ext cx="14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8" name="Freeform 178"/>
            <p:cNvSpPr>
              <a:spLocks/>
            </p:cNvSpPr>
            <p:nvPr/>
          </p:nvSpPr>
          <p:spPr bwMode="auto">
            <a:xfrm>
              <a:off x="4313" y="1674"/>
              <a:ext cx="27" cy="49"/>
            </a:xfrm>
            <a:custGeom>
              <a:avLst/>
              <a:gdLst>
                <a:gd name="T0" fmla="*/ 69 w 69"/>
                <a:gd name="T1" fmla="*/ 0 h 123"/>
                <a:gd name="T2" fmla="*/ 48 w 69"/>
                <a:gd name="T3" fmla="*/ 81 h 123"/>
                <a:gd name="T4" fmla="*/ 24 w 69"/>
                <a:gd name="T5" fmla="*/ 123 h 123"/>
                <a:gd name="T6" fmla="*/ 0 w 69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23">
                  <a:moveTo>
                    <a:pt x="69" y="0"/>
                  </a:moveTo>
                  <a:lnTo>
                    <a:pt x="48" y="81"/>
                  </a:lnTo>
                  <a:lnTo>
                    <a:pt x="24" y="123"/>
                  </a:lnTo>
                  <a:lnTo>
                    <a:pt x="0" y="12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79" name="Freeform 179"/>
            <p:cNvSpPr>
              <a:spLocks/>
            </p:cNvSpPr>
            <p:nvPr/>
          </p:nvSpPr>
          <p:spPr bwMode="auto">
            <a:xfrm>
              <a:off x="4230" y="1729"/>
              <a:ext cx="14" cy="30"/>
            </a:xfrm>
            <a:custGeom>
              <a:avLst/>
              <a:gdLst>
                <a:gd name="T0" fmla="*/ 18 w 36"/>
                <a:gd name="T1" fmla="*/ 0 h 75"/>
                <a:gd name="T2" fmla="*/ 0 w 36"/>
                <a:gd name="T3" fmla="*/ 9 h 75"/>
                <a:gd name="T4" fmla="*/ 18 w 36"/>
                <a:gd name="T5" fmla="*/ 39 h 75"/>
                <a:gd name="T6" fmla="*/ 36 w 36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75">
                  <a:moveTo>
                    <a:pt x="18" y="0"/>
                  </a:moveTo>
                  <a:lnTo>
                    <a:pt x="0" y="9"/>
                  </a:lnTo>
                  <a:lnTo>
                    <a:pt x="18" y="39"/>
                  </a:lnTo>
                  <a:lnTo>
                    <a:pt x="36" y="7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0" name="Freeform 180"/>
            <p:cNvSpPr>
              <a:spLocks/>
            </p:cNvSpPr>
            <p:nvPr/>
          </p:nvSpPr>
          <p:spPr bwMode="auto">
            <a:xfrm>
              <a:off x="4198" y="1772"/>
              <a:ext cx="39" cy="55"/>
            </a:xfrm>
            <a:custGeom>
              <a:avLst/>
              <a:gdLst>
                <a:gd name="T0" fmla="*/ 99 w 99"/>
                <a:gd name="T1" fmla="*/ 0 h 138"/>
                <a:gd name="T2" fmla="*/ 60 w 99"/>
                <a:gd name="T3" fmla="*/ 12 h 138"/>
                <a:gd name="T4" fmla="*/ 0 w 99"/>
                <a:gd name="T5" fmla="*/ 108 h 138"/>
                <a:gd name="T6" fmla="*/ 6 w 99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38">
                  <a:moveTo>
                    <a:pt x="99" y="0"/>
                  </a:moveTo>
                  <a:lnTo>
                    <a:pt x="60" y="12"/>
                  </a:lnTo>
                  <a:lnTo>
                    <a:pt x="0" y="108"/>
                  </a:lnTo>
                  <a:lnTo>
                    <a:pt x="6" y="13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1" name="Freeform 181"/>
            <p:cNvSpPr>
              <a:spLocks/>
            </p:cNvSpPr>
            <p:nvPr/>
          </p:nvSpPr>
          <p:spPr bwMode="auto">
            <a:xfrm>
              <a:off x="4198" y="1809"/>
              <a:ext cx="58" cy="53"/>
            </a:xfrm>
            <a:custGeom>
              <a:avLst/>
              <a:gdLst>
                <a:gd name="T0" fmla="*/ 147 w 147"/>
                <a:gd name="T1" fmla="*/ 0 h 132"/>
                <a:gd name="T2" fmla="*/ 78 w 147"/>
                <a:gd name="T3" fmla="*/ 15 h 132"/>
                <a:gd name="T4" fmla="*/ 3 w 147"/>
                <a:gd name="T5" fmla="*/ 36 h 132"/>
                <a:gd name="T6" fmla="*/ 0 w 147"/>
                <a:gd name="T7" fmla="*/ 60 h 132"/>
                <a:gd name="T8" fmla="*/ 39 w 147"/>
                <a:gd name="T9" fmla="*/ 90 h 132"/>
                <a:gd name="T10" fmla="*/ 81 w 147"/>
                <a:gd name="T1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32">
                  <a:moveTo>
                    <a:pt x="147" y="0"/>
                  </a:moveTo>
                  <a:lnTo>
                    <a:pt x="78" y="15"/>
                  </a:lnTo>
                  <a:lnTo>
                    <a:pt x="3" y="36"/>
                  </a:lnTo>
                  <a:lnTo>
                    <a:pt x="0" y="60"/>
                  </a:lnTo>
                  <a:lnTo>
                    <a:pt x="39" y="90"/>
                  </a:lnTo>
                  <a:lnTo>
                    <a:pt x="81" y="13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2" name="Freeform 182"/>
            <p:cNvSpPr>
              <a:spLocks/>
            </p:cNvSpPr>
            <p:nvPr/>
          </p:nvSpPr>
          <p:spPr bwMode="auto">
            <a:xfrm>
              <a:off x="4241" y="1815"/>
              <a:ext cx="33" cy="35"/>
            </a:xfrm>
            <a:custGeom>
              <a:avLst/>
              <a:gdLst>
                <a:gd name="T0" fmla="*/ 0 w 84"/>
                <a:gd name="T1" fmla="*/ 0 h 87"/>
                <a:gd name="T2" fmla="*/ 36 w 84"/>
                <a:gd name="T3" fmla="*/ 42 h 87"/>
                <a:gd name="T4" fmla="*/ 84 w 8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7">
                  <a:moveTo>
                    <a:pt x="0" y="0"/>
                  </a:moveTo>
                  <a:lnTo>
                    <a:pt x="36" y="42"/>
                  </a:lnTo>
                  <a:lnTo>
                    <a:pt x="84" y="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3" name="Freeform 183"/>
            <p:cNvSpPr>
              <a:spLocks/>
            </p:cNvSpPr>
            <p:nvPr/>
          </p:nvSpPr>
          <p:spPr bwMode="auto">
            <a:xfrm>
              <a:off x="4192" y="1861"/>
              <a:ext cx="81" cy="11"/>
            </a:xfrm>
            <a:custGeom>
              <a:avLst/>
              <a:gdLst>
                <a:gd name="T0" fmla="*/ 204 w 204"/>
                <a:gd name="T1" fmla="*/ 27 h 27"/>
                <a:gd name="T2" fmla="*/ 132 w 204"/>
                <a:gd name="T3" fmla="*/ 27 h 27"/>
                <a:gd name="T4" fmla="*/ 60 w 204"/>
                <a:gd name="T5" fmla="*/ 12 h 27"/>
                <a:gd name="T6" fmla="*/ 0 w 20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7">
                  <a:moveTo>
                    <a:pt x="204" y="27"/>
                  </a:moveTo>
                  <a:lnTo>
                    <a:pt x="132" y="27"/>
                  </a:lnTo>
                  <a:lnTo>
                    <a:pt x="60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4" name="Freeform 184"/>
            <p:cNvSpPr>
              <a:spLocks/>
            </p:cNvSpPr>
            <p:nvPr/>
          </p:nvSpPr>
          <p:spPr bwMode="auto">
            <a:xfrm>
              <a:off x="4146" y="1879"/>
              <a:ext cx="127" cy="26"/>
            </a:xfrm>
            <a:custGeom>
              <a:avLst/>
              <a:gdLst>
                <a:gd name="T0" fmla="*/ 318 w 318"/>
                <a:gd name="T1" fmla="*/ 0 h 66"/>
                <a:gd name="T2" fmla="*/ 285 w 318"/>
                <a:gd name="T3" fmla="*/ 36 h 66"/>
                <a:gd name="T4" fmla="*/ 258 w 318"/>
                <a:gd name="T5" fmla="*/ 63 h 66"/>
                <a:gd name="T6" fmla="*/ 201 w 318"/>
                <a:gd name="T7" fmla="*/ 66 h 66"/>
                <a:gd name="T8" fmla="*/ 129 w 318"/>
                <a:gd name="T9" fmla="*/ 63 h 66"/>
                <a:gd name="T10" fmla="*/ 54 w 318"/>
                <a:gd name="T11" fmla="*/ 45 h 66"/>
                <a:gd name="T12" fmla="*/ 0 w 318"/>
                <a:gd name="T1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66">
                  <a:moveTo>
                    <a:pt x="318" y="0"/>
                  </a:moveTo>
                  <a:lnTo>
                    <a:pt x="285" y="36"/>
                  </a:lnTo>
                  <a:lnTo>
                    <a:pt x="258" y="63"/>
                  </a:lnTo>
                  <a:lnTo>
                    <a:pt x="201" y="66"/>
                  </a:lnTo>
                  <a:lnTo>
                    <a:pt x="129" y="63"/>
                  </a:lnTo>
                  <a:lnTo>
                    <a:pt x="54" y="45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5" name="Line 185"/>
            <p:cNvSpPr>
              <a:spLocks noChangeShapeType="1"/>
            </p:cNvSpPr>
            <p:nvPr/>
          </p:nvSpPr>
          <p:spPr bwMode="auto">
            <a:xfrm>
              <a:off x="4309" y="1757"/>
              <a:ext cx="5" cy="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6" name="Freeform 186"/>
            <p:cNvSpPr>
              <a:spLocks/>
            </p:cNvSpPr>
            <p:nvPr/>
          </p:nvSpPr>
          <p:spPr bwMode="auto">
            <a:xfrm>
              <a:off x="4104" y="1285"/>
              <a:ext cx="60" cy="104"/>
            </a:xfrm>
            <a:custGeom>
              <a:avLst/>
              <a:gdLst>
                <a:gd name="T0" fmla="*/ 150 w 150"/>
                <a:gd name="T1" fmla="*/ 0 h 261"/>
                <a:gd name="T2" fmla="*/ 87 w 150"/>
                <a:gd name="T3" fmla="*/ 30 h 261"/>
                <a:gd name="T4" fmla="*/ 21 w 150"/>
                <a:gd name="T5" fmla="*/ 69 h 261"/>
                <a:gd name="T6" fmla="*/ 3 w 150"/>
                <a:gd name="T7" fmla="*/ 120 h 261"/>
                <a:gd name="T8" fmla="*/ 0 w 150"/>
                <a:gd name="T9" fmla="*/ 192 h 261"/>
                <a:gd name="T10" fmla="*/ 9 w 150"/>
                <a:gd name="T11" fmla="*/ 231 h 261"/>
                <a:gd name="T12" fmla="*/ 30 w 150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61">
                  <a:moveTo>
                    <a:pt x="150" y="0"/>
                  </a:moveTo>
                  <a:lnTo>
                    <a:pt x="87" y="30"/>
                  </a:lnTo>
                  <a:lnTo>
                    <a:pt x="21" y="69"/>
                  </a:lnTo>
                  <a:lnTo>
                    <a:pt x="3" y="120"/>
                  </a:lnTo>
                  <a:lnTo>
                    <a:pt x="0" y="192"/>
                  </a:lnTo>
                  <a:lnTo>
                    <a:pt x="9" y="231"/>
                  </a:lnTo>
                  <a:lnTo>
                    <a:pt x="30" y="26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7" name="Freeform 187"/>
            <p:cNvSpPr>
              <a:spLocks/>
            </p:cNvSpPr>
            <p:nvPr/>
          </p:nvSpPr>
          <p:spPr bwMode="auto">
            <a:xfrm>
              <a:off x="4106" y="1327"/>
              <a:ext cx="81" cy="34"/>
            </a:xfrm>
            <a:custGeom>
              <a:avLst/>
              <a:gdLst>
                <a:gd name="T0" fmla="*/ 201 w 201"/>
                <a:gd name="T1" fmla="*/ 0 h 84"/>
                <a:gd name="T2" fmla="*/ 138 w 201"/>
                <a:gd name="T3" fmla="*/ 0 h 84"/>
                <a:gd name="T4" fmla="*/ 66 w 201"/>
                <a:gd name="T5" fmla="*/ 27 h 84"/>
                <a:gd name="T6" fmla="*/ 21 w 201"/>
                <a:gd name="T7" fmla="*/ 51 h 84"/>
                <a:gd name="T8" fmla="*/ 0 w 201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4">
                  <a:moveTo>
                    <a:pt x="201" y="0"/>
                  </a:moveTo>
                  <a:lnTo>
                    <a:pt x="138" y="0"/>
                  </a:lnTo>
                  <a:lnTo>
                    <a:pt x="66" y="27"/>
                  </a:lnTo>
                  <a:lnTo>
                    <a:pt x="21" y="51"/>
                  </a:lnTo>
                  <a:lnTo>
                    <a:pt x="0" y="8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8" name="Freeform 188"/>
            <p:cNvSpPr>
              <a:spLocks/>
            </p:cNvSpPr>
            <p:nvPr/>
          </p:nvSpPr>
          <p:spPr bwMode="auto">
            <a:xfrm>
              <a:off x="4112" y="1357"/>
              <a:ext cx="38" cy="18"/>
            </a:xfrm>
            <a:custGeom>
              <a:avLst/>
              <a:gdLst>
                <a:gd name="T0" fmla="*/ 0 w 93"/>
                <a:gd name="T1" fmla="*/ 0 h 45"/>
                <a:gd name="T2" fmla="*/ 33 w 93"/>
                <a:gd name="T3" fmla="*/ 21 h 45"/>
                <a:gd name="T4" fmla="*/ 93 w 93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45">
                  <a:moveTo>
                    <a:pt x="0" y="0"/>
                  </a:moveTo>
                  <a:lnTo>
                    <a:pt x="33" y="21"/>
                  </a:lnTo>
                  <a:lnTo>
                    <a:pt x="93" y="4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89" name="Freeform 189"/>
            <p:cNvSpPr>
              <a:spLocks/>
            </p:cNvSpPr>
            <p:nvPr/>
          </p:nvSpPr>
          <p:spPr bwMode="auto">
            <a:xfrm>
              <a:off x="4129" y="1345"/>
              <a:ext cx="13" cy="22"/>
            </a:xfrm>
            <a:custGeom>
              <a:avLst/>
              <a:gdLst>
                <a:gd name="T0" fmla="*/ 0 w 31"/>
                <a:gd name="T1" fmla="*/ 0 h 54"/>
                <a:gd name="T2" fmla="*/ 21 w 31"/>
                <a:gd name="T3" fmla="*/ 12 h 54"/>
                <a:gd name="T4" fmla="*/ 30 w 31"/>
                <a:gd name="T5" fmla="*/ 39 h 54"/>
                <a:gd name="T6" fmla="*/ 15 w 31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4">
                  <a:moveTo>
                    <a:pt x="0" y="0"/>
                  </a:moveTo>
                  <a:cubicBezTo>
                    <a:pt x="8" y="3"/>
                    <a:pt x="16" y="6"/>
                    <a:pt x="21" y="12"/>
                  </a:cubicBezTo>
                  <a:cubicBezTo>
                    <a:pt x="26" y="18"/>
                    <a:pt x="31" y="32"/>
                    <a:pt x="30" y="39"/>
                  </a:cubicBezTo>
                  <a:cubicBezTo>
                    <a:pt x="29" y="46"/>
                    <a:pt x="22" y="50"/>
                    <a:pt x="15" y="5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0" name="Freeform 190"/>
            <p:cNvSpPr>
              <a:spLocks/>
            </p:cNvSpPr>
            <p:nvPr/>
          </p:nvSpPr>
          <p:spPr bwMode="auto">
            <a:xfrm>
              <a:off x="4106" y="1370"/>
              <a:ext cx="69" cy="109"/>
            </a:xfrm>
            <a:custGeom>
              <a:avLst/>
              <a:gdLst>
                <a:gd name="T0" fmla="*/ 171 w 171"/>
                <a:gd name="T1" fmla="*/ 0 h 273"/>
                <a:gd name="T2" fmla="*/ 90 w 171"/>
                <a:gd name="T3" fmla="*/ 15 h 273"/>
                <a:gd name="T4" fmla="*/ 36 w 171"/>
                <a:gd name="T5" fmla="*/ 54 h 273"/>
                <a:gd name="T6" fmla="*/ 9 w 171"/>
                <a:gd name="T7" fmla="*/ 93 h 273"/>
                <a:gd name="T8" fmla="*/ 0 w 171"/>
                <a:gd name="T9" fmla="*/ 147 h 273"/>
                <a:gd name="T10" fmla="*/ 0 w 171"/>
                <a:gd name="T11" fmla="*/ 213 h 273"/>
                <a:gd name="T12" fmla="*/ 24 w 171"/>
                <a:gd name="T1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73">
                  <a:moveTo>
                    <a:pt x="171" y="0"/>
                  </a:moveTo>
                  <a:lnTo>
                    <a:pt x="90" y="15"/>
                  </a:lnTo>
                  <a:lnTo>
                    <a:pt x="36" y="54"/>
                  </a:lnTo>
                  <a:lnTo>
                    <a:pt x="9" y="93"/>
                  </a:lnTo>
                  <a:lnTo>
                    <a:pt x="0" y="147"/>
                  </a:lnTo>
                  <a:lnTo>
                    <a:pt x="0" y="213"/>
                  </a:lnTo>
                  <a:lnTo>
                    <a:pt x="24" y="27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1" name="Freeform 191"/>
            <p:cNvSpPr>
              <a:spLocks/>
            </p:cNvSpPr>
            <p:nvPr/>
          </p:nvSpPr>
          <p:spPr bwMode="auto">
            <a:xfrm>
              <a:off x="4108" y="1412"/>
              <a:ext cx="73" cy="35"/>
            </a:xfrm>
            <a:custGeom>
              <a:avLst/>
              <a:gdLst>
                <a:gd name="T0" fmla="*/ 183 w 183"/>
                <a:gd name="T1" fmla="*/ 0 h 87"/>
                <a:gd name="T2" fmla="*/ 120 w 183"/>
                <a:gd name="T3" fmla="*/ 3 h 87"/>
                <a:gd name="T4" fmla="*/ 63 w 183"/>
                <a:gd name="T5" fmla="*/ 21 h 87"/>
                <a:gd name="T6" fmla="*/ 24 w 183"/>
                <a:gd name="T7" fmla="*/ 57 h 87"/>
                <a:gd name="T8" fmla="*/ 0 w 183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87">
                  <a:moveTo>
                    <a:pt x="183" y="0"/>
                  </a:moveTo>
                  <a:lnTo>
                    <a:pt x="120" y="3"/>
                  </a:lnTo>
                  <a:lnTo>
                    <a:pt x="63" y="21"/>
                  </a:lnTo>
                  <a:lnTo>
                    <a:pt x="24" y="57"/>
                  </a:lnTo>
                  <a:lnTo>
                    <a:pt x="0" y="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2" name="Freeform 192"/>
            <p:cNvSpPr>
              <a:spLocks/>
            </p:cNvSpPr>
            <p:nvPr/>
          </p:nvSpPr>
          <p:spPr bwMode="auto">
            <a:xfrm>
              <a:off x="4118" y="1440"/>
              <a:ext cx="48" cy="19"/>
            </a:xfrm>
            <a:custGeom>
              <a:avLst/>
              <a:gdLst>
                <a:gd name="T0" fmla="*/ 0 w 120"/>
                <a:gd name="T1" fmla="*/ 0 h 49"/>
                <a:gd name="T2" fmla="*/ 39 w 120"/>
                <a:gd name="T3" fmla="*/ 24 h 49"/>
                <a:gd name="T4" fmla="*/ 87 w 120"/>
                <a:gd name="T5" fmla="*/ 45 h 49"/>
                <a:gd name="T6" fmla="*/ 120 w 120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49">
                  <a:moveTo>
                    <a:pt x="0" y="0"/>
                  </a:moveTo>
                  <a:cubicBezTo>
                    <a:pt x="12" y="8"/>
                    <a:pt x="25" y="17"/>
                    <a:pt x="39" y="24"/>
                  </a:cubicBezTo>
                  <a:cubicBezTo>
                    <a:pt x="53" y="31"/>
                    <a:pt x="74" y="41"/>
                    <a:pt x="87" y="45"/>
                  </a:cubicBezTo>
                  <a:cubicBezTo>
                    <a:pt x="100" y="49"/>
                    <a:pt x="110" y="48"/>
                    <a:pt x="120" y="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3" name="Freeform 193"/>
            <p:cNvSpPr>
              <a:spLocks/>
            </p:cNvSpPr>
            <p:nvPr/>
          </p:nvSpPr>
          <p:spPr bwMode="auto">
            <a:xfrm>
              <a:off x="4103" y="1455"/>
              <a:ext cx="85" cy="107"/>
            </a:xfrm>
            <a:custGeom>
              <a:avLst/>
              <a:gdLst>
                <a:gd name="T0" fmla="*/ 213 w 213"/>
                <a:gd name="T1" fmla="*/ 0 h 267"/>
                <a:gd name="T2" fmla="*/ 126 w 213"/>
                <a:gd name="T3" fmla="*/ 15 h 267"/>
                <a:gd name="T4" fmla="*/ 54 w 213"/>
                <a:gd name="T5" fmla="*/ 33 h 267"/>
                <a:gd name="T6" fmla="*/ 21 w 213"/>
                <a:gd name="T7" fmla="*/ 69 h 267"/>
                <a:gd name="T8" fmla="*/ 3 w 213"/>
                <a:gd name="T9" fmla="*/ 132 h 267"/>
                <a:gd name="T10" fmla="*/ 0 w 213"/>
                <a:gd name="T11" fmla="*/ 204 h 267"/>
                <a:gd name="T12" fmla="*/ 6 w 213"/>
                <a:gd name="T13" fmla="*/ 237 h 267"/>
                <a:gd name="T14" fmla="*/ 33 w 213"/>
                <a:gd name="T1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67">
                  <a:moveTo>
                    <a:pt x="213" y="0"/>
                  </a:moveTo>
                  <a:lnTo>
                    <a:pt x="126" y="15"/>
                  </a:lnTo>
                  <a:lnTo>
                    <a:pt x="54" y="33"/>
                  </a:lnTo>
                  <a:lnTo>
                    <a:pt x="21" y="69"/>
                  </a:lnTo>
                  <a:lnTo>
                    <a:pt x="3" y="132"/>
                  </a:lnTo>
                  <a:lnTo>
                    <a:pt x="0" y="204"/>
                  </a:lnTo>
                  <a:lnTo>
                    <a:pt x="6" y="237"/>
                  </a:lnTo>
                  <a:lnTo>
                    <a:pt x="33" y="26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4" name="Freeform 194"/>
            <p:cNvSpPr>
              <a:spLocks/>
            </p:cNvSpPr>
            <p:nvPr/>
          </p:nvSpPr>
          <p:spPr bwMode="auto">
            <a:xfrm>
              <a:off x="4103" y="1497"/>
              <a:ext cx="89" cy="42"/>
            </a:xfrm>
            <a:custGeom>
              <a:avLst/>
              <a:gdLst>
                <a:gd name="T0" fmla="*/ 222 w 222"/>
                <a:gd name="T1" fmla="*/ 0 h 105"/>
                <a:gd name="T2" fmla="*/ 168 w 222"/>
                <a:gd name="T3" fmla="*/ 9 h 105"/>
                <a:gd name="T4" fmla="*/ 87 w 222"/>
                <a:gd name="T5" fmla="*/ 21 h 105"/>
                <a:gd name="T6" fmla="*/ 45 w 222"/>
                <a:gd name="T7" fmla="*/ 57 h 105"/>
                <a:gd name="T8" fmla="*/ 30 w 222"/>
                <a:gd name="T9" fmla="*/ 75 h 105"/>
                <a:gd name="T10" fmla="*/ 0 w 222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105">
                  <a:moveTo>
                    <a:pt x="222" y="0"/>
                  </a:moveTo>
                  <a:lnTo>
                    <a:pt x="168" y="9"/>
                  </a:lnTo>
                  <a:lnTo>
                    <a:pt x="87" y="21"/>
                  </a:lnTo>
                  <a:lnTo>
                    <a:pt x="45" y="57"/>
                  </a:lnTo>
                  <a:lnTo>
                    <a:pt x="30" y="75"/>
                  </a:lnTo>
                  <a:lnTo>
                    <a:pt x="0" y="10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5" name="Freeform 195"/>
            <p:cNvSpPr>
              <a:spLocks/>
            </p:cNvSpPr>
            <p:nvPr/>
          </p:nvSpPr>
          <p:spPr bwMode="auto">
            <a:xfrm>
              <a:off x="4098" y="1521"/>
              <a:ext cx="94" cy="117"/>
            </a:xfrm>
            <a:custGeom>
              <a:avLst/>
              <a:gdLst>
                <a:gd name="T0" fmla="*/ 72 w 234"/>
                <a:gd name="T1" fmla="*/ 0 h 291"/>
                <a:gd name="T2" fmla="*/ 114 w 234"/>
                <a:gd name="T3" fmla="*/ 36 h 291"/>
                <a:gd name="T4" fmla="*/ 171 w 234"/>
                <a:gd name="T5" fmla="*/ 51 h 291"/>
                <a:gd name="T6" fmla="*/ 234 w 234"/>
                <a:gd name="T7" fmla="*/ 54 h 291"/>
                <a:gd name="T8" fmla="*/ 231 w 234"/>
                <a:gd name="T9" fmla="*/ 135 h 291"/>
                <a:gd name="T10" fmla="*/ 228 w 234"/>
                <a:gd name="T11" fmla="*/ 159 h 291"/>
                <a:gd name="T12" fmla="*/ 168 w 234"/>
                <a:gd name="T13" fmla="*/ 180 h 291"/>
                <a:gd name="T14" fmla="*/ 108 w 234"/>
                <a:gd name="T15" fmla="*/ 189 h 291"/>
                <a:gd name="T16" fmla="*/ 60 w 234"/>
                <a:gd name="T17" fmla="*/ 213 h 291"/>
                <a:gd name="T18" fmla="*/ 24 w 234"/>
                <a:gd name="T19" fmla="*/ 246 h 291"/>
                <a:gd name="T20" fmla="*/ 0 w 234"/>
                <a:gd name="T2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291">
                  <a:moveTo>
                    <a:pt x="72" y="0"/>
                  </a:moveTo>
                  <a:lnTo>
                    <a:pt x="114" y="36"/>
                  </a:lnTo>
                  <a:lnTo>
                    <a:pt x="171" y="51"/>
                  </a:lnTo>
                  <a:lnTo>
                    <a:pt x="234" y="54"/>
                  </a:lnTo>
                  <a:lnTo>
                    <a:pt x="231" y="135"/>
                  </a:lnTo>
                  <a:lnTo>
                    <a:pt x="228" y="159"/>
                  </a:lnTo>
                  <a:lnTo>
                    <a:pt x="168" y="180"/>
                  </a:lnTo>
                  <a:lnTo>
                    <a:pt x="108" y="189"/>
                  </a:lnTo>
                  <a:lnTo>
                    <a:pt x="60" y="213"/>
                  </a:lnTo>
                  <a:lnTo>
                    <a:pt x="24" y="246"/>
                  </a:lnTo>
                  <a:lnTo>
                    <a:pt x="0" y="29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6" name="Freeform 196"/>
            <p:cNvSpPr>
              <a:spLocks/>
            </p:cNvSpPr>
            <p:nvPr/>
          </p:nvSpPr>
          <p:spPr bwMode="auto">
            <a:xfrm>
              <a:off x="4098" y="1543"/>
              <a:ext cx="76" cy="118"/>
            </a:xfrm>
            <a:custGeom>
              <a:avLst/>
              <a:gdLst>
                <a:gd name="T0" fmla="*/ 189 w 189"/>
                <a:gd name="T1" fmla="*/ 0 h 294"/>
                <a:gd name="T2" fmla="*/ 108 w 189"/>
                <a:gd name="T3" fmla="*/ 21 h 294"/>
                <a:gd name="T4" fmla="*/ 48 w 189"/>
                <a:gd name="T5" fmla="*/ 60 h 294"/>
                <a:gd name="T6" fmla="*/ 0 w 189"/>
                <a:gd name="T7" fmla="*/ 90 h 294"/>
                <a:gd name="T8" fmla="*/ 3 w 189"/>
                <a:gd name="T9" fmla="*/ 186 h 294"/>
                <a:gd name="T10" fmla="*/ 0 w 189"/>
                <a:gd name="T11" fmla="*/ 249 h 294"/>
                <a:gd name="T12" fmla="*/ 33 w 189"/>
                <a:gd name="T13" fmla="*/ 279 h 294"/>
                <a:gd name="T14" fmla="*/ 57 w 189"/>
                <a:gd name="T1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294">
                  <a:moveTo>
                    <a:pt x="189" y="0"/>
                  </a:moveTo>
                  <a:lnTo>
                    <a:pt x="108" y="21"/>
                  </a:lnTo>
                  <a:lnTo>
                    <a:pt x="48" y="60"/>
                  </a:lnTo>
                  <a:lnTo>
                    <a:pt x="0" y="90"/>
                  </a:lnTo>
                  <a:lnTo>
                    <a:pt x="3" y="186"/>
                  </a:lnTo>
                  <a:lnTo>
                    <a:pt x="0" y="249"/>
                  </a:lnTo>
                  <a:lnTo>
                    <a:pt x="33" y="279"/>
                  </a:lnTo>
                  <a:lnTo>
                    <a:pt x="57" y="29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7" name="Freeform 197"/>
            <p:cNvSpPr>
              <a:spLocks/>
            </p:cNvSpPr>
            <p:nvPr/>
          </p:nvSpPr>
          <p:spPr bwMode="auto">
            <a:xfrm>
              <a:off x="4100" y="1609"/>
              <a:ext cx="87" cy="119"/>
            </a:xfrm>
            <a:custGeom>
              <a:avLst/>
              <a:gdLst>
                <a:gd name="T0" fmla="*/ 45 w 216"/>
                <a:gd name="T1" fmla="*/ 0 h 297"/>
                <a:gd name="T2" fmla="*/ 84 w 216"/>
                <a:gd name="T3" fmla="*/ 30 h 297"/>
                <a:gd name="T4" fmla="*/ 165 w 216"/>
                <a:gd name="T5" fmla="*/ 48 h 297"/>
                <a:gd name="T6" fmla="*/ 216 w 216"/>
                <a:gd name="T7" fmla="*/ 57 h 297"/>
                <a:gd name="T8" fmla="*/ 216 w 216"/>
                <a:gd name="T9" fmla="*/ 168 h 297"/>
                <a:gd name="T10" fmla="*/ 171 w 216"/>
                <a:gd name="T11" fmla="*/ 189 h 297"/>
                <a:gd name="T12" fmla="*/ 93 w 216"/>
                <a:gd name="T13" fmla="*/ 210 h 297"/>
                <a:gd name="T14" fmla="*/ 42 w 216"/>
                <a:gd name="T15" fmla="*/ 249 h 297"/>
                <a:gd name="T16" fmla="*/ 0 w 216"/>
                <a:gd name="T1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97">
                  <a:moveTo>
                    <a:pt x="45" y="0"/>
                  </a:moveTo>
                  <a:lnTo>
                    <a:pt x="84" y="30"/>
                  </a:lnTo>
                  <a:lnTo>
                    <a:pt x="165" y="48"/>
                  </a:lnTo>
                  <a:lnTo>
                    <a:pt x="216" y="57"/>
                  </a:lnTo>
                  <a:lnTo>
                    <a:pt x="216" y="168"/>
                  </a:lnTo>
                  <a:lnTo>
                    <a:pt x="171" y="189"/>
                  </a:lnTo>
                  <a:lnTo>
                    <a:pt x="93" y="210"/>
                  </a:lnTo>
                  <a:lnTo>
                    <a:pt x="42" y="249"/>
                  </a:lnTo>
                  <a:lnTo>
                    <a:pt x="0" y="29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8" name="Freeform 198"/>
            <p:cNvSpPr>
              <a:spLocks/>
            </p:cNvSpPr>
            <p:nvPr/>
          </p:nvSpPr>
          <p:spPr bwMode="auto">
            <a:xfrm>
              <a:off x="4097" y="1631"/>
              <a:ext cx="84" cy="122"/>
            </a:xfrm>
            <a:custGeom>
              <a:avLst/>
              <a:gdLst>
                <a:gd name="T0" fmla="*/ 210 w 210"/>
                <a:gd name="T1" fmla="*/ 0 h 306"/>
                <a:gd name="T2" fmla="*/ 123 w 210"/>
                <a:gd name="T3" fmla="*/ 30 h 306"/>
                <a:gd name="T4" fmla="*/ 51 w 210"/>
                <a:gd name="T5" fmla="*/ 78 h 306"/>
                <a:gd name="T6" fmla="*/ 12 w 210"/>
                <a:gd name="T7" fmla="*/ 123 h 306"/>
                <a:gd name="T8" fmla="*/ 0 w 210"/>
                <a:gd name="T9" fmla="*/ 198 h 306"/>
                <a:gd name="T10" fmla="*/ 12 w 210"/>
                <a:gd name="T11" fmla="*/ 243 h 306"/>
                <a:gd name="T12" fmla="*/ 30 w 210"/>
                <a:gd name="T13" fmla="*/ 270 h 306"/>
                <a:gd name="T14" fmla="*/ 63 w 210"/>
                <a:gd name="T15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306">
                  <a:moveTo>
                    <a:pt x="210" y="0"/>
                  </a:moveTo>
                  <a:lnTo>
                    <a:pt x="123" y="30"/>
                  </a:lnTo>
                  <a:lnTo>
                    <a:pt x="51" y="78"/>
                  </a:lnTo>
                  <a:lnTo>
                    <a:pt x="12" y="123"/>
                  </a:lnTo>
                  <a:lnTo>
                    <a:pt x="0" y="198"/>
                  </a:lnTo>
                  <a:lnTo>
                    <a:pt x="12" y="243"/>
                  </a:lnTo>
                  <a:lnTo>
                    <a:pt x="30" y="270"/>
                  </a:lnTo>
                  <a:lnTo>
                    <a:pt x="63" y="30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799" name="Freeform 199"/>
            <p:cNvSpPr>
              <a:spLocks/>
            </p:cNvSpPr>
            <p:nvPr/>
          </p:nvSpPr>
          <p:spPr bwMode="auto">
            <a:xfrm>
              <a:off x="4106" y="1707"/>
              <a:ext cx="83" cy="114"/>
            </a:xfrm>
            <a:custGeom>
              <a:avLst/>
              <a:gdLst>
                <a:gd name="T0" fmla="*/ 45 w 207"/>
                <a:gd name="T1" fmla="*/ 0 h 285"/>
                <a:gd name="T2" fmla="*/ 105 w 207"/>
                <a:gd name="T3" fmla="*/ 18 h 285"/>
                <a:gd name="T4" fmla="*/ 195 w 207"/>
                <a:gd name="T5" fmla="*/ 36 h 285"/>
                <a:gd name="T6" fmla="*/ 207 w 207"/>
                <a:gd name="T7" fmla="*/ 108 h 285"/>
                <a:gd name="T8" fmla="*/ 201 w 207"/>
                <a:gd name="T9" fmla="*/ 153 h 285"/>
                <a:gd name="T10" fmla="*/ 138 w 207"/>
                <a:gd name="T11" fmla="*/ 180 h 285"/>
                <a:gd name="T12" fmla="*/ 69 w 207"/>
                <a:gd name="T13" fmla="*/ 207 h 285"/>
                <a:gd name="T14" fmla="*/ 21 w 207"/>
                <a:gd name="T15" fmla="*/ 249 h 285"/>
                <a:gd name="T16" fmla="*/ 0 w 20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85">
                  <a:moveTo>
                    <a:pt x="45" y="0"/>
                  </a:moveTo>
                  <a:lnTo>
                    <a:pt x="105" y="18"/>
                  </a:lnTo>
                  <a:lnTo>
                    <a:pt x="195" y="36"/>
                  </a:lnTo>
                  <a:lnTo>
                    <a:pt x="207" y="108"/>
                  </a:lnTo>
                  <a:lnTo>
                    <a:pt x="201" y="153"/>
                  </a:lnTo>
                  <a:lnTo>
                    <a:pt x="138" y="180"/>
                  </a:lnTo>
                  <a:lnTo>
                    <a:pt x="69" y="207"/>
                  </a:lnTo>
                  <a:lnTo>
                    <a:pt x="21" y="249"/>
                  </a:lnTo>
                  <a:lnTo>
                    <a:pt x="0" y="28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0" name="Freeform 200"/>
            <p:cNvSpPr>
              <a:spLocks/>
            </p:cNvSpPr>
            <p:nvPr/>
          </p:nvSpPr>
          <p:spPr bwMode="auto">
            <a:xfrm>
              <a:off x="4102" y="1724"/>
              <a:ext cx="75" cy="121"/>
            </a:xfrm>
            <a:custGeom>
              <a:avLst/>
              <a:gdLst>
                <a:gd name="T0" fmla="*/ 189 w 189"/>
                <a:gd name="T1" fmla="*/ 0 h 303"/>
                <a:gd name="T2" fmla="*/ 108 w 189"/>
                <a:gd name="T3" fmla="*/ 36 h 303"/>
                <a:gd name="T4" fmla="*/ 12 w 189"/>
                <a:gd name="T5" fmla="*/ 96 h 303"/>
                <a:gd name="T6" fmla="*/ 0 w 189"/>
                <a:gd name="T7" fmla="*/ 168 h 303"/>
                <a:gd name="T8" fmla="*/ 12 w 189"/>
                <a:gd name="T9" fmla="*/ 246 h 303"/>
                <a:gd name="T10" fmla="*/ 45 w 189"/>
                <a:gd name="T11" fmla="*/ 273 h 303"/>
                <a:gd name="T12" fmla="*/ 90 w 189"/>
                <a:gd name="T1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03">
                  <a:moveTo>
                    <a:pt x="189" y="0"/>
                  </a:moveTo>
                  <a:lnTo>
                    <a:pt x="108" y="36"/>
                  </a:lnTo>
                  <a:lnTo>
                    <a:pt x="12" y="96"/>
                  </a:lnTo>
                  <a:lnTo>
                    <a:pt x="0" y="168"/>
                  </a:lnTo>
                  <a:lnTo>
                    <a:pt x="12" y="246"/>
                  </a:lnTo>
                  <a:lnTo>
                    <a:pt x="45" y="273"/>
                  </a:lnTo>
                  <a:lnTo>
                    <a:pt x="90" y="30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1" name="Freeform 201"/>
            <p:cNvSpPr>
              <a:spLocks/>
            </p:cNvSpPr>
            <p:nvPr/>
          </p:nvSpPr>
          <p:spPr bwMode="auto">
            <a:xfrm>
              <a:off x="4127" y="1797"/>
              <a:ext cx="68" cy="9"/>
            </a:xfrm>
            <a:custGeom>
              <a:avLst/>
              <a:gdLst>
                <a:gd name="T0" fmla="*/ 0 w 171"/>
                <a:gd name="T1" fmla="*/ 0 h 21"/>
                <a:gd name="T2" fmla="*/ 87 w 171"/>
                <a:gd name="T3" fmla="*/ 15 h 21"/>
                <a:gd name="T4" fmla="*/ 171 w 17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21">
                  <a:moveTo>
                    <a:pt x="0" y="0"/>
                  </a:moveTo>
                  <a:lnTo>
                    <a:pt x="87" y="15"/>
                  </a:lnTo>
                  <a:lnTo>
                    <a:pt x="171" y="2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2" name="Freeform 202"/>
            <p:cNvSpPr>
              <a:spLocks/>
            </p:cNvSpPr>
            <p:nvPr/>
          </p:nvSpPr>
          <p:spPr bwMode="auto">
            <a:xfrm>
              <a:off x="4115" y="1809"/>
              <a:ext cx="83" cy="128"/>
            </a:xfrm>
            <a:custGeom>
              <a:avLst/>
              <a:gdLst>
                <a:gd name="T0" fmla="*/ 207 w 207"/>
                <a:gd name="T1" fmla="*/ 0 h 318"/>
                <a:gd name="T2" fmla="*/ 144 w 207"/>
                <a:gd name="T3" fmla="*/ 24 h 318"/>
                <a:gd name="T4" fmla="*/ 69 w 207"/>
                <a:gd name="T5" fmla="*/ 72 h 318"/>
                <a:gd name="T6" fmla="*/ 24 w 207"/>
                <a:gd name="T7" fmla="*/ 117 h 318"/>
                <a:gd name="T8" fmla="*/ 12 w 207"/>
                <a:gd name="T9" fmla="*/ 174 h 318"/>
                <a:gd name="T10" fmla="*/ 0 w 207"/>
                <a:gd name="T11" fmla="*/ 243 h 318"/>
                <a:gd name="T12" fmla="*/ 9 w 207"/>
                <a:gd name="T13" fmla="*/ 273 h 318"/>
                <a:gd name="T14" fmla="*/ 63 w 207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318">
                  <a:moveTo>
                    <a:pt x="207" y="0"/>
                  </a:moveTo>
                  <a:lnTo>
                    <a:pt x="144" y="24"/>
                  </a:lnTo>
                  <a:lnTo>
                    <a:pt x="69" y="72"/>
                  </a:lnTo>
                  <a:lnTo>
                    <a:pt x="24" y="117"/>
                  </a:lnTo>
                  <a:lnTo>
                    <a:pt x="12" y="174"/>
                  </a:lnTo>
                  <a:lnTo>
                    <a:pt x="0" y="243"/>
                  </a:lnTo>
                  <a:lnTo>
                    <a:pt x="9" y="273"/>
                  </a:lnTo>
                  <a:lnTo>
                    <a:pt x="63" y="31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3" name="Freeform 203"/>
            <p:cNvSpPr>
              <a:spLocks/>
            </p:cNvSpPr>
            <p:nvPr/>
          </p:nvSpPr>
          <p:spPr bwMode="auto">
            <a:xfrm>
              <a:off x="4115" y="1838"/>
              <a:ext cx="89" cy="75"/>
            </a:xfrm>
            <a:custGeom>
              <a:avLst/>
              <a:gdLst>
                <a:gd name="T0" fmla="*/ 219 w 222"/>
                <a:gd name="T1" fmla="*/ 0 h 186"/>
                <a:gd name="T2" fmla="*/ 222 w 222"/>
                <a:gd name="T3" fmla="*/ 51 h 186"/>
                <a:gd name="T4" fmla="*/ 132 w 222"/>
                <a:gd name="T5" fmla="*/ 84 h 186"/>
                <a:gd name="T6" fmla="*/ 81 w 222"/>
                <a:gd name="T7" fmla="*/ 117 h 186"/>
                <a:gd name="T8" fmla="*/ 24 w 222"/>
                <a:gd name="T9" fmla="*/ 141 h 186"/>
                <a:gd name="T10" fmla="*/ 0 w 222"/>
                <a:gd name="T1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186">
                  <a:moveTo>
                    <a:pt x="219" y="0"/>
                  </a:moveTo>
                  <a:lnTo>
                    <a:pt x="222" y="51"/>
                  </a:lnTo>
                  <a:lnTo>
                    <a:pt x="132" y="84"/>
                  </a:lnTo>
                  <a:lnTo>
                    <a:pt x="81" y="117"/>
                  </a:lnTo>
                  <a:lnTo>
                    <a:pt x="24" y="141"/>
                  </a:lnTo>
                  <a:lnTo>
                    <a:pt x="0" y="18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4" name="Freeform 204"/>
            <p:cNvSpPr>
              <a:spLocks/>
            </p:cNvSpPr>
            <p:nvPr/>
          </p:nvSpPr>
          <p:spPr bwMode="auto">
            <a:xfrm>
              <a:off x="4121" y="1911"/>
              <a:ext cx="83" cy="95"/>
            </a:xfrm>
            <a:custGeom>
              <a:avLst/>
              <a:gdLst>
                <a:gd name="T0" fmla="*/ 198 w 207"/>
                <a:gd name="T1" fmla="*/ 0 h 237"/>
                <a:gd name="T2" fmla="*/ 207 w 207"/>
                <a:gd name="T3" fmla="*/ 87 h 237"/>
                <a:gd name="T4" fmla="*/ 192 w 207"/>
                <a:gd name="T5" fmla="*/ 126 h 237"/>
                <a:gd name="T6" fmla="*/ 114 w 207"/>
                <a:gd name="T7" fmla="*/ 153 h 237"/>
                <a:gd name="T8" fmla="*/ 45 w 207"/>
                <a:gd name="T9" fmla="*/ 183 h 237"/>
                <a:gd name="T10" fmla="*/ 6 w 207"/>
                <a:gd name="T11" fmla="*/ 219 h 237"/>
                <a:gd name="T12" fmla="*/ 0 w 207"/>
                <a:gd name="T13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37">
                  <a:moveTo>
                    <a:pt x="198" y="0"/>
                  </a:moveTo>
                  <a:lnTo>
                    <a:pt x="207" y="87"/>
                  </a:lnTo>
                  <a:lnTo>
                    <a:pt x="192" y="126"/>
                  </a:lnTo>
                  <a:lnTo>
                    <a:pt x="114" y="153"/>
                  </a:lnTo>
                  <a:lnTo>
                    <a:pt x="45" y="183"/>
                  </a:lnTo>
                  <a:lnTo>
                    <a:pt x="6" y="219"/>
                  </a:lnTo>
                  <a:lnTo>
                    <a:pt x="0" y="23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5" name="Freeform 205"/>
            <p:cNvSpPr>
              <a:spLocks/>
            </p:cNvSpPr>
            <p:nvPr/>
          </p:nvSpPr>
          <p:spPr bwMode="auto">
            <a:xfrm>
              <a:off x="4115" y="1910"/>
              <a:ext cx="84" cy="118"/>
            </a:xfrm>
            <a:custGeom>
              <a:avLst/>
              <a:gdLst>
                <a:gd name="T0" fmla="*/ 210 w 210"/>
                <a:gd name="T1" fmla="*/ 0 h 294"/>
                <a:gd name="T2" fmla="*/ 150 w 210"/>
                <a:gd name="T3" fmla="*/ 27 h 294"/>
                <a:gd name="T4" fmla="*/ 72 w 210"/>
                <a:gd name="T5" fmla="*/ 63 h 294"/>
                <a:gd name="T6" fmla="*/ 21 w 210"/>
                <a:gd name="T7" fmla="*/ 108 h 294"/>
                <a:gd name="T8" fmla="*/ 0 w 210"/>
                <a:gd name="T9" fmla="*/ 147 h 294"/>
                <a:gd name="T10" fmla="*/ 9 w 210"/>
                <a:gd name="T11" fmla="*/ 243 h 294"/>
                <a:gd name="T12" fmla="*/ 54 w 210"/>
                <a:gd name="T13" fmla="*/ 294 h 294"/>
                <a:gd name="T14" fmla="*/ 87 w 210"/>
                <a:gd name="T15" fmla="*/ 243 h 294"/>
                <a:gd name="T16" fmla="*/ 87 w 210"/>
                <a:gd name="T17" fmla="*/ 213 h 294"/>
                <a:gd name="T18" fmla="*/ 54 w 210"/>
                <a:gd name="T19" fmla="*/ 19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294">
                  <a:moveTo>
                    <a:pt x="210" y="0"/>
                  </a:moveTo>
                  <a:lnTo>
                    <a:pt x="150" y="27"/>
                  </a:lnTo>
                  <a:lnTo>
                    <a:pt x="72" y="63"/>
                  </a:lnTo>
                  <a:lnTo>
                    <a:pt x="21" y="108"/>
                  </a:lnTo>
                  <a:lnTo>
                    <a:pt x="0" y="147"/>
                  </a:lnTo>
                  <a:lnTo>
                    <a:pt x="9" y="243"/>
                  </a:lnTo>
                  <a:lnTo>
                    <a:pt x="54" y="294"/>
                  </a:lnTo>
                  <a:lnTo>
                    <a:pt x="87" y="243"/>
                  </a:lnTo>
                  <a:lnTo>
                    <a:pt x="87" y="213"/>
                  </a:lnTo>
                  <a:lnTo>
                    <a:pt x="54" y="19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6" name="Freeform 206"/>
            <p:cNvSpPr>
              <a:spLocks/>
            </p:cNvSpPr>
            <p:nvPr/>
          </p:nvSpPr>
          <p:spPr bwMode="auto">
            <a:xfrm>
              <a:off x="4145" y="1933"/>
              <a:ext cx="68" cy="55"/>
            </a:xfrm>
            <a:custGeom>
              <a:avLst/>
              <a:gdLst>
                <a:gd name="T0" fmla="*/ 150 w 171"/>
                <a:gd name="T1" fmla="*/ 0 h 138"/>
                <a:gd name="T2" fmla="*/ 171 w 171"/>
                <a:gd name="T3" fmla="*/ 15 h 138"/>
                <a:gd name="T4" fmla="*/ 99 w 171"/>
                <a:gd name="T5" fmla="*/ 138 h 138"/>
                <a:gd name="T6" fmla="*/ 33 w 171"/>
                <a:gd name="T7" fmla="*/ 138 h 138"/>
                <a:gd name="T8" fmla="*/ 0 w 171"/>
                <a:gd name="T9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8">
                  <a:moveTo>
                    <a:pt x="150" y="0"/>
                  </a:moveTo>
                  <a:lnTo>
                    <a:pt x="171" y="15"/>
                  </a:lnTo>
                  <a:lnTo>
                    <a:pt x="99" y="138"/>
                  </a:lnTo>
                  <a:lnTo>
                    <a:pt x="33" y="138"/>
                  </a:lnTo>
                  <a:lnTo>
                    <a:pt x="0" y="12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7" name="Freeform 207"/>
            <p:cNvSpPr>
              <a:spLocks/>
            </p:cNvSpPr>
            <p:nvPr/>
          </p:nvSpPr>
          <p:spPr bwMode="auto">
            <a:xfrm>
              <a:off x="4082" y="1940"/>
              <a:ext cx="52" cy="100"/>
            </a:xfrm>
            <a:custGeom>
              <a:avLst/>
              <a:gdLst>
                <a:gd name="T0" fmla="*/ 121 w 130"/>
                <a:gd name="T1" fmla="*/ 10 h 250"/>
                <a:gd name="T2" fmla="*/ 79 w 130"/>
                <a:gd name="T3" fmla="*/ 19 h 250"/>
                <a:gd name="T4" fmla="*/ 10 w 130"/>
                <a:gd name="T5" fmla="*/ 127 h 250"/>
                <a:gd name="T6" fmla="*/ 19 w 130"/>
                <a:gd name="T7" fmla="*/ 163 h 250"/>
                <a:gd name="T8" fmla="*/ 70 w 130"/>
                <a:gd name="T9" fmla="*/ 223 h 250"/>
                <a:gd name="T10" fmla="*/ 94 w 130"/>
                <a:gd name="T11" fmla="*/ 250 h 250"/>
                <a:gd name="T12" fmla="*/ 130 w 130"/>
                <a:gd name="T13" fmla="*/ 22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50">
                  <a:moveTo>
                    <a:pt x="121" y="10"/>
                  </a:moveTo>
                  <a:cubicBezTo>
                    <a:pt x="109" y="5"/>
                    <a:pt x="97" y="0"/>
                    <a:pt x="79" y="19"/>
                  </a:cubicBezTo>
                  <a:cubicBezTo>
                    <a:pt x="61" y="38"/>
                    <a:pt x="20" y="103"/>
                    <a:pt x="10" y="127"/>
                  </a:cubicBezTo>
                  <a:cubicBezTo>
                    <a:pt x="0" y="151"/>
                    <a:pt x="9" y="147"/>
                    <a:pt x="19" y="163"/>
                  </a:cubicBezTo>
                  <a:cubicBezTo>
                    <a:pt x="29" y="179"/>
                    <a:pt x="57" y="208"/>
                    <a:pt x="70" y="223"/>
                  </a:cubicBezTo>
                  <a:cubicBezTo>
                    <a:pt x="83" y="238"/>
                    <a:pt x="84" y="250"/>
                    <a:pt x="94" y="250"/>
                  </a:cubicBezTo>
                  <a:cubicBezTo>
                    <a:pt x="104" y="250"/>
                    <a:pt x="117" y="236"/>
                    <a:pt x="130" y="22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8" name="Freeform 208"/>
            <p:cNvSpPr>
              <a:spLocks/>
            </p:cNvSpPr>
            <p:nvPr/>
          </p:nvSpPr>
          <p:spPr bwMode="auto">
            <a:xfrm>
              <a:off x="4082" y="1986"/>
              <a:ext cx="35" cy="8"/>
            </a:xfrm>
            <a:custGeom>
              <a:avLst/>
              <a:gdLst>
                <a:gd name="T0" fmla="*/ 87 w 87"/>
                <a:gd name="T1" fmla="*/ 0 h 21"/>
                <a:gd name="T2" fmla="*/ 39 w 87"/>
                <a:gd name="T3" fmla="*/ 3 h 21"/>
                <a:gd name="T4" fmla="*/ 0 w 8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">
                  <a:moveTo>
                    <a:pt x="87" y="0"/>
                  </a:moveTo>
                  <a:lnTo>
                    <a:pt x="39" y="3"/>
                  </a:lnTo>
                  <a:lnTo>
                    <a:pt x="0" y="2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09" name="Freeform 209"/>
            <p:cNvSpPr>
              <a:spLocks/>
            </p:cNvSpPr>
            <p:nvPr/>
          </p:nvSpPr>
          <p:spPr bwMode="auto">
            <a:xfrm>
              <a:off x="4352" y="1286"/>
              <a:ext cx="82" cy="94"/>
            </a:xfrm>
            <a:custGeom>
              <a:avLst/>
              <a:gdLst>
                <a:gd name="T0" fmla="*/ 12 w 204"/>
                <a:gd name="T1" fmla="*/ 27 h 234"/>
                <a:gd name="T2" fmla="*/ 0 w 204"/>
                <a:gd name="T3" fmla="*/ 6 h 234"/>
                <a:gd name="T4" fmla="*/ 57 w 204"/>
                <a:gd name="T5" fmla="*/ 0 h 234"/>
                <a:gd name="T6" fmla="*/ 123 w 204"/>
                <a:gd name="T7" fmla="*/ 15 h 234"/>
                <a:gd name="T8" fmla="*/ 174 w 204"/>
                <a:gd name="T9" fmla="*/ 39 h 234"/>
                <a:gd name="T10" fmla="*/ 198 w 204"/>
                <a:gd name="T11" fmla="*/ 81 h 234"/>
                <a:gd name="T12" fmla="*/ 204 w 204"/>
                <a:gd name="T13" fmla="*/ 129 h 234"/>
                <a:gd name="T14" fmla="*/ 177 w 204"/>
                <a:gd name="T15" fmla="*/ 177 h 234"/>
                <a:gd name="T16" fmla="*/ 132 w 204"/>
                <a:gd name="T17" fmla="*/ 204 h 234"/>
                <a:gd name="T18" fmla="*/ 90 w 204"/>
                <a:gd name="T19" fmla="*/ 222 h 234"/>
                <a:gd name="T20" fmla="*/ 45 w 204"/>
                <a:gd name="T21" fmla="*/ 234 h 234"/>
                <a:gd name="T22" fmla="*/ 3 w 204"/>
                <a:gd name="T23" fmla="*/ 225 h 234"/>
                <a:gd name="T24" fmla="*/ 6 w 204"/>
                <a:gd name="T25" fmla="*/ 207 h 234"/>
                <a:gd name="T26" fmla="*/ 45 w 204"/>
                <a:gd name="T27" fmla="*/ 207 h 234"/>
                <a:gd name="T28" fmla="*/ 69 w 204"/>
                <a:gd name="T29" fmla="*/ 207 h 234"/>
                <a:gd name="T30" fmla="*/ 111 w 204"/>
                <a:gd name="T31" fmla="*/ 2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234">
                  <a:moveTo>
                    <a:pt x="12" y="27"/>
                  </a:moveTo>
                  <a:lnTo>
                    <a:pt x="0" y="6"/>
                  </a:lnTo>
                  <a:lnTo>
                    <a:pt x="57" y="0"/>
                  </a:lnTo>
                  <a:lnTo>
                    <a:pt x="123" y="15"/>
                  </a:lnTo>
                  <a:lnTo>
                    <a:pt x="174" y="39"/>
                  </a:lnTo>
                  <a:lnTo>
                    <a:pt x="198" y="81"/>
                  </a:lnTo>
                  <a:lnTo>
                    <a:pt x="204" y="129"/>
                  </a:lnTo>
                  <a:lnTo>
                    <a:pt x="177" y="177"/>
                  </a:lnTo>
                  <a:lnTo>
                    <a:pt x="132" y="204"/>
                  </a:lnTo>
                  <a:lnTo>
                    <a:pt x="90" y="222"/>
                  </a:lnTo>
                  <a:lnTo>
                    <a:pt x="45" y="234"/>
                  </a:lnTo>
                  <a:lnTo>
                    <a:pt x="3" y="225"/>
                  </a:lnTo>
                  <a:lnTo>
                    <a:pt x="6" y="207"/>
                  </a:lnTo>
                  <a:lnTo>
                    <a:pt x="45" y="207"/>
                  </a:lnTo>
                  <a:lnTo>
                    <a:pt x="69" y="207"/>
                  </a:lnTo>
                  <a:lnTo>
                    <a:pt x="111" y="21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0" name="Freeform 210"/>
            <p:cNvSpPr>
              <a:spLocks/>
            </p:cNvSpPr>
            <p:nvPr/>
          </p:nvSpPr>
          <p:spPr bwMode="auto">
            <a:xfrm>
              <a:off x="4352" y="1295"/>
              <a:ext cx="78" cy="56"/>
            </a:xfrm>
            <a:custGeom>
              <a:avLst/>
              <a:gdLst>
                <a:gd name="T0" fmla="*/ 0 w 195"/>
                <a:gd name="T1" fmla="*/ 0 h 141"/>
                <a:gd name="T2" fmla="*/ 6 w 195"/>
                <a:gd name="T3" fmla="*/ 84 h 141"/>
                <a:gd name="T4" fmla="*/ 57 w 195"/>
                <a:gd name="T5" fmla="*/ 75 h 141"/>
                <a:gd name="T6" fmla="*/ 126 w 195"/>
                <a:gd name="T7" fmla="*/ 93 h 141"/>
                <a:gd name="T8" fmla="*/ 162 w 195"/>
                <a:gd name="T9" fmla="*/ 114 h 141"/>
                <a:gd name="T10" fmla="*/ 195 w 195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141">
                  <a:moveTo>
                    <a:pt x="0" y="0"/>
                  </a:moveTo>
                  <a:lnTo>
                    <a:pt x="6" y="84"/>
                  </a:lnTo>
                  <a:lnTo>
                    <a:pt x="57" y="75"/>
                  </a:lnTo>
                  <a:lnTo>
                    <a:pt x="126" y="93"/>
                  </a:lnTo>
                  <a:lnTo>
                    <a:pt x="162" y="114"/>
                  </a:lnTo>
                  <a:lnTo>
                    <a:pt x="195" y="14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1" name="Freeform 211"/>
            <p:cNvSpPr>
              <a:spLocks/>
            </p:cNvSpPr>
            <p:nvPr/>
          </p:nvSpPr>
          <p:spPr bwMode="auto">
            <a:xfrm>
              <a:off x="4349" y="1331"/>
              <a:ext cx="90" cy="87"/>
            </a:xfrm>
            <a:custGeom>
              <a:avLst/>
              <a:gdLst>
                <a:gd name="T0" fmla="*/ 222 w 225"/>
                <a:gd name="T1" fmla="*/ 0 h 219"/>
                <a:gd name="T2" fmla="*/ 225 w 225"/>
                <a:gd name="T3" fmla="*/ 57 h 219"/>
                <a:gd name="T4" fmla="*/ 216 w 225"/>
                <a:gd name="T5" fmla="*/ 138 h 219"/>
                <a:gd name="T6" fmla="*/ 156 w 225"/>
                <a:gd name="T7" fmla="*/ 180 h 219"/>
                <a:gd name="T8" fmla="*/ 78 w 225"/>
                <a:gd name="T9" fmla="*/ 216 h 219"/>
                <a:gd name="T10" fmla="*/ 24 w 225"/>
                <a:gd name="T11" fmla="*/ 219 h 219"/>
                <a:gd name="T12" fmla="*/ 9 w 225"/>
                <a:gd name="T13" fmla="*/ 207 h 219"/>
                <a:gd name="T14" fmla="*/ 0 w 225"/>
                <a:gd name="T15" fmla="*/ 147 h 219"/>
                <a:gd name="T16" fmla="*/ 9 w 225"/>
                <a:gd name="T17" fmla="*/ 8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19">
                  <a:moveTo>
                    <a:pt x="222" y="0"/>
                  </a:moveTo>
                  <a:lnTo>
                    <a:pt x="225" y="57"/>
                  </a:lnTo>
                  <a:lnTo>
                    <a:pt x="216" y="138"/>
                  </a:lnTo>
                  <a:lnTo>
                    <a:pt x="156" y="180"/>
                  </a:lnTo>
                  <a:lnTo>
                    <a:pt x="78" y="216"/>
                  </a:lnTo>
                  <a:lnTo>
                    <a:pt x="24" y="219"/>
                  </a:lnTo>
                  <a:lnTo>
                    <a:pt x="9" y="207"/>
                  </a:lnTo>
                  <a:lnTo>
                    <a:pt x="0" y="147"/>
                  </a:lnTo>
                  <a:lnTo>
                    <a:pt x="9" y="8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2" name="Freeform 212"/>
            <p:cNvSpPr>
              <a:spLocks/>
            </p:cNvSpPr>
            <p:nvPr/>
          </p:nvSpPr>
          <p:spPr bwMode="auto">
            <a:xfrm>
              <a:off x="4354" y="1395"/>
              <a:ext cx="84" cy="60"/>
            </a:xfrm>
            <a:custGeom>
              <a:avLst/>
              <a:gdLst>
                <a:gd name="T0" fmla="*/ 180 w 210"/>
                <a:gd name="T1" fmla="*/ 0 h 150"/>
                <a:gd name="T2" fmla="*/ 201 w 210"/>
                <a:gd name="T3" fmla="*/ 18 h 150"/>
                <a:gd name="T4" fmla="*/ 210 w 210"/>
                <a:gd name="T5" fmla="*/ 57 h 150"/>
                <a:gd name="T6" fmla="*/ 177 w 210"/>
                <a:gd name="T7" fmla="*/ 117 h 150"/>
                <a:gd name="T8" fmla="*/ 111 w 210"/>
                <a:gd name="T9" fmla="*/ 150 h 150"/>
                <a:gd name="T10" fmla="*/ 60 w 210"/>
                <a:gd name="T11" fmla="*/ 150 h 150"/>
                <a:gd name="T12" fmla="*/ 27 w 210"/>
                <a:gd name="T13" fmla="*/ 150 h 150"/>
                <a:gd name="T14" fmla="*/ 0 w 210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50">
                  <a:moveTo>
                    <a:pt x="180" y="0"/>
                  </a:moveTo>
                  <a:lnTo>
                    <a:pt x="201" y="18"/>
                  </a:lnTo>
                  <a:lnTo>
                    <a:pt x="210" y="57"/>
                  </a:lnTo>
                  <a:lnTo>
                    <a:pt x="177" y="117"/>
                  </a:lnTo>
                  <a:lnTo>
                    <a:pt x="111" y="150"/>
                  </a:lnTo>
                  <a:lnTo>
                    <a:pt x="60" y="150"/>
                  </a:lnTo>
                  <a:lnTo>
                    <a:pt x="27" y="150"/>
                  </a:lnTo>
                  <a:lnTo>
                    <a:pt x="0" y="15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3" name="Freeform 213"/>
            <p:cNvSpPr>
              <a:spLocks/>
            </p:cNvSpPr>
            <p:nvPr/>
          </p:nvSpPr>
          <p:spPr bwMode="auto">
            <a:xfrm>
              <a:off x="4352" y="1421"/>
              <a:ext cx="89" cy="81"/>
            </a:xfrm>
            <a:custGeom>
              <a:avLst/>
              <a:gdLst>
                <a:gd name="T0" fmla="*/ 216 w 222"/>
                <a:gd name="T1" fmla="*/ 0 h 204"/>
                <a:gd name="T2" fmla="*/ 222 w 222"/>
                <a:gd name="T3" fmla="*/ 54 h 204"/>
                <a:gd name="T4" fmla="*/ 201 w 222"/>
                <a:gd name="T5" fmla="*/ 126 h 204"/>
                <a:gd name="T6" fmla="*/ 174 w 222"/>
                <a:gd name="T7" fmla="*/ 147 h 204"/>
                <a:gd name="T8" fmla="*/ 108 w 222"/>
                <a:gd name="T9" fmla="*/ 171 h 204"/>
                <a:gd name="T10" fmla="*/ 45 w 222"/>
                <a:gd name="T11" fmla="*/ 195 h 204"/>
                <a:gd name="T12" fmla="*/ 0 w 222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04">
                  <a:moveTo>
                    <a:pt x="216" y="0"/>
                  </a:moveTo>
                  <a:lnTo>
                    <a:pt x="222" y="54"/>
                  </a:lnTo>
                  <a:lnTo>
                    <a:pt x="201" y="126"/>
                  </a:lnTo>
                  <a:lnTo>
                    <a:pt x="174" y="147"/>
                  </a:lnTo>
                  <a:lnTo>
                    <a:pt x="108" y="171"/>
                  </a:lnTo>
                  <a:lnTo>
                    <a:pt x="45" y="195"/>
                  </a:lnTo>
                  <a:lnTo>
                    <a:pt x="0" y="20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4" name="Freeform 214"/>
            <p:cNvSpPr>
              <a:spLocks/>
            </p:cNvSpPr>
            <p:nvPr/>
          </p:nvSpPr>
          <p:spPr bwMode="auto">
            <a:xfrm>
              <a:off x="4360" y="1478"/>
              <a:ext cx="80" cy="108"/>
            </a:xfrm>
            <a:custGeom>
              <a:avLst/>
              <a:gdLst>
                <a:gd name="T0" fmla="*/ 165 w 201"/>
                <a:gd name="T1" fmla="*/ 0 h 270"/>
                <a:gd name="T2" fmla="*/ 201 w 201"/>
                <a:gd name="T3" fmla="*/ 33 h 270"/>
                <a:gd name="T4" fmla="*/ 195 w 201"/>
                <a:gd name="T5" fmla="*/ 54 h 270"/>
                <a:gd name="T6" fmla="*/ 171 w 201"/>
                <a:gd name="T7" fmla="*/ 90 h 270"/>
                <a:gd name="T8" fmla="*/ 132 w 201"/>
                <a:gd name="T9" fmla="*/ 126 h 270"/>
                <a:gd name="T10" fmla="*/ 84 w 201"/>
                <a:gd name="T11" fmla="*/ 141 h 270"/>
                <a:gd name="T12" fmla="*/ 42 w 201"/>
                <a:gd name="T13" fmla="*/ 156 h 270"/>
                <a:gd name="T14" fmla="*/ 9 w 201"/>
                <a:gd name="T15" fmla="*/ 159 h 270"/>
                <a:gd name="T16" fmla="*/ 0 w 201"/>
                <a:gd name="T17" fmla="*/ 192 h 270"/>
                <a:gd name="T18" fmla="*/ 0 w 201"/>
                <a:gd name="T19" fmla="*/ 240 h 270"/>
                <a:gd name="T20" fmla="*/ 3 w 201"/>
                <a:gd name="T2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70">
                  <a:moveTo>
                    <a:pt x="165" y="0"/>
                  </a:moveTo>
                  <a:lnTo>
                    <a:pt x="201" y="33"/>
                  </a:lnTo>
                  <a:lnTo>
                    <a:pt x="195" y="54"/>
                  </a:lnTo>
                  <a:lnTo>
                    <a:pt x="171" y="90"/>
                  </a:lnTo>
                  <a:lnTo>
                    <a:pt x="132" y="126"/>
                  </a:lnTo>
                  <a:lnTo>
                    <a:pt x="84" y="141"/>
                  </a:lnTo>
                  <a:lnTo>
                    <a:pt x="42" y="156"/>
                  </a:lnTo>
                  <a:lnTo>
                    <a:pt x="9" y="159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3" y="27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5" name="Freeform 215"/>
            <p:cNvSpPr>
              <a:spLocks/>
            </p:cNvSpPr>
            <p:nvPr/>
          </p:nvSpPr>
          <p:spPr bwMode="auto">
            <a:xfrm>
              <a:off x="4366" y="1497"/>
              <a:ext cx="75" cy="116"/>
            </a:xfrm>
            <a:custGeom>
              <a:avLst/>
              <a:gdLst>
                <a:gd name="T0" fmla="*/ 186 w 189"/>
                <a:gd name="T1" fmla="*/ 0 h 288"/>
                <a:gd name="T2" fmla="*/ 189 w 189"/>
                <a:gd name="T3" fmla="*/ 51 h 288"/>
                <a:gd name="T4" fmla="*/ 189 w 189"/>
                <a:gd name="T5" fmla="*/ 105 h 288"/>
                <a:gd name="T6" fmla="*/ 156 w 189"/>
                <a:gd name="T7" fmla="*/ 156 h 288"/>
                <a:gd name="T8" fmla="*/ 120 w 189"/>
                <a:gd name="T9" fmla="*/ 177 h 288"/>
                <a:gd name="T10" fmla="*/ 54 w 189"/>
                <a:gd name="T11" fmla="*/ 207 h 288"/>
                <a:gd name="T12" fmla="*/ 0 w 189"/>
                <a:gd name="T13" fmla="*/ 219 h 288"/>
                <a:gd name="T14" fmla="*/ 39 w 189"/>
                <a:gd name="T15" fmla="*/ 228 h 288"/>
                <a:gd name="T16" fmla="*/ 96 w 189"/>
                <a:gd name="T17" fmla="*/ 234 h 288"/>
                <a:gd name="T18" fmla="*/ 138 w 189"/>
                <a:gd name="T19" fmla="*/ 264 h 288"/>
                <a:gd name="T20" fmla="*/ 162 w 189"/>
                <a:gd name="T2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88">
                  <a:moveTo>
                    <a:pt x="186" y="0"/>
                  </a:moveTo>
                  <a:lnTo>
                    <a:pt x="189" y="51"/>
                  </a:lnTo>
                  <a:lnTo>
                    <a:pt x="189" y="105"/>
                  </a:lnTo>
                  <a:lnTo>
                    <a:pt x="156" y="156"/>
                  </a:lnTo>
                  <a:lnTo>
                    <a:pt x="120" y="177"/>
                  </a:lnTo>
                  <a:lnTo>
                    <a:pt x="54" y="207"/>
                  </a:lnTo>
                  <a:lnTo>
                    <a:pt x="0" y="219"/>
                  </a:lnTo>
                  <a:lnTo>
                    <a:pt x="39" y="228"/>
                  </a:lnTo>
                  <a:lnTo>
                    <a:pt x="96" y="234"/>
                  </a:lnTo>
                  <a:lnTo>
                    <a:pt x="138" y="264"/>
                  </a:lnTo>
                  <a:lnTo>
                    <a:pt x="162" y="28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6" name="Freeform 216"/>
            <p:cNvSpPr>
              <a:spLocks/>
            </p:cNvSpPr>
            <p:nvPr/>
          </p:nvSpPr>
          <p:spPr bwMode="auto">
            <a:xfrm>
              <a:off x="4362" y="1562"/>
              <a:ext cx="90" cy="115"/>
            </a:xfrm>
            <a:custGeom>
              <a:avLst/>
              <a:gdLst>
                <a:gd name="T0" fmla="*/ 168 w 225"/>
                <a:gd name="T1" fmla="*/ 0 h 288"/>
                <a:gd name="T2" fmla="*/ 204 w 225"/>
                <a:gd name="T3" fmla="*/ 15 h 288"/>
                <a:gd name="T4" fmla="*/ 213 w 225"/>
                <a:gd name="T5" fmla="*/ 54 h 288"/>
                <a:gd name="T6" fmla="*/ 210 w 225"/>
                <a:gd name="T7" fmla="*/ 96 h 288"/>
                <a:gd name="T8" fmla="*/ 159 w 225"/>
                <a:gd name="T9" fmla="*/ 138 h 288"/>
                <a:gd name="T10" fmla="*/ 99 w 225"/>
                <a:gd name="T11" fmla="*/ 165 h 288"/>
                <a:gd name="T12" fmla="*/ 45 w 225"/>
                <a:gd name="T13" fmla="*/ 174 h 288"/>
                <a:gd name="T14" fmla="*/ 0 w 225"/>
                <a:gd name="T15" fmla="*/ 183 h 288"/>
                <a:gd name="T16" fmla="*/ 0 w 225"/>
                <a:gd name="T17" fmla="*/ 246 h 288"/>
                <a:gd name="T18" fmla="*/ 12 w 225"/>
                <a:gd name="T19" fmla="*/ 288 h 288"/>
                <a:gd name="T20" fmla="*/ 72 w 225"/>
                <a:gd name="T21" fmla="*/ 273 h 288"/>
                <a:gd name="T22" fmla="*/ 147 w 225"/>
                <a:gd name="T23" fmla="*/ 249 h 288"/>
                <a:gd name="T24" fmla="*/ 192 w 225"/>
                <a:gd name="T25" fmla="*/ 207 h 288"/>
                <a:gd name="T26" fmla="*/ 225 w 225"/>
                <a:gd name="T27" fmla="*/ 174 h 288"/>
                <a:gd name="T28" fmla="*/ 222 w 225"/>
                <a:gd name="T29" fmla="*/ 111 h 288"/>
                <a:gd name="T30" fmla="*/ 210 w 225"/>
                <a:gd name="T31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88">
                  <a:moveTo>
                    <a:pt x="168" y="0"/>
                  </a:moveTo>
                  <a:lnTo>
                    <a:pt x="204" y="15"/>
                  </a:lnTo>
                  <a:lnTo>
                    <a:pt x="213" y="54"/>
                  </a:lnTo>
                  <a:lnTo>
                    <a:pt x="210" y="96"/>
                  </a:lnTo>
                  <a:lnTo>
                    <a:pt x="159" y="138"/>
                  </a:lnTo>
                  <a:lnTo>
                    <a:pt x="99" y="165"/>
                  </a:lnTo>
                  <a:lnTo>
                    <a:pt x="45" y="174"/>
                  </a:lnTo>
                  <a:lnTo>
                    <a:pt x="0" y="183"/>
                  </a:lnTo>
                  <a:lnTo>
                    <a:pt x="0" y="246"/>
                  </a:lnTo>
                  <a:lnTo>
                    <a:pt x="12" y="288"/>
                  </a:lnTo>
                  <a:lnTo>
                    <a:pt x="72" y="273"/>
                  </a:lnTo>
                  <a:lnTo>
                    <a:pt x="147" y="249"/>
                  </a:lnTo>
                  <a:lnTo>
                    <a:pt x="192" y="207"/>
                  </a:lnTo>
                  <a:lnTo>
                    <a:pt x="225" y="174"/>
                  </a:lnTo>
                  <a:lnTo>
                    <a:pt x="222" y="111"/>
                  </a:lnTo>
                  <a:lnTo>
                    <a:pt x="210" y="7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7" name="Freeform 217"/>
            <p:cNvSpPr>
              <a:spLocks/>
            </p:cNvSpPr>
            <p:nvPr/>
          </p:nvSpPr>
          <p:spPr bwMode="auto">
            <a:xfrm>
              <a:off x="4361" y="1656"/>
              <a:ext cx="89" cy="110"/>
            </a:xfrm>
            <a:custGeom>
              <a:avLst/>
              <a:gdLst>
                <a:gd name="T0" fmla="*/ 165 w 222"/>
                <a:gd name="T1" fmla="*/ 0 h 276"/>
                <a:gd name="T2" fmla="*/ 204 w 222"/>
                <a:gd name="T3" fmla="*/ 30 h 276"/>
                <a:gd name="T4" fmla="*/ 210 w 222"/>
                <a:gd name="T5" fmla="*/ 72 h 276"/>
                <a:gd name="T6" fmla="*/ 177 w 222"/>
                <a:gd name="T7" fmla="*/ 114 h 276"/>
                <a:gd name="T8" fmla="*/ 123 w 222"/>
                <a:gd name="T9" fmla="*/ 135 h 276"/>
                <a:gd name="T10" fmla="*/ 72 w 222"/>
                <a:gd name="T11" fmla="*/ 150 h 276"/>
                <a:gd name="T12" fmla="*/ 36 w 222"/>
                <a:gd name="T13" fmla="*/ 159 h 276"/>
                <a:gd name="T14" fmla="*/ 6 w 222"/>
                <a:gd name="T15" fmla="*/ 168 h 276"/>
                <a:gd name="T16" fmla="*/ 0 w 222"/>
                <a:gd name="T17" fmla="*/ 246 h 276"/>
                <a:gd name="T18" fmla="*/ 12 w 222"/>
                <a:gd name="T19" fmla="*/ 276 h 276"/>
                <a:gd name="T20" fmla="*/ 78 w 222"/>
                <a:gd name="T21" fmla="*/ 249 h 276"/>
                <a:gd name="T22" fmla="*/ 144 w 222"/>
                <a:gd name="T23" fmla="*/ 231 h 276"/>
                <a:gd name="T24" fmla="*/ 207 w 222"/>
                <a:gd name="T25" fmla="*/ 192 h 276"/>
                <a:gd name="T26" fmla="*/ 222 w 222"/>
                <a:gd name="T27" fmla="*/ 150 h 276"/>
                <a:gd name="T28" fmla="*/ 219 w 222"/>
                <a:gd name="T29" fmla="*/ 102 h 276"/>
                <a:gd name="T30" fmla="*/ 207 w 222"/>
                <a:gd name="T31" fmla="*/ 5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276">
                  <a:moveTo>
                    <a:pt x="165" y="0"/>
                  </a:moveTo>
                  <a:lnTo>
                    <a:pt x="204" y="30"/>
                  </a:lnTo>
                  <a:lnTo>
                    <a:pt x="210" y="72"/>
                  </a:lnTo>
                  <a:lnTo>
                    <a:pt x="177" y="114"/>
                  </a:lnTo>
                  <a:lnTo>
                    <a:pt x="123" y="135"/>
                  </a:lnTo>
                  <a:lnTo>
                    <a:pt x="72" y="150"/>
                  </a:lnTo>
                  <a:lnTo>
                    <a:pt x="36" y="159"/>
                  </a:lnTo>
                  <a:lnTo>
                    <a:pt x="6" y="168"/>
                  </a:lnTo>
                  <a:lnTo>
                    <a:pt x="0" y="246"/>
                  </a:lnTo>
                  <a:lnTo>
                    <a:pt x="12" y="276"/>
                  </a:lnTo>
                  <a:lnTo>
                    <a:pt x="78" y="249"/>
                  </a:lnTo>
                  <a:lnTo>
                    <a:pt x="144" y="231"/>
                  </a:lnTo>
                  <a:lnTo>
                    <a:pt x="207" y="192"/>
                  </a:lnTo>
                  <a:lnTo>
                    <a:pt x="222" y="150"/>
                  </a:lnTo>
                  <a:lnTo>
                    <a:pt x="219" y="102"/>
                  </a:lnTo>
                  <a:lnTo>
                    <a:pt x="207" y="5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8" name="Freeform 218"/>
            <p:cNvSpPr>
              <a:spLocks/>
            </p:cNvSpPr>
            <p:nvPr/>
          </p:nvSpPr>
          <p:spPr bwMode="auto">
            <a:xfrm>
              <a:off x="4373" y="1677"/>
              <a:ext cx="59" cy="26"/>
            </a:xfrm>
            <a:custGeom>
              <a:avLst/>
              <a:gdLst>
                <a:gd name="T0" fmla="*/ 0 w 147"/>
                <a:gd name="T1" fmla="*/ 0 h 63"/>
                <a:gd name="T2" fmla="*/ 60 w 147"/>
                <a:gd name="T3" fmla="*/ 9 h 63"/>
                <a:gd name="T4" fmla="*/ 114 w 147"/>
                <a:gd name="T5" fmla="*/ 42 h 63"/>
                <a:gd name="T6" fmla="*/ 147 w 147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lnTo>
                    <a:pt x="60" y="9"/>
                  </a:lnTo>
                  <a:lnTo>
                    <a:pt x="114" y="42"/>
                  </a:lnTo>
                  <a:lnTo>
                    <a:pt x="147" y="6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19" name="Freeform 219"/>
            <p:cNvSpPr>
              <a:spLocks/>
            </p:cNvSpPr>
            <p:nvPr/>
          </p:nvSpPr>
          <p:spPr bwMode="auto">
            <a:xfrm>
              <a:off x="4349" y="1746"/>
              <a:ext cx="102" cy="102"/>
            </a:xfrm>
            <a:custGeom>
              <a:avLst/>
              <a:gdLst>
                <a:gd name="T0" fmla="*/ 195 w 255"/>
                <a:gd name="T1" fmla="*/ 0 h 255"/>
                <a:gd name="T2" fmla="*/ 234 w 255"/>
                <a:gd name="T3" fmla="*/ 30 h 255"/>
                <a:gd name="T4" fmla="*/ 255 w 255"/>
                <a:gd name="T5" fmla="*/ 75 h 255"/>
                <a:gd name="T6" fmla="*/ 231 w 255"/>
                <a:gd name="T7" fmla="*/ 99 h 255"/>
                <a:gd name="T8" fmla="*/ 171 w 255"/>
                <a:gd name="T9" fmla="*/ 123 h 255"/>
                <a:gd name="T10" fmla="*/ 117 w 255"/>
                <a:gd name="T11" fmla="*/ 141 h 255"/>
                <a:gd name="T12" fmla="*/ 69 w 255"/>
                <a:gd name="T13" fmla="*/ 147 h 255"/>
                <a:gd name="T14" fmla="*/ 27 w 255"/>
                <a:gd name="T15" fmla="*/ 156 h 255"/>
                <a:gd name="T16" fmla="*/ 12 w 255"/>
                <a:gd name="T17" fmla="*/ 216 h 255"/>
                <a:gd name="T18" fmla="*/ 0 w 255"/>
                <a:gd name="T1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55">
                  <a:moveTo>
                    <a:pt x="195" y="0"/>
                  </a:moveTo>
                  <a:lnTo>
                    <a:pt x="234" y="30"/>
                  </a:lnTo>
                  <a:lnTo>
                    <a:pt x="255" y="75"/>
                  </a:lnTo>
                  <a:lnTo>
                    <a:pt x="231" y="99"/>
                  </a:lnTo>
                  <a:lnTo>
                    <a:pt x="171" y="123"/>
                  </a:lnTo>
                  <a:lnTo>
                    <a:pt x="117" y="141"/>
                  </a:lnTo>
                  <a:lnTo>
                    <a:pt x="69" y="147"/>
                  </a:lnTo>
                  <a:lnTo>
                    <a:pt x="27" y="156"/>
                  </a:lnTo>
                  <a:lnTo>
                    <a:pt x="12" y="216"/>
                  </a:lnTo>
                  <a:lnTo>
                    <a:pt x="0" y="25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0" name="Freeform 220"/>
            <p:cNvSpPr>
              <a:spLocks/>
            </p:cNvSpPr>
            <p:nvPr/>
          </p:nvSpPr>
          <p:spPr bwMode="auto">
            <a:xfrm>
              <a:off x="4366" y="1765"/>
              <a:ext cx="57" cy="28"/>
            </a:xfrm>
            <a:custGeom>
              <a:avLst/>
              <a:gdLst>
                <a:gd name="T0" fmla="*/ 0 w 144"/>
                <a:gd name="T1" fmla="*/ 0 h 69"/>
                <a:gd name="T2" fmla="*/ 54 w 144"/>
                <a:gd name="T3" fmla="*/ 30 h 69"/>
                <a:gd name="T4" fmla="*/ 93 w 144"/>
                <a:gd name="T5" fmla="*/ 36 h 69"/>
                <a:gd name="T6" fmla="*/ 144 w 1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9">
                  <a:moveTo>
                    <a:pt x="0" y="0"/>
                  </a:moveTo>
                  <a:lnTo>
                    <a:pt x="54" y="30"/>
                  </a:lnTo>
                  <a:lnTo>
                    <a:pt x="93" y="36"/>
                  </a:lnTo>
                  <a:lnTo>
                    <a:pt x="144" y="6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1" name="Freeform 221"/>
            <p:cNvSpPr>
              <a:spLocks/>
            </p:cNvSpPr>
            <p:nvPr/>
          </p:nvSpPr>
          <p:spPr bwMode="auto">
            <a:xfrm>
              <a:off x="4355" y="1778"/>
              <a:ext cx="96" cy="75"/>
            </a:xfrm>
            <a:custGeom>
              <a:avLst/>
              <a:gdLst>
                <a:gd name="T0" fmla="*/ 240 w 240"/>
                <a:gd name="T1" fmla="*/ 0 h 186"/>
                <a:gd name="T2" fmla="*/ 240 w 240"/>
                <a:gd name="T3" fmla="*/ 66 h 186"/>
                <a:gd name="T4" fmla="*/ 213 w 240"/>
                <a:gd name="T5" fmla="*/ 129 h 186"/>
                <a:gd name="T6" fmla="*/ 159 w 240"/>
                <a:gd name="T7" fmla="*/ 150 h 186"/>
                <a:gd name="T8" fmla="*/ 102 w 240"/>
                <a:gd name="T9" fmla="*/ 162 h 186"/>
                <a:gd name="T10" fmla="*/ 45 w 240"/>
                <a:gd name="T11" fmla="*/ 177 h 186"/>
                <a:gd name="T12" fmla="*/ 0 w 240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86">
                  <a:moveTo>
                    <a:pt x="240" y="0"/>
                  </a:moveTo>
                  <a:lnTo>
                    <a:pt x="240" y="66"/>
                  </a:lnTo>
                  <a:lnTo>
                    <a:pt x="213" y="129"/>
                  </a:lnTo>
                  <a:lnTo>
                    <a:pt x="159" y="150"/>
                  </a:lnTo>
                  <a:lnTo>
                    <a:pt x="102" y="162"/>
                  </a:lnTo>
                  <a:lnTo>
                    <a:pt x="45" y="177"/>
                  </a:lnTo>
                  <a:lnTo>
                    <a:pt x="0" y="18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2" name="Freeform 222"/>
            <p:cNvSpPr>
              <a:spLocks/>
            </p:cNvSpPr>
            <p:nvPr/>
          </p:nvSpPr>
          <p:spPr bwMode="auto">
            <a:xfrm>
              <a:off x="4384" y="1847"/>
              <a:ext cx="21" cy="10"/>
            </a:xfrm>
            <a:custGeom>
              <a:avLst/>
              <a:gdLst>
                <a:gd name="T0" fmla="*/ 0 w 54"/>
                <a:gd name="T1" fmla="*/ 21 h 27"/>
                <a:gd name="T2" fmla="*/ 42 w 54"/>
                <a:gd name="T3" fmla="*/ 27 h 27"/>
                <a:gd name="T4" fmla="*/ 54 w 54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27">
                  <a:moveTo>
                    <a:pt x="0" y="21"/>
                  </a:moveTo>
                  <a:lnTo>
                    <a:pt x="42" y="27"/>
                  </a:lnTo>
                  <a:lnTo>
                    <a:pt x="5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3" name="Freeform 223"/>
            <p:cNvSpPr>
              <a:spLocks/>
            </p:cNvSpPr>
            <p:nvPr/>
          </p:nvSpPr>
          <p:spPr bwMode="auto">
            <a:xfrm>
              <a:off x="4404" y="1857"/>
              <a:ext cx="33" cy="46"/>
            </a:xfrm>
            <a:custGeom>
              <a:avLst/>
              <a:gdLst>
                <a:gd name="T0" fmla="*/ 0 w 83"/>
                <a:gd name="T1" fmla="*/ 0 h 114"/>
                <a:gd name="T2" fmla="*/ 48 w 83"/>
                <a:gd name="T3" fmla="*/ 18 h 114"/>
                <a:gd name="T4" fmla="*/ 81 w 83"/>
                <a:gd name="T5" fmla="*/ 90 h 114"/>
                <a:gd name="T6" fmla="*/ 63 w 83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14">
                  <a:moveTo>
                    <a:pt x="0" y="0"/>
                  </a:moveTo>
                  <a:cubicBezTo>
                    <a:pt x="17" y="1"/>
                    <a:pt x="35" y="3"/>
                    <a:pt x="48" y="18"/>
                  </a:cubicBezTo>
                  <a:cubicBezTo>
                    <a:pt x="61" y="33"/>
                    <a:pt x="79" y="74"/>
                    <a:pt x="81" y="90"/>
                  </a:cubicBezTo>
                  <a:cubicBezTo>
                    <a:pt x="83" y="106"/>
                    <a:pt x="73" y="110"/>
                    <a:pt x="63" y="11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4" name="Oval 224"/>
            <p:cNvSpPr>
              <a:spLocks noChangeArrowheads="1"/>
            </p:cNvSpPr>
            <p:nvPr/>
          </p:nvSpPr>
          <p:spPr bwMode="auto">
            <a:xfrm>
              <a:off x="4410" y="982"/>
              <a:ext cx="654" cy="77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5" name="Oval 225"/>
            <p:cNvSpPr>
              <a:spLocks noChangeArrowheads="1"/>
            </p:cNvSpPr>
            <p:nvPr/>
          </p:nvSpPr>
          <p:spPr bwMode="auto">
            <a:xfrm>
              <a:off x="3480" y="988"/>
              <a:ext cx="654" cy="774"/>
            </a:xfrm>
            <a:prstGeom prst="ellips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6" name="Rectangle 226"/>
            <p:cNvSpPr>
              <a:spLocks noChangeArrowheads="1"/>
            </p:cNvSpPr>
            <p:nvPr/>
          </p:nvSpPr>
          <p:spPr bwMode="auto">
            <a:xfrm>
              <a:off x="4038" y="781"/>
              <a:ext cx="456" cy="139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1827" name="Group 227"/>
          <p:cNvGrpSpPr>
            <a:grpSpLocks/>
          </p:cNvGrpSpPr>
          <p:nvPr/>
        </p:nvGrpSpPr>
        <p:grpSpPr bwMode="auto">
          <a:xfrm>
            <a:off x="4651375" y="4171950"/>
            <a:ext cx="558800" cy="1174750"/>
            <a:chOff x="3968" y="7028"/>
            <a:chExt cx="733" cy="1539"/>
          </a:xfrm>
        </p:grpSpPr>
        <p:sp>
          <p:nvSpPr>
            <p:cNvPr id="281828" name="Freeform 228"/>
            <p:cNvSpPr>
              <a:spLocks/>
            </p:cNvSpPr>
            <p:nvPr/>
          </p:nvSpPr>
          <p:spPr bwMode="auto">
            <a:xfrm>
              <a:off x="3971" y="7100"/>
              <a:ext cx="165" cy="324"/>
            </a:xfrm>
            <a:custGeom>
              <a:avLst/>
              <a:gdLst>
                <a:gd name="T0" fmla="*/ 198 w 573"/>
                <a:gd name="T1" fmla="*/ 0 h 1056"/>
                <a:gd name="T2" fmla="*/ 195 w 573"/>
                <a:gd name="T3" fmla="*/ 54 h 1056"/>
                <a:gd name="T4" fmla="*/ 216 w 573"/>
                <a:gd name="T5" fmla="*/ 108 h 1056"/>
                <a:gd name="T6" fmla="*/ 234 w 573"/>
                <a:gd name="T7" fmla="*/ 120 h 1056"/>
                <a:gd name="T8" fmla="*/ 285 w 573"/>
                <a:gd name="T9" fmla="*/ 171 h 1056"/>
                <a:gd name="T10" fmla="*/ 312 w 573"/>
                <a:gd name="T11" fmla="*/ 186 h 1056"/>
                <a:gd name="T12" fmla="*/ 303 w 573"/>
                <a:gd name="T13" fmla="*/ 183 h 1056"/>
                <a:gd name="T14" fmla="*/ 228 w 573"/>
                <a:gd name="T15" fmla="*/ 210 h 1056"/>
                <a:gd name="T16" fmla="*/ 201 w 573"/>
                <a:gd name="T17" fmla="*/ 225 h 1056"/>
                <a:gd name="T18" fmla="*/ 192 w 573"/>
                <a:gd name="T19" fmla="*/ 231 h 1056"/>
                <a:gd name="T20" fmla="*/ 177 w 573"/>
                <a:gd name="T21" fmla="*/ 267 h 1056"/>
                <a:gd name="T22" fmla="*/ 171 w 573"/>
                <a:gd name="T23" fmla="*/ 285 h 1056"/>
                <a:gd name="T24" fmla="*/ 156 w 573"/>
                <a:gd name="T25" fmla="*/ 264 h 1056"/>
                <a:gd name="T26" fmla="*/ 114 w 573"/>
                <a:gd name="T27" fmla="*/ 270 h 1056"/>
                <a:gd name="T28" fmla="*/ 33 w 573"/>
                <a:gd name="T29" fmla="*/ 324 h 1056"/>
                <a:gd name="T30" fmla="*/ 12 w 573"/>
                <a:gd name="T31" fmla="*/ 369 h 1056"/>
                <a:gd name="T32" fmla="*/ 0 w 573"/>
                <a:gd name="T33" fmla="*/ 396 h 1056"/>
                <a:gd name="T34" fmla="*/ 51 w 573"/>
                <a:gd name="T35" fmla="*/ 552 h 1056"/>
                <a:gd name="T36" fmla="*/ 75 w 573"/>
                <a:gd name="T37" fmla="*/ 576 h 1056"/>
                <a:gd name="T38" fmla="*/ 144 w 573"/>
                <a:gd name="T39" fmla="*/ 612 h 1056"/>
                <a:gd name="T40" fmla="*/ 210 w 573"/>
                <a:gd name="T41" fmla="*/ 603 h 1056"/>
                <a:gd name="T42" fmla="*/ 225 w 573"/>
                <a:gd name="T43" fmla="*/ 609 h 1056"/>
                <a:gd name="T44" fmla="*/ 249 w 573"/>
                <a:gd name="T45" fmla="*/ 654 h 1056"/>
                <a:gd name="T46" fmla="*/ 267 w 573"/>
                <a:gd name="T47" fmla="*/ 666 h 1056"/>
                <a:gd name="T48" fmla="*/ 300 w 573"/>
                <a:gd name="T49" fmla="*/ 687 h 1056"/>
                <a:gd name="T50" fmla="*/ 306 w 573"/>
                <a:gd name="T51" fmla="*/ 696 h 1056"/>
                <a:gd name="T52" fmla="*/ 297 w 573"/>
                <a:gd name="T53" fmla="*/ 693 h 1056"/>
                <a:gd name="T54" fmla="*/ 270 w 573"/>
                <a:gd name="T55" fmla="*/ 672 h 1056"/>
                <a:gd name="T56" fmla="*/ 261 w 573"/>
                <a:gd name="T57" fmla="*/ 675 h 1056"/>
                <a:gd name="T58" fmla="*/ 246 w 573"/>
                <a:gd name="T59" fmla="*/ 711 h 1056"/>
                <a:gd name="T60" fmla="*/ 273 w 573"/>
                <a:gd name="T61" fmla="*/ 843 h 1056"/>
                <a:gd name="T62" fmla="*/ 336 w 573"/>
                <a:gd name="T63" fmla="*/ 873 h 1056"/>
                <a:gd name="T64" fmla="*/ 363 w 573"/>
                <a:gd name="T65" fmla="*/ 885 h 1056"/>
                <a:gd name="T66" fmla="*/ 372 w 573"/>
                <a:gd name="T67" fmla="*/ 888 h 1056"/>
                <a:gd name="T68" fmla="*/ 438 w 573"/>
                <a:gd name="T69" fmla="*/ 879 h 1056"/>
                <a:gd name="T70" fmla="*/ 465 w 573"/>
                <a:gd name="T71" fmla="*/ 993 h 1056"/>
                <a:gd name="T72" fmla="*/ 495 w 573"/>
                <a:gd name="T73" fmla="*/ 1023 h 1056"/>
                <a:gd name="T74" fmla="*/ 573 w 573"/>
                <a:gd name="T75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" h="1056">
                  <a:moveTo>
                    <a:pt x="198" y="0"/>
                  </a:moveTo>
                  <a:cubicBezTo>
                    <a:pt x="206" y="23"/>
                    <a:pt x="200" y="31"/>
                    <a:pt x="195" y="54"/>
                  </a:cubicBezTo>
                  <a:cubicBezTo>
                    <a:pt x="199" y="77"/>
                    <a:pt x="203" y="89"/>
                    <a:pt x="216" y="108"/>
                  </a:cubicBezTo>
                  <a:cubicBezTo>
                    <a:pt x="220" y="114"/>
                    <a:pt x="234" y="120"/>
                    <a:pt x="234" y="120"/>
                  </a:cubicBezTo>
                  <a:cubicBezTo>
                    <a:pt x="247" y="140"/>
                    <a:pt x="267" y="156"/>
                    <a:pt x="285" y="171"/>
                  </a:cubicBezTo>
                  <a:cubicBezTo>
                    <a:pt x="288" y="173"/>
                    <a:pt x="312" y="183"/>
                    <a:pt x="312" y="186"/>
                  </a:cubicBezTo>
                  <a:cubicBezTo>
                    <a:pt x="312" y="189"/>
                    <a:pt x="306" y="184"/>
                    <a:pt x="303" y="183"/>
                  </a:cubicBezTo>
                  <a:cubicBezTo>
                    <a:pt x="278" y="189"/>
                    <a:pt x="253" y="202"/>
                    <a:pt x="228" y="210"/>
                  </a:cubicBezTo>
                  <a:cubicBezTo>
                    <a:pt x="212" y="215"/>
                    <a:pt x="222" y="211"/>
                    <a:pt x="201" y="225"/>
                  </a:cubicBezTo>
                  <a:cubicBezTo>
                    <a:pt x="198" y="227"/>
                    <a:pt x="192" y="231"/>
                    <a:pt x="192" y="231"/>
                  </a:cubicBezTo>
                  <a:cubicBezTo>
                    <a:pt x="188" y="244"/>
                    <a:pt x="181" y="254"/>
                    <a:pt x="177" y="267"/>
                  </a:cubicBezTo>
                  <a:cubicBezTo>
                    <a:pt x="175" y="273"/>
                    <a:pt x="171" y="285"/>
                    <a:pt x="171" y="285"/>
                  </a:cubicBezTo>
                  <a:cubicBezTo>
                    <a:pt x="164" y="264"/>
                    <a:pt x="171" y="269"/>
                    <a:pt x="156" y="264"/>
                  </a:cubicBezTo>
                  <a:cubicBezTo>
                    <a:pt x="142" y="265"/>
                    <a:pt x="126" y="262"/>
                    <a:pt x="114" y="270"/>
                  </a:cubicBezTo>
                  <a:cubicBezTo>
                    <a:pt x="87" y="288"/>
                    <a:pt x="60" y="306"/>
                    <a:pt x="33" y="324"/>
                  </a:cubicBezTo>
                  <a:cubicBezTo>
                    <a:pt x="32" y="327"/>
                    <a:pt x="14" y="365"/>
                    <a:pt x="12" y="369"/>
                  </a:cubicBezTo>
                  <a:cubicBezTo>
                    <a:pt x="7" y="377"/>
                    <a:pt x="0" y="396"/>
                    <a:pt x="0" y="396"/>
                  </a:cubicBezTo>
                  <a:cubicBezTo>
                    <a:pt x="3" y="437"/>
                    <a:pt x="11" y="526"/>
                    <a:pt x="51" y="552"/>
                  </a:cubicBezTo>
                  <a:cubicBezTo>
                    <a:pt x="58" y="562"/>
                    <a:pt x="65" y="569"/>
                    <a:pt x="75" y="576"/>
                  </a:cubicBezTo>
                  <a:cubicBezTo>
                    <a:pt x="91" y="599"/>
                    <a:pt x="122" y="597"/>
                    <a:pt x="144" y="612"/>
                  </a:cubicBezTo>
                  <a:cubicBezTo>
                    <a:pt x="176" y="610"/>
                    <a:pt x="185" y="609"/>
                    <a:pt x="210" y="603"/>
                  </a:cubicBezTo>
                  <a:cubicBezTo>
                    <a:pt x="203" y="582"/>
                    <a:pt x="218" y="604"/>
                    <a:pt x="225" y="609"/>
                  </a:cubicBezTo>
                  <a:cubicBezTo>
                    <a:pt x="231" y="627"/>
                    <a:pt x="235" y="641"/>
                    <a:pt x="249" y="654"/>
                  </a:cubicBezTo>
                  <a:cubicBezTo>
                    <a:pt x="254" y="659"/>
                    <a:pt x="267" y="666"/>
                    <a:pt x="267" y="666"/>
                  </a:cubicBezTo>
                  <a:cubicBezTo>
                    <a:pt x="274" y="677"/>
                    <a:pt x="287" y="683"/>
                    <a:pt x="300" y="687"/>
                  </a:cubicBezTo>
                  <a:cubicBezTo>
                    <a:pt x="302" y="690"/>
                    <a:pt x="308" y="693"/>
                    <a:pt x="306" y="696"/>
                  </a:cubicBezTo>
                  <a:cubicBezTo>
                    <a:pt x="305" y="699"/>
                    <a:pt x="300" y="695"/>
                    <a:pt x="297" y="693"/>
                  </a:cubicBezTo>
                  <a:cubicBezTo>
                    <a:pt x="288" y="687"/>
                    <a:pt x="270" y="672"/>
                    <a:pt x="270" y="672"/>
                  </a:cubicBezTo>
                  <a:cubicBezTo>
                    <a:pt x="267" y="673"/>
                    <a:pt x="263" y="672"/>
                    <a:pt x="261" y="675"/>
                  </a:cubicBezTo>
                  <a:cubicBezTo>
                    <a:pt x="257" y="680"/>
                    <a:pt x="248" y="704"/>
                    <a:pt x="246" y="711"/>
                  </a:cubicBezTo>
                  <a:cubicBezTo>
                    <a:pt x="239" y="771"/>
                    <a:pt x="240" y="794"/>
                    <a:pt x="273" y="843"/>
                  </a:cubicBezTo>
                  <a:cubicBezTo>
                    <a:pt x="276" y="847"/>
                    <a:pt x="327" y="868"/>
                    <a:pt x="336" y="873"/>
                  </a:cubicBezTo>
                  <a:cubicBezTo>
                    <a:pt x="365" y="887"/>
                    <a:pt x="317" y="870"/>
                    <a:pt x="363" y="885"/>
                  </a:cubicBezTo>
                  <a:cubicBezTo>
                    <a:pt x="366" y="886"/>
                    <a:pt x="372" y="888"/>
                    <a:pt x="372" y="888"/>
                  </a:cubicBezTo>
                  <a:cubicBezTo>
                    <a:pt x="396" y="886"/>
                    <a:pt x="416" y="886"/>
                    <a:pt x="438" y="879"/>
                  </a:cubicBezTo>
                  <a:cubicBezTo>
                    <a:pt x="434" y="904"/>
                    <a:pt x="439" y="975"/>
                    <a:pt x="465" y="993"/>
                  </a:cubicBezTo>
                  <a:cubicBezTo>
                    <a:pt x="472" y="1004"/>
                    <a:pt x="484" y="1016"/>
                    <a:pt x="495" y="1023"/>
                  </a:cubicBezTo>
                  <a:cubicBezTo>
                    <a:pt x="509" y="1044"/>
                    <a:pt x="548" y="1056"/>
                    <a:pt x="573" y="105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29" name="Freeform 229"/>
            <p:cNvSpPr>
              <a:spLocks/>
            </p:cNvSpPr>
            <p:nvPr/>
          </p:nvSpPr>
          <p:spPr bwMode="auto">
            <a:xfrm>
              <a:off x="3968" y="7341"/>
              <a:ext cx="304" cy="363"/>
            </a:xfrm>
            <a:custGeom>
              <a:avLst/>
              <a:gdLst>
                <a:gd name="T0" fmla="*/ 346 w 1051"/>
                <a:gd name="T1" fmla="*/ 1173 h 1185"/>
                <a:gd name="T2" fmla="*/ 265 w 1051"/>
                <a:gd name="T3" fmla="*/ 1185 h 1185"/>
                <a:gd name="T4" fmla="*/ 238 w 1051"/>
                <a:gd name="T5" fmla="*/ 1170 h 1185"/>
                <a:gd name="T6" fmla="*/ 220 w 1051"/>
                <a:gd name="T7" fmla="*/ 1146 h 1185"/>
                <a:gd name="T8" fmla="*/ 208 w 1051"/>
                <a:gd name="T9" fmla="*/ 1128 h 1185"/>
                <a:gd name="T10" fmla="*/ 202 w 1051"/>
                <a:gd name="T11" fmla="*/ 1119 h 1185"/>
                <a:gd name="T12" fmla="*/ 145 w 1051"/>
                <a:gd name="T13" fmla="*/ 1128 h 1185"/>
                <a:gd name="T14" fmla="*/ 76 w 1051"/>
                <a:gd name="T15" fmla="*/ 1110 h 1185"/>
                <a:gd name="T16" fmla="*/ 49 w 1051"/>
                <a:gd name="T17" fmla="*/ 1092 h 1185"/>
                <a:gd name="T18" fmla="*/ 13 w 1051"/>
                <a:gd name="T19" fmla="*/ 1038 h 1185"/>
                <a:gd name="T20" fmla="*/ 7 w 1051"/>
                <a:gd name="T21" fmla="*/ 1020 h 1185"/>
                <a:gd name="T22" fmla="*/ 40 w 1051"/>
                <a:gd name="T23" fmla="*/ 897 h 1185"/>
                <a:gd name="T24" fmla="*/ 118 w 1051"/>
                <a:gd name="T25" fmla="*/ 840 h 1185"/>
                <a:gd name="T26" fmla="*/ 175 w 1051"/>
                <a:gd name="T27" fmla="*/ 831 h 1185"/>
                <a:gd name="T28" fmla="*/ 196 w 1051"/>
                <a:gd name="T29" fmla="*/ 792 h 1185"/>
                <a:gd name="T30" fmla="*/ 220 w 1051"/>
                <a:gd name="T31" fmla="*/ 771 h 1185"/>
                <a:gd name="T32" fmla="*/ 238 w 1051"/>
                <a:gd name="T33" fmla="*/ 759 h 1185"/>
                <a:gd name="T34" fmla="*/ 262 w 1051"/>
                <a:gd name="T35" fmla="*/ 741 h 1185"/>
                <a:gd name="T36" fmla="*/ 280 w 1051"/>
                <a:gd name="T37" fmla="*/ 735 h 1185"/>
                <a:gd name="T38" fmla="*/ 238 w 1051"/>
                <a:gd name="T39" fmla="*/ 663 h 1185"/>
                <a:gd name="T40" fmla="*/ 229 w 1051"/>
                <a:gd name="T41" fmla="*/ 636 h 1185"/>
                <a:gd name="T42" fmla="*/ 226 w 1051"/>
                <a:gd name="T43" fmla="*/ 627 h 1185"/>
                <a:gd name="T44" fmla="*/ 253 w 1051"/>
                <a:gd name="T45" fmla="*/ 519 h 1185"/>
                <a:gd name="T46" fmla="*/ 274 w 1051"/>
                <a:gd name="T47" fmla="*/ 492 h 1185"/>
                <a:gd name="T48" fmla="*/ 346 w 1051"/>
                <a:gd name="T49" fmla="*/ 453 h 1185"/>
                <a:gd name="T50" fmla="*/ 373 w 1051"/>
                <a:gd name="T51" fmla="*/ 441 h 1185"/>
                <a:gd name="T52" fmla="*/ 436 w 1051"/>
                <a:gd name="T53" fmla="*/ 453 h 1185"/>
                <a:gd name="T54" fmla="*/ 463 w 1051"/>
                <a:gd name="T55" fmla="*/ 462 h 1185"/>
                <a:gd name="T56" fmla="*/ 472 w 1051"/>
                <a:gd name="T57" fmla="*/ 411 h 1185"/>
                <a:gd name="T58" fmla="*/ 496 w 1051"/>
                <a:gd name="T59" fmla="*/ 375 h 1185"/>
                <a:gd name="T60" fmla="*/ 514 w 1051"/>
                <a:gd name="T61" fmla="*/ 339 h 1185"/>
                <a:gd name="T62" fmla="*/ 550 w 1051"/>
                <a:gd name="T63" fmla="*/ 327 h 1185"/>
                <a:gd name="T64" fmla="*/ 580 w 1051"/>
                <a:gd name="T65" fmla="*/ 321 h 1185"/>
                <a:gd name="T66" fmla="*/ 592 w 1051"/>
                <a:gd name="T67" fmla="*/ 252 h 1185"/>
                <a:gd name="T68" fmla="*/ 607 w 1051"/>
                <a:gd name="T69" fmla="*/ 234 h 1185"/>
                <a:gd name="T70" fmla="*/ 625 w 1051"/>
                <a:gd name="T71" fmla="*/ 222 h 1185"/>
                <a:gd name="T72" fmla="*/ 712 w 1051"/>
                <a:gd name="T73" fmla="*/ 180 h 1185"/>
                <a:gd name="T74" fmla="*/ 745 w 1051"/>
                <a:gd name="T75" fmla="*/ 126 h 1185"/>
                <a:gd name="T76" fmla="*/ 754 w 1051"/>
                <a:gd name="T77" fmla="*/ 123 h 1185"/>
                <a:gd name="T78" fmla="*/ 772 w 1051"/>
                <a:gd name="T79" fmla="*/ 111 h 1185"/>
                <a:gd name="T80" fmla="*/ 862 w 1051"/>
                <a:gd name="T81" fmla="*/ 90 h 1185"/>
                <a:gd name="T82" fmla="*/ 919 w 1051"/>
                <a:gd name="T83" fmla="*/ 99 h 1185"/>
                <a:gd name="T84" fmla="*/ 937 w 1051"/>
                <a:gd name="T85" fmla="*/ 111 h 1185"/>
                <a:gd name="T86" fmla="*/ 943 w 1051"/>
                <a:gd name="T87" fmla="*/ 120 h 1185"/>
                <a:gd name="T88" fmla="*/ 946 w 1051"/>
                <a:gd name="T89" fmla="*/ 129 h 1185"/>
                <a:gd name="T90" fmla="*/ 949 w 1051"/>
                <a:gd name="T91" fmla="*/ 102 h 1185"/>
                <a:gd name="T92" fmla="*/ 973 w 1051"/>
                <a:gd name="T93" fmla="*/ 57 h 1185"/>
                <a:gd name="T94" fmla="*/ 1021 w 1051"/>
                <a:gd name="T95" fmla="*/ 15 h 1185"/>
                <a:gd name="T96" fmla="*/ 1051 w 1051"/>
                <a:gd name="T97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1" h="1185">
                  <a:moveTo>
                    <a:pt x="346" y="1173"/>
                  </a:moveTo>
                  <a:cubicBezTo>
                    <a:pt x="313" y="1177"/>
                    <a:pt x="302" y="1183"/>
                    <a:pt x="265" y="1185"/>
                  </a:cubicBezTo>
                  <a:cubicBezTo>
                    <a:pt x="255" y="1182"/>
                    <a:pt x="238" y="1170"/>
                    <a:pt x="238" y="1170"/>
                  </a:cubicBezTo>
                  <a:cubicBezTo>
                    <a:pt x="231" y="1160"/>
                    <a:pt x="226" y="1156"/>
                    <a:pt x="220" y="1146"/>
                  </a:cubicBezTo>
                  <a:cubicBezTo>
                    <a:pt x="216" y="1140"/>
                    <a:pt x="212" y="1134"/>
                    <a:pt x="208" y="1128"/>
                  </a:cubicBezTo>
                  <a:cubicBezTo>
                    <a:pt x="206" y="1125"/>
                    <a:pt x="202" y="1119"/>
                    <a:pt x="202" y="1119"/>
                  </a:cubicBezTo>
                  <a:cubicBezTo>
                    <a:pt x="181" y="1124"/>
                    <a:pt x="170" y="1126"/>
                    <a:pt x="145" y="1128"/>
                  </a:cubicBezTo>
                  <a:cubicBezTo>
                    <a:pt x="104" y="1125"/>
                    <a:pt x="105" y="1129"/>
                    <a:pt x="76" y="1110"/>
                  </a:cubicBezTo>
                  <a:cubicBezTo>
                    <a:pt x="67" y="1104"/>
                    <a:pt x="49" y="1092"/>
                    <a:pt x="49" y="1092"/>
                  </a:cubicBezTo>
                  <a:cubicBezTo>
                    <a:pt x="37" y="1075"/>
                    <a:pt x="20" y="1058"/>
                    <a:pt x="13" y="1038"/>
                  </a:cubicBezTo>
                  <a:cubicBezTo>
                    <a:pt x="11" y="1032"/>
                    <a:pt x="7" y="1020"/>
                    <a:pt x="7" y="1020"/>
                  </a:cubicBezTo>
                  <a:cubicBezTo>
                    <a:pt x="10" y="978"/>
                    <a:pt x="0" y="924"/>
                    <a:pt x="40" y="897"/>
                  </a:cubicBezTo>
                  <a:cubicBezTo>
                    <a:pt x="53" y="878"/>
                    <a:pt x="96" y="847"/>
                    <a:pt x="118" y="840"/>
                  </a:cubicBezTo>
                  <a:cubicBezTo>
                    <a:pt x="124" y="840"/>
                    <a:pt x="183" y="855"/>
                    <a:pt x="175" y="831"/>
                  </a:cubicBezTo>
                  <a:cubicBezTo>
                    <a:pt x="178" y="814"/>
                    <a:pt x="178" y="798"/>
                    <a:pt x="196" y="792"/>
                  </a:cubicBezTo>
                  <a:cubicBezTo>
                    <a:pt x="205" y="783"/>
                    <a:pt x="209" y="777"/>
                    <a:pt x="220" y="771"/>
                  </a:cubicBezTo>
                  <a:cubicBezTo>
                    <a:pt x="226" y="767"/>
                    <a:pt x="238" y="759"/>
                    <a:pt x="238" y="759"/>
                  </a:cubicBezTo>
                  <a:cubicBezTo>
                    <a:pt x="244" y="750"/>
                    <a:pt x="252" y="746"/>
                    <a:pt x="262" y="741"/>
                  </a:cubicBezTo>
                  <a:cubicBezTo>
                    <a:pt x="268" y="738"/>
                    <a:pt x="280" y="735"/>
                    <a:pt x="280" y="735"/>
                  </a:cubicBezTo>
                  <a:cubicBezTo>
                    <a:pt x="270" y="706"/>
                    <a:pt x="255" y="688"/>
                    <a:pt x="238" y="663"/>
                  </a:cubicBezTo>
                  <a:cubicBezTo>
                    <a:pt x="233" y="655"/>
                    <a:pt x="232" y="645"/>
                    <a:pt x="229" y="636"/>
                  </a:cubicBezTo>
                  <a:cubicBezTo>
                    <a:pt x="228" y="633"/>
                    <a:pt x="226" y="627"/>
                    <a:pt x="226" y="627"/>
                  </a:cubicBezTo>
                  <a:cubicBezTo>
                    <a:pt x="229" y="569"/>
                    <a:pt x="226" y="560"/>
                    <a:pt x="253" y="519"/>
                  </a:cubicBezTo>
                  <a:cubicBezTo>
                    <a:pt x="259" y="510"/>
                    <a:pt x="265" y="498"/>
                    <a:pt x="274" y="492"/>
                  </a:cubicBezTo>
                  <a:cubicBezTo>
                    <a:pt x="297" y="477"/>
                    <a:pt x="323" y="468"/>
                    <a:pt x="346" y="453"/>
                  </a:cubicBezTo>
                  <a:cubicBezTo>
                    <a:pt x="354" y="448"/>
                    <a:pt x="373" y="441"/>
                    <a:pt x="373" y="441"/>
                  </a:cubicBezTo>
                  <a:cubicBezTo>
                    <a:pt x="394" y="443"/>
                    <a:pt x="415" y="447"/>
                    <a:pt x="436" y="453"/>
                  </a:cubicBezTo>
                  <a:cubicBezTo>
                    <a:pt x="445" y="455"/>
                    <a:pt x="463" y="462"/>
                    <a:pt x="463" y="462"/>
                  </a:cubicBezTo>
                  <a:cubicBezTo>
                    <a:pt x="464" y="451"/>
                    <a:pt x="464" y="423"/>
                    <a:pt x="472" y="411"/>
                  </a:cubicBezTo>
                  <a:cubicBezTo>
                    <a:pt x="477" y="403"/>
                    <a:pt x="492" y="386"/>
                    <a:pt x="496" y="375"/>
                  </a:cubicBezTo>
                  <a:cubicBezTo>
                    <a:pt x="498" y="368"/>
                    <a:pt x="505" y="342"/>
                    <a:pt x="514" y="339"/>
                  </a:cubicBezTo>
                  <a:cubicBezTo>
                    <a:pt x="525" y="335"/>
                    <a:pt x="538" y="329"/>
                    <a:pt x="550" y="327"/>
                  </a:cubicBezTo>
                  <a:cubicBezTo>
                    <a:pt x="560" y="325"/>
                    <a:pt x="580" y="321"/>
                    <a:pt x="580" y="321"/>
                  </a:cubicBezTo>
                  <a:cubicBezTo>
                    <a:pt x="582" y="291"/>
                    <a:pt x="583" y="278"/>
                    <a:pt x="592" y="252"/>
                  </a:cubicBezTo>
                  <a:cubicBezTo>
                    <a:pt x="594" y="247"/>
                    <a:pt x="603" y="237"/>
                    <a:pt x="607" y="234"/>
                  </a:cubicBezTo>
                  <a:cubicBezTo>
                    <a:pt x="613" y="230"/>
                    <a:pt x="625" y="222"/>
                    <a:pt x="625" y="222"/>
                  </a:cubicBezTo>
                  <a:cubicBezTo>
                    <a:pt x="644" y="194"/>
                    <a:pt x="682" y="188"/>
                    <a:pt x="712" y="180"/>
                  </a:cubicBezTo>
                  <a:cubicBezTo>
                    <a:pt x="724" y="162"/>
                    <a:pt x="733" y="144"/>
                    <a:pt x="745" y="126"/>
                  </a:cubicBezTo>
                  <a:cubicBezTo>
                    <a:pt x="747" y="123"/>
                    <a:pt x="751" y="125"/>
                    <a:pt x="754" y="123"/>
                  </a:cubicBezTo>
                  <a:cubicBezTo>
                    <a:pt x="760" y="119"/>
                    <a:pt x="766" y="115"/>
                    <a:pt x="772" y="111"/>
                  </a:cubicBezTo>
                  <a:cubicBezTo>
                    <a:pt x="795" y="96"/>
                    <a:pt x="836" y="93"/>
                    <a:pt x="862" y="90"/>
                  </a:cubicBezTo>
                  <a:cubicBezTo>
                    <a:pt x="872" y="91"/>
                    <a:pt x="906" y="90"/>
                    <a:pt x="919" y="99"/>
                  </a:cubicBezTo>
                  <a:cubicBezTo>
                    <a:pt x="925" y="103"/>
                    <a:pt x="937" y="111"/>
                    <a:pt x="937" y="111"/>
                  </a:cubicBezTo>
                  <a:cubicBezTo>
                    <a:pt x="939" y="114"/>
                    <a:pt x="941" y="117"/>
                    <a:pt x="943" y="120"/>
                  </a:cubicBezTo>
                  <a:cubicBezTo>
                    <a:pt x="944" y="123"/>
                    <a:pt x="945" y="132"/>
                    <a:pt x="946" y="129"/>
                  </a:cubicBezTo>
                  <a:cubicBezTo>
                    <a:pt x="949" y="120"/>
                    <a:pt x="948" y="111"/>
                    <a:pt x="949" y="102"/>
                  </a:cubicBezTo>
                  <a:cubicBezTo>
                    <a:pt x="951" y="88"/>
                    <a:pt x="965" y="68"/>
                    <a:pt x="973" y="57"/>
                  </a:cubicBezTo>
                  <a:cubicBezTo>
                    <a:pt x="986" y="37"/>
                    <a:pt x="1001" y="28"/>
                    <a:pt x="1021" y="15"/>
                  </a:cubicBezTo>
                  <a:cubicBezTo>
                    <a:pt x="1034" y="6"/>
                    <a:pt x="1040" y="11"/>
                    <a:pt x="1051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0" name="Freeform 230"/>
            <p:cNvSpPr>
              <a:spLocks/>
            </p:cNvSpPr>
            <p:nvPr/>
          </p:nvSpPr>
          <p:spPr bwMode="auto">
            <a:xfrm>
              <a:off x="4272" y="7028"/>
              <a:ext cx="276" cy="313"/>
            </a:xfrm>
            <a:custGeom>
              <a:avLst/>
              <a:gdLst>
                <a:gd name="T0" fmla="*/ 0 w 954"/>
                <a:gd name="T1" fmla="*/ 1020 h 1020"/>
                <a:gd name="T2" fmla="*/ 0 w 954"/>
                <a:gd name="T3" fmla="*/ 963 h 1020"/>
                <a:gd name="T4" fmla="*/ 45 w 954"/>
                <a:gd name="T5" fmla="*/ 882 h 1020"/>
                <a:gd name="T6" fmla="*/ 135 w 954"/>
                <a:gd name="T7" fmla="*/ 828 h 1020"/>
                <a:gd name="T8" fmla="*/ 162 w 954"/>
                <a:gd name="T9" fmla="*/ 831 h 1020"/>
                <a:gd name="T10" fmla="*/ 159 w 954"/>
                <a:gd name="T11" fmla="*/ 846 h 1020"/>
                <a:gd name="T12" fmla="*/ 177 w 954"/>
                <a:gd name="T13" fmla="*/ 801 h 1020"/>
                <a:gd name="T14" fmla="*/ 225 w 954"/>
                <a:gd name="T15" fmla="*/ 732 h 1020"/>
                <a:gd name="T16" fmla="*/ 285 w 954"/>
                <a:gd name="T17" fmla="*/ 696 h 1020"/>
                <a:gd name="T18" fmla="*/ 318 w 954"/>
                <a:gd name="T19" fmla="*/ 684 h 1020"/>
                <a:gd name="T20" fmla="*/ 432 w 954"/>
                <a:gd name="T21" fmla="*/ 687 h 1020"/>
                <a:gd name="T22" fmla="*/ 426 w 954"/>
                <a:gd name="T23" fmla="*/ 651 h 1020"/>
                <a:gd name="T24" fmla="*/ 507 w 954"/>
                <a:gd name="T25" fmla="*/ 516 h 1020"/>
                <a:gd name="T26" fmla="*/ 582 w 954"/>
                <a:gd name="T27" fmla="*/ 489 h 1020"/>
                <a:gd name="T28" fmla="*/ 624 w 954"/>
                <a:gd name="T29" fmla="*/ 492 h 1020"/>
                <a:gd name="T30" fmla="*/ 639 w 954"/>
                <a:gd name="T31" fmla="*/ 504 h 1020"/>
                <a:gd name="T32" fmla="*/ 630 w 954"/>
                <a:gd name="T33" fmla="*/ 498 h 1020"/>
                <a:gd name="T34" fmla="*/ 633 w 954"/>
                <a:gd name="T35" fmla="*/ 465 h 1020"/>
                <a:gd name="T36" fmla="*/ 663 w 954"/>
                <a:gd name="T37" fmla="*/ 435 h 1020"/>
                <a:gd name="T38" fmla="*/ 687 w 954"/>
                <a:gd name="T39" fmla="*/ 420 h 1020"/>
                <a:gd name="T40" fmla="*/ 696 w 954"/>
                <a:gd name="T41" fmla="*/ 414 h 1020"/>
                <a:gd name="T42" fmla="*/ 678 w 954"/>
                <a:gd name="T43" fmla="*/ 420 h 1020"/>
                <a:gd name="T44" fmla="*/ 648 w 954"/>
                <a:gd name="T45" fmla="*/ 369 h 1020"/>
                <a:gd name="T46" fmla="*/ 711 w 954"/>
                <a:gd name="T47" fmla="*/ 228 h 1020"/>
                <a:gd name="T48" fmla="*/ 708 w 954"/>
                <a:gd name="T49" fmla="*/ 171 h 1020"/>
                <a:gd name="T50" fmla="*/ 750 w 954"/>
                <a:gd name="T51" fmla="*/ 144 h 1020"/>
                <a:gd name="T52" fmla="*/ 804 w 954"/>
                <a:gd name="T53" fmla="*/ 123 h 1020"/>
                <a:gd name="T54" fmla="*/ 855 w 954"/>
                <a:gd name="T55" fmla="*/ 117 h 1020"/>
                <a:gd name="T56" fmla="*/ 882 w 954"/>
                <a:gd name="T57" fmla="*/ 57 h 1020"/>
                <a:gd name="T58" fmla="*/ 900 w 954"/>
                <a:gd name="T59" fmla="*/ 42 h 1020"/>
                <a:gd name="T60" fmla="*/ 918 w 954"/>
                <a:gd name="T61" fmla="*/ 30 h 1020"/>
                <a:gd name="T62" fmla="*/ 954 w 954"/>
                <a:gd name="T63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4" h="1020">
                  <a:moveTo>
                    <a:pt x="0" y="1020"/>
                  </a:moveTo>
                  <a:cubicBezTo>
                    <a:pt x="6" y="998"/>
                    <a:pt x="4" y="985"/>
                    <a:pt x="0" y="963"/>
                  </a:cubicBezTo>
                  <a:cubicBezTo>
                    <a:pt x="5" y="933"/>
                    <a:pt x="19" y="899"/>
                    <a:pt x="45" y="882"/>
                  </a:cubicBezTo>
                  <a:cubicBezTo>
                    <a:pt x="63" y="855"/>
                    <a:pt x="103" y="833"/>
                    <a:pt x="135" y="828"/>
                  </a:cubicBezTo>
                  <a:cubicBezTo>
                    <a:pt x="144" y="829"/>
                    <a:pt x="155" y="826"/>
                    <a:pt x="162" y="831"/>
                  </a:cubicBezTo>
                  <a:cubicBezTo>
                    <a:pt x="166" y="834"/>
                    <a:pt x="159" y="851"/>
                    <a:pt x="159" y="846"/>
                  </a:cubicBezTo>
                  <a:cubicBezTo>
                    <a:pt x="159" y="828"/>
                    <a:pt x="162" y="811"/>
                    <a:pt x="177" y="801"/>
                  </a:cubicBezTo>
                  <a:cubicBezTo>
                    <a:pt x="184" y="779"/>
                    <a:pt x="205" y="745"/>
                    <a:pt x="225" y="732"/>
                  </a:cubicBezTo>
                  <a:cubicBezTo>
                    <a:pt x="237" y="713"/>
                    <a:pt x="265" y="706"/>
                    <a:pt x="285" y="696"/>
                  </a:cubicBezTo>
                  <a:cubicBezTo>
                    <a:pt x="295" y="691"/>
                    <a:pt x="318" y="684"/>
                    <a:pt x="318" y="684"/>
                  </a:cubicBezTo>
                  <a:cubicBezTo>
                    <a:pt x="356" y="685"/>
                    <a:pt x="394" y="689"/>
                    <a:pt x="432" y="687"/>
                  </a:cubicBezTo>
                  <a:cubicBezTo>
                    <a:pt x="444" y="686"/>
                    <a:pt x="426" y="651"/>
                    <a:pt x="426" y="651"/>
                  </a:cubicBezTo>
                  <a:cubicBezTo>
                    <a:pt x="431" y="591"/>
                    <a:pt x="445" y="537"/>
                    <a:pt x="507" y="516"/>
                  </a:cubicBezTo>
                  <a:cubicBezTo>
                    <a:pt x="519" y="498"/>
                    <a:pt x="560" y="494"/>
                    <a:pt x="582" y="489"/>
                  </a:cubicBezTo>
                  <a:cubicBezTo>
                    <a:pt x="596" y="490"/>
                    <a:pt x="610" y="490"/>
                    <a:pt x="624" y="492"/>
                  </a:cubicBezTo>
                  <a:cubicBezTo>
                    <a:pt x="630" y="493"/>
                    <a:pt x="644" y="499"/>
                    <a:pt x="639" y="504"/>
                  </a:cubicBezTo>
                  <a:cubicBezTo>
                    <a:pt x="636" y="507"/>
                    <a:pt x="633" y="500"/>
                    <a:pt x="630" y="498"/>
                  </a:cubicBezTo>
                  <a:cubicBezTo>
                    <a:pt x="625" y="482"/>
                    <a:pt x="615" y="477"/>
                    <a:pt x="633" y="465"/>
                  </a:cubicBezTo>
                  <a:cubicBezTo>
                    <a:pt x="640" y="454"/>
                    <a:pt x="652" y="442"/>
                    <a:pt x="663" y="435"/>
                  </a:cubicBezTo>
                  <a:cubicBezTo>
                    <a:pt x="677" y="413"/>
                    <a:pt x="657" y="440"/>
                    <a:pt x="687" y="420"/>
                  </a:cubicBezTo>
                  <a:cubicBezTo>
                    <a:pt x="690" y="418"/>
                    <a:pt x="700" y="414"/>
                    <a:pt x="696" y="414"/>
                  </a:cubicBezTo>
                  <a:cubicBezTo>
                    <a:pt x="690" y="414"/>
                    <a:pt x="678" y="420"/>
                    <a:pt x="678" y="420"/>
                  </a:cubicBezTo>
                  <a:cubicBezTo>
                    <a:pt x="656" y="413"/>
                    <a:pt x="653" y="389"/>
                    <a:pt x="648" y="369"/>
                  </a:cubicBezTo>
                  <a:cubicBezTo>
                    <a:pt x="650" y="306"/>
                    <a:pt x="637" y="237"/>
                    <a:pt x="711" y="228"/>
                  </a:cubicBezTo>
                  <a:cubicBezTo>
                    <a:pt x="697" y="207"/>
                    <a:pt x="701" y="217"/>
                    <a:pt x="708" y="171"/>
                  </a:cubicBezTo>
                  <a:cubicBezTo>
                    <a:pt x="710" y="156"/>
                    <a:pt x="739" y="149"/>
                    <a:pt x="750" y="144"/>
                  </a:cubicBezTo>
                  <a:cubicBezTo>
                    <a:pt x="769" y="135"/>
                    <a:pt x="782" y="126"/>
                    <a:pt x="804" y="123"/>
                  </a:cubicBezTo>
                  <a:cubicBezTo>
                    <a:pt x="821" y="121"/>
                    <a:pt x="838" y="119"/>
                    <a:pt x="855" y="117"/>
                  </a:cubicBezTo>
                  <a:cubicBezTo>
                    <a:pt x="859" y="78"/>
                    <a:pt x="856" y="83"/>
                    <a:pt x="882" y="57"/>
                  </a:cubicBezTo>
                  <a:cubicBezTo>
                    <a:pt x="888" y="51"/>
                    <a:pt x="894" y="47"/>
                    <a:pt x="900" y="42"/>
                  </a:cubicBezTo>
                  <a:cubicBezTo>
                    <a:pt x="906" y="38"/>
                    <a:pt x="918" y="30"/>
                    <a:pt x="918" y="30"/>
                  </a:cubicBezTo>
                  <a:cubicBezTo>
                    <a:pt x="927" y="16"/>
                    <a:pt x="943" y="11"/>
                    <a:pt x="95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1" name="Freeform 231"/>
            <p:cNvSpPr>
              <a:spLocks/>
            </p:cNvSpPr>
            <p:nvPr/>
          </p:nvSpPr>
          <p:spPr bwMode="auto">
            <a:xfrm>
              <a:off x="4384" y="7043"/>
              <a:ext cx="317" cy="331"/>
            </a:xfrm>
            <a:custGeom>
              <a:avLst/>
              <a:gdLst>
                <a:gd name="T0" fmla="*/ 954 w 1098"/>
                <a:gd name="T1" fmla="*/ 5 h 1079"/>
                <a:gd name="T2" fmla="*/ 993 w 1098"/>
                <a:gd name="T3" fmla="*/ 11 h 1079"/>
                <a:gd name="T4" fmla="*/ 1002 w 1098"/>
                <a:gd name="T5" fmla="*/ 14 h 1079"/>
                <a:gd name="T6" fmla="*/ 1035 w 1098"/>
                <a:gd name="T7" fmla="*/ 50 h 1079"/>
                <a:gd name="T8" fmla="*/ 1071 w 1098"/>
                <a:gd name="T9" fmla="*/ 92 h 1079"/>
                <a:gd name="T10" fmla="*/ 1086 w 1098"/>
                <a:gd name="T11" fmla="*/ 119 h 1079"/>
                <a:gd name="T12" fmla="*/ 1095 w 1098"/>
                <a:gd name="T13" fmla="*/ 161 h 1079"/>
                <a:gd name="T14" fmla="*/ 1098 w 1098"/>
                <a:gd name="T15" fmla="*/ 176 h 1079"/>
                <a:gd name="T16" fmla="*/ 1071 w 1098"/>
                <a:gd name="T17" fmla="*/ 242 h 1079"/>
                <a:gd name="T18" fmla="*/ 969 w 1098"/>
                <a:gd name="T19" fmla="*/ 320 h 1079"/>
                <a:gd name="T20" fmla="*/ 870 w 1098"/>
                <a:gd name="T21" fmla="*/ 311 h 1079"/>
                <a:gd name="T22" fmla="*/ 879 w 1098"/>
                <a:gd name="T23" fmla="*/ 314 h 1079"/>
                <a:gd name="T24" fmla="*/ 891 w 1098"/>
                <a:gd name="T25" fmla="*/ 341 h 1079"/>
                <a:gd name="T26" fmla="*/ 870 w 1098"/>
                <a:gd name="T27" fmla="*/ 359 h 1079"/>
                <a:gd name="T28" fmla="*/ 768 w 1098"/>
                <a:gd name="T29" fmla="*/ 392 h 1079"/>
                <a:gd name="T30" fmla="*/ 756 w 1098"/>
                <a:gd name="T31" fmla="*/ 389 h 1079"/>
                <a:gd name="T32" fmla="*/ 801 w 1098"/>
                <a:gd name="T33" fmla="*/ 428 h 1079"/>
                <a:gd name="T34" fmla="*/ 792 w 1098"/>
                <a:gd name="T35" fmla="*/ 467 h 1079"/>
                <a:gd name="T36" fmla="*/ 783 w 1098"/>
                <a:gd name="T37" fmla="*/ 473 h 1079"/>
                <a:gd name="T38" fmla="*/ 792 w 1098"/>
                <a:gd name="T39" fmla="*/ 470 h 1079"/>
                <a:gd name="T40" fmla="*/ 828 w 1098"/>
                <a:gd name="T41" fmla="*/ 488 h 1079"/>
                <a:gd name="T42" fmla="*/ 816 w 1098"/>
                <a:gd name="T43" fmla="*/ 581 h 1079"/>
                <a:gd name="T44" fmla="*/ 801 w 1098"/>
                <a:gd name="T45" fmla="*/ 599 h 1079"/>
                <a:gd name="T46" fmla="*/ 795 w 1098"/>
                <a:gd name="T47" fmla="*/ 617 h 1079"/>
                <a:gd name="T48" fmla="*/ 792 w 1098"/>
                <a:gd name="T49" fmla="*/ 665 h 1079"/>
                <a:gd name="T50" fmla="*/ 777 w 1098"/>
                <a:gd name="T51" fmla="*/ 701 h 1079"/>
                <a:gd name="T52" fmla="*/ 642 w 1098"/>
                <a:gd name="T53" fmla="*/ 755 h 1079"/>
                <a:gd name="T54" fmla="*/ 552 w 1098"/>
                <a:gd name="T55" fmla="*/ 731 h 1079"/>
                <a:gd name="T56" fmla="*/ 561 w 1098"/>
                <a:gd name="T57" fmla="*/ 710 h 1079"/>
                <a:gd name="T58" fmla="*/ 492 w 1098"/>
                <a:gd name="T59" fmla="*/ 728 h 1079"/>
                <a:gd name="T60" fmla="*/ 486 w 1098"/>
                <a:gd name="T61" fmla="*/ 737 h 1079"/>
                <a:gd name="T62" fmla="*/ 468 w 1098"/>
                <a:gd name="T63" fmla="*/ 743 h 1079"/>
                <a:gd name="T64" fmla="*/ 450 w 1098"/>
                <a:gd name="T65" fmla="*/ 740 h 1079"/>
                <a:gd name="T66" fmla="*/ 453 w 1098"/>
                <a:gd name="T67" fmla="*/ 749 h 1079"/>
                <a:gd name="T68" fmla="*/ 441 w 1098"/>
                <a:gd name="T69" fmla="*/ 770 h 1079"/>
                <a:gd name="T70" fmla="*/ 375 w 1098"/>
                <a:gd name="T71" fmla="*/ 842 h 1079"/>
                <a:gd name="T72" fmla="*/ 384 w 1098"/>
                <a:gd name="T73" fmla="*/ 839 h 1079"/>
                <a:gd name="T74" fmla="*/ 396 w 1098"/>
                <a:gd name="T75" fmla="*/ 878 h 1079"/>
                <a:gd name="T76" fmla="*/ 408 w 1098"/>
                <a:gd name="T77" fmla="*/ 938 h 1079"/>
                <a:gd name="T78" fmla="*/ 390 w 1098"/>
                <a:gd name="T79" fmla="*/ 998 h 1079"/>
                <a:gd name="T80" fmla="*/ 372 w 1098"/>
                <a:gd name="T81" fmla="*/ 1010 h 1079"/>
                <a:gd name="T82" fmla="*/ 237 w 1098"/>
                <a:gd name="T83" fmla="*/ 1076 h 1079"/>
                <a:gd name="T84" fmla="*/ 162 w 1098"/>
                <a:gd name="T85" fmla="*/ 1055 h 1079"/>
                <a:gd name="T86" fmla="*/ 156 w 1098"/>
                <a:gd name="T87" fmla="*/ 1046 h 1079"/>
                <a:gd name="T88" fmla="*/ 138 w 1098"/>
                <a:gd name="T89" fmla="*/ 1040 h 1079"/>
                <a:gd name="T90" fmla="*/ 81 w 1098"/>
                <a:gd name="T91" fmla="*/ 1073 h 1079"/>
                <a:gd name="T92" fmla="*/ 51 w 1098"/>
                <a:gd name="T93" fmla="*/ 1079 h 1079"/>
                <a:gd name="T94" fmla="*/ 39 w 1098"/>
                <a:gd name="T95" fmla="*/ 1076 h 1079"/>
                <a:gd name="T96" fmla="*/ 30 w 1098"/>
                <a:gd name="T97" fmla="*/ 1073 h 1079"/>
                <a:gd name="T98" fmla="*/ 6 w 1098"/>
                <a:gd name="T99" fmla="*/ 1067 h 1079"/>
                <a:gd name="T100" fmla="*/ 0 w 1098"/>
                <a:gd name="T101" fmla="*/ 1052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8" h="1079">
                  <a:moveTo>
                    <a:pt x="954" y="5"/>
                  </a:moveTo>
                  <a:cubicBezTo>
                    <a:pt x="968" y="0"/>
                    <a:pt x="979" y="6"/>
                    <a:pt x="993" y="11"/>
                  </a:cubicBezTo>
                  <a:cubicBezTo>
                    <a:pt x="996" y="12"/>
                    <a:pt x="1002" y="14"/>
                    <a:pt x="1002" y="14"/>
                  </a:cubicBezTo>
                  <a:cubicBezTo>
                    <a:pt x="1011" y="28"/>
                    <a:pt x="1023" y="38"/>
                    <a:pt x="1035" y="50"/>
                  </a:cubicBezTo>
                  <a:cubicBezTo>
                    <a:pt x="1049" y="64"/>
                    <a:pt x="1054" y="81"/>
                    <a:pt x="1071" y="92"/>
                  </a:cubicBezTo>
                  <a:cubicBezTo>
                    <a:pt x="1074" y="102"/>
                    <a:pt x="1086" y="119"/>
                    <a:pt x="1086" y="119"/>
                  </a:cubicBezTo>
                  <a:cubicBezTo>
                    <a:pt x="1091" y="141"/>
                    <a:pt x="1088" y="127"/>
                    <a:pt x="1095" y="161"/>
                  </a:cubicBezTo>
                  <a:cubicBezTo>
                    <a:pt x="1096" y="166"/>
                    <a:pt x="1098" y="176"/>
                    <a:pt x="1098" y="176"/>
                  </a:cubicBezTo>
                  <a:cubicBezTo>
                    <a:pt x="1096" y="199"/>
                    <a:pt x="1098" y="233"/>
                    <a:pt x="1071" y="242"/>
                  </a:cubicBezTo>
                  <a:cubicBezTo>
                    <a:pt x="1048" y="277"/>
                    <a:pt x="1009" y="307"/>
                    <a:pt x="969" y="320"/>
                  </a:cubicBezTo>
                  <a:cubicBezTo>
                    <a:pt x="882" y="317"/>
                    <a:pt x="914" y="326"/>
                    <a:pt x="870" y="311"/>
                  </a:cubicBezTo>
                  <a:cubicBezTo>
                    <a:pt x="867" y="310"/>
                    <a:pt x="879" y="314"/>
                    <a:pt x="879" y="314"/>
                  </a:cubicBezTo>
                  <a:cubicBezTo>
                    <a:pt x="882" y="324"/>
                    <a:pt x="888" y="331"/>
                    <a:pt x="891" y="341"/>
                  </a:cubicBezTo>
                  <a:cubicBezTo>
                    <a:pt x="886" y="355"/>
                    <a:pt x="881" y="353"/>
                    <a:pt x="870" y="359"/>
                  </a:cubicBezTo>
                  <a:cubicBezTo>
                    <a:pt x="827" y="383"/>
                    <a:pt x="820" y="385"/>
                    <a:pt x="768" y="392"/>
                  </a:cubicBezTo>
                  <a:cubicBezTo>
                    <a:pt x="764" y="391"/>
                    <a:pt x="752" y="389"/>
                    <a:pt x="756" y="389"/>
                  </a:cubicBezTo>
                  <a:cubicBezTo>
                    <a:pt x="795" y="389"/>
                    <a:pt x="796" y="395"/>
                    <a:pt x="801" y="428"/>
                  </a:cubicBezTo>
                  <a:cubicBezTo>
                    <a:pt x="797" y="455"/>
                    <a:pt x="800" y="442"/>
                    <a:pt x="792" y="467"/>
                  </a:cubicBezTo>
                  <a:cubicBezTo>
                    <a:pt x="791" y="470"/>
                    <a:pt x="783" y="469"/>
                    <a:pt x="783" y="473"/>
                  </a:cubicBezTo>
                  <a:cubicBezTo>
                    <a:pt x="783" y="476"/>
                    <a:pt x="789" y="471"/>
                    <a:pt x="792" y="470"/>
                  </a:cubicBezTo>
                  <a:cubicBezTo>
                    <a:pt x="811" y="473"/>
                    <a:pt x="815" y="475"/>
                    <a:pt x="828" y="488"/>
                  </a:cubicBezTo>
                  <a:cubicBezTo>
                    <a:pt x="837" y="515"/>
                    <a:pt x="836" y="557"/>
                    <a:pt x="816" y="581"/>
                  </a:cubicBezTo>
                  <a:cubicBezTo>
                    <a:pt x="809" y="589"/>
                    <a:pt x="805" y="589"/>
                    <a:pt x="801" y="599"/>
                  </a:cubicBezTo>
                  <a:cubicBezTo>
                    <a:pt x="798" y="605"/>
                    <a:pt x="795" y="617"/>
                    <a:pt x="795" y="617"/>
                  </a:cubicBezTo>
                  <a:cubicBezTo>
                    <a:pt x="806" y="633"/>
                    <a:pt x="798" y="648"/>
                    <a:pt x="792" y="665"/>
                  </a:cubicBezTo>
                  <a:cubicBezTo>
                    <a:pt x="788" y="676"/>
                    <a:pt x="786" y="693"/>
                    <a:pt x="777" y="701"/>
                  </a:cubicBezTo>
                  <a:cubicBezTo>
                    <a:pt x="740" y="733"/>
                    <a:pt x="689" y="746"/>
                    <a:pt x="642" y="755"/>
                  </a:cubicBezTo>
                  <a:cubicBezTo>
                    <a:pt x="605" y="753"/>
                    <a:pt x="581" y="751"/>
                    <a:pt x="552" y="731"/>
                  </a:cubicBezTo>
                  <a:cubicBezTo>
                    <a:pt x="547" y="716"/>
                    <a:pt x="556" y="724"/>
                    <a:pt x="561" y="710"/>
                  </a:cubicBezTo>
                  <a:cubicBezTo>
                    <a:pt x="537" y="702"/>
                    <a:pt x="514" y="721"/>
                    <a:pt x="492" y="728"/>
                  </a:cubicBezTo>
                  <a:cubicBezTo>
                    <a:pt x="490" y="731"/>
                    <a:pt x="489" y="735"/>
                    <a:pt x="486" y="737"/>
                  </a:cubicBezTo>
                  <a:cubicBezTo>
                    <a:pt x="481" y="740"/>
                    <a:pt x="468" y="743"/>
                    <a:pt x="468" y="743"/>
                  </a:cubicBezTo>
                  <a:cubicBezTo>
                    <a:pt x="462" y="742"/>
                    <a:pt x="456" y="738"/>
                    <a:pt x="450" y="740"/>
                  </a:cubicBezTo>
                  <a:cubicBezTo>
                    <a:pt x="447" y="741"/>
                    <a:pt x="454" y="746"/>
                    <a:pt x="453" y="749"/>
                  </a:cubicBezTo>
                  <a:cubicBezTo>
                    <a:pt x="452" y="757"/>
                    <a:pt x="445" y="763"/>
                    <a:pt x="441" y="770"/>
                  </a:cubicBezTo>
                  <a:cubicBezTo>
                    <a:pt x="426" y="795"/>
                    <a:pt x="404" y="832"/>
                    <a:pt x="375" y="842"/>
                  </a:cubicBezTo>
                  <a:cubicBezTo>
                    <a:pt x="355" y="835"/>
                    <a:pt x="373" y="832"/>
                    <a:pt x="384" y="839"/>
                  </a:cubicBezTo>
                  <a:cubicBezTo>
                    <a:pt x="388" y="852"/>
                    <a:pt x="393" y="865"/>
                    <a:pt x="396" y="878"/>
                  </a:cubicBezTo>
                  <a:cubicBezTo>
                    <a:pt x="398" y="899"/>
                    <a:pt x="401" y="918"/>
                    <a:pt x="408" y="938"/>
                  </a:cubicBezTo>
                  <a:cubicBezTo>
                    <a:pt x="405" y="972"/>
                    <a:pt x="407" y="972"/>
                    <a:pt x="390" y="998"/>
                  </a:cubicBezTo>
                  <a:cubicBezTo>
                    <a:pt x="386" y="1004"/>
                    <a:pt x="372" y="1010"/>
                    <a:pt x="372" y="1010"/>
                  </a:cubicBezTo>
                  <a:cubicBezTo>
                    <a:pt x="347" y="1047"/>
                    <a:pt x="279" y="1071"/>
                    <a:pt x="237" y="1076"/>
                  </a:cubicBezTo>
                  <a:cubicBezTo>
                    <a:pt x="212" y="1072"/>
                    <a:pt x="183" y="1069"/>
                    <a:pt x="162" y="1055"/>
                  </a:cubicBezTo>
                  <a:cubicBezTo>
                    <a:pt x="160" y="1052"/>
                    <a:pt x="159" y="1048"/>
                    <a:pt x="156" y="1046"/>
                  </a:cubicBezTo>
                  <a:cubicBezTo>
                    <a:pt x="151" y="1043"/>
                    <a:pt x="138" y="1040"/>
                    <a:pt x="138" y="1040"/>
                  </a:cubicBezTo>
                  <a:cubicBezTo>
                    <a:pt x="130" y="1064"/>
                    <a:pt x="102" y="1066"/>
                    <a:pt x="81" y="1073"/>
                  </a:cubicBezTo>
                  <a:cubicBezTo>
                    <a:pt x="71" y="1076"/>
                    <a:pt x="51" y="1079"/>
                    <a:pt x="51" y="1079"/>
                  </a:cubicBezTo>
                  <a:cubicBezTo>
                    <a:pt x="47" y="1078"/>
                    <a:pt x="43" y="1077"/>
                    <a:pt x="39" y="1076"/>
                  </a:cubicBezTo>
                  <a:cubicBezTo>
                    <a:pt x="36" y="1075"/>
                    <a:pt x="33" y="1074"/>
                    <a:pt x="30" y="1073"/>
                  </a:cubicBezTo>
                  <a:cubicBezTo>
                    <a:pt x="22" y="1071"/>
                    <a:pt x="6" y="1067"/>
                    <a:pt x="6" y="1067"/>
                  </a:cubicBezTo>
                  <a:cubicBezTo>
                    <a:pt x="2" y="1056"/>
                    <a:pt x="4" y="1061"/>
                    <a:pt x="0" y="105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2" name="Freeform 232"/>
            <p:cNvSpPr>
              <a:spLocks/>
            </p:cNvSpPr>
            <p:nvPr/>
          </p:nvSpPr>
          <p:spPr bwMode="auto">
            <a:xfrm>
              <a:off x="4111" y="7370"/>
              <a:ext cx="279" cy="299"/>
            </a:xfrm>
            <a:custGeom>
              <a:avLst/>
              <a:gdLst>
                <a:gd name="T0" fmla="*/ 949 w 967"/>
                <a:gd name="T1" fmla="*/ 0 h 976"/>
                <a:gd name="T2" fmla="*/ 967 w 967"/>
                <a:gd name="T3" fmla="*/ 27 h 976"/>
                <a:gd name="T4" fmla="*/ 922 w 967"/>
                <a:gd name="T5" fmla="*/ 153 h 976"/>
                <a:gd name="T6" fmla="*/ 892 w 967"/>
                <a:gd name="T7" fmla="*/ 186 h 976"/>
                <a:gd name="T8" fmla="*/ 799 w 967"/>
                <a:gd name="T9" fmla="*/ 210 h 976"/>
                <a:gd name="T10" fmla="*/ 793 w 967"/>
                <a:gd name="T11" fmla="*/ 234 h 976"/>
                <a:gd name="T12" fmla="*/ 739 w 967"/>
                <a:gd name="T13" fmla="*/ 261 h 976"/>
                <a:gd name="T14" fmla="*/ 727 w 967"/>
                <a:gd name="T15" fmla="*/ 288 h 976"/>
                <a:gd name="T16" fmla="*/ 700 w 967"/>
                <a:gd name="T17" fmla="*/ 306 h 976"/>
                <a:gd name="T18" fmla="*/ 640 w 967"/>
                <a:gd name="T19" fmla="*/ 330 h 976"/>
                <a:gd name="T20" fmla="*/ 568 w 967"/>
                <a:gd name="T21" fmla="*/ 339 h 976"/>
                <a:gd name="T22" fmla="*/ 535 w 967"/>
                <a:gd name="T23" fmla="*/ 399 h 976"/>
                <a:gd name="T24" fmla="*/ 526 w 967"/>
                <a:gd name="T25" fmla="*/ 417 h 976"/>
                <a:gd name="T26" fmla="*/ 532 w 967"/>
                <a:gd name="T27" fmla="*/ 435 h 976"/>
                <a:gd name="T28" fmla="*/ 499 w 967"/>
                <a:gd name="T29" fmla="*/ 504 h 976"/>
                <a:gd name="T30" fmla="*/ 454 w 967"/>
                <a:gd name="T31" fmla="*/ 522 h 976"/>
                <a:gd name="T32" fmla="*/ 436 w 967"/>
                <a:gd name="T33" fmla="*/ 534 h 976"/>
                <a:gd name="T34" fmla="*/ 424 w 967"/>
                <a:gd name="T35" fmla="*/ 531 h 976"/>
                <a:gd name="T36" fmla="*/ 418 w 967"/>
                <a:gd name="T37" fmla="*/ 513 h 976"/>
                <a:gd name="T38" fmla="*/ 388 w 967"/>
                <a:gd name="T39" fmla="*/ 576 h 976"/>
                <a:gd name="T40" fmla="*/ 361 w 967"/>
                <a:gd name="T41" fmla="*/ 591 h 976"/>
                <a:gd name="T42" fmla="*/ 259 w 967"/>
                <a:gd name="T43" fmla="*/ 576 h 976"/>
                <a:gd name="T44" fmla="*/ 250 w 967"/>
                <a:gd name="T45" fmla="*/ 573 h 976"/>
                <a:gd name="T46" fmla="*/ 232 w 967"/>
                <a:gd name="T47" fmla="*/ 561 h 976"/>
                <a:gd name="T48" fmla="*/ 205 w 967"/>
                <a:gd name="T49" fmla="*/ 552 h 976"/>
                <a:gd name="T50" fmla="*/ 175 w 967"/>
                <a:gd name="T51" fmla="*/ 558 h 976"/>
                <a:gd name="T52" fmla="*/ 148 w 967"/>
                <a:gd name="T53" fmla="*/ 603 h 976"/>
                <a:gd name="T54" fmla="*/ 121 w 967"/>
                <a:gd name="T55" fmla="*/ 639 h 976"/>
                <a:gd name="T56" fmla="*/ 133 w 967"/>
                <a:gd name="T57" fmla="*/ 717 h 976"/>
                <a:gd name="T58" fmla="*/ 166 w 967"/>
                <a:gd name="T59" fmla="*/ 867 h 976"/>
                <a:gd name="T60" fmla="*/ 76 w 967"/>
                <a:gd name="T61" fmla="*/ 861 h 976"/>
                <a:gd name="T62" fmla="*/ 58 w 967"/>
                <a:gd name="T63" fmla="*/ 873 h 976"/>
                <a:gd name="T64" fmla="*/ 49 w 967"/>
                <a:gd name="T65" fmla="*/ 879 h 976"/>
                <a:gd name="T66" fmla="*/ 25 w 967"/>
                <a:gd name="T67" fmla="*/ 909 h 976"/>
                <a:gd name="T68" fmla="*/ 19 w 967"/>
                <a:gd name="T69" fmla="*/ 927 h 976"/>
                <a:gd name="T70" fmla="*/ 16 w 967"/>
                <a:gd name="T71" fmla="*/ 936 h 976"/>
                <a:gd name="T72" fmla="*/ 16 w 967"/>
                <a:gd name="T73" fmla="*/ 975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7" h="976">
                  <a:moveTo>
                    <a:pt x="949" y="0"/>
                  </a:moveTo>
                  <a:cubicBezTo>
                    <a:pt x="956" y="10"/>
                    <a:pt x="963" y="16"/>
                    <a:pt x="967" y="27"/>
                  </a:cubicBezTo>
                  <a:cubicBezTo>
                    <a:pt x="961" y="68"/>
                    <a:pt x="946" y="118"/>
                    <a:pt x="922" y="153"/>
                  </a:cubicBezTo>
                  <a:cubicBezTo>
                    <a:pt x="914" y="165"/>
                    <a:pt x="906" y="180"/>
                    <a:pt x="892" y="186"/>
                  </a:cubicBezTo>
                  <a:cubicBezTo>
                    <a:pt x="864" y="199"/>
                    <a:pt x="829" y="202"/>
                    <a:pt x="799" y="210"/>
                  </a:cubicBezTo>
                  <a:cubicBezTo>
                    <a:pt x="796" y="218"/>
                    <a:pt x="797" y="227"/>
                    <a:pt x="793" y="234"/>
                  </a:cubicBezTo>
                  <a:cubicBezTo>
                    <a:pt x="787" y="244"/>
                    <a:pt x="751" y="253"/>
                    <a:pt x="739" y="261"/>
                  </a:cubicBezTo>
                  <a:cubicBezTo>
                    <a:pt x="729" y="275"/>
                    <a:pt x="734" y="267"/>
                    <a:pt x="727" y="288"/>
                  </a:cubicBezTo>
                  <a:cubicBezTo>
                    <a:pt x="724" y="298"/>
                    <a:pt x="708" y="302"/>
                    <a:pt x="700" y="306"/>
                  </a:cubicBezTo>
                  <a:cubicBezTo>
                    <a:pt x="682" y="315"/>
                    <a:pt x="660" y="326"/>
                    <a:pt x="640" y="330"/>
                  </a:cubicBezTo>
                  <a:cubicBezTo>
                    <a:pt x="615" y="328"/>
                    <a:pt x="587" y="320"/>
                    <a:pt x="568" y="339"/>
                  </a:cubicBezTo>
                  <a:cubicBezTo>
                    <a:pt x="561" y="359"/>
                    <a:pt x="552" y="388"/>
                    <a:pt x="535" y="399"/>
                  </a:cubicBezTo>
                  <a:cubicBezTo>
                    <a:pt x="533" y="403"/>
                    <a:pt x="525" y="412"/>
                    <a:pt x="526" y="417"/>
                  </a:cubicBezTo>
                  <a:cubicBezTo>
                    <a:pt x="527" y="423"/>
                    <a:pt x="532" y="435"/>
                    <a:pt x="532" y="435"/>
                  </a:cubicBezTo>
                  <a:cubicBezTo>
                    <a:pt x="529" y="454"/>
                    <a:pt x="519" y="495"/>
                    <a:pt x="499" y="504"/>
                  </a:cubicBezTo>
                  <a:cubicBezTo>
                    <a:pt x="484" y="511"/>
                    <a:pt x="469" y="514"/>
                    <a:pt x="454" y="522"/>
                  </a:cubicBezTo>
                  <a:cubicBezTo>
                    <a:pt x="448" y="526"/>
                    <a:pt x="436" y="534"/>
                    <a:pt x="436" y="534"/>
                  </a:cubicBezTo>
                  <a:cubicBezTo>
                    <a:pt x="432" y="533"/>
                    <a:pt x="427" y="534"/>
                    <a:pt x="424" y="531"/>
                  </a:cubicBezTo>
                  <a:cubicBezTo>
                    <a:pt x="420" y="526"/>
                    <a:pt x="418" y="513"/>
                    <a:pt x="418" y="513"/>
                  </a:cubicBezTo>
                  <a:cubicBezTo>
                    <a:pt x="411" y="535"/>
                    <a:pt x="401" y="557"/>
                    <a:pt x="388" y="576"/>
                  </a:cubicBezTo>
                  <a:cubicBezTo>
                    <a:pt x="384" y="583"/>
                    <a:pt x="368" y="587"/>
                    <a:pt x="361" y="591"/>
                  </a:cubicBezTo>
                  <a:cubicBezTo>
                    <a:pt x="310" y="589"/>
                    <a:pt x="295" y="594"/>
                    <a:pt x="259" y="576"/>
                  </a:cubicBezTo>
                  <a:cubicBezTo>
                    <a:pt x="256" y="575"/>
                    <a:pt x="253" y="575"/>
                    <a:pt x="250" y="573"/>
                  </a:cubicBezTo>
                  <a:cubicBezTo>
                    <a:pt x="244" y="569"/>
                    <a:pt x="238" y="565"/>
                    <a:pt x="232" y="561"/>
                  </a:cubicBezTo>
                  <a:cubicBezTo>
                    <a:pt x="224" y="556"/>
                    <a:pt x="205" y="552"/>
                    <a:pt x="205" y="552"/>
                  </a:cubicBezTo>
                  <a:cubicBezTo>
                    <a:pt x="195" y="553"/>
                    <a:pt x="182" y="551"/>
                    <a:pt x="175" y="558"/>
                  </a:cubicBezTo>
                  <a:cubicBezTo>
                    <a:pt x="163" y="570"/>
                    <a:pt x="156" y="588"/>
                    <a:pt x="148" y="603"/>
                  </a:cubicBezTo>
                  <a:cubicBezTo>
                    <a:pt x="140" y="617"/>
                    <a:pt x="130" y="626"/>
                    <a:pt x="121" y="639"/>
                  </a:cubicBezTo>
                  <a:cubicBezTo>
                    <a:pt x="129" y="664"/>
                    <a:pt x="129" y="691"/>
                    <a:pt x="133" y="717"/>
                  </a:cubicBezTo>
                  <a:cubicBezTo>
                    <a:pt x="136" y="768"/>
                    <a:pt x="137" y="823"/>
                    <a:pt x="166" y="867"/>
                  </a:cubicBezTo>
                  <a:cubicBezTo>
                    <a:pt x="136" y="877"/>
                    <a:pt x="106" y="867"/>
                    <a:pt x="76" y="861"/>
                  </a:cubicBezTo>
                  <a:cubicBezTo>
                    <a:pt x="70" y="865"/>
                    <a:pt x="64" y="869"/>
                    <a:pt x="58" y="873"/>
                  </a:cubicBezTo>
                  <a:cubicBezTo>
                    <a:pt x="55" y="875"/>
                    <a:pt x="49" y="879"/>
                    <a:pt x="49" y="879"/>
                  </a:cubicBezTo>
                  <a:cubicBezTo>
                    <a:pt x="44" y="894"/>
                    <a:pt x="39" y="904"/>
                    <a:pt x="25" y="909"/>
                  </a:cubicBezTo>
                  <a:cubicBezTo>
                    <a:pt x="23" y="915"/>
                    <a:pt x="21" y="921"/>
                    <a:pt x="19" y="927"/>
                  </a:cubicBezTo>
                  <a:cubicBezTo>
                    <a:pt x="18" y="930"/>
                    <a:pt x="16" y="936"/>
                    <a:pt x="16" y="936"/>
                  </a:cubicBezTo>
                  <a:cubicBezTo>
                    <a:pt x="13" y="976"/>
                    <a:pt x="0" y="975"/>
                    <a:pt x="16" y="97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3" name="Freeform 233"/>
            <p:cNvSpPr>
              <a:spLocks/>
            </p:cNvSpPr>
            <p:nvPr/>
          </p:nvSpPr>
          <p:spPr bwMode="auto">
            <a:xfrm>
              <a:off x="4115" y="7669"/>
              <a:ext cx="125" cy="260"/>
            </a:xfrm>
            <a:custGeom>
              <a:avLst/>
              <a:gdLst>
                <a:gd name="T0" fmla="*/ 0 w 432"/>
                <a:gd name="T1" fmla="*/ 0 h 846"/>
                <a:gd name="T2" fmla="*/ 3 w 432"/>
                <a:gd name="T3" fmla="*/ 39 h 846"/>
                <a:gd name="T4" fmla="*/ 27 w 432"/>
                <a:gd name="T5" fmla="*/ 186 h 846"/>
                <a:gd name="T6" fmla="*/ 129 w 432"/>
                <a:gd name="T7" fmla="*/ 231 h 846"/>
                <a:gd name="T8" fmla="*/ 159 w 432"/>
                <a:gd name="T9" fmla="*/ 237 h 846"/>
                <a:gd name="T10" fmla="*/ 168 w 432"/>
                <a:gd name="T11" fmla="*/ 240 h 846"/>
                <a:gd name="T12" fmla="*/ 192 w 432"/>
                <a:gd name="T13" fmla="*/ 246 h 846"/>
                <a:gd name="T14" fmla="*/ 165 w 432"/>
                <a:gd name="T15" fmla="*/ 258 h 846"/>
                <a:gd name="T16" fmla="*/ 147 w 432"/>
                <a:gd name="T17" fmla="*/ 264 h 846"/>
                <a:gd name="T18" fmla="*/ 129 w 432"/>
                <a:gd name="T19" fmla="*/ 279 h 846"/>
                <a:gd name="T20" fmla="*/ 123 w 432"/>
                <a:gd name="T21" fmla="*/ 297 h 846"/>
                <a:gd name="T22" fmla="*/ 117 w 432"/>
                <a:gd name="T23" fmla="*/ 351 h 846"/>
                <a:gd name="T24" fmla="*/ 108 w 432"/>
                <a:gd name="T25" fmla="*/ 387 h 846"/>
                <a:gd name="T26" fmla="*/ 135 w 432"/>
                <a:gd name="T27" fmla="*/ 528 h 846"/>
                <a:gd name="T28" fmla="*/ 150 w 432"/>
                <a:gd name="T29" fmla="*/ 555 h 846"/>
                <a:gd name="T30" fmla="*/ 156 w 432"/>
                <a:gd name="T31" fmla="*/ 564 h 846"/>
                <a:gd name="T32" fmla="*/ 129 w 432"/>
                <a:gd name="T33" fmla="*/ 588 h 846"/>
                <a:gd name="T34" fmla="*/ 147 w 432"/>
                <a:gd name="T35" fmla="*/ 666 h 846"/>
                <a:gd name="T36" fmla="*/ 162 w 432"/>
                <a:gd name="T37" fmla="*/ 678 h 846"/>
                <a:gd name="T38" fmla="*/ 180 w 432"/>
                <a:gd name="T39" fmla="*/ 690 h 846"/>
                <a:gd name="T40" fmla="*/ 204 w 432"/>
                <a:gd name="T41" fmla="*/ 744 h 846"/>
                <a:gd name="T42" fmla="*/ 282 w 432"/>
                <a:gd name="T43" fmla="*/ 771 h 846"/>
                <a:gd name="T44" fmla="*/ 339 w 432"/>
                <a:gd name="T45" fmla="*/ 831 h 846"/>
                <a:gd name="T46" fmla="*/ 366 w 432"/>
                <a:gd name="T47" fmla="*/ 843 h 846"/>
                <a:gd name="T48" fmla="*/ 375 w 432"/>
                <a:gd name="T49" fmla="*/ 846 h 846"/>
                <a:gd name="T50" fmla="*/ 432 w 432"/>
                <a:gd name="T51" fmla="*/ 84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2" h="846">
                  <a:moveTo>
                    <a:pt x="0" y="0"/>
                  </a:moveTo>
                  <a:cubicBezTo>
                    <a:pt x="1" y="13"/>
                    <a:pt x="2" y="26"/>
                    <a:pt x="3" y="39"/>
                  </a:cubicBezTo>
                  <a:cubicBezTo>
                    <a:pt x="3" y="47"/>
                    <a:pt x="1" y="177"/>
                    <a:pt x="27" y="186"/>
                  </a:cubicBezTo>
                  <a:cubicBezTo>
                    <a:pt x="40" y="206"/>
                    <a:pt x="105" y="225"/>
                    <a:pt x="129" y="231"/>
                  </a:cubicBezTo>
                  <a:cubicBezTo>
                    <a:pt x="139" y="233"/>
                    <a:pt x="149" y="234"/>
                    <a:pt x="159" y="237"/>
                  </a:cubicBezTo>
                  <a:cubicBezTo>
                    <a:pt x="162" y="238"/>
                    <a:pt x="165" y="239"/>
                    <a:pt x="168" y="240"/>
                  </a:cubicBezTo>
                  <a:cubicBezTo>
                    <a:pt x="176" y="242"/>
                    <a:pt x="192" y="246"/>
                    <a:pt x="192" y="246"/>
                  </a:cubicBezTo>
                  <a:cubicBezTo>
                    <a:pt x="178" y="256"/>
                    <a:pt x="186" y="251"/>
                    <a:pt x="165" y="258"/>
                  </a:cubicBezTo>
                  <a:cubicBezTo>
                    <a:pt x="159" y="260"/>
                    <a:pt x="147" y="264"/>
                    <a:pt x="147" y="264"/>
                  </a:cubicBezTo>
                  <a:cubicBezTo>
                    <a:pt x="141" y="270"/>
                    <a:pt x="133" y="272"/>
                    <a:pt x="129" y="279"/>
                  </a:cubicBezTo>
                  <a:cubicBezTo>
                    <a:pt x="126" y="284"/>
                    <a:pt x="123" y="297"/>
                    <a:pt x="123" y="297"/>
                  </a:cubicBezTo>
                  <a:cubicBezTo>
                    <a:pt x="122" y="311"/>
                    <a:pt x="120" y="336"/>
                    <a:pt x="117" y="351"/>
                  </a:cubicBezTo>
                  <a:cubicBezTo>
                    <a:pt x="115" y="363"/>
                    <a:pt x="108" y="387"/>
                    <a:pt x="108" y="387"/>
                  </a:cubicBezTo>
                  <a:cubicBezTo>
                    <a:pt x="104" y="430"/>
                    <a:pt x="93" y="500"/>
                    <a:pt x="135" y="528"/>
                  </a:cubicBezTo>
                  <a:cubicBezTo>
                    <a:pt x="140" y="544"/>
                    <a:pt x="136" y="534"/>
                    <a:pt x="150" y="555"/>
                  </a:cubicBezTo>
                  <a:cubicBezTo>
                    <a:pt x="152" y="558"/>
                    <a:pt x="156" y="564"/>
                    <a:pt x="156" y="564"/>
                  </a:cubicBezTo>
                  <a:cubicBezTo>
                    <a:pt x="137" y="570"/>
                    <a:pt x="135" y="569"/>
                    <a:pt x="129" y="588"/>
                  </a:cubicBezTo>
                  <a:cubicBezTo>
                    <a:pt x="127" y="617"/>
                    <a:pt x="120" y="648"/>
                    <a:pt x="147" y="666"/>
                  </a:cubicBezTo>
                  <a:cubicBezTo>
                    <a:pt x="158" y="683"/>
                    <a:pt x="147" y="669"/>
                    <a:pt x="162" y="678"/>
                  </a:cubicBezTo>
                  <a:cubicBezTo>
                    <a:pt x="168" y="682"/>
                    <a:pt x="180" y="690"/>
                    <a:pt x="180" y="690"/>
                  </a:cubicBezTo>
                  <a:cubicBezTo>
                    <a:pt x="185" y="704"/>
                    <a:pt x="190" y="735"/>
                    <a:pt x="204" y="744"/>
                  </a:cubicBezTo>
                  <a:cubicBezTo>
                    <a:pt x="229" y="761"/>
                    <a:pt x="252" y="765"/>
                    <a:pt x="282" y="771"/>
                  </a:cubicBezTo>
                  <a:cubicBezTo>
                    <a:pt x="292" y="801"/>
                    <a:pt x="314" y="815"/>
                    <a:pt x="339" y="831"/>
                  </a:cubicBezTo>
                  <a:cubicBezTo>
                    <a:pt x="353" y="841"/>
                    <a:pt x="345" y="836"/>
                    <a:pt x="366" y="843"/>
                  </a:cubicBezTo>
                  <a:cubicBezTo>
                    <a:pt x="369" y="844"/>
                    <a:pt x="375" y="846"/>
                    <a:pt x="375" y="846"/>
                  </a:cubicBezTo>
                  <a:cubicBezTo>
                    <a:pt x="379" y="846"/>
                    <a:pt x="417" y="840"/>
                    <a:pt x="432" y="8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4" name="Freeform 234"/>
            <p:cNvSpPr>
              <a:spLocks/>
            </p:cNvSpPr>
            <p:nvPr/>
          </p:nvSpPr>
          <p:spPr bwMode="auto">
            <a:xfrm>
              <a:off x="4030" y="7702"/>
              <a:ext cx="111" cy="110"/>
            </a:xfrm>
            <a:custGeom>
              <a:avLst/>
              <a:gdLst>
                <a:gd name="T0" fmla="*/ 132 w 384"/>
                <a:gd name="T1" fmla="*/ 0 h 357"/>
                <a:gd name="T2" fmla="*/ 96 w 384"/>
                <a:gd name="T3" fmla="*/ 15 h 357"/>
                <a:gd name="T4" fmla="*/ 78 w 384"/>
                <a:gd name="T5" fmla="*/ 27 h 357"/>
                <a:gd name="T6" fmla="*/ 57 w 384"/>
                <a:gd name="T7" fmla="*/ 45 h 357"/>
                <a:gd name="T8" fmla="*/ 39 w 384"/>
                <a:gd name="T9" fmla="*/ 57 h 357"/>
                <a:gd name="T10" fmla="*/ 30 w 384"/>
                <a:gd name="T11" fmla="*/ 63 h 357"/>
                <a:gd name="T12" fmla="*/ 9 w 384"/>
                <a:gd name="T13" fmla="*/ 90 h 357"/>
                <a:gd name="T14" fmla="*/ 3 w 384"/>
                <a:gd name="T15" fmla="*/ 108 h 357"/>
                <a:gd name="T16" fmla="*/ 0 w 384"/>
                <a:gd name="T17" fmla="*/ 117 h 357"/>
                <a:gd name="T18" fmla="*/ 57 w 384"/>
                <a:gd name="T19" fmla="*/ 246 h 357"/>
                <a:gd name="T20" fmla="*/ 87 w 384"/>
                <a:gd name="T21" fmla="*/ 276 h 357"/>
                <a:gd name="T22" fmla="*/ 111 w 384"/>
                <a:gd name="T23" fmla="*/ 294 h 357"/>
                <a:gd name="T24" fmla="*/ 129 w 384"/>
                <a:gd name="T25" fmla="*/ 300 h 357"/>
                <a:gd name="T26" fmla="*/ 138 w 384"/>
                <a:gd name="T27" fmla="*/ 303 h 357"/>
                <a:gd name="T28" fmla="*/ 186 w 384"/>
                <a:gd name="T29" fmla="*/ 297 h 357"/>
                <a:gd name="T30" fmla="*/ 267 w 384"/>
                <a:gd name="T31" fmla="*/ 342 h 357"/>
                <a:gd name="T32" fmla="*/ 294 w 384"/>
                <a:gd name="T33" fmla="*/ 354 h 357"/>
                <a:gd name="T34" fmla="*/ 303 w 384"/>
                <a:gd name="T35" fmla="*/ 357 h 357"/>
                <a:gd name="T36" fmla="*/ 357 w 384"/>
                <a:gd name="T37" fmla="*/ 327 h 357"/>
                <a:gd name="T38" fmla="*/ 375 w 384"/>
                <a:gd name="T39" fmla="*/ 336 h 357"/>
                <a:gd name="T40" fmla="*/ 384 w 384"/>
                <a:gd name="T41" fmla="*/ 34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4" h="357">
                  <a:moveTo>
                    <a:pt x="132" y="0"/>
                  </a:moveTo>
                  <a:cubicBezTo>
                    <a:pt x="123" y="3"/>
                    <a:pt x="103" y="10"/>
                    <a:pt x="96" y="15"/>
                  </a:cubicBezTo>
                  <a:cubicBezTo>
                    <a:pt x="90" y="19"/>
                    <a:pt x="78" y="27"/>
                    <a:pt x="78" y="27"/>
                  </a:cubicBezTo>
                  <a:cubicBezTo>
                    <a:pt x="73" y="41"/>
                    <a:pt x="68" y="39"/>
                    <a:pt x="57" y="45"/>
                  </a:cubicBezTo>
                  <a:cubicBezTo>
                    <a:pt x="51" y="49"/>
                    <a:pt x="45" y="53"/>
                    <a:pt x="39" y="57"/>
                  </a:cubicBezTo>
                  <a:cubicBezTo>
                    <a:pt x="36" y="59"/>
                    <a:pt x="30" y="63"/>
                    <a:pt x="30" y="63"/>
                  </a:cubicBezTo>
                  <a:cubicBezTo>
                    <a:pt x="16" y="85"/>
                    <a:pt x="23" y="76"/>
                    <a:pt x="9" y="90"/>
                  </a:cubicBezTo>
                  <a:cubicBezTo>
                    <a:pt x="7" y="96"/>
                    <a:pt x="5" y="102"/>
                    <a:pt x="3" y="108"/>
                  </a:cubicBezTo>
                  <a:cubicBezTo>
                    <a:pt x="2" y="111"/>
                    <a:pt x="0" y="117"/>
                    <a:pt x="0" y="117"/>
                  </a:cubicBezTo>
                  <a:cubicBezTo>
                    <a:pt x="4" y="167"/>
                    <a:pt x="14" y="217"/>
                    <a:pt x="57" y="246"/>
                  </a:cubicBezTo>
                  <a:cubicBezTo>
                    <a:pt x="64" y="257"/>
                    <a:pt x="76" y="269"/>
                    <a:pt x="87" y="276"/>
                  </a:cubicBezTo>
                  <a:cubicBezTo>
                    <a:pt x="93" y="285"/>
                    <a:pt x="101" y="289"/>
                    <a:pt x="111" y="294"/>
                  </a:cubicBezTo>
                  <a:cubicBezTo>
                    <a:pt x="117" y="297"/>
                    <a:pt x="123" y="298"/>
                    <a:pt x="129" y="300"/>
                  </a:cubicBezTo>
                  <a:cubicBezTo>
                    <a:pt x="132" y="301"/>
                    <a:pt x="138" y="303"/>
                    <a:pt x="138" y="303"/>
                  </a:cubicBezTo>
                  <a:cubicBezTo>
                    <a:pt x="156" y="301"/>
                    <a:pt x="170" y="293"/>
                    <a:pt x="186" y="297"/>
                  </a:cubicBezTo>
                  <a:cubicBezTo>
                    <a:pt x="210" y="321"/>
                    <a:pt x="238" y="328"/>
                    <a:pt x="267" y="342"/>
                  </a:cubicBezTo>
                  <a:cubicBezTo>
                    <a:pt x="296" y="356"/>
                    <a:pt x="248" y="339"/>
                    <a:pt x="294" y="354"/>
                  </a:cubicBezTo>
                  <a:cubicBezTo>
                    <a:pt x="297" y="355"/>
                    <a:pt x="303" y="357"/>
                    <a:pt x="303" y="357"/>
                  </a:cubicBezTo>
                  <a:cubicBezTo>
                    <a:pt x="329" y="353"/>
                    <a:pt x="342" y="349"/>
                    <a:pt x="357" y="327"/>
                  </a:cubicBezTo>
                  <a:cubicBezTo>
                    <a:pt x="366" y="330"/>
                    <a:pt x="367" y="330"/>
                    <a:pt x="375" y="336"/>
                  </a:cubicBezTo>
                  <a:cubicBezTo>
                    <a:pt x="378" y="339"/>
                    <a:pt x="384" y="345"/>
                    <a:pt x="384" y="34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5" name="Freeform 235"/>
            <p:cNvSpPr>
              <a:spLocks/>
            </p:cNvSpPr>
            <p:nvPr/>
          </p:nvSpPr>
          <p:spPr bwMode="auto">
            <a:xfrm>
              <a:off x="4108" y="7123"/>
              <a:ext cx="90" cy="152"/>
            </a:xfrm>
            <a:custGeom>
              <a:avLst/>
              <a:gdLst>
                <a:gd name="T0" fmla="*/ 51 w 312"/>
                <a:gd name="T1" fmla="*/ 0 h 492"/>
                <a:gd name="T2" fmla="*/ 18 w 312"/>
                <a:gd name="T3" fmla="*/ 63 h 492"/>
                <a:gd name="T4" fmla="*/ 6 w 312"/>
                <a:gd name="T5" fmla="*/ 90 h 492"/>
                <a:gd name="T6" fmla="*/ 27 w 312"/>
                <a:gd name="T7" fmla="*/ 129 h 492"/>
                <a:gd name="T8" fmla="*/ 81 w 312"/>
                <a:gd name="T9" fmla="*/ 105 h 492"/>
                <a:gd name="T10" fmla="*/ 99 w 312"/>
                <a:gd name="T11" fmla="*/ 93 h 492"/>
                <a:gd name="T12" fmla="*/ 189 w 312"/>
                <a:gd name="T13" fmla="*/ 144 h 492"/>
                <a:gd name="T14" fmla="*/ 210 w 312"/>
                <a:gd name="T15" fmla="*/ 168 h 492"/>
                <a:gd name="T16" fmla="*/ 189 w 312"/>
                <a:gd name="T17" fmla="*/ 222 h 492"/>
                <a:gd name="T18" fmla="*/ 183 w 312"/>
                <a:gd name="T19" fmla="*/ 240 h 492"/>
                <a:gd name="T20" fmla="*/ 228 w 312"/>
                <a:gd name="T21" fmla="*/ 177 h 492"/>
                <a:gd name="T22" fmla="*/ 252 w 312"/>
                <a:gd name="T23" fmla="*/ 180 h 492"/>
                <a:gd name="T24" fmla="*/ 270 w 312"/>
                <a:gd name="T25" fmla="*/ 186 h 492"/>
                <a:gd name="T26" fmla="*/ 291 w 312"/>
                <a:gd name="T27" fmla="*/ 210 h 492"/>
                <a:gd name="T28" fmla="*/ 306 w 312"/>
                <a:gd name="T29" fmla="*/ 246 h 492"/>
                <a:gd name="T30" fmla="*/ 312 w 312"/>
                <a:gd name="T31" fmla="*/ 270 h 492"/>
                <a:gd name="T32" fmla="*/ 261 w 312"/>
                <a:gd name="T33" fmla="*/ 396 h 492"/>
                <a:gd name="T34" fmla="*/ 234 w 312"/>
                <a:gd name="T35" fmla="*/ 414 h 492"/>
                <a:gd name="T36" fmla="*/ 216 w 312"/>
                <a:gd name="T37" fmla="*/ 426 h 492"/>
                <a:gd name="T38" fmla="*/ 201 w 312"/>
                <a:gd name="T39" fmla="*/ 444 h 492"/>
                <a:gd name="T40" fmla="*/ 210 w 312"/>
                <a:gd name="T41" fmla="*/ 441 h 492"/>
                <a:gd name="T42" fmla="*/ 237 w 312"/>
                <a:gd name="T43" fmla="*/ 420 h 492"/>
                <a:gd name="T44" fmla="*/ 255 w 312"/>
                <a:gd name="T45" fmla="*/ 408 h 492"/>
                <a:gd name="T46" fmla="*/ 285 w 312"/>
                <a:gd name="T47" fmla="*/ 378 h 492"/>
                <a:gd name="T48" fmla="*/ 297 w 312"/>
                <a:gd name="T4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492">
                  <a:moveTo>
                    <a:pt x="51" y="0"/>
                  </a:moveTo>
                  <a:cubicBezTo>
                    <a:pt x="44" y="22"/>
                    <a:pt x="31" y="43"/>
                    <a:pt x="18" y="63"/>
                  </a:cubicBezTo>
                  <a:cubicBezTo>
                    <a:pt x="13" y="71"/>
                    <a:pt x="6" y="90"/>
                    <a:pt x="6" y="90"/>
                  </a:cubicBezTo>
                  <a:cubicBezTo>
                    <a:pt x="9" y="118"/>
                    <a:pt x="0" y="134"/>
                    <a:pt x="27" y="129"/>
                  </a:cubicBezTo>
                  <a:cubicBezTo>
                    <a:pt x="43" y="118"/>
                    <a:pt x="65" y="116"/>
                    <a:pt x="81" y="105"/>
                  </a:cubicBezTo>
                  <a:cubicBezTo>
                    <a:pt x="87" y="101"/>
                    <a:pt x="99" y="93"/>
                    <a:pt x="99" y="93"/>
                  </a:cubicBezTo>
                  <a:cubicBezTo>
                    <a:pt x="134" y="105"/>
                    <a:pt x="159" y="124"/>
                    <a:pt x="189" y="144"/>
                  </a:cubicBezTo>
                  <a:cubicBezTo>
                    <a:pt x="196" y="154"/>
                    <a:pt x="203" y="158"/>
                    <a:pt x="210" y="168"/>
                  </a:cubicBezTo>
                  <a:cubicBezTo>
                    <a:pt x="204" y="187"/>
                    <a:pt x="195" y="203"/>
                    <a:pt x="189" y="222"/>
                  </a:cubicBezTo>
                  <a:cubicBezTo>
                    <a:pt x="187" y="228"/>
                    <a:pt x="183" y="240"/>
                    <a:pt x="183" y="240"/>
                  </a:cubicBezTo>
                  <a:cubicBezTo>
                    <a:pt x="169" y="199"/>
                    <a:pt x="199" y="187"/>
                    <a:pt x="228" y="177"/>
                  </a:cubicBezTo>
                  <a:cubicBezTo>
                    <a:pt x="236" y="178"/>
                    <a:pt x="244" y="178"/>
                    <a:pt x="252" y="180"/>
                  </a:cubicBezTo>
                  <a:cubicBezTo>
                    <a:pt x="258" y="181"/>
                    <a:pt x="270" y="186"/>
                    <a:pt x="270" y="186"/>
                  </a:cubicBezTo>
                  <a:cubicBezTo>
                    <a:pt x="284" y="207"/>
                    <a:pt x="276" y="200"/>
                    <a:pt x="291" y="210"/>
                  </a:cubicBezTo>
                  <a:cubicBezTo>
                    <a:pt x="295" y="223"/>
                    <a:pt x="302" y="232"/>
                    <a:pt x="306" y="246"/>
                  </a:cubicBezTo>
                  <a:cubicBezTo>
                    <a:pt x="308" y="254"/>
                    <a:pt x="312" y="270"/>
                    <a:pt x="312" y="270"/>
                  </a:cubicBezTo>
                  <a:cubicBezTo>
                    <a:pt x="308" y="317"/>
                    <a:pt x="287" y="357"/>
                    <a:pt x="261" y="396"/>
                  </a:cubicBezTo>
                  <a:cubicBezTo>
                    <a:pt x="261" y="396"/>
                    <a:pt x="239" y="411"/>
                    <a:pt x="234" y="414"/>
                  </a:cubicBezTo>
                  <a:cubicBezTo>
                    <a:pt x="228" y="418"/>
                    <a:pt x="216" y="426"/>
                    <a:pt x="216" y="426"/>
                  </a:cubicBezTo>
                  <a:cubicBezTo>
                    <a:pt x="208" y="439"/>
                    <a:pt x="213" y="432"/>
                    <a:pt x="201" y="444"/>
                  </a:cubicBezTo>
                  <a:cubicBezTo>
                    <a:pt x="199" y="446"/>
                    <a:pt x="210" y="441"/>
                    <a:pt x="210" y="441"/>
                  </a:cubicBezTo>
                  <a:cubicBezTo>
                    <a:pt x="224" y="427"/>
                    <a:pt x="215" y="434"/>
                    <a:pt x="237" y="420"/>
                  </a:cubicBezTo>
                  <a:cubicBezTo>
                    <a:pt x="243" y="416"/>
                    <a:pt x="255" y="408"/>
                    <a:pt x="255" y="408"/>
                  </a:cubicBezTo>
                  <a:cubicBezTo>
                    <a:pt x="262" y="397"/>
                    <a:pt x="274" y="385"/>
                    <a:pt x="285" y="378"/>
                  </a:cubicBezTo>
                  <a:cubicBezTo>
                    <a:pt x="298" y="417"/>
                    <a:pt x="297" y="450"/>
                    <a:pt x="297" y="49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6" name="Freeform 236"/>
            <p:cNvSpPr>
              <a:spLocks/>
            </p:cNvSpPr>
            <p:nvPr/>
          </p:nvSpPr>
          <p:spPr bwMode="auto">
            <a:xfrm>
              <a:off x="4167" y="7284"/>
              <a:ext cx="35" cy="87"/>
            </a:xfrm>
            <a:custGeom>
              <a:avLst/>
              <a:gdLst>
                <a:gd name="T0" fmla="*/ 87 w 124"/>
                <a:gd name="T1" fmla="*/ 0 h 282"/>
                <a:gd name="T2" fmla="*/ 90 w 124"/>
                <a:gd name="T3" fmla="*/ 33 h 282"/>
                <a:gd name="T4" fmla="*/ 96 w 124"/>
                <a:gd name="T5" fmla="*/ 63 h 282"/>
                <a:gd name="T6" fmla="*/ 93 w 124"/>
                <a:gd name="T7" fmla="*/ 75 h 282"/>
                <a:gd name="T8" fmla="*/ 90 w 124"/>
                <a:gd name="T9" fmla="*/ 84 h 282"/>
                <a:gd name="T10" fmla="*/ 84 w 124"/>
                <a:gd name="T11" fmla="*/ 108 h 282"/>
                <a:gd name="T12" fmla="*/ 57 w 124"/>
                <a:gd name="T13" fmla="*/ 177 h 282"/>
                <a:gd name="T14" fmla="*/ 30 w 124"/>
                <a:gd name="T15" fmla="*/ 189 h 282"/>
                <a:gd name="T16" fmla="*/ 12 w 124"/>
                <a:gd name="T17" fmla="*/ 195 h 282"/>
                <a:gd name="T18" fmla="*/ 3 w 124"/>
                <a:gd name="T19" fmla="*/ 201 h 282"/>
                <a:gd name="T20" fmla="*/ 63 w 124"/>
                <a:gd name="T21" fmla="*/ 171 h 282"/>
                <a:gd name="T22" fmla="*/ 81 w 124"/>
                <a:gd name="T23" fmla="*/ 165 h 282"/>
                <a:gd name="T24" fmla="*/ 90 w 124"/>
                <a:gd name="T25" fmla="*/ 159 h 282"/>
                <a:gd name="T26" fmla="*/ 108 w 124"/>
                <a:gd name="T27" fmla="*/ 153 h 282"/>
                <a:gd name="T28" fmla="*/ 120 w 124"/>
                <a:gd name="T29" fmla="*/ 156 h 282"/>
                <a:gd name="T30" fmla="*/ 93 w 124"/>
                <a:gd name="T31" fmla="*/ 210 h 282"/>
                <a:gd name="T32" fmla="*/ 105 w 124"/>
                <a:gd name="T3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282">
                  <a:moveTo>
                    <a:pt x="87" y="0"/>
                  </a:moveTo>
                  <a:cubicBezTo>
                    <a:pt x="88" y="11"/>
                    <a:pt x="88" y="22"/>
                    <a:pt x="90" y="33"/>
                  </a:cubicBezTo>
                  <a:cubicBezTo>
                    <a:pt x="91" y="43"/>
                    <a:pt x="96" y="63"/>
                    <a:pt x="96" y="63"/>
                  </a:cubicBezTo>
                  <a:cubicBezTo>
                    <a:pt x="95" y="67"/>
                    <a:pt x="94" y="71"/>
                    <a:pt x="93" y="75"/>
                  </a:cubicBezTo>
                  <a:cubicBezTo>
                    <a:pt x="92" y="78"/>
                    <a:pt x="91" y="81"/>
                    <a:pt x="90" y="84"/>
                  </a:cubicBezTo>
                  <a:cubicBezTo>
                    <a:pt x="88" y="92"/>
                    <a:pt x="84" y="108"/>
                    <a:pt x="84" y="108"/>
                  </a:cubicBezTo>
                  <a:cubicBezTo>
                    <a:pt x="81" y="151"/>
                    <a:pt x="90" y="162"/>
                    <a:pt x="57" y="177"/>
                  </a:cubicBezTo>
                  <a:cubicBezTo>
                    <a:pt x="55" y="178"/>
                    <a:pt x="35" y="187"/>
                    <a:pt x="30" y="189"/>
                  </a:cubicBezTo>
                  <a:cubicBezTo>
                    <a:pt x="24" y="192"/>
                    <a:pt x="17" y="191"/>
                    <a:pt x="12" y="195"/>
                  </a:cubicBezTo>
                  <a:cubicBezTo>
                    <a:pt x="9" y="197"/>
                    <a:pt x="0" y="199"/>
                    <a:pt x="3" y="201"/>
                  </a:cubicBezTo>
                  <a:cubicBezTo>
                    <a:pt x="18" y="208"/>
                    <a:pt x="50" y="175"/>
                    <a:pt x="63" y="171"/>
                  </a:cubicBezTo>
                  <a:cubicBezTo>
                    <a:pt x="69" y="169"/>
                    <a:pt x="76" y="169"/>
                    <a:pt x="81" y="165"/>
                  </a:cubicBezTo>
                  <a:cubicBezTo>
                    <a:pt x="84" y="163"/>
                    <a:pt x="87" y="160"/>
                    <a:pt x="90" y="159"/>
                  </a:cubicBezTo>
                  <a:cubicBezTo>
                    <a:pt x="96" y="156"/>
                    <a:pt x="108" y="153"/>
                    <a:pt x="108" y="153"/>
                  </a:cubicBezTo>
                  <a:cubicBezTo>
                    <a:pt x="112" y="154"/>
                    <a:pt x="119" y="152"/>
                    <a:pt x="120" y="156"/>
                  </a:cubicBezTo>
                  <a:cubicBezTo>
                    <a:pt x="124" y="168"/>
                    <a:pt x="102" y="201"/>
                    <a:pt x="93" y="210"/>
                  </a:cubicBezTo>
                  <a:cubicBezTo>
                    <a:pt x="85" y="234"/>
                    <a:pt x="86" y="263"/>
                    <a:pt x="105" y="28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7" name="Line 237"/>
            <p:cNvSpPr>
              <a:spLocks noChangeShapeType="1"/>
            </p:cNvSpPr>
            <p:nvPr/>
          </p:nvSpPr>
          <p:spPr bwMode="auto">
            <a:xfrm flipV="1">
              <a:off x="4122" y="7091"/>
              <a:ext cx="35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8" name="Line 238"/>
            <p:cNvSpPr>
              <a:spLocks noChangeShapeType="1"/>
            </p:cNvSpPr>
            <p:nvPr/>
          </p:nvSpPr>
          <p:spPr bwMode="auto">
            <a:xfrm flipV="1">
              <a:off x="4201" y="7196"/>
              <a:ext cx="199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39" name="Line 239"/>
            <p:cNvSpPr>
              <a:spLocks noChangeShapeType="1"/>
            </p:cNvSpPr>
            <p:nvPr/>
          </p:nvSpPr>
          <p:spPr bwMode="auto">
            <a:xfrm flipV="1">
              <a:off x="4200" y="7326"/>
              <a:ext cx="72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0" name="Line 240"/>
            <p:cNvSpPr>
              <a:spLocks noChangeShapeType="1"/>
            </p:cNvSpPr>
            <p:nvPr/>
          </p:nvSpPr>
          <p:spPr bwMode="auto">
            <a:xfrm flipV="1">
              <a:off x="4356" y="7430"/>
              <a:ext cx="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1" name="Line 241"/>
            <p:cNvSpPr>
              <a:spLocks noChangeShapeType="1"/>
            </p:cNvSpPr>
            <p:nvPr/>
          </p:nvSpPr>
          <p:spPr bwMode="auto">
            <a:xfrm>
              <a:off x="4232" y="7537"/>
              <a:ext cx="27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2" name="Line 242"/>
            <p:cNvSpPr>
              <a:spLocks noChangeShapeType="1"/>
            </p:cNvSpPr>
            <p:nvPr/>
          </p:nvSpPr>
          <p:spPr bwMode="auto">
            <a:xfrm>
              <a:off x="4157" y="7635"/>
              <a:ext cx="37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3" name="Line 243"/>
            <p:cNvSpPr>
              <a:spLocks noChangeShapeType="1"/>
            </p:cNvSpPr>
            <p:nvPr/>
          </p:nvSpPr>
          <p:spPr bwMode="auto">
            <a:xfrm>
              <a:off x="4171" y="7743"/>
              <a:ext cx="355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4" name="Freeform 244"/>
            <p:cNvSpPr>
              <a:spLocks/>
            </p:cNvSpPr>
            <p:nvPr/>
          </p:nvSpPr>
          <p:spPr bwMode="auto">
            <a:xfrm>
              <a:off x="4424" y="7374"/>
              <a:ext cx="27" cy="176"/>
            </a:xfrm>
            <a:custGeom>
              <a:avLst/>
              <a:gdLst>
                <a:gd name="T0" fmla="*/ 84 w 91"/>
                <a:gd name="T1" fmla="*/ 0 h 570"/>
                <a:gd name="T2" fmla="*/ 81 w 91"/>
                <a:gd name="T3" fmla="*/ 60 h 570"/>
                <a:gd name="T4" fmla="*/ 60 w 91"/>
                <a:gd name="T5" fmla="*/ 147 h 570"/>
                <a:gd name="T6" fmla="*/ 30 w 91"/>
                <a:gd name="T7" fmla="*/ 183 h 570"/>
                <a:gd name="T8" fmla="*/ 12 w 91"/>
                <a:gd name="T9" fmla="*/ 189 h 570"/>
                <a:gd name="T10" fmla="*/ 36 w 91"/>
                <a:gd name="T11" fmla="*/ 246 h 570"/>
                <a:gd name="T12" fmla="*/ 54 w 91"/>
                <a:gd name="T13" fmla="*/ 309 h 570"/>
                <a:gd name="T14" fmla="*/ 51 w 91"/>
                <a:gd name="T15" fmla="*/ 435 h 570"/>
                <a:gd name="T16" fmla="*/ 21 w 91"/>
                <a:gd name="T17" fmla="*/ 531 h 570"/>
                <a:gd name="T18" fmla="*/ 0 w 91"/>
                <a:gd name="T19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570">
                  <a:moveTo>
                    <a:pt x="84" y="0"/>
                  </a:moveTo>
                  <a:cubicBezTo>
                    <a:pt x="91" y="20"/>
                    <a:pt x="86" y="40"/>
                    <a:pt x="81" y="60"/>
                  </a:cubicBezTo>
                  <a:cubicBezTo>
                    <a:pt x="74" y="87"/>
                    <a:pt x="74" y="122"/>
                    <a:pt x="60" y="147"/>
                  </a:cubicBezTo>
                  <a:cubicBezTo>
                    <a:pt x="56" y="155"/>
                    <a:pt x="39" y="180"/>
                    <a:pt x="30" y="183"/>
                  </a:cubicBezTo>
                  <a:cubicBezTo>
                    <a:pt x="24" y="185"/>
                    <a:pt x="12" y="189"/>
                    <a:pt x="12" y="189"/>
                  </a:cubicBezTo>
                  <a:cubicBezTo>
                    <a:pt x="18" y="212"/>
                    <a:pt x="23" y="227"/>
                    <a:pt x="36" y="246"/>
                  </a:cubicBezTo>
                  <a:cubicBezTo>
                    <a:pt x="47" y="262"/>
                    <a:pt x="49" y="290"/>
                    <a:pt x="54" y="309"/>
                  </a:cubicBezTo>
                  <a:cubicBezTo>
                    <a:pt x="53" y="351"/>
                    <a:pt x="54" y="393"/>
                    <a:pt x="51" y="435"/>
                  </a:cubicBezTo>
                  <a:cubicBezTo>
                    <a:pt x="50" y="458"/>
                    <a:pt x="29" y="508"/>
                    <a:pt x="21" y="531"/>
                  </a:cubicBezTo>
                  <a:cubicBezTo>
                    <a:pt x="17" y="544"/>
                    <a:pt x="0" y="557"/>
                    <a:pt x="0" y="57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5" name="Freeform 245"/>
            <p:cNvSpPr>
              <a:spLocks/>
            </p:cNvSpPr>
            <p:nvPr/>
          </p:nvSpPr>
          <p:spPr bwMode="auto">
            <a:xfrm>
              <a:off x="4441" y="7467"/>
              <a:ext cx="210" cy="255"/>
            </a:xfrm>
            <a:custGeom>
              <a:avLst/>
              <a:gdLst>
                <a:gd name="T0" fmla="*/ 0 w 726"/>
                <a:gd name="T1" fmla="*/ 0 h 831"/>
                <a:gd name="T2" fmla="*/ 51 w 726"/>
                <a:gd name="T3" fmla="*/ 6 h 831"/>
                <a:gd name="T4" fmla="*/ 78 w 726"/>
                <a:gd name="T5" fmla="*/ 15 h 831"/>
                <a:gd name="T6" fmla="*/ 105 w 726"/>
                <a:gd name="T7" fmla="*/ 36 h 831"/>
                <a:gd name="T8" fmla="*/ 114 w 726"/>
                <a:gd name="T9" fmla="*/ 42 h 831"/>
                <a:gd name="T10" fmla="*/ 129 w 726"/>
                <a:gd name="T11" fmla="*/ 60 h 831"/>
                <a:gd name="T12" fmla="*/ 147 w 726"/>
                <a:gd name="T13" fmla="*/ 117 h 831"/>
                <a:gd name="T14" fmla="*/ 144 w 726"/>
                <a:gd name="T15" fmla="*/ 138 h 831"/>
                <a:gd name="T16" fmla="*/ 135 w 726"/>
                <a:gd name="T17" fmla="*/ 141 h 831"/>
                <a:gd name="T18" fmla="*/ 201 w 726"/>
                <a:gd name="T19" fmla="*/ 162 h 831"/>
                <a:gd name="T20" fmla="*/ 228 w 726"/>
                <a:gd name="T21" fmla="*/ 171 h 831"/>
                <a:gd name="T22" fmla="*/ 234 w 726"/>
                <a:gd name="T23" fmla="*/ 180 h 831"/>
                <a:gd name="T24" fmla="*/ 243 w 726"/>
                <a:gd name="T25" fmla="*/ 183 h 831"/>
                <a:gd name="T26" fmla="*/ 279 w 726"/>
                <a:gd name="T27" fmla="*/ 249 h 831"/>
                <a:gd name="T28" fmla="*/ 267 w 726"/>
                <a:gd name="T29" fmla="*/ 315 h 831"/>
                <a:gd name="T30" fmla="*/ 324 w 726"/>
                <a:gd name="T31" fmla="*/ 351 h 831"/>
                <a:gd name="T32" fmla="*/ 360 w 726"/>
                <a:gd name="T33" fmla="*/ 369 h 831"/>
                <a:gd name="T34" fmla="*/ 378 w 726"/>
                <a:gd name="T35" fmla="*/ 396 h 831"/>
                <a:gd name="T36" fmla="*/ 390 w 726"/>
                <a:gd name="T37" fmla="*/ 414 h 831"/>
                <a:gd name="T38" fmla="*/ 396 w 726"/>
                <a:gd name="T39" fmla="*/ 423 h 831"/>
                <a:gd name="T40" fmla="*/ 453 w 726"/>
                <a:gd name="T41" fmla="*/ 417 h 831"/>
                <a:gd name="T42" fmla="*/ 510 w 726"/>
                <a:gd name="T43" fmla="*/ 423 h 831"/>
                <a:gd name="T44" fmla="*/ 582 w 726"/>
                <a:gd name="T45" fmla="*/ 447 h 831"/>
                <a:gd name="T46" fmla="*/ 642 w 726"/>
                <a:gd name="T47" fmla="*/ 534 h 831"/>
                <a:gd name="T48" fmla="*/ 663 w 726"/>
                <a:gd name="T49" fmla="*/ 558 h 831"/>
                <a:gd name="T50" fmla="*/ 678 w 726"/>
                <a:gd name="T51" fmla="*/ 585 h 831"/>
                <a:gd name="T52" fmla="*/ 642 w 726"/>
                <a:gd name="T53" fmla="*/ 708 h 831"/>
                <a:gd name="T54" fmla="*/ 603 w 726"/>
                <a:gd name="T55" fmla="*/ 714 h 831"/>
                <a:gd name="T56" fmla="*/ 666 w 726"/>
                <a:gd name="T57" fmla="*/ 729 h 831"/>
                <a:gd name="T58" fmla="*/ 684 w 726"/>
                <a:gd name="T59" fmla="*/ 741 h 831"/>
                <a:gd name="T60" fmla="*/ 696 w 726"/>
                <a:gd name="T61" fmla="*/ 756 h 831"/>
                <a:gd name="T62" fmla="*/ 726 w 726"/>
                <a:gd name="T6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831">
                  <a:moveTo>
                    <a:pt x="0" y="0"/>
                  </a:moveTo>
                  <a:cubicBezTo>
                    <a:pt x="26" y="2"/>
                    <a:pt x="32" y="0"/>
                    <a:pt x="51" y="6"/>
                  </a:cubicBezTo>
                  <a:cubicBezTo>
                    <a:pt x="60" y="9"/>
                    <a:pt x="78" y="15"/>
                    <a:pt x="78" y="15"/>
                  </a:cubicBezTo>
                  <a:cubicBezTo>
                    <a:pt x="92" y="29"/>
                    <a:pt x="83" y="22"/>
                    <a:pt x="105" y="36"/>
                  </a:cubicBezTo>
                  <a:cubicBezTo>
                    <a:pt x="108" y="38"/>
                    <a:pt x="114" y="42"/>
                    <a:pt x="114" y="42"/>
                  </a:cubicBezTo>
                  <a:cubicBezTo>
                    <a:pt x="118" y="48"/>
                    <a:pt x="125" y="53"/>
                    <a:pt x="129" y="60"/>
                  </a:cubicBezTo>
                  <a:cubicBezTo>
                    <a:pt x="138" y="76"/>
                    <a:pt x="143" y="99"/>
                    <a:pt x="147" y="117"/>
                  </a:cubicBezTo>
                  <a:cubicBezTo>
                    <a:pt x="146" y="124"/>
                    <a:pt x="147" y="132"/>
                    <a:pt x="144" y="138"/>
                  </a:cubicBezTo>
                  <a:cubicBezTo>
                    <a:pt x="143" y="141"/>
                    <a:pt x="133" y="139"/>
                    <a:pt x="135" y="141"/>
                  </a:cubicBezTo>
                  <a:cubicBezTo>
                    <a:pt x="140" y="146"/>
                    <a:pt x="192" y="159"/>
                    <a:pt x="201" y="162"/>
                  </a:cubicBezTo>
                  <a:cubicBezTo>
                    <a:pt x="210" y="165"/>
                    <a:pt x="228" y="171"/>
                    <a:pt x="228" y="171"/>
                  </a:cubicBezTo>
                  <a:cubicBezTo>
                    <a:pt x="230" y="174"/>
                    <a:pt x="231" y="178"/>
                    <a:pt x="234" y="180"/>
                  </a:cubicBezTo>
                  <a:cubicBezTo>
                    <a:pt x="236" y="182"/>
                    <a:pt x="241" y="181"/>
                    <a:pt x="243" y="183"/>
                  </a:cubicBezTo>
                  <a:cubicBezTo>
                    <a:pt x="261" y="201"/>
                    <a:pt x="273" y="225"/>
                    <a:pt x="279" y="249"/>
                  </a:cubicBezTo>
                  <a:cubicBezTo>
                    <a:pt x="277" y="281"/>
                    <a:pt x="282" y="293"/>
                    <a:pt x="267" y="315"/>
                  </a:cubicBezTo>
                  <a:cubicBezTo>
                    <a:pt x="277" y="354"/>
                    <a:pt x="285" y="345"/>
                    <a:pt x="324" y="351"/>
                  </a:cubicBezTo>
                  <a:cubicBezTo>
                    <a:pt x="337" y="355"/>
                    <a:pt x="347" y="365"/>
                    <a:pt x="360" y="369"/>
                  </a:cubicBezTo>
                  <a:cubicBezTo>
                    <a:pt x="366" y="379"/>
                    <a:pt x="373" y="386"/>
                    <a:pt x="378" y="396"/>
                  </a:cubicBezTo>
                  <a:cubicBezTo>
                    <a:pt x="382" y="402"/>
                    <a:pt x="386" y="408"/>
                    <a:pt x="390" y="414"/>
                  </a:cubicBezTo>
                  <a:cubicBezTo>
                    <a:pt x="392" y="417"/>
                    <a:pt x="396" y="423"/>
                    <a:pt x="396" y="423"/>
                  </a:cubicBezTo>
                  <a:cubicBezTo>
                    <a:pt x="424" y="414"/>
                    <a:pt x="407" y="413"/>
                    <a:pt x="453" y="417"/>
                  </a:cubicBezTo>
                  <a:cubicBezTo>
                    <a:pt x="472" y="419"/>
                    <a:pt x="510" y="423"/>
                    <a:pt x="510" y="423"/>
                  </a:cubicBezTo>
                  <a:cubicBezTo>
                    <a:pt x="534" y="431"/>
                    <a:pt x="561" y="433"/>
                    <a:pt x="582" y="447"/>
                  </a:cubicBezTo>
                  <a:cubicBezTo>
                    <a:pt x="601" y="476"/>
                    <a:pt x="612" y="514"/>
                    <a:pt x="642" y="534"/>
                  </a:cubicBezTo>
                  <a:cubicBezTo>
                    <a:pt x="656" y="555"/>
                    <a:pt x="648" y="548"/>
                    <a:pt x="663" y="558"/>
                  </a:cubicBezTo>
                  <a:cubicBezTo>
                    <a:pt x="666" y="568"/>
                    <a:pt x="678" y="585"/>
                    <a:pt x="678" y="585"/>
                  </a:cubicBezTo>
                  <a:cubicBezTo>
                    <a:pt x="683" y="608"/>
                    <a:pt x="680" y="695"/>
                    <a:pt x="642" y="708"/>
                  </a:cubicBezTo>
                  <a:cubicBezTo>
                    <a:pt x="639" y="709"/>
                    <a:pt x="605" y="714"/>
                    <a:pt x="603" y="714"/>
                  </a:cubicBezTo>
                  <a:cubicBezTo>
                    <a:pt x="621" y="708"/>
                    <a:pt x="648" y="723"/>
                    <a:pt x="666" y="729"/>
                  </a:cubicBezTo>
                  <a:cubicBezTo>
                    <a:pt x="673" y="731"/>
                    <a:pt x="684" y="741"/>
                    <a:pt x="684" y="741"/>
                  </a:cubicBezTo>
                  <a:cubicBezTo>
                    <a:pt x="692" y="764"/>
                    <a:pt x="680" y="737"/>
                    <a:pt x="696" y="756"/>
                  </a:cubicBezTo>
                  <a:cubicBezTo>
                    <a:pt x="710" y="774"/>
                    <a:pt x="726" y="808"/>
                    <a:pt x="726" y="83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6" name="Freeform 246"/>
            <p:cNvSpPr>
              <a:spLocks/>
            </p:cNvSpPr>
            <p:nvPr/>
          </p:nvSpPr>
          <p:spPr bwMode="auto">
            <a:xfrm>
              <a:off x="4533" y="7722"/>
              <a:ext cx="162" cy="260"/>
            </a:xfrm>
            <a:custGeom>
              <a:avLst/>
              <a:gdLst>
                <a:gd name="T0" fmla="*/ 376 w 560"/>
                <a:gd name="T1" fmla="*/ 0 h 846"/>
                <a:gd name="T2" fmla="*/ 496 w 560"/>
                <a:gd name="T3" fmla="*/ 30 h 846"/>
                <a:gd name="T4" fmla="*/ 532 w 560"/>
                <a:gd name="T5" fmla="*/ 63 h 846"/>
                <a:gd name="T6" fmla="*/ 550 w 560"/>
                <a:gd name="T7" fmla="*/ 99 h 846"/>
                <a:gd name="T8" fmla="*/ 517 w 560"/>
                <a:gd name="T9" fmla="*/ 255 h 846"/>
                <a:gd name="T10" fmla="*/ 490 w 560"/>
                <a:gd name="T11" fmla="*/ 270 h 846"/>
                <a:gd name="T12" fmla="*/ 481 w 560"/>
                <a:gd name="T13" fmla="*/ 276 h 846"/>
                <a:gd name="T14" fmla="*/ 472 w 560"/>
                <a:gd name="T15" fmla="*/ 285 h 846"/>
                <a:gd name="T16" fmla="*/ 415 w 560"/>
                <a:gd name="T17" fmla="*/ 300 h 846"/>
                <a:gd name="T18" fmla="*/ 355 w 560"/>
                <a:gd name="T19" fmla="*/ 297 h 846"/>
                <a:gd name="T20" fmla="*/ 340 w 560"/>
                <a:gd name="T21" fmla="*/ 270 h 846"/>
                <a:gd name="T22" fmla="*/ 328 w 560"/>
                <a:gd name="T23" fmla="*/ 252 h 846"/>
                <a:gd name="T24" fmla="*/ 340 w 560"/>
                <a:gd name="T25" fmla="*/ 291 h 846"/>
                <a:gd name="T26" fmla="*/ 343 w 560"/>
                <a:gd name="T27" fmla="*/ 300 h 846"/>
                <a:gd name="T28" fmla="*/ 319 w 560"/>
                <a:gd name="T29" fmla="*/ 366 h 846"/>
                <a:gd name="T30" fmla="*/ 313 w 560"/>
                <a:gd name="T31" fmla="*/ 375 h 846"/>
                <a:gd name="T32" fmla="*/ 328 w 560"/>
                <a:gd name="T33" fmla="*/ 390 h 846"/>
                <a:gd name="T34" fmla="*/ 343 w 560"/>
                <a:gd name="T35" fmla="*/ 417 h 846"/>
                <a:gd name="T36" fmla="*/ 295 w 560"/>
                <a:gd name="T37" fmla="*/ 543 h 846"/>
                <a:gd name="T38" fmla="*/ 190 w 560"/>
                <a:gd name="T39" fmla="*/ 615 h 846"/>
                <a:gd name="T40" fmla="*/ 139 w 560"/>
                <a:gd name="T41" fmla="*/ 603 h 846"/>
                <a:gd name="T42" fmla="*/ 133 w 560"/>
                <a:gd name="T43" fmla="*/ 636 h 846"/>
                <a:gd name="T44" fmla="*/ 94 w 560"/>
                <a:gd name="T45" fmla="*/ 708 h 846"/>
                <a:gd name="T46" fmla="*/ 70 w 560"/>
                <a:gd name="T47" fmla="*/ 726 h 846"/>
                <a:gd name="T48" fmla="*/ 52 w 560"/>
                <a:gd name="T49" fmla="*/ 732 h 846"/>
                <a:gd name="T50" fmla="*/ 43 w 560"/>
                <a:gd name="T51" fmla="*/ 735 h 846"/>
                <a:gd name="T52" fmla="*/ 4 w 560"/>
                <a:gd name="T53" fmla="*/ 732 h 846"/>
                <a:gd name="T54" fmla="*/ 7 w 560"/>
                <a:gd name="T55" fmla="*/ 744 h 846"/>
                <a:gd name="T56" fmla="*/ 1 w 560"/>
                <a:gd name="T57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0" h="846">
                  <a:moveTo>
                    <a:pt x="376" y="0"/>
                  </a:moveTo>
                  <a:cubicBezTo>
                    <a:pt x="405" y="5"/>
                    <a:pt x="470" y="13"/>
                    <a:pt x="496" y="30"/>
                  </a:cubicBezTo>
                  <a:cubicBezTo>
                    <a:pt x="510" y="39"/>
                    <a:pt x="520" y="51"/>
                    <a:pt x="532" y="63"/>
                  </a:cubicBezTo>
                  <a:cubicBezTo>
                    <a:pt x="542" y="73"/>
                    <a:pt x="542" y="88"/>
                    <a:pt x="550" y="99"/>
                  </a:cubicBezTo>
                  <a:cubicBezTo>
                    <a:pt x="560" y="151"/>
                    <a:pt x="546" y="211"/>
                    <a:pt x="517" y="255"/>
                  </a:cubicBezTo>
                  <a:cubicBezTo>
                    <a:pt x="508" y="269"/>
                    <a:pt x="501" y="265"/>
                    <a:pt x="490" y="270"/>
                  </a:cubicBezTo>
                  <a:cubicBezTo>
                    <a:pt x="487" y="272"/>
                    <a:pt x="484" y="274"/>
                    <a:pt x="481" y="276"/>
                  </a:cubicBezTo>
                  <a:cubicBezTo>
                    <a:pt x="478" y="279"/>
                    <a:pt x="476" y="283"/>
                    <a:pt x="472" y="285"/>
                  </a:cubicBezTo>
                  <a:cubicBezTo>
                    <a:pt x="456" y="294"/>
                    <a:pt x="432" y="297"/>
                    <a:pt x="415" y="300"/>
                  </a:cubicBezTo>
                  <a:cubicBezTo>
                    <a:pt x="395" y="299"/>
                    <a:pt x="374" y="303"/>
                    <a:pt x="355" y="297"/>
                  </a:cubicBezTo>
                  <a:cubicBezTo>
                    <a:pt x="343" y="293"/>
                    <a:pt x="345" y="278"/>
                    <a:pt x="340" y="270"/>
                  </a:cubicBezTo>
                  <a:cubicBezTo>
                    <a:pt x="336" y="264"/>
                    <a:pt x="326" y="245"/>
                    <a:pt x="328" y="252"/>
                  </a:cubicBezTo>
                  <a:cubicBezTo>
                    <a:pt x="332" y="265"/>
                    <a:pt x="336" y="278"/>
                    <a:pt x="340" y="291"/>
                  </a:cubicBezTo>
                  <a:cubicBezTo>
                    <a:pt x="341" y="294"/>
                    <a:pt x="343" y="300"/>
                    <a:pt x="343" y="300"/>
                  </a:cubicBezTo>
                  <a:cubicBezTo>
                    <a:pt x="340" y="335"/>
                    <a:pt x="336" y="341"/>
                    <a:pt x="319" y="366"/>
                  </a:cubicBezTo>
                  <a:cubicBezTo>
                    <a:pt x="300" y="361"/>
                    <a:pt x="282" y="354"/>
                    <a:pt x="313" y="375"/>
                  </a:cubicBezTo>
                  <a:cubicBezTo>
                    <a:pt x="329" y="399"/>
                    <a:pt x="308" y="370"/>
                    <a:pt x="328" y="390"/>
                  </a:cubicBezTo>
                  <a:cubicBezTo>
                    <a:pt x="335" y="397"/>
                    <a:pt x="337" y="409"/>
                    <a:pt x="343" y="417"/>
                  </a:cubicBezTo>
                  <a:cubicBezTo>
                    <a:pt x="340" y="459"/>
                    <a:pt x="334" y="517"/>
                    <a:pt x="295" y="543"/>
                  </a:cubicBezTo>
                  <a:cubicBezTo>
                    <a:pt x="279" y="592"/>
                    <a:pt x="232" y="601"/>
                    <a:pt x="190" y="615"/>
                  </a:cubicBezTo>
                  <a:cubicBezTo>
                    <a:pt x="165" y="613"/>
                    <a:pt x="157" y="615"/>
                    <a:pt x="139" y="603"/>
                  </a:cubicBezTo>
                  <a:cubicBezTo>
                    <a:pt x="131" y="580"/>
                    <a:pt x="138" y="595"/>
                    <a:pt x="133" y="636"/>
                  </a:cubicBezTo>
                  <a:cubicBezTo>
                    <a:pt x="130" y="662"/>
                    <a:pt x="116" y="693"/>
                    <a:pt x="94" y="708"/>
                  </a:cubicBezTo>
                  <a:cubicBezTo>
                    <a:pt x="88" y="717"/>
                    <a:pt x="80" y="721"/>
                    <a:pt x="70" y="726"/>
                  </a:cubicBezTo>
                  <a:cubicBezTo>
                    <a:pt x="64" y="729"/>
                    <a:pt x="58" y="730"/>
                    <a:pt x="52" y="732"/>
                  </a:cubicBezTo>
                  <a:cubicBezTo>
                    <a:pt x="49" y="733"/>
                    <a:pt x="43" y="735"/>
                    <a:pt x="43" y="735"/>
                  </a:cubicBezTo>
                  <a:cubicBezTo>
                    <a:pt x="30" y="734"/>
                    <a:pt x="17" y="729"/>
                    <a:pt x="4" y="732"/>
                  </a:cubicBezTo>
                  <a:cubicBezTo>
                    <a:pt x="0" y="733"/>
                    <a:pt x="7" y="740"/>
                    <a:pt x="7" y="744"/>
                  </a:cubicBezTo>
                  <a:cubicBezTo>
                    <a:pt x="7" y="779"/>
                    <a:pt x="1" y="812"/>
                    <a:pt x="1" y="84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7" name="Freeform 247"/>
            <p:cNvSpPr>
              <a:spLocks/>
            </p:cNvSpPr>
            <p:nvPr/>
          </p:nvSpPr>
          <p:spPr bwMode="auto">
            <a:xfrm>
              <a:off x="4508" y="7554"/>
              <a:ext cx="40" cy="228"/>
            </a:xfrm>
            <a:custGeom>
              <a:avLst/>
              <a:gdLst>
                <a:gd name="T0" fmla="*/ 0 w 138"/>
                <a:gd name="T1" fmla="*/ 0 h 741"/>
                <a:gd name="T2" fmla="*/ 24 w 138"/>
                <a:gd name="T3" fmla="*/ 18 h 741"/>
                <a:gd name="T4" fmla="*/ 51 w 138"/>
                <a:gd name="T5" fmla="*/ 87 h 741"/>
                <a:gd name="T6" fmla="*/ 60 w 138"/>
                <a:gd name="T7" fmla="*/ 114 h 741"/>
                <a:gd name="T8" fmla="*/ 48 w 138"/>
                <a:gd name="T9" fmla="*/ 273 h 741"/>
                <a:gd name="T10" fmla="*/ 33 w 138"/>
                <a:gd name="T11" fmla="*/ 330 h 741"/>
                <a:gd name="T12" fmla="*/ 9 w 138"/>
                <a:gd name="T13" fmla="*/ 351 h 741"/>
                <a:gd name="T14" fmla="*/ 69 w 138"/>
                <a:gd name="T15" fmla="*/ 366 h 741"/>
                <a:gd name="T16" fmla="*/ 96 w 138"/>
                <a:gd name="T17" fmla="*/ 381 h 741"/>
                <a:gd name="T18" fmla="*/ 123 w 138"/>
                <a:gd name="T19" fmla="*/ 414 h 741"/>
                <a:gd name="T20" fmla="*/ 129 w 138"/>
                <a:gd name="T21" fmla="*/ 423 h 741"/>
                <a:gd name="T22" fmla="*/ 138 w 138"/>
                <a:gd name="T23" fmla="*/ 459 h 741"/>
                <a:gd name="T24" fmla="*/ 123 w 138"/>
                <a:gd name="T25" fmla="*/ 630 h 741"/>
                <a:gd name="T26" fmla="*/ 108 w 138"/>
                <a:gd name="T27" fmla="*/ 699 h 741"/>
                <a:gd name="T28" fmla="*/ 66 w 138"/>
                <a:gd name="T2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741">
                  <a:moveTo>
                    <a:pt x="0" y="0"/>
                  </a:moveTo>
                  <a:cubicBezTo>
                    <a:pt x="10" y="7"/>
                    <a:pt x="13" y="14"/>
                    <a:pt x="24" y="18"/>
                  </a:cubicBezTo>
                  <a:cubicBezTo>
                    <a:pt x="39" y="40"/>
                    <a:pt x="43" y="62"/>
                    <a:pt x="51" y="87"/>
                  </a:cubicBezTo>
                  <a:cubicBezTo>
                    <a:pt x="54" y="96"/>
                    <a:pt x="60" y="114"/>
                    <a:pt x="60" y="114"/>
                  </a:cubicBezTo>
                  <a:cubicBezTo>
                    <a:pt x="65" y="167"/>
                    <a:pt x="57" y="221"/>
                    <a:pt x="48" y="273"/>
                  </a:cubicBezTo>
                  <a:cubicBezTo>
                    <a:pt x="44" y="294"/>
                    <a:pt x="40" y="310"/>
                    <a:pt x="33" y="330"/>
                  </a:cubicBezTo>
                  <a:cubicBezTo>
                    <a:pt x="30" y="340"/>
                    <a:pt x="9" y="351"/>
                    <a:pt x="9" y="351"/>
                  </a:cubicBezTo>
                  <a:cubicBezTo>
                    <a:pt x="1" y="374"/>
                    <a:pt x="62" y="366"/>
                    <a:pt x="69" y="366"/>
                  </a:cubicBezTo>
                  <a:cubicBezTo>
                    <a:pt x="79" y="369"/>
                    <a:pt x="96" y="381"/>
                    <a:pt x="96" y="381"/>
                  </a:cubicBezTo>
                  <a:cubicBezTo>
                    <a:pt x="105" y="394"/>
                    <a:pt x="114" y="400"/>
                    <a:pt x="123" y="414"/>
                  </a:cubicBezTo>
                  <a:cubicBezTo>
                    <a:pt x="125" y="417"/>
                    <a:pt x="129" y="423"/>
                    <a:pt x="129" y="423"/>
                  </a:cubicBezTo>
                  <a:cubicBezTo>
                    <a:pt x="132" y="435"/>
                    <a:pt x="136" y="447"/>
                    <a:pt x="138" y="459"/>
                  </a:cubicBezTo>
                  <a:cubicBezTo>
                    <a:pt x="136" y="517"/>
                    <a:pt x="130" y="573"/>
                    <a:pt x="123" y="630"/>
                  </a:cubicBezTo>
                  <a:cubicBezTo>
                    <a:pt x="121" y="645"/>
                    <a:pt x="119" y="683"/>
                    <a:pt x="108" y="699"/>
                  </a:cubicBezTo>
                  <a:cubicBezTo>
                    <a:pt x="96" y="717"/>
                    <a:pt x="81" y="726"/>
                    <a:pt x="66" y="74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8" name="Line 248"/>
            <p:cNvSpPr>
              <a:spLocks noChangeShapeType="1"/>
            </p:cNvSpPr>
            <p:nvPr/>
          </p:nvSpPr>
          <p:spPr bwMode="auto">
            <a:xfrm>
              <a:off x="4160" y="7843"/>
              <a:ext cx="259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49" name="Freeform 249"/>
            <p:cNvSpPr>
              <a:spLocks/>
            </p:cNvSpPr>
            <p:nvPr/>
          </p:nvSpPr>
          <p:spPr bwMode="auto">
            <a:xfrm>
              <a:off x="4235" y="7853"/>
              <a:ext cx="24" cy="117"/>
            </a:xfrm>
            <a:custGeom>
              <a:avLst/>
              <a:gdLst>
                <a:gd name="T0" fmla="*/ 82 w 82"/>
                <a:gd name="T1" fmla="*/ 0 h 378"/>
                <a:gd name="T2" fmla="*/ 55 w 82"/>
                <a:gd name="T3" fmla="*/ 30 h 378"/>
                <a:gd name="T4" fmla="*/ 49 w 82"/>
                <a:gd name="T5" fmla="*/ 39 h 378"/>
                <a:gd name="T6" fmla="*/ 40 w 82"/>
                <a:gd name="T7" fmla="*/ 45 h 378"/>
                <a:gd name="T8" fmla="*/ 16 w 82"/>
                <a:gd name="T9" fmla="*/ 99 h 378"/>
                <a:gd name="T10" fmla="*/ 10 w 82"/>
                <a:gd name="T11" fmla="*/ 117 h 378"/>
                <a:gd name="T12" fmla="*/ 4 w 82"/>
                <a:gd name="T13" fmla="*/ 141 h 378"/>
                <a:gd name="T14" fmla="*/ 49 w 82"/>
                <a:gd name="T15" fmla="*/ 366 h 378"/>
                <a:gd name="T16" fmla="*/ 61 w 82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78">
                  <a:moveTo>
                    <a:pt x="82" y="0"/>
                  </a:moveTo>
                  <a:cubicBezTo>
                    <a:pt x="75" y="11"/>
                    <a:pt x="67" y="26"/>
                    <a:pt x="55" y="30"/>
                  </a:cubicBezTo>
                  <a:cubicBezTo>
                    <a:pt x="53" y="33"/>
                    <a:pt x="52" y="36"/>
                    <a:pt x="49" y="39"/>
                  </a:cubicBezTo>
                  <a:cubicBezTo>
                    <a:pt x="46" y="42"/>
                    <a:pt x="42" y="42"/>
                    <a:pt x="40" y="45"/>
                  </a:cubicBezTo>
                  <a:cubicBezTo>
                    <a:pt x="30" y="58"/>
                    <a:pt x="21" y="84"/>
                    <a:pt x="16" y="99"/>
                  </a:cubicBezTo>
                  <a:cubicBezTo>
                    <a:pt x="14" y="105"/>
                    <a:pt x="12" y="111"/>
                    <a:pt x="10" y="117"/>
                  </a:cubicBezTo>
                  <a:cubicBezTo>
                    <a:pt x="8" y="125"/>
                    <a:pt x="4" y="141"/>
                    <a:pt x="4" y="141"/>
                  </a:cubicBezTo>
                  <a:cubicBezTo>
                    <a:pt x="5" y="163"/>
                    <a:pt x="0" y="333"/>
                    <a:pt x="49" y="366"/>
                  </a:cubicBezTo>
                  <a:cubicBezTo>
                    <a:pt x="56" y="377"/>
                    <a:pt x="52" y="373"/>
                    <a:pt x="61" y="37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0" name="Line 250"/>
            <p:cNvSpPr>
              <a:spLocks noChangeShapeType="1"/>
            </p:cNvSpPr>
            <p:nvPr/>
          </p:nvSpPr>
          <p:spPr bwMode="auto">
            <a:xfrm flipH="1">
              <a:off x="4181" y="7970"/>
              <a:ext cx="1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1" name="Freeform 251"/>
            <p:cNvSpPr>
              <a:spLocks/>
            </p:cNvSpPr>
            <p:nvPr/>
          </p:nvSpPr>
          <p:spPr bwMode="auto">
            <a:xfrm>
              <a:off x="4156" y="7970"/>
              <a:ext cx="22" cy="77"/>
            </a:xfrm>
            <a:custGeom>
              <a:avLst/>
              <a:gdLst>
                <a:gd name="T0" fmla="*/ 75 w 75"/>
                <a:gd name="T1" fmla="*/ 0 h 252"/>
                <a:gd name="T2" fmla="*/ 54 w 75"/>
                <a:gd name="T3" fmla="*/ 24 h 252"/>
                <a:gd name="T4" fmla="*/ 27 w 75"/>
                <a:gd name="T5" fmla="*/ 54 h 252"/>
                <a:gd name="T6" fmla="*/ 9 w 75"/>
                <a:gd name="T7" fmla="*/ 90 h 252"/>
                <a:gd name="T8" fmla="*/ 3 w 75"/>
                <a:gd name="T9" fmla="*/ 108 h 252"/>
                <a:gd name="T10" fmla="*/ 0 w 75"/>
                <a:gd name="T11" fmla="*/ 189 h 252"/>
                <a:gd name="T12" fmla="*/ 9 w 75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52">
                  <a:moveTo>
                    <a:pt x="75" y="0"/>
                  </a:moveTo>
                  <a:cubicBezTo>
                    <a:pt x="61" y="21"/>
                    <a:pt x="69" y="14"/>
                    <a:pt x="54" y="24"/>
                  </a:cubicBezTo>
                  <a:cubicBezTo>
                    <a:pt x="48" y="33"/>
                    <a:pt x="36" y="48"/>
                    <a:pt x="27" y="54"/>
                  </a:cubicBezTo>
                  <a:cubicBezTo>
                    <a:pt x="11" y="77"/>
                    <a:pt x="17" y="65"/>
                    <a:pt x="9" y="90"/>
                  </a:cubicBezTo>
                  <a:cubicBezTo>
                    <a:pt x="7" y="96"/>
                    <a:pt x="3" y="108"/>
                    <a:pt x="3" y="108"/>
                  </a:cubicBezTo>
                  <a:cubicBezTo>
                    <a:pt x="2" y="135"/>
                    <a:pt x="0" y="162"/>
                    <a:pt x="0" y="189"/>
                  </a:cubicBezTo>
                  <a:cubicBezTo>
                    <a:pt x="0" y="213"/>
                    <a:pt x="9" y="230"/>
                    <a:pt x="9" y="25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2" name="Freeform 252"/>
            <p:cNvSpPr>
              <a:spLocks/>
            </p:cNvSpPr>
            <p:nvPr/>
          </p:nvSpPr>
          <p:spPr bwMode="auto">
            <a:xfrm>
              <a:off x="4105" y="7777"/>
              <a:ext cx="412" cy="366"/>
            </a:xfrm>
            <a:custGeom>
              <a:avLst/>
              <a:gdLst>
                <a:gd name="T0" fmla="*/ 1377 w 1426"/>
                <a:gd name="T1" fmla="*/ 0 h 1190"/>
                <a:gd name="T2" fmla="*/ 1416 w 1426"/>
                <a:gd name="T3" fmla="*/ 78 h 1190"/>
                <a:gd name="T4" fmla="*/ 1416 w 1426"/>
                <a:gd name="T5" fmla="*/ 120 h 1190"/>
                <a:gd name="T6" fmla="*/ 1380 w 1426"/>
                <a:gd name="T7" fmla="*/ 129 h 1190"/>
                <a:gd name="T8" fmla="*/ 1317 w 1426"/>
                <a:gd name="T9" fmla="*/ 156 h 1190"/>
                <a:gd name="T10" fmla="*/ 1308 w 1426"/>
                <a:gd name="T11" fmla="*/ 207 h 1190"/>
                <a:gd name="T12" fmla="*/ 1290 w 1426"/>
                <a:gd name="T13" fmla="*/ 201 h 1190"/>
                <a:gd name="T14" fmla="*/ 1281 w 1426"/>
                <a:gd name="T15" fmla="*/ 198 h 1190"/>
                <a:gd name="T16" fmla="*/ 1152 w 1426"/>
                <a:gd name="T17" fmla="*/ 225 h 1190"/>
                <a:gd name="T18" fmla="*/ 1107 w 1426"/>
                <a:gd name="T19" fmla="*/ 258 h 1190"/>
                <a:gd name="T20" fmla="*/ 1065 w 1426"/>
                <a:gd name="T21" fmla="*/ 360 h 1190"/>
                <a:gd name="T22" fmla="*/ 1056 w 1426"/>
                <a:gd name="T23" fmla="*/ 387 h 1190"/>
                <a:gd name="T24" fmla="*/ 1050 w 1426"/>
                <a:gd name="T25" fmla="*/ 405 h 1190"/>
                <a:gd name="T26" fmla="*/ 1041 w 1426"/>
                <a:gd name="T27" fmla="*/ 402 h 1190"/>
                <a:gd name="T28" fmla="*/ 1032 w 1426"/>
                <a:gd name="T29" fmla="*/ 396 h 1190"/>
                <a:gd name="T30" fmla="*/ 1014 w 1426"/>
                <a:gd name="T31" fmla="*/ 390 h 1190"/>
                <a:gd name="T32" fmla="*/ 861 w 1426"/>
                <a:gd name="T33" fmla="*/ 432 h 1190"/>
                <a:gd name="T34" fmla="*/ 816 w 1426"/>
                <a:gd name="T35" fmla="*/ 465 h 1190"/>
                <a:gd name="T36" fmla="*/ 798 w 1426"/>
                <a:gd name="T37" fmla="*/ 477 h 1190"/>
                <a:gd name="T38" fmla="*/ 777 w 1426"/>
                <a:gd name="T39" fmla="*/ 510 h 1190"/>
                <a:gd name="T40" fmla="*/ 771 w 1426"/>
                <a:gd name="T41" fmla="*/ 528 h 1190"/>
                <a:gd name="T42" fmla="*/ 768 w 1426"/>
                <a:gd name="T43" fmla="*/ 537 h 1190"/>
                <a:gd name="T44" fmla="*/ 771 w 1426"/>
                <a:gd name="T45" fmla="*/ 576 h 1190"/>
                <a:gd name="T46" fmla="*/ 774 w 1426"/>
                <a:gd name="T47" fmla="*/ 588 h 1190"/>
                <a:gd name="T48" fmla="*/ 747 w 1426"/>
                <a:gd name="T49" fmla="*/ 597 h 1190"/>
                <a:gd name="T50" fmla="*/ 684 w 1426"/>
                <a:gd name="T51" fmla="*/ 627 h 1190"/>
                <a:gd name="T52" fmla="*/ 654 w 1426"/>
                <a:gd name="T53" fmla="*/ 663 h 1190"/>
                <a:gd name="T54" fmla="*/ 642 w 1426"/>
                <a:gd name="T55" fmla="*/ 690 h 1190"/>
                <a:gd name="T56" fmla="*/ 633 w 1426"/>
                <a:gd name="T57" fmla="*/ 813 h 1190"/>
                <a:gd name="T58" fmla="*/ 543 w 1426"/>
                <a:gd name="T59" fmla="*/ 822 h 1190"/>
                <a:gd name="T60" fmla="*/ 525 w 1426"/>
                <a:gd name="T61" fmla="*/ 783 h 1190"/>
                <a:gd name="T62" fmla="*/ 489 w 1426"/>
                <a:gd name="T63" fmla="*/ 762 h 1190"/>
                <a:gd name="T64" fmla="*/ 471 w 1426"/>
                <a:gd name="T65" fmla="*/ 756 h 1190"/>
                <a:gd name="T66" fmla="*/ 372 w 1426"/>
                <a:gd name="T67" fmla="*/ 768 h 1190"/>
                <a:gd name="T68" fmla="*/ 330 w 1426"/>
                <a:gd name="T69" fmla="*/ 807 h 1190"/>
                <a:gd name="T70" fmla="*/ 324 w 1426"/>
                <a:gd name="T71" fmla="*/ 825 h 1190"/>
                <a:gd name="T72" fmla="*/ 249 w 1426"/>
                <a:gd name="T73" fmla="*/ 852 h 1190"/>
                <a:gd name="T74" fmla="*/ 231 w 1426"/>
                <a:gd name="T75" fmla="*/ 858 h 1190"/>
                <a:gd name="T76" fmla="*/ 213 w 1426"/>
                <a:gd name="T77" fmla="*/ 870 h 1190"/>
                <a:gd name="T78" fmla="*/ 168 w 1426"/>
                <a:gd name="T79" fmla="*/ 942 h 1190"/>
                <a:gd name="T80" fmla="*/ 198 w 1426"/>
                <a:gd name="T81" fmla="*/ 1038 h 1190"/>
                <a:gd name="T82" fmla="*/ 168 w 1426"/>
                <a:gd name="T83" fmla="*/ 1065 h 1190"/>
                <a:gd name="T84" fmla="*/ 150 w 1426"/>
                <a:gd name="T85" fmla="*/ 1089 h 1190"/>
                <a:gd name="T86" fmla="*/ 144 w 1426"/>
                <a:gd name="T87" fmla="*/ 1107 h 1190"/>
                <a:gd name="T88" fmla="*/ 168 w 1426"/>
                <a:gd name="T89" fmla="*/ 1170 h 1190"/>
                <a:gd name="T90" fmla="*/ 132 w 1426"/>
                <a:gd name="T91" fmla="*/ 1161 h 1190"/>
                <a:gd name="T92" fmla="*/ 114 w 1426"/>
                <a:gd name="T93" fmla="*/ 1164 h 1190"/>
                <a:gd name="T94" fmla="*/ 96 w 1426"/>
                <a:gd name="T95" fmla="*/ 1170 h 1190"/>
                <a:gd name="T96" fmla="*/ 54 w 1426"/>
                <a:gd name="T97" fmla="*/ 1152 h 1190"/>
                <a:gd name="T98" fmla="*/ 30 w 1426"/>
                <a:gd name="T99" fmla="*/ 1137 h 1190"/>
                <a:gd name="T100" fmla="*/ 21 w 1426"/>
                <a:gd name="T101" fmla="*/ 1134 h 1190"/>
                <a:gd name="T102" fmla="*/ 3 w 1426"/>
                <a:gd name="T103" fmla="*/ 1128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6" h="1190">
                  <a:moveTo>
                    <a:pt x="1377" y="0"/>
                  </a:moveTo>
                  <a:cubicBezTo>
                    <a:pt x="1395" y="27"/>
                    <a:pt x="1410" y="47"/>
                    <a:pt x="1416" y="78"/>
                  </a:cubicBezTo>
                  <a:cubicBezTo>
                    <a:pt x="1417" y="92"/>
                    <a:pt x="1426" y="110"/>
                    <a:pt x="1416" y="120"/>
                  </a:cubicBezTo>
                  <a:cubicBezTo>
                    <a:pt x="1409" y="127"/>
                    <a:pt x="1389" y="126"/>
                    <a:pt x="1380" y="129"/>
                  </a:cubicBezTo>
                  <a:cubicBezTo>
                    <a:pt x="1357" y="136"/>
                    <a:pt x="1339" y="149"/>
                    <a:pt x="1317" y="156"/>
                  </a:cubicBezTo>
                  <a:cubicBezTo>
                    <a:pt x="1311" y="173"/>
                    <a:pt x="1312" y="190"/>
                    <a:pt x="1308" y="207"/>
                  </a:cubicBezTo>
                  <a:cubicBezTo>
                    <a:pt x="1302" y="205"/>
                    <a:pt x="1296" y="203"/>
                    <a:pt x="1290" y="201"/>
                  </a:cubicBezTo>
                  <a:cubicBezTo>
                    <a:pt x="1287" y="200"/>
                    <a:pt x="1281" y="198"/>
                    <a:pt x="1281" y="198"/>
                  </a:cubicBezTo>
                  <a:cubicBezTo>
                    <a:pt x="1255" y="200"/>
                    <a:pt x="1179" y="207"/>
                    <a:pt x="1152" y="225"/>
                  </a:cubicBezTo>
                  <a:cubicBezTo>
                    <a:pt x="1136" y="236"/>
                    <a:pt x="1122" y="248"/>
                    <a:pt x="1107" y="258"/>
                  </a:cubicBezTo>
                  <a:cubicBezTo>
                    <a:pt x="1082" y="295"/>
                    <a:pt x="1076" y="318"/>
                    <a:pt x="1065" y="360"/>
                  </a:cubicBezTo>
                  <a:cubicBezTo>
                    <a:pt x="1065" y="360"/>
                    <a:pt x="1058" y="382"/>
                    <a:pt x="1056" y="387"/>
                  </a:cubicBezTo>
                  <a:cubicBezTo>
                    <a:pt x="1054" y="393"/>
                    <a:pt x="1050" y="405"/>
                    <a:pt x="1050" y="405"/>
                  </a:cubicBezTo>
                  <a:cubicBezTo>
                    <a:pt x="1047" y="404"/>
                    <a:pt x="1044" y="403"/>
                    <a:pt x="1041" y="402"/>
                  </a:cubicBezTo>
                  <a:cubicBezTo>
                    <a:pt x="1038" y="400"/>
                    <a:pt x="1035" y="397"/>
                    <a:pt x="1032" y="396"/>
                  </a:cubicBezTo>
                  <a:cubicBezTo>
                    <a:pt x="1026" y="393"/>
                    <a:pt x="1014" y="390"/>
                    <a:pt x="1014" y="390"/>
                  </a:cubicBezTo>
                  <a:cubicBezTo>
                    <a:pt x="968" y="394"/>
                    <a:pt x="897" y="396"/>
                    <a:pt x="861" y="432"/>
                  </a:cubicBezTo>
                  <a:cubicBezTo>
                    <a:pt x="848" y="445"/>
                    <a:pt x="832" y="455"/>
                    <a:pt x="816" y="465"/>
                  </a:cubicBezTo>
                  <a:cubicBezTo>
                    <a:pt x="810" y="469"/>
                    <a:pt x="798" y="477"/>
                    <a:pt x="798" y="477"/>
                  </a:cubicBezTo>
                  <a:cubicBezTo>
                    <a:pt x="794" y="490"/>
                    <a:pt x="783" y="497"/>
                    <a:pt x="777" y="510"/>
                  </a:cubicBezTo>
                  <a:cubicBezTo>
                    <a:pt x="774" y="516"/>
                    <a:pt x="773" y="522"/>
                    <a:pt x="771" y="528"/>
                  </a:cubicBezTo>
                  <a:cubicBezTo>
                    <a:pt x="770" y="531"/>
                    <a:pt x="768" y="537"/>
                    <a:pt x="768" y="537"/>
                  </a:cubicBezTo>
                  <a:cubicBezTo>
                    <a:pt x="769" y="550"/>
                    <a:pt x="769" y="563"/>
                    <a:pt x="771" y="576"/>
                  </a:cubicBezTo>
                  <a:cubicBezTo>
                    <a:pt x="771" y="580"/>
                    <a:pt x="777" y="585"/>
                    <a:pt x="774" y="588"/>
                  </a:cubicBezTo>
                  <a:cubicBezTo>
                    <a:pt x="768" y="595"/>
                    <a:pt x="756" y="594"/>
                    <a:pt x="747" y="597"/>
                  </a:cubicBezTo>
                  <a:cubicBezTo>
                    <a:pt x="726" y="604"/>
                    <a:pt x="700" y="611"/>
                    <a:pt x="684" y="627"/>
                  </a:cubicBezTo>
                  <a:cubicBezTo>
                    <a:pt x="661" y="650"/>
                    <a:pt x="671" y="638"/>
                    <a:pt x="654" y="663"/>
                  </a:cubicBezTo>
                  <a:cubicBezTo>
                    <a:pt x="649" y="671"/>
                    <a:pt x="642" y="690"/>
                    <a:pt x="642" y="690"/>
                  </a:cubicBezTo>
                  <a:cubicBezTo>
                    <a:pt x="633" y="763"/>
                    <a:pt x="637" y="722"/>
                    <a:pt x="633" y="813"/>
                  </a:cubicBezTo>
                  <a:cubicBezTo>
                    <a:pt x="603" y="805"/>
                    <a:pt x="569" y="805"/>
                    <a:pt x="543" y="822"/>
                  </a:cubicBezTo>
                  <a:cubicBezTo>
                    <a:pt x="528" y="844"/>
                    <a:pt x="530" y="799"/>
                    <a:pt x="525" y="783"/>
                  </a:cubicBezTo>
                  <a:cubicBezTo>
                    <a:pt x="522" y="773"/>
                    <a:pt x="496" y="764"/>
                    <a:pt x="489" y="762"/>
                  </a:cubicBezTo>
                  <a:cubicBezTo>
                    <a:pt x="483" y="760"/>
                    <a:pt x="471" y="756"/>
                    <a:pt x="471" y="756"/>
                  </a:cubicBezTo>
                  <a:cubicBezTo>
                    <a:pt x="437" y="758"/>
                    <a:pt x="406" y="764"/>
                    <a:pt x="372" y="768"/>
                  </a:cubicBezTo>
                  <a:cubicBezTo>
                    <a:pt x="352" y="775"/>
                    <a:pt x="344" y="793"/>
                    <a:pt x="330" y="807"/>
                  </a:cubicBezTo>
                  <a:cubicBezTo>
                    <a:pt x="328" y="813"/>
                    <a:pt x="329" y="821"/>
                    <a:pt x="324" y="825"/>
                  </a:cubicBezTo>
                  <a:cubicBezTo>
                    <a:pt x="303" y="839"/>
                    <a:pt x="274" y="844"/>
                    <a:pt x="249" y="852"/>
                  </a:cubicBezTo>
                  <a:cubicBezTo>
                    <a:pt x="243" y="854"/>
                    <a:pt x="236" y="854"/>
                    <a:pt x="231" y="858"/>
                  </a:cubicBezTo>
                  <a:cubicBezTo>
                    <a:pt x="225" y="862"/>
                    <a:pt x="213" y="870"/>
                    <a:pt x="213" y="870"/>
                  </a:cubicBezTo>
                  <a:cubicBezTo>
                    <a:pt x="197" y="894"/>
                    <a:pt x="183" y="919"/>
                    <a:pt x="168" y="942"/>
                  </a:cubicBezTo>
                  <a:cubicBezTo>
                    <a:pt x="173" y="990"/>
                    <a:pt x="185" y="999"/>
                    <a:pt x="198" y="1038"/>
                  </a:cubicBezTo>
                  <a:cubicBezTo>
                    <a:pt x="194" y="1050"/>
                    <a:pt x="179" y="1058"/>
                    <a:pt x="168" y="1065"/>
                  </a:cubicBezTo>
                  <a:cubicBezTo>
                    <a:pt x="164" y="1077"/>
                    <a:pt x="155" y="1077"/>
                    <a:pt x="150" y="1089"/>
                  </a:cubicBezTo>
                  <a:cubicBezTo>
                    <a:pt x="147" y="1095"/>
                    <a:pt x="144" y="1107"/>
                    <a:pt x="144" y="1107"/>
                  </a:cubicBezTo>
                  <a:cubicBezTo>
                    <a:pt x="147" y="1130"/>
                    <a:pt x="148" y="1156"/>
                    <a:pt x="168" y="1170"/>
                  </a:cubicBezTo>
                  <a:cubicBezTo>
                    <a:pt x="153" y="1175"/>
                    <a:pt x="146" y="1166"/>
                    <a:pt x="132" y="1161"/>
                  </a:cubicBezTo>
                  <a:cubicBezTo>
                    <a:pt x="126" y="1162"/>
                    <a:pt x="120" y="1163"/>
                    <a:pt x="114" y="1164"/>
                  </a:cubicBezTo>
                  <a:cubicBezTo>
                    <a:pt x="108" y="1166"/>
                    <a:pt x="96" y="1170"/>
                    <a:pt x="96" y="1170"/>
                  </a:cubicBezTo>
                  <a:cubicBezTo>
                    <a:pt x="76" y="1190"/>
                    <a:pt x="71" y="1163"/>
                    <a:pt x="54" y="1152"/>
                  </a:cubicBezTo>
                  <a:cubicBezTo>
                    <a:pt x="44" y="1138"/>
                    <a:pt x="51" y="1144"/>
                    <a:pt x="30" y="1137"/>
                  </a:cubicBezTo>
                  <a:cubicBezTo>
                    <a:pt x="27" y="1136"/>
                    <a:pt x="21" y="1134"/>
                    <a:pt x="21" y="1134"/>
                  </a:cubicBezTo>
                  <a:cubicBezTo>
                    <a:pt x="0" y="1137"/>
                    <a:pt x="3" y="1143"/>
                    <a:pt x="3" y="112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3" name="Freeform 253"/>
            <p:cNvSpPr>
              <a:spLocks/>
            </p:cNvSpPr>
            <p:nvPr/>
          </p:nvSpPr>
          <p:spPr bwMode="auto">
            <a:xfrm>
              <a:off x="4111" y="8096"/>
              <a:ext cx="48" cy="27"/>
            </a:xfrm>
            <a:custGeom>
              <a:avLst/>
              <a:gdLst>
                <a:gd name="T0" fmla="*/ 165 w 165"/>
                <a:gd name="T1" fmla="*/ 0 h 90"/>
                <a:gd name="T2" fmla="*/ 45 w 165"/>
                <a:gd name="T3" fmla="*/ 12 h 90"/>
                <a:gd name="T4" fmla="*/ 0 w 165"/>
                <a:gd name="T5" fmla="*/ 78 h 90"/>
                <a:gd name="T6" fmla="*/ 3 w 165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cubicBezTo>
                    <a:pt x="123" y="2"/>
                    <a:pt x="87" y="9"/>
                    <a:pt x="45" y="12"/>
                  </a:cubicBezTo>
                  <a:cubicBezTo>
                    <a:pt x="24" y="19"/>
                    <a:pt x="13" y="59"/>
                    <a:pt x="0" y="78"/>
                  </a:cubicBezTo>
                  <a:cubicBezTo>
                    <a:pt x="1" y="82"/>
                    <a:pt x="3" y="90"/>
                    <a:pt x="3" y="9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4" name="Freeform 254"/>
            <p:cNvSpPr>
              <a:spLocks/>
            </p:cNvSpPr>
            <p:nvPr/>
          </p:nvSpPr>
          <p:spPr bwMode="auto">
            <a:xfrm>
              <a:off x="4536" y="7978"/>
              <a:ext cx="158" cy="266"/>
            </a:xfrm>
            <a:custGeom>
              <a:avLst/>
              <a:gdLst>
                <a:gd name="T0" fmla="*/ 0 w 546"/>
                <a:gd name="T1" fmla="*/ 0 h 867"/>
                <a:gd name="T2" fmla="*/ 27 w 546"/>
                <a:gd name="T3" fmla="*/ 18 h 867"/>
                <a:gd name="T4" fmla="*/ 45 w 546"/>
                <a:gd name="T5" fmla="*/ 30 h 867"/>
                <a:gd name="T6" fmla="*/ 96 w 546"/>
                <a:gd name="T7" fmla="*/ 72 h 867"/>
                <a:gd name="T8" fmla="*/ 114 w 546"/>
                <a:gd name="T9" fmla="*/ 99 h 867"/>
                <a:gd name="T10" fmla="*/ 117 w 546"/>
                <a:gd name="T11" fmla="*/ 108 h 867"/>
                <a:gd name="T12" fmla="*/ 219 w 546"/>
                <a:gd name="T13" fmla="*/ 111 h 867"/>
                <a:gd name="T14" fmla="*/ 258 w 546"/>
                <a:gd name="T15" fmla="*/ 129 h 867"/>
                <a:gd name="T16" fmla="*/ 276 w 546"/>
                <a:gd name="T17" fmla="*/ 141 h 867"/>
                <a:gd name="T18" fmla="*/ 297 w 546"/>
                <a:gd name="T19" fmla="*/ 165 h 867"/>
                <a:gd name="T20" fmla="*/ 306 w 546"/>
                <a:gd name="T21" fmla="*/ 195 h 867"/>
                <a:gd name="T22" fmla="*/ 282 w 546"/>
                <a:gd name="T23" fmla="*/ 291 h 867"/>
                <a:gd name="T24" fmla="*/ 255 w 546"/>
                <a:gd name="T25" fmla="*/ 282 h 867"/>
                <a:gd name="T26" fmla="*/ 246 w 546"/>
                <a:gd name="T27" fmla="*/ 279 h 867"/>
                <a:gd name="T28" fmla="*/ 255 w 546"/>
                <a:gd name="T29" fmla="*/ 282 h 867"/>
                <a:gd name="T30" fmla="*/ 273 w 546"/>
                <a:gd name="T31" fmla="*/ 288 h 867"/>
                <a:gd name="T32" fmla="*/ 291 w 546"/>
                <a:gd name="T33" fmla="*/ 300 h 867"/>
                <a:gd name="T34" fmla="*/ 297 w 546"/>
                <a:gd name="T35" fmla="*/ 318 h 867"/>
                <a:gd name="T36" fmla="*/ 300 w 546"/>
                <a:gd name="T37" fmla="*/ 327 h 867"/>
                <a:gd name="T38" fmla="*/ 297 w 546"/>
                <a:gd name="T39" fmla="*/ 372 h 867"/>
                <a:gd name="T40" fmla="*/ 294 w 546"/>
                <a:gd name="T41" fmla="*/ 384 h 867"/>
                <a:gd name="T42" fmla="*/ 303 w 546"/>
                <a:gd name="T43" fmla="*/ 378 h 867"/>
                <a:gd name="T44" fmla="*/ 369 w 546"/>
                <a:gd name="T45" fmla="*/ 417 h 867"/>
                <a:gd name="T46" fmla="*/ 381 w 546"/>
                <a:gd name="T47" fmla="*/ 444 h 867"/>
                <a:gd name="T48" fmla="*/ 384 w 546"/>
                <a:gd name="T49" fmla="*/ 453 h 867"/>
                <a:gd name="T50" fmla="*/ 423 w 546"/>
                <a:gd name="T51" fmla="*/ 477 h 867"/>
                <a:gd name="T52" fmla="*/ 480 w 546"/>
                <a:gd name="T53" fmla="*/ 501 h 867"/>
                <a:gd name="T54" fmla="*/ 504 w 546"/>
                <a:gd name="T55" fmla="*/ 525 h 867"/>
                <a:gd name="T56" fmla="*/ 528 w 546"/>
                <a:gd name="T57" fmla="*/ 570 h 867"/>
                <a:gd name="T58" fmla="*/ 546 w 546"/>
                <a:gd name="T59" fmla="*/ 636 h 867"/>
                <a:gd name="T60" fmla="*/ 513 w 546"/>
                <a:gd name="T61" fmla="*/ 747 h 867"/>
                <a:gd name="T62" fmla="*/ 444 w 546"/>
                <a:gd name="T63" fmla="*/ 786 h 867"/>
                <a:gd name="T64" fmla="*/ 417 w 546"/>
                <a:gd name="T65" fmla="*/ 795 h 867"/>
                <a:gd name="T66" fmla="*/ 360 w 546"/>
                <a:gd name="T67" fmla="*/ 792 h 867"/>
                <a:gd name="T68" fmla="*/ 339 w 546"/>
                <a:gd name="T69" fmla="*/ 816 h 867"/>
                <a:gd name="T70" fmla="*/ 255 w 546"/>
                <a:gd name="T71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6" h="867">
                  <a:moveTo>
                    <a:pt x="0" y="0"/>
                  </a:moveTo>
                  <a:cubicBezTo>
                    <a:pt x="9" y="6"/>
                    <a:pt x="18" y="12"/>
                    <a:pt x="27" y="18"/>
                  </a:cubicBezTo>
                  <a:cubicBezTo>
                    <a:pt x="33" y="22"/>
                    <a:pt x="45" y="30"/>
                    <a:pt x="45" y="30"/>
                  </a:cubicBezTo>
                  <a:cubicBezTo>
                    <a:pt x="58" y="49"/>
                    <a:pt x="82" y="54"/>
                    <a:pt x="96" y="72"/>
                  </a:cubicBezTo>
                  <a:cubicBezTo>
                    <a:pt x="103" y="81"/>
                    <a:pt x="108" y="90"/>
                    <a:pt x="114" y="99"/>
                  </a:cubicBezTo>
                  <a:cubicBezTo>
                    <a:pt x="116" y="102"/>
                    <a:pt x="114" y="108"/>
                    <a:pt x="117" y="108"/>
                  </a:cubicBezTo>
                  <a:cubicBezTo>
                    <a:pt x="151" y="112"/>
                    <a:pt x="185" y="110"/>
                    <a:pt x="219" y="111"/>
                  </a:cubicBezTo>
                  <a:cubicBezTo>
                    <a:pt x="236" y="115"/>
                    <a:pt x="242" y="119"/>
                    <a:pt x="258" y="129"/>
                  </a:cubicBezTo>
                  <a:cubicBezTo>
                    <a:pt x="264" y="133"/>
                    <a:pt x="276" y="141"/>
                    <a:pt x="276" y="141"/>
                  </a:cubicBezTo>
                  <a:cubicBezTo>
                    <a:pt x="290" y="162"/>
                    <a:pt x="282" y="155"/>
                    <a:pt x="297" y="165"/>
                  </a:cubicBezTo>
                  <a:cubicBezTo>
                    <a:pt x="304" y="187"/>
                    <a:pt x="301" y="177"/>
                    <a:pt x="306" y="195"/>
                  </a:cubicBezTo>
                  <a:lnTo>
                    <a:pt x="282" y="291"/>
                  </a:lnTo>
                  <a:cubicBezTo>
                    <a:pt x="282" y="291"/>
                    <a:pt x="255" y="282"/>
                    <a:pt x="255" y="282"/>
                  </a:cubicBezTo>
                  <a:cubicBezTo>
                    <a:pt x="252" y="281"/>
                    <a:pt x="246" y="279"/>
                    <a:pt x="246" y="279"/>
                  </a:cubicBezTo>
                  <a:cubicBezTo>
                    <a:pt x="246" y="279"/>
                    <a:pt x="252" y="281"/>
                    <a:pt x="255" y="282"/>
                  </a:cubicBezTo>
                  <a:cubicBezTo>
                    <a:pt x="261" y="284"/>
                    <a:pt x="268" y="284"/>
                    <a:pt x="273" y="288"/>
                  </a:cubicBezTo>
                  <a:cubicBezTo>
                    <a:pt x="279" y="292"/>
                    <a:pt x="291" y="300"/>
                    <a:pt x="291" y="300"/>
                  </a:cubicBezTo>
                  <a:cubicBezTo>
                    <a:pt x="293" y="306"/>
                    <a:pt x="295" y="312"/>
                    <a:pt x="297" y="318"/>
                  </a:cubicBezTo>
                  <a:cubicBezTo>
                    <a:pt x="298" y="321"/>
                    <a:pt x="300" y="327"/>
                    <a:pt x="300" y="327"/>
                  </a:cubicBezTo>
                  <a:cubicBezTo>
                    <a:pt x="299" y="342"/>
                    <a:pt x="299" y="357"/>
                    <a:pt x="297" y="372"/>
                  </a:cubicBezTo>
                  <a:cubicBezTo>
                    <a:pt x="297" y="376"/>
                    <a:pt x="291" y="381"/>
                    <a:pt x="294" y="384"/>
                  </a:cubicBezTo>
                  <a:cubicBezTo>
                    <a:pt x="297" y="387"/>
                    <a:pt x="300" y="380"/>
                    <a:pt x="303" y="378"/>
                  </a:cubicBezTo>
                  <a:cubicBezTo>
                    <a:pt x="326" y="384"/>
                    <a:pt x="353" y="398"/>
                    <a:pt x="369" y="417"/>
                  </a:cubicBezTo>
                  <a:cubicBezTo>
                    <a:pt x="377" y="427"/>
                    <a:pt x="377" y="431"/>
                    <a:pt x="381" y="444"/>
                  </a:cubicBezTo>
                  <a:cubicBezTo>
                    <a:pt x="382" y="447"/>
                    <a:pt x="384" y="453"/>
                    <a:pt x="384" y="453"/>
                  </a:cubicBezTo>
                  <a:cubicBezTo>
                    <a:pt x="378" y="481"/>
                    <a:pt x="395" y="474"/>
                    <a:pt x="423" y="477"/>
                  </a:cubicBezTo>
                  <a:cubicBezTo>
                    <a:pt x="446" y="483"/>
                    <a:pt x="461" y="488"/>
                    <a:pt x="480" y="501"/>
                  </a:cubicBezTo>
                  <a:cubicBezTo>
                    <a:pt x="490" y="508"/>
                    <a:pt x="494" y="518"/>
                    <a:pt x="504" y="525"/>
                  </a:cubicBezTo>
                  <a:cubicBezTo>
                    <a:pt x="509" y="541"/>
                    <a:pt x="521" y="554"/>
                    <a:pt x="528" y="570"/>
                  </a:cubicBezTo>
                  <a:cubicBezTo>
                    <a:pt x="537" y="590"/>
                    <a:pt x="542" y="614"/>
                    <a:pt x="546" y="636"/>
                  </a:cubicBezTo>
                  <a:cubicBezTo>
                    <a:pt x="544" y="668"/>
                    <a:pt x="545" y="726"/>
                    <a:pt x="513" y="747"/>
                  </a:cubicBezTo>
                  <a:cubicBezTo>
                    <a:pt x="502" y="763"/>
                    <a:pt x="463" y="780"/>
                    <a:pt x="444" y="786"/>
                  </a:cubicBezTo>
                  <a:cubicBezTo>
                    <a:pt x="435" y="789"/>
                    <a:pt x="417" y="795"/>
                    <a:pt x="417" y="795"/>
                  </a:cubicBezTo>
                  <a:cubicBezTo>
                    <a:pt x="405" y="794"/>
                    <a:pt x="375" y="787"/>
                    <a:pt x="360" y="792"/>
                  </a:cubicBezTo>
                  <a:cubicBezTo>
                    <a:pt x="346" y="813"/>
                    <a:pt x="354" y="806"/>
                    <a:pt x="339" y="816"/>
                  </a:cubicBezTo>
                  <a:cubicBezTo>
                    <a:pt x="329" y="845"/>
                    <a:pt x="286" y="867"/>
                    <a:pt x="255" y="86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5" name="Freeform 255"/>
            <p:cNvSpPr>
              <a:spLocks/>
            </p:cNvSpPr>
            <p:nvPr/>
          </p:nvSpPr>
          <p:spPr bwMode="auto">
            <a:xfrm>
              <a:off x="4392" y="8245"/>
              <a:ext cx="239" cy="207"/>
            </a:xfrm>
            <a:custGeom>
              <a:avLst/>
              <a:gdLst>
                <a:gd name="T0" fmla="*/ 748 w 823"/>
                <a:gd name="T1" fmla="*/ 0 h 672"/>
                <a:gd name="T2" fmla="*/ 781 w 823"/>
                <a:gd name="T3" fmla="*/ 9 h 672"/>
                <a:gd name="T4" fmla="*/ 790 w 823"/>
                <a:gd name="T5" fmla="*/ 12 h 672"/>
                <a:gd name="T6" fmla="*/ 823 w 823"/>
                <a:gd name="T7" fmla="*/ 66 h 672"/>
                <a:gd name="T8" fmla="*/ 802 w 823"/>
                <a:gd name="T9" fmla="*/ 168 h 672"/>
                <a:gd name="T10" fmla="*/ 799 w 823"/>
                <a:gd name="T11" fmla="*/ 210 h 672"/>
                <a:gd name="T12" fmla="*/ 781 w 823"/>
                <a:gd name="T13" fmla="*/ 255 h 672"/>
                <a:gd name="T14" fmla="*/ 715 w 823"/>
                <a:gd name="T15" fmla="*/ 348 h 672"/>
                <a:gd name="T16" fmla="*/ 637 w 823"/>
                <a:gd name="T17" fmla="*/ 372 h 672"/>
                <a:gd name="T18" fmla="*/ 532 w 823"/>
                <a:gd name="T19" fmla="*/ 342 h 672"/>
                <a:gd name="T20" fmla="*/ 559 w 823"/>
                <a:gd name="T21" fmla="*/ 303 h 672"/>
                <a:gd name="T22" fmla="*/ 550 w 823"/>
                <a:gd name="T23" fmla="*/ 309 h 672"/>
                <a:gd name="T24" fmla="*/ 541 w 823"/>
                <a:gd name="T25" fmla="*/ 312 h 672"/>
                <a:gd name="T26" fmla="*/ 514 w 823"/>
                <a:gd name="T27" fmla="*/ 324 h 672"/>
                <a:gd name="T28" fmla="*/ 427 w 823"/>
                <a:gd name="T29" fmla="*/ 339 h 672"/>
                <a:gd name="T30" fmla="*/ 406 w 823"/>
                <a:gd name="T31" fmla="*/ 372 h 672"/>
                <a:gd name="T32" fmla="*/ 376 w 823"/>
                <a:gd name="T33" fmla="*/ 399 h 672"/>
                <a:gd name="T34" fmla="*/ 379 w 823"/>
                <a:gd name="T35" fmla="*/ 429 h 672"/>
                <a:gd name="T36" fmla="*/ 337 w 823"/>
                <a:gd name="T37" fmla="*/ 606 h 672"/>
                <a:gd name="T38" fmla="*/ 235 w 823"/>
                <a:gd name="T39" fmla="*/ 672 h 672"/>
                <a:gd name="T40" fmla="*/ 121 w 823"/>
                <a:gd name="T41" fmla="*/ 645 h 672"/>
                <a:gd name="T42" fmla="*/ 103 w 823"/>
                <a:gd name="T43" fmla="*/ 624 h 672"/>
                <a:gd name="T44" fmla="*/ 31 w 823"/>
                <a:gd name="T45" fmla="*/ 663 h 672"/>
                <a:gd name="T46" fmla="*/ 1 w 823"/>
                <a:gd name="T47" fmla="*/ 65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72">
                  <a:moveTo>
                    <a:pt x="748" y="0"/>
                  </a:moveTo>
                  <a:cubicBezTo>
                    <a:pt x="769" y="4"/>
                    <a:pt x="758" y="1"/>
                    <a:pt x="781" y="9"/>
                  </a:cubicBezTo>
                  <a:cubicBezTo>
                    <a:pt x="784" y="10"/>
                    <a:pt x="790" y="12"/>
                    <a:pt x="790" y="12"/>
                  </a:cubicBezTo>
                  <a:cubicBezTo>
                    <a:pt x="802" y="30"/>
                    <a:pt x="816" y="45"/>
                    <a:pt x="823" y="66"/>
                  </a:cubicBezTo>
                  <a:cubicBezTo>
                    <a:pt x="820" y="100"/>
                    <a:pt x="813" y="136"/>
                    <a:pt x="802" y="168"/>
                  </a:cubicBezTo>
                  <a:cubicBezTo>
                    <a:pt x="801" y="182"/>
                    <a:pt x="801" y="196"/>
                    <a:pt x="799" y="210"/>
                  </a:cubicBezTo>
                  <a:cubicBezTo>
                    <a:pt x="796" y="227"/>
                    <a:pt x="788" y="240"/>
                    <a:pt x="781" y="255"/>
                  </a:cubicBezTo>
                  <a:cubicBezTo>
                    <a:pt x="766" y="288"/>
                    <a:pt x="751" y="332"/>
                    <a:pt x="715" y="348"/>
                  </a:cubicBezTo>
                  <a:cubicBezTo>
                    <a:pt x="691" y="359"/>
                    <a:pt x="663" y="367"/>
                    <a:pt x="637" y="372"/>
                  </a:cubicBezTo>
                  <a:cubicBezTo>
                    <a:pt x="579" y="368"/>
                    <a:pt x="578" y="357"/>
                    <a:pt x="532" y="342"/>
                  </a:cubicBezTo>
                  <a:cubicBezTo>
                    <a:pt x="541" y="316"/>
                    <a:pt x="536" y="318"/>
                    <a:pt x="559" y="303"/>
                  </a:cubicBezTo>
                  <a:cubicBezTo>
                    <a:pt x="562" y="301"/>
                    <a:pt x="553" y="308"/>
                    <a:pt x="550" y="309"/>
                  </a:cubicBezTo>
                  <a:cubicBezTo>
                    <a:pt x="547" y="310"/>
                    <a:pt x="544" y="311"/>
                    <a:pt x="541" y="312"/>
                  </a:cubicBezTo>
                  <a:cubicBezTo>
                    <a:pt x="512" y="326"/>
                    <a:pt x="560" y="309"/>
                    <a:pt x="514" y="324"/>
                  </a:cubicBezTo>
                  <a:cubicBezTo>
                    <a:pt x="482" y="335"/>
                    <a:pt x="464" y="337"/>
                    <a:pt x="427" y="339"/>
                  </a:cubicBezTo>
                  <a:cubicBezTo>
                    <a:pt x="423" y="352"/>
                    <a:pt x="417" y="365"/>
                    <a:pt x="406" y="372"/>
                  </a:cubicBezTo>
                  <a:cubicBezTo>
                    <a:pt x="399" y="383"/>
                    <a:pt x="388" y="395"/>
                    <a:pt x="376" y="399"/>
                  </a:cubicBezTo>
                  <a:cubicBezTo>
                    <a:pt x="372" y="411"/>
                    <a:pt x="376" y="417"/>
                    <a:pt x="379" y="429"/>
                  </a:cubicBezTo>
                  <a:cubicBezTo>
                    <a:pt x="377" y="475"/>
                    <a:pt x="385" y="574"/>
                    <a:pt x="337" y="606"/>
                  </a:cubicBezTo>
                  <a:cubicBezTo>
                    <a:pt x="326" y="640"/>
                    <a:pt x="268" y="664"/>
                    <a:pt x="235" y="672"/>
                  </a:cubicBezTo>
                  <a:cubicBezTo>
                    <a:pt x="190" y="669"/>
                    <a:pt x="161" y="658"/>
                    <a:pt x="121" y="645"/>
                  </a:cubicBezTo>
                  <a:cubicBezTo>
                    <a:pt x="114" y="634"/>
                    <a:pt x="115" y="628"/>
                    <a:pt x="103" y="624"/>
                  </a:cubicBezTo>
                  <a:cubicBezTo>
                    <a:pt x="77" y="633"/>
                    <a:pt x="57" y="654"/>
                    <a:pt x="31" y="663"/>
                  </a:cubicBezTo>
                  <a:cubicBezTo>
                    <a:pt x="0" y="660"/>
                    <a:pt x="1" y="670"/>
                    <a:pt x="1" y="65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6" name="Freeform 256"/>
            <p:cNvSpPr>
              <a:spLocks/>
            </p:cNvSpPr>
            <p:nvPr/>
          </p:nvSpPr>
          <p:spPr bwMode="auto">
            <a:xfrm>
              <a:off x="4277" y="8437"/>
              <a:ext cx="117" cy="130"/>
            </a:xfrm>
            <a:custGeom>
              <a:avLst/>
              <a:gdLst>
                <a:gd name="T0" fmla="*/ 399 w 404"/>
                <a:gd name="T1" fmla="*/ 0 h 423"/>
                <a:gd name="T2" fmla="*/ 399 w 404"/>
                <a:gd name="T3" fmla="*/ 57 h 423"/>
                <a:gd name="T4" fmla="*/ 348 w 404"/>
                <a:gd name="T5" fmla="*/ 180 h 423"/>
                <a:gd name="T6" fmla="*/ 261 w 404"/>
                <a:gd name="T7" fmla="*/ 240 h 423"/>
                <a:gd name="T8" fmla="*/ 207 w 404"/>
                <a:gd name="T9" fmla="*/ 321 h 423"/>
                <a:gd name="T10" fmla="*/ 189 w 404"/>
                <a:gd name="T11" fmla="*/ 354 h 423"/>
                <a:gd name="T12" fmla="*/ 63 w 404"/>
                <a:gd name="T13" fmla="*/ 423 h 423"/>
                <a:gd name="T14" fmla="*/ 0 w 404"/>
                <a:gd name="T15" fmla="*/ 42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23">
                  <a:moveTo>
                    <a:pt x="399" y="0"/>
                  </a:moveTo>
                  <a:cubicBezTo>
                    <a:pt x="403" y="26"/>
                    <a:pt x="404" y="23"/>
                    <a:pt x="399" y="57"/>
                  </a:cubicBezTo>
                  <a:cubicBezTo>
                    <a:pt x="394" y="87"/>
                    <a:pt x="373" y="163"/>
                    <a:pt x="348" y="180"/>
                  </a:cubicBezTo>
                  <a:cubicBezTo>
                    <a:pt x="336" y="197"/>
                    <a:pt x="283" y="233"/>
                    <a:pt x="261" y="240"/>
                  </a:cubicBezTo>
                  <a:cubicBezTo>
                    <a:pt x="251" y="271"/>
                    <a:pt x="241" y="310"/>
                    <a:pt x="207" y="321"/>
                  </a:cubicBezTo>
                  <a:cubicBezTo>
                    <a:pt x="201" y="338"/>
                    <a:pt x="203" y="345"/>
                    <a:pt x="189" y="354"/>
                  </a:cubicBezTo>
                  <a:cubicBezTo>
                    <a:pt x="163" y="393"/>
                    <a:pt x="109" y="416"/>
                    <a:pt x="63" y="423"/>
                  </a:cubicBezTo>
                  <a:cubicBezTo>
                    <a:pt x="42" y="422"/>
                    <a:pt x="0" y="420"/>
                    <a:pt x="0" y="42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7" name="Freeform 257"/>
            <p:cNvSpPr>
              <a:spLocks/>
            </p:cNvSpPr>
            <p:nvPr/>
          </p:nvSpPr>
          <p:spPr bwMode="auto">
            <a:xfrm>
              <a:off x="3968" y="8117"/>
              <a:ext cx="135" cy="254"/>
            </a:xfrm>
            <a:custGeom>
              <a:avLst/>
              <a:gdLst>
                <a:gd name="T0" fmla="*/ 469 w 469"/>
                <a:gd name="T1" fmla="*/ 24 h 828"/>
                <a:gd name="T2" fmla="*/ 439 w 469"/>
                <a:gd name="T3" fmla="*/ 6 h 828"/>
                <a:gd name="T4" fmla="*/ 421 w 469"/>
                <a:gd name="T5" fmla="*/ 0 h 828"/>
                <a:gd name="T6" fmla="*/ 298 w 469"/>
                <a:gd name="T7" fmla="*/ 27 h 828"/>
                <a:gd name="T8" fmla="*/ 262 w 469"/>
                <a:gd name="T9" fmla="*/ 66 h 828"/>
                <a:gd name="T10" fmla="*/ 250 w 469"/>
                <a:gd name="T11" fmla="*/ 93 h 828"/>
                <a:gd name="T12" fmla="*/ 247 w 469"/>
                <a:gd name="T13" fmla="*/ 102 h 828"/>
                <a:gd name="T14" fmla="*/ 256 w 469"/>
                <a:gd name="T15" fmla="*/ 156 h 828"/>
                <a:gd name="T16" fmla="*/ 217 w 469"/>
                <a:gd name="T17" fmla="*/ 189 h 828"/>
                <a:gd name="T18" fmla="*/ 193 w 469"/>
                <a:gd name="T19" fmla="*/ 216 h 828"/>
                <a:gd name="T20" fmla="*/ 181 w 469"/>
                <a:gd name="T21" fmla="*/ 243 h 828"/>
                <a:gd name="T22" fmla="*/ 265 w 469"/>
                <a:gd name="T23" fmla="*/ 387 h 828"/>
                <a:gd name="T24" fmla="*/ 259 w 469"/>
                <a:gd name="T25" fmla="*/ 402 h 828"/>
                <a:gd name="T26" fmla="*/ 223 w 469"/>
                <a:gd name="T27" fmla="*/ 411 h 828"/>
                <a:gd name="T28" fmla="*/ 169 w 469"/>
                <a:gd name="T29" fmla="*/ 447 h 828"/>
                <a:gd name="T30" fmla="*/ 160 w 469"/>
                <a:gd name="T31" fmla="*/ 465 h 828"/>
                <a:gd name="T32" fmla="*/ 166 w 469"/>
                <a:gd name="T33" fmla="*/ 483 h 828"/>
                <a:gd name="T34" fmla="*/ 151 w 469"/>
                <a:gd name="T35" fmla="*/ 471 h 828"/>
                <a:gd name="T36" fmla="*/ 88 w 469"/>
                <a:gd name="T37" fmla="*/ 495 h 828"/>
                <a:gd name="T38" fmla="*/ 61 w 469"/>
                <a:gd name="T39" fmla="*/ 516 h 828"/>
                <a:gd name="T40" fmla="*/ 7 w 469"/>
                <a:gd name="T41" fmla="*/ 585 h 828"/>
                <a:gd name="T42" fmla="*/ 25 w 469"/>
                <a:gd name="T43" fmla="*/ 729 h 828"/>
                <a:gd name="T44" fmla="*/ 58 w 469"/>
                <a:gd name="T45" fmla="*/ 756 h 828"/>
                <a:gd name="T46" fmla="*/ 85 w 469"/>
                <a:gd name="T47" fmla="*/ 774 h 828"/>
                <a:gd name="T48" fmla="*/ 136 w 469"/>
                <a:gd name="T49" fmla="*/ 804 h 828"/>
                <a:gd name="T50" fmla="*/ 241 w 469"/>
                <a:gd name="T5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9" h="828">
                  <a:moveTo>
                    <a:pt x="469" y="24"/>
                  </a:moveTo>
                  <a:cubicBezTo>
                    <a:pt x="460" y="18"/>
                    <a:pt x="449" y="10"/>
                    <a:pt x="439" y="6"/>
                  </a:cubicBezTo>
                  <a:cubicBezTo>
                    <a:pt x="433" y="3"/>
                    <a:pt x="421" y="0"/>
                    <a:pt x="421" y="0"/>
                  </a:cubicBezTo>
                  <a:cubicBezTo>
                    <a:pt x="375" y="2"/>
                    <a:pt x="336" y="2"/>
                    <a:pt x="298" y="27"/>
                  </a:cubicBezTo>
                  <a:cubicBezTo>
                    <a:pt x="290" y="40"/>
                    <a:pt x="275" y="57"/>
                    <a:pt x="262" y="66"/>
                  </a:cubicBezTo>
                  <a:cubicBezTo>
                    <a:pt x="252" y="80"/>
                    <a:pt x="257" y="72"/>
                    <a:pt x="250" y="93"/>
                  </a:cubicBezTo>
                  <a:cubicBezTo>
                    <a:pt x="249" y="96"/>
                    <a:pt x="247" y="102"/>
                    <a:pt x="247" y="102"/>
                  </a:cubicBezTo>
                  <a:cubicBezTo>
                    <a:pt x="249" y="121"/>
                    <a:pt x="250" y="138"/>
                    <a:pt x="256" y="156"/>
                  </a:cubicBezTo>
                  <a:cubicBezTo>
                    <a:pt x="251" y="182"/>
                    <a:pt x="235" y="174"/>
                    <a:pt x="217" y="189"/>
                  </a:cubicBezTo>
                  <a:cubicBezTo>
                    <a:pt x="208" y="197"/>
                    <a:pt x="202" y="207"/>
                    <a:pt x="193" y="216"/>
                  </a:cubicBezTo>
                  <a:cubicBezTo>
                    <a:pt x="190" y="226"/>
                    <a:pt x="184" y="233"/>
                    <a:pt x="181" y="243"/>
                  </a:cubicBezTo>
                  <a:cubicBezTo>
                    <a:pt x="187" y="306"/>
                    <a:pt x="222" y="344"/>
                    <a:pt x="265" y="387"/>
                  </a:cubicBezTo>
                  <a:cubicBezTo>
                    <a:pt x="268" y="396"/>
                    <a:pt x="272" y="398"/>
                    <a:pt x="259" y="402"/>
                  </a:cubicBezTo>
                  <a:cubicBezTo>
                    <a:pt x="247" y="406"/>
                    <a:pt x="235" y="407"/>
                    <a:pt x="223" y="411"/>
                  </a:cubicBezTo>
                  <a:cubicBezTo>
                    <a:pt x="202" y="418"/>
                    <a:pt x="187" y="435"/>
                    <a:pt x="169" y="447"/>
                  </a:cubicBezTo>
                  <a:cubicBezTo>
                    <a:pt x="167" y="453"/>
                    <a:pt x="160" y="458"/>
                    <a:pt x="160" y="465"/>
                  </a:cubicBezTo>
                  <a:cubicBezTo>
                    <a:pt x="160" y="471"/>
                    <a:pt x="170" y="488"/>
                    <a:pt x="166" y="483"/>
                  </a:cubicBezTo>
                  <a:cubicBezTo>
                    <a:pt x="158" y="471"/>
                    <a:pt x="163" y="475"/>
                    <a:pt x="151" y="471"/>
                  </a:cubicBezTo>
                  <a:cubicBezTo>
                    <a:pt x="130" y="478"/>
                    <a:pt x="109" y="488"/>
                    <a:pt x="88" y="495"/>
                  </a:cubicBezTo>
                  <a:cubicBezTo>
                    <a:pt x="80" y="503"/>
                    <a:pt x="61" y="516"/>
                    <a:pt x="61" y="516"/>
                  </a:cubicBezTo>
                  <a:cubicBezTo>
                    <a:pt x="45" y="541"/>
                    <a:pt x="17" y="555"/>
                    <a:pt x="7" y="585"/>
                  </a:cubicBezTo>
                  <a:cubicBezTo>
                    <a:pt x="0" y="643"/>
                    <a:pt x="7" y="675"/>
                    <a:pt x="25" y="729"/>
                  </a:cubicBezTo>
                  <a:cubicBezTo>
                    <a:pt x="30" y="743"/>
                    <a:pt x="47" y="750"/>
                    <a:pt x="58" y="756"/>
                  </a:cubicBezTo>
                  <a:cubicBezTo>
                    <a:pt x="67" y="761"/>
                    <a:pt x="85" y="774"/>
                    <a:pt x="85" y="774"/>
                  </a:cubicBezTo>
                  <a:cubicBezTo>
                    <a:pt x="97" y="792"/>
                    <a:pt x="119" y="793"/>
                    <a:pt x="136" y="804"/>
                  </a:cubicBezTo>
                  <a:cubicBezTo>
                    <a:pt x="168" y="825"/>
                    <a:pt x="204" y="828"/>
                    <a:pt x="241" y="82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8" name="Freeform 258"/>
            <p:cNvSpPr>
              <a:spLocks/>
            </p:cNvSpPr>
            <p:nvPr/>
          </p:nvSpPr>
          <p:spPr bwMode="auto">
            <a:xfrm>
              <a:off x="4021" y="8341"/>
              <a:ext cx="76" cy="111"/>
            </a:xfrm>
            <a:custGeom>
              <a:avLst/>
              <a:gdLst>
                <a:gd name="T0" fmla="*/ 18 w 261"/>
                <a:gd name="T1" fmla="*/ 0 h 360"/>
                <a:gd name="T2" fmla="*/ 45 w 261"/>
                <a:gd name="T3" fmla="*/ 96 h 360"/>
                <a:gd name="T4" fmla="*/ 69 w 261"/>
                <a:gd name="T5" fmla="*/ 117 h 360"/>
                <a:gd name="T6" fmla="*/ 75 w 261"/>
                <a:gd name="T7" fmla="*/ 126 h 360"/>
                <a:gd name="T8" fmla="*/ 84 w 261"/>
                <a:gd name="T9" fmla="*/ 132 h 360"/>
                <a:gd name="T10" fmla="*/ 105 w 261"/>
                <a:gd name="T11" fmla="*/ 153 h 360"/>
                <a:gd name="T12" fmla="*/ 78 w 261"/>
                <a:gd name="T13" fmla="*/ 171 h 360"/>
                <a:gd name="T14" fmla="*/ 66 w 261"/>
                <a:gd name="T15" fmla="*/ 198 h 360"/>
                <a:gd name="T16" fmla="*/ 108 w 261"/>
                <a:gd name="T17" fmla="*/ 315 h 360"/>
                <a:gd name="T18" fmla="*/ 171 w 261"/>
                <a:gd name="T19" fmla="*/ 351 h 360"/>
                <a:gd name="T20" fmla="*/ 198 w 261"/>
                <a:gd name="T21" fmla="*/ 360 h 360"/>
                <a:gd name="T22" fmla="*/ 261 w 261"/>
                <a:gd name="T23" fmla="*/ 35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0">
                  <a:moveTo>
                    <a:pt x="18" y="0"/>
                  </a:moveTo>
                  <a:cubicBezTo>
                    <a:pt x="0" y="53"/>
                    <a:pt x="13" y="64"/>
                    <a:pt x="45" y="96"/>
                  </a:cubicBezTo>
                  <a:cubicBezTo>
                    <a:pt x="53" y="104"/>
                    <a:pt x="58" y="113"/>
                    <a:pt x="69" y="117"/>
                  </a:cubicBezTo>
                  <a:cubicBezTo>
                    <a:pt x="71" y="120"/>
                    <a:pt x="72" y="123"/>
                    <a:pt x="75" y="126"/>
                  </a:cubicBezTo>
                  <a:cubicBezTo>
                    <a:pt x="78" y="129"/>
                    <a:pt x="82" y="129"/>
                    <a:pt x="84" y="132"/>
                  </a:cubicBezTo>
                  <a:cubicBezTo>
                    <a:pt x="104" y="155"/>
                    <a:pt x="86" y="147"/>
                    <a:pt x="105" y="153"/>
                  </a:cubicBezTo>
                  <a:cubicBezTo>
                    <a:pt x="96" y="162"/>
                    <a:pt x="88" y="164"/>
                    <a:pt x="78" y="171"/>
                  </a:cubicBezTo>
                  <a:cubicBezTo>
                    <a:pt x="75" y="181"/>
                    <a:pt x="69" y="188"/>
                    <a:pt x="66" y="198"/>
                  </a:cubicBezTo>
                  <a:cubicBezTo>
                    <a:pt x="70" y="237"/>
                    <a:pt x="77" y="287"/>
                    <a:pt x="108" y="315"/>
                  </a:cubicBezTo>
                  <a:cubicBezTo>
                    <a:pt x="126" y="331"/>
                    <a:pt x="149" y="344"/>
                    <a:pt x="171" y="351"/>
                  </a:cubicBezTo>
                  <a:cubicBezTo>
                    <a:pt x="180" y="354"/>
                    <a:pt x="198" y="360"/>
                    <a:pt x="198" y="360"/>
                  </a:cubicBezTo>
                  <a:cubicBezTo>
                    <a:pt x="204" y="360"/>
                    <a:pt x="250" y="351"/>
                    <a:pt x="261" y="35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59" name="Freeform 259"/>
            <p:cNvSpPr>
              <a:spLocks/>
            </p:cNvSpPr>
            <p:nvPr/>
          </p:nvSpPr>
          <p:spPr bwMode="auto">
            <a:xfrm>
              <a:off x="4093" y="8448"/>
              <a:ext cx="48" cy="58"/>
            </a:xfrm>
            <a:custGeom>
              <a:avLst/>
              <a:gdLst>
                <a:gd name="T0" fmla="*/ 0 w 165"/>
                <a:gd name="T1" fmla="*/ 0 h 189"/>
                <a:gd name="T2" fmla="*/ 3 w 165"/>
                <a:gd name="T3" fmla="*/ 66 h 189"/>
                <a:gd name="T4" fmla="*/ 18 w 165"/>
                <a:gd name="T5" fmla="*/ 93 h 189"/>
                <a:gd name="T6" fmla="*/ 48 w 165"/>
                <a:gd name="T7" fmla="*/ 147 h 189"/>
                <a:gd name="T8" fmla="*/ 123 w 165"/>
                <a:gd name="T9" fmla="*/ 177 h 189"/>
                <a:gd name="T10" fmla="*/ 165 w 165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189">
                  <a:moveTo>
                    <a:pt x="0" y="0"/>
                  </a:moveTo>
                  <a:cubicBezTo>
                    <a:pt x="1" y="22"/>
                    <a:pt x="1" y="44"/>
                    <a:pt x="3" y="66"/>
                  </a:cubicBezTo>
                  <a:cubicBezTo>
                    <a:pt x="4" y="75"/>
                    <a:pt x="15" y="88"/>
                    <a:pt x="18" y="93"/>
                  </a:cubicBezTo>
                  <a:cubicBezTo>
                    <a:pt x="29" y="110"/>
                    <a:pt x="37" y="130"/>
                    <a:pt x="48" y="147"/>
                  </a:cubicBezTo>
                  <a:cubicBezTo>
                    <a:pt x="63" y="170"/>
                    <a:pt x="100" y="174"/>
                    <a:pt x="123" y="177"/>
                  </a:cubicBezTo>
                  <a:cubicBezTo>
                    <a:pt x="140" y="183"/>
                    <a:pt x="146" y="189"/>
                    <a:pt x="165" y="18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0" name="Freeform 260"/>
            <p:cNvSpPr>
              <a:spLocks/>
            </p:cNvSpPr>
            <p:nvPr/>
          </p:nvSpPr>
          <p:spPr bwMode="auto">
            <a:xfrm>
              <a:off x="4136" y="8145"/>
              <a:ext cx="370" cy="377"/>
            </a:xfrm>
            <a:custGeom>
              <a:avLst/>
              <a:gdLst>
                <a:gd name="T0" fmla="*/ 0 w 1278"/>
                <a:gd name="T1" fmla="*/ 1227 h 1227"/>
                <a:gd name="T2" fmla="*/ 21 w 1278"/>
                <a:gd name="T3" fmla="*/ 1155 h 1227"/>
                <a:gd name="T4" fmla="*/ 48 w 1278"/>
                <a:gd name="T5" fmla="*/ 1137 h 1227"/>
                <a:gd name="T6" fmla="*/ 84 w 1278"/>
                <a:gd name="T7" fmla="*/ 1110 h 1227"/>
                <a:gd name="T8" fmla="*/ 138 w 1278"/>
                <a:gd name="T9" fmla="*/ 1095 h 1227"/>
                <a:gd name="T10" fmla="*/ 174 w 1278"/>
                <a:gd name="T11" fmla="*/ 1092 h 1227"/>
                <a:gd name="T12" fmla="*/ 150 w 1278"/>
                <a:gd name="T13" fmla="*/ 1095 h 1227"/>
                <a:gd name="T14" fmla="*/ 147 w 1278"/>
                <a:gd name="T15" fmla="*/ 1041 h 1227"/>
                <a:gd name="T16" fmla="*/ 273 w 1278"/>
                <a:gd name="T17" fmla="*/ 978 h 1227"/>
                <a:gd name="T18" fmla="*/ 339 w 1278"/>
                <a:gd name="T19" fmla="*/ 999 h 1227"/>
                <a:gd name="T20" fmla="*/ 366 w 1278"/>
                <a:gd name="T21" fmla="*/ 1020 h 1227"/>
                <a:gd name="T22" fmla="*/ 360 w 1278"/>
                <a:gd name="T23" fmla="*/ 1002 h 1227"/>
                <a:gd name="T24" fmla="*/ 357 w 1278"/>
                <a:gd name="T25" fmla="*/ 993 h 1227"/>
                <a:gd name="T26" fmla="*/ 393 w 1278"/>
                <a:gd name="T27" fmla="*/ 915 h 1227"/>
                <a:gd name="T28" fmla="*/ 411 w 1278"/>
                <a:gd name="T29" fmla="*/ 891 h 1227"/>
                <a:gd name="T30" fmla="*/ 450 w 1278"/>
                <a:gd name="T31" fmla="*/ 861 h 1227"/>
                <a:gd name="T32" fmla="*/ 468 w 1278"/>
                <a:gd name="T33" fmla="*/ 855 h 1227"/>
                <a:gd name="T34" fmla="*/ 510 w 1278"/>
                <a:gd name="T35" fmla="*/ 858 h 1227"/>
                <a:gd name="T36" fmla="*/ 522 w 1278"/>
                <a:gd name="T37" fmla="*/ 861 h 1227"/>
                <a:gd name="T38" fmla="*/ 531 w 1278"/>
                <a:gd name="T39" fmla="*/ 867 h 1227"/>
                <a:gd name="T40" fmla="*/ 504 w 1278"/>
                <a:gd name="T41" fmla="*/ 858 h 1227"/>
                <a:gd name="T42" fmla="*/ 519 w 1278"/>
                <a:gd name="T43" fmla="*/ 750 h 1227"/>
                <a:gd name="T44" fmla="*/ 531 w 1278"/>
                <a:gd name="T45" fmla="*/ 732 h 1227"/>
                <a:gd name="T46" fmla="*/ 534 w 1278"/>
                <a:gd name="T47" fmla="*/ 723 h 1227"/>
                <a:gd name="T48" fmla="*/ 588 w 1278"/>
                <a:gd name="T49" fmla="*/ 696 h 1227"/>
                <a:gd name="T50" fmla="*/ 615 w 1278"/>
                <a:gd name="T51" fmla="*/ 684 h 1227"/>
                <a:gd name="T52" fmla="*/ 654 w 1278"/>
                <a:gd name="T53" fmla="*/ 687 h 1227"/>
                <a:gd name="T54" fmla="*/ 657 w 1278"/>
                <a:gd name="T55" fmla="*/ 678 h 1227"/>
                <a:gd name="T56" fmla="*/ 693 w 1278"/>
                <a:gd name="T57" fmla="*/ 627 h 1227"/>
                <a:gd name="T58" fmla="*/ 828 w 1278"/>
                <a:gd name="T59" fmla="*/ 555 h 1227"/>
                <a:gd name="T60" fmla="*/ 891 w 1278"/>
                <a:gd name="T61" fmla="*/ 570 h 1227"/>
                <a:gd name="T62" fmla="*/ 891 w 1278"/>
                <a:gd name="T63" fmla="*/ 537 h 1227"/>
                <a:gd name="T64" fmla="*/ 954 w 1278"/>
                <a:gd name="T65" fmla="*/ 402 h 1227"/>
                <a:gd name="T66" fmla="*/ 1017 w 1278"/>
                <a:gd name="T67" fmla="*/ 372 h 1227"/>
                <a:gd name="T68" fmla="*/ 1044 w 1278"/>
                <a:gd name="T69" fmla="*/ 363 h 1227"/>
                <a:gd name="T70" fmla="*/ 1089 w 1278"/>
                <a:gd name="T71" fmla="*/ 369 h 1227"/>
                <a:gd name="T72" fmla="*/ 1107 w 1278"/>
                <a:gd name="T73" fmla="*/ 381 h 1227"/>
                <a:gd name="T74" fmla="*/ 1116 w 1278"/>
                <a:gd name="T75" fmla="*/ 354 h 1227"/>
                <a:gd name="T76" fmla="*/ 1128 w 1278"/>
                <a:gd name="T77" fmla="*/ 339 h 1227"/>
                <a:gd name="T78" fmla="*/ 1149 w 1278"/>
                <a:gd name="T79" fmla="*/ 303 h 1227"/>
                <a:gd name="T80" fmla="*/ 1155 w 1278"/>
                <a:gd name="T81" fmla="*/ 294 h 1227"/>
                <a:gd name="T82" fmla="*/ 1173 w 1278"/>
                <a:gd name="T83" fmla="*/ 282 h 1227"/>
                <a:gd name="T84" fmla="*/ 1155 w 1278"/>
                <a:gd name="T85" fmla="*/ 291 h 1227"/>
                <a:gd name="T86" fmla="*/ 1134 w 1278"/>
                <a:gd name="T87" fmla="*/ 270 h 1227"/>
                <a:gd name="T88" fmla="*/ 1134 w 1278"/>
                <a:gd name="T89" fmla="*/ 201 h 1227"/>
                <a:gd name="T90" fmla="*/ 1161 w 1278"/>
                <a:gd name="T91" fmla="*/ 168 h 1227"/>
                <a:gd name="T92" fmla="*/ 1179 w 1278"/>
                <a:gd name="T93" fmla="*/ 162 h 1227"/>
                <a:gd name="T94" fmla="*/ 1227 w 1278"/>
                <a:gd name="T95" fmla="*/ 36 h 1227"/>
                <a:gd name="T96" fmla="*/ 1260 w 1278"/>
                <a:gd name="T97" fmla="*/ 9 h 1227"/>
                <a:gd name="T98" fmla="*/ 1278 w 1278"/>
                <a:gd name="T99" fmla="*/ 0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8" h="1227">
                  <a:moveTo>
                    <a:pt x="0" y="1227"/>
                  </a:moveTo>
                  <a:lnTo>
                    <a:pt x="21" y="1155"/>
                  </a:lnTo>
                  <a:cubicBezTo>
                    <a:pt x="21" y="1155"/>
                    <a:pt x="48" y="1137"/>
                    <a:pt x="48" y="1137"/>
                  </a:cubicBezTo>
                  <a:cubicBezTo>
                    <a:pt x="58" y="1127"/>
                    <a:pt x="71" y="1114"/>
                    <a:pt x="84" y="1110"/>
                  </a:cubicBezTo>
                  <a:cubicBezTo>
                    <a:pt x="101" y="1104"/>
                    <a:pt x="120" y="1097"/>
                    <a:pt x="138" y="1095"/>
                  </a:cubicBezTo>
                  <a:cubicBezTo>
                    <a:pt x="150" y="1093"/>
                    <a:pt x="162" y="1092"/>
                    <a:pt x="174" y="1092"/>
                  </a:cubicBezTo>
                  <a:cubicBezTo>
                    <a:pt x="182" y="1092"/>
                    <a:pt x="158" y="1094"/>
                    <a:pt x="150" y="1095"/>
                  </a:cubicBezTo>
                  <a:cubicBezTo>
                    <a:pt x="123" y="1104"/>
                    <a:pt x="133" y="1053"/>
                    <a:pt x="147" y="1041"/>
                  </a:cubicBezTo>
                  <a:cubicBezTo>
                    <a:pt x="179" y="1013"/>
                    <a:pt x="233" y="991"/>
                    <a:pt x="273" y="978"/>
                  </a:cubicBezTo>
                  <a:cubicBezTo>
                    <a:pt x="296" y="980"/>
                    <a:pt x="321" y="981"/>
                    <a:pt x="339" y="999"/>
                  </a:cubicBezTo>
                  <a:cubicBezTo>
                    <a:pt x="347" y="1007"/>
                    <a:pt x="366" y="1020"/>
                    <a:pt x="366" y="1020"/>
                  </a:cubicBezTo>
                  <a:cubicBezTo>
                    <a:pt x="364" y="1014"/>
                    <a:pt x="362" y="1008"/>
                    <a:pt x="360" y="1002"/>
                  </a:cubicBezTo>
                  <a:cubicBezTo>
                    <a:pt x="359" y="999"/>
                    <a:pt x="357" y="993"/>
                    <a:pt x="357" y="993"/>
                  </a:cubicBezTo>
                  <a:cubicBezTo>
                    <a:pt x="362" y="954"/>
                    <a:pt x="373" y="946"/>
                    <a:pt x="393" y="915"/>
                  </a:cubicBezTo>
                  <a:cubicBezTo>
                    <a:pt x="400" y="905"/>
                    <a:pt x="401" y="898"/>
                    <a:pt x="411" y="891"/>
                  </a:cubicBezTo>
                  <a:cubicBezTo>
                    <a:pt x="416" y="875"/>
                    <a:pt x="436" y="867"/>
                    <a:pt x="450" y="861"/>
                  </a:cubicBezTo>
                  <a:cubicBezTo>
                    <a:pt x="456" y="858"/>
                    <a:pt x="468" y="855"/>
                    <a:pt x="468" y="855"/>
                  </a:cubicBezTo>
                  <a:cubicBezTo>
                    <a:pt x="482" y="856"/>
                    <a:pt x="496" y="856"/>
                    <a:pt x="510" y="858"/>
                  </a:cubicBezTo>
                  <a:cubicBezTo>
                    <a:pt x="514" y="858"/>
                    <a:pt x="518" y="859"/>
                    <a:pt x="522" y="861"/>
                  </a:cubicBezTo>
                  <a:cubicBezTo>
                    <a:pt x="525" y="862"/>
                    <a:pt x="535" y="867"/>
                    <a:pt x="531" y="867"/>
                  </a:cubicBezTo>
                  <a:cubicBezTo>
                    <a:pt x="522" y="867"/>
                    <a:pt x="504" y="858"/>
                    <a:pt x="504" y="858"/>
                  </a:cubicBezTo>
                  <a:cubicBezTo>
                    <a:pt x="492" y="821"/>
                    <a:pt x="501" y="783"/>
                    <a:pt x="519" y="750"/>
                  </a:cubicBezTo>
                  <a:cubicBezTo>
                    <a:pt x="523" y="744"/>
                    <a:pt x="529" y="739"/>
                    <a:pt x="531" y="732"/>
                  </a:cubicBezTo>
                  <a:cubicBezTo>
                    <a:pt x="532" y="729"/>
                    <a:pt x="532" y="725"/>
                    <a:pt x="534" y="723"/>
                  </a:cubicBezTo>
                  <a:cubicBezTo>
                    <a:pt x="551" y="706"/>
                    <a:pt x="570" y="708"/>
                    <a:pt x="588" y="696"/>
                  </a:cubicBezTo>
                  <a:cubicBezTo>
                    <a:pt x="596" y="691"/>
                    <a:pt x="615" y="684"/>
                    <a:pt x="615" y="684"/>
                  </a:cubicBezTo>
                  <a:cubicBezTo>
                    <a:pt x="628" y="685"/>
                    <a:pt x="641" y="686"/>
                    <a:pt x="654" y="687"/>
                  </a:cubicBezTo>
                  <a:cubicBezTo>
                    <a:pt x="657" y="687"/>
                    <a:pt x="656" y="681"/>
                    <a:pt x="657" y="678"/>
                  </a:cubicBezTo>
                  <a:cubicBezTo>
                    <a:pt x="659" y="671"/>
                    <a:pt x="685" y="632"/>
                    <a:pt x="693" y="627"/>
                  </a:cubicBezTo>
                  <a:cubicBezTo>
                    <a:pt x="709" y="579"/>
                    <a:pt x="784" y="566"/>
                    <a:pt x="828" y="555"/>
                  </a:cubicBezTo>
                  <a:cubicBezTo>
                    <a:pt x="862" y="558"/>
                    <a:pt x="865" y="561"/>
                    <a:pt x="891" y="570"/>
                  </a:cubicBezTo>
                  <a:cubicBezTo>
                    <a:pt x="899" y="557"/>
                    <a:pt x="894" y="552"/>
                    <a:pt x="891" y="537"/>
                  </a:cubicBezTo>
                  <a:cubicBezTo>
                    <a:pt x="895" y="476"/>
                    <a:pt x="902" y="437"/>
                    <a:pt x="954" y="402"/>
                  </a:cubicBezTo>
                  <a:cubicBezTo>
                    <a:pt x="973" y="389"/>
                    <a:pt x="996" y="381"/>
                    <a:pt x="1017" y="372"/>
                  </a:cubicBezTo>
                  <a:cubicBezTo>
                    <a:pt x="1026" y="368"/>
                    <a:pt x="1044" y="363"/>
                    <a:pt x="1044" y="363"/>
                  </a:cubicBezTo>
                  <a:cubicBezTo>
                    <a:pt x="1047" y="363"/>
                    <a:pt x="1078" y="363"/>
                    <a:pt x="1089" y="369"/>
                  </a:cubicBezTo>
                  <a:cubicBezTo>
                    <a:pt x="1095" y="373"/>
                    <a:pt x="1107" y="381"/>
                    <a:pt x="1107" y="381"/>
                  </a:cubicBezTo>
                  <a:cubicBezTo>
                    <a:pt x="1102" y="367"/>
                    <a:pt x="1106" y="364"/>
                    <a:pt x="1116" y="354"/>
                  </a:cubicBezTo>
                  <a:cubicBezTo>
                    <a:pt x="1124" y="331"/>
                    <a:pt x="1112" y="358"/>
                    <a:pt x="1128" y="339"/>
                  </a:cubicBezTo>
                  <a:cubicBezTo>
                    <a:pt x="1136" y="329"/>
                    <a:pt x="1142" y="314"/>
                    <a:pt x="1149" y="303"/>
                  </a:cubicBezTo>
                  <a:cubicBezTo>
                    <a:pt x="1151" y="300"/>
                    <a:pt x="1153" y="297"/>
                    <a:pt x="1155" y="294"/>
                  </a:cubicBezTo>
                  <a:cubicBezTo>
                    <a:pt x="1159" y="288"/>
                    <a:pt x="1180" y="280"/>
                    <a:pt x="1173" y="282"/>
                  </a:cubicBezTo>
                  <a:cubicBezTo>
                    <a:pt x="1161" y="286"/>
                    <a:pt x="1167" y="283"/>
                    <a:pt x="1155" y="291"/>
                  </a:cubicBezTo>
                  <a:cubicBezTo>
                    <a:pt x="1146" y="288"/>
                    <a:pt x="1134" y="270"/>
                    <a:pt x="1134" y="270"/>
                  </a:cubicBezTo>
                  <a:cubicBezTo>
                    <a:pt x="1130" y="248"/>
                    <a:pt x="1122" y="223"/>
                    <a:pt x="1134" y="201"/>
                  </a:cubicBezTo>
                  <a:cubicBezTo>
                    <a:pt x="1140" y="190"/>
                    <a:pt x="1149" y="174"/>
                    <a:pt x="1161" y="168"/>
                  </a:cubicBezTo>
                  <a:cubicBezTo>
                    <a:pt x="1167" y="165"/>
                    <a:pt x="1179" y="162"/>
                    <a:pt x="1179" y="162"/>
                  </a:cubicBezTo>
                  <a:cubicBezTo>
                    <a:pt x="1193" y="121"/>
                    <a:pt x="1185" y="64"/>
                    <a:pt x="1227" y="36"/>
                  </a:cubicBezTo>
                  <a:cubicBezTo>
                    <a:pt x="1235" y="23"/>
                    <a:pt x="1248" y="17"/>
                    <a:pt x="1260" y="9"/>
                  </a:cubicBezTo>
                  <a:cubicBezTo>
                    <a:pt x="1266" y="5"/>
                    <a:pt x="1278" y="0"/>
                    <a:pt x="1278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1" name="Freeform 261"/>
            <p:cNvSpPr>
              <a:spLocks/>
            </p:cNvSpPr>
            <p:nvPr/>
          </p:nvSpPr>
          <p:spPr bwMode="auto">
            <a:xfrm>
              <a:off x="4352" y="7978"/>
              <a:ext cx="183" cy="155"/>
            </a:xfrm>
            <a:custGeom>
              <a:avLst/>
              <a:gdLst>
                <a:gd name="T0" fmla="*/ 636 w 636"/>
                <a:gd name="T1" fmla="*/ 0 h 504"/>
                <a:gd name="T2" fmla="*/ 615 w 636"/>
                <a:gd name="T3" fmla="*/ 24 h 504"/>
                <a:gd name="T4" fmla="*/ 597 w 636"/>
                <a:gd name="T5" fmla="*/ 30 h 504"/>
                <a:gd name="T6" fmla="*/ 582 w 636"/>
                <a:gd name="T7" fmla="*/ 78 h 504"/>
                <a:gd name="T8" fmla="*/ 552 w 636"/>
                <a:gd name="T9" fmla="*/ 111 h 504"/>
                <a:gd name="T10" fmla="*/ 543 w 636"/>
                <a:gd name="T11" fmla="*/ 108 h 504"/>
                <a:gd name="T12" fmla="*/ 540 w 636"/>
                <a:gd name="T13" fmla="*/ 132 h 504"/>
                <a:gd name="T14" fmla="*/ 501 w 636"/>
                <a:gd name="T15" fmla="*/ 204 h 504"/>
                <a:gd name="T16" fmla="*/ 378 w 636"/>
                <a:gd name="T17" fmla="*/ 240 h 504"/>
                <a:gd name="T18" fmla="*/ 297 w 636"/>
                <a:gd name="T19" fmla="*/ 225 h 504"/>
                <a:gd name="T20" fmla="*/ 297 w 636"/>
                <a:gd name="T21" fmla="*/ 201 h 504"/>
                <a:gd name="T22" fmla="*/ 255 w 636"/>
                <a:gd name="T23" fmla="*/ 240 h 504"/>
                <a:gd name="T24" fmla="*/ 228 w 636"/>
                <a:gd name="T25" fmla="*/ 252 h 504"/>
                <a:gd name="T26" fmla="*/ 207 w 636"/>
                <a:gd name="T27" fmla="*/ 249 h 504"/>
                <a:gd name="T28" fmla="*/ 189 w 636"/>
                <a:gd name="T29" fmla="*/ 237 h 504"/>
                <a:gd name="T30" fmla="*/ 198 w 636"/>
                <a:gd name="T31" fmla="*/ 240 h 504"/>
                <a:gd name="T32" fmla="*/ 171 w 636"/>
                <a:gd name="T33" fmla="*/ 357 h 504"/>
                <a:gd name="T34" fmla="*/ 162 w 636"/>
                <a:gd name="T35" fmla="*/ 384 h 504"/>
                <a:gd name="T36" fmla="*/ 144 w 636"/>
                <a:gd name="T37" fmla="*/ 396 h 504"/>
                <a:gd name="T38" fmla="*/ 21 w 636"/>
                <a:gd name="T39" fmla="*/ 432 h 504"/>
                <a:gd name="T40" fmla="*/ 0 w 636"/>
                <a:gd name="T41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6" h="504">
                  <a:moveTo>
                    <a:pt x="636" y="0"/>
                  </a:moveTo>
                  <a:cubicBezTo>
                    <a:pt x="632" y="11"/>
                    <a:pt x="626" y="19"/>
                    <a:pt x="615" y="24"/>
                  </a:cubicBezTo>
                  <a:cubicBezTo>
                    <a:pt x="609" y="27"/>
                    <a:pt x="597" y="30"/>
                    <a:pt x="597" y="30"/>
                  </a:cubicBezTo>
                  <a:cubicBezTo>
                    <a:pt x="602" y="51"/>
                    <a:pt x="600" y="66"/>
                    <a:pt x="582" y="78"/>
                  </a:cubicBezTo>
                  <a:cubicBezTo>
                    <a:pt x="573" y="91"/>
                    <a:pt x="561" y="98"/>
                    <a:pt x="552" y="111"/>
                  </a:cubicBezTo>
                  <a:cubicBezTo>
                    <a:pt x="549" y="110"/>
                    <a:pt x="545" y="105"/>
                    <a:pt x="543" y="108"/>
                  </a:cubicBezTo>
                  <a:cubicBezTo>
                    <a:pt x="539" y="115"/>
                    <a:pt x="541" y="124"/>
                    <a:pt x="540" y="132"/>
                  </a:cubicBezTo>
                  <a:cubicBezTo>
                    <a:pt x="535" y="161"/>
                    <a:pt x="526" y="187"/>
                    <a:pt x="501" y="204"/>
                  </a:cubicBezTo>
                  <a:cubicBezTo>
                    <a:pt x="476" y="242"/>
                    <a:pt x="417" y="235"/>
                    <a:pt x="378" y="240"/>
                  </a:cubicBezTo>
                  <a:cubicBezTo>
                    <a:pt x="324" y="237"/>
                    <a:pt x="333" y="237"/>
                    <a:pt x="297" y="225"/>
                  </a:cubicBezTo>
                  <a:cubicBezTo>
                    <a:pt x="300" y="214"/>
                    <a:pt x="319" y="186"/>
                    <a:pt x="297" y="201"/>
                  </a:cubicBezTo>
                  <a:cubicBezTo>
                    <a:pt x="287" y="216"/>
                    <a:pt x="269" y="228"/>
                    <a:pt x="255" y="240"/>
                  </a:cubicBezTo>
                  <a:cubicBezTo>
                    <a:pt x="247" y="246"/>
                    <a:pt x="228" y="252"/>
                    <a:pt x="228" y="252"/>
                  </a:cubicBezTo>
                  <a:cubicBezTo>
                    <a:pt x="221" y="251"/>
                    <a:pt x="214" y="252"/>
                    <a:pt x="207" y="249"/>
                  </a:cubicBezTo>
                  <a:cubicBezTo>
                    <a:pt x="200" y="246"/>
                    <a:pt x="195" y="241"/>
                    <a:pt x="189" y="237"/>
                  </a:cubicBezTo>
                  <a:cubicBezTo>
                    <a:pt x="186" y="235"/>
                    <a:pt x="195" y="239"/>
                    <a:pt x="198" y="240"/>
                  </a:cubicBezTo>
                  <a:cubicBezTo>
                    <a:pt x="207" y="266"/>
                    <a:pt x="180" y="329"/>
                    <a:pt x="171" y="357"/>
                  </a:cubicBezTo>
                  <a:cubicBezTo>
                    <a:pt x="168" y="366"/>
                    <a:pt x="165" y="375"/>
                    <a:pt x="162" y="384"/>
                  </a:cubicBezTo>
                  <a:cubicBezTo>
                    <a:pt x="160" y="391"/>
                    <a:pt x="144" y="396"/>
                    <a:pt x="144" y="396"/>
                  </a:cubicBezTo>
                  <a:cubicBezTo>
                    <a:pt x="119" y="433"/>
                    <a:pt x="58" y="430"/>
                    <a:pt x="21" y="432"/>
                  </a:cubicBezTo>
                  <a:cubicBezTo>
                    <a:pt x="18" y="452"/>
                    <a:pt x="15" y="489"/>
                    <a:pt x="0" y="50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2" name="Freeform 262"/>
            <p:cNvSpPr>
              <a:spLocks/>
            </p:cNvSpPr>
            <p:nvPr/>
          </p:nvSpPr>
          <p:spPr bwMode="auto">
            <a:xfrm>
              <a:off x="4165" y="8133"/>
              <a:ext cx="187" cy="286"/>
            </a:xfrm>
            <a:custGeom>
              <a:avLst/>
              <a:gdLst>
                <a:gd name="T0" fmla="*/ 648 w 648"/>
                <a:gd name="T1" fmla="*/ 0 h 930"/>
                <a:gd name="T2" fmla="*/ 558 w 648"/>
                <a:gd name="T3" fmla="*/ 84 h 930"/>
                <a:gd name="T4" fmla="*/ 510 w 648"/>
                <a:gd name="T5" fmla="*/ 81 h 930"/>
                <a:gd name="T6" fmla="*/ 474 w 648"/>
                <a:gd name="T7" fmla="*/ 69 h 930"/>
                <a:gd name="T8" fmla="*/ 462 w 648"/>
                <a:gd name="T9" fmla="*/ 42 h 930"/>
                <a:gd name="T10" fmla="*/ 459 w 648"/>
                <a:gd name="T11" fmla="*/ 33 h 930"/>
                <a:gd name="T12" fmla="*/ 393 w 648"/>
                <a:gd name="T13" fmla="*/ 126 h 930"/>
                <a:gd name="T14" fmla="*/ 393 w 648"/>
                <a:gd name="T15" fmla="*/ 144 h 930"/>
                <a:gd name="T16" fmla="*/ 348 w 648"/>
                <a:gd name="T17" fmla="*/ 261 h 930"/>
                <a:gd name="T18" fmla="*/ 324 w 648"/>
                <a:gd name="T19" fmla="*/ 279 h 930"/>
                <a:gd name="T20" fmla="*/ 306 w 648"/>
                <a:gd name="T21" fmla="*/ 285 h 930"/>
                <a:gd name="T22" fmla="*/ 285 w 648"/>
                <a:gd name="T23" fmla="*/ 276 h 930"/>
                <a:gd name="T24" fmla="*/ 276 w 648"/>
                <a:gd name="T25" fmla="*/ 294 h 930"/>
                <a:gd name="T26" fmla="*/ 252 w 648"/>
                <a:gd name="T27" fmla="*/ 321 h 930"/>
                <a:gd name="T28" fmla="*/ 159 w 648"/>
                <a:gd name="T29" fmla="*/ 360 h 930"/>
                <a:gd name="T30" fmla="*/ 102 w 648"/>
                <a:gd name="T31" fmla="*/ 399 h 930"/>
                <a:gd name="T32" fmla="*/ 78 w 648"/>
                <a:gd name="T33" fmla="*/ 417 h 930"/>
                <a:gd name="T34" fmla="*/ 99 w 648"/>
                <a:gd name="T35" fmla="*/ 480 h 930"/>
                <a:gd name="T36" fmla="*/ 72 w 648"/>
                <a:gd name="T37" fmla="*/ 567 h 930"/>
                <a:gd name="T38" fmla="*/ 42 w 648"/>
                <a:gd name="T39" fmla="*/ 597 h 930"/>
                <a:gd name="T40" fmla="*/ 18 w 648"/>
                <a:gd name="T41" fmla="*/ 633 h 930"/>
                <a:gd name="T42" fmla="*/ 0 w 648"/>
                <a:gd name="T43" fmla="*/ 645 h 930"/>
                <a:gd name="T44" fmla="*/ 39 w 648"/>
                <a:gd name="T45" fmla="*/ 678 h 930"/>
                <a:gd name="T46" fmla="*/ 63 w 648"/>
                <a:gd name="T47" fmla="*/ 711 h 930"/>
                <a:gd name="T48" fmla="*/ 87 w 648"/>
                <a:gd name="T49" fmla="*/ 753 h 930"/>
                <a:gd name="T50" fmla="*/ 63 w 648"/>
                <a:gd name="T51" fmla="*/ 891 h 930"/>
                <a:gd name="T52" fmla="*/ 42 w 648"/>
                <a:gd name="T53" fmla="*/ 927 h 930"/>
                <a:gd name="T54" fmla="*/ 45 w 648"/>
                <a:gd name="T55" fmla="*/ 918 h 930"/>
                <a:gd name="T56" fmla="*/ 66 w 648"/>
                <a:gd name="T57" fmla="*/ 90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8" h="930">
                  <a:moveTo>
                    <a:pt x="648" y="0"/>
                  </a:moveTo>
                  <a:cubicBezTo>
                    <a:pt x="639" y="57"/>
                    <a:pt x="611" y="73"/>
                    <a:pt x="558" y="84"/>
                  </a:cubicBezTo>
                  <a:cubicBezTo>
                    <a:pt x="542" y="83"/>
                    <a:pt x="526" y="83"/>
                    <a:pt x="510" y="81"/>
                  </a:cubicBezTo>
                  <a:cubicBezTo>
                    <a:pt x="497" y="79"/>
                    <a:pt x="474" y="69"/>
                    <a:pt x="474" y="69"/>
                  </a:cubicBezTo>
                  <a:cubicBezTo>
                    <a:pt x="464" y="55"/>
                    <a:pt x="469" y="63"/>
                    <a:pt x="462" y="42"/>
                  </a:cubicBezTo>
                  <a:cubicBezTo>
                    <a:pt x="461" y="39"/>
                    <a:pt x="459" y="33"/>
                    <a:pt x="459" y="33"/>
                  </a:cubicBezTo>
                  <a:cubicBezTo>
                    <a:pt x="453" y="88"/>
                    <a:pt x="452" y="118"/>
                    <a:pt x="393" y="126"/>
                  </a:cubicBezTo>
                  <a:cubicBezTo>
                    <a:pt x="385" y="150"/>
                    <a:pt x="393" y="120"/>
                    <a:pt x="393" y="144"/>
                  </a:cubicBezTo>
                  <a:cubicBezTo>
                    <a:pt x="393" y="176"/>
                    <a:pt x="385" y="249"/>
                    <a:pt x="348" y="261"/>
                  </a:cubicBezTo>
                  <a:cubicBezTo>
                    <a:pt x="342" y="270"/>
                    <a:pt x="334" y="274"/>
                    <a:pt x="324" y="279"/>
                  </a:cubicBezTo>
                  <a:cubicBezTo>
                    <a:pt x="318" y="282"/>
                    <a:pt x="306" y="285"/>
                    <a:pt x="306" y="285"/>
                  </a:cubicBezTo>
                  <a:cubicBezTo>
                    <a:pt x="299" y="283"/>
                    <a:pt x="292" y="275"/>
                    <a:pt x="285" y="276"/>
                  </a:cubicBezTo>
                  <a:cubicBezTo>
                    <a:pt x="279" y="277"/>
                    <a:pt x="279" y="291"/>
                    <a:pt x="276" y="294"/>
                  </a:cubicBezTo>
                  <a:cubicBezTo>
                    <a:pt x="269" y="304"/>
                    <a:pt x="261" y="313"/>
                    <a:pt x="252" y="321"/>
                  </a:cubicBezTo>
                  <a:cubicBezTo>
                    <a:pt x="227" y="343"/>
                    <a:pt x="190" y="352"/>
                    <a:pt x="159" y="360"/>
                  </a:cubicBezTo>
                  <a:cubicBezTo>
                    <a:pt x="144" y="382"/>
                    <a:pt x="127" y="391"/>
                    <a:pt x="102" y="399"/>
                  </a:cubicBezTo>
                  <a:cubicBezTo>
                    <a:pt x="95" y="409"/>
                    <a:pt x="90" y="413"/>
                    <a:pt x="78" y="417"/>
                  </a:cubicBezTo>
                  <a:cubicBezTo>
                    <a:pt x="85" y="439"/>
                    <a:pt x="95" y="457"/>
                    <a:pt x="99" y="480"/>
                  </a:cubicBezTo>
                  <a:cubicBezTo>
                    <a:pt x="97" y="509"/>
                    <a:pt x="100" y="549"/>
                    <a:pt x="72" y="567"/>
                  </a:cubicBezTo>
                  <a:cubicBezTo>
                    <a:pt x="65" y="578"/>
                    <a:pt x="53" y="590"/>
                    <a:pt x="42" y="597"/>
                  </a:cubicBezTo>
                  <a:cubicBezTo>
                    <a:pt x="37" y="611"/>
                    <a:pt x="30" y="624"/>
                    <a:pt x="18" y="633"/>
                  </a:cubicBezTo>
                  <a:cubicBezTo>
                    <a:pt x="12" y="637"/>
                    <a:pt x="0" y="645"/>
                    <a:pt x="0" y="645"/>
                  </a:cubicBezTo>
                  <a:cubicBezTo>
                    <a:pt x="19" y="651"/>
                    <a:pt x="23" y="668"/>
                    <a:pt x="39" y="678"/>
                  </a:cubicBezTo>
                  <a:cubicBezTo>
                    <a:pt x="47" y="690"/>
                    <a:pt x="57" y="697"/>
                    <a:pt x="63" y="711"/>
                  </a:cubicBezTo>
                  <a:cubicBezTo>
                    <a:pt x="71" y="730"/>
                    <a:pt x="69" y="741"/>
                    <a:pt x="87" y="753"/>
                  </a:cubicBezTo>
                  <a:cubicBezTo>
                    <a:pt x="111" y="789"/>
                    <a:pt x="94" y="860"/>
                    <a:pt x="63" y="891"/>
                  </a:cubicBezTo>
                  <a:cubicBezTo>
                    <a:pt x="58" y="905"/>
                    <a:pt x="50" y="915"/>
                    <a:pt x="42" y="927"/>
                  </a:cubicBezTo>
                  <a:cubicBezTo>
                    <a:pt x="40" y="930"/>
                    <a:pt x="42" y="920"/>
                    <a:pt x="45" y="918"/>
                  </a:cubicBezTo>
                  <a:cubicBezTo>
                    <a:pt x="51" y="914"/>
                    <a:pt x="66" y="909"/>
                    <a:pt x="66" y="90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3" name="Freeform 263"/>
            <p:cNvSpPr>
              <a:spLocks/>
            </p:cNvSpPr>
            <p:nvPr/>
          </p:nvSpPr>
          <p:spPr bwMode="auto">
            <a:xfrm>
              <a:off x="4176" y="8417"/>
              <a:ext cx="26" cy="34"/>
            </a:xfrm>
            <a:custGeom>
              <a:avLst/>
              <a:gdLst>
                <a:gd name="T0" fmla="*/ 0 w 90"/>
                <a:gd name="T1" fmla="*/ 0 h 111"/>
                <a:gd name="T2" fmla="*/ 63 w 90"/>
                <a:gd name="T3" fmla="*/ 36 h 111"/>
                <a:gd name="T4" fmla="*/ 90 w 90"/>
                <a:gd name="T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11">
                  <a:moveTo>
                    <a:pt x="0" y="0"/>
                  </a:moveTo>
                  <a:cubicBezTo>
                    <a:pt x="26" y="9"/>
                    <a:pt x="41" y="21"/>
                    <a:pt x="63" y="36"/>
                  </a:cubicBezTo>
                  <a:cubicBezTo>
                    <a:pt x="72" y="62"/>
                    <a:pt x="90" y="82"/>
                    <a:pt x="90" y="1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4" name="Line 264"/>
            <p:cNvSpPr>
              <a:spLocks noChangeShapeType="1"/>
            </p:cNvSpPr>
            <p:nvPr/>
          </p:nvSpPr>
          <p:spPr bwMode="auto">
            <a:xfrm flipV="1">
              <a:off x="4184" y="8404"/>
              <a:ext cx="9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5" name="Line 265"/>
            <p:cNvSpPr>
              <a:spLocks noChangeShapeType="1"/>
            </p:cNvSpPr>
            <p:nvPr/>
          </p:nvSpPr>
          <p:spPr bwMode="auto">
            <a:xfrm flipV="1">
              <a:off x="4195" y="8292"/>
              <a:ext cx="201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6" name="Line 266"/>
            <p:cNvSpPr>
              <a:spLocks noChangeShapeType="1"/>
            </p:cNvSpPr>
            <p:nvPr/>
          </p:nvSpPr>
          <p:spPr bwMode="auto">
            <a:xfrm flipV="1">
              <a:off x="4279" y="8172"/>
              <a:ext cx="202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7" name="Line 267"/>
            <p:cNvSpPr>
              <a:spLocks noChangeShapeType="1"/>
            </p:cNvSpPr>
            <p:nvPr/>
          </p:nvSpPr>
          <p:spPr bwMode="auto">
            <a:xfrm flipV="1">
              <a:off x="4406" y="8074"/>
              <a:ext cx="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8" name="Freeform 268"/>
            <p:cNvSpPr>
              <a:spLocks/>
            </p:cNvSpPr>
            <p:nvPr/>
          </p:nvSpPr>
          <p:spPr bwMode="auto">
            <a:xfrm>
              <a:off x="4481" y="8052"/>
              <a:ext cx="26" cy="93"/>
            </a:xfrm>
            <a:custGeom>
              <a:avLst/>
              <a:gdLst>
                <a:gd name="T0" fmla="*/ 91 w 91"/>
                <a:gd name="T1" fmla="*/ 303 h 303"/>
                <a:gd name="T2" fmla="*/ 70 w 91"/>
                <a:gd name="T3" fmla="*/ 282 h 303"/>
                <a:gd name="T4" fmla="*/ 43 w 91"/>
                <a:gd name="T5" fmla="*/ 246 h 303"/>
                <a:gd name="T6" fmla="*/ 25 w 91"/>
                <a:gd name="T7" fmla="*/ 165 h 303"/>
                <a:gd name="T8" fmla="*/ 10 w 91"/>
                <a:gd name="T9" fmla="*/ 138 h 303"/>
                <a:gd name="T10" fmla="*/ 4 w 91"/>
                <a:gd name="T11" fmla="*/ 120 h 303"/>
                <a:gd name="T12" fmla="*/ 16 w 91"/>
                <a:gd name="T13" fmla="*/ 108 h 303"/>
                <a:gd name="T14" fmla="*/ 34 w 91"/>
                <a:gd name="T15" fmla="*/ 69 h 303"/>
                <a:gd name="T16" fmla="*/ 34 w 91"/>
                <a:gd name="T17" fmla="*/ 15 h 303"/>
                <a:gd name="T18" fmla="*/ 4 w 91"/>
                <a:gd name="T19" fmla="*/ 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303">
                  <a:moveTo>
                    <a:pt x="91" y="303"/>
                  </a:moveTo>
                  <a:cubicBezTo>
                    <a:pt x="88" y="294"/>
                    <a:pt x="70" y="282"/>
                    <a:pt x="70" y="282"/>
                  </a:cubicBezTo>
                  <a:cubicBezTo>
                    <a:pt x="62" y="270"/>
                    <a:pt x="53" y="256"/>
                    <a:pt x="43" y="246"/>
                  </a:cubicBezTo>
                  <a:cubicBezTo>
                    <a:pt x="40" y="222"/>
                    <a:pt x="36" y="187"/>
                    <a:pt x="25" y="165"/>
                  </a:cubicBezTo>
                  <a:cubicBezTo>
                    <a:pt x="20" y="156"/>
                    <a:pt x="14" y="147"/>
                    <a:pt x="10" y="138"/>
                  </a:cubicBezTo>
                  <a:cubicBezTo>
                    <a:pt x="7" y="132"/>
                    <a:pt x="4" y="120"/>
                    <a:pt x="4" y="120"/>
                  </a:cubicBezTo>
                  <a:cubicBezTo>
                    <a:pt x="12" y="96"/>
                    <a:pt x="0" y="124"/>
                    <a:pt x="16" y="108"/>
                  </a:cubicBezTo>
                  <a:cubicBezTo>
                    <a:pt x="28" y="96"/>
                    <a:pt x="30" y="84"/>
                    <a:pt x="34" y="69"/>
                  </a:cubicBezTo>
                  <a:cubicBezTo>
                    <a:pt x="35" y="58"/>
                    <a:pt x="40" y="18"/>
                    <a:pt x="34" y="15"/>
                  </a:cubicBezTo>
                  <a:cubicBezTo>
                    <a:pt x="2" y="0"/>
                    <a:pt x="4" y="24"/>
                    <a:pt x="4" y="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9" name="Text Box 269"/>
            <p:cNvSpPr txBox="1">
              <a:spLocks noChangeArrowheads="1"/>
            </p:cNvSpPr>
            <p:nvPr/>
          </p:nvSpPr>
          <p:spPr bwMode="auto">
            <a:xfrm>
              <a:off x="4156" y="7106"/>
              <a:ext cx="23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0" name="Text Box 270"/>
            <p:cNvSpPr txBox="1">
              <a:spLocks noChangeArrowheads="1"/>
            </p:cNvSpPr>
            <p:nvPr/>
          </p:nvSpPr>
          <p:spPr bwMode="auto">
            <a:xfrm>
              <a:off x="4164" y="7206"/>
              <a:ext cx="2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1871" name="Group 271"/>
          <p:cNvGrpSpPr>
            <a:grpSpLocks/>
          </p:cNvGrpSpPr>
          <p:nvPr/>
        </p:nvGrpSpPr>
        <p:grpSpPr bwMode="auto">
          <a:xfrm>
            <a:off x="2882900" y="3800475"/>
            <a:ext cx="1466850" cy="1631950"/>
            <a:chOff x="3565" y="2451"/>
            <a:chExt cx="1488" cy="1616"/>
          </a:xfrm>
        </p:grpSpPr>
        <p:sp>
          <p:nvSpPr>
            <p:cNvPr id="281872" name="Freeform 272"/>
            <p:cNvSpPr>
              <a:spLocks/>
            </p:cNvSpPr>
            <p:nvPr/>
          </p:nvSpPr>
          <p:spPr bwMode="auto">
            <a:xfrm rot="-1467266">
              <a:off x="4649" y="3539"/>
              <a:ext cx="278" cy="351"/>
            </a:xfrm>
            <a:custGeom>
              <a:avLst/>
              <a:gdLst>
                <a:gd name="T0" fmla="*/ 29 w 333"/>
                <a:gd name="T1" fmla="*/ 375 h 422"/>
                <a:gd name="T2" fmla="*/ 2 w 333"/>
                <a:gd name="T3" fmla="*/ 297 h 422"/>
                <a:gd name="T4" fmla="*/ 17 w 333"/>
                <a:gd name="T5" fmla="*/ 219 h 422"/>
                <a:gd name="T6" fmla="*/ 41 w 333"/>
                <a:gd name="T7" fmla="*/ 207 h 422"/>
                <a:gd name="T8" fmla="*/ 71 w 333"/>
                <a:gd name="T9" fmla="*/ 237 h 422"/>
                <a:gd name="T10" fmla="*/ 86 w 333"/>
                <a:gd name="T11" fmla="*/ 300 h 422"/>
                <a:gd name="T12" fmla="*/ 116 w 333"/>
                <a:gd name="T13" fmla="*/ 390 h 422"/>
                <a:gd name="T14" fmla="*/ 167 w 333"/>
                <a:gd name="T15" fmla="*/ 420 h 422"/>
                <a:gd name="T16" fmla="*/ 203 w 333"/>
                <a:gd name="T17" fmla="*/ 405 h 422"/>
                <a:gd name="T18" fmla="*/ 224 w 333"/>
                <a:gd name="T19" fmla="*/ 378 h 422"/>
                <a:gd name="T20" fmla="*/ 176 w 333"/>
                <a:gd name="T21" fmla="*/ 333 h 422"/>
                <a:gd name="T22" fmla="*/ 143 w 333"/>
                <a:gd name="T23" fmla="*/ 282 h 422"/>
                <a:gd name="T24" fmla="*/ 155 w 333"/>
                <a:gd name="T25" fmla="*/ 246 h 422"/>
                <a:gd name="T26" fmla="*/ 194 w 333"/>
                <a:gd name="T27" fmla="*/ 231 h 422"/>
                <a:gd name="T28" fmla="*/ 224 w 333"/>
                <a:gd name="T29" fmla="*/ 240 h 422"/>
                <a:gd name="T30" fmla="*/ 257 w 333"/>
                <a:gd name="T31" fmla="*/ 288 h 422"/>
                <a:gd name="T32" fmla="*/ 323 w 333"/>
                <a:gd name="T33" fmla="*/ 273 h 422"/>
                <a:gd name="T34" fmla="*/ 320 w 333"/>
                <a:gd name="T35" fmla="*/ 231 h 422"/>
                <a:gd name="T36" fmla="*/ 308 w 333"/>
                <a:gd name="T37" fmla="*/ 180 h 422"/>
                <a:gd name="T38" fmla="*/ 218 w 333"/>
                <a:gd name="T39" fmla="*/ 159 h 422"/>
                <a:gd name="T40" fmla="*/ 140 w 333"/>
                <a:gd name="T41" fmla="*/ 165 h 422"/>
                <a:gd name="T42" fmla="*/ 80 w 333"/>
                <a:gd name="T43" fmla="*/ 150 h 422"/>
                <a:gd name="T44" fmla="*/ 89 w 333"/>
                <a:gd name="T45" fmla="*/ 81 h 422"/>
                <a:gd name="T46" fmla="*/ 155 w 333"/>
                <a:gd name="T47" fmla="*/ 21 h 422"/>
                <a:gd name="T48" fmla="*/ 149 w 333"/>
                <a:gd name="T4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422">
                  <a:moveTo>
                    <a:pt x="29" y="375"/>
                  </a:moveTo>
                  <a:cubicBezTo>
                    <a:pt x="16" y="349"/>
                    <a:pt x="4" y="323"/>
                    <a:pt x="2" y="297"/>
                  </a:cubicBezTo>
                  <a:cubicBezTo>
                    <a:pt x="0" y="271"/>
                    <a:pt x="10" y="234"/>
                    <a:pt x="17" y="219"/>
                  </a:cubicBezTo>
                  <a:cubicBezTo>
                    <a:pt x="24" y="204"/>
                    <a:pt x="32" y="204"/>
                    <a:pt x="41" y="207"/>
                  </a:cubicBezTo>
                  <a:cubicBezTo>
                    <a:pt x="50" y="210"/>
                    <a:pt x="63" y="221"/>
                    <a:pt x="71" y="237"/>
                  </a:cubicBezTo>
                  <a:cubicBezTo>
                    <a:pt x="79" y="253"/>
                    <a:pt x="79" y="275"/>
                    <a:pt x="86" y="300"/>
                  </a:cubicBezTo>
                  <a:cubicBezTo>
                    <a:pt x="93" y="325"/>
                    <a:pt x="103" y="370"/>
                    <a:pt x="116" y="390"/>
                  </a:cubicBezTo>
                  <a:cubicBezTo>
                    <a:pt x="129" y="410"/>
                    <a:pt x="153" y="418"/>
                    <a:pt x="167" y="420"/>
                  </a:cubicBezTo>
                  <a:cubicBezTo>
                    <a:pt x="181" y="422"/>
                    <a:pt x="194" y="412"/>
                    <a:pt x="203" y="405"/>
                  </a:cubicBezTo>
                  <a:cubicBezTo>
                    <a:pt x="212" y="398"/>
                    <a:pt x="228" y="390"/>
                    <a:pt x="224" y="378"/>
                  </a:cubicBezTo>
                  <a:cubicBezTo>
                    <a:pt x="220" y="366"/>
                    <a:pt x="189" y="349"/>
                    <a:pt x="176" y="333"/>
                  </a:cubicBezTo>
                  <a:cubicBezTo>
                    <a:pt x="163" y="317"/>
                    <a:pt x="146" y="296"/>
                    <a:pt x="143" y="282"/>
                  </a:cubicBezTo>
                  <a:cubicBezTo>
                    <a:pt x="140" y="268"/>
                    <a:pt x="147" y="254"/>
                    <a:pt x="155" y="246"/>
                  </a:cubicBezTo>
                  <a:cubicBezTo>
                    <a:pt x="163" y="238"/>
                    <a:pt x="183" y="232"/>
                    <a:pt x="194" y="231"/>
                  </a:cubicBezTo>
                  <a:cubicBezTo>
                    <a:pt x="205" y="230"/>
                    <a:pt x="214" y="231"/>
                    <a:pt x="224" y="240"/>
                  </a:cubicBezTo>
                  <a:cubicBezTo>
                    <a:pt x="234" y="249"/>
                    <a:pt x="241" y="283"/>
                    <a:pt x="257" y="288"/>
                  </a:cubicBezTo>
                  <a:cubicBezTo>
                    <a:pt x="273" y="293"/>
                    <a:pt x="313" y="282"/>
                    <a:pt x="323" y="273"/>
                  </a:cubicBezTo>
                  <a:cubicBezTo>
                    <a:pt x="333" y="264"/>
                    <a:pt x="322" y="246"/>
                    <a:pt x="320" y="231"/>
                  </a:cubicBezTo>
                  <a:cubicBezTo>
                    <a:pt x="318" y="216"/>
                    <a:pt x="325" y="192"/>
                    <a:pt x="308" y="180"/>
                  </a:cubicBezTo>
                  <a:cubicBezTo>
                    <a:pt x="291" y="168"/>
                    <a:pt x="246" y="161"/>
                    <a:pt x="218" y="159"/>
                  </a:cubicBezTo>
                  <a:cubicBezTo>
                    <a:pt x="190" y="157"/>
                    <a:pt x="163" y="167"/>
                    <a:pt x="140" y="165"/>
                  </a:cubicBezTo>
                  <a:cubicBezTo>
                    <a:pt x="117" y="163"/>
                    <a:pt x="88" y="164"/>
                    <a:pt x="80" y="150"/>
                  </a:cubicBezTo>
                  <a:cubicBezTo>
                    <a:pt x="72" y="136"/>
                    <a:pt x="76" y="103"/>
                    <a:pt x="89" y="81"/>
                  </a:cubicBezTo>
                  <a:cubicBezTo>
                    <a:pt x="102" y="59"/>
                    <a:pt x="145" y="34"/>
                    <a:pt x="155" y="21"/>
                  </a:cubicBezTo>
                  <a:cubicBezTo>
                    <a:pt x="165" y="8"/>
                    <a:pt x="157" y="4"/>
                    <a:pt x="149" y="0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3" name="Oval 273"/>
            <p:cNvSpPr>
              <a:spLocks noChangeArrowheads="1"/>
            </p:cNvSpPr>
            <p:nvPr/>
          </p:nvSpPr>
          <p:spPr bwMode="auto">
            <a:xfrm rot="-5400000">
              <a:off x="4138" y="3376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874" name="Oval 274"/>
            <p:cNvSpPr>
              <a:spLocks noChangeArrowheads="1"/>
            </p:cNvSpPr>
            <p:nvPr/>
          </p:nvSpPr>
          <p:spPr bwMode="auto">
            <a:xfrm rot="-5400000">
              <a:off x="3637" y="3727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875" name="Oval 275"/>
            <p:cNvSpPr>
              <a:spLocks noChangeArrowheads="1"/>
            </p:cNvSpPr>
            <p:nvPr/>
          </p:nvSpPr>
          <p:spPr bwMode="auto">
            <a:xfrm rot="-5400000">
              <a:off x="3573" y="3732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876" name="Group 276"/>
            <p:cNvGrpSpPr>
              <a:grpSpLocks/>
            </p:cNvGrpSpPr>
            <p:nvPr/>
          </p:nvGrpSpPr>
          <p:grpSpPr bwMode="auto">
            <a:xfrm>
              <a:off x="4135" y="3727"/>
              <a:ext cx="382" cy="64"/>
              <a:chOff x="6861" y="8413"/>
              <a:chExt cx="457" cy="77"/>
            </a:xfrm>
          </p:grpSpPr>
          <p:sp>
            <p:nvSpPr>
              <p:cNvPr id="281877" name="Oval 277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78" name="Oval 278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79" name="Oval 279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0" name="Oval 280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1" name="Oval 281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2" name="Oval 282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883" name="Group 283"/>
            <p:cNvGrpSpPr>
              <a:grpSpLocks/>
            </p:cNvGrpSpPr>
            <p:nvPr/>
          </p:nvGrpSpPr>
          <p:grpSpPr bwMode="auto">
            <a:xfrm>
              <a:off x="4058" y="2889"/>
              <a:ext cx="381" cy="64"/>
              <a:chOff x="6861" y="8413"/>
              <a:chExt cx="457" cy="77"/>
            </a:xfrm>
          </p:grpSpPr>
          <p:sp>
            <p:nvSpPr>
              <p:cNvPr id="281884" name="Oval 284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5" name="Oval 285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6" name="Oval 286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7" name="Oval 287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8" name="Oval 288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9" name="Oval 289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890" name="Group 290"/>
            <p:cNvGrpSpPr>
              <a:grpSpLocks/>
            </p:cNvGrpSpPr>
            <p:nvPr/>
          </p:nvGrpSpPr>
          <p:grpSpPr bwMode="auto">
            <a:xfrm>
              <a:off x="4028" y="2917"/>
              <a:ext cx="381" cy="64"/>
              <a:chOff x="6861" y="8413"/>
              <a:chExt cx="457" cy="77"/>
            </a:xfrm>
          </p:grpSpPr>
          <p:sp>
            <p:nvSpPr>
              <p:cNvPr id="281891" name="Oval 291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2" name="Oval 292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3" name="Oval 293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4" name="Oval 294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5" name="Oval 295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6" name="Oval 296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897" name="Group 297"/>
            <p:cNvGrpSpPr>
              <a:grpSpLocks/>
            </p:cNvGrpSpPr>
            <p:nvPr/>
          </p:nvGrpSpPr>
          <p:grpSpPr bwMode="auto">
            <a:xfrm>
              <a:off x="3998" y="2944"/>
              <a:ext cx="381" cy="64"/>
              <a:chOff x="6861" y="8413"/>
              <a:chExt cx="457" cy="77"/>
            </a:xfrm>
          </p:grpSpPr>
          <p:sp>
            <p:nvSpPr>
              <p:cNvPr id="281898" name="Oval 298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9" name="Oval 299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0" name="Oval 300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1" name="Oval 301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2" name="Oval 302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3" name="Oval 303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04" name="Group 304"/>
            <p:cNvGrpSpPr>
              <a:grpSpLocks/>
            </p:cNvGrpSpPr>
            <p:nvPr/>
          </p:nvGrpSpPr>
          <p:grpSpPr bwMode="auto">
            <a:xfrm>
              <a:off x="3968" y="2972"/>
              <a:ext cx="381" cy="64"/>
              <a:chOff x="6861" y="8413"/>
              <a:chExt cx="457" cy="77"/>
            </a:xfrm>
          </p:grpSpPr>
          <p:sp>
            <p:nvSpPr>
              <p:cNvPr id="281905" name="Oval 305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6" name="Oval 306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7" name="Oval 307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8" name="Oval 308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9" name="Oval 309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0" name="Oval 310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11" name="Group 311"/>
            <p:cNvGrpSpPr>
              <a:grpSpLocks/>
            </p:cNvGrpSpPr>
            <p:nvPr/>
          </p:nvGrpSpPr>
          <p:grpSpPr bwMode="auto">
            <a:xfrm>
              <a:off x="3945" y="3004"/>
              <a:ext cx="381" cy="64"/>
              <a:chOff x="6861" y="8413"/>
              <a:chExt cx="457" cy="77"/>
            </a:xfrm>
          </p:grpSpPr>
          <p:sp>
            <p:nvSpPr>
              <p:cNvPr id="281912" name="Oval 312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3" name="Oval 313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4" name="Oval 314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5" name="Oval 315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6" name="Oval 316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7" name="Oval 317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18" name="Group 318"/>
            <p:cNvGrpSpPr>
              <a:grpSpLocks/>
            </p:cNvGrpSpPr>
            <p:nvPr/>
          </p:nvGrpSpPr>
          <p:grpSpPr bwMode="auto">
            <a:xfrm>
              <a:off x="3920" y="3027"/>
              <a:ext cx="381" cy="64"/>
              <a:chOff x="6861" y="8413"/>
              <a:chExt cx="457" cy="77"/>
            </a:xfrm>
          </p:grpSpPr>
          <p:sp>
            <p:nvSpPr>
              <p:cNvPr id="281919" name="Oval 319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0" name="Oval 320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1" name="Oval 321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2" name="Oval 322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3" name="Oval 323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4" name="Oval 324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25" name="Group 325"/>
            <p:cNvGrpSpPr>
              <a:grpSpLocks/>
            </p:cNvGrpSpPr>
            <p:nvPr/>
          </p:nvGrpSpPr>
          <p:grpSpPr bwMode="auto">
            <a:xfrm>
              <a:off x="3895" y="3049"/>
              <a:ext cx="381" cy="64"/>
              <a:chOff x="6861" y="8413"/>
              <a:chExt cx="457" cy="77"/>
            </a:xfrm>
          </p:grpSpPr>
          <p:sp>
            <p:nvSpPr>
              <p:cNvPr id="281926" name="Oval 326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7" name="Oval 327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8" name="Oval 328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9" name="Oval 329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0" name="Oval 330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1" name="Oval 331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32" name="Group 332"/>
            <p:cNvGrpSpPr>
              <a:grpSpLocks/>
            </p:cNvGrpSpPr>
            <p:nvPr/>
          </p:nvGrpSpPr>
          <p:grpSpPr bwMode="auto">
            <a:xfrm>
              <a:off x="3858" y="3079"/>
              <a:ext cx="381" cy="64"/>
              <a:chOff x="6861" y="8413"/>
              <a:chExt cx="457" cy="77"/>
            </a:xfrm>
          </p:grpSpPr>
          <p:sp>
            <p:nvSpPr>
              <p:cNvPr id="281933" name="Oval 333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4" name="Oval 334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5" name="Oval 335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6" name="Oval 336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7" name="Oval 337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8" name="Oval 338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1939" name="Oval 339"/>
            <p:cNvSpPr>
              <a:spLocks noChangeArrowheads="1"/>
            </p:cNvSpPr>
            <p:nvPr/>
          </p:nvSpPr>
          <p:spPr bwMode="auto">
            <a:xfrm rot="-5400000">
              <a:off x="3825" y="311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0" name="Oval 340"/>
            <p:cNvSpPr>
              <a:spLocks noChangeArrowheads="1"/>
            </p:cNvSpPr>
            <p:nvPr/>
          </p:nvSpPr>
          <p:spPr bwMode="auto">
            <a:xfrm rot="-5400000">
              <a:off x="3889" y="3114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1" name="Oval 341"/>
            <p:cNvSpPr>
              <a:spLocks noChangeArrowheads="1"/>
            </p:cNvSpPr>
            <p:nvPr/>
          </p:nvSpPr>
          <p:spPr bwMode="auto">
            <a:xfrm rot="-5400000">
              <a:off x="3952" y="311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2" name="Oval 342"/>
            <p:cNvSpPr>
              <a:spLocks noChangeArrowheads="1"/>
            </p:cNvSpPr>
            <p:nvPr/>
          </p:nvSpPr>
          <p:spPr bwMode="auto">
            <a:xfrm rot="-5400000">
              <a:off x="4082" y="3111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3" name="Oval 343"/>
            <p:cNvSpPr>
              <a:spLocks noChangeArrowheads="1"/>
            </p:cNvSpPr>
            <p:nvPr/>
          </p:nvSpPr>
          <p:spPr bwMode="auto">
            <a:xfrm rot="-5400000">
              <a:off x="4147" y="3109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4" name="Oval 344"/>
            <p:cNvSpPr>
              <a:spLocks noChangeArrowheads="1"/>
            </p:cNvSpPr>
            <p:nvPr/>
          </p:nvSpPr>
          <p:spPr bwMode="auto">
            <a:xfrm rot="-5400000">
              <a:off x="3793" y="314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5" name="Oval 345"/>
            <p:cNvSpPr>
              <a:spLocks noChangeArrowheads="1"/>
            </p:cNvSpPr>
            <p:nvPr/>
          </p:nvSpPr>
          <p:spPr bwMode="auto">
            <a:xfrm rot="-5400000">
              <a:off x="3857" y="314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6" name="Oval 346"/>
            <p:cNvSpPr>
              <a:spLocks noChangeArrowheads="1"/>
            </p:cNvSpPr>
            <p:nvPr/>
          </p:nvSpPr>
          <p:spPr bwMode="auto">
            <a:xfrm rot="-5400000">
              <a:off x="3919" y="3144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7" name="Oval 347"/>
            <p:cNvSpPr>
              <a:spLocks noChangeArrowheads="1"/>
            </p:cNvSpPr>
            <p:nvPr/>
          </p:nvSpPr>
          <p:spPr bwMode="auto">
            <a:xfrm rot="-5400000">
              <a:off x="4047" y="3141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48" name="Oval 348"/>
            <p:cNvSpPr>
              <a:spLocks noChangeArrowheads="1"/>
            </p:cNvSpPr>
            <p:nvPr/>
          </p:nvSpPr>
          <p:spPr bwMode="auto">
            <a:xfrm rot="-5400000">
              <a:off x="4115" y="3139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949" name="Group 349"/>
            <p:cNvGrpSpPr>
              <a:grpSpLocks/>
            </p:cNvGrpSpPr>
            <p:nvPr/>
          </p:nvGrpSpPr>
          <p:grpSpPr bwMode="auto">
            <a:xfrm>
              <a:off x="3760" y="3169"/>
              <a:ext cx="381" cy="64"/>
              <a:chOff x="6861" y="8413"/>
              <a:chExt cx="457" cy="77"/>
            </a:xfrm>
          </p:grpSpPr>
          <p:sp>
            <p:nvSpPr>
              <p:cNvPr id="281950" name="Oval 350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1" name="Oval 351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2" name="Oval 352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3" name="Oval 353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4" name="Oval 354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5" name="Oval 355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56" name="Group 356"/>
            <p:cNvGrpSpPr>
              <a:grpSpLocks/>
            </p:cNvGrpSpPr>
            <p:nvPr/>
          </p:nvGrpSpPr>
          <p:grpSpPr bwMode="auto">
            <a:xfrm>
              <a:off x="3728" y="3199"/>
              <a:ext cx="381" cy="64"/>
              <a:chOff x="6861" y="8413"/>
              <a:chExt cx="457" cy="77"/>
            </a:xfrm>
          </p:grpSpPr>
          <p:sp>
            <p:nvSpPr>
              <p:cNvPr id="281957" name="Oval 357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8" name="Oval 358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9" name="Oval 359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0" name="Oval 360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1" name="Oval 361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2" name="Oval 362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63" name="Group 363"/>
            <p:cNvGrpSpPr>
              <a:grpSpLocks/>
            </p:cNvGrpSpPr>
            <p:nvPr/>
          </p:nvGrpSpPr>
          <p:grpSpPr bwMode="auto">
            <a:xfrm>
              <a:off x="3695" y="3229"/>
              <a:ext cx="381" cy="64"/>
              <a:chOff x="6861" y="8413"/>
              <a:chExt cx="457" cy="77"/>
            </a:xfrm>
          </p:grpSpPr>
          <p:sp>
            <p:nvSpPr>
              <p:cNvPr id="281964" name="Oval 364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5" name="Oval 365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6" name="Oval 366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7" name="Oval 367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8" name="Oval 368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9" name="Oval 369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70" name="Group 370"/>
            <p:cNvGrpSpPr>
              <a:grpSpLocks/>
            </p:cNvGrpSpPr>
            <p:nvPr/>
          </p:nvGrpSpPr>
          <p:grpSpPr bwMode="auto">
            <a:xfrm>
              <a:off x="3663" y="3259"/>
              <a:ext cx="381" cy="64"/>
              <a:chOff x="6861" y="8413"/>
              <a:chExt cx="457" cy="77"/>
            </a:xfrm>
          </p:grpSpPr>
          <p:sp>
            <p:nvSpPr>
              <p:cNvPr id="281971" name="Oval 371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2" name="Oval 372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3" name="Oval 373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4" name="Oval 374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5" name="Oval 375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6" name="Oval 376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77" name="Group 377"/>
            <p:cNvGrpSpPr>
              <a:grpSpLocks/>
            </p:cNvGrpSpPr>
            <p:nvPr/>
          </p:nvGrpSpPr>
          <p:grpSpPr bwMode="auto">
            <a:xfrm>
              <a:off x="3630" y="3289"/>
              <a:ext cx="381" cy="64"/>
              <a:chOff x="6861" y="8413"/>
              <a:chExt cx="457" cy="77"/>
            </a:xfrm>
          </p:grpSpPr>
          <p:sp>
            <p:nvSpPr>
              <p:cNvPr id="281978" name="Oval 378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9" name="Oval 379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80" name="Oval 380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81" name="Oval 381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82" name="Oval 382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83" name="Oval 383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1984" name="Oval 384"/>
            <p:cNvSpPr>
              <a:spLocks noChangeArrowheads="1"/>
            </p:cNvSpPr>
            <p:nvPr/>
          </p:nvSpPr>
          <p:spPr bwMode="auto">
            <a:xfrm rot="-5400000">
              <a:off x="3597" y="3323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85" name="Oval 385"/>
            <p:cNvSpPr>
              <a:spLocks noChangeArrowheads="1"/>
            </p:cNvSpPr>
            <p:nvPr/>
          </p:nvSpPr>
          <p:spPr bwMode="auto">
            <a:xfrm rot="-5400000">
              <a:off x="3662" y="3323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86" name="Oval 386"/>
            <p:cNvSpPr>
              <a:spLocks noChangeArrowheads="1"/>
            </p:cNvSpPr>
            <p:nvPr/>
          </p:nvSpPr>
          <p:spPr bwMode="auto">
            <a:xfrm rot="-5400000">
              <a:off x="3789" y="3323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87" name="Oval 387"/>
            <p:cNvSpPr>
              <a:spLocks noChangeArrowheads="1"/>
            </p:cNvSpPr>
            <p:nvPr/>
          </p:nvSpPr>
          <p:spPr bwMode="auto">
            <a:xfrm rot="-5400000">
              <a:off x="3854" y="3321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88" name="Oval 388"/>
            <p:cNvSpPr>
              <a:spLocks noChangeArrowheads="1"/>
            </p:cNvSpPr>
            <p:nvPr/>
          </p:nvSpPr>
          <p:spPr bwMode="auto">
            <a:xfrm rot="-5400000">
              <a:off x="3919" y="3318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89" name="Oval 389"/>
            <p:cNvSpPr>
              <a:spLocks noChangeArrowheads="1"/>
            </p:cNvSpPr>
            <p:nvPr/>
          </p:nvSpPr>
          <p:spPr bwMode="auto">
            <a:xfrm rot="-5400000">
              <a:off x="3565" y="3353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90" name="Oval 390"/>
            <p:cNvSpPr>
              <a:spLocks noChangeArrowheads="1"/>
            </p:cNvSpPr>
            <p:nvPr/>
          </p:nvSpPr>
          <p:spPr bwMode="auto">
            <a:xfrm rot="-5400000">
              <a:off x="3629" y="3353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91" name="Oval 391"/>
            <p:cNvSpPr>
              <a:spLocks noChangeArrowheads="1"/>
            </p:cNvSpPr>
            <p:nvPr/>
          </p:nvSpPr>
          <p:spPr bwMode="auto">
            <a:xfrm rot="-5400000">
              <a:off x="3822" y="3351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92" name="Oval 392"/>
            <p:cNvSpPr>
              <a:spLocks noChangeArrowheads="1"/>
            </p:cNvSpPr>
            <p:nvPr/>
          </p:nvSpPr>
          <p:spPr bwMode="auto">
            <a:xfrm rot="-5400000">
              <a:off x="3887" y="3348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93" name="Freeform 393"/>
            <p:cNvSpPr>
              <a:spLocks/>
            </p:cNvSpPr>
            <p:nvPr/>
          </p:nvSpPr>
          <p:spPr bwMode="auto">
            <a:xfrm>
              <a:off x="3623" y="2977"/>
              <a:ext cx="294" cy="949"/>
            </a:xfrm>
            <a:custGeom>
              <a:avLst/>
              <a:gdLst>
                <a:gd name="T0" fmla="*/ 0 w 353"/>
                <a:gd name="T1" fmla="*/ 1141 h 1141"/>
                <a:gd name="T2" fmla="*/ 54 w 353"/>
                <a:gd name="T3" fmla="*/ 1126 h 1141"/>
                <a:gd name="T4" fmla="*/ 87 w 353"/>
                <a:gd name="T5" fmla="*/ 1102 h 1141"/>
                <a:gd name="T6" fmla="*/ 99 w 353"/>
                <a:gd name="T7" fmla="*/ 1072 h 1141"/>
                <a:gd name="T8" fmla="*/ 108 w 353"/>
                <a:gd name="T9" fmla="*/ 1015 h 1141"/>
                <a:gd name="T10" fmla="*/ 123 w 353"/>
                <a:gd name="T11" fmla="*/ 994 h 1141"/>
                <a:gd name="T12" fmla="*/ 177 w 353"/>
                <a:gd name="T13" fmla="*/ 979 h 1141"/>
                <a:gd name="T14" fmla="*/ 195 w 353"/>
                <a:gd name="T15" fmla="*/ 973 h 1141"/>
                <a:gd name="T16" fmla="*/ 201 w 353"/>
                <a:gd name="T17" fmla="*/ 952 h 1141"/>
                <a:gd name="T18" fmla="*/ 186 w 353"/>
                <a:gd name="T19" fmla="*/ 940 h 1141"/>
                <a:gd name="T20" fmla="*/ 126 w 353"/>
                <a:gd name="T21" fmla="*/ 931 h 1141"/>
                <a:gd name="T22" fmla="*/ 177 w 353"/>
                <a:gd name="T23" fmla="*/ 910 h 1141"/>
                <a:gd name="T24" fmla="*/ 207 w 353"/>
                <a:gd name="T25" fmla="*/ 874 h 1141"/>
                <a:gd name="T26" fmla="*/ 177 w 353"/>
                <a:gd name="T27" fmla="*/ 853 h 1141"/>
                <a:gd name="T28" fmla="*/ 105 w 353"/>
                <a:gd name="T29" fmla="*/ 844 h 1141"/>
                <a:gd name="T30" fmla="*/ 162 w 353"/>
                <a:gd name="T31" fmla="*/ 826 h 1141"/>
                <a:gd name="T32" fmla="*/ 207 w 353"/>
                <a:gd name="T33" fmla="*/ 802 h 1141"/>
                <a:gd name="T34" fmla="*/ 201 w 353"/>
                <a:gd name="T35" fmla="*/ 778 h 1141"/>
                <a:gd name="T36" fmla="*/ 177 w 353"/>
                <a:gd name="T37" fmla="*/ 769 h 1141"/>
                <a:gd name="T38" fmla="*/ 138 w 353"/>
                <a:gd name="T39" fmla="*/ 769 h 1141"/>
                <a:gd name="T40" fmla="*/ 99 w 353"/>
                <a:gd name="T41" fmla="*/ 763 h 1141"/>
                <a:gd name="T42" fmla="*/ 180 w 353"/>
                <a:gd name="T43" fmla="*/ 730 h 1141"/>
                <a:gd name="T44" fmla="*/ 210 w 353"/>
                <a:gd name="T45" fmla="*/ 712 h 1141"/>
                <a:gd name="T46" fmla="*/ 204 w 353"/>
                <a:gd name="T47" fmla="*/ 691 h 1141"/>
                <a:gd name="T48" fmla="*/ 186 w 353"/>
                <a:gd name="T49" fmla="*/ 679 h 1141"/>
                <a:gd name="T50" fmla="*/ 141 w 353"/>
                <a:gd name="T51" fmla="*/ 676 h 1141"/>
                <a:gd name="T52" fmla="*/ 102 w 353"/>
                <a:gd name="T53" fmla="*/ 676 h 1141"/>
                <a:gd name="T54" fmla="*/ 189 w 353"/>
                <a:gd name="T55" fmla="*/ 643 h 1141"/>
                <a:gd name="T56" fmla="*/ 210 w 353"/>
                <a:gd name="T57" fmla="*/ 622 h 1141"/>
                <a:gd name="T58" fmla="*/ 207 w 353"/>
                <a:gd name="T59" fmla="*/ 601 h 1141"/>
                <a:gd name="T60" fmla="*/ 177 w 353"/>
                <a:gd name="T61" fmla="*/ 592 h 1141"/>
                <a:gd name="T62" fmla="*/ 102 w 353"/>
                <a:gd name="T63" fmla="*/ 589 h 1141"/>
                <a:gd name="T64" fmla="*/ 159 w 353"/>
                <a:gd name="T65" fmla="*/ 559 h 1141"/>
                <a:gd name="T66" fmla="*/ 195 w 353"/>
                <a:gd name="T67" fmla="*/ 547 h 1141"/>
                <a:gd name="T68" fmla="*/ 207 w 353"/>
                <a:gd name="T69" fmla="*/ 526 h 1141"/>
                <a:gd name="T70" fmla="*/ 186 w 353"/>
                <a:gd name="T71" fmla="*/ 514 h 1141"/>
                <a:gd name="T72" fmla="*/ 126 w 353"/>
                <a:gd name="T73" fmla="*/ 502 h 1141"/>
                <a:gd name="T74" fmla="*/ 180 w 353"/>
                <a:gd name="T75" fmla="*/ 472 h 1141"/>
                <a:gd name="T76" fmla="*/ 219 w 353"/>
                <a:gd name="T77" fmla="*/ 457 h 1141"/>
                <a:gd name="T78" fmla="*/ 213 w 353"/>
                <a:gd name="T79" fmla="*/ 439 h 1141"/>
                <a:gd name="T80" fmla="*/ 180 w 353"/>
                <a:gd name="T81" fmla="*/ 421 h 1141"/>
                <a:gd name="T82" fmla="*/ 150 w 353"/>
                <a:gd name="T83" fmla="*/ 415 h 1141"/>
                <a:gd name="T84" fmla="*/ 102 w 353"/>
                <a:gd name="T85" fmla="*/ 421 h 1141"/>
                <a:gd name="T86" fmla="*/ 114 w 353"/>
                <a:gd name="T87" fmla="*/ 394 h 1141"/>
                <a:gd name="T88" fmla="*/ 168 w 353"/>
                <a:gd name="T89" fmla="*/ 382 h 1141"/>
                <a:gd name="T90" fmla="*/ 189 w 353"/>
                <a:gd name="T91" fmla="*/ 364 h 1141"/>
                <a:gd name="T92" fmla="*/ 180 w 353"/>
                <a:gd name="T93" fmla="*/ 325 h 1141"/>
                <a:gd name="T94" fmla="*/ 111 w 353"/>
                <a:gd name="T95" fmla="*/ 211 h 1141"/>
                <a:gd name="T96" fmla="*/ 66 w 353"/>
                <a:gd name="T97" fmla="*/ 136 h 1141"/>
                <a:gd name="T98" fmla="*/ 63 w 353"/>
                <a:gd name="T99" fmla="*/ 61 h 1141"/>
                <a:gd name="T100" fmla="*/ 90 w 353"/>
                <a:gd name="T101" fmla="*/ 10 h 1141"/>
                <a:gd name="T102" fmla="*/ 162 w 353"/>
                <a:gd name="T103" fmla="*/ 7 h 1141"/>
                <a:gd name="T104" fmla="*/ 231 w 353"/>
                <a:gd name="T105" fmla="*/ 55 h 1141"/>
                <a:gd name="T106" fmla="*/ 288 w 353"/>
                <a:gd name="T107" fmla="*/ 121 h 1141"/>
                <a:gd name="T108" fmla="*/ 330 w 353"/>
                <a:gd name="T109" fmla="*/ 181 h 1141"/>
                <a:gd name="T110" fmla="*/ 351 w 353"/>
                <a:gd name="T111" fmla="*/ 241 h 1141"/>
                <a:gd name="T112" fmla="*/ 345 w 353"/>
                <a:gd name="T113" fmla="*/ 289 h 1141"/>
                <a:gd name="T114" fmla="*/ 312 w 353"/>
                <a:gd name="T115" fmla="*/ 313 h 1141"/>
                <a:gd name="T116" fmla="*/ 261 w 353"/>
                <a:gd name="T117" fmla="*/ 322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1141">
                  <a:moveTo>
                    <a:pt x="0" y="1141"/>
                  </a:moveTo>
                  <a:cubicBezTo>
                    <a:pt x="20" y="1136"/>
                    <a:pt x="40" y="1132"/>
                    <a:pt x="54" y="1126"/>
                  </a:cubicBezTo>
                  <a:cubicBezTo>
                    <a:pt x="68" y="1120"/>
                    <a:pt x="80" y="1111"/>
                    <a:pt x="87" y="1102"/>
                  </a:cubicBezTo>
                  <a:cubicBezTo>
                    <a:pt x="94" y="1093"/>
                    <a:pt x="96" y="1086"/>
                    <a:pt x="99" y="1072"/>
                  </a:cubicBezTo>
                  <a:cubicBezTo>
                    <a:pt x="102" y="1058"/>
                    <a:pt x="104" y="1028"/>
                    <a:pt x="108" y="1015"/>
                  </a:cubicBezTo>
                  <a:cubicBezTo>
                    <a:pt x="112" y="1002"/>
                    <a:pt x="112" y="1000"/>
                    <a:pt x="123" y="994"/>
                  </a:cubicBezTo>
                  <a:cubicBezTo>
                    <a:pt x="134" y="988"/>
                    <a:pt x="165" y="982"/>
                    <a:pt x="177" y="979"/>
                  </a:cubicBezTo>
                  <a:cubicBezTo>
                    <a:pt x="189" y="976"/>
                    <a:pt x="191" y="978"/>
                    <a:pt x="195" y="973"/>
                  </a:cubicBezTo>
                  <a:cubicBezTo>
                    <a:pt x="199" y="968"/>
                    <a:pt x="202" y="957"/>
                    <a:pt x="201" y="952"/>
                  </a:cubicBezTo>
                  <a:cubicBezTo>
                    <a:pt x="200" y="947"/>
                    <a:pt x="198" y="943"/>
                    <a:pt x="186" y="940"/>
                  </a:cubicBezTo>
                  <a:cubicBezTo>
                    <a:pt x="174" y="937"/>
                    <a:pt x="127" y="936"/>
                    <a:pt x="126" y="931"/>
                  </a:cubicBezTo>
                  <a:cubicBezTo>
                    <a:pt x="125" y="926"/>
                    <a:pt x="164" y="920"/>
                    <a:pt x="177" y="910"/>
                  </a:cubicBezTo>
                  <a:cubicBezTo>
                    <a:pt x="190" y="900"/>
                    <a:pt x="207" y="883"/>
                    <a:pt x="207" y="874"/>
                  </a:cubicBezTo>
                  <a:cubicBezTo>
                    <a:pt x="207" y="865"/>
                    <a:pt x="194" y="858"/>
                    <a:pt x="177" y="853"/>
                  </a:cubicBezTo>
                  <a:cubicBezTo>
                    <a:pt x="160" y="848"/>
                    <a:pt x="107" y="848"/>
                    <a:pt x="105" y="844"/>
                  </a:cubicBezTo>
                  <a:cubicBezTo>
                    <a:pt x="103" y="840"/>
                    <a:pt x="145" y="833"/>
                    <a:pt x="162" y="826"/>
                  </a:cubicBezTo>
                  <a:cubicBezTo>
                    <a:pt x="179" y="819"/>
                    <a:pt x="200" y="810"/>
                    <a:pt x="207" y="802"/>
                  </a:cubicBezTo>
                  <a:cubicBezTo>
                    <a:pt x="214" y="794"/>
                    <a:pt x="206" y="784"/>
                    <a:pt x="201" y="778"/>
                  </a:cubicBezTo>
                  <a:cubicBezTo>
                    <a:pt x="196" y="772"/>
                    <a:pt x="187" y="770"/>
                    <a:pt x="177" y="769"/>
                  </a:cubicBezTo>
                  <a:cubicBezTo>
                    <a:pt x="167" y="768"/>
                    <a:pt x="151" y="770"/>
                    <a:pt x="138" y="769"/>
                  </a:cubicBezTo>
                  <a:cubicBezTo>
                    <a:pt x="125" y="768"/>
                    <a:pt x="92" y="769"/>
                    <a:pt x="99" y="763"/>
                  </a:cubicBezTo>
                  <a:cubicBezTo>
                    <a:pt x="106" y="757"/>
                    <a:pt x="162" y="738"/>
                    <a:pt x="180" y="730"/>
                  </a:cubicBezTo>
                  <a:cubicBezTo>
                    <a:pt x="198" y="722"/>
                    <a:pt x="206" y="718"/>
                    <a:pt x="210" y="712"/>
                  </a:cubicBezTo>
                  <a:cubicBezTo>
                    <a:pt x="214" y="706"/>
                    <a:pt x="208" y="696"/>
                    <a:pt x="204" y="691"/>
                  </a:cubicBezTo>
                  <a:cubicBezTo>
                    <a:pt x="200" y="686"/>
                    <a:pt x="196" y="681"/>
                    <a:pt x="186" y="679"/>
                  </a:cubicBezTo>
                  <a:cubicBezTo>
                    <a:pt x="176" y="677"/>
                    <a:pt x="155" y="676"/>
                    <a:pt x="141" y="676"/>
                  </a:cubicBezTo>
                  <a:cubicBezTo>
                    <a:pt x="127" y="676"/>
                    <a:pt x="94" y="681"/>
                    <a:pt x="102" y="676"/>
                  </a:cubicBezTo>
                  <a:cubicBezTo>
                    <a:pt x="110" y="671"/>
                    <a:pt x="171" y="652"/>
                    <a:pt x="189" y="643"/>
                  </a:cubicBezTo>
                  <a:cubicBezTo>
                    <a:pt x="207" y="634"/>
                    <a:pt x="207" y="629"/>
                    <a:pt x="210" y="622"/>
                  </a:cubicBezTo>
                  <a:cubicBezTo>
                    <a:pt x="213" y="615"/>
                    <a:pt x="212" y="606"/>
                    <a:pt x="207" y="601"/>
                  </a:cubicBezTo>
                  <a:cubicBezTo>
                    <a:pt x="202" y="596"/>
                    <a:pt x="194" y="594"/>
                    <a:pt x="177" y="592"/>
                  </a:cubicBezTo>
                  <a:cubicBezTo>
                    <a:pt x="160" y="590"/>
                    <a:pt x="105" y="594"/>
                    <a:pt x="102" y="589"/>
                  </a:cubicBezTo>
                  <a:cubicBezTo>
                    <a:pt x="99" y="584"/>
                    <a:pt x="144" y="566"/>
                    <a:pt x="159" y="559"/>
                  </a:cubicBezTo>
                  <a:cubicBezTo>
                    <a:pt x="174" y="552"/>
                    <a:pt x="187" y="552"/>
                    <a:pt x="195" y="547"/>
                  </a:cubicBezTo>
                  <a:cubicBezTo>
                    <a:pt x="203" y="542"/>
                    <a:pt x="208" y="531"/>
                    <a:pt x="207" y="526"/>
                  </a:cubicBezTo>
                  <a:cubicBezTo>
                    <a:pt x="206" y="521"/>
                    <a:pt x="199" y="518"/>
                    <a:pt x="186" y="514"/>
                  </a:cubicBezTo>
                  <a:cubicBezTo>
                    <a:pt x="173" y="510"/>
                    <a:pt x="127" y="509"/>
                    <a:pt x="126" y="502"/>
                  </a:cubicBezTo>
                  <a:cubicBezTo>
                    <a:pt x="125" y="495"/>
                    <a:pt x="164" y="480"/>
                    <a:pt x="180" y="472"/>
                  </a:cubicBezTo>
                  <a:cubicBezTo>
                    <a:pt x="196" y="464"/>
                    <a:pt x="214" y="462"/>
                    <a:pt x="219" y="457"/>
                  </a:cubicBezTo>
                  <a:cubicBezTo>
                    <a:pt x="224" y="452"/>
                    <a:pt x="220" y="445"/>
                    <a:pt x="213" y="439"/>
                  </a:cubicBezTo>
                  <a:cubicBezTo>
                    <a:pt x="206" y="433"/>
                    <a:pt x="190" y="425"/>
                    <a:pt x="180" y="421"/>
                  </a:cubicBezTo>
                  <a:cubicBezTo>
                    <a:pt x="170" y="417"/>
                    <a:pt x="163" y="415"/>
                    <a:pt x="150" y="415"/>
                  </a:cubicBezTo>
                  <a:cubicBezTo>
                    <a:pt x="137" y="415"/>
                    <a:pt x="108" y="424"/>
                    <a:pt x="102" y="421"/>
                  </a:cubicBezTo>
                  <a:cubicBezTo>
                    <a:pt x="96" y="418"/>
                    <a:pt x="103" y="400"/>
                    <a:pt x="114" y="394"/>
                  </a:cubicBezTo>
                  <a:cubicBezTo>
                    <a:pt x="125" y="388"/>
                    <a:pt x="156" y="387"/>
                    <a:pt x="168" y="382"/>
                  </a:cubicBezTo>
                  <a:cubicBezTo>
                    <a:pt x="180" y="377"/>
                    <a:pt x="187" y="373"/>
                    <a:pt x="189" y="364"/>
                  </a:cubicBezTo>
                  <a:cubicBezTo>
                    <a:pt x="191" y="355"/>
                    <a:pt x="193" y="350"/>
                    <a:pt x="180" y="325"/>
                  </a:cubicBezTo>
                  <a:cubicBezTo>
                    <a:pt x="167" y="300"/>
                    <a:pt x="130" y="242"/>
                    <a:pt x="111" y="211"/>
                  </a:cubicBezTo>
                  <a:cubicBezTo>
                    <a:pt x="92" y="180"/>
                    <a:pt x="74" y="161"/>
                    <a:pt x="66" y="136"/>
                  </a:cubicBezTo>
                  <a:cubicBezTo>
                    <a:pt x="58" y="111"/>
                    <a:pt x="59" y="82"/>
                    <a:pt x="63" y="61"/>
                  </a:cubicBezTo>
                  <a:cubicBezTo>
                    <a:pt x="67" y="40"/>
                    <a:pt x="74" y="19"/>
                    <a:pt x="90" y="10"/>
                  </a:cubicBezTo>
                  <a:cubicBezTo>
                    <a:pt x="106" y="1"/>
                    <a:pt x="139" y="0"/>
                    <a:pt x="162" y="7"/>
                  </a:cubicBezTo>
                  <a:cubicBezTo>
                    <a:pt x="185" y="14"/>
                    <a:pt x="210" y="36"/>
                    <a:pt x="231" y="55"/>
                  </a:cubicBezTo>
                  <a:cubicBezTo>
                    <a:pt x="252" y="74"/>
                    <a:pt x="272" y="100"/>
                    <a:pt x="288" y="121"/>
                  </a:cubicBezTo>
                  <a:cubicBezTo>
                    <a:pt x="304" y="142"/>
                    <a:pt x="320" y="161"/>
                    <a:pt x="330" y="181"/>
                  </a:cubicBezTo>
                  <a:cubicBezTo>
                    <a:pt x="340" y="201"/>
                    <a:pt x="349" y="223"/>
                    <a:pt x="351" y="241"/>
                  </a:cubicBezTo>
                  <a:cubicBezTo>
                    <a:pt x="353" y="259"/>
                    <a:pt x="351" y="277"/>
                    <a:pt x="345" y="289"/>
                  </a:cubicBezTo>
                  <a:cubicBezTo>
                    <a:pt x="339" y="301"/>
                    <a:pt x="326" y="308"/>
                    <a:pt x="312" y="313"/>
                  </a:cubicBezTo>
                  <a:cubicBezTo>
                    <a:pt x="298" y="318"/>
                    <a:pt x="279" y="320"/>
                    <a:pt x="261" y="322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94" name="Freeform 394"/>
            <p:cNvSpPr>
              <a:spLocks/>
            </p:cNvSpPr>
            <p:nvPr/>
          </p:nvSpPr>
          <p:spPr bwMode="auto">
            <a:xfrm>
              <a:off x="3948" y="2451"/>
              <a:ext cx="203" cy="713"/>
            </a:xfrm>
            <a:custGeom>
              <a:avLst/>
              <a:gdLst>
                <a:gd name="T0" fmla="*/ 99 w 244"/>
                <a:gd name="T1" fmla="*/ 858 h 858"/>
                <a:gd name="T2" fmla="*/ 78 w 244"/>
                <a:gd name="T3" fmla="*/ 834 h 858"/>
                <a:gd name="T4" fmla="*/ 9 w 244"/>
                <a:gd name="T5" fmla="*/ 834 h 858"/>
                <a:gd name="T6" fmla="*/ 72 w 244"/>
                <a:gd name="T7" fmla="*/ 798 h 858"/>
                <a:gd name="T8" fmla="*/ 144 w 244"/>
                <a:gd name="T9" fmla="*/ 771 h 858"/>
                <a:gd name="T10" fmla="*/ 177 w 244"/>
                <a:gd name="T11" fmla="*/ 726 h 858"/>
                <a:gd name="T12" fmla="*/ 228 w 244"/>
                <a:gd name="T13" fmla="*/ 663 h 858"/>
                <a:gd name="T14" fmla="*/ 234 w 244"/>
                <a:gd name="T15" fmla="*/ 585 h 858"/>
                <a:gd name="T16" fmla="*/ 201 w 244"/>
                <a:gd name="T17" fmla="*/ 528 h 858"/>
                <a:gd name="T18" fmla="*/ 162 w 244"/>
                <a:gd name="T19" fmla="*/ 486 h 858"/>
                <a:gd name="T20" fmla="*/ 153 w 244"/>
                <a:gd name="T21" fmla="*/ 384 h 858"/>
                <a:gd name="T22" fmla="*/ 171 w 244"/>
                <a:gd name="T23" fmla="*/ 306 h 858"/>
                <a:gd name="T24" fmla="*/ 198 w 244"/>
                <a:gd name="T25" fmla="*/ 225 h 858"/>
                <a:gd name="T26" fmla="*/ 222 w 244"/>
                <a:gd name="T27" fmla="*/ 150 h 858"/>
                <a:gd name="T28" fmla="*/ 243 w 244"/>
                <a:gd name="T29" fmla="*/ 90 h 858"/>
                <a:gd name="T30" fmla="*/ 228 w 244"/>
                <a:gd name="T31" fmla="*/ 30 h 858"/>
                <a:gd name="T32" fmla="*/ 156 w 244"/>
                <a:gd name="T33" fmla="*/ 9 h 858"/>
                <a:gd name="T34" fmla="*/ 120 w 244"/>
                <a:gd name="T35" fmla="*/ 87 h 858"/>
                <a:gd name="T36" fmla="*/ 138 w 244"/>
                <a:gd name="T37" fmla="*/ 201 h 858"/>
                <a:gd name="T38" fmla="*/ 93 w 244"/>
                <a:gd name="T39" fmla="*/ 222 h 858"/>
                <a:gd name="T40" fmla="*/ 48 w 244"/>
                <a:gd name="T41" fmla="*/ 213 h 858"/>
                <a:gd name="T42" fmla="*/ 18 w 244"/>
                <a:gd name="T43" fmla="*/ 183 h 858"/>
                <a:gd name="T44" fmla="*/ 12 w 244"/>
                <a:gd name="T45" fmla="*/ 132 h 858"/>
                <a:gd name="T46" fmla="*/ 0 w 244"/>
                <a:gd name="T47" fmla="*/ 81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858">
                  <a:moveTo>
                    <a:pt x="99" y="858"/>
                  </a:moveTo>
                  <a:cubicBezTo>
                    <a:pt x="96" y="848"/>
                    <a:pt x="93" y="838"/>
                    <a:pt x="78" y="834"/>
                  </a:cubicBezTo>
                  <a:cubicBezTo>
                    <a:pt x="63" y="830"/>
                    <a:pt x="10" y="840"/>
                    <a:pt x="9" y="834"/>
                  </a:cubicBezTo>
                  <a:cubicBezTo>
                    <a:pt x="8" y="828"/>
                    <a:pt x="50" y="808"/>
                    <a:pt x="72" y="798"/>
                  </a:cubicBezTo>
                  <a:cubicBezTo>
                    <a:pt x="94" y="788"/>
                    <a:pt x="127" y="783"/>
                    <a:pt x="144" y="771"/>
                  </a:cubicBezTo>
                  <a:cubicBezTo>
                    <a:pt x="161" y="759"/>
                    <a:pt x="163" y="744"/>
                    <a:pt x="177" y="726"/>
                  </a:cubicBezTo>
                  <a:cubicBezTo>
                    <a:pt x="191" y="708"/>
                    <a:pt x="219" y="686"/>
                    <a:pt x="228" y="663"/>
                  </a:cubicBezTo>
                  <a:cubicBezTo>
                    <a:pt x="237" y="640"/>
                    <a:pt x="238" y="607"/>
                    <a:pt x="234" y="585"/>
                  </a:cubicBezTo>
                  <a:cubicBezTo>
                    <a:pt x="230" y="563"/>
                    <a:pt x="213" y="545"/>
                    <a:pt x="201" y="528"/>
                  </a:cubicBezTo>
                  <a:cubicBezTo>
                    <a:pt x="189" y="511"/>
                    <a:pt x="170" y="510"/>
                    <a:pt x="162" y="486"/>
                  </a:cubicBezTo>
                  <a:cubicBezTo>
                    <a:pt x="154" y="462"/>
                    <a:pt x="151" y="414"/>
                    <a:pt x="153" y="384"/>
                  </a:cubicBezTo>
                  <a:cubicBezTo>
                    <a:pt x="155" y="354"/>
                    <a:pt x="164" y="332"/>
                    <a:pt x="171" y="306"/>
                  </a:cubicBezTo>
                  <a:cubicBezTo>
                    <a:pt x="178" y="280"/>
                    <a:pt x="189" y="251"/>
                    <a:pt x="198" y="225"/>
                  </a:cubicBezTo>
                  <a:cubicBezTo>
                    <a:pt x="207" y="199"/>
                    <a:pt x="215" y="172"/>
                    <a:pt x="222" y="150"/>
                  </a:cubicBezTo>
                  <a:cubicBezTo>
                    <a:pt x="229" y="128"/>
                    <a:pt x="242" y="110"/>
                    <a:pt x="243" y="90"/>
                  </a:cubicBezTo>
                  <a:cubicBezTo>
                    <a:pt x="244" y="70"/>
                    <a:pt x="242" y="43"/>
                    <a:pt x="228" y="30"/>
                  </a:cubicBezTo>
                  <a:cubicBezTo>
                    <a:pt x="214" y="17"/>
                    <a:pt x="174" y="0"/>
                    <a:pt x="156" y="9"/>
                  </a:cubicBezTo>
                  <a:cubicBezTo>
                    <a:pt x="138" y="18"/>
                    <a:pt x="123" y="55"/>
                    <a:pt x="120" y="87"/>
                  </a:cubicBezTo>
                  <a:cubicBezTo>
                    <a:pt x="117" y="119"/>
                    <a:pt x="142" y="179"/>
                    <a:pt x="138" y="201"/>
                  </a:cubicBezTo>
                  <a:cubicBezTo>
                    <a:pt x="134" y="223"/>
                    <a:pt x="108" y="220"/>
                    <a:pt x="93" y="222"/>
                  </a:cubicBezTo>
                  <a:cubicBezTo>
                    <a:pt x="78" y="224"/>
                    <a:pt x="60" y="219"/>
                    <a:pt x="48" y="213"/>
                  </a:cubicBezTo>
                  <a:cubicBezTo>
                    <a:pt x="36" y="207"/>
                    <a:pt x="24" y="197"/>
                    <a:pt x="18" y="183"/>
                  </a:cubicBezTo>
                  <a:cubicBezTo>
                    <a:pt x="12" y="169"/>
                    <a:pt x="15" y="149"/>
                    <a:pt x="12" y="132"/>
                  </a:cubicBezTo>
                  <a:cubicBezTo>
                    <a:pt x="9" y="115"/>
                    <a:pt x="4" y="98"/>
                    <a:pt x="0" y="81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995" name="Group 395"/>
            <p:cNvGrpSpPr>
              <a:grpSpLocks/>
            </p:cNvGrpSpPr>
            <p:nvPr/>
          </p:nvGrpSpPr>
          <p:grpSpPr bwMode="auto">
            <a:xfrm>
              <a:off x="3573" y="3593"/>
              <a:ext cx="53" cy="137"/>
              <a:chOff x="6186" y="8251"/>
              <a:chExt cx="64" cy="165"/>
            </a:xfrm>
          </p:grpSpPr>
          <p:sp>
            <p:nvSpPr>
              <p:cNvPr id="281996" name="Freeform 396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97" name="Freeform 397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998" name="Group 398"/>
            <p:cNvGrpSpPr>
              <a:grpSpLocks/>
            </p:cNvGrpSpPr>
            <p:nvPr/>
          </p:nvGrpSpPr>
          <p:grpSpPr bwMode="auto">
            <a:xfrm>
              <a:off x="3567" y="3415"/>
              <a:ext cx="49" cy="135"/>
              <a:chOff x="6180" y="8038"/>
              <a:chExt cx="58" cy="162"/>
            </a:xfrm>
          </p:grpSpPr>
          <p:sp>
            <p:nvSpPr>
              <p:cNvPr id="281999" name="Freeform 399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00" name="Freeform 400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01" name="Group 401"/>
            <p:cNvGrpSpPr>
              <a:grpSpLocks/>
            </p:cNvGrpSpPr>
            <p:nvPr/>
          </p:nvGrpSpPr>
          <p:grpSpPr bwMode="auto">
            <a:xfrm>
              <a:off x="3633" y="3415"/>
              <a:ext cx="48" cy="135"/>
              <a:chOff x="6180" y="8038"/>
              <a:chExt cx="58" cy="162"/>
            </a:xfrm>
          </p:grpSpPr>
          <p:sp>
            <p:nvSpPr>
              <p:cNvPr id="282002" name="Freeform 402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03" name="Freeform 403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04" name="Group 404"/>
            <p:cNvGrpSpPr>
              <a:grpSpLocks/>
            </p:cNvGrpSpPr>
            <p:nvPr/>
          </p:nvGrpSpPr>
          <p:grpSpPr bwMode="auto">
            <a:xfrm>
              <a:off x="3635" y="3590"/>
              <a:ext cx="54" cy="137"/>
              <a:chOff x="6186" y="8251"/>
              <a:chExt cx="64" cy="165"/>
            </a:xfrm>
          </p:grpSpPr>
          <p:sp>
            <p:nvSpPr>
              <p:cNvPr id="282005" name="Freeform 405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06" name="Freeform 406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07" name="Group 407"/>
            <p:cNvGrpSpPr>
              <a:grpSpLocks/>
            </p:cNvGrpSpPr>
            <p:nvPr/>
          </p:nvGrpSpPr>
          <p:grpSpPr bwMode="auto">
            <a:xfrm>
              <a:off x="4140" y="3593"/>
              <a:ext cx="54" cy="137"/>
              <a:chOff x="6186" y="8251"/>
              <a:chExt cx="64" cy="165"/>
            </a:xfrm>
          </p:grpSpPr>
          <p:sp>
            <p:nvSpPr>
              <p:cNvPr id="282008" name="Freeform 408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09" name="Freeform 409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10" name="Group 410"/>
            <p:cNvGrpSpPr>
              <a:grpSpLocks/>
            </p:cNvGrpSpPr>
            <p:nvPr/>
          </p:nvGrpSpPr>
          <p:grpSpPr bwMode="auto">
            <a:xfrm>
              <a:off x="4203" y="3595"/>
              <a:ext cx="53" cy="137"/>
              <a:chOff x="6186" y="8251"/>
              <a:chExt cx="64" cy="165"/>
            </a:xfrm>
          </p:grpSpPr>
          <p:sp>
            <p:nvSpPr>
              <p:cNvPr id="282011" name="Freeform 411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12" name="Freeform 412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13" name="Group 413"/>
            <p:cNvGrpSpPr>
              <a:grpSpLocks/>
            </p:cNvGrpSpPr>
            <p:nvPr/>
          </p:nvGrpSpPr>
          <p:grpSpPr bwMode="auto">
            <a:xfrm>
              <a:off x="4265" y="3598"/>
              <a:ext cx="54" cy="136"/>
              <a:chOff x="6186" y="8251"/>
              <a:chExt cx="64" cy="165"/>
            </a:xfrm>
          </p:grpSpPr>
          <p:sp>
            <p:nvSpPr>
              <p:cNvPr id="282014" name="Freeform 414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15" name="Freeform 415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16" name="Group 416"/>
            <p:cNvGrpSpPr>
              <a:grpSpLocks/>
            </p:cNvGrpSpPr>
            <p:nvPr/>
          </p:nvGrpSpPr>
          <p:grpSpPr bwMode="auto">
            <a:xfrm>
              <a:off x="4328" y="3595"/>
              <a:ext cx="53" cy="137"/>
              <a:chOff x="6186" y="8251"/>
              <a:chExt cx="64" cy="165"/>
            </a:xfrm>
          </p:grpSpPr>
          <p:sp>
            <p:nvSpPr>
              <p:cNvPr id="282017" name="Freeform 417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18" name="Freeform 418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19" name="Group 419"/>
            <p:cNvGrpSpPr>
              <a:grpSpLocks/>
            </p:cNvGrpSpPr>
            <p:nvPr/>
          </p:nvGrpSpPr>
          <p:grpSpPr bwMode="auto">
            <a:xfrm>
              <a:off x="4391" y="3595"/>
              <a:ext cx="53" cy="137"/>
              <a:chOff x="6186" y="8251"/>
              <a:chExt cx="64" cy="165"/>
            </a:xfrm>
          </p:grpSpPr>
          <p:sp>
            <p:nvSpPr>
              <p:cNvPr id="282020" name="Freeform 420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21" name="Freeform 421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22" name="Group 422"/>
            <p:cNvGrpSpPr>
              <a:grpSpLocks/>
            </p:cNvGrpSpPr>
            <p:nvPr/>
          </p:nvGrpSpPr>
          <p:grpSpPr bwMode="auto">
            <a:xfrm>
              <a:off x="4453" y="3595"/>
              <a:ext cx="54" cy="137"/>
              <a:chOff x="6186" y="8251"/>
              <a:chExt cx="64" cy="165"/>
            </a:xfrm>
          </p:grpSpPr>
          <p:sp>
            <p:nvSpPr>
              <p:cNvPr id="282023" name="Freeform 423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24" name="Freeform 424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025" name="Freeform 425"/>
            <p:cNvSpPr>
              <a:spLocks/>
            </p:cNvSpPr>
            <p:nvPr/>
          </p:nvSpPr>
          <p:spPr bwMode="auto">
            <a:xfrm>
              <a:off x="4546" y="3575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26" name="Freeform 426"/>
            <p:cNvSpPr>
              <a:spLocks/>
            </p:cNvSpPr>
            <p:nvPr/>
          </p:nvSpPr>
          <p:spPr bwMode="auto">
            <a:xfrm flipV="1">
              <a:off x="4515" y="3595"/>
              <a:ext cx="24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27" name="Freeform 427"/>
            <p:cNvSpPr>
              <a:spLocks/>
            </p:cNvSpPr>
            <p:nvPr/>
          </p:nvSpPr>
          <p:spPr bwMode="auto">
            <a:xfrm>
              <a:off x="4568" y="3560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28" name="Freeform 428"/>
            <p:cNvSpPr>
              <a:spLocks/>
            </p:cNvSpPr>
            <p:nvPr/>
          </p:nvSpPr>
          <p:spPr bwMode="auto">
            <a:xfrm>
              <a:off x="4588" y="3538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29" name="Freeform 429"/>
            <p:cNvSpPr>
              <a:spLocks/>
            </p:cNvSpPr>
            <p:nvPr/>
          </p:nvSpPr>
          <p:spPr bwMode="auto">
            <a:xfrm>
              <a:off x="4608" y="3510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30" name="Freeform 430"/>
            <p:cNvSpPr>
              <a:spLocks/>
            </p:cNvSpPr>
            <p:nvPr/>
          </p:nvSpPr>
          <p:spPr bwMode="auto">
            <a:xfrm>
              <a:off x="4628" y="3483"/>
              <a:ext cx="23" cy="134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2031" name="Group 431"/>
            <p:cNvGrpSpPr>
              <a:grpSpLocks/>
            </p:cNvGrpSpPr>
            <p:nvPr/>
          </p:nvGrpSpPr>
          <p:grpSpPr bwMode="auto">
            <a:xfrm>
              <a:off x="4143" y="3438"/>
              <a:ext cx="48" cy="135"/>
              <a:chOff x="6180" y="8038"/>
              <a:chExt cx="58" cy="162"/>
            </a:xfrm>
          </p:grpSpPr>
          <p:sp>
            <p:nvSpPr>
              <p:cNvPr id="282032" name="Freeform 432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33" name="Freeform 433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34" name="Group 434"/>
            <p:cNvGrpSpPr>
              <a:grpSpLocks/>
            </p:cNvGrpSpPr>
            <p:nvPr/>
          </p:nvGrpSpPr>
          <p:grpSpPr bwMode="auto">
            <a:xfrm>
              <a:off x="4203" y="3443"/>
              <a:ext cx="48" cy="135"/>
              <a:chOff x="6180" y="8038"/>
              <a:chExt cx="58" cy="162"/>
            </a:xfrm>
          </p:grpSpPr>
          <p:sp>
            <p:nvSpPr>
              <p:cNvPr id="282035" name="Freeform 435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36" name="Freeform 436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37" name="Group 437"/>
            <p:cNvGrpSpPr>
              <a:grpSpLocks/>
            </p:cNvGrpSpPr>
            <p:nvPr/>
          </p:nvGrpSpPr>
          <p:grpSpPr bwMode="auto">
            <a:xfrm>
              <a:off x="4263" y="3443"/>
              <a:ext cx="48" cy="135"/>
              <a:chOff x="6180" y="8038"/>
              <a:chExt cx="58" cy="162"/>
            </a:xfrm>
          </p:grpSpPr>
          <p:sp>
            <p:nvSpPr>
              <p:cNvPr id="282038" name="Freeform 438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39" name="Freeform 439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40" name="Group 440"/>
            <p:cNvGrpSpPr>
              <a:grpSpLocks/>
            </p:cNvGrpSpPr>
            <p:nvPr/>
          </p:nvGrpSpPr>
          <p:grpSpPr bwMode="auto">
            <a:xfrm>
              <a:off x="4328" y="3443"/>
              <a:ext cx="48" cy="135"/>
              <a:chOff x="6180" y="8038"/>
              <a:chExt cx="58" cy="162"/>
            </a:xfrm>
          </p:grpSpPr>
          <p:sp>
            <p:nvSpPr>
              <p:cNvPr id="282041" name="Freeform 441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42" name="Freeform 442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43" name="Group 443"/>
            <p:cNvGrpSpPr>
              <a:grpSpLocks/>
            </p:cNvGrpSpPr>
            <p:nvPr/>
          </p:nvGrpSpPr>
          <p:grpSpPr bwMode="auto">
            <a:xfrm>
              <a:off x="4393" y="3443"/>
              <a:ext cx="48" cy="135"/>
              <a:chOff x="6180" y="8038"/>
              <a:chExt cx="58" cy="162"/>
            </a:xfrm>
          </p:grpSpPr>
          <p:sp>
            <p:nvSpPr>
              <p:cNvPr id="282044" name="Freeform 444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45" name="Freeform 445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46" name="Group 446"/>
            <p:cNvGrpSpPr>
              <a:grpSpLocks/>
            </p:cNvGrpSpPr>
            <p:nvPr/>
          </p:nvGrpSpPr>
          <p:grpSpPr bwMode="auto">
            <a:xfrm>
              <a:off x="4458" y="3443"/>
              <a:ext cx="49" cy="135"/>
              <a:chOff x="6180" y="8038"/>
              <a:chExt cx="58" cy="162"/>
            </a:xfrm>
          </p:grpSpPr>
          <p:sp>
            <p:nvSpPr>
              <p:cNvPr id="282047" name="Freeform 447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48" name="Freeform 448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49" name="Group 449"/>
            <p:cNvGrpSpPr>
              <a:grpSpLocks/>
            </p:cNvGrpSpPr>
            <p:nvPr/>
          </p:nvGrpSpPr>
          <p:grpSpPr bwMode="auto">
            <a:xfrm>
              <a:off x="4523" y="3435"/>
              <a:ext cx="48" cy="135"/>
              <a:chOff x="6180" y="8038"/>
              <a:chExt cx="58" cy="162"/>
            </a:xfrm>
          </p:grpSpPr>
          <p:sp>
            <p:nvSpPr>
              <p:cNvPr id="282050" name="Freeform 450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51" name="Freeform 451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52" name="Group 452"/>
            <p:cNvGrpSpPr>
              <a:grpSpLocks/>
            </p:cNvGrpSpPr>
            <p:nvPr/>
          </p:nvGrpSpPr>
          <p:grpSpPr bwMode="auto">
            <a:xfrm>
              <a:off x="4601" y="3378"/>
              <a:ext cx="48" cy="135"/>
              <a:chOff x="6180" y="8038"/>
              <a:chExt cx="58" cy="162"/>
            </a:xfrm>
          </p:grpSpPr>
          <p:sp>
            <p:nvSpPr>
              <p:cNvPr id="282053" name="Freeform 453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54" name="Freeform 454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055" name="Freeform 455"/>
            <p:cNvSpPr>
              <a:spLocks/>
            </p:cNvSpPr>
            <p:nvPr/>
          </p:nvSpPr>
          <p:spPr bwMode="auto">
            <a:xfrm>
              <a:off x="4576" y="3408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56" name="Freeform 456"/>
            <p:cNvSpPr>
              <a:spLocks/>
            </p:cNvSpPr>
            <p:nvPr/>
          </p:nvSpPr>
          <p:spPr bwMode="auto">
            <a:xfrm flipV="1">
              <a:off x="4651" y="3346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57" name="Freeform 457"/>
            <p:cNvSpPr>
              <a:spLocks/>
            </p:cNvSpPr>
            <p:nvPr/>
          </p:nvSpPr>
          <p:spPr bwMode="auto">
            <a:xfrm flipV="1">
              <a:off x="4678" y="3435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58" name="Freeform 458"/>
            <p:cNvSpPr>
              <a:spLocks/>
            </p:cNvSpPr>
            <p:nvPr/>
          </p:nvSpPr>
          <p:spPr bwMode="auto">
            <a:xfrm flipV="1">
              <a:off x="4653" y="3468"/>
              <a:ext cx="24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59" name="Freeform 459"/>
            <p:cNvSpPr>
              <a:spLocks/>
            </p:cNvSpPr>
            <p:nvPr/>
          </p:nvSpPr>
          <p:spPr bwMode="auto">
            <a:xfrm flipV="1">
              <a:off x="4668" y="3318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0" name="Freeform 460"/>
            <p:cNvSpPr>
              <a:spLocks/>
            </p:cNvSpPr>
            <p:nvPr/>
          </p:nvSpPr>
          <p:spPr bwMode="auto">
            <a:xfrm flipV="1">
              <a:off x="4696" y="3286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1" name="Freeform 461"/>
            <p:cNvSpPr>
              <a:spLocks/>
            </p:cNvSpPr>
            <p:nvPr/>
          </p:nvSpPr>
          <p:spPr bwMode="auto">
            <a:xfrm flipV="1">
              <a:off x="4818" y="3156"/>
              <a:ext cx="24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2" name="Freeform 462"/>
            <p:cNvSpPr>
              <a:spLocks/>
            </p:cNvSpPr>
            <p:nvPr/>
          </p:nvSpPr>
          <p:spPr bwMode="auto">
            <a:xfrm flipV="1">
              <a:off x="4853" y="3121"/>
              <a:ext cx="24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3" name="Freeform 463"/>
            <p:cNvSpPr>
              <a:spLocks/>
            </p:cNvSpPr>
            <p:nvPr/>
          </p:nvSpPr>
          <p:spPr bwMode="auto">
            <a:xfrm flipV="1">
              <a:off x="4886" y="3097"/>
              <a:ext cx="23" cy="134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4" name="Freeform 464"/>
            <p:cNvSpPr>
              <a:spLocks/>
            </p:cNvSpPr>
            <p:nvPr/>
          </p:nvSpPr>
          <p:spPr bwMode="auto">
            <a:xfrm flipV="1">
              <a:off x="4913" y="3074"/>
              <a:ext cx="24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5" name="Freeform 465"/>
            <p:cNvSpPr>
              <a:spLocks/>
            </p:cNvSpPr>
            <p:nvPr/>
          </p:nvSpPr>
          <p:spPr bwMode="auto">
            <a:xfrm flipV="1">
              <a:off x="4941" y="3039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6" name="Freeform 466"/>
            <p:cNvSpPr>
              <a:spLocks/>
            </p:cNvSpPr>
            <p:nvPr/>
          </p:nvSpPr>
          <p:spPr bwMode="auto">
            <a:xfrm flipV="1">
              <a:off x="4968" y="3007"/>
              <a:ext cx="24" cy="134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7" name="Freeform 467"/>
            <p:cNvSpPr>
              <a:spLocks/>
            </p:cNvSpPr>
            <p:nvPr/>
          </p:nvSpPr>
          <p:spPr bwMode="auto">
            <a:xfrm flipV="1">
              <a:off x="4996" y="2974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8" name="Freeform 468"/>
            <p:cNvSpPr>
              <a:spLocks/>
            </p:cNvSpPr>
            <p:nvPr/>
          </p:nvSpPr>
          <p:spPr bwMode="auto">
            <a:xfrm flipV="1">
              <a:off x="5023" y="2942"/>
              <a:ext cx="24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69" name="Freeform 469"/>
            <p:cNvSpPr>
              <a:spLocks/>
            </p:cNvSpPr>
            <p:nvPr/>
          </p:nvSpPr>
          <p:spPr bwMode="auto">
            <a:xfrm flipV="1">
              <a:off x="5026" y="3109"/>
              <a:ext cx="23" cy="134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70" name="Oval 470"/>
            <p:cNvSpPr>
              <a:spLocks noChangeArrowheads="1"/>
            </p:cNvSpPr>
            <p:nvPr/>
          </p:nvSpPr>
          <p:spPr bwMode="auto">
            <a:xfrm rot="2704246">
              <a:off x="4993" y="3239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1" name="Oval 471"/>
            <p:cNvSpPr>
              <a:spLocks noChangeArrowheads="1"/>
            </p:cNvSpPr>
            <p:nvPr/>
          </p:nvSpPr>
          <p:spPr bwMode="auto">
            <a:xfrm rot="2704246">
              <a:off x="4963" y="3274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2" name="Oval 472"/>
            <p:cNvSpPr>
              <a:spLocks noChangeArrowheads="1"/>
            </p:cNvSpPr>
            <p:nvPr/>
          </p:nvSpPr>
          <p:spPr bwMode="auto">
            <a:xfrm rot="2704246">
              <a:off x="4941" y="3302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3" name="Oval 473"/>
            <p:cNvSpPr>
              <a:spLocks noChangeArrowheads="1"/>
            </p:cNvSpPr>
            <p:nvPr/>
          </p:nvSpPr>
          <p:spPr bwMode="auto">
            <a:xfrm rot="2704246">
              <a:off x="4916" y="3329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4" name="Oval 474"/>
            <p:cNvSpPr>
              <a:spLocks noChangeArrowheads="1"/>
            </p:cNvSpPr>
            <p:nvPr/>
          </p:nvSpPr>
          <p:spPr bwMode="auto">
            <a:xfrm rot="2704246">
              <a:off x="4886" y="3359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5" name="Oval 475"/>
            <p:cNvSpPr>
              <a:spLocks noChangeArrowheads="1"/>
            </p:cNvSpPr>
            <p:nvPr/>
          </p:nvSpPr>
          <p:spPr bwMode="auto">
            <a:xfrm rot="2704246">
              <a:off x="4859" y="3386"/>
              <a:ext cx="58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6" name="Oval 476"/>
            <p:cNvSpPr>
              <a:spLocks noChangeArrowheads="1"/>
            </p:cNvSpPr>
            <p:nvPr/>
          </p:nvSpPr>
          <p:spPr bwMode="auto">
            <a:xfrm rot="2704246">
              <a:off x="4826" y="3419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7" name="Oval 477"/>
            <p:cNvSpPr>
              <a:spLocks noChangeArrowheads="1"/>
            </p:cNvSpPr>
            <p:nvPr/>
          </p:nvSpPr>
          <p:spPr bwMode="auto">
            <a:xfrm rot="2704246">
              <a:off x="4793" y="3451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8" name="Oval 478"/>
            <p:cNvSpPr>
              <a:spLocks noChangeArrowheads="1"/>
            </p:cNvSpPr>
            <p:nvPr/>
          </p:nvSpPr>
          <p:spPr bwMode="auto">
            <a:xfrm rot="2704246">
              <a:off x="4768" y="348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79" name="Freeform 479"/>
            <p:cNvSpPr>
              <a:spLocks/>
            </p:cNvSpPr>
            <p:nvPr/>
          </p:nvSpPr>
          <p:spPr bwMode="auto">
            <a:xfrm flipV="1">
              <a:off x="4991" y="3136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0" name="Freeform 480"/>
            <p:cNvSpPr>
              <a:spLocks/>
            </p:cNvSpPr>
            <p:nvPr/>
          </p:nvSpPr>
          <p:spPr bwMode="auto">
            <a:xfrm flipV="1">
              <a:off x="4956" y="3164"/>
              <a:ext cx="23" cy="134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1" name="Freeform 481"/>
            <p:cNvSpPr>
              <a:spLocks/>
            </p:cNvSpPr>
            <p:nvPr/>
          </p:nvSpPr>
          <p:spPr bwMode="auto">
            <a:xfrm flipV="1">
              <a:off x="4921" y="3191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2" name="Freeform 482"/>
            <p:cNvSpPr>
              <a:spLocks/>
            </p:cNvSpPr>
            <p:nvPr/>
          </p:nvSpPr>
          <p:spPr bwMode="auto">
            <a:xfrm flipV="1">
              <a:off x="4886" y="3226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3" name="Freeform 483"/>
            <p:cNvSpPr>
              <a:spLocks/>
            </p:cNvSpPr>
            <p:nvPr/>
          </p:nvSpPr>
          <p:spPr bwMode="auto">
            <a:xfrm flipV="1">
              <a:off x="4851" y="3266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4" name="Freeform 484"/>
            <p:cNvSpPr>
              <a:spLocks/>
            </p:cNvSpPr>
            <p:nvPr/>
          </p:nvSpPr>
          <p:spPr bwMode="auto">
            <a:xfrm flipV="1">
              <a:off x="4816" y="3318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5" name="Freeform 485"/>
            <p:cNvSpPr>
              <a:spLocks/>
            </p:cNvSpPr>
            <p:nvPr/>
          </p:nvSpPr>
          <p:spPr bwMode="auto">
            <a:xfrm flipV="1">
              <a:off x="4781" y="3351"/>
              <a:ext cx="23" cy="134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6" name="Freeform 486"/>
            <p:cNvSpPr>
              <a:spLocks/>
            </p:cNvSpPr>
            <p:nvPr/>
          </p:nvSpPr>
          <p:spPr bwMode="auto">
            <a:xfrm flipV="1">
              <a:off x="4786" y="3186"/>
              <a:ext cx="23" cy="135"/>
            </a:xfrm>
            <a:custGeom>
              <a:avLst/>
              <a:gdLst>
                <a:gd name="T0" fmla="*/ 21 w 28"/>
                <a:gd name="T1" fmla="*/ 0 h 162"/>
                <a:gd name="T2" fmla="*/ 0 w 28"/>
                <a:gd name="T3" fmla="*/ 21 h 162"/>
                <a:gd name="T4" fmla="*/ 21 w 28"/>
                <a:gd name="T5" fmla="*/ 48 h 162"/>
                <a:gd name="T6" fmla="*/ 0 w 28"/>
                <a:gd name="T7" fmla="*/ 60 h 162"/>
                <a:gd name="T8" fmla="*/ 18 w 28"/>
                <a:gd name="T9" fmla="*/ 84 h 162"/>
                <a:gd name="T10" fmla="*/ 6 w 28"/>
                <a:gd name="T11" fmla="*/ 114 h 162"/>
                <a:gd name="T12" fmla="*/ 27 w 28"/>
                <a:gd name="T13" fmla="*/ 135 h 162"/>
                <a:gd name="T14" fmla="*/ 9 w 28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2">
                  <a:moveTo>
                    <a:pt x="21" y="0"/>
                  </a:moveTo>
                  <a:cubicBezTo>
                    <a:pt x="10" y="6"/>
                    <a:pt x="0" y="13"/>
                    <a:pt x="0" y="21"/>
                  </a:cubicBezTo>
                  <a:cubicBezTo>
                    <a:pt x="0" y="29"/>
                    <a:pt x="21" y="42"/>
                    <a:pt x="21" y="48"/>
                  </a:cubicBezTo>
                  <a:cubicBezTo>
                    <a:pt x="21" y="54"/>
                    <a:pt x="0" y="54"/>
                    <a:pt x="0" y="60"/>
                  </a:cubicBezTo>
                  <a:cubicBezTo>
                    <a:pt x="0" y="66"/>
                    <a:pt x="17" y="75"/>
                    <a:pt x="18" y="84"/>
                  </a:cubicBezTo>
                  <a:cubicBezTo>
                    <a:pt x="19" y="93"/>
                    <a:pt x="4" y="106"/>
                    <a:pt x="6" y="114"/>
                  </a:cubicBezTo>
                  <a:cubicBezTo>
                    <a:pt x="8" y="122"/>
                    <a:pt x="26" y="127"/>
                    <a:pt x="27" y="135"/>
                  </a:cubicBezTo>
                  <a:cubicBezTo>
                    <a:pt x="28" y="143"/>
                    <a:pt x="18" y="152"/>
                    <a:pt x="9" y="162"/>
                  </a:cubicBezTo>
                </a:path>
              </a:pathLst>
            </a:custGeom>
            <a:noFill/>
            <a:ln w="952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087" name="Oval 487"/>
            <p:cNvSpPr>
              <a:spLocks noChangeArrowheads="1"/>
            </p:cNvSpPr>
            <p:nvPr/>
          </p:nvSpPr>
          <p:spPr bwMode="auto">
            <a:xfrm rot="-5400000">
              <a:off x="3816" y="3729"/>
              <a:ext cx="58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2088" name="Group 488"/>
            <p:cNvGrpSpPr>
              <a:grpSpLocks/>
            </p:cNvGrpSpPr>
            <p:nvPr/>
          </p:nvGrpSpPr>
          <p:grpSpPr bwMode="auto">
            <a:xfrm>
              <a:off x="3820" y="3590"/>
              <a:ext cx="53" cy="137"/>
              <a:chOff x="6186" y="8251"/>
              <a:chExt cx="64" cy="165"/>
            </a:xfrm>
          </p:grpSpPr>
          <p:sp>
            <p:nvSpPr>
              <p:cNvPr id="282089" name="Freeform 489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90" name="Freeform 490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91" name="Group 491"/>
            <p:cNvGrpSpPr>
              <a:grpSpLocks/>
            </p:cNvGrpSpPr>
            <p:nvPr/>
          </p:nvGrpSpPr>
          <p:grpSpPr bwMode="auto">
            <a:xfrm>
              <a:off x="3825" y="3411"/>
              <a:ext cx="48" cy="134"/>
              <a:chOff x="6180" y="8038"/>
              <a:chExt cx="58" cy="162"/>
            </a:xfrm>
          </p:grpSpPr>
          <p:sp>
            <p:nvSpPr>
              <p:cNvPr id="282092" name="Freeform 492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93" name="Freeform 493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94" name="Group 494"/>
            <p:cNvGrpSpPr>
              <a:grpSpLocks/>
            </p:cNvGrpSpPr>
            <p:nvPr/>
          </p:nvGrpSpPr>
          <p:grpSpPr bwMode="auto">
            <a:xfrm>
              <a:off x="3890" y="3408"/>
              <a:ext cx="49" cy="135"/>
              <a:chOff x="6180" y="8038"/>
              <a:chExt cx="58" cy="162"/>
            </a:xfrm>
          </p:grpSpPr>
          <p:sp>
            <p:nvSpPr>
              <p:cNvPr id="282095" name="Freeform 495"/>
              <p:cNvSpPr>
                <a:spLocks/>
              </p:cNvSpPr>
              <p:nvPr/>
            </p:nvSpPr>
            <p:spPr bwMode="auto">
              <a:xfrm>
                <a:off x="618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96" name="Freeform 496"/>
              <p:cNvSpPr>
                <a:spLocks/>
              </p:cNvSpPr>
              <p:nvPr/>
            </p:nvSpPr>
            <p:spPr bwMode="auto">
              <a:xfrm flipV="1">
                <a:off x="6210" y="8038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097" name="Group 497"/>
            <p:cNvGrpSpPr>
              <a:grpSpLocks/>
            </p:cNvGrpSpPr>
            <p:nvPr/>
          </p:nvGrpSpPr>
          <p:grpSpPr bwMode="auto">
            <a:xfrm>
              <a:off x="3888" y="3598"/>
              <a:ext cx="53" cy="136"/>
              <a:chOff x="6186" y="8251"/>
              <a:chExt cx="64" cy="165"/>
            </a:xfrm>
          </p:grpSpPr>
          <p:sp>
            <p:nvSpPr>
              <p:cNvPr id="282098" name="Freeform 498"/>
              <p:cNvSpPr>
                <a:spLocks/>
              </p:cNvSpPr>
              <p:nvPr/>
            </p:nvSpPr>
            <p:spPr bwMode="auto">
              <a:xfrm>
                <a:off x="6222" y="8251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99" name="Freeform 499"/>
              <p:cNvSpPr>
                <a:spLocks/>
              </p:cNvSpPr>
              <p:nvPr/>
            </p:nvSpPr>
            <p:spPr bwMode="auto">
              <a:xfrm flipV="1">
                <a:off x="6186" y="8254"/>
                <a:ext cx="28" cy="162"/>
              </a:xfrm>
              <a:custGeom>
                <a:avLst/>
                <a:gdLst>
                  <a:gd name="T0" fmla="*/ 21 w 28"/>
                  <a:gd name="T1" fmla="*/ 0 h 162"/>
                  <a:gd name="T2" fmla="*/ 0 w 28"/>
                  <a:gd name="T3" fmla="*/ 21 h 162"/>
                  <a:gd name="T4" fmla="*/ 21 w 28"/>
                  <a:gd name="T5" fmla="*/ 48 h 162"/>
                  <a:gd name="T6" fmla="*/ 0 w 28"/>
                  <a:gd name="T7" fmla="*/ 60 h 162"/>
                  <a:gd name="T8" fmla="*/ 18 w 28"/>
                  <a:gd name="T9" fmla="*/ 84 h 162"/>
                  <a:gd name="T10" fmla="*/ 6 w 28"/>
                  <a:gd name="T11" fmla="*/ 114 h 162"/>
                  <a:gd name="T12" fmla="*/ 27 w 28"/>
                  <a:gd name="T13" fmla="*/ 135 h 162"/>
                  <a:gd name="T14" fmla="*/ 9 w 28"/>
                  <a:gd name="T1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2">
                    <a:moveTo>
                      <a:pt x="21" y="0"/>
                    </a:moveTo>
                    <a:cubicBezTo>
                      <a:pt x="10" y="6"/>
                      <a:pt x="0" y="13"/>
                      <a:pt x="0" y="21"/>
                    </a:cubicBezTo>
                    <a:cubicBezTo>
                      <a:pt x="0" y="29"/>
                      <a:pt x="21" y="42"/>
                      <a:pt x="21" y="48"/>
                    </a:cubicBezTo>
                    <a:cubicBezTo>
                      <a:pt x="21" y="54"/>
                      <a:pt x="0" y="54"/>
                      <a:pt x="0" y="60"/>
                    </a:cubicBezTo>
                    <a:cubicBezTo>
                      <a:pt x="0" y="66"/>
                      <a:pt x="17" y="75"/>
                      <a:pt x="18" y="84"/>
                    </a:cubicBezTo>
                    <a:cubicBezTo>
                      <a:pt x="19" y="93"/>
                      <a:pt x="4" y="106"/>
                      <a:pt x="6" y="114"/>
                    </a:cubicBezTo>
                    <a:cubicBezTo>
                      <a:pt x="8" y="122"/>
                      <a:pt x="26" y="127"/>
                      <a:pt x="27" y="135"/>
                    </a:cubicBezTo>
                    <a:cubicBezTo>
                      <a:pt x="28" y="143"/>
                      <a:pt x="18" y="152"/>
                      <a:pt x="9" y="162"/>
                    </a:cubicBezTo>
                  </a:path>
                </a:pathLst>
              </a:custGeom>
              <a:noFill/>
              <a:ln w="952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100" name="Oval 500"/>
            <p:cNvSpPr>
              <a:spLocks noChangeArrowheads="1"/>
            </p:cNvSpPr>
            <p:nvPr/>
          </p:nvSpPr>
          <p:spPr bwMode="auto">
            <a:xfrm rot="-5400000">
              <a:off x="3883" y="3732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101" name="Freeform 501"/>
            <p:cNvSpPr>
              <a:spLocks/>
            </p:cNvSpPr>
            <p:nvPr/>
          </p:nvSpPr>
          <p:spPr bwMode="auto">
            <a:xfrm>
              <a:off x="3823" y="3787"/>
              <a:ext cx="207" cy="267"/>
            </a:xfrm>
            <a:custGeom>
              <a:avLst/>
              <a:gdLst>
                <a:gd name="T0" fmla="*/ 0 w 249"/>
                <a:gd name="T1" fmla="*/ 0 h 322"/>
                <a:gd name="T2" fmla="*/ 18 w 249"/>
                <a:gd name="T3" fmla="*/ 18 h 322"/>
                <a:gd name="T4" fmla="*/ 57 w 249"/>
                <a:gd name="T5" fmla="*/ 33 h 322"/>
                <a:gd name="T6" fmla="*/ 84 w 249"/>
                <a:gd name="T7" fmla="*/ 69 h 322"/>
                <a:gd name="T8" fmla="*/ 72 w 249"/>
                <a:gd name="T9" fmla="*/ 126 h 322"/>
                <a:gd name="T10" fmla="*/ 30 w 249"/>
                <a:gd name="T11" fmla="*/ 201 h 322"/>
                <a:gd name="T12" fmla="*/ 48 w 249"/>
                <a:gd name="T13" fmla="*/ 300 h 322"/>
                <a:gd name="T14" fmla="*/ 108 w 249"/>
                <a:gd name="T15" fmla="*/ 321 h 322"/>
                <a:gd name="T16" fmla="*/ 165 w 249"/>
                <a:gd name="T17" fmla="*/ 309 h 322"/>
                <a:gd name="T18" fmla="*/ 219 w 249"/>
                <a:gd name="T19" fmla="*/ 258 h 322"/>
                <a:gd name="T20" fmla="*/ 231 w 249"/>
                <a:gd name="T21" fmla="*/ 207 h 322"/>
                <a:gd name="T22" fmla="*/ 243 w 249"/>
                <a:gd name="T23" fmla="*/ 138 h 322"/>
                <a:gd name="T24" fmla="*/ 249 w 249"/>
                <a:gd name="T25" fmla="*/ 10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322">
                  <a:moveTo>
                    <a:pt x="0" y="0"/>
                  </a:moveTo>
                  <a:cubicBezTo>
                    <a:pt x="4" y="6"/>
                    <a:pt x="9" y="13"/>
                    <a:pt x="18" y="18"/>
                  </a:cubicBezTo>
                  <a:cubicBezTo>
                    <a:pt x="27" y="23"/>
                    <a:pt x="46" y="25"/>
                    <a:pt x="57" y="33"/>
                  </a:cubicBezTo>
                  <a:cubicBezTo>
                    <a:pt x="68" y="41"/>
                    <a:pt x="82" y="54"/>
                    <a:pt x="84" y="69"/>
                  </a:cubicBezTo>
                  <a:cubicBezTo>
                    <a:pt x="86" y="84"/>
                    <a:pt x="81" y="104"/>
                    <a:pt x="72" y="126"/>
                  </a:cubicBezTo>
                  <a:cubicBezTo>
                    <a:pt x="63" y="148"/>
                    <a:pt x="34" y="172"/>
                    <a:pt x="30" y="201"/>
                  </a:cubicBezTo>
                  <a:cubicBezTo>
                    <a:pt x="26" y="230"/>
                    <a:pt x="35" y="280"/>
                    <a:pt x="48" y="300"/>
                  </a:cubicBezTo>
                  <a:cubicBezTo>
                    <a:pt x="61" y="320"/>
                    <a:pt x="89" y="320"/>
                    <a:pt x="108" y="321"/>
                  </a:cubicBezTo>
                  <a:cubicBezTo>
                    <a:pt x="127" y="322"/>
                    <a:pt x="147" y="319"/>
                    <a:pt x="165" y="309"/>
                  </a:cubicBezTo>
                  <a:cubicBezTo>
                    <a:pt x="183" y="299"/>
                    <a:pt x="208" y="275"/>
                    <a:pt x="219" y="258"/>
                  </a:cubicBezTo>
                  <a:cubicBezTo>
                    <a:pt x="230" y="241"/>
                    <a:pt x="227" y="227"/>
                    <a:pt x="231" y="207"/>
                  </a:cubicBezTo>
                  <a:cubicBezTo>
                    <a:pt x="235" y="187"/>
                    <a:pt x="240" y="155"/>
                    <a:pt x="243" y="138"/>
                  </a:cubicBezTo>
                  <a:cubicBezTo>
                    <a:pt x="246" y="121"/>
                    <a:pt x="247" y="113"/>
                    <a:pt x="249" y="105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2102" name="Group 502"/>
            <p:cNvGrpSpPr>
              <a:grpSpLocks/>
            </p:cNvGrpSpPr>
            <p:nvPr/>
          </p:nvGrpSpPr>
          <p:grpSpPr bwMode="auto">
            <a:xfrm>
              <a:off x="4441" y="2892"/>
              <a:ext cx="250" cy="59"/>
              <a:chOff x="6864" y="15793"/>
              <a:chExt cx="301" cy="71"/>
            </a:xfrm>
          </p:grpSpPr>
          <p:sp>
            <p:nvSpPr>
              <p:cNvPr id="282103" name="Oval 503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04" name="Oval 504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05" name="Oval 505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06" name="Oval 506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07" name="Group 507"/>
            <p:cNvGrpSpPr>
              <a:grpSpLocks/>
            </p:cNvGrpSpPr>
            <p:nvPr/>
          </p:nvGrpSpPr>
          <p:grpSpPr bwMode="auto">
            <a:xfrm>
              <a:off x="4408" y="2919"/>
              <a:ext cx="251" cy="59"/>
              <a:chOff x="6864" y="15793"/>
              <a:chExt cx="301" cy="71"/>
            </a:xfrm>
          </p:grpSpPr>
          <p:sp>
            <p:nvSpPr>
              <p:cNvPr id="282108" name="Oval 508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09" name="Oval 509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0" name="Oval 510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1" name="Oval 511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12" name="Group 512"/>
            <p:cNvGrpSpPr>
              <a:grpSpLocks/>
            </p:cNvGrpSpPr>
            <p:nvPr/>
          </p:nvGrpSpPr>
          <p:grpSpPr bwMode="auto">
            <a:xfrm>
              <a:off x="4375" y="2947"/>
              <a:ext cx="252" cy="59"/>
              <a:chOff x="6864" y="15793"/>
              <a:chExt cx="301" cy="71"/>
            </a:xfrm>
          </p:grpSpPr>
          <p:sp>
            <p:nvSpPr>
              <p:cNvPr id="282113" name="Oval 513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4" name="Oval 514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5" name="Oval 515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6" name="Oval 516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17" name="Group 517"/>
            <p:cNvGrpSpPr>
              <a:grpSpLocks/>
            </p:cNvGrpSpPr>
            <p:nvPr/>
          </p:nvGrpSpPr>
          <p:grpSpPr bwMode="auto">
            <a:xfrm>
              <a:off x="4343" y="2974"/>
              <a:ext cx="251" cy="59"/>
              <a:chOff x="6864" y="15793"/>
              <a:chExt cx="301" cy="71"/>
            </a:xfrm>
          </p:grpSpPr>
          <p:sp>
            <p:nvSpPr>
              <p:cNvPr id="282118" name="Oval 518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9" name="Oval 519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0" name="Oval 520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1" name="Oval 521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22" name="Group 522"/>
            <p:cNvGrpSpPr>
              <a:grpSpLocks/>
            </p:cNvGrpSpPr>
            <p:nvPr/>
          </p:nvGrpSpPr>
          <p:grpSpPr bwMode="auto">
            <a:xfrm>
              <a:off x="4311" y="3009"/>
              <a:ext cx="250" cy="59"/>
              <a:chOff x="6864" y="15793"/>
              <a:chExt cx="301" cy="71"/>
            </a:xfrm>
          </p:grpSpPr>
          <p:sp>
            <p:nvSpPr>
              <p:cNvPr id="282123" name="Oval 523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4" name="Oval 524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5" name="Oval 525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6" name="Oval 526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27" name="Group 527"/>
            <p:cNvGrpSpPr>
              <a:grpSpLocks/>
            </p:cNvGrpSpPr>
            <p:nvPr/>
          </p:nvGrpSpPr>
          <p:grpSpPr bwMode="auto">
            <a:xfrm>
              <a:off x="4278" y="3044"/>
              <a:ext cx="251" cy="59"/>
              <a:chOff x="6864" y="15793"/>
              <a:chExt cx="301" cy="71"/>
            </a:xfrm>
          </p:grpSpPr>
          <p:sp>
            <p:nvSpPr>
              <p:cNvPr id="282128" name="Oval 528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9" name="Oval 529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0" name="Oval 530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1" name="Oval 531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32" name="Group 532"/>
            <p:cNvGrpSpPr>
              <a:grpSpLocks/>
            </p:cNvGrpSpPr>
            <p:nvPr/>
          </p:nvGrpSpPr>
          <p:grpSpPr bwMode="auto">
            <a:xfrm>
              <a:off x="4078" y="3236"/>
              <a:ext cx="251" cy="59"/>
              <a:chOff x="6864" y="15793"/>
              <a:chExt cx="301" cy="71"/>
            </a:xfrm>
          </p:grpSpPr>
          <p:sp>
            <p:nvSpPr>
              <p:cNvPr id="282133" name="Oval 533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4" name="Oval 534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5" name="Oval 535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6" name="Oval 536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37" name="Group 537"/>
            <p:cNvGrpSpPr>
              <a:grpSpLocks/>
            </p:cNvGrpSpPr>
            <p:nvPr/>
          </p:nvGrpSpPr>
          <p:grpSpPr bwMode="auto">
            <a:xfrm>
              <a:off x="4043" y="3266"/>
              <a:ext cx="251" cy="59"/>
              <a:chOff x="6864" y="15793"/>
              <a:chExt cx="301" cy="71"/>
            </a:xfrm>
          </p:grpSpPr>
          <p:sp>
            <p:nvSpPr>
              <p:cNvPr id="282138" name="Oval 538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9" name="Oval 539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0" name="Oval 540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1" name="Oval 541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42" name="Group 542"/>
            <p:cNvGrpSpPr>
              <a:grpSpLocks/>
            </p:cNvGrpSpPr>
            <p:nvPr/>
          </p:nvGrpSpPr>
          <p:grpSpPr bwMode="auto">
            <a:xfrm>
              <a:off x="4013" y="3298"/>
              <a:ext cx="251" cy="59"/>
              <a:chOff x="6864" y="15793"/>
              <a:chExt cx="301" cy="71"/>
            </a:xfrm>
          </p:grpSpPr>
          <p:sp>
            <p:nvSpPr>
              <p:cNvPr id="282143" name="Oval 543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4" name="Oval 544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5" name="Oval 545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6" name="Oval 546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47" name="Group 547"/>
            <p:cNvGrpSpPr>
              <a:grpSpLocks/>
            </p:cNvGrpSpPr>
            <p:nvPr/>
          </p:nvGrpSpPr>
          <p:grpSpPr bwMode="auto">
            <a:xfrm>
              <a:off x="4251" y="3081"/>
              <a:ext cx="250" cy="60"/>
              <a:chOff x="6864" y="15793"/>
              <a:chExt cx="301" cy="71"/>
            </a:xfrm>
          </p:grpSpPr>
          <p:sp>
            <p:nvSpPr>
              <p:cNvPr id="282148" name="Oval 548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9" name="Oval 549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0" name="Oval 550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1" name="Oval 551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52" name="Group 552"/>
            <p:cNvGrpSpPr>
              <a:grpSpLocks/>
            </p:cNvGrpSpPr>
            <p:nvPr/>
          </p:nvGrpSpPr>
          <p:grpSpPr bwMode="auto">
            <a:xfrm>
              <a:off x="4215" y="3119"/>
              <a:ext cx="251" cy="59"/>
              <a:chOff x="6864" y="15793"/>
              <a:chExt cx="301" cy="71"/>
            </a:xfrm>
          </p:grpSpPr>
          <p:sp>
            <p:nvSpPr>
              <p:cNvPr id="282153" name="Oval 553"/>
              <p:cNvSpPr>
                <a:spLocks noChangeArrowheads="1"/>
              </p:cNvSpPr>
              <p:nvPr/>
            </p:nvSpPr>
            <p:spPr bwMode="auto">
              <a:xfrm rot="-5400000">
                <a:off x="686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4" name="Oval 554"/>
              <p:cNvSpPr>
                <a:spLocks noChangeArrowheads="1"/>
              </p:cNvSpPr>
              <p:nvPr/>
            </p:nvSpPr>
            <p:spPr bwMode="auto">
              <a:xfrm rot="-5400000">
                <a:off x="6941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5" name="Oval 555"/>
              <p:cNvSpPr>
                <a:spLocks noChangeArrowheads="1"/>
              </p:cNvSpPr>
              <p:nvPr/>
            </p:nvSpPr>
            <p:spPr bwMode="auto">
              <a:xfrm rot="-5400000">
                <a:off x="7016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6" name="Oval 556"/>
              <p:cNvSpPr>
                <a:spLocks noChangeArrowheads="1"/>
              </p:cNvSpPr>
              <p:nvPr/>
            </p:nvSpPr>
            <p:spPr bwMode="auto">
              <a:xfrm rot="-5400000">
                <a:off x="7094" y="1579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57" name="Group 557"/>
            <p:cNvGrpSpPr>
              <a:grpSpLocks/>
            </p:cNvGrpSpPr>
            <p:nvPr/>
          </p:nvGrpSpPr>
          <p:grpSpPr bwMode="auto">
            <a:xfrm>
              <a:off x="4653" y="2912"/>
              <a:ext cx="381" cy="64"/>
              <a:chOff x="6861" y="8413"/>
              <a:chExt cx="457" cy="77"/>
            </a:xfrm>
          </p:grpSpPr>
          <p:sp>
            <p:nvSpPr>
              <p:cNvPr id="282158" name="Oval 558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9" name="Oval 559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0" name="Oval 560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1" name="Oval 561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2" name="Oval 562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3" name="Oval 563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64" name="Group 564"/>
            <p:cNvGrpSpPr>
              <a:grpSpLocks/>
            </p:cNvGrpSpPr>
            <p:nvPr/>
          </p:nvGrpSpPr>
          <p:grpSpPr bwMode="auto">
            <a:xfrm>
              <a:off x="4623" y="2944"/>
              <a:ext cx="381" cy="64"/>
              <a:chOff x="6861" y="8413"/>
              <a:chExt cx="457" cy="77"/>
            </a:xfrm>
          </p:grpSpPr>
          <p:sp>
            <p:nvSpPr>
              <p:cNvPr id="282165" name="Oval 565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6" name="Oval 566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7" name="Oval 567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8" name="Oval 568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9" name="Oval 569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0" name="Oval 570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71" name="Group 571"/>
            <p:cNvGrpSpPr>
              <a:grpSpLocks/>
            </p:cNvGrpSpPr>
            <p:nvPr/>
          </p:nvGrpSpPr>
          <p:grpSpPr bwMode="auto">
            <a:xfrm>
              <a:off x="4593" y="2977"/>
              <a:ext cx="381" cy="64"/>
              <a:chOff x="6861" y="8413"/>
              <a:chExt cx="457" cy="77"/>
            </a:xfrm>
          </p:grpSpPr>
          <p:sp>
            <p:nvSpPr>
              <p:cNvPr id="282172" name="Oval 572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3" name="Oval 573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4" name="Oval 574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5" name="Oval 575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6" name="Oval 576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7" name="Oval 577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78" name="Group 578"/>
            <p:cNvGrpSpPr>
              <a:grpSpLocks/>
            </p:cNvGrpSpPr>
            <p:nvPr/>
          </p:nvGrpSpPr>
          <p:grpSpPr bwMode="auto">
            <a:xfrm>
              <a:off x="4563" y="3009"/>
              <a:ext cx="381" cy="64"/>
              <a:chOff x="6861" y="8413"/>
              <a:chExt cx="457" cy="77"/>
            </a:xfrm>
          </p:grpSpPr>
          <p:sp>
            <p:nvSpPr>
              <p:cNvPr id="282179" name="Oval 579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0" name="Oval 580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1" name="Oval 581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2" name="Oval 582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3" name="Oval 583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4" name="Oval 584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85" name="Group 585"/>
            <p:cNvGrpSpPr>
              <a:grpSpLocks/>
            </p:cNvGrpSpPr>
            <p:nvPr/>
          </p:nvGrpSpPr>
          <p:grpSpPr bwMode="auto">
            <a:xfrm>
              <a:off x="4538" y="3037"/>
              <a:ext cx="381" cy="64"/>
              <a:chOff x="6861" y="8413"/>
              <a:chExt cx="457" cy="77"/>
            </a:xfrm>
          </p:grpSpPr>
          <p:sp>
            <p:nvSpPr>
              <p:cNvPr id="282186" name="Oval 586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7" name="Oval 587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8" name="Oval 588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9" name="Oval 589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0" name="Oval 590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1" name="Oval 591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92" name="Group 592"/>
            <p:cNvGrpSpPr>
              <a:grpSpLocks/>
            </p:cNvGrpSpPr>
            <p:nvPr/>
          </p:nvGrpSpPr>
          <p:grpSpPr bwMode="auto">
            <a:xfrm>
              <a:off x="4513" y="3061"/>
              <a:ext cx="381" cy="64"/>
              <a:chOff x="6861" y="8413"/>
              <a:chExt cx="457" cy="77"/>
            </a:xfrm>
          </p:grpSpPr>
          <p:sp>
            <p:nvSpPr>
              <p:cNvPr id="282193" name="Oval 593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4" name="Oval 594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5" name="Oval 595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6" name="Oval 596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7" name="Oval 597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8" name="Oval 598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199" name="Group 599"/>
            <p:cNvGrpSpPr>
              <a:grpSpLocks/>
            </p:cNvGrpSpPr>
            <p:nvPr/>
          </p:nvGrpSpPr>
          <p:grpSpPr bwMode="auto">
            <a:xfrm>
              <a:off x="4471" y="3097"/>
              <a:ext cx="381" cy="64"/>
              <a:chOff x="6861" y="8413"/>
              <a:chExt cx="457" cy="77"/>
            </a:xfrm>
          </p:grpSpPr>
          <p:sp>
            <p:nvSpPr>
              <p:cNvPr id="282200" name="Oval 600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1" name="Oval 601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2" name="Oval 602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3" name="Oval 603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4" name="Oval 604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5" name="Oval 605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206" name="Oval 606"/>
            <p:cNvSpPr>
              <a:spLocks noChangeArrowheads="1"/>
            </p:cNvSpPr>
            <p:nvPr/>
          </p:nvSpPr>
          <p:spPr bwMode="auto">
            <a:xfrm rot="2704246">
              <a:off x="4763" y="3130"/>
              <a:ext cx="59" cy="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2207" name="Group 607"/>
            <p:cNvGrpSpPr>
              <a:grpSpLocks/>
            </p:cNvGrpSpPr>
            <p:nvPr/>
          </p:nvGrpSpPr>
          <p:grpSpPr bwMode="auto">
            <a:xfrm>
              <a:off x="4383" y="3121"/>
              <a:ext cx="381" cy="64"/>
              <a:chOff x="6861" y="8413"/>
              <a:chExt cx="457" cy="77"/>
            </a:xfrm>
          </p:grpSpPr>
          <p:sp>
            <p:nvSpPr>
              <p:cNvPr id="282208" name="Oval 608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9" name="Oval 609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0" name="Oval 610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1" name="Oval 611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2" name="Oval 612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3" name="Oval 613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14" name="Group 614"/>
            <p:cNvGrpSpPr>
              <a:grpSpLocks/>
            </p:cNvGrpSpPr>
            <p:nvPr/>
          </p:nvGrpSpPr>
          <p:grpSpPr bwMode="auto">
            <a:xfrm>
              <a:off x="4293" y="3156"/>
              <a:ext cx="381" cy="64"/>
              <a:chOff x="6861" y="8413"/>
              <a:chExt cx="457" cy="77"/>
            </a:xfrm>
          </p:grpSpPr>
          <p:sp>
            <p:nvSpPr>
              <p:cNvPr id="282215" name="Oval 615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6" name="Oval 616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7" name="Oval 617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8" name="Oval 618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9" name="Oval 619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0" name="Oval 620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21" name="Group 621"/>
            <p:cNvGrpSpPr>
              <a:grpSpLocks/>
            </p:cNvGrpSpPr>
            <p:nvPr/>
          </p:nvGrpSpPr>
          <p:grpSpPr bwMode="auto">
            <a:xfrm>
              <a:off x="4265" y="3181"/>
              <a:ext cx="382" cy="64"/>
              <a:chOff x="6861" y="8413"/>
              <a:chExt cx="457" cy="77"/>
            </a:xfrm>
          </p:grpSpPr>
          <p:sp>
            <p:nvSpPr>
              <p:cNvPr id="282222" name="Oval 622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3" name="Oval 623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4" name="Oval 624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5" name="Oval 625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6" name="Oval 626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7" name="Oval 627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228" name="Freeform 628"/>
            <p:cNvSpPr>
              <a:spLocks/>
            </p:cNvSpPr>
            <p:nvPr/>
          </p:nvSpPr>
          <p:spPr bwMode="auto">
            <a:xfrm>
              <a:off x="4525" y="2726"/>
              <a:ext cx="311" cy="831"/>
            </a:xfrm>
            <a:custGeom>
              <a:avLst/>
              <a:gdLst>
                <a:gd name="T0" fmla="*/ 216 w 372"/>
                <a:gd name="T1" fmla="*/ 999 h 999"/>
                <a:gd name="T2" fmla="*/ 192 w 372"/>
                <a:gd name="T3" fmla="*/ 990 h 999"/>
                <a:gd name="T4" fmla="*/ 291 w 372"/>
                <a:gd name="T5" fmla="*/ 969 h 999"/>
                <a:gd name="T6" fmla="*/ 288 w 372"/>
                <a:gd name="T7" fmla="*/ 936 h 999"/>
                <a:gd name="T8" fmla="*/ 192 w 372"/>
                <a:gd name="T9" fmla="*/ 924 h 999"/>
                <a:gd name="T10" fmla="*/ 294 w 372"/>
                <a:gd name="T11" fmla="*/ 885 h 999"/>
                <a:gd name="T12" fmla="*/ 294 w 372"/>
                <a:gd name="T13" fmla="*/ 846 h 999"/>
                <a:gd name="T14" fmla="*/ 201 w 372"/>
                <a:gd name="T15" fmla="*/ 846 h 999"/>
                <a:gd name="T16" fmla="*/ 264 w 372"/>
                <a:gd name="T17" fmla="*/ 822 h 999"/>
                <a:gd name="T18" fmla="*/ 300 w 372"/>
                <a:gd name="T19" fmla="*/ 783 h 999"/>
                <a:gd name="T20" fmla="*/ 276 w 372"/>
                <a:gd name="T21" fmla="*/ 762 h 999"/>
                <a:gd name="T22" fmla="*/ 186 w 372"/>
                <a:gd name="T23" fmla="*/ 753 h 999"/>
                <a:gd name="T24" fmla="*/ 267 w 372"/>
                <a:gd name="T25" fmla="*/ 726 h 999"/>
                <a:gd name="T26" fmla="*/ 294 w 372"/>
                <a:gd name="T27" fmla="*/ 690 h 999"/>
                <a:gd name="T28" fmla="*/ 273 w 372"/>
                <a:gd name="T29" fmla="*/ 675 h 999"/>
                <a:gd name="T30" fmla="*/ 192 w 372"/>
                <a:gd name="T31" fmla="*/ 666 h 999"/>
                <a:gd name="T32" fmla="*/ 264 w 372"/>
                <a:gd name="T33" fmla="*/ 636 h 999"/>
                <a:gd name="T34" fmla="*/ 291 w 372"/>
                <a:gd name="T35" fmla="*/ 612 h 999"/>
                <a:gd name="T36" fmla="*/ 267 w 372"/>
                <a:gd name="T37" fmla="*/ 588 h 999"/>
                <a:gd name="T38" fmla="*/ 183 w 372"/>
                <a:gd name="T39" fmla="*/ 573 h 999"/>
                <a:gd name="T40" fmla="*/ 273 w 372"/>
                <a:gd name="T41" fmla="*/ 549 h 999"/>
                <a:gd name="T42" fmla="*/ 294 w 372"/>
                <a:gd name="T43" fmla="*/ 519 h 999"/>
                <a:gd name="T44" fmla="*/ 240 w 372"/>
                <a:gd name="T45" fmla="*/ 483 h 999"/>
                <a:gd name="T46" fmla="*/ 258 w 372"/>
                <a:gd name="T47" fmla="*/ 438 h 999"/>
                <a:gd name="T48" fmla="*/ 258 w 372"/>
                <a:gd name="T49" fmla="*/ 408 h 999"/>
                <a:gd name="T50" fmla="*/ 168 w 372"/>
                <a:gd name="T51" fmla="*/ 405 h 999"/>
                <a:gd name="T52" fmla="*/ 54 w 372"/>
                <a:gd name="T53" fmla="*/ 396 h 999"/>
                <a:gd name="T54" fmla="*/ 36 w 372"/>
                <a:gd name="T55" fmla="*/ 330 h 999"/>
                <a:gd name="T56" fmla="*/ 60 w 372"/>
                <a:gd name="T57" fmla="*/ 276 h 999"/>
                <a:gd name="T58" fmla="*/ 135 w 372"/>
                <a:gd name="T59" fmla="*/ 240 h 999"/>
                <a:gd name="T60" fmla="*/ 195 w 372"/>
                <a:gd name="T61" fmla="*/ 258 h 999"/>
                <a:gd name="T62" fmla="*/ 225 w 372"/>
                <a:gd name="T63" fmla="*/ 312 h 999"/>
                <a:gd name="T64" fmla="*/ 300 w 372"/>
                <a:gd name="T65" fmla="*/ 330 h 999"/>
                <a:gd name="T66" fmla="*/ 354 w 372"/>
                <a:gd name="T67" fmla="*/ 291 h 999"/>
                <a:gd name="T68" fmla="*/ 354 w 372"/>
                <a:gd name="T69" fmla="*/ 228 h 999"/>
                <a:gd name="T70" fmla="*/ 312 w 372"/>
                <a:gd name="T71" fmla="*/ 198 h 999"/>
                <a:gd name="T72" fmla="*/ 216 w 372"/>
                <a:gd name="T73" fmla="*/ 186 h 999"/>
                <a:gd name="T74" fmla="*/ 144 w 372"/>
                <a:gd name="T75" fmla="*/ 180 h 999"/>
                <a:gd name="T76" fmla="*/ 75 w 372"/>
                <a:gd name="T77" fmla="*/ 183 h 999"/>
                <a:gd name="T78" fmla="*/ 21 w 372"/>
                <a:gd name="T79" fmla="*/ 165 h 999"/>
                <a:gd name="T80" fmla="*/ 0 w 372"/>
                <a:gd name="T81" fmla="*/ 126 h 999"/>
                <a:gd name="T82" fmla="*/ 21 w 372"/>
                <a:gd name="T83" fmla="*/ 78 h 999"/>
                <a:gd name="T84" fmla="*/ 81 w 372"/>
                <a:gd name="T85" fmla="*/ 39 h 999"/>
                <a:gd name="T86" fmla="*/ 168 w 372"/>
                <a:gd name="T87" fmla="*/ 45 h 999"/>
                <a:gd name="T88" fmla="*/ 249 w 372"/>
                <a:gd name="T89" fmla="*/ 54 h 999"/>
                <a:gd name="T90" fmla="*/ 285 w 372"/>
                <a:gd name="T91" fmla="*/ 57 h 999"/>
                <a:gd name="T92" fmla="*/ 345 w 372"/>
                <a:gd name="T93" fmla="*/ 42 h 999"/>
                <a:gd name="T94" fmla="*/ 372 w 372"/>
                <a:gd name="T95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2" h="999">
                  <a:moveTo>
                    <a:pt x="216" y="999"/>
                  </a:moveTo>
                  <a:cubicBezTo>
                    <a:pt x="198" y="997"/>
                    <a:pt x="180" y="995"/>
                    <a:pt x="192" y="990"/>
                  </a:cubicBezTo>
                  <a:cubicBezTo>
                    <a:pt x="204" y="985"/>
                    <a:pt x="275" y="978"/>
                    <a:pt x="291" y="969"/>
                  </a:cubicBezTo>
                  <a:cubicBezTo>
                    <a:pt x="307" y="960"/>
                    <a:pt x="304" y="943"/>
                    <a:pt x="288" y="936"/>
                  </a:cubicBezTo>
                  <a:cubicBezTo>
                    <a:pt x="272" y="929"/>
                    <a:pt x="191" y="932"/>
                    <a:pt x="192" y="924"/>
                  </a:cubicBezTo>
                  <a:cubicBezTo>
                    <a:pt x="193" y="916"/>
                    <a:pt x="277" y="898"/>
                    <a:pt x="294" y="885"/>
                  </a:cubicBezTo>
                  <a:cubicBezTo>
                    <a:pt x="311" y="872"/>
                    <a:pt x="309" y="852"/>
                    <a:pt x="294" y="846"/>
                  </a:cubicBezTo>
                  <a:cubicBezTo>
                    <a:pt x="279" y="840"/>
                    <a:pt x="206" y="850"/>
                    <a:pt x="201" y="846"/>
                  </a:cubicBezTo>
                  <a:cubicBezTo>
                    <a:pt x="196" y="842"/>
                    <a:pt x="247" y="833"/>
                    <a:pt x="264" y="822"/>
                  </a:cubicBezTo>
                  <a:cubicBezTo>
                    <a:pt x="281" y="811"/>
                    <a:pt x="298" y="793"/>
                    <a:pt x="300" y="783"/>
                  </a:cubicBezTo>
                  <a:cubicBezTo>
                    <a:pt x="302" y="773"/>
                    <a:pt x="295" y="767"/>
                    <a:pt x="276" y="762"/>
                  </a:cubicBezTo>
                  <a:cubicBezTo>
                    <a:pt x="257" y="757"/>
                    <a:pt x="187" y="759"/>
                    <a:pt x="186" y="753"/>
                  </a:cubicBezTo>
                  <a:cubicBezTo>
                    <a:pt x="185" y="747"/>
                    <a:pt x="249" y="737"/>
                    <a:pt x="267" y="726"/>
                  </a:cubicBezTo>
                  <a:cubicBezTo>
                    <a:pt x="285" y="715"/>
                    <a:pt x="293" y="698"/>
                    <a:pt x="294" y="690"/>
                  </a:cubicBezTo>
                  <a:cubicBezTo>
                    <a:pt x="295" y="682"/>
                    <a:pt x="290" y="679"/>
                    <a:pt x="273" y="675"/>
                  </a:cubicBezTo>
                  <a:cubicBezTo>
                    <a:pt x="256" y="671"/>
                    <a:pt x="193" y="672"/>
                    <a:pt x="192" y="666"/>
                  </a:cubicBezTo>
                  <a:cubicBezTo>
                    <a:pt x="191" y="660"/>
                    <a:pt x="247" y="645"/>
                    <a:pt x="264" y="636"/>
                  </a:cubicBezTo>
                  <a:cubicBezTo>
                    <a:pt x="281" y="627"/>
                    <a:pt x="291" y="620"/>
                    <a:pt x="291" y="612"/>
                  </a:cubicBezTo>
                  <a:cubicBezTo>
                    <a:pt x="291" y="604"/>
                    <a:pt x="285" y="594"/>
                    <a:pt x="267" y="588"/>
                  </a:cubicBezTo>
                  <a:cubicBezTo>
                    <a:pt x="249" y="582"/>
                    <a:pt x="182" y="579"/>
                    <a:pt x="183" y="573"/>
                  </a:cubicBezTo>
                  <a:cubicBezTo>
                    <a:pt x="184" y="567"/>
                    <a:pt x="255" y="558"/>
                    <a:pt x="273" y="549"/>
                  </a:cubicBezTo>
                  <a:cubicBezTo>
                    <a:pt x="291" y="540"/>
                    <a:pt x="299" y="530"/>
                    <a:pt x="294" y="519"/>
                  </a:cubicBezTo>
                  <a:cubicBezTo>
                    <a:pt x="289" y="508"/>
                    <a:pt x="246" y="497"/>
                    <a:pt x="240" y="483"/>
                  </a:cubicBezTo>
                  <a:cubicBezTo>
                    <a:pt x="234" y="469"/>
                    <a:pt x="255" y="450"/>
                    <a:pt x="258" y="438"/>
                  </a:cubicBezTo>
                  <a:cubicBezTo>
                    <a:pt x="261" y="426"/>
                    <a:pt x="273" y="413"/>
                    <a:pt x="258" y="408"/>
                  </a:cubicBezTo>
                  <a:cubicBezTo>
                    <a:pt x="243" y="403"/>
                    <a:pt x="202" y="407"/>
                    <a:pt x="168" y="405"/>
                  </a:cubicBezTo>
                  <a:cubicBezTo>
                    <a:pt x="134" y="403"/>
                    <a:pt x="76" y="408"/>
                    <a:pt x="54" y="396"/>
                  </a:cubicBezTo>
                  <a:cubicBezTo>
                    <a:pt x="32" y="384"/>
                    <a:pt x="35" y="350"/>
                    <a:pt x="36" y="330"/>
                  </a:cubicBezTo>
                  <a:cubicBezTo>
                    <a:pt x="37" y="310"/>
                    <a:pt x="44" y="291"/>
                    <a:pt x="60" y="276"/>
                  </a:cubicBezTo>
                  <a:cubicBezTo>
                    <a:pt x="76" y="261"/>
                    <a:pt x="113" y="243"/>
                    <a:pt x="135" y="240"/>
                  </a:cubicBezTo>
                  <a:cubicBezTo>
                    <a:pt x="157" y="237"/>
                    <a:pt x="180" y="246"/>
                    <a:pt x="195" y="258"/>
                  </a:cubicBezTo>
                  <a:cubicBezTo>
                    <a:pt x="210" y="270"/>
                    <a:pt x="207" y="300"/>
                    <a:pt x="225" y="312"/>
                  </a:cubicBezTo>
                  <a:cubicBezTo>
                    <a:pt x="243" y="324"/>
                    <a:pt x="279" y="333"/>
                    <a:pt x="300" y="330"/>
                  </a:cubicBezTo>
                  <a:cubicBezTo>
                    <a:pt x="321" y="327"/>
                    <a:pt x="345" y="308"/>
                    <a:pt x="354" y="291"/>
                  </a:cubicBezTo>
                  <a:cubicBezTo>
                    <a:pt x="363" y="274"/>
                    <a:pt x="361" y="243"/>
                    <a:pt x="354" y="228"/>
                  </a:cubicBezTo>
                  <a:cubicBezTo>
                    <a:pt x="347" y="213"/>
                    <a:pt x="335" y="205"/>
                    <a:pt x="312" y="198"/>
                  </a:cubicBezTo>
                  <a:cubicBezTo>
                    <a:pt x="289" y="191"/>
                    <a:pt x="244" y="189"/>
                    <a:pt x="216" y="186"/>
                  </a:cubicBezTo>
                  <a:cubicBezTo>
                    <a:pt x="188" y="183"/>
                    <a:pt x="167" y="180"/>
                    <a:pt x="144" y="180"/>
                  </a:cubicBezTo>
                  <a:cubicBezTo>
                    <a:pt x="121" y="180"/>
                    <a:pt x="95" y="185"/>
                    <a:pt x="75" y="183"/>
                  </a:cubicBezTo>
                  <a:cubicBezTo>
                    <a:pt x="55" y="181"/>
                    <a:pt x="33" y="174"/>
                    <a:pt x="21" y="165"/>
                  </a:cubicBezTo>
                  <a:cubicBezTo>
                    <a:pt x="9" y="156"/>
                    <a:pt x="0" y="140"/>
                    <a:pt x="0" y="126"/>
                  </a:cubicBezTo>
                  <a:cubicBezTo>
                    <a:pt x="0" y="112"/>
                    <a:pt x="8" y="92"/>
                    <a:pt x="21" y="78"/>
                  </a:cubicBezTo>
                  <a:cubicBezTo>
                    <a:pt x="34" y="64"/>
                    <a:pt x="57" y="44"/>
                    <a:pt x="81" y="39"/>
                  </a:cubicBezTo>
                  <a:cubicBezTo>
                    <a:pt x="105" y="34"/>
                    <a:pt x="140" y="43"/>
                    <a:pt x="168" y="45"/>
                  </a:cubicBezTo>
                  <a:cubicBezTo>
                    <a:pt x="196" y="47"/>
                    <a:pt x="230" y="52"/>
                    <a:pt x="249" y="54"/>
                  </a:cubicBezTo>
                  <a:cubicBezTo>
                    <a:pt x="268" y="56"/>
                    <a:pt x="269" y="59"/>
                    <a:pt x="285" y="57"/>
                  </a:cubicBezTo>
                  <a:cubicBezTo>
                    <a:pt x="301" y="55"/>
                    <a:pt x="331" y="51"/>
                    <a:pt x="345" y="42"/>
                  </a:cubicBezTo>
                  <a:cubicBezTo>
                    <a:pt x="359" y="33"/>
                    <a:pt x="365" y="16"/>
                    <a:pt x="372" y="0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2229" name="Group 629"/>
            <p:cNvGrpSpPr>
              <a:grpSpLocks/>
            </p:cNvGrpSpPr>
            <p:nvPr/>
          </p:nvGrpSpPr>
          <p:grpSpPr bwMode="auto">
            <a:xfrm>
              <a:off x="4308" y="3206"/>
              <a:ext cx="381" cy="64"/>
              <a:chOff x="6861" y="8413"/>
              <a:chExt cx="457" cy="77"/>
            </a:xfrm>
          </p:grpSpPr>
          <p:sp>
            <p:nvSpPr>
              <p:cNvPr id="282230" name="Oval 630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1" name="Oval 631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2" name="Oval 632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3" name="Oval 633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4" name="Oval 634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5" name="Oval 635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36" name="Group 636"/>
            <p:cNvGrpSpPr>
              <a:grpSpLocks/>
            </p:cNvGrpSpPr>
            <p:nvPr/>
          </p:nvGrpSpPr>
          <p:grpSpPr bwMode="auto">
            <a:xfrm>
              <a:off x="4343" y="3231"/>
              <a:ext cx="381" cy="64"/>
              <a:chOff x="6861" y="8413"/>
              <a:chExt cx="457" cy="77"/>
            </a:xfrm>
          </p:grpSpPr>
          <p:sp>
            <p:nvSpPr>
              <p:cNvPr id="282237" name="Oval 637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8" name="Oval 638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9" name="Oval 639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0" name="Oval 640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1" name="Oval 641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2" name="Oval 642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43" name="Group 643"/>
            <p:cNvGrpSpPr>
              <a:grpSpLocks/>
            </p:cNvGrpSpPr>
            <p:nvPr/>
          </p:nvGrpSpPr>
          <p:grpSpPr bwMode="auto">
            <a:xfrm>
              <a:off x="4315" y="3261"/>
              <a:ext cx="382" cy="64"/>
              <a:chOff x="6861" y="8413"/>
              <a:chExt cx="457" cy="77"/>
            </a:xfrm>
          </p:grpSpPr>
          <p:sp>
            <p:nvSpPr>
              <p:cNvPr id="282244" name="Oval 644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5" name="Oval 645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6" name="Oval 646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7" name="Oval 647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8" name="Oval 648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9" name="Oval 649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50" name="Group 650"/>
            <p:cNvGrpSpPr>
              <a:grpSpLocks/>
            </p:cNvGrpSpPr>
            <p:nvPr/>
          </p:nvGrpSpPr>
          <p:grpSpPr bwMode="auto">
            <a:xfrm>
              <a:off x="4285" y="3293"/>
              <a:ext cx="382" cy="64"/>
              <a:chOff x="6861" y="8413"/>
              <a:chExt cx="457" cy="77"/>
            </a:xfrm>
          </p:grpSpPr>
          <p:sp>
            <p:nvSpPr>
              <p:cNvPr id="282251" name="Oval 651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2" name="Oval 652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3" name="Oval 653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4" name="Oval 654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5" name="Oval 655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6" name="Oval 656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57" name="Group 657"/>
            <p:cNvGrpSpPr>
              <a:grpSpLocks/>
            </p:cNvGrpSpPr>
            <p:nvPr/>
          </p:nvGrpSpPr>
          <p:grpSpPr bwMode="auto">
            <a:xfrm>
              <a:off x="4265" y="3321"/>
              <a:ext cx="382" cy="64"/>
              <a:chOff x="6861" y="8413"/>
              <a:chExt cx="457" cy="77"/>
            </a:xfrm>
          </p:grpSpPr>
          <p:sp>
            <p:nvSpPr>
              <p:cNvPr id="282258" name="Oval 658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9" name="Oval 659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0" name="Oval 660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1" name="Oval 661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2" name="Oval 662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3" name="Oval 663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64" name="Group 664"/>
            <p:cNvGrpSpPr>
              <a:grpSpLocks/>
            </p:cNvGrpSpPr>
            <p:nvPr/>
          </p:nvGrpSpPr>
          <p:grpSpPr bwMode="auto">
            <a:xfrm>
              <a:off x="4223" y="3351"/>
              <a:ext cx="381" cy="64"/>
              <a:chOff x="6861" y="8413"/>
              <a:chExt cx="457" cy="77"/>
            </a:xfrm>
          </p:grpSpPr>
          <p:sp>
            <p:nvSpPr>
              <p:cNvPr id="282265" name="Oval 665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6" name="Oval 666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7" name="Oval 667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8" name="Oval 668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9" name="Oval 669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0" name="Oval 670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271" name="Group 671"/>
            <p:cNvGrpSpPr>
              <a:grpSpLocks/>
            </p:cNvGrpSpPr>
            <p:nvPr/>
          </p:nvGrpSpPr>
          <p:grpSpPr bwMode="auto">
            <a:xfrm>
              <a:off x="4198" y="3378"/>
              <a:ext cx="381" cy="64"/>
              <a:chOff x="6861" y="8413"/>
              <a:chExt cx="457" cy="77"/>
            </a:xfrm>
          </p:grpSpPr>
          <p:sp>
            <p:nvSpPr>
              <p:cNvPr id="282272" name="Oval 672"/>
              <p:cNvSpPr>
                <a:spLocks noChangeArrowheads="1"/>
              </p:cNvSpPr>
              <p:nvPr/>
            </p:nvSpPr>
            <p:spPr bwMode="auto">
              <a:xfrm rot="-5400000">
                <a:off x="686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3" name="Oval 673"/>
              <p:cNvSpPr>
                <a:spLocks noChangeArrowheads="1"/>
              </p:cNvSpPr>
              <p:nvPr/>
            </p:nvSpPr>
            <p:spPr bwMode="auto">
              <a:xfrm rot="-5400000">
                <a:off x="6938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4" name="Oval 674"/>
              <p:cNvSpPr>
                <a:spLocks noChangeArrowheads="1"/>
              </p:cNvSpPr>
              <p:nvPr/>
            </p:nvSpPr>
            <p:spPr bwMode="auto">
              <a:xfrm rot="-5400000">
                <a:off x="7013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5" name="Oval 675"/>
              <p:cNvSpPr>
                <a:spLocks noChangeArrowheads="1"/>
              </p:cNvSpPr>
              <p:nvPr/>
            </p:nvSpPr>
            <p:spPr bwMode="auto">
              <a:xfrm rot="-5400000">
                <a:off x="7091" y="841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6" name="Oval 676"/>
              <p:cNvSpPr>
                <a:spLocks noChangeArrowheads="1"/>
              </p:cNvSpPr>
              <p:nvPr/>
            </p:nvSpPr>
            <p:spPr bwMode="auto">
              <a:xfrm rot="-5400000">
                <a:off x="7169" y="8416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7" name="Oval 677"/>
              <p:cNvSpPr>
                <a:spLocks noChangeArrowheads="1"/>
              </p:cNvSpPr>
              <p:nvPr/>
            </p:nvSpPr>
            <p:spPr bwMode="auto">
              <a:xfrm rot="-5400000">
                <a:off x="7247" y="8413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278" name="Freeform 678"/>
            <p:cNvSpPr>
              <a:spLocks/>
            </p:cNvSpPr>
            <p:nvPr/>
          </p:nvSpPr>
          <p:spPr bwMode="auto">
            <a:xfrm rot="-350105">
              <a:off x="3998" y="2700"/>
              <a:ext cx="251" cy="1367"/>
            </a:xfrm>
            <a:custGeom>
              <a:avLst/>
              <a:gdLst>
                <a:gd name="T0" fmla="*/ 198 w 301"/>
                <a:gd name="T1" fmla="*/ 1364 h 1645"/>
                <a:gd name="T2" fmla="*/ 288 w 301"/>
                <a:gd name="T3" fmla="*/ 1469 h 1645"/>
                <a:gd name="T4" fmla="*/ 243 w 301"/>
                <a:gd name="T5" fmla="*/ 1619 h 1645"/>
                <a:gd name="T6" fmla="*/ 90 w 301"/>
                <a:gd name="T7" fmla="*/ 1634 h 1645"/>
                <a:gd name="T8" fmla="*/ 63 w 301"/>
                <a:gd name="T9" fmla="*/ 1544 h 1645"/>
                <a:gd name="T10" fmla="*/ 141 w 301"/>
                <a:gd name="T11" fmla="*/ 1442 h 1645"/>
                <a:gd name="T12" fmla="*/ 117 w 301"/>
                <a:gd name="T13" fmla="*/ 1370 h 1645"/>
                <a:gd name="T14" fmla="*/ 39 w 301"/>
                <a:gd name="T15" fmla="*/ 1343 h 1645"/>
                <a:gd name="T16" fmla="*/ 36 w 301"/>
                <a:gd name="T17" fmla="*/ 1319 h 1645"/>
                <a:gd name="T18" fmla="*/ 102 w 301"/>
                <a:gd name="T19" fmla="*/ 1292 h 1645"/>
                <a:gd name="T20" fmla="*/ 51 w 301"/>
                <a:gd name="T21" fmla="*/ 1262 h 1645"/>
                <a:gd name="T22" fmla="*/ 30 w 301"/>
                <a:gd name="T23" fmla="*/ 1229 h 1645"/>
                <a:gd name="T24" fmla="*/ 114 w 301"/>
                <a:gd name="T25" fmla="*/ 1205 h 1645"/>
                <a:gd name="T26" fmla="*/ 36 w 301"/>
                <a:gd name="T27" fmla="*/ 1175 h 1645"/>
                <a:gd name="T28" fmla="*/ 54 w 301"/>
                <a:gd name="T29" fmla="*/ 1151 h 1645"/>
                <a:gd name="T30" fmla="*/ 120 w 301"/>
                <a:gd name="T31" fmla="*/ 1130 h 1645"/>
                <a:gd name="T32" fmla="*/ 72 w 301"/>
                <a:gd name="T33" fmla="*/ 1091 h 1645"/>
                <a:gd name="T34" fmla="*/ 60 w 301"/>
                <a:gd name="T35" fmla="*/ 1067 h 1645"/>
                <a:gd name="T36" fmla="*/ 132 w 301"/>
                <a:gd name="T37" fmla="*/ 1040 h 1645"/>
                <a:gd name="T38" fmla="*/ 75 w 301"/>
                <a:gd name="T39" fmla="*/ 1007 h 1645"/>
                <a:gd name="T40" fmla="*/ 60 w 301"/>
                <a:gd name="T41" fmla="*/ 977 h 1645"/>
                <a:gd name="T42" fmla="*/ 132 w 301"/>
                <a:gd name="T43" fmla="*/ 965 h 1645"/>
                <a:gd name="T44" fmla="*/ 138 w 301"/>
                <a:gd name="T45" fmla="*/ 929 h 1645"/>
                <a:gd name="T46" fmla="*/ 45 w 301"/>
                <a:gd name="T47" fmla="*/ 914 h 1645"/>
                <a:gd name="T48" fmla="*/ 147 w 301"/>
                <a:gd name="T49" fmla="*/ 884 h 1645"/>
                <a:gd name="T50" fmla="*/ 120 w 301"/>
                <a:gd name="T51" fmla="*/ 833 h 1645"/>
                <a:gd name="T52" fmla="*/ 54 w 301"/>
                <a:gd name="T53" fmla="*/ 824 h 1645"/>
                <a:gd name="T54" fmla="*/ 126 w 301"/>
                <a:gd name="T55" fmla="*/ 794 h 1645"/>
                <a:gd name="T56" fmla="*/ 231 w 301"/>
                <a:gd name="T57" fmla="*/ 737 h 1645"/>
                <a:gd name="T58" fmla="*/ 282 w 301"/>
                <a:gd name="T59" fmla="*/ 650 h 1645"/>
                <a:gd name="T60" fmla="*/ 246 w 301"/>
                <a:gd name="T61" fmla="*/ 533 h 1645"/>
                <a:gd name="T62" fmla="*/ 249 w 301"/>
                <a:gd name="T63" fmla="*/ 269 h 1645"/>
                <a:gd name="T64" fmla="*/ 285 w 301"/>
                <a:gd name="T65" fmla="*/ 140 h 1645"/>
                <a:gd name="T66" fmla="*/ 261 w 301"/>
                <a:gd name="T67" fmla="*/ 11 h 1645"/>
                <a:gd name="T68" fmla="*/ 177 w 301"/>
                <a:gd name="T69" fmla="*/ 77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1645">
                  <a:moveTo>
                    <a:pt x="141" y="1340"/>
                  </a:moveTo>
                  <a:cubicBezTo>
                    <a:pt x="160" y="1347"/>
                    <a:pt x="179" y="1354"/>
                    <a:pt x="198" y="1364"/>
                  </a:cubicBezTo>
                  <a:cubicBezTo>
                    <a:pt x="217" y="1374"/>
                    <a:pt x="240" y="1385"/>
                    <a:pt x="255" y="1403"/>
                  </a:cubicBezTo>
                  <a:cubicBezTo>
                    <a:pt x="270" y="1421"/>
                    <a:pt x="282" y="1444"/>
                    <a:pt x="288" y="1469"/>
                  </a:cubicBezTo>
                  <a:cubicBezTo>
                    <a:pt x="294" y="1494"/>
                    <a:pt x="298" y="1528"/>
                    <a:pt x="291" y="1553"/>
                  </a:cubicBezTo>
                  <a:cubicBezTo>
                    <a:pt x="284" y="1578"/>
                    <a:pt x="264" y="1604"/>
                    <a:pt x="243" y="1619"/>
                  </a:cubicBezTo>
                  <a:cubicBezTo>
                    <a:pt x="222" y="1634"/>
                    <a:pt x="190" y="1641"/>
                    <a:pt x="165" y="1643"/>
                  </a:cubicBezTo>
                  <a:cubicBezTo>
                    <a:pt x="140" y="1645"/>
                    <a:pt x="107" y="1640"/>
                    <a:pt x="90" y="1634"/>
                  </a:cubicBezTo>
                  <a:cubicBezTo>
                    <a:pt x="73" y="1628"/>
                    <a:pt x="68" y="1619"/>
                    <a:pt x="63" y="1604"/>
                  </a:cubicBezTo>
                  <a:cubicBezTo>
                    <a:pt x="58" y="1589"/>
                    <a:pt x="56" y="1562"/>
                    <a:pt x="63" y="1544"/>
                  </a:cubicBezTo>
                  <a:cubicBezTo>
                    <a:pt x="70" y="1526"/>
                    <a:pt x="95" y="1513"/>
                    <a:pt x="108" y="1496"/>
                  </a:cubicBezTo>
                  <a:cubicBezTo>
                    <a:pt x="121" y="1479"/>
                    <a:pt x="135" y="1459"/>
                    <a:pt x="141" y="1442"/>
                  </a:cubicBezTo>
                  <a:cubicBezTo>
                    <a:pt x="147" y="1425"/>
                    <a:pt x="151" y="1406"/>
                    <a:pt x="147" y="1394"/>
                  </a:cubicBezTo>
                  <a:cubicBezTo>
                    <a:pt x="143" y="1382"/>
                    <a:pt x="129" y="1377"/>
                    <a:pt x="117" y="1370"/>
                  </a:cubicBezTo>
                  <a:cubicBezTo>
                    <a:pt x="105" y="1363"/>
                    <a:pt x="88" y="1357"/>
                    <a:pt x="75" y="1352"/>
                  </a:cubicBezTo>
                  <a:cubicBezTo>
                    <a:pt x="62" y="1347"/>
                    <a:pt x="50" y="1347"/>
                    <a:pt x="39" y="1343"/>
                  </a:cubicBezTo>
                  <a:cubicBezTo>
                    <a:pt x="28" y="1339"/>
                    <a:pt x="6" y="1329"/>
                    <a:pt x="6" y="1325"/>
                  </a:cubicBezTo>
                  <a:cubicBezTo>
                    <a:pt x="6" y="1321"/>
                    <a:pt x="23" y="1322"/>
                    <a:pt x="36" y="1319"/>
                  </a:cubicBezTo>
                  <a:cubicBezTo>
                    <a:pt x="49" y="1316"/>
                    <a:pt x="76" y="1311"/>
                    <a:pt x="87" y="1307"/>
                  </a:cubicBezTo>
                  <a:cubicBezTo>
                    <a:pt x="98" y="1303"/>
                    <a:pt x="103" y="1299"/>
                    <a:pt x="102" y="1292"/>
                  </a:cubicBezTo>
                  <a:cubicBezTo>
                    <a:pt x="101" y="1285"/>
                    <a:pt x="89" y="1267"/>
                    <a:pt x="81" y="1262"/>
                  </a:cubicBezTo>
                  <a:cubicBezTo>
                    <a:pt x="73" y="1257"/>
                    <a:pt x="64" y="1264"/>
                    <a:pt x="51" y="1262"/>
                  </a:cubicBezTo>
                  <a:cubicBezTo>
                    <a:pt x="38" y="1260"/>
                    <a:pt x="6" y="1255"/>
                    <a:pt x="3" y="1250"/>
                  </a:cubicBezTo>
                  <a:cubicBezTo>
                    <a:pt x="0" y="1245"/>
                    <a:pt x="18" y="1233"/>
                    <a:pt x="30" y="1229"/>
                  </a:cubicBezTo>
                  <a:cubicBezTo>
                    <a:pt x="42" y="1225"/>
                    <a:pt x="64" y="1227"/>
                    <a:pt x="78" y="1223"/>
                  </a:cubicBezTo>
                  <a:cubicBezTo>
                    <a:pt x="92" y="1219"/>
                    <a:pt x="114" y="1212"/>
                    <a:pt x="114" y="1205"/>
                  </a:cubicBezTo>
                  <a:cubicBezTo>
                    <a:pt x="114" y="1198"/>
                    <a:pt x="88" y="1183"/>
                    <a:pt x="75" y="1178"/>
                  </a:cubicBezTo>
                  <a:cubicBezTo>
                    <a:pt x="62" y="1173"/>
                    <a:pt x="46" y="1177"/>
                    <a:pt x="36" y="1175"/>
                  </a:cubicBezTo>
                  <a:cubicBezTo>
                    <a:pt x="26" y="1173"/>
                    <a:pt x="12" y="1173"/>
                    <a:pt x="15" y="1169"/>
                  </a:cubicBezTo>
                  <a:cubicBezTo>
                    <a:pt x="18" y="1165"/>
                    <a:pt x="42" y="1155"/>
                    <a:pt x="54" y="1151"/>
                  </a:cubicBezTo>
                  <a:cubicBezTo>
                    <a:pt x="66" y="1147"/>
                    <a:pt x="76" y="1145"/>
                    <a:pt x="87" y="1142"/>
                  </a:cubicBezTo>
                  <a:cubicBezTo>
                    <a:pt x="98" y="1139"/>
                    <a:pt x="115" y="1137"/>
                    <a:pt x="120" y="1130"/>
                  </a:cubicBezTo>
                  <a:cubicBezTo>
                    <a:pt x="125" y="1123"/>
                    <a:pt x="125" y="1104"/>
                    <a:pt x="117" y="1097"/>
                  </a:cubicBezTo>
                  <a:cubicBezTo>
                    <a:pt x="109" y="1090"/>
                    <a:pt x="86" y="1093"/>
                    <a:pt x="72" y="1091"/>
                  </a:cubicBezTo>
                  <a:cubicBezTo>
                    <a:pt x="58" y="1089"/>
                    <a:pt x="35" y="1092"/>
                    <a:pt x="33" y="1088"/>
                  </a:cubicBezTo>
                  <a:cubicBezTo>
                    <a:pt x="31" y="1084"/>
                    <a:pt x="46" y="1073"/>
                    <a:pt x="60" y="1067"/>
                  </a:cubicBezTo>
                  <a:cubicBezTo>
                    <a:pt x="74" y="1061"/>
                    <a:pt x="105" y="1059"/>
                    <a:pt x="117" y="1055"/>
                  </a:cubicBezTo>
                  <a:cubicBezTo>
                    <a:pt x="129" y="1051"/>
                    <a:pt x="132" y="1047"/>
                    <a:pt x="132" y="1040"/>
                  </a:cubicBezTo>
                  <a:cubicBezTo>
                    <a:pt x="132" y="1033"/>
                    <a:pt x="126" y="1015"/>
                    <a:pt x="117" y="1010"/>
                  </a:cubicBezTo>
                  <a:cubicBezTo>
                    <a:pt x="108" y="1005"/>
                    <a:pt x="90" y="1010"/>
                    <a:pt x="75" y="1007"/>
                  </a:cubicBezTo>
                  <a:cubicBezTo>
                    <a:pt x="60" y="1004"/>
                    <a:pt x="32" y="997"/>
                    <a:pt x="30" y="992"/>
                  </a:cubicBezTo>
                  <a:cubicBezTo>
                    <a:pt x="28" y="987"/>
                    <a:pt x="48" y="981"/>
                    <a:pt x="60" y="977"/>
                  </a:cubicBezTo>
                  <a:cubicBezTo>
                    <a:pt x="72" y="973"/>
                    <a:pt x="93" y="967"/>
                    <a:pt x="105" y="965"/>
                  </a:cubicBezTo>
                  <a:cubicBezTo>
                    <a:pt x="117" y="963"/>
                    <a:pt x="125" y="968"/>
                    <a:pt x="132" y="965"/>
                  </a:cubicBezTo>
                  <a:cubicBezTo>
                    <a:pt x="139" y="962"/>
                    <a:pt x="149" y="950"/>
                    <a:pt x="150" y="944"/>
                  </a:cubicBezTo>
                  <a:cubicBezTo>
                    <a:pt x="151" y="938"/>
                    <a:pt x="146" y="933"/>
                    <a:pt x="138" y="929"/>
                  </a:cubicBezTo>
                  <a:cubicBezTo>
                    <a:pt x="130" y="925"/>
                    <a:pt x="117" y="922"/>
                    <a:pt x="102" y="920"/>
                  </a:cubicBezTo>
                  <a:cubicBezTo>
                    <a:pt x="87" y="918"/>
                    <a:pt x="46" y="920"/>
                    <a:pt x="45" y="914"/>
                  </a:cubicBezTo>
                  <a:cubicBezTo>
                    <a:pt x="44" y="908"/>
                    <a:pt x="79" y="889"/>
                    <a:pt x="96" y="884"/>
                  </a:cubicBezTo>
                  <a:cubicBezTo>
                    <a:pt x="113" y="879"/>
                    <a:pt x="137" y="889"/>
                    <a:pt x="147" y="884"/>
                  </a:cubicBezTo>
                  <a:cubicBezTo>
                    <a:pt x="157" y="879"/>
                    <a:pt x="160" y="859"/>
                    <a:pt x="156" y="851"/>
                  </a:cubicBezTo>
                  <a:cubicBezTo>
                    <a:pt x="152" y="843"/>
                    <a:pt x="131" y="836"/>
                    <a:pt x="120" y="833"/>
                  </a:cubicBezTo>
                  <a:cubicBezTo>
                    <a:pt x="109" y="830"/>
                    <a:pt x="101" y="835"/>
                    <a:pt x="90" y="833"/>
                  </a:cubicBezTo>
                  <a:cubicBezTo>
                    <a:pt x="79" y="831"/>
                    <a:pt x="59" y="828"/>
                    <a:pt x="54" y="824"/>
                  </a:cubicBezTo>
                  <a:cubicBezTo>
                    <a:pt x="49" y="820"/>
                    <a:pt x="48" y="811"/>
                    <a:pt x="60" y="806"/>
                  </a:cubicBezTo>
                  <a:cubicBezTo>
                    <a:pt x="72" y="801"/>
                    <a:pt x="106" y="798"/>
                    <a:pt x="126" y="794"/>
                  </a:cubicBezTo>
                  <a:cubicBezTo>
                    <a:pt x="146" y="790"/>
                    <a:pt x="163" y="794"/>
                    <a:pt x="180" y="785"/>
                  </a:cubicBezTo>
                  <a:cubicBezTo>
                    <a:pt x="197" y="776"/>
                    <a:pt x="219" y="752"/>
                    <a:pt x="231" y="737"/>
                  </a:cubicBezTo>
                  <a:cubicBezTo>
                    <a:pt x="243" y="722"/>
                    <a:pt x="247" y="709"/>
                    <a:pt x="255" y="695"/>
                  </a:cubicBezTo>
                  <a:cubicBezTo>
                    <a:pt x="263" y="681"/>
                    <a:pt x="277" y="667"/>
                    <a:pt x="282" y="650"/>
                  </a:cubicBezTo>
                  <a:cubicBezTo>
                    <a:pt x="287" y="633"/>
                    <a:pt x="294" y="612"/>
                    <a:pt x="288" y="593"/>
                  </a:cubicBezTo>
                  <a:cubicBezTo>
                    <a:pt x="282" y="574"/>
                    <a:pt x="258" y="561"/>
                    <a:pt x="246" y="533"/>
                  </a:cubicBezTo>
                  <a:cubicBezTo>
                    <a:pt x="234" y="505"/>
                    <a:pt x="216" y="466"/>
                    <a:pt x="216" y="422"/>
                  </a:cubicBezTo>
                  <a:cubicBezTo>
                    <a:pt x="216" y="378"/>
                    <a:pt x="241" y="307"/>
                    <a:pt x="249" y="269"/>
                  </a:cubicBezTo>
                  <a:cubicBezTo>
                    <a:pt x="257" y="231"/>
                    <a:pt x="255" y="215"/>
                    <a:pt x="261" y="194"/>
                  </a:cubicBezTo>
                  <a:cubicBezTo>
                    <a:pt x="267" y="173"/>
                    <a:pt x="279" y="163"/>
                    <a:pt x="285" y="140"/>
                  </a:cubicBezTo>
                  <a:cubicBezTo>
                    <a:pt x="291" y="117"/>
                    <a:pt x="301" y="74"/>
                    <a:pt x="297" y="53"/>
                  </a:cubicBezTo>
                  <a:cubicBezTo>
                    <a:pt x="293" y="32"/>
                    <a:pt x="278" y="18"/>
                    <a:pt x="261" y="11"/>
                  </a:cubicBezTo>
                  <a:cubicBezTo>
                    <a:pt x="244" y="4"/>
                    <a:pt x="209" y="0"/>
                    <a:pt x="195" y="11"/>
                  </a:cubicBezTo>
                  <a:cubicBezTo>
                    <a:pt x="181" y="22"/>
                    <a:pt x="176" y="46"/>
                    <a:pt x="177" y="77"/>
                  </a:cubicBezTo>
                  <a:cubicBezTo>
                    <a:pt x="178" y="108"/>
                    <a:pt x="189" y="154"/>
                    <a:pt x="201" y="200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79" name="Freeform 679"/>
            <p:cNvSpPr>
              <a:spLocks/>
            </p:cNvSpPr>
            <p:nvPr/>
          </p:nvSpPr>
          <p:spPr bwMode="auto">
            <a:xfrm>
              <a:off x="4235" y="2742"/>
              <a:ext cx="233" cy="484"/>
            </a:xfrm>
            <a:custGeom>
              <a:avLst/>
              <a:gdLst>
                <a:gd name="T0" fmla="*/ 0 w 279"/>
                <a:gd name="T1" fmla="*/ 583 h 583"/>
                <a:gd name="T2" fmla="*/ 30 w 279"/>
                <a:gd name="T3" fmla="*/ 532 h 583"/>
                <a:gd name="T4" fmla="*/ 87 w 279"/>
                <a:gd name="T5" fmla="*/ 514 h 583"/>
                <a:gd name="T6" fmla="*/ 51 w 279"/>
                <a:gd name="T7" fmla="*/ 442 h 583"/>
                <a:gd name="T8" fmla="*/ 54 w 279"/>
                <a:gd name="T9" fmla="*/ 334 h 583"/>
                <a:gd name="T10" fmla="*/ 114 w 279"/>
                <a:gd name="T11" fmla="*/ 220 h 583"/>
                <a:gd name="T12" fmla="*/ 102 w 279"/>
                <a:gd name="T13" fmla="*/ 76 h 583"/>
                <a:gd name="T14" fmla="*/ 177 w 279"/>
                <a:gd name="T15" fmla="*/ 13 h 583"/>
                <a:gd name="T16" fmla="*/ 261 w 279"/>
                <a:gd name="T17" fmla="*/ 157 h 583"/>
                <a:gd name="T18" fmla="*/ 279 w 279"/>
                <a:gd name="T19" fmla="*/ 2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583">
                  <a:moveTo>
                    <a:pt x="0" y="583"/>
                  </a:moveTo>
                  <a:cubicBezTo>
                    <a:pt x="8" y="563"/>
                    <a:pt x="16" y="543"/>
                    <a:pt x="30" y="532"/>
                  </a:cubicBezTo>
                  <a:cubicBezTo>
                    <a:pt x="44" y="521"/>
                    <a:pt x="83" y="529"/>
                    <a:pt x="87" y="514"/>
                  </a:cubicBezTo>
                  <a:cubicBezTo>
                    <a:pt x="91" y="499"/>
                    <a:pt x="56" y="472"/>
                    <a:pt x="51" y="442"/>
                  </a:cubicBezTo>
                  <a:cubicBezTo>
                    <a:pt x="46" y="412"/>
                    <a:pt x="44" y="371"/>
                    <a:pt x="54" y="334"/>
                  </a:cubicBezTo>
                  <a:cubicBezTo>
                    <a:pt x="64" y="297"/>
                    <a:pt x="106" y="263"/>
                    <a:pt x="114" y="220"/>
                  </a:cubicBezTo>
                  <a:cubicBezTo>
                    <a:pt x="122" y="177"/>
                    <a:pt x="92" y="110"/>
                    <a:pt x="102" y="76"/>
                  </a:cubicBezTo>
                  <a:cubicBezTo>
                    <a:pt x="112" y="42"/>
                    <a:pt x="151" y="0"/>
                    <a:pt x="177" y="13"/>
                  </a:cubicBezTo>
                  <a:cubicBezTo>
                    <a:pt x="203" y="26"/>
                    <a:pt x="244" y="123"/>
                    <a:pt x="261" y="157"/>
                  </a:cubicBezTo>
                  <a:cubicBezTo>
                    <a:pt x="278" y="191"/>
                    <a:pt x="278" y="204"/>
                    <a:pt x="279" y="217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80" name="Freeform 680"/>
            <p:cNvSpPr>
              <a:spLocks/>
            </p:cNvSpPr>
            <p:nvPr/>
          </p:nvSpPr>
          <p:spPr bwMode="auto">
            <a:xfrm>
              <a:off x="3866" y="3048"/>
              <a:ext cx="294" cy="948"/>
            </a:xfrm>
            <a:custGeom>
              <a:avLst/>
              <a:gdLst>
                <a:gd name="T0" fmla="*/ 0 w 353"/>
                <a:gd name="T1" fmla="*/ 1141 h 1141"/>
                <a:gd name="T2" fmla="*/ 54 w 353"/>
                <a:gd name="T3" fmla="*/ 1126 h 1141"/>
                <a:gd name="T4" fmla="*/ 87 w 353"/>
                <a:gd name="T5" fmla="*/ 1102 h 1141"/>
                <a:gd name="T6" fmla="*/ 99 w 353"/>
                <a:gd name="T7" fmla="*/ 1072 h 1141"/>
                <a:gd name="T8" fmla="*/ 108 w 353"/>
                <a:gd name="T9" fmla="*/ 1015 h 1141"/>
                <a:gd name="T10" fmla="*/ 123 w 353"/>
                <a:gd name="T11" fmla="*/ 994 h 1141"/>
                <a:gd name="T12" fmla="*/ 177 w 353"/>
                <a:gd name="T13" fmla="*/ 979 h 1141"/>
                <a:gd name="T14" fmla="*/ 195 w 353"/>
                <a:gd name="T15" fmla="*/ 973 h 1141"/>
                <a:gd name="T16" fmla="*/ 201 w 353"/>
                <a:gd name="T17" fmla="*/ 952 h 1141"/>
                <a:gd name="T18" fmla="*/ 186 w 353"/>
                <a:gd name="T19" fmla="*/ 940 h 1141"/>
                <a:gd name="T20" fmla="*/ 126 w 353"/>
                <a:gd name="T21" fmla="*/ 931 h 1141"/>
                <a:gd name="T22" fmla="*/ 177 w 353"/>
                <a:gd name="T23" fmla="*/ 910 h 1141"/>
                <a:gd name="T24" fmla="*/ 207 w 353"/>
                <a:gd name="T25" fmla="*/ 874 h 1141"/>
                <a:gd name="T26" fmla="*/ 177 w 353"/>
                <a:gd name="T27" fmla="*/ 853 h 1141"/>
                <a:gd name="T28" fmla="*/ 105 w 353"/>
                <a:gd name="T29" fmla="*/ 844 h 1141"/>
                <a:gd name="T30" fmla="*/ 162 w 353"/>
                <a:gd name="T31" fmla="*/ 826 h 1141"/>
                <a:gd name="T32" fmla="*/ 207 w 353"/>
                <a:gd name="T33" fmla="*/ 802 h 1141"/>
                <a:gd name="T34" fmla="*/ 201 w 353"/>
                <a:gd name="T35" fmla="*/ 778 h 1141"/>
                <a:gd name="T36" fmla="*/ 177 w 353"/>
                <a:gd name="T37" fmla="*/ 769 h 1141"/>
                <a:gd name="T38" fmla="*/ 138 w 353"/>
                <a:gd name="T39" fmla="*/ 769 h 1141"/>
                <a:gd name="T40" fmla="*/ 99 w 353"/>
                <a:gd name="T41" fmla="*/ 763 h 1141"/>
                <a:gd name="T42" fmla="*/ 180 w 353"/>
                <a:gd name="T43" fmla="*/ 730 h 1141"/>
                <a:gd name="T44" fmla="*/ 210 w 353"/>
                <a:gd name="T45" fmla="*/ 712 h 1141"/>
                <a:gd name="T46" fmla="*/ 204 w 353"/>
                <a:gd name="T47" fmla="*/ 691 h 1141"/>
                <a:gd name="T48" fmla="*/ 186 w 353"/>
                <a:gd name="T49" fmla="*/ 679 h 1141"/>
                <a:gd name="T50" fmla="*/ 141 w 353"/>
                <a:gd name="T51" fmla="*/ 676 h 1141"/>
                <a:gd name="T52" fmla="*/ 102 w 353"/>
                <a:gd name="T53" fmla="*/ 676 h 1141"/>
                <a:gd name="T54" fmla="*/ 189 w 353"/>
                <a:gd name="T55" fmla="*/ 643 h 1141"/>
                <a:gd name="T56" fmla="*/ 210 w 353"/>
                <a:gd name="T57" fmla="*/ 622 h 1141"/>
                <a:gd name="T58" fmla="*/ 207 w 353"/>
                <a:gd name="T59" fmla="*/ 601 h 1141"/>
                <a:gd name="T60" fmla="*/ 177 w 353"/>
                <a:gd name="T61" fmla="*/ 592 h 1141"/>
                <a:gd name="T62" fmla="*/ 102 w 353"/>
                <a:gd name="T63" fmla="*/ 589 h 1141"/>
                <a:gd name="T64" fmla="*/ 159 w 353"/>
                <a:gd name="T65" fmla="*/ 559 h 1141"/>
                <a:gd name="T66" fmla="*/ 195 w 353"/>
                <a:gd name="T67" fmla="*/ 547 h 1141"/>
                <a:gd name="T68" fmla="*/ 207 w 353"/>
                <a:gd name="T69" fmla="*/ 526 h 1141"/>
                <a:gd name="T70" fmla="*/ 186 w 353"/>
                <a:gd name="T71" fmla="*/ 514 h 1141"/>
                <a:gd name="T72" fmla="*/ 126 w 353"/>
                <a:gd name="T73" fmla="*/ 502 h 1141"/>
                <a:gd name="T74" fmla="*/ 180 w 353"/>
                <a:gd name="T75" fmla="*/ 472 h 1141"/>
                <a:gd name="T76" fmla="*/ 219 w 353"/>
                <a:gd name="T77" fmla="*/ 457 h 1141"/>
                <a:gd name="T78" fmla="*/ 213 w 353"/>
                <a:gd name="T79" fmla="*/ 439 h 1141"/>
                <a:gd name="T80" fmla="*/ 180 w 353"/>
                <a:gd name="T81" fmla="*/ 421 h 1141"/>
                <a:gd name="T82" fmla="*/ 150 w 353"/>
                <a:gd name="T83" fmla="*/ 415 h 1141"/>
                <a:gd name="T84" fmla="*/ 102 w 353"/>
                <a:gd name="T85" fmla="*/ 421 h 1141"/>
                <a:gd name="T86" fmla="*/ 114 w 353"/>
                <a:gd name="T87" fmla="*/ 394 h 1141"/>
                <a:gd name="T88" fmla="*/ 168 w 353"/>
                <a:gd name="T89" fmla="*/ 382 h 1141"/>
                <a:gd name="T90" fmla="*/ 189 w 353"/>
                <a:gd name="T91" fmla="*/ 364 h 1141"/>
                <a:gd name="T92" fmla="*/ 180 w 353"/>
                <a:gd name="T93" fmla="*/ 325 h 1141"/>
                <a:gd name="T94" fmla="*/ 111 w 353"/>
                <a:gd name="T95" fmla="*/ 211 h 1141"/>
                <a:gd name="T96" fmla="*/ 66 w 353"/>
                <a:gd name="T97" fmla="*/ 136 h 1141"/>
                <a:gd name="T98" fmla="*/ 63 w 353"/>
                <a:gd name="T99" fmla="*/ 61 h 1141"/>
                <a:gd name="T100" fmla="*/ 90 w 353"/>
                <a:gd name="T101" fmla="*/ 10 h 1141"/>
                <a:gd name="T102" fmla="*/ 162 w 353"/>
                <a:gd name="T103" fmla="*/ 7 h 1141"/>
                <a:gd name="T104" fmla="*/ 231 w 353"/>
                <a:gd name="T105" fmla="*/ 55 h 1141"/>
                <a:gd name="T106" fmla="*/ 288 w 353"/>
                <a:gd name="T107" fmla="*/ 121 h 1141"/>
                <a:gd name="T108" fmla="*/ 330 w 353"/>
                <a:gd name="T109" fmla="*/ 181 h 1141"/>
                <a:gd name="T110" fmla="*/ 351 w 353"/>
                <a:gd name="T111" fmla="*/ 241 h 1141"/>
                <a:gd name="T112" fmla="*/ 345 w 353"/>
                <a:gd name="T113" fmla="*/ 289 h 1141"/>
                <a:gd name="T114" fmla="*/ 312 w 353"/>
                <a:gd name="T115" fmla="*/ 313 h 1141"/>
                <a:gd name="T116" fmla="*/ 261 w 353"/>
                <a:gd name="T117" fmla="*/ 322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3" h="1141">
                  <a:moveTo>
                    <a:pt x="0" y="1141"/>
                  </a:moveTo>
                  <a:cubicBezTo>
                    <a:pt x="20" y="1136"/>
                    <a:pt x="40" y="1132"/>
                    <a:pt x="54" y="1126"/>
                  </a:cubicBezTo>
                  <a:cubicBezTo>
                    <a:pt x="68" y="1120"/>
                    <a:pt x="80" y="1111"/>
                    <a:pt x="87" y="1102"/>
                  </a:cubicBezTo>
                  <a:cubicBezTo>
                    <a:pt x="94" y="1093"/>
                    <a:pt x="96" y="1086"/>
                    <a:pt x="99" y="1072"/>
                  </a:cubicBezTo>
                  <a:cubicBezTo>
                    <a:pt x="102" y="1058"/>
                    <a:pt x="104" y="1028"/>
                    <a:pt x="108" y="1015"/>
                  </a:cubicBezTo>
                  <a:cubicBezTo>
                    <a:pt x="112" y="1002"/>
                    <a:pt x="112" y="1000"/>
                    <a:pt x="123" y="994"/>
                  </a:cubicBezTo>
                  <a:cubicBezTo>
                    <a:pt x="134" y="988"/>
                    <a:pt x="165" y="982"/>
                    <a:pt x="177" y="979"/>
                  </a:cubicBezTo>
                  <a:cubicBezTo>
                    <a:pt x="189" y="976"/>
                    <a:pt x="191" y="978"/>
                    <a:pt x="195" y="973"/>
                  </a:cubicBezTo>
                  <a:cubicBezTo>
                    <a:pt x="199" y="968"/>
                    <a:pt x="202" y="957"/>
                    <a:pt x="201" y="952"/>
                  </a:cubicBezTo>
                  <a:cubicBezTo>
                    <a:pt x="200" y="947"/>
                    <a:pt x="198" y="943"/>
                    <a:pt x="186" y="940"/>
                  </a:cubicBezTo>
                  <a:cubicBezTo>
                    <a:pt x="174" y="937"/>
                    <a:pt x="127" y="936"/>
                    <a:pt x="126" y="931"/>
                  </a:cubicBezTo>
                  <a:cubicBezTo>
                    <a:pt x="125" y="926"/>
                    <a:pt x="164" y="920"/>
                    <a:pt x="177" y="910"/>
                  </a:cubicBezTo>
                  <a:cubicBezTo>
                    <a:pt x="190" y="900"/>
                    <a:pt x="207" y="883"/>
                    <a:pt x="207" y="874"/>
                  </a:cubicBezTo>
                  <a:cubicBezTo>
                    <a:pt x="207" y="865"/>
                    <a:pt x="194" y="858"/>
                    <a:pt x="177" y="853"/>
                  </a:cubicBezTo>
                  <a:cubicBezTo>
                    <a:pt x="160" y="848"/>
                    <a:pt x="107" y="848"/>
                    <a:pt x="105" y="844"/>
                  </a:cubicBezTo>
                  <a:cubicBezTo>
                    <a:pt x="103" y="840"/>
                    <a:pt x="145" y="833"/>
                    <a:pt x="162" y="826"/>
                  </a:cubicBezTo>
                  <a:cubicBezTo>
                    <a:pt x="179" y="819"/>
                    <a:pt x="200" y="810"/>
                    <a:pt x="207" y="802"/>
                  </a:cubicBezTo>
                  <a:cubicBezTo>
                    <a:pt x="214" y="794"/>
                    <a:pt x="206" y="784"/>
                    <a:pt x="201" y="778"/>
                  </a:cubicBezTo>
                  <a:cubicBezTo>
                    <a:pt x="196" y="772"/>
                    <a:pt x="187" y="770"/>
                    <a:pt x="177" y="769"/>
                  </a:cubicBezTo>
                  <a:cubicBezTo>
                    <a:pt x="167" y="768"/>
                    <a:pt x="151" y="770"/>
                    <a:pt x="138" y="769"/>
                  </a:cubicBezTo>
                  <a:cubicBezTo>
                    <a:pt x="125" y="768"/>
                    <a:pt x="92" y="769"/>
                    <a:pt x="99" y="763"/>
                  </a:cubicBezTo>
                  <a:cubicBezTo>
                    <a:pt x="106" y="757"/>
                    <a:pt x="162" y="738"/>
                    <a:pt x="180" y="730"/>
                  </a:cubicBezTo>
                  <a:cubicBezTo>
                    <a:pt x="198" y="722"/>
                    <a:pt x="206" y="718"/>
                    <a:pt x="210" y="712"/>
                  </a:cubicBezTo>
                  <a:cubicBezTo>
                    <a:pt x="214" y="706"/>
                    <a:pt x="208" y="696"/>
                    <a:pt x="204" y="691"/>
                  </a:cubicBezTo>
                  <a:cubicBezTo>
                    <a:pt x="200" y="686"/>
                    <a:pt x="196" y="681"/>
                    <a:pt x="186" y="679"/>
                  </a:cubicBezTo>
                  <a:cubicBezTo>
                    <a:pt x="176" y="677"/>
                    <a:pt x="155" y="676"/>
                    <a:pt x="141" y="676"/>
                  </a:cubicBezTo>
                  <a:cubicBezTo>
                    <a:pt x="127" y="676"/>
                    <a:pt x="94" y="681"/>
                    <a:pt x="102" y="676"/>
                  </a:cubicBezTo>
                  <a:cubicBezTo>
                    <a:pt x="110" y="671"/>
                    <a:pt x="171" y="652"/>
                    <a:pt x="189" y="643"/>
                  </a:cubicBezTo>
                  <a:cubicBezTo>
                    <a:pt x="207" y="634"/>
                    <a:pt x="207" y="629"/>
                    <a:pt x="210" y="622"/>
                  </a:cubicBezTo>
                  <a:cubicBezTo>
                    <a:pt x="213" y="615"/>
                    <a:pt x="212" y="606"/>
                    <a:pt x="207" y="601"/>
                  </a:cubicBezTo>
                  <a:cubicBezTo>
                    <a:pt x="202" y="596"/>
                    <a:pt x="194" y="594"/>
                    <a:pt x="177" y="592"/>
                  </a:cubicBezTo>
                  <a:cubicBezTo>
                    <a:pt x="160" y="590"/>
                    <a:pt x="105" y="594"/>
                    <a:pt x="102" y="589"/>
                  </a:cubicBezTo>
                  <a:cubicBezTo>
                    <a:pt x="99" y="584"/>
                    <a:pt x="144" y="566"/>
                    <a:pt x="159" y="559"/>
                  </a:cubicBezTo>
                  <a:cubicBezTo>
                    <a:pt x="174" y="552"/>
                    <a:pt x="187" y="552"/>
                    <a:pt x="195" y="547"/>
                  </a:cubicBezTo>
                  <a:cubicBezTo>
                    <a:pt x="203" y="542"/>
                    <a:pt x="208" y="531"/>
                    <a:pt x="207" y="526"/>
                  </a:cubicBezTo>
                  <a:cubicBezTo>
                    <a:pt x="206" y="521"/>
                    <a:pt x="199" y="518"/>
                    <a:pt x="186" y="514"/>
                  </a:cubicBezTo>
                  <a:cubicBezTo>
                    <a:pt x="173" y="510"/>
                    <a:pt x="127" y="509"/>
                    <a:pt x="126" y="502"/>
                  </a:cubicBezTo>
                  <a:cubicBezTo>
                    <a:pt x="125" y="495"/>
                    <a:pt x="164" y="480"/>
                    <a:pt x="180" y="472"/>
                  </a:cubicBezTo>
                  <a:cubicBezTo>
                    <a:pt x="196" y="464"/>
                    <a:pt x="214" y="462"/>
                    <a:pt x="219" y="457"/>
                  </a:cubicBezTo>
                  <a:cubicBezTo>
                    <a:pt x="224" y="452"/>
                    <a:pt x="220" y="445"/>
                    <a:pt x="213" y="439"/>
                  </a:cubicBezTo>
                  <a:cubicBezTo>
                    <a:pt x="206" y="433"/>
                    <a:pt x="190" y="425"/>
                    <a:pt x="180" y="421"/>
                  </a:cubicBezTo>
                  <a:cubicBezTo>
                    <a:pt x="170" y="417"/>
                    <a:pt x="163" y="415"/>
                    <a:pt x="150" y="415"/>
                  </a:cubicBezTo>
                  <a:cubicBezTo>
                    <a:pt x="137" y="415"/>
                    <a:pt x="108" y="424"/>
                    <a:pt x="102" y="421"/>
                  </a:cubicBezTo>
                  <a:cubicBezTo>
                    <a:pt x="96" y="418"/>
                    <a:pt x="103" y="400"/>
                    <a:pt x="114" y="394"/>
                  </a:cubicBezTo>
                  <a:cubicBezTo>
                    <a:pt x="125" y="388"/>
                    <a:pt x="156" y="387"/>
                    <a:pt x="168" y="382"/>
                  </a:cubicBezTo>
                  <a:cubicBezTo>
                    <a:pt x="180" y="377"/>
                    <a:pt x="187" y="373"/>
                    <a:pt x="189" y="364"/>
                  </a:cubicBezTo>
                  <a:cubicBezTo>
                    <a:pt x="191" y="355"/>
                    <a:pt x="193" y="350"/>
                    <a:pt x="180" y="325"/>
                  </a:cubicBezTo>
                  <a:cubicBezTo>
                    <a:pt x="167" y="300"/>
                    <a:pt x="130" y="242"/>
                    <a:pt x="111" y="211"/>
                  </a:cubicBezTo>
                  <a:cubicBezTo>
                    <a:pt x="92" y="180"/>
                    <a:pt x="74" y="161"/>
                    <a:pt x="66" y="136"/>
                  </a:cubicBezTo>
                  <a:cubicBezTo>
                    <a:pt x="58" y="111"/>
                    <a:pt x="59" y="82"/>
                    <a:pt x="63" y="61"/>
                  </a:cubicBezTo>
                  <a:cubicBezTo>
                    <a:pt x="67" y="40"/>
                    <a:pt x="74" y="19"/>
                    <a:pt x="90" y="10"/>
                  </a:cubicBezTo>
                  <a:cubicBezTo>
                    <a:pt x="106" y="1"/>
                    <a:pt x="139" y="0"/>
                    <a:pt x="162" y="7"/>
                  </a:cubicBezTo>
                  <a:cubicBezTo>
                    <a:pt x="185" y="14"/>
                    <a:pt x="210" y="36"/>
                    <a:pt x="231" y="55"/>
                  </a:cubicBezTo>
                  <a:cubicBezTo>
                    <a:pt x="252" y="74"/>
                    <a:pt x="272" y="100"/>
                    <a:pt x="288" y="121"/>
                  </a:cubicBezTo>
                  <a:cubicBezTo>
                    <a:pt x="304" y="142"/>
                    <a:pt x="320" y="161"/>
                    <a:pt x="330" y="181"/>
                  </a:cubicBezTo>
                  <a:cubicBezTo>
                    <a:pt x="340" y="201"/>
                    <a:pt x="349" y="223"/>
                    <a:pt x="351" y="241"/>
                  </a:cubicBezTo>
                  <a:cubicBezTo>
                    <a:pt x="353" y="259"/>
                    <a:pt x="351" y="277"/>
                    <a:pt x="345" y="289"/>
                  </a:cubicBezTo>
                  <a:cubicBezTo>
                    <a:pt x="339" y="301"/>
                    <a:pt x="326" y="308"/>
                    <a:pt x="312" y="313"/>
                  </a:cubicBezTo>
                  <a:cubicBezTo>
                    <a:pt x="298" y="318"/>
                    <a:pt x="279" y="320"/>
                    <a:pt x="261" y="322"/>
                  </a:cubicBez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81" name="Oval 681"/>
            <p:cNvSpPr>
              <a:spLocks noChangeArrowheads="1"/>
            </p:cNvSpPr>
            <p:nvPr/>
          </p:nvSpPr>
          <p:spPr bwMode="auto">
            <a:xfrm rot="2704246">
              <a:off x="4519" y="3727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82" name="Oval 682"/>
            <p:cNvSpPr>
              <a:spLocks noChangeArrowheads="1"/>
            </p:cNvSpPr>
            <p:nvPr/>
          </p:nvSpPr>
          <p:spPr bwMode="auto">
            <a:xfrm rot="2704246">
              <a:off x="4684" y="356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83" name="Oval 683"/>
            <p:cNvSpPr>
              <a:spLocks noChangeArrowheads="1"/>
            </p:cNvSpPr>
            <p:nvPr/>
          </p:nvSpPr>
          <p:spPr bwMode="auto">
            <a:xfrm rot="2704246">
              <a:off x="4657" y="3591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84" name="Oval 684"/>
            <p:cNvSpPr>
              <a:spLocks noChangeArrowheads="1"/>
            </p:cNvSpPr>
            <p:nvPr/>
          </p:nvSpPr>
          <p:spPr bwMode="auto">
            <a:xfrm rot="2704246">
              <a:off x="4624" y="3624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85" name="Oval 685"/>
            <p:cNvSpPr>
              <a:spLocks noChangeArrowheads="1"/>
            </p:cNvSpPr>
            <p:nvPr/>
          </p:nvSpPr>
          <p:spPr bwMode="auto">
            <a:xfrm rot="2704246">
              <a:off x="4592" y="3656"/>
              <a:ext cx="59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86" name="Oval 686"/>
            <p:cNvSpPr>
              <a:spLocks noChangeArrowheads="1"/>
            </p:cNvSpPr>
            <p:nvPr/>
          </p:nvSpPr>
          <p:spPr bwMode="auto">
            <a:xfrm rot="2704246">
              <a:off x="4568" y="3688"/>
              <a:ext cx="58" cy="5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2287" name="Group 687"/>
          <p:cNvGrpSpPr>
            <a:grpSpLocks/>
          </p:cNvGrpSpPr>
          <p:nvPr/>
        </p:nvGrpSpPr>
        <p:grpSpPr bwMode="auto">
          <a:xfrm>
            <a:off x="935038" y="3990975"/>
            <a:ext cx="1706562" cy="1401763"/>
            <a:chOff x="3563" y="2710"/>
            <a:chExt cx="1615" cy="1237"/>
          </a:xfrm>
        </p:grpSpPr>
        <p:sp>
          <p:nvSpPr>
            <p:cNvPr id="282288" name="Freeform 688"/>
            <p:cNvSpPr>
              <a:spLocks/>
            </p:cNvSpPr>
            <p:nvPr/>
          </p:nvSpPr>
          <p:spPr bwMode="auto">
            <a:xfrm rot="-137436">
              <a:off x="3563" y="2710"/>
              <a:ext cx="1615" cy="1237"/>
            </a:xfrm>
            <a:custGeom>
              <a:avLst/>
              <a:gdLst>
                <a:gd name="T0" fmla="*/ 2174 w 4662"/>
                <a:gd name="T1" fmla="*/ 4789 h 4801"/>
                <a:gd name="T2" fmla="*/ 2354 w 4662"/>
                <a:gd name="T3" fmla="*/ 4774 h 4801"/>
                <a:gd name="T4" fmla="*/ 2684 w 4662"/>
                <a:gd name="T5" fmla="*/ 4676 h 4801"/>
                <a:gd name="T6" fmla="*/ 3052 w 4662"/>
                <a:gd name="T7" fmla="*/ 4481 h 4801"/>
                <a:gd name="T8" fmla="*/ 3382 w 4662"/>
                <a:gd name="T9" fmla="*/ 4241 h 4801"/>
                <a:gd name="T10" fmla="*/ 3719 w 4662"/>
                <a:gd name="T11" fmla="*/ 3979 h 4801"/>
                <a:gd name="T12" fmla="*/ 4057 w 4662"/>
                <a:gd name="T13" fmla="*/ 3634 h 4801"/>
                <a:gd name="T14" fmla="*/ 4402 w 4662"/>
                <a:gd name="T15" fmla="*/ 3131 h 4801"/>
                <a:gd name="T16" fmla="*/ 4597 w 4662"/>
                <a:gd name="T17" fmla="*/ 2704 h 4801"/>
                <a:gd name="T18" fmla="*/ 4657 w 4662"/>
                <a:gd name="T19" fmla="*/ 2111 h 4801"/>
                <a:gd name="T20" fmla="*/ 4627 w 4662"/>
                <a:gd name="T21" fmla="*/ 1549 h 4801"/>
                <a:gd name="T22" fmla="*/ 4537 w 4662"/>
                <a:gd name="T23" fmla="*/ 1024 h 4801"/>
                <a:gd name="T24" fmla="*/ 4289 w 4662"/>
                <a:gd name="T25" fmla="*/ 641 h 4801"/>
                <a:gd name="T26" fmla="*/ 4012 w 4662"/>
                <a:gd name="T27" fmla="*/ 371 h 4801"/>
                <a:gd name="T28" fmla="*/ 3667 w 4662"/>
                <a:gd name="T29" fmla="*/ 191 h 4801"/>
                <a:gd name="T30" fmla="*/ 3217 w 4662"/>
                <a:gd name="T31" fmla="*/ 41 h 4801"/>
                <a:gd name="T32" fmla="*/ 2684 w 4662"/>
                <a:gd name="T33" fmla="*/ 26 h 4801"/>
                <a:gd name="T34" fmla="*/ 2167 w 4662"/>
                <a:gd name="T35" fmla="*/ 199 h 4801"/>
                <a:gd name="T36" fmla="*/ 1694 w 4662"/>
                <a:gd name="T37" fmla="*/ 731 h 4801"/>
                <a:gd name="T38" fmla="*/ 1312 w 4662"/>
                <a:gd name="T39" fmla="*/ 1136 h 4801"/>
                <a:gd name="T40" fmla="*/ 809 w 4662"/>
                <a:gd name="T41" fmla="*/ 1526 h 4801"/>
                <a:gd name="T42" fmla="*/ 464 w 4662"/>
                <a:gd name="T43" fmla="*/ 1841 h 4801"/>
                <a:gd name="T44" fmla="*/ 172 w 4662"/>
                <a:gd name="T45" fmla="*/ 2344 h 4801"/>
                <a:gd name="T46" fmla="*/ 22 w 4662"/>
                <a:gd name="T47" fmla="*/ 2921 h 4801"/>
                <a:gd name="T48" fmla="*/ 44 w 4662"/>
                <a:gd name="T49" fmla="*/ 3514 h 4801"/>
                <a:gd name="T50" fmla="*/ 284 w 4662"/>
                <a:gd name="T51" fmla="*/ 4024 h 4801"/>
                <a:gd name="T52" fmla="*/ 547 w 4662"/>
                <a:gd name="T53" fmla="*/ 4369 h 4801"/>
                <a:gd name="T54" fmla="*/ 974 w 4662"/>
                <a:gd name="T55" fmla="*/ 4594 h 4801"/>
                <a:gd name="T56" fmla="*/ 1484 w 4662"/>
                <a:gd name="T57" fmla="*/ 4751 h 4801"/>
                <a:gd name="T58" fmla="*/ 1934 w 4662"/>
                <a:gd name="T59" fmla="*/ 4796 h 4801"/>
                <a:gd name="T60" fmla="*/ 2174 w 4662"/>
                <a:gd name="T61" fmla="*/ 4789 h 4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62" h="4801">
                  <a:moveTo>
                    <a:pt x="2174" y="4789"/>
                  </a:moveTo>
                  <a:cubicBezTo>
                    <a:pt x="2244" y="4785"/>
                    <a:pt x="2269" y="4793"/>
                    <a:pt x="2354" y="4774"/>
                  </a:cubicBezTo>
                  <a:cubicBezTo>
                    <a:pt x="2439" y="4755"/>
                    <a:pt x="2568" y="4725"/>
                    <a:pt x="2684" y="4676"/>
                  </a:cubicBezTo>
                  <a:cubicBezTo>
                    <a:pt x="2800" y="4627"/>
                    <a:pt x="2936" y="4553"/>
                    <a:pt x="3052" y="4481"/>
                  </a:cubicBezTo>
                  <a:cubicBezTo>
                    <a:pt x="3168" y="4409"/>
                    <a:pt x="3271" y="4325"/>
                    <a:pt x="3382" y="4241"/>
                  </a:cubicBezTo>
                  <a:cubicBezTo>
                    <a:pt x="3493" y="4157"/>
                    <a:pt x="3607" y="4080"/>
                    <a:pt x="3719" y="3979"/>
                  </a:cubicBezTo>
                  <a:cubicBezTo>
                    <a:pt x="3831" y="3878"/>
                    <a:pt x="3943" y="3775"/>
                    <a:pt x="4057" y="3634"/>
                  </a:cubicBezTo>
                  <a:cubicBezTo>
                    <a:pt x="4171" y="3493"/>
                    <a:pt x="4312" y="3286"/>
                    <a:pt x="4402" y="3131"/>
                  </a:cubicBezTo>
                  <a:cubicBezTo>
                    <a:pt x="4492" y="2976"/>
                    <a:pt x="4555" y="2874"/>
                    <a:pt x="4597" y="2704"/>
                  </a:cubicBezTo>
                  <a:cubicBezTo>
                    <a:pt x="4639" y="2534"/>
                    <a:pt x="4652" y="2303"/>
                    <a:pt x="4657" y="2111"/>
                  </a:cubicBezTo>
                  <a:cubicBezTo>
                    <a:pt x="4662" y="1919"/>
                    <a:pt x="4647" y="1730"/>
                    <a:pt x="4627" y="1549"/>
                  </a:cubicBezTo>
                  <a:cubicBezTo>
                    <a:pt x="4607" y="1368"/>
                    <a:pt x="4593" y="1175"/>
                    <a:pt x="4537" y="1024"/>
                  </a:cubicBezTo>
                  <a:cubicBezTo>
                    <a:pt x="4481" y="873"/>
                    <a:pt x="4376" y="750"/>
                    <a:pt x="4289" y="641"/>
                  </a:cubicBezTo>
                  <a:cubicBezTo>
                    <a:pt x="4202" y="532"/>
                    <a:pt x="4116" y="446"/>
                    <a:pt x="4012" y="371"/>
                  </a:cubicBezTo>
                  <a:cubicBezTo>
                    <a:pt x="3908" y="296"/>
                    <a:pt x="3799" y="246"/>
                    <a:pt x="3667" y="191"/>
                  </a:cubicBezTo>
                  <a:cubicBezTo>
                    <a:pt x="3535" y="136"/>
                    <a:pt x="3381" y="68"/>
                    <a:pt x="3217" y="41"/>
                  </a:cubicBezTo>
                  <a:cubicBezTo>
                    <a:pt x="3053" y="14"/>
                    <a:pt x="2859" y="0"/>
                    <a:pt x="2684" y="26"/>
                  </a:cubicBezTo>
                  <a:cubicBezTo>
                    <a:pt x="2509" y="52"/>
                    <a:pt x="2332" y="82"/>
                    <a:pt x="2167" y="199"/>
                  </a:cubicBezTo>
                  <a:cubicBezTo>
                    <a:pt x="2002" y="316"/>
                    <a:pt x="1836" y="575"/>
                    <a:pt x="1694" y="731"/>
                  </a:cubicBezTo>
                  <a:cubicBezTo>
                    <a:pt x="1552" y="887"/>
                    <a:pt x="1459" y="1004"/>
                    <a:pt x="1312" y="1136"/>
                  </a:cubicBezTo>
                  <a:cubicBezTo>
                    <a:pt x="1165" y="1268"/>
                    <a:pt x="950" y="1408"/>
                    <a:pt x="809" y="1526"/>
                  </a:cubicBezTo>
                  <a:cubicBezTo>
                    <a:pt x="668" y="1644"/>
                    <a:pt x="570" y="1705"/>
                    <a:pt x="464" y="1841"/>
                  </a:cubicBezTo>
                  <a:cubicBezTo>
                    <a:pt x="358" y="1977"/>
                    <a:pt x="246" y="2164"/>
                    <a:pt x="172" y="2344"/>
                  </a:cubicBezTo>
                  <a:cubicBezTo>
                    <a:pt x="98" y="2524"/>
                    <a:pt x="43" y="2726"/>
                    <a:pt x="22" y="2921"/>
                  </a:cubicBezTo>
                  <a:cubicBezTo>
                    <a:pt x="1" y="3116"/>
                    <a:pt x="0" y="3330"/>
                    <a:pt x="44" y="3514"/>
                  </a:cubicBezTo>
                  <a:cubicBezTo>
                    <a:pt x="88" y="3698"/>
                    <a:pt x="200" y="3882"/>
                    <a:pt x="284" y="4024"/>
                  </a:cubicBezTo>
                  <a:cubicBezTo>
                    <a:pt x="368" y="4166"/>
                    <a:pt x="432" y="4274"/>
                    <a:pt x="547" y="4369"/>
                  </a:cubicBezTo>
                  <a:cubicBezTo>
                    <a:pt x="662" y="4464"/>
                    <a:pt x="818" y="4530"/>
                    <a:pt x="974" y="4594"/>
                  </a:cubicBezTo>
                  <a:cubicBezTo>
                    <a:pt x="1130" y="4658"/>
                    <a:pt x="1324" y="4717"/>
                    <a:pt x="1484" y="4751"/>
                  </a:cubicBezTo>
                  <a:cubicBezTo>
                    <a:pt x="1644" y="4785"/>
                    <a:pt x="1815" y="4791"/>
                    <a:pt x="1934" y="4796"/>
                  </a:cubicBezTo>
                  <a:cubicBezTo>
                    <a:pt x="2053" y="4801"/>
                    <a:pt x="2104" y="4793"/>
                    <a:pt x="2174" y="4789"/>
                  </a:cubicBez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89" name="Freeform 689"/>
            <p:cNvSpPr>
              <a:spLocks/>
            </p:cNvSpPr>
            <p:nvPr/>
          </p:nvSpPr>
          <p:spPr bwMode="auto">
            <a:xfrm>
              <a:off x="3627" y="2728"/>
              <a:ext cx="1493" cy="1199"/>
            </a:xfrm>
            <a:custGeom>
              <a:avLst/>
              <a:gdLst>
                <a:gd name="T0" fmla="*/ 2174 w 4662"/>
                <a:gd name="T1" fmla="*/ 4789 h 4801"/>
                <a:gd name="T2" fmla="*/ 2354 w 4662"/>
                <a:gd name="T3" fmla="*/ 4774 h 4801"/>
                <a:gd name="T4" fmla="*/ 2684 w 4662"/>
                <a:gd name="T5" fmla="*/ 4676 h 4801"/>
                <a:gd name="T6" fmla="*/ 3052 w 4662"/>
                <a:gd name="T7" fmla="*/ 4481 h 4801"/>
                <a:gd name="T8" fmla="*/ 3382 w 4662"/>
                <a:gd name="T9" fmla="*/ 4241 h 4801"/>
                <a:gd name="T10" fmla="*/ 3719 w 4662"/>
                <a:gd name="T11" fmla="*/ 3979 h 4801"/>
                <a:gd name="T12" fmla="*/ 4057 w 4662"/>
                <a:gd name="T13" fmla="*/ 3634 h 4801"/>
                <a:gd name="T14" fmla="*/ 4402 w 4662"/>
                <a:gd name="T15" fmla="*/ 3131 h 4801"/>
                <a:gd name="T16" fmla="*/ 4597 w 4662"/>
                <a:gd name="T17" fmla="*/ 2704 h 4801"/>
                <a:gd name="T18" fmla="*/ 4657 w 4662"/>
                <a:gd name="T19" fmla="*/ 2111 h 4801"/>
                <a:gd name="T20" fmla="*/ 4627 w 4662"/>
                <a:gd name="T21" fmla="*/ 1549 h 4801"/>
                <a:gd name="T22" fmla="*/ 4537 w 4662"/>
                <a:gd name="T23" fmla="*/ 1024 h 4801"/>
                <a:gd name="T24" fmla="*/ 4289 w 4662"/>
                <a:gd name="T25" fmla="*/ 641 h 4801"/>
                <a:gd name="T26" fmla="*/ 4012 w 4662"/>
                <a:gd name="T27" fmla="*/ 371 h 4801"/>
                <a:gd name="T28" fmla="*/ 3667 w 4662"/>
                <a:gd name="T29" fmla="*/ 191 h 4801"/>
                <a:gd name="T30" fmla="*/ 3217 w 4662"/>
                <a:gd name="T31" fmla="*/ 41 h 4801"/>
                <a:gd name="T32" fmla="*/ 2684 w 4662"/>
                <a:gd name="T33" fmla="*/ 26 h 4801"/>
                <a:gd name="T34" fmla="*/ 2167 w 4662"/>
                <a:gd name="T35" fmla="*/ 199 h 4801"/>
                <a:gd name="T36" fmla="*/ 1694 w 4662"/>
                <a:gd name="T37" fmla="*/ 731 h 4801"/>
                <a:gd name="T38" fmla="*/ 1312 w 4662"/>
                <a:gd name="T39" fmla="*/ 1136 h 4801"/>
                <a:gd name="T40" fmla="*/ 809 w 4662"/>
                <a:gd name="T41" fmla="*/ 1526 h 4801"/>
                <a:gd name="T42" fmla="*/ 464 w 4662"/>
                <a:gd name="T43" fmla="*/ 1841 h 4801"/>
                <a:gd name="T44" fmla="*/ 172 w 4662"/>
                <a:gd name="T45" fmla="*/ 2344 h 4801"/>
                <a:gd name="T46" fmla="*/ 22 w 4662"/>
                <a:gd name="T47" fmla="*/ 2921 h 4801"/>
                <a:gd name="T48" fmla="*/ 44 w 4662"/>
                <a:gd name="T49" fmla="*/ 3514 h 4801"/>
                <a:gd name="T50" fmla="*/ 284 w 4662"/>
                <a:gd name="T51" fmla="*/ 4024 h 4801"/>
                <a:gd name="T52" fmla="*/ 547 w 4662"/>
                <a:gd name="T53" fmla="*/ 4369 h 4801"/>
                <a:gd name="T54" fmla="*/ 974 w 4662"/>
                <a:gd name="T55" fmla="*/ 4594 h 4801"/>
                <a:gd name="T56" fmla="*/ 1484 w 4662"/>
                <a:gd name="T57" fmla="*/ 4751 h 4801"/>
                <a:gd name="T58" fmla="*/ 1934 w 4662"/>
                <a:gd name="T59" fmla="*/ 4796 h 4801"/>
                <a:gd name="T60" fmla="*/ 2174 w 4662"/>
                <a:gd name="T61" fmla="*/ 4789 h 4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62" h="4801">
                  <a:moveTo>
                    <a:pt x="2174" y="4789"/>
                  </a:moveTo>
                  <a:cubicBezTo>
                    <a:pt x="2244" y="4785"/>
                    <a:pt x="2269" y="4793"/>
                    <a:pt x="2354" y="4774"/>
                  </a:cubicBezTo>
                  <a:cubicBezTo>
                    <a:pt x="2439" y="4755"/>
                    <a:pt x="2568" y="4725"/>
                    <a:pt x="2684" y="4676"/>
                  </a:cubicBezTo>
                  <a:cubicBezTo>
                    <a:pt x="2800" y="4627"/>
                    <a:pt x="2936" y="4553"/>
                    <a:pt x="3052" y="4481"/>
                  </a:cubicBezTo>
                  <a:cubicBezTo>
                    <a:pt x="3168" y="4409"/>
                    <a:pt x="3271" y="4325"/>
                    <a:pt x="3382" y="4241"/>
                  </a:cubicBezTo>
                  <a:cubicBezTo>
                    <a:pt x="3493" y="4157"/>
                    <a:pt x="3607" y="4080"/>
                    <a:pt x="3719" y="3979"/>
                  </a:cubicBezTo>
                  <a:cubicBezTo>
                    <a:pt x="3831" y="3878"/>
                    <a:pt x="3943" y="3775"/>
                    <a:pt x="4057" y="3634"/>
                  </a:cubicBezTo>
                  <a:cubicBezTo>
                    <a:pt x="4171" y="3493"/>
                    <a:pt x="4312" y="3286"/>
                    <a:pt x="4402" y="3131"/>
                  </a:cubicBezTo>
                  <a:cubicBezTo>
                    <a:pt x="4492" y="2976"/>
                    <a:pt x="4555" y="2874"/>
                    <a:pt x="4597" y="2704"/>
                  </a:cubicBezTo>
                  <a:cubicBezTo>
                    <a:pt x="4639" y="2534"/>
                    <a:pt x="4652" y="2303"/>
                    <a:pt x="4657" y="2111"/>
                  </a:cubicBezTo>
                  <a:cubicBezTo>
                    <a:pt x="4662" y="1919"/>
                    <a:pt x="4647" y="1730"/>
                    <a:pt x="4627" y="1549"/>
                  </a:cubicBezTo>
                  <a:cubicBezTo>
                    <a:pt x="4607" y="1368"/>
                    <a:pt x="4593" y="1175"/>
                    <a:pt x="4537" y="1024"/>
                  </a:cubicBezTo>
                  <a:cubicBezTo>
                    <a:pt x="4481" y="873"/>
                    <a:pt x="4376" y="750"/>
                    <a:pt x="4289" y="641"/>
                  </a:cubicBezTo>
                  <a:cubicBezTo>
                    <a:pt x="4202" y="532"/>
                    <a:pt x="4116" y="446"/>
                    <a:pt x="4012" y="371"/>
                  </a:cubicBezTo>
                  <a:cubicBezTo>
                    <a:pt x="3908" y="296"/>
                    <a:pt x="3799" y="246"/>
                    <a:pt x="3667" y="191"/>
                  </a:cubicBezTo>
                  <a:cubicBezTo>
                    <a:pt x="3535" y="136"/>
                    <a:pt x="3381" y="68"/>
                    <a:pt x="3217" y="41"/>
                  </a:cubicBezTo>
                  <a:cubicBezTo>
                    <a:pt x="3053" y="14"/>
                    <a:pt x="2859" y="0"/>
                    <a:pt x="2684" y="26"/>
                  </a:cubicBezTo>
                  <a:cubicBezTo>
                    <a:pt x="2509" y="52"/>
                    <a:pt x="2332" y="82"/>
                    <a:pt x="2167" y="199"/>
                  </a:cubicBezTo>
                  <a:cubicBezTo>
                    <a:pt x="2002" y="316"/>
                    <a:pt x="1836" y="575"/>
                    <a:pt x="1694" y="731"/>
                  </a:cubicBezTo>
                  <a:cubicBezTo>
                    <a:pt x="1552" y="887"/>
                    <a:pt x="1459" y="1004"/>
                    <a:pt x="1312" y="1136"/>
                  </a:cubicBezTo>
                  <a:cubicBezTo>
                    <a:pt x="1165" y="1268"/>
                    <a:pt x="950" y="1408"/>
                    <a:pt x="809" y="1526"/>
                  </a:cubicBezTo>
                  <a:cubicBezTo>
                    <a:pt x="668" y="1644"/>
                    <a:pt x="570" y="1705"/>
                    <a:pt x="464" y="1841"/>
                  </a:cubicBezTo>
                  <a:cubicBezTo>
                    <a:pt x="358" y="1977"/>
                    <a:pt x="246" y="2164"/>
                    <a:pt x="172" y="2344"/>
                  </a:cubicBezTo>
                  <a:cubicBezTo>
                    <a:pt x="98" y="2524"/>
                    <a:pt x="43" y="2726"/>
                    <a:pt x="22" y="2921"/>
                  </a:cubicBezTo>
                  <a:cubicBezTo>
                    <a:pt x="1" y="3116"/>
                    <a:pt x="0" y="3330"/>
                    <a:pt x="44" y="3514"/>
                  </a:cubicBezTo>
                  <a:cubicBezTo>
                    <a:pt x="88" y="3698"/>
                    <a:pt x="200" y="3882"/>
                    <a:pt x="284" y="4024"/>
                  </a:cubicBezTo>
                  <a:cubicBezTo>
                    <a:pt x="368" y="4166"/>
                    <a:pt x="432" y="4274"/>
                    <a:pt x="547" y="4369"/>
                  </a:cubicBezTo>
                  <a:cubicBezTo>
                    <a:pt x="662" y="4464"/>
                    <a:pt x="818" y="4530"/>
                    <a:pt x="974" y="4594"/>
                  </a:cubicBezTo>
                  <a:cubicBezTo>
                    <a:pt x="1130" y="4658"/>
                    <a:pt x="1324" y="4717"/>
                    <a:pt x="1484" y="4751"/>
                  </a:cubicBezTo>
                  <a:cubicBezTo>
                    <a:pt x="1644" y="4785"/>
                    <a:pt x="1815" y="4791"/>
                    <a:pt x="1934" y="4796"/>
                  </a:cubicBezTo>
                  <a:cubicBezTo>
                    <a:pt x="2053" y="4801"/>
                    <a:pt x="2104" y="4793"/>
                    <a:pt x="2174" y="4789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90" name="Freeform 690"/>
            <p:cNvSpPr>
              <a:spLocks/>
            </p:cNvSpPr>
            <p:nvPr/>
          </p:nvSpPr>
          <p:spPr bwMode="auto">
            <a:xfrm>
              <a:off x="3914" y="3783"/>
              <a:ext cx="26" cy="29"/>
            </a:xfrm>
            <a:custGeom>
              <a:avLst/>
              <a:gdLst>
                <a:gd name="T0" fmla="*/ 72 w 83"/>
                <a:gd name="T1" fmla="*/ 102 h 115"/>
                <a:gd name="T2" fmla="*/ 72 w 83"/>
                <a:gd name="T3" fmla="*/ 12 h 115"/>
                <a:gd name="T4" fmla="*/ 19 w 83"/>
                <a:gd name="T5" fmla="*/ 27 h 115"/>
                <a:gd name="T6" fmla="*/ 4 w 83"/>
                <a:gd name="T7" fmla="*/ 87 h 115"/>
                <a:gd name="T8" fmla="*/ 72 w 83"/>
                <a:gd name="T9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5">
                  <a:moveTo>
                    <a:pt x="72" y="102"/>
                  </a:moveTo>
                  <a:cubicBezTo>
                    <a:pt x="83" y="89"/>
                    <a:pt x="81" y="24"/>
                    <a:pt x="72" y="12"/>
                  </a:cubicBezTo>
                  <a:cubicBezTo>
                    <a:pt x="63" y="0"/>
                    <a:pt x="30" y="15"/>
                    <a:pt x="19" y="27"/>
                  </a:cubicBezTo>
                  <a:cubicBezTo>
                    <a:pt x="8" y="39"/>
                    <a:pt x="0" y="72"/>
                    <a:pt x="4" y="87"/>
                  </a:cubicBezTo>
                  <a:cubicBezTo>
                    <a:pt x="8" y="102"/>
                    <a:pt x="61" y="115"/>
                    <a:pt x="72" y="102"/>
                  </a:cubicBez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91" name="Freeform 691"/>
            <p:cNvSpPr>
              <a:spLocks/>
            </p:cNvSpPr>
            <p:nvPr/>
          </p:nvSpPr>
          <p:spPr bwMode="auto">
            <a:xfrm>
              <a:off x="4287" y="3781"/>
              <a:ext cx="27" cy="29"/>
            </a:xfrm>
            <a:custGeom>
              <a:avLst/>
              <a:gdLst>
                <a:gd name="T0" fmla="*/ 72 w 83"/>
                <a:gd name="T1" fmla="*/ 102 h 115"/>
                <a:gd name="T2" fmla="*/ 72 w 83"/>
                <a:gd name="T3" fmla="*/ 12 h 115"/>
                <a:gd name="T4" fmla="*/ 19 w 83"/>
                <a:gd name="T5" fmla="*/ 27 h 115"/>
                <a:gd name="T6" fmla="*/ 4 w 83"/>
                <a:gd name="T7" fmla="*/ 87 h 115"/>
                <a:gd name="T8" fmla="*/ 72 w 83"/>
                <a:gd name="T9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5">
                  <a:moveTo>
                    <a:pt x="72" y="102"/>
                  </a:moveTo>
                  <a:cubicBezTo>
                    <a:pt x="83" y="89"/>
                    <a:pt x="81" y="24"/>
                    <a:pt x="72" y="12"/>
                  </a:cubicBezTo>
                  <a:cubicBezTo>
                    <a:pt x="63" y="0"/>
                    <a:pt x="30" y="15"/>
                    <a:pt x="19" y="27"/>
                  </a:cubicBezTo>
                  <a:cubicBezTo>
                    <a:pt x="8" y="39"/>
                    <a:pt x="0" y="72"/>
                    <a:pt x="4" y="87"/>
                  </a:cubicBezTo>
                  <a:cubicBezTo>
                    <a:pt x="8" y="102"/>
                    <a:pt x="61" y="115"/>
                    <a:pt x="72" y="102"/>
                  </a:cubicBez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92" name="Freeform 692"/>
            <p:cNvSpPr>
              <a:spLocks/>
            </p:cNvSpPr>
            <p:nvPr/>
          </p:nvSpPr>
          <p:spPr bwMode="auto">
            <a:xfrm>
              <a:off x="4661" y="3556"/>
              <a:ext cx="27" cy="29"/>
            </a:xfrm>
            <a:custGeom>
              <a:avLst/>
              <a:gdLst>
                <a:gd name="T0" fmla="*/ 72 w 83"/>
                <a:gd name="T1" fmla="*/ 102 h 115"/>
                <a:gd name="T2" fmla="*/ 72 w 83"/>
                <a:gd name="T3" fmla="*/ 12 h 115"/>
                <a:gd name="T4" fmla="*/ 19 w 83"/>
                <a:gd name="T5" fmla="*/ 27 h 115"/>
                <a:gd name="T6" fmla="*/ 4 w 83"/>
                <a:gd name="T7" fmla="*/ 87 h 115"/>
                <a:gd name="T8" fmla="*/ 72 w 83"/>
                <a:gd name="T9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5">
                  <a:moveTo>
                    <a:pt x="72" y="102"/>
                  </a:moveTo>
                  <a:cubicBezTo>
                    <a:pt x="83" y="89"/>
                    <a:pt x="81" y="24"/>
                    <a:pt x="72" y="12"/>
                  </a:cubicBezTo>
                  <a:cubicBezTo>
                    <a:pt x="63" y="0"/>
                    <a:pt x="30" y="15"/>
                    <a:pt x="19" y="27"/>
                  </a:cubicBezTo>
                  <a:cubicBezTo>
                    <a:pt x="8" y="39"/>
                    <a:pt x="0" y="72"/>
                    <a:pt x="4" y="87"/>
                  </a:cubicBezTo>
                  <a:cubicBezTo>
                    <a:pt x="8" y="102"/>
                    <a:pt x="61" y="115"/>
                    <a:pt x="72" y="102"/>
                  </a:cubicBez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93" name="Freeform 693"/>
            <p:cNvSpPr>
              <a:spLocks/>
            </p:cNvSpPr>
            <p:nvPr/>
          </p:nvSpPr>
          <p:spPr bwMode="auto">
            <a:xfrm>
              <a:off x="4916" y="3074"/>
              <a:ext cx="26" cy="29"/>
            </a:xfrm>
            <a:custGeom>
              <a:avLst/>
              <a:gdLst>
                <a:gd name="T0" fmla="*/ 72 w 83"/>
                <a:gd name="T1" fmla="*/ 102 h 115"/>
                <a:gd name="T2" fmla="*/ 72 w 83"/>
                <a:gd name="T3" fmla="*/ 12 h 115"/>
                <a:gd name="T4" fmla="*/ 19 w 83"/>
                <a:gd name="T5" fmla="*/ 27 h 115"/>
                <a:gd name="T6" fmla="*/ 4 w 83"/>
                <a:gd name="T7" fmla="*/ 87 h 115"/>
                <a:gd name="T8" fmla="*/ 72 w 83"/>
                <a:gd name="T9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5">
                  <a:moveTo>
                    <a:pt x="72" y="102"/>
                  </a:moveTo>
                  <a:cubicBezTo>
                    <a:pt x="83" y="89"/>
                    <a:pt x="81" y="24"/>
                    <a:pt x="72" y="12"/>
                  </a:cubicBezTo>
                  <a:cubicBezTo>
                    <a:pt x="63" y="0"/>
                    <a:pt x="30" y="15"/>
                    <a:pt x="19" y="27"/>
                  </a:cubicBezTo>
                  <a:cubicBezTo>
                    <a:pt x="8" y="39"/>
                    <a:pt x="0" y="72"/>
                    <a:pt x="4" y="87"/>
                  </a:cubicBezTo>
                  <a:cubicBezTo>
                    <a:pt x="8" y="102"/>
                    <a:pt x="61" y="115"/>
                    <a:pt x="72" y="102"/>
                  </a:cubicBez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294" name="Freeform 694"/>
            <p:cNvSpPr>
              <a:spLocks/>
            </p:cNvSpPr>
            <p:nvPr/>
          </p:nvSpPr>
          <p:spPr bwMode="auto">
            <a:xfrm>
              <a:off x="4710" y="2815"/>
              <a:ext cx="27" cy="28"/>
            </a:xfrm>
            <a:custGeom>
              <a:avLst/>
              <a:gdLst>
                <a:gd name="T0" fmla="*/ 72 w 83"/>
                <a:gd name="T1" fmla="*/ 102 h 115"/>
                <a:gd name="T2" fmla="*/ 72 w 83"/>
                <a:gd name="T3" fmla="*/ 12 h 115"/>
                <a:gd name="T4" fmla="*/ 19 w 83"/>
                <a:gd name="T5" fmla="*/ 27 h 115"/>
                <a:gd name="T6" fmla="*/ 4 w 83"/>
                <a:gd name="T7" fmla="*/ 87 h 115"/>
                <a:gd name="T8" fmla="*/ 72 w 83"/>
                <a:gd name="T9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5">
                  <a:moveTo>
                    <a:pt x="72" y="102"/>
                  </a:moveTo>
                  <a:cubicBezTo>
                    <a:pt x="83" y="89"/>
                    <a:pt x="81" y="24"/>
                    <a:pt x="72" y="12"/>
                  </a:cubicBezTo>
                  <a:cubicBezTo>
                    <a:pt x="63" y="0"/>
                    <a:pt x="30" y="15"/>
                    <a:pt x="19" y="27"/>
                  </a:cubicBezTo>
                  <a:cubicBezTo>
                    <a:pt x="8" y="39"/>
                    <a:pt x="0" y="72"/>
                    <a:pt x="4" y="87"/>
                  </a:cubicBezTo>
                  <a:cubicBezTo>
                    <a:pt x="8" y="102"/>
                    <a:pt x="61" y="115"/>
                    <a:pt x="72" y="102"/>
                  </a:cubicBez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2295" name="Group 695"/>
            <p:cNvGrpSpPr>
              <a:grpSpLocks/>
            </p:cNvGrpSpPr>
            <p:nvPr/>
          </p:nvGrpSpPr>
          <p:grpSpPr bwMode="auto">
            <a:xfrm>
              <a:off x="4217" y="3125"/>
              <a:ext cx="457" cy="412"/>
              <a:chOff x="2176" y="3019"/>
              <a:chExt cx="745" cy="657"/>
            </a:xfrm>
          </p:grpSpPr>
          <p:sp>
            <p:nvSpPr>
              <p:cNvPr id="282296" name="Freeform 696"/>
              <p:cNvSpPr>
                <a:spLocks/>
              </p:cNvSpPr>
              <p:nvPr/>
            </p:nvSpPr>
            <p:spPr bwMode="auto">
              <a:xfrm>
                <a:off x="2336" y="3221"/>
                <a:ext cx="532" cy="249"/>
              </a:xfrm>
              <a:custGeom>
                <a:avLst/>
                <a:gdLst>
                  <a:gd name="T0" fmla="*/ 122 w 1017"/>
                  <a:gd name="T1" fmla="*/ 598 h 625"/>
                  <a:gd name="T2" fmla="*/ 212 w 1017"/>
                  <a:gd name="T3" fmla="*/ 433 h 625"/>
                  <a:gd name="T4" fmla="*/ 407 w 1017"/>
                  <a:gd name="T5" fmla="*/ 373 h 625"/>
                  <a:gd name="T6" fmla="*/ 722 w 1017"/>
                  <a:gd name="T7" fmla="*/ 103 h 625"/>
                  <a:gd name="T8" fmla="*/ 872 w 1017"/>
                  <a:gd name="T9" fmla="*/ 28 h 625"/>
                  <a:gd name="T10" fmla="*/ 842 w 1017"/>
                  <a:gd name="T11" fmla="*/ 268 h 625"/>
                  <a:gd name="T12" fmla="*/ 737 w 1017"/>
                  <a:gd name="T13" fmla="*/ 568 h 625"/>
                  <a:gd name="T14" fmla="*/ 572 w 1017"/>
                  <a:gd name="T15" fmla="*/ 388 h 625"/>
                  <a:gd name="T16" fmla="*/ 257 w 1017"/>
                  <a:gd name="T17" fmla="*/ 298 h 625"/>
                  <a:gd name="T18" fmla="*/ 92 w 1017"/>
                  <a:gd name="T19" fmla="*/ 208 h 625"/>
                  <a:gd name="T20" fmla="*/ 242 w 1017"/>
                  <a:gd name="T21" fmla="*/ 118 h 625"/>
                  <a:gd name="T22" fmla="*/ 542 w 1017"/>
                  <a:gd name="T23" fmla="*/ 118 h 625"/>
                  <a:gd name="T24" fmla="*/ 947 w 1017"/>
                  <a:gd name="T25" fmla="*/ 268 h 625"/>
                  <a:gd name="T26" fmla="*/ 122 w 1017"/>
                  <a:gd name="T27" fmla="*/ 59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7" h="625">
                    <a:moveTo>
                      <a:pt x="122" y="598"/>
                    </a:moveTo>
                    <a:cubicBezTo>
                      <a:pt x="0" y="625"/>
                      <a:pt x="164" y="471"/>
                      <a:pt x="212" y="433"/>
                    </a:cubicBezTo>
                    <a:cubicBezTo>
                      <a:pt x="260" y="395"/>
                      <a:pt x="322" y="428"/>
                      <a:pt x="407" y="373"/>
                    </a:cubicBezTo>
                    <a:cubicBezTo>
                      <a:pt x="492" y="318"/>
                      <a:pt x="645" y="160"/>
                      <a:pt x="722" y="103"/>
                    </a:cubicBezTo>
                    <a:cubicBezTo>
                      <a:pt x="799" y="46"/>
                      <a:pt x="852" y="0"/>
                      <a:pt x="872" y="28"/>
                    </a:cubicBezTo>
                    <a:cubicBezTo>
                      <a:pt x="892" y="56"/>
                      <a:pt x="865" y="178"/>
                      <a:pt x="842" y="268"/>
                    </a:cubicBezTo>
                    <a:cubicBezTo>
                      <a:pt x="819" y="358"/>
                      <a:pt x="782" y="548"/>
                      <a:pt x="737" y="568"/>
                    </a:cubicBezTo>
                    <a:cubicBezTo>
                      <a:pt x="692" y="588"/>
                      <a:pt x="652" y="433"/>
                      <a:pt x="572" y="388"/>
                    </a:cubicBezTo>
                    <a:cubicBezTo>
                      <a:pt x="492" y="343"/>
                      <a:pt x="337" y="328"/>
                      <a:pt x="257" y="298"/>
                    </a:cubicBezTo>
                    <a:cubicBezTo>
                      <a:pt x="177" y="268"/>
                      <a:pt x="95" y="238"/>
                      <a:pt x="92" y="208"/>
                    </a:cubicBezTo>
                    <a:cubicBezTo>
                      <a:pt x="89" y="178"/>
                      <a:pt x="167" y="133"/>
                      <a:pt x="242" y="118"/>
                    </a:cubicBezTo>
                    <a:cubicBezTo>
                      <a:pt x="317" y="103"/>
                      <a:pt x="425" y="93"/>
                      <a:pt x="542" y="118"/>
                    </a:cubicBezTo>
                    <a:cubicBezTo>
                      <a:pt x="659" y="143"/>
                      <a:pt x="1017" y="196"/>
                      <a:pt x="947" y="268"/>
                    </a:cubicBezTo>
                    <a:cubicBezTo>
                      <a:pt x="877" y="340"/>
                      <a:pt x="244" y="571"/>
                      <a:pt x="122" y="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97" name="Freeform 697"/>
              <p:cNvSpPr>
                <a:spLocks/>
              </p:cNvSpPr>
              <p:nvPr/>
            </p:nvSpPr>
            <p:spPr bwMode="auto">
              <a:xfrm>
                <a:off x="2276" y="3128"/>
                <a:ext cx="496" cy="394"/>
              </a:xfrm>
              <a:custGeom>
                <a:avLst/>
                <a:gdLst>
                  <a:gd name="T0" fmla="*/ 235 w 950"/>
                  <a:gd name="T1" fmla="*/ 935 h 987"/>
                  <a:gd name="T2" fmla="*/ 235 w 950"/>
                  <a:gd name="T3" fmla="*/ 305 h 987"/>
                  <a:gd name="T4" fmla="*/ 385 w 950"/>
                  <a:gd name="T5" fmla="*/ 20 h 987"/>
                  <a:gd name="T6" fmla="*/ 685 w 950"/>
                  <a:gd name="T7" fmla="*/ 425 h 987"/>
                  <a:gd name="T8" fmla="*/ 505 w 950"/>
                  <a:gd name="T9" fmla="*/ 830 h 987"/>
                  <a:gd name="T10" fmla="*/ 280 w 950"/>
                  <a:gd name="T11" fmla="*/ 695 h 987"/>
                  <a:gd name="T12" fmla="*/ 145 w 950"/>
                  <a:gd name="T13" fmla="*/ 365 h 987"/>
                  <a:gd name="T14" fmla="*/ 745 w 950"/>
                  <a:gd name="T15" fmla="*/ 80 h 987"/>
                  <a:gd name="T16" fmla="*/ 535 w 950"/>
                  <a:gd name="T17" fmla="*/ 815 h 987"/>
                  <a:gd name="T18" fmla="*/ 880 w 950"/>
                  <a:gd name="T19" fmla="*/ 710 h 987"/>
                  <a:gd name="T20" fmla="*/ 115 w 950"/>
                  <a:gd name="T21" fmla="*/ 620 h 987"/>
                  <a:gd name="T22" fmla="*/ 235 w 950"/>
                  <a:gd name="T23" fmla="*/ 935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0" h="987">
                    <a:moveTo>
                      <a:pt x="235" y="935"/>
                    </a:moveTo>
                    <a:cubicBezTo>
                      <a:pt x="255" y="883"/>
                      <a:pt x="210" y="457"/>
                      <a:pt x="235" y="305"/>
                    </a:cubicBezTo>
                    <a:cubicBezTo>
                      <a:pt x="260" y="153"/>
                      <a:pt x="310" y="0"/>
                      <a:pt x="385" y="20"/>
                    </a:cubicBezTo>
                    <a:cubicBezTo>
                      <a:pt x="460" y="40"/>
                      <a:pt x="665" y="290"/>
                      <a:pt x="685" y="425"/>
                    </a:cubicBezTo>
                    <a:cubicBezTo>
                      <a:pt x="705" y="560"/>
                      <a:pt x="573" y="785"/>
                      <a:pt x="505" y="830"/>
                    </a:cubicBezTo>
                    <a:cubicBezTo>
                      <a:pt x="437" y="875"/>
                      <a:pt x="340" y="772"/>
                      <a:pt x="280" y="695"/>
                    </a:cubicBezTo>
                    <a:cubicBezTo>
                      <a:pt x="220" y="618"/>
                      <a:pt x="67" y="468"/>
                      <a:pt x="145" y="365"/>
                    </a:cubicBezTo>
                    <a:cubicBezTo>
                      <a:pt x="223" y="262"/>
                      <a:pt x="680" y="5"/>
                      <a:pt x="745" y="80"/>
                    </a:cubicBezTo>
                    <a:cubicBezTo>
                      <a:pt x="810" y="155"/>
                      <a:pt x="513" y="710"/>
                      <a:pt x="535" y="815"/>
                    </a:cubicBezTo>
                    <a:cubicBezTo>
                      <a:pt x="557" y="920"/>
                      <a:pt x="950" y="742"/>
                      <a:pt x="880" y="710"/>
                    </a:cubicBezTo>
                    <a:cubicBezTo>
                      <a:pt x="810" y="678"/>
                      <a:pt x="230" y="580"/>
                      <a:pt x="115" y="620"/>
                    </a:cubicBezTo>
                    <a:cubicBezTo>
                      <a:pt x="0" y="660"/>
                      <a:pt x="215" y="987"/>
                      <a:pt x="235" y="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2298" name="Group 698"/>
              <p:cNvGrpSpPr>
                <a:grpSpLocks/>
              </p:cNvGrpSpPr>
              <p:nvPr/>
            </p:nvGrpSpPr>
            <p:grpSpPr bwMode="auto">
              <a:xfrm>
                <a:off x="2176" y="3019"/>
                <a:ext cx="745" cy="657"/>
                <a:chOff x="3202" y="1159"/>
                <a:chExt cx="745" cy="657"/>
              </a:xfrm>
            </p:grpSpPr>
            <p:sp>
              <p:nvSpPr>
                <p:cNvPr id="282299" name="Freeform 699"/>
                <p:cNvSpPr>
                  <a:spLocks/>
                </p:cNvSpPr>
                <p:nvPr/>
              </p:nvSpPr>
              <p:spPr bwMode="auto">
                <a:xfrm>
                  <a:off x="3202" y="1159"/>
                  <a:ext cx="745" cy="657"/>
                </a:xfrm>
                <a:custGeom>
                  <a:avLst/>
                  <a:gdLst>
                    <a:gd name="T0" fmla="*/ 785 w 1359"/>
                    <a:gd name="T1" fmla="*/ 1501 h 1543"/>
                    <a:gd name="T2" fmla="*/ 1092 w 1359"/>
                    <a:gd name="T3" fmla="*/ 1268 h 1543"/>
                    <a:gd name="T4" fmla="*/ 1325 w 1359"/>
                    <a:gd name="T5" fmla="*/ 878 h 1543"/>
                    <a:gd name="T6" fmla="*/ 1295 w 1359"/>
                    <a:gd name="T7" fmla="*/ 421 h 1543"/>
                    <a:gd name="T8" fmla="*/ 1137 w 1359"/>
                    <a:gd name="T9" fmla="*/ 188 h 1543"/>
                    <a:gd name="T10" fmla="*/ 912 w 1359"/>
                    <a:gd name="T11" fmla="*/ 68 h 1543"/>
                    <a:gd name="T12" fmla="*/ 642 w 1359"/>
                    <a:gd name="T13" fmla="*/ 8 h 1543"/>
                    <a:gd name="T14" fmla="*/ 410 w 1359"/>
                    <a:gd name="T15" fmla="*/ 113 h 1543"/>
                    <a:gd name="T16" fmla="*/ 200 w 1359"/>
                    <a:gd name="T17" fmla="*/ 338 h 1543"/>
                    <a:gd name="T18" fmla="*/ 65 w 1359"/>
                    <a:gd name="T19" fmla="*/ 601 h 1543"/>
                    <a:gd name="T20" fmla="*/ 5 w 1359"/>
                    <a:gd name="T21" fmla="*/ 968 h 1543"/>
                    <a:gd name="T22" fmla="*/ 95 w 1359"/>
                    <a:gd name="T23" fmla="*/ 1261 h 1543"/>
                    <a:gd name="T24" fmla="*/ 275 w 1359"/>
                    <a:gd name="T25" fmla="*/ 1448 h 1543"/>
                    <a:gd name="T26" fmla="*/ 485 w 1359"/>
                    <a:gd name="T27" fmla="*/ 1523 h 1543"/>
                    <a:gd name="T28" fmla="*/ 785 w 1359"/>
                    <a:gd name="T29" fmla="*/ 1501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9" h="1543">
                      <a:moveTo>
                        <a:pt x="785" y="1501"/>
                      </a:moveTo>
                      <a:cubicBezTo>
                        <a:pt x="886" y="1459"/>
                        <a:pt x="1002" y="1372"/>
                        <a:pt x="1092" y="1268"/>
                      </a:cubicBezTo>
                      <a:cubicBezTo>
                        <a:pt x="1182" y="1164"/>
                        <a:pt x="1291" y="1019"/>
                        <a:pt x="1325" y="878"/>
                      </a:cubicBezTo>
                      <a:cubicBezTo>
                        <a:pt x="1359" y="737"/>
                        <a:pt x="1326" y="536"/>
                        <a:pt x="1295" y="421"/>
                      </a:cubicBezTo>
                      <a:cubicBezTo>
                        <a:pt x="1264" y="306"/>
                        <a:pt x="1201" y="247"/>
                        <a:pt x="1137" y="188"/>
                      </a:cubicBezTo>
                      <a:cubicBezTo>
                        <a:pt x="1073" y="129"/>
                        <a:pt x="994" y="98"/>
                        <a:pt x="912" y="68"/>
                      </a:cubicBezTo>
                      <a:cubicBezTo>
                        <a:pt x="830" y="38"/>
                        <a:pt x="726" y="0"/>
                        <a:pt x="642" y="8"/>
                      </a:cubicBezTo>
                      <a:cubicBezTo>
                        <a:pt x="558" y="16"/>
                        <a:pt x="484" y="58"/>
                        <a:pt x="410" y="113"/>
                      </a:cubicBezTo>
                      <a:cubicBezTo>
                        <a:pt x="336" y="168"/>
                        <a:pt x="257" y="257"/>
                        <a:pt x="200" y="338"/>
                      </a:cubicBezTo>
                      <a:cubicBezTo>
                        <a:pt x="143" y="419"/>
                        <a:pt x="97" y="496"/>
                        <a:pt x="65" y="601"/>
                      </a:cubicBezTo>
                      <a:cubicBezTo>
                        <a:pt x="33" y="706"/>
                        <a:pt x="0" y="858"/>
                        <a:pt x="5" y="968"/>
                      </a:cubicBezTo>
                      <a:cubicBezTo>
                        <a:pt x="10" y="1078"/>
                        <a:pt x="50" y="1181"/>
                        <a:pt x="95" y="1261"/>
                      </a:cubicBezTo>
                      <a:cubicBezTo>
                        <a:pt x="140" y="1341"/>
                        <a:pt x="210" y="1404"/>
                        <a:pt x="275" y="1448"/>
                      </a:cubicBezTo>
                      <a:cubicBezTo>
                        <a:pt x="340" y="1492"/>
                        <a:pt x="399" y="1513"/>
                        <a:pt x="485" y="1523"/>
                      </a:cubicBezTo>
                      <a:cubicBezTo>
                        <a:pt x="571" y="1533"/>
                        <a:pt x="684" y="1543"/>
                        <a:pt x="785" y="1501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00" name="Freeform 700"/>
                <p:cNvSpPr>
                  <a:spLocks/>
                </p:cNvSpPr>
                <p:nvPr/>
              </p:nvSpPr>
              <p:spPr bwMode="auto">
                <a:xfrm>
                  <a:off x="3220" y="1181"/>
                  <a:ext cx="711" cy="616"/>
                </a:xfrm>
                <a:custGeom>
                  <a:avLst/>
                  <a:gdLst>
                    <a:gd name="T0" fmla="*/ 785 w 1359"/>
                    <a:gd name="T1" fmla="*/ 1501 h 1543"/>
                    <a:gd name="T2" fmla="*/ 1092 w 1359"/>
                    <a:gd name="T3" fmla="*/ 1268 h 1543"/>
                    <a:gd name="T4" fmla="*/ 1325 w 1359"/>
                    <a:gd name="T5" fmla="*/ 878 h 1543"/>
                    <a:gd name="T6" fmla="*/ 1295 w 1359"/>
                    <a:gd name="T7" fmla="*/ 421 h 1543"/>
                    <a:gd name="T8" fmla="*/ 1137 w 1359"/>
                    <a:gd name="T9" fmla="*/ 188 h 1543"/>
                    <a:gd name="T10" fmla="*/ 912 w 1359"/>
                    <a:gd name="T11" fmla="*/ 68 h 1543"/>
                    <a:gd name="T12" fmla="*/ 642 w 1359"/>
                    <a:gd name="T13" fmla="*/ 8 h 1543"/>
                    <a:gd name="T14" fmla="*/ 410 w 1359"/>
                    <a:gd name="T15" fmla="*/ 113 h 1543"/>
                    <a:gd name="T16" fmla="*/ 200 w 1359"/>
                    <a:gd name="T17" fmla="*/ 338 h 1543"/>
                    <a:gd name="T18" fmla="*/ 65 w 1359"/>
                    <a:gd name="T19" fmla="*/ 601 h 1543"/>
                    <a:gd name="T20" fmla="*/ 5 w 1359"/>
                    <a:gd name="T21" fmla="*/ 968 h 1543"/>
                    <a:gd name="T22" fmla="*/ 95 w 1359"/>
                    <a:gd name="T23" fmla="*/ 1261 h 1543"/>
                    <a:gd name="T24" fmla="*/ 275 w 1359"/>
                    <a:gd name="T25" fmla="*/ 1448 h 1543"/>
                    <a:gd name="T26" fmla="*/ 485 w 1359"/>
                    <a:gd name="T27" fmla="*/ 1523 h 1543"/>
                    <a:gd name="T28" fmla="*/ 785 w 1359"/>
                    <a:gd name="T29" fmla="*/ 1501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9" h="1543">
                      <a:moveTo>
                        <a:pt x="785" y="1501"/>
                      </a:moveTo>
                      <a:cubicBezTo>
                        <a:pt x="886" y="1459"/>
                        <a:pt x="1002" y="1372"/>
                        <a:pt x="1092" y="1268"/>
                      </a:cubicBezTo>
                      <a:cubicBezTo>
                        <a:pt x="1182" y="1164"/>
                        <a:pt x="1291" y="1019"/>
                        <a:pt x="1325" y="878"/>
                      </a:cubicBezTo>
                      <a:cubicBezTo>
                        <a:pt x="1359" y="737"/>
                        <a:pt x="1326" y="536"/>
                        <a:pt x="1295" y="421"/>
                      </a:cubicBezTo>
                      <a:cubicBezTo>
                        <a:pt x="1264" y="306"/>
                        <a:pt x="1201" y="247"/>
                        <a:pt x="1137" y="188"/>
                      </a:cubicBezTo>
                      <a:cubicBezTo>
                        <a:pt x="1073" y="129"/>
                        <a:pt x="994" y="98"/>
                        <a:pt x="912" y="68"/>
                      </a:cubicBezTo>
                      <a:cubicBezTo>
                        <a:pt x="830" y="38"/>
                        <a:pt x="726" y="0"/>
                        <a:pt x="642" y="8"/>
                      </a:cubicBezTo>
                      <a:cubicBezTo>
                        <a:pt x="558" y="16"/>
                        <a:pt x="484" y="58"/>
                        <a:pt x="410" y="113"/>
                      </a:cubicBezTo>
                      <a:cubicBezTo>
                        <a:pt x="336" y="168"/>
                        <a:pt x="257" y="257"/>
                        <a:pt x="200" y="338"/>
                      </a:cubicBezTo>
                      <a:cubicBezTo>
                        <a:pt x="143" y="419"/>
                        <a:pt x="97" y="496"/>
                        <a:pt x="65" y="601"/>
                      </a:cubicBezTo>
                      <a:cubicBezTo>
                        <a:pt x="33" y="706"/>
                        <a:pt x="0" y="858"/>
                        <a:pt x="5" y="968"/>
                      </a:cubicBezTo>
                      <a:cubicBezTo>
                        <a:pt x="10" y="1078"/>
                        <a:pt x="50" y="1181"/>
                        <a:pt x="95" y="1261"/>
                      </a:cubicBezTo>
                      <a:cubicBezTo>
                        <a:pt x="140" y="1341"/>
                        <a:pt x="210" y="1404"/>
                        <a:pt x="275" y="1448"/>
                      </a:cubicBezTo>
                      <a:cubicBezTo>
                        <a:pt x="340" y="1492"/>
                        <a:pt x="399" y="1513"/>
                        <a:pt x="485" y="1523"/>
                      </a:cubicBezTo>
                      <a:cubicBezTo>
                        <a:pt x="571" y="1533"/>
                        <a:pt x="684" y="1543"/>
                        <a:pt x="785" y="1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301" name="Freeform 701"/>
              <p:cNvSpPr>
                <a:spLocks/>
              </p:cNvSpPr>
              <p:nvPr/>
            </p:nvSpPr>
            <p:spPr bwMode="auto">
              <a:xfrm>
                <a:off x="2321" y="3095"/>
                <a:ext cx="516" cy="458"/>
              </a:xfrm>
              <a:custGeom>
                <a:avLst/>
                <a:gdLst>
                  <a:gd name="T0" fmla="*/ 0 w 987"/>
                  <a:gd name="T1" fmla="*/ 732 h 1147"/>
                  <a:gd name="T2" fmla="*/ 510 w 987"/>
                  <a:gd name="T3" fmla="*/ 522 h 1147"/>
                  <a:gd name="T4" fmla="*/ 945 w 987"/>
                  <a:gd name="T5" fmla="*/ 402 h 1147"/>
                  <a:gd name="T6" fmla="*/ 570 w 987"/>
                  <a:gd name="T7" fmla="*/ 822 h 1147"/>
                  <a:gd name="T8" fmla="*/ 390 w 987"/>
                  <a:gd name="T9" fmla="*/ 1107 h 1147"/>
                  <a:gd name="T10" fmla="*/ 330 w 987"/>
                  <a:gd name="T11" fmla="*/ 582 h 1147"/>
                  <a:gd name="T12" fmla="*/ 105 w 987"/>
                  <a:gd name="T13" fmla="*/ 162 h 1147"/>
                  <a:gd name="T14" fmla="*/ 435 w 987"/>
                  <a:gd name="T15" fmla="*/ 372 h 1147"/>
                  <a:gd name="T16" fmla="*/ 645 w 987"/>
                  <a:gd name="T17" fmla="*/ 1032 h 1147"/>
                  <a:gd name="T18" fmla="*/ 600 w 987"/>
                  <a:gd name="T19" fmla="*/ 687 h 1147"/>
                  <a:gd name="T20" fmla="*/ 435 w 987"/>
                  <a:gd name="T21" fmla="*/ 117 h 1147"/>
                  <a:gd name="T22" fmla="*/ 750 w 987"/>
                  <a:gd name="T23" fmla="*/ 642 h 1147"/>
                  <a:gd name="T24" fmla="*/ 960 w 987"/>
                  <a:gd name="T25" fmla="*/ 777 h 1147"/>
                  <a:gd name="T26" fmla="*/ 585 w 987"/>
                  <a:gd name="T27" fmla="*/ 267 h 1147"/>
                  <a:gd name="T28" fmla="*/ 555 w 987"/>
                  <a:gd name="T29" fmla="*/ 102 h 1147"/>
                  <a:gd name="T30" fmla="*/ 60 w 987"/>
                  <a:gd name="T31" fmla="*/ 882 h 1147"/>
                  <a:gd name="T32" fmla="*/ 765 w 987"/>
                  <a:gd name="T33" fmla="*/ 192 h 1147"/>
                  <a:gd name="T34" fmla="*/ 210 w 987"/>
                  <a:gd name="T35" fmla="*/ 972 h 1147"/>
                  <a:gd name="T36" fmla="*/ 450 w 987"/>
                  <a:gd name="T37" fmla="*/ 867 h 1147"/>
                  <a:gd name="T38" fmla="*/ 645 w 987"/>
                  <a:gd name="T39" fmla="*/ 612 h 1147"/>
                  <a:gd name="T40" fmla="*/ 975 w 987"/>
                  <a:gd name="T41" fmla="*/ 522 h 1147"/>
                  <a:gd name="T42" fmla="*/ 675 w 987"/>
                  <a:gd name="T43" fmla="*/ 882 h 1147"/>
                  <a:gd name="T44" fmla="*/ 495 w 987"/>
                  <a:gd name="T45" fmla="*/ 1077 h 1147"/>
                  <a:gd name="T46" fmla="*/ 75 w 987"/>
                  <a:gd name="T47" fmla="*/ 657 h 1147"/>
                  <a:gd name="T48" fmla="*/ 210 w 987"/>
                  <a:gd name="T49" fmla="*/ 372 h 1147"/>
                  <a:gd name="T50" fmla="*/ 300 w 987"/>
                  <a:gd name="T51" fmla="*/ 117 h 1147"/>
                  <a:gd name="T52" fmla="*/ 510 w 987"/>
                  <a:gd name="T53" fmla="*/ 477 h 1147"/>
                  <a:gd name="T54" fmla="*/ 510 w 987"/>
                  <a:gd name="T55" fmla="*/ 987 h 1147"/>
                  <a:gd name="T56" fmla="*/ 360 w 987"/>
                  <a:gd name="T57" fmla="*/ 507 h 1147"/>
                  <a:gd name="T58" fmla="*/ 360 w 987"/>
                  <a:gd name="T59" fmla="*/ 267 h 1147"/>
                  <a:gd name="T60" fmla="*/ 765 w 987"/>
                  <a:gd name="T61" fmla="*/ 297 h 1147"/>
                  <a:gd name="T62" fmla="*/ 480 w 987"/>
                  <a:gd name="T63" fmla="*/ 627 h 1147"/>
                  <a:gd name="T64" fmla="*/ 435 w 987"/>
                  <a:gd name="T65" fmla="*/ 762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87" h="1147">
                    <a:moveTo>
                      <a:pt x="0" y="732"/>
                    </a:moveTo>
                    <a:cubicBezTo>
                      <a:pt x="176" y="654"/>
                      <a:pt x="353" y="577"/>
                      <a:pt x="510" y="522"/>
                    </a:cubicBezTo>
                    <a:cubicBezTo>
                      <a:pt x="667" y="467"/>
                      <a:pt x="935" y="352"/>
                      <a:pt x="945" y="402"/>
                    </a:cubicBezTo>
                    <a:cubicBezTo>
                      <a:pt x="955" y="452"/>
                      <a:pt x="662" y="704"/>
                      <a:pt x="570" y="822"/>
                    </a:cubicBezTo>
                    <a:cubicBezTo>
                      <a:pt x="478" y="940"/>
                      <a:pt x="430" y="1147"/>
                      <a:pt x="390" y="1107"/>
                    </a:cubicBezTo>
                    <a:cubicBezTo>
                      <a:pt x="350" y="1067"/>
                      <a:pt x="377" y="739"/>
                      <a:pt x="330" y="582"/>
                    </a:cubicBezTo>
                    <a:cubicBezTo>
                      <a:pt x="283" y="425"/>
                      <a:pt x="88" y="197"/>
                      <a:pt x="105" y="162"/>
                    </a:cubicBezTo>
                    <a:cubicBezTo>
                      <a:pt x="122" y="127"/>
                      <a:pt x="345" y="227"/>
                      <a:pt x="435" y="372"/>
                    </a:cubicBezTo>
                    <a:cubicBezTo>
                      <a:pt x="525" y="517"/>
                      <a:pt x="618" y="980"/>
                      <a:pt x="645" y="1032"/>
                    </a:cubicBezTo>
                    <a:cubicBezTo>
                      <a:pt x="672" y="1084"/>
                      <a:pt x="635" y="839"/>
                      <a:pt x="600" y="687"/>
                    </a:cubicBezTo>
                    <a:cubicBezTo>
                      <a:pt x="565" y="535"/>
                      <a:pt x="410" y="124"/>
                      <a:pt x="435" y="117"/>
                    </a:cubicBezTo>
                    <a:cubicBezTo>
                      <a:pt x="460" y="110"/>
                      <a:pt x="663" y="532"/>
                      <a:pt x="750" y="642"/>
                    </a:cubicBezTo>
                    <a:cubicBezTo>
                      <a:pt x="837" y="752"/>
                      <a:pt x="987" y="839"/>
                      <a:pt x="960" y="777"/>
                    </a:cubicBezTo>
                    <a:cubicBezTo>
                      <a:pt x="933" y="715"/>
                      <a:pt x="652" y="379"/>
                      <a:pt x="585" y="267"/>
                    </a:cubicBezTo>
                    <a:cubicBezTo>
                      <a:pt x="518" y="155"/>
                      <a:pt x="642" y="0"/>
                      <a:pt x="555" y="102"/>
                    </a:cubicBezTo>
                    <a:cubicBezTo>
                      <a:pt x="468" y="204"/>
                      <a:pt x="25" y="867"/>
                      <a:pt x="60" y="882"/>
                    </a:cubicBezTo>
                    <a:cubicBezTo>
                      <a:pt x="95" y="897"/>
                      <a:pt x="740" y="177"/>
                      <a:pt x="765" y="192"/>
                    </a:cubicBezTo>
                    <a:cubicBezTo>
                      <a:pt x="790" y="207"/>
                      <a:pt x="262" y="860"/>
                      <a:pt x="210" y="972"/>
                    </a:cubicBezTo>
                    <a:cubicBezTo>
                      <a:pt x="158" y="1084"/>
                      <a:pt x="378" y="927"/>
                      <a:pt x="450" y="867"/>
                    </a:cubicBezTo>
                    <a:cubicBezTo>
                      <a:pt x="522" y="807"/>
                      <a:pt x="558" y="669"/>
                      <a:pt x="645" y="612"/>
                    </a:cubicBezTo>
                    <a:cubicBezTo>
                      <a:pt x="732" y="555"/>
                      <a:pt x="970" y="477"/>
                      <a:pt x="975" y="522"/>
                    </a:cubicBezTo>
                    <a:cubicBezTo>
                      <a:pt x="980" y="567"/>
                      <a:pt x="755" y="790"/>
                      <a:pt x="675" y="882"/>
                    </a:cubicBezTo>
                    <a:cubicBezTo>
                      <a:pt x="595" y="974"/>
                      <a:pt x="595" y="1114"/>
                      <a:pt x="495" y="1077"/>
                    </a:cubicBezTo>
                    <a:cubicBezTo>
                      <a:pt x="395" y="1040"/>
                      <a:pt x="122" y="774"/>
                      <a:pt x="75" y="657"/>
                    </a:cubicBezTo>
                    <a:cubicBezTo>
                      <a:pt x="28" y="540"/>
                      <a:pt x="173" y="462"/>
                      <a:pt x="210" y="372"/>
                    </a:cubicBezTo>
                    <a:cubicBezTo>
                      <a:pt x="247" y="282"/>
                      <a:pt x="250" y="100"/>
                      <a:pt x="300" y="117"/>
                    </a:cubicBezTo>
                    <a:cubicBezTo>
                      <a:pt x="350" y="134"/>
                      <a:pt x="475" y="332"/>
                      <a:pt x="510" y="477"/>
                    </a:cubicBezTo>
                    <a:cubicBezTo>
                      <a:pt x="545" y="622"/>
                      <a:pt x="535" y="982"/>
                      <a:pt x="510" y="987"/>
                    </a:cubicBezTo>
                    <a:cubicBezTo>
                      <a:pt x="485" y="992"/>
                      <a:pt x="385" y="627"/>
                      <a:pt x="360" y="507"/>
                    </a:cubicBezTo>
                    <a:cubicBezTo>
                      <a:pt x="335" y="387"/>
                      <a:pt x="292" y="302"/>
                      <a:pt x="360" y="267"/>
                    </a:cubicBezTo>
                    <a:cubicBezTo>
                      <a:pt x="428" y="232"/>
                      <a:pt x="745" y="237"/>
                      <a:pt x="765" y="297"/>
                    </a:cubicBezTo>
                    <a:cubicBezTo>
                      <a:pt x="785" y="357"/>
                      <a:pt x="535" y="550"/>
                      <a:pt x="480" y="627"/>
                    </a:cubicBezTo>
                    <a:cubicBezTo>
                      <a:pt x="425" y="704"/>
                      <a:pt x="430" y="733"/>
                      <a:pt x="435" y="762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02" name="Group 702"/>
            <p:cNvGrpSpPr>
              <a:grpSpLocks/>
            </p:cNvGrpSpPr>
            <p:nvPr/>
          </p:nvGrpSpPr>
          <p:grpSpPr bwMode="auto">
            <a:xfrm>
              <a:off x="4135" y="3458"/>
              <a:ext cx="130" cy="117"/>
              <a:chOff x="3554" y="3166"/>
              <a:chExt cx="213" cy="188"/>
            </a:xfrm>
          </p:grpSpPr>
          <p:sp>
            <p:nvSpPr>
              <p:cNvPr id="282303" name="Freeform 703"/>
              <p:cNvSpPr>
                <a:spLocks/>
              </p:cNvSpPr>
              <p:nvPr/>
            </p:nvSpPr>
            <p:spPr bwMode="auto">
              <a:xfrm>
                <a:off x="3554" y="3166"/>
                <a:ext cx="213" cy="188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04" name="Freeform 704"/>
              <p:cNvSpPr>
                <a:spLocks/>
              </p:cNvSpPr>
              <p:nvPr/>
            </p:nvSpPr>
            <p:spPr bwMode="auto">
              <a:xfrm>
                <a:off x="3575" y="3179"/>
                <a:ext cx="177" cy="164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05" name="Group 705"/>
            <p:cNvGrpSpPr>
              <a:grpSpLocks/>
            </p:cNvGrpSpPr>
            <p:nvPr/>
          </p:nvGrpSpPr>
          <p:grpSpPr bwMode="auto">
            <a:xfrm>
              <a:off x="4083" y="3600"/>
              <a:ext cx="163" cy="118"/>
              <a:chOff x="3554" y="3166"/>
              <a:chExt cx="213" cy="188"/>
            </a:xfrm>
          </p:grpSpPr>
          <p:sp>
            <p:nvSpPr>
              <p:cNvPr id="282306" name="Freeform 706"/>
              <p:cNvSpPr>
                <a:spLocks/>
              </p:cNvSpPr>
              <p:nvPr/>
            </p:nvSpPr>
            <p:spPr bwMode="auto">
              <a:xfrm>
                <a:off x="3554" y="3166"/>
                <a:ext cx="213" cy="188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07" name="Freeform 707"/>
              <p:cNvSpPr>
                <a:spLocks/>
              </p:cNvSpPr>
              <p:nvPr/>
            </p:nvSpPr>
            <p:spPr bwMode="auto">
              <a:xfrm>
                <a:off x="3575" y="3179"/>
                <a:ext cx="177" cy="164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08" name="Group 708"/>
            <p:cNvGrpSpPr>
              <a:grpSpLocks/>
            </p:cNvGrpSpPr>
            <p:nvPr/>
          </p:nvGrpSpPr>
          <p:grpSpPr bwMode="auto">
            <a:xfrm>
              <a:off x="4272" y="3532"/>
              <a:ext cx="266" cy="147"/>
              <a:chOff x="3808" y="2618"/>
              <a:chExt cx="433" cy="235"/>
            </a:xfrm>
          </p:grpSpPr>
          <p:sp>
            <p:nvSpPr>
              <p:cNvPr id="282309" name="Freeform 709"/>
              <p:cNvSpPr>
                <a:spLocks/>
              </p:cNvSpPr>
              <p:nvPr/>
            </p:nvSpPr>
            <p:spPr bwMode="auto">
              <a:xfrm rot="602443">
                <a:off x="3808" y="2618"/>
                <a:ext cx="433" cy="235"/>
              </a:xfrm>
              <a:custGeom>
                <a:avLst/>
                <a:gdLst>
                  <a:gd name="T0" fmla="*/ 49 w 779"/>
                  <a:gd name="T1" fmla="*/ 297 h 491"/>
                  <a:gd name="T2" fmla="*/ 124 w 779"/>
                  <a:gd name="T3" fmla="*/ 192 h 491"/>
                  <a:gd name="T4" fmla="*/ 357 w 779"/>
                  <a:gd name="T5" fmla="*/ 87 h 491"/>
                  <a:gd name="T6" fmla="*/ 649 w 779"/>
                  <a:gd name="T7" fmla="*/ 20 h 491"/>
                  <a:gd name="T8" fmla="*/ 777 w 779"/>
                  <a:gd name="T9" fmla="*/ 207 h 491"/>
                  <a:gd name="T10" fmla="*/ 634 w 779"/>
                  <a:gd name="T11" fmla="*/ 350 h 491"/>
                  <a:gd name="T12" fmla="*/ 334 w 779"/>
                  <a:gd name="T13" fmla="*/ 470 h 491"/>
                  <a:gd name="T14" fmla="*/ 109 w 779"/>
                  <a:gd name="T15" fmla="*/ 477 h 491"/>
                  <a:gd name="T16" fmla="*/ 42 w 779"/>
                  <a:gd name="T17" fmla="*/ 432 h 491"/>
                  <a:gd name="T18" fmla="*/ 4 w 779"/>
                  <a:gd name="T19" fmla="*/ 350 h 491"/>
                  <a:gd name="T20" fmla="*/ 49 w 779"/>
                  <a:gd name="T21" fmla="*/ 297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9" h="491">
                    <a:moveTo>
                      <a:pt x="49" y="297"/>
                    </a:moveTo>
                    <a:cubicBezTo>
                      <a:pt x="69" y="271"/>
                      <a:pt x="73" y="227"/>
                      <a:pt x="124" y="192"/>
                    </a:cubicBezTo>
                    <a:cubicBezTo>
                      <a:pt x="175" y="157"/>
                      <a:pt x="269" y="116"/>
                      <a:pt x="357" y="87"/>
                    </a:cubicBezTo>
                    <a:cubicBezTo>
                      <a:pt x="445" y="58"/>
                      <a:pt x="579" y="0"/>
                      <a:pt x="649" y="20"/>
                    </a:cubicBezTo>
                    <a:cubicBezTo>
                      <a:pt x="719" y="40"/>
                      <a:pt x="779" y="152"/>
                      <a:pt x="777" y="207"/>
                    </a:cubicBezTo>
                    <a:cubicBezTo>
                      <a:pt x="775" y="262"/>
                      <a:pt x="708" y="306"/>
                      <a:pt x="634" y="350"/>
                    </a:cubicBezTo>
                    <a:cubicBezTo>
                      <a:pt x="560" y="394"/>
                      <a:pt x="421" y="449"/>
                      <a:pt x="334" y="470"/>
                    </a:cubicBezTo>
                    <a:cubicBezTo>
                      <a:pt x="247" y="491"/>
                      <a:pt x="158" y="483"/>
                      <a:pt x="109" y="477"/>
                    </a:cubicBezTo>
                    <a:cubicBezTo>
                      <a:pt x="60" y="471"/>
                      <a:pt x="59" y="453"/>
                      <a:pt x="42" y="432"/>
                    </a:cubicBezTo>
                    <a:cubicBezTo>
                      <a:pt x="25" y="411"/>
                      <a:pt x="0" y="376"/>
                      <a:pt x="4" y="350"/>
                    </a:cubicBezTo>
                    <a:cubicBezTo>
                      <a:pt x="8" y="324"/>
                      <a:pt x="29" y="323"/>
                      <a:pt x="49" y="297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0" name="Freeform 710"/>
              <p:cNvSpPr>
                <a:spLocks/>
              </p:cNvSpPr>
              <p:nvPr/>
            </p:nvSpPr>
            <p:spPr bwMode="auto">
              <a:xfrm rot="407325">
                <a:off x="3835" y="2651"/>
                <a:ext cx="380" cy="176"/>
              </a:xfrm>
              <a:custGeom>
                <a:avLst/>
                <a:gdLst>
                  <a:gd name="T0" fmla="*/ 49 w 779"/>
                  <a:gd name="T1" fmla="*/ 297 h 491"/>
                  <a:gd name="T2" fmla="*/ 124 w 779"/>
                  <a:gd name="T3" fmla="*/ 192 h 491"/>
                  <a:gd name="T4" fmla="*/ 357 w 779"/>
                  <a:gd name="T5" fmla="*/ 87 h 491"/>
                  <a:gd name="T6" fmla="*/ 649 w 779"/>
                  <a:gd name="T7" fmla="*/ 20 h 491"/>
                  <a:gd name="T8" fmla="*/ 777 w 779"/>
                  <a:gd name="T9" fmla="*/ 207 h 491"/>
                  <a:gd name="T10" fmla="*/ 634 w 779"/>
                  <a:gd name="T11" fmla="*/ 350 h 491"/>
                  <a:gd name="T12" fmla="*/ 334 w 779"/>
                  <a:gd name="T13" fmla="*/ 470 h 491"/>
                  <a:gd name="T14" fmla="*/ 109 w 779"/>
                  <a:gd name="T15" fmla="*/ 477 h 491"/>
                  <a:gd name="T16" fmla="*/ 42 w 779"/>
                  <a:gd name="T17" fmla="*/ 432 h 491"/>
                  <a:gd name="T18" fmla="*/ 4 w 779"/>
                  <a:gd name="T19" fmla="*/ 350 h 491"/>
                  <a:gd name="T20" fmla="*/ 49 w 779"/>
                  <a:gd name="T21" fmla="*/ 297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9" h="491">
                    <a:moveTo>
                      <a:pt x="49" y="297"/>
                    </a:moveTo>
                    <a:cubicBezTo>
                      <a:pt x="69" y="271"/>
                      <a:pt x="73" y="227"/>
                      <a:pt x="124" y="192"/>
                    </a:cubicBezTo>
                    <a:cubicBezTo>
                      <a:pt x="175" y="157"/>
                      <a:pt x="269" y="116"/>
                      <a:pt x="357" y="87"/>
                    </a:cubicBezTo>
                    <a:cubicBezTo>
                      <a:pt x="445" y="58"/>
                      <a:pt x="579" y="0"/>
                      <a:pt x="649" y="20"/>
                    </a:cubicBezTo>
                    <a:cubicBezTo>
                      <a:pt x="719" y="40"/>
                      <a:pt x="779" y="152"/>
                      <a:pt x="777" y="207"/>
                    </a:cubicBezTo>
                    <a:cubicBezTo>
                      <a:pt x="775" y="262"/>
                      <a:pt x="708" y="306"/>
                      <a:pt x="634" y="350"/>
                    </a:cubicBezTo>
                    <a:cubicBezTo>
                      <a:pt x="560" y="394"/>
                      <a:pt x="421" y="449"/>
                      <a:pt x="334" y="470"/>
                    </a:cubicBezTo>
                    <a:cubicBezTo>
                      <a:pt x="247" y="491"/>
                      <a:pt x="158" y="483"/>
                      <a:pt x="109" y="477"/>
                    </a:cubicBezTo>
                    <a:cubicBezTo>
                      <a:pt x="60" y="471"/>
                      <a:pt x="59" y="453"/>
                      <a:pt x="42" y="432"/>
                    </a:cubicBezTo>
                    <a:cubicBezTo>
                      <a:pt x="25" y="411"/>
                      <a:pt x="0" y="376"/>
                      <a:pt x="4" y="350"/>
                    </a:cubicBezTo>
                    <a:cubicBezTo>
                      <a:pt x="8" y="324"/>
                      <a:pt x="29" y="323"/>
                      <a:pt x="49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1" name="Freeform 711"/>
              <p:cNvSpPr>
                <a:spLocks/>
              </p:cNvSpPr>
              <p:nvPr/>
            </p:nvSpPr>
            <p:spPr bwMode="auto">
              <a:xfrm rot="602443">
                <a:off x="3875" y="2684"/>
                <a:ext cx="275" cy="114"/>
              </a:xfrm>
              <a:custGeom>
                <a:avLst/>
                <a:gdLst>
                  <a:gd name="T0" fmla="*/ 459 w 525"/>
                  <a:gd name="T1" fmla="*/ 9 h 283"/>
                  <a:gd name="T2" fmla="*/ 459 w 525"/>
                  <a:gd name="T3" fmla="*/ 99 h 283"/>
                  <a:gd name="T4" fmla="*/ 406 w 525"/>
                  <a:gd name="T5" fmla="*/ 84 h 283"/>
                  <a:gd name="T6" fmla="*/ 406 w 525"/>
                  <a:gd name="T7" fmla="*/ 9 h 283"/>
                  <a:gd name="T8" fmla="*/ 286 w 525"/>
                  <a:gd name="T9" fmla="*/ 47 h 283"/>
                  <a:gd name="T10" fmla="*/ 294 w 525"/>
                  <a:gd name="T11" fmla="*/ 152 h 283"/>
                  <a:gd name="T12" fmla="*/ 249 w 525"/>
                  <a:gd name="T13" fmla="*/ 77 h 283"/>
                  <a:gd name="T14" fmla="*/ 99 w 525"/>
                  <a:gd name="T15" fmla="*/ 114 h 283"/>
                  <a:gd name="T16" fmla="*/ 136 w 525"/>
                  <a:gd name="T17" fmla="*/ 242 h 283"/>
                  <a:gd name="T18" fmla="*/ 84 w 525"/>
                  <a:gd name="T19" fmla="*/ 159 h 283"/>
                  <a:gd name="T20" fmla="*/ 39 w 525"/>
                  <a:gd name="T21" fmla="*/ 174 h 283"/>
                  <a:gd name="T22" fmla="*/ 9 w 525"/>
                  <a:gd name="T23" fmla="*/ 264 h 283"/>
                  <a:gd name="T24" fmla="*/ 91 w 525"/>
                  <a:gd name="T25" fmla="*/ 279 h 283"/>
                  <a:gd name="T26" fmla="*/ 189 w 525"/>
                  <a:gd name="T27" fmla="*/ 242 h 283"/>
                  <a:gd name="T28" fmla="*/ 174 w 525"/>
                  <a:gd name="T29" fmla="*/ 182 h 283"/>
                  <a:gd name="T30" fmla="*/ 211 w 525"/>
                  <a:gd name="T31" fmla="*/ 144 h 283"/>
                  <a:gd name="T32" fmla="*/ 241 w 525"/>
                  <a:gd name="T33" fmla="*/ 212 h 283"/>
                  <a:gd name="T34" fmla="*/ 354 w 525"/>
                  <a:gd name="T35" fmla="*/ 197 h 283"/>
                  <a:gd name="T36" fmla="*/ 339 w 525"/>
                  <a:gd name="T37" fmla="*/ 99 h 283"/>
                  <a:gd name="T38" fmla="*/ 414 w 525"/>
                  <a:gd name="T39" fmla="*/ 144 h 283"/>
                  <a:gd name="T40" fmla="*/ 474 w 525"/>
                  <a:gd name="T41" fmla="*/ 159 h 283"/>
                  <a:gd name="T42" fmla="*/ 519 w 525"/>
                  <a:gd name="T43" fmla="*/ 114 h 283"/>
                  <a:gd name="T44" fmla="*/ 511 w 525"/>
                  <a:gd name="T45" fmla="*/ 47 h 283"/>
                  <a:gd name="T46" fmla="*/ 459 w 525"/>
                  <a:gd name="T47" fmla="*/ 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5" h="283">
                    <a:moveTo>
                      <a:pt x="459" y="9"/>
                    </a:moveTo>
                    <a:cubicBezTo>
                      <a:pt x="450" y="18"/>
                      <a:pt x="468" y="87"/>
                      <a:pt x="459" y="99"/>
                    </a:cubicBezTo>
                    <a:cubicBezTo>
                      <a:pt x="450" y="111"/>
                      <a:pt x="415" y="99"/>
                      <a:pt x="406" y="84"/>
                    </a:cubicBezTo>
                    <a:cubicBezTo>
                      <a:pt x="397" y="69"/>
                      <a:pt x="426" y="15"/>
                      <a:pt x="406" y="9"/>
                    </a:cubicBezTo>
                    <a:cubicBezTo>
                      <a:pt x="386" y="3"/>
                      <a:pt x="305" y="23"/>
                      <a:pt x="286" y="47"/>
                    </a:cubicBezTo>
                    <a:cubicBezTo>
                      <a:pt x="267" y="71"/>
                      <a:pt x="300" y="147"/>
                      <a:pt x="294" y="152"/>
                    </a:cubicBezTo>
                    <a:cubicBezTo>
                      <a:pt x="288" y="157"/>
                      <a:pt x="281" y="83"/>
                      <a:pt x="249" y="77"/>
                    </a:cubicBezTo>
                    <a:cubicBezTo>
                      <a:pt x="217" y="71"/>
                      <a:pt x="118" y="87"/>
                      <a:pt x="99" y="114"/>
                    </a:cubicBezTo>
                    <a:cubicBezTo>
                      <a:pt x="80" y="141"/>
                      <a:pt x="138" y="235"/>
                      <a:pt x="136" y="242"/>
                    </a:cubicBezTo>
                    <a:cubicBezTo>
                      <a:pt x="134" y="249"/>
                      <a:pt x="100" y="170"/>
                      <a:pt x="84" y="159"/>
                    </a:cubicBezTo>
                    <a:cubicBezTo>
                      <a:pt x="68" y="148"/>
                      <a:pt x="51" y="157"/>
                      <a:pt x="39" y="174"/>
                    </a:cubicBezTo>
                    <a:cubicBezTo>
                      <a:pt x="27" y="191"/>
                      <a:pt x="0" y="247"/>
                      <a:pt x="9" y="264"/>
                    </a:cubicBezTo>
                    <a:cubicBezTo>
                      <a:pt x="18" y="281"/>
                      <a:pt x="61" y="283"/>
                      <a:pt x="91" y="279"/>
                    </a:cubicBezTo>
                    <a:cubicBezTo>
                      <a:pt x="121" y="275"/>
                      <a:pt x="175" y="258"/>
                      <a:pt x="189" y="242"/>
                    </a:cubicBezTo>
                    <a:cubicBezTo>
                      <a:pt x="203" y="226"/>
                      <a:pt x="170" y="198"/>
                      <a:pt x="174" y="182"/>
                    </a:cubicBezTo>
                    <a:cubicBezTo>
                      <a:pt x="178" y="166"/>
                      <a:pt x="200" y="139"/>
                      <a:pt x="211" y="144"/>
                    </a:cubicBezTo>
                    <a:cubicBezTo>
                      <a:pt x="222" y="149"/>
                      <a:pt x="217" y="203"/>
                      <a:pt x="241" y="212"/>
                    </a:cubicBezTo>
                    <a:cubicBezTo>
                      <a:pt x="265" y="221"/>
                      <a:pt x="338" y="216"/>
                      <a:pt x="354" y="197"/>
                    </a:cubicBezTo>
                    <a:cubicBezTo>
                      <a:pt x="370" y="178"/>
                      <a:pt x="329" y="108"/>
                      <a:pt x="339" y="99"/>
                    </a:cubicBezTo>
                    <a:cubicBezTo>
                      <a:pt x="349" y="90"/>
                      <a:pt x="392" y="134"/>
                      <a:pt x="414" y="144"/>
                    </a:cubicBezTo>
                    <a:cubicBezTo>
                      <a:pt x="436" y="154"/>
                      <a:pt x="457" y="164"/>
                      <a:pt x="474" y="159"/>
                    </a:cubicBezTo>
                    <a:cubicBezTo>
                      <a:pt x="491" y="154"/>
                      <a:pt x="513" y="133"/>
                      <a:pt x="519" y="114"/>
                    </a:cubicBezTo>
                    <a:cubicBezTo>
                      <a:pt x="525" y="95"/>
                      <a:pt x="517" y="66"/>
                      <a:pt x="511" y="47"/>
                    </a:cubicBezTo>
                    <a:cubicBezTo>
                      <a:pt x="505" y="28"/>
                      <a:pt x="468" y="0"/>
                      <a:pt x="459" y="9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12" name="Group 712"/>
            <p:cNvGrpSpPr>
              <a:grpSpLocks/>
            </p:cNvGrpSpPr>
            <p:nvPr/>
          </p:nvGrpSpPr>
          <p:grpSpPr bwMode="auto">
            <a:xfrm rot="1272666">
              <a:off x="4357" y="3667"/>
              <a:ext cx="265" cy="147"/>
              <a:chOff x="3808" y="2618"/>
              <a:chExt cx="433" cy="235"/>
            </a:xfrm>
          </p:grpSpPr>
          <p:sp>
            <p:nvSpPr>
              <p:cNvPr id="282313" name="Freeform 713"/>
              <p:cNvSpPr>
                <a:spLocks/>
              </p:cNvSpPr>
              <p:nvPr/>
            </p:nvSpPr>
            <p:spPr bwMode="auto">
              <a:xfrm rot="602443">
                <a:off x="3808" y="2618"/>
                <a:ext cx="433" cy="235"/>
              </a:xfrm>
              <a:custGeom>
                <a:avLst/>
                <a:gdLst>
                  <a:gd name="T0" fmla="*/ 49 w 779"/>
                  <a:gd name="T1" fmla="*/ 297 h 491"/>
                  <a:gd name="T2" fmla="*/ 124 w 779"/>
                  <a:gd name="T3" fmla="*/ 192 h 491"/>
                  <a:gd name="T4" fmla="*/ 357 w 779"/>
                  <a:gd name="T5" fmla="*/ 87 h 491"/>
                  <a:gd name="T6" fmla="*/ 649 w 779"/>
                  <a:gd name="T7" fmla="*/ 20 h 491"/>
                  <a:gd name="T8" fmla="*/ 777 w 779"/>
                  <a:gd name="T9" fmla="*/ 207 h 491"/>
                  <a:gd name="T10" fmla="*/ 634 w 779"/>
                  <a:gd name="T11" fmla="*/ 350 h 491"/>
                  <a:gd name="T12" fmla="*/ 334 w 779"/>
                  <a:gd name="T13" fmla="*/ 470 h 491"/>
                  <a:gd name="T14" fmla="*/ 109 w 779"/>
                  <a:gd name="T15" fmla="*/ 477 h 491"/>
                  <a:gd name="T16" fmla="*/ 42 w 779"/>
                  <a:gd name="T17" fmla="*/ 432 h 491"/>
                  <a:gd name="T18" fmla="*/ 4 w 779"/>
                  <a:gd name="T19" fmla="*/ 350 h 491"/>
                  <a:gd name="T20" fmla="*/ 49 w 779"/>
                  <a:gd name="T21" fmla="*/ 297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9" h="491">
                    <a:moveTo>
                      <a:pt x="49" y="297"/>
                    </a:moveTo>
                    <a:cubicBezTo>
                      <a:pt x="69" y="271"/>
                      <a:pt x="73" y="227"/>
                      <a:pt x="124" y="192"/>
                    </a:cubicBezTo>
                    <a:cubicBezTo>
                      <a:pt x="175" y="157"/>
                      <a:pt x="269" y="116"/>
                      <a:pt x="357" y="87"/>
                    </a:cubicBezTo>
                    <a:cubicBezTo>
                      <a:pt x="445" y="58"/>
                      <a:pt x="579" y="0"/>
                      <a:pt x="649" y="20"/>
                    </a:cubicBezTo>
                    <a:cubicBezTo>
                      <a:pt x="719" y="40"/>
                      <a:pt x="779" y="152"/>
                      <a:pt x="777" y="207"/>
                    </a:cubicBezTo>
                    <a:cubicBezTo>
                      <a:pt x="775" y="262"/>
                      <a:pt x="708" y="306"/>
                      <a:pt x="634" y="350"/>
                    </a:cubicBezTo>
                    <a:cubicBezTo>
                      <a:pt x="560" y="394"/>
                      <a:pt x="421" y="449"/>
                      <a:pt x="334" y="470"/>
                    </a:cubicBezTo>
                    <a:cubicBezTo>
                      <a:pt x="247" y="491"/>
                      <a:pt x="158" y="483"/>
                      <a:pt x="109" y="477"/>
                    </a:cubicBezTo>
                    <a:cubicBezTo>
                      <a:pt x="60" y="471"/>
                      <a:pt x="59" y="453"/>
                      <a:pt x="42" y="432"/>
                    </a:cubicBezTo>
                    <a:cubicBezTo>
                      <a:pt x="25" y="411"/>
                      <a:pt x="0" y="376"/>
                      <a:pt x="4" y="350"/>
                    </a:cubicBezTo>
                    <a:cubicBezTo>
                      <a:pt x="8" y="324"/>
                      <a:pt x="29" y="323"/>
                      <a:pt x="49" y="297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4" name="Freeform 714"/>
              <p:cNvSpPr>
                <a:spLocks/>
              </p:cNvSpPr>
              <p:nvPr/>
            </p:nvSpPr>
            <p:spPr bwMode="auto">
              <a:xfrm rot="407325">
                <a:off x="3835" y="2651"/>
                <a:ext cx="380" cy="176"/>
              </a:xfrm>
              <a:custGeom>
                <a:avLst/>
                <a:gdLst>
                  <a:gd name="T0" fmla="*/ 49 w 779"/>
                  <a:gd name="T1" fmla="*/ 297 h 491"/>
                  <a:gd name="T2" fmla="*/ 124 w 779"/>
                  <a:gd name="T3" fmla="*/ 192 h 491"/>
                  <a:gd name="T4" fmla="*/ 357 w 779"/>
                  <a:gd name="T5" fmla="*/ 87 h 491"/>
                  <a:gd name="T6" fmla="*/ 649 w 779"/>
                  <a:gd name="T7" fmla="*/ 20 h 491"/>
                  <a:gd name="T8" fmla="*/ 777 w 779"/>
                  <a:gd name="T9" fmla="*/ 207 h 491"/>
                  <a:gd name="T10" fmla="*/ 634 w 779"/>
                  <a:gd name="T11" fmla="*/ 350 h 491"/>
                  <a:gd name="T12" fmla="*/ 334 w 779"/>
                  <a:gd name="T13" fmla="*/ 470 h 491"/>
                  <a:gd name="T14" fmla="*/ 109 w 779"/>
                  <a:gd name="T15" fmla="*/ 477 h 491"/>
                  <a:gd name="T16" fmla="*/ 42 w 779"/>
                  <a:gd name="T17" fmla="*/ 432 h 491"/>
                  <a:gd name="T18" fmla="*/ 4 w 779"/>
                  <a:gd name="T19" fmla="*/ 350 h 491"/>
                  <a:gd name="T20" fmla="*/ 49 w 779"/>
                  <a:gd name="T21" fmla="*/ 297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9" h="491">
                    <a:moveTo>
                      <a:pt x="49" y="297"/>
                    </a:moveTo>
                    <a:cubicBezTo>
                      <a:pt x="69" y="271"/>
                      <a:pt x="73" y="227"/>
                      <a:pt x="124" y="192"/>
                    </a:cubicBezTo>
                    <a:cubicBezTo>
                      <a:pt x="175" y="157"/>
                      <a:pt x="269" y="116"/>
                      <a:pt x="357" y="87"/>
                    </a:cubicBezTo>
                    <a:cubicBezTo>
                      <a:pt x="445" y="58"/>
                      <a:pt x="579" y="0"/>
                      <a:pt x="649" y="20"/>
                    </a:cubicBezTo>
                    <a:cubicBezTo>
                      <a:pt x="719" y="40"/>
                      <a:pt x="779" y="152"/>
                      <a:pt x="777" y="207"/>
                    </a:cubicBezTo>
                    <a:cubicBezTo>
                      <a:pt x="775" y="262"/>
                      <a:pt x="708" y="306"/>
                      <a:pt x="634" y="350"/>
                    </a:cubicBezTo>
                    <a:cubicBezTo>
                      <a:pt x="560" y="394"/>
                      <a:pt x="421" y="449"/>
                      <a:pt x="334" y="470"/>
                    </a:cubicBezTo>
                    <a:cubicBezTo>
                      <a:pt x="247" y="491"/>
                      <a:pt x="158" y="483"/>
                      <a:pt x="109" y="477"/>
                    </a:cubicBezTo>
                    <a:cubicBezTo>
                      <a:pt x="60" y="471"/>
                      <a:pt x="59" y="453"/>
                      <a:pt x="42" y="432"/>
                    </a:cubicBezTo>
                    <a:cubicBezTo>
                      <a:pt x="25" y="411"/>
                      <a:pt x="0" y="376"/>
                      <a:pt x="4" y="350"/>
                    </a:cubicBezTo>
                    <a:cubicBezTo>
                      <a:pt x="8" y="324"/>
                      <a:pt x="29" y="323"/>
                      <a:pt x="49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5" name="Freeform 715"/>
              <p:cNvSpPr>
                <a:spLocks/>
              </p:cNvSpPr>
              <p:nvPr/>
            </p:nvSpPr>
            <p:spPr bwMode="auto">
              <a:xfrm rot="602443">
                <a:off x="3875" y="2684"/>
                <a:ext cx="275" cy="114"/>
              </a:xfrm>
              <a:custGeom>
                <a:avLst/>
                <a:gdLst>
                  <a:gd name="T0" fmla="*/ 459 w 525"/>
                  <a:gd name="T1" fmla="*/ 9 h 283"/>
                  <a:gd name="T2" fmla="*/ 459 w 525"/>
                  <a:gd name="T3" fmla="*/ 99 h 283"/>
                  <a:gd name="T4" fmla="*/ 406 w 525"/>
                  <a:gd name="T5" fmla="*/ 84 h 283"/>
                  <a:gd name="T6" fmla="*/ 406 w 525"/>
                  <a:gd name="T7" fmla="*/ 9 h 283"/>
                  <a:gd name="T8" fmla="*/ 286 w 525"/>
                  <a:gd name="T9" fmla="*/ 47 h 283"/>
                  <a:gd name="T10" fmla="*/ 294 w 525"/>
                  <a:gd name="T11" fmla="*/ 152 h 283"/>
                  <a:gd name="T12" fmla="*/ 249 w 525"/>
                  <a:gd name="T13" fmla="*/ 77 h 283"/>
                  <a:gd name="T14" fmla="*/ 99 w 525"/>
                  <a:gd name="T15" fmla="*/ 114 h 283"/>
                  <a:gd name="T16" fmla="*/ 136 w 525"/>
                  <a:gd name="T17" fmla="*/ 242 h 283"/>
                  <a:gd name="T18" fmla="*/ 84 w 525"/>
                  <a:gd name="T19" fmla="*/ 159 h 283"/>
                  <a:gd name="T20" fmla="*/ 39 w 525"/>
                  <a:gd name="T21" fmla="*/ 174 h 283"/>
                  <a:gd name="T22" fmla="*/ 9 w 525"/>
                  <a:gd name="T23" fmla="*/ 264 h 283"/>
                  <a:gd name="T24" fmla="*/ 91 w 525"/>
                  <a:gd name="T25" fmla="*/ 279 h 283"/>
                  <a:gd name="T26" fmla="*/ 189 w 525"/>
                  <a:gd name="T27" fmla="*/ 242 h 283"/>
                  <a:gd name="T28" fmla="*/ 174 w 525"/>
                  <a:gd name="T29" fmla="*/ 182 h 283"/>
                  <a:gd name="T30" fmla="*/ 211 w 525"/>
                  <a:gd name="T31" fmla="*/ 144 h 283"/>
                  <a:gd name="T32" fmla="*/ 241 w 525"/>
                  <a:gd name="T33" fmla="*/ 212 h 283"/>
                  <a:gd name="T34" fmla="*/ 354 w 525"/>
                  <a:gd name="T35" fmla="*/ 197 h 283"/>
                  <a:gd name="T36" fmla="*/ 339 w 525"/>
                  <a:gd name="T37" fmla="*/ 99 h 283"/>
                  <a:gd name="T38" fmla="*/ 414 w 525"/>
                  <a:gd name="T39" fmla="*/ 144 h 283"/>
                  <a:gd name="T40" fmla="*/ 474 w 525"/>
                  <a:gd name="T41" fmla="*/ 159 h 283"/>
                  <a:gd name="T42" fmla="*/ 519 w 525"/>
                  <a:gd name="T43" fmla="*/ 114 h 283"/>
                  <a:gd name="T44" fmla="*/ 511 w 525"/>
                  <a:gd name="T45" fmla="*/ 47 h 283"/>
                  <a:gd name="T46" fmla="*/ 459 w 525"/>
                  <a:gd name="T47" fmla="*/ 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5" h="283">
                    <a:moveTo>
                      <a:pt x="459" y="9"/>
                    </a:moveTo>
                    <a:cubicBezTo>
                      <a:pt x="450" y="18"/>
                      <a:pt x="468" y="87"/>
                      <a:pt x="459" y="99"/>
                    </a:cubicBezTo>
                    <a:cubicBezTo>
                      <a:pt x="450" y="111"/>
                      <a:pt x="415" y="99"/>
                      <a:pt x="406" y="84"/>
                    </a:cubicBezTo>
                    <a:cubicBezTo>
                      <a:pt x="397" y="69"/>
                      <a:pt x="426" y="15"/>
                      <a:pt x="406" y="9"/>
                    </a:cubicBezTo>
                    <a:cubicBezTo>
                      <a:pt x="386" y="3"/>
                      <a:pt x="305" y="23"/>
                      <a:pt x="286" y="47"/>
                    </a:cubicBezTo>
                    <a:cubicBezTo>
                      <a:pt x="267" y="71"/>
                      <a:pt x="300" y="147"/>
                      <a:pt x="294" y="152"/>
                    </a:cubicBezTo>
                    <a:cubicBezTo>
                      <a:pt x="288" y="157"/>
                      <a:pt x="281" y="83"/>
                      <a:pt x="249" y="77"/>
                    </a:cubicBezTo>
                    <a:cubicBezTo>
                      <a:pt x="217" y="71"/>
                      <a:pt x="118" y="87"/>
                      <a:pt x="99" y="114"/>
                    </a:cubicBezTo>
                    <a:cubicBezTo>
                      <a:pt x="80" y="141"/>
                      <a:pt x="138" y="235"/>
                      <a:pt x="136" y="242"/>
                    </a:cubicBezTo>
                    <a:cubicBezTo>
                      <a:pt x="134" y="249"/>
                      <a:pt x="100" y="170"/>
                      <a:pt x="84" y="159"/>
                    </a:cubicBezTo>
                    <a:cubicBezTo>
                      <a:pt x="68" y="148"/>
                      <a:pt x="51" y="157"/>
                      <a:pt x="39" y="174"/>
                    </a:cubicBezTo>
                    <a:cubicBezTo>
                      <a:pt x="27" y="191"/>
                      <a:pt x="0" y="247"/>
                      <a:pt x="9" y="264"/>
                    </a:cubicBezTo>
                    <a:cubicBezTo>
                      <a:pt x="18" y="281"/>
                      <a:pt x="61" y="283"/>
                      <a:pt x="91" y="279"/>
                    </a:cubicBezTo>
                    <a:cubicBezTo>
                      <a:pt x="121" y="275"/>
                      <a:pt x="175" y="258"/>
                      <a:pt x="189" y="242"/>
                    </a:cubicBezTo>
                    <a:cubicBezTo>
                      <a:pt x="203" y="226"/>
                      <a:pt x="170" y="198"/>
                      <a:pt x="174" y="182"/>
                    </a:cubicBezTo>
                    <a:cubicBezTo>
                      <a:pt x="178" y="166"/>
                      <a:pt x="200" y="139"/>
                      <a:pt x="211" y="144"/>
                    </a:cubicBezTo>
                    <a:cubicBezTo>
                      <a:pt x="222" y="149"/>
                      <a:pt x="217" y="203"/>
                      <a:pt x="241" y="212"/>
                    </a:cubicBezTo>
                    <a:cubicBezTo>
                      <a:pt x="265" y="221"/>
                      <a:pt x="338" y="216"/>
                      <a:pt x="354" y="197"/>
                    </a:cubicBezTo>
                    <a:cubicBezTo>
                      <a:pt x="370" y="178"/>
                      <a:pt x="329" y="108"/>
                      <a:pt x="339" y="99"/>
                    </a:cubicBezTo>
                    <a:cubicBezTo>
                      <a:pt x="349" y="90"/>
                      <a:pt x="392" y="134"/>
                      <a:pt x="414" y="144"/>
                    </a:cubicBezTo>
                    <a:cubicBezTo>
                      <a:pt x="436" y="154"/>
                      <a:pt x="457" y="164"/>
                      <a:pt x="474" y="159"/>
                    </a:cubicBezTo>
                    <a:cubicBezTo>
                      <a:pt x="491" y="154"/>
                      <a:pt x="513" y="133"/>
                      <a:pt x="519" y="114"/>
                    </a:cubicBezTo>
                    <a:cubicBezTo>
                      <a:pt x="525" y="95"/>
                      <a:pt x="517" y="66"/>
                      <a:pt x="511" y="47"/>
                    </a:cubicBezTo>
                    <a:cubicBezTo>
                      <a:pt x="505" y="28"/>
                      <a:pt x="468" y="0"/>
                      <a:pt x="459" y="9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16" name="Group 716"/>
            <p:cNvGrpSpPr>
              <a:grpSpLocks/>
            </p:cNvGrpSpPr>
            <p:nvPr/>
          </p:nvGrpSpPr>
          <p:grpSpPr bwMode="auto">
            <a:xfrm rot="2749718">
              <a:off x="3912" y="3688"/>
              <a:ext cx="271" cy="144"/>
              <a:chOff x="3808" y="2618"/>
              <a:chExt cx="433" cy="235"/>
            </a:xfrm>
          </p:grpSpPr>
          <p:sp>
            <p:nvSpPr>
              <p:cNvPr id="282317" name="Freeform 717"/>
              <p:cNvSpPr>
                <a:spLocks/>
              </p:cNvSpPr>
              <p:nvPr/>
            </p:nvSpPr>
            <p:spPr bwMode="auto">
              <a:xfrm rot="602443">
                <a:off x="3808" y="2618"/>
                <a:ext cx="433" cy="235"/>
              </a:xfrm>
              <a:custGeom>
                <a:avLst/>
                <a:gdLst>
                  <a:gd name="T0" fmla="*/ 49 w 779"/>
                  <a:gd name="T1" fmla="*/ 297 h 491"/>
                  <a:gd name="T2" fmla="*/ 124 w 779"/>
                  <a:gd name="T3" fmla="*/ 192 h 491"/>
                  <a:gd name="T4" fmla="*/ 357 w 779"/>
                  <a:gd name="T5" fmla="*/ 87 h 491"/>
                  <a:gd name="T6" fmla="*/ 649 w 779"/>
                  <a:gd name="T7" fmla="*/ 20 h 491"/>
                  <a:gd name="T8" fmla="*/ 777 w 779"/>
                  <a:gd name="T9" fmla="*/ 207 h 491"/>
                  <a:gd name="T10" fmla="*/ 634 w 779"/>
                  <a:gd name="T11" fmla="*/ 350 h 491"/>
                  <a:gd name="T12" fmla="*/ 334 w 779"/>
                  <a:gd name="T13" fmla="*/ 470 h 491"/>
                  <a:gd name="T14" fmla="*/ 109 w 779"/>
                  <a:gd name="T15" fmla="*/ 477 h 491"/>
                  <a:gd name="T16" fmla="*/ 42 w 779"/>
                  <a:gd name="T17" fmla="*/ 432 h 491"/>
                  <a:gd name="T18" fmla="*/ 4 w 779"/>
                  <a:gd name="T19" fmla="*/ 350 h 491"/>
                  <a:gd name="T20" fmla="*/ 49 w 779"/>
                  <a:gd name="T21" fmla="*/ 297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9" h="491">
                    <a:moveTo>
                      <a:pt x="49" y="297"/>
                    </a:moveTo>
                    <a:cubicBezTo>
                      <a:pt x="69" y="271"/>
                      <a:pt x="73" y="227"/>
                      <a:pt x="124" y="192"/>
                    </a:cubicBezTo>
                    <a:cubicBezTo>
                      <a:pt x="175" y="157"/>
                      <a:pt x="269" y="116"/>
                      <a:pt x="357" y="87"/>
                    </a:cubicBezTo>
                    <a:cubicBezTo>
                      <a:pt x="445" y="58"/>
                      <a:pt x="579" y="0"/>
                      <a:pt x="649" y="20"/>
                    </a:cubicBezTo>
                    <a:cubicBezTo>
                      <a:pt x="719" y="40"/>
                      <a:pt x="779" y="152"/>
                      <a:pt x="777" y="207"/>
                    </a:cubicBezTo>
                    <a:cubicBezTo>
                      <a:pt x="775" y="262"/>
                      <a:pt x="708" y="306"/>
                      <a:pt x="634" y="350"/>
                    </a:cubicBezTo>
                    <a:cubicBezTo>
                      <a:pt x="560" y="394"/>
                      <a:pt x="421" y="449"/>
                      <a:pt x="334" y="470"/>
                    </a:cubicBezTo>
                    <a:cubicBezTo>
                      <a:pt x="247" y="491"/>
                      <a:pt x="158" y="483"/>
                      <a:pt x="109" y="477"/>
                    </a:cubicBezTo>
                    <a:cubicBezTo>
                      <a:pt x="60" y="471"/>
                      <a:pt x="59" y="453"/>
                      <a:pt x="42" y="432"/>
                    </a:cubicBezTo>
                    <a:cubicBezTo>
                      <a:pt x="25" y="411"/>
                      <a:pt x="0" y="376"/>
                      <a:pt x="4" y="350"/>
                    </a:cubicBezTo>
                    <a:cubicBezTo>
                      <a:pt x="8" y="324"/>
                      <a:pt x="29" y="323"/>
                      <a:pt x="49" y="297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8" name="Freeform 718"/>
              <p:cNvSpPr>
                <a:spLocks/>
              </p:cNvSpPr>
              <p:nvPr/>
            </p:nvSpPr>
            <p:spPr bwMode="auto">
              <a:xfrm rot="407325">
                <a:off x="3835" y="2651"/>
                <a:ext cx="380" cy="176"/>
              </a:xfrm>
              <a:custGeom>
                <a:avLst/>
                <a:gdLst>
                  <a:gd name="T0" fmla="*/ 49 w 779"/>
                  <a:gd name="T1" fmla="*/ 297 h 491"/>
                  <a:gd name="T2" fmla="*/ 124 w 779"/>
                  <a:gd name="T3" fmla="*/ 192 h 491"/>
                  <a:gd name="T4" fmla="*/ 357 w 779"/>
                  <a:gd name="T5" fmla="*/ 87 h 491"/>
                  <a:gd name="T6" fmla="*/ 649 w 779"/>
                  <a:gd name="T7" fmla="*/ 20 h 491"/>
                  <a:gd name="T8" fmla="*/ 777 w 779"/>
                  <a:gd name="T9" fmla="*/ 207 h 491"/>
                  <a:gd name="T10" fmla="*/ 634 w 779"/>
                  <a:gd name="T11" fmla="*/ 350 h 491"/>
                  <a:gd name="T12" fmla="*/ 334 w 779"/>
                  <a:gd name="T13" fmla="*/ 470 h 491"/>
                  <a:gd name="T14" fmla="*/ 109 w 779"/>
                  <a:gd name="T15" fmla="*/ 477 h 491"/>
                  <a:gd name="T16" fmla="*/ 42 w 779"/>
                  <a:gd name="T17" fmla="*/ 432 h 491"/>
                  <a:gd name="T18" fmla="*/ 4 w 779"/>
                  <a:gd name="T19" fmla="*/ 350 h 491"/>
                  <a:gd name="T20" fmla="*/ 49 w 779"/>
                  <a:gd name="T21" fmla="*/ 297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9" h="491">
                    <a:moveTo>
                      <a:pt x="49" y="297"/>
                    </a:moveTo>
                    <a:cubicBezTo>
                      <a:pt x="69" y="271"/>
                      <a:pt x="73" y="227"/>
                      <a:pt x="124" y="192"/>
                    </a:cubicBezTo>
                    <a:cubicBezTo>
                      <a:pt x="175" y="157"/>
                      <a:pt x="269" y="116"/>
                      <a:pt x="357" y="87"/>
                    </a:cubicBezTo>
                    <a:cubicBezTo>
                      <a:pt x="445" y="58"/>
                      <a:pt x="579" y="0"/>
                      <a:pt x="649" y="20"/>
                    </a:cubicBezTo>
                    <a:cubicBezTo>
                      <a:pt x="719" y="40"/>
                      <a:pt x="779" y="152"/>
                      <a:pt x="777" y="207"/>
                    </a:cubicBezTo>
                    <a:cubicBezTo>
                      <a:pt x="775" y="262"/>
                      <a:pt x="708" y="306"/>
                      <a:pt x="634" y="350"/>
                    </a:cubicBezTo>
                    <a:cubicBezTo>
                      <a:pt x="560" y="394"/>
                      <a:pt x="421" y="449"/>
                      <a:pt x="334" y="470"/>
                    </a:cubicBezTo>
                    <a:cubicBezTo>
                      <a:pt x="247" y="491"/>
                      <a:pt x="158" y="483"/>
                      <a:pt x="109" y="477"/>
                    </a:cubicBezTo>
                    <a:cubicBezTo>
                      <a:pt x="60" y="471"/>
                      <a:pt x="59" y="453"/>
                      <a:pt x="42" y="432"/>
                    </a:cubicBezTo>
                    <a:cubicBezTo>
                      <a:pt x="25" y="411"/>
                      <a:pt x="0" y="376"/>
                      <a:pt x="4" y="350"/>
                    </a:cubicBezTo>
                    <a:cubicBezTo>
                      <a:pt x="8" y="324"/>
                      <a:pt x="29" y="323"/>
                      <a:pt x="49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9" name="Freeform 719"/>
              <p:cNvSpPr>
                <a:spLocks/>
              </p:cNvSpPr>
              <p:nvPr/>
            </p:nvSpPr>
            <p:spPr bwMode="auto">
              <a:xfrm rot="602443">
                <a:off x="3875" y="2684"/>
                <a:ext cx="275" cy="114"/>
              </a:xfrm>
              <a:custGeom>
                <a:avLst/>
                <a:gdLst>
                  <a:gd name="T0" fmla="*/ 459 w 525"/>
                  <a:gd name="T1" fmla="*/ 9 h 283"/>
                  <a:gd name="T2" fmla="*/ 459 w 525"/>
                  <a:gd name="T3" fmla="*/ 99 h 283"/>
                  <a:gd name="T4" fmla="*/ 406 w 525"/>
                  <a:gd name="T5" fmla="*/ 84 h 283"/>
                  <a:gd name="T6" fmla="*/ 406 w 525"/>
                  <a:gd name="T7" fmla="*/ 9 h 283"/>
                  <a:gd name="T8" fmla="*/ 286 w 525"/>
                  <a:gd name="T9" fmla="*/ 47 h 283"/>
                  <a:gd name="T10" fmla="*/ 294 w 525"/>
                  <a:gd name="T11" fmla="*/ 152 h 283"/>
                  <a:gd name="T12" fmla="*/ 249 w 525"/>
                  <a:gd name="T13" fmla="*/ 77 h 283"/>
                  <a:gd name="T14" fmla="*/ 99 w 525"/>
                  <a:gd name="T15" fmla="*/ 114 h 283"/>
                  <a:gd name="T16" fmla="*/ 136 w 525"/>
                  <a:gd name="T17" fmla="*/ 242 h 283"/>
                  <a:gd name="T18" fmla="*/ 84 w 525"/>
                  <a:gd name="T19" fmla="*/ 159 h 283"/>
                  <a:gd name="T20" fmla="*/ 39 w 525"/>
                  <a:gd name="T21" fmla="*/ 174 h 283"/>
                  <a:gd name="T22" fmla="*/ 9 w 525"/>
                  <a:gd name="T23" fmla="*/ 264 h 283"/>
                  <a:gd name="T24" fmla="*/ 91 w 525"/>
                  <a:gd name="T25" fmla="*/ 279 h 283"/>
                  <a:gd name="T26" fmla="*/ 189 w 525"/>
                  <a:gd name="T27" fmla="*/ 242 h 283"/>
                  <a:gd name="T28" fmla="*/ 174 w 525"/>
                  <a:gd name="T29" fmla="*/ 182 h 283"/>
                  <a:gd name="T30" fmla="*/ 211 w 525"/>
                  <a:gd name="T31" fmla="*/ 144 h 283"/>
                  <a:gd name="T32" fmla="*/ 241 w 525"/>
                  <a:gd name="T33" fmla="*/ 212 h 283"/>
                  <a:gd name="T34" fmla="*/ 354 w 525"/>
                  <a:gd name="T35" fmla="*/ 197 h 283"/>
                  <a:gd name="T36" fmla="*/ 339 w 525"/>
                  <a:gd name="T37" fmla="*/ 99 h 283"/>
                  <a:gd name="T38" fmla="*/ 414 w 525"/>
                  <a:gd name="T39" fmla="*/ 144 h 283"/>
                  <a:gd name="T40" fmla="*/ 474 w 525"/>
                  <a:gd name="T41" fmla="*/ 159 h 283"/>
                  <a:gd name="T42" fmla="*/ 519 w 525"/>
                  <a:gd name="T43" fmla="*/ 114 h 283"/>
                  <a:gd name="T44" fmla="*/ 511 w 525"/>
                  <a:gd name="T45" fmla="*/ 47 h 283"/>
                  <a:gd name="T46" fmla="*/ 459 w 525"/>
                  <a:gd name="T47" fmla="*/ 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5" h="283">
                    <a:moveTo>
                      <a:pt x="459" y="9"/>
                    </a:moveTo>
                    <a:cubicBezTo>
                      <a:pt x="450" y="18"/>
                      <a:pt x="468" y="87"/>
                      <a:pt x="459" y="99"/>
                    </a:cubicBezTo>
                    <a:cubicBezTo>
                      <a:pt x="450" y="111"/>
                      <a:pt x="415" y="99"/>
                      <a:pt x="406" y="84"/>
                    </a:cubicBezTo>
                    <a:cubicBezTo>
                      <a:pt x="397" y="69"/>
                      <a:pt x="426" y="15"/>
                      <a:pt x="406" y="9"/>
                    </a:cubicBezTo>
                    <a:cubicBezTo>
                      <a:pt x="386" y="3"/>
                      <a:pt x="305" y="23"/>
                      <a:pt x="286" y="47"/>
                    </a:cubicBezTo>
                    <a:cubicBezTo>
                      <a:pt x="267" y="71"/>
                      <a:pt x="300" y="147"/>
                      <a:pt x="294" y="152"/>
                    </a:cubicBezTo>
                    <a:cubicBezTo>
                      <a:pt x="288" y="157"/>
                      <a:pt x="281" y="83"/>
                      <a:pt x="249" y="77"/>
                    </a:cubicBezTo>
                    <a:cubicBezTo>
                      <a:pt x="217" y="71"/>
                      <a:pt x="118" y="87"/>
                      <a:pt x="99" y="114"/>
                    </a:cubicBezTo>
                    <a:cubicBezTo>
                      <a:pt x="80" y="141"/>
                      <a:pt x="138" y="235"/>
                      <a:pt x="136" y="242"/>
                    </a:cubicBezTo>
                    <a:cubicBezTo>
                      <a:pt x="134" y="249"/>
                      <a:pt x="100" y="170"/>
                      <a:pt x="84" y="159"/>
                    </a:cubicBezTo>
                    <a:cubicBezTo>
                      <a:pt x="68" y="148"/>
                      <a:pt x="51" y="157"/>
                      <a:pt x="39" y="174"/>
                    </a:cubicBezTo>
                    <a:cubicBezTo>
                      <a:pt x="27" y="191"/>
                      <a:pt x="0" y="247"/>
                      <a:pt x="9" y="264"/>
                    </a:cubicBezTo>
                    <a:cubicBezTo>
                      <a:pt x="18" y="281"/>
                      <a:pt x="61" y="283"/>
                      <a:pt x="91" y="279"/>
                    </a:cubicBezTo>
                    <a:cubicBezTo>
                      <a:pt x="121" y="275"/>
                      <a:pt x="175" y="258"/>
                      <a:pt x="189" y="242"/>
                    </a:cubicBezTo>
                    <a:cubicBezTo>
                      <a:pt x="203" y="226"/>
                      <a:pt x="170" y="198"/>
                      <a:pt x="174" y="182"/>
                    </a:cubicBezTo>
                    <a:cubicBezTo>
                      <a:pt x="178" y="166"/>
                      <a:pt x="200" y="139"/>
                      <a:pt x="211" y="144"/>
                    </a:cubicBezTo>
                    <a:cubicBezTo>
                      <a:pt x="222" y="149"/>
                      <a:pt x="217" y="203"/>
                      <a:pt x="241" y="212"/>
                    </a:cubicBezTo>
                    <a:cubicBezTo>
                      <a:pt x="265" y="221"/>
                      <a:pt x="338" y="216"/>
                      <a:pt x="354" y="197"/>
                    </a:cubicBezTo>
                    <a:cubicBezTo>
                      <a:pt x="370" y="178"/>
                      <a:pt x="329" y="108"/>
                      <a:pt x="339" y="99"/>
                    </a:cubicBezTo>
                    <a:cubicBezTo>
                      <a:pt x="349" y="90"/>
                      <a:pt x="392" y="134"/>
                      <a:pt x="414" y="144"/>
                    </a:cubicBezTo>
                    <a:cubicBezTo>
                      <a:pt x="436" y="154"/>
                      <a:pt x="457" y="164"/>
                      <a:pt x="474" y="159"/>
                    </a:cubicBezTo>
                    <a:cubicBezTo>
                      <a:pt x="491" y="154"/>
                      <a:pt x="513" y="133"/>
                      <a:pt x="519" y="114"/>
                    </a:cubicBezTo>
                    <a:cubicBezTo>
                      <a:pt x="525" y="95"/>
                      <a:pt x="517" y="66"/>
                      <a:pt x="511" y="47"/>
                    </a:cubicBezTo>
                    <a:cubicBezTo>
                      <a:pt x="505" y="28"/>
                      <a:pt x="468" y="0"/>
                      <a:pt x="459" y="9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20" name="Group 720"/>
            <p:cNvGrpSpPr>
              <a:grpSpLocks/>
            </p:cNvGrpSpPr>
            <p:nvPr/>
          </p:nvGrpSpPr>
          <p:grpSpPr bwMode="auto">
            <a:xfrm>
              <a:off x="4678" y="3166"/>
              <a:ext cx="379" cy="367"/>
              <a:chOff x="4159" y="2533"/>
              <a:chExt cx="617" cy="585"/>
            </a:xfrm>
          </p:grpSpPr>
          <p:sp>
            <p:nvSpPr>
              <p:cNvPr id="282321" name="Freeform 721"/>
              <p:cNvSpPr>
                <a:spLocks/>
              </p:cNvSpPr>
              <p:nvPr/>
            </p:nvSpPr>
            <p:spPr bwMode="auto">
              <a:xfrm>
                <a:off x="4159" y="2533"/>
                <a:ext cx="617" cy="585"/>
              </a:xfrm>
              <a:custGeom>
                <a:avLst/>
                <a:gdLst>
                  <a:gd name="T0" fmla="*/ 301 w 1066"/>
                  <a:gd name="T1" fmla="*/ 389 h 1394"/>
                  <a:gd name="T2" fmla="*/ 181 w 1066"/>
                  <a:gd name="T3" fmla="*/ 644 h 1394"/>
                  <a:gd name="T4" fmla="*/ 46 w 1066"/>
                  <a:gd name="T5" fmla="*/ 929 h 1394"/>
                  <a:gd name="T6" fmla="*/ 1 w 1066"/>
                  <a:gd name="T7" fmla="*/ 1109 h 1394"/>
                  <a:gd name="T8" fmla="*/ 54 w 1066"/>
                  <a:gd name="T9" fmla="*/ 1296 h 1394"/>
                  <a:gd name="T10" fmla="*/ 159 w 1066"/>
                  <a:gd name="T11" fmla="*/ 1364 h 1394"/>
                  <a:gd name="T12" fmla="*/ 324 w 1066"/>
                  <a:gd name="T13" fmla="*/ 1379 h 1394"/>
                  <a:gd name="T14" fmla="*/ 421 w 1066"/>
                  <a:gd name="T15" fmla="*/ 1274 h 1394"/>
                  <a:gd name="T16" fmla="*/ 616 w 1066"/>
                  <a:gd name="T17" fmla="*/ 1184 h 1394"/>
                  <a:gd name="T18" fmla="*/ 819 w 1066"/>
                  <a:gd name="T19" fmla="*/ 1064 h 1394"/>
                  <a:gd name="T20" fmla="*/ 984 w 1066"/>
                  <a:gd name="T21" fmla="*/ 734 h 1394"/>
                  <a:gd name="T22" fmla="*/ 1066 w 1066"/>
                  <a:gd name="T23" fmla="*/ 344 h 1394"/>
                  <a:gd name="T24" fmla="*/ 984 w 1066"/>
                  <a:gd name="T25" fmla="*/ 104 h 1394"/>
                  <a:gd name="T26" fmla="*/ 834 w 1066"/>
                  <a:gd name="T27" fmla="*/ 29 h 1394"/>
                  <a:gd name="T28" fmla="*/ 594 w 1066"/>
                  <a:gd name="T29" fmla="*/ 36 h 1394"/>
                  <a:gd name="T30" fmla="*/ 376 w 1066"/>
                  <a:gd name="T31" fmla="*/ 246 h 1394"/>
                  <a:gd name="T32" fmla="*/ 301 w 1066"/>
                  <a:gd name="T33" fmla="*/ 389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6" h="1394">
                    <a:moveTo>
                      <a:pt x="301" y="389"/>
                    </a:moveTo>
                    <a:cubicBezTo>
                      <a:pt x="269" y="455"/>
                      <a:pt x="224" y="554"/>
                      <a:pt x="181" y="644"/>
                    </a:cubicBezTo>
                    <a:cubicBezTo>
                      <a:pt x="138" y="734"/>
                      <a:pt x="76" y="852"/>
                      <a:pt x="46" y="929"/>
                    </a:cubicBezTo>
                    <a:cubicBezTo>
                      <a:pt x="16" y="1006"/>
                      <a:pt x="0" y="1048"/>
                      <a:pt x="1" y="1109"/>
                    </a:cubicBezTo>
                    <a:cubicBezTo>
                      <a:pt x="2" y="1170"/>
                      <a:pt x="28" y="1254"/>
                      <a:pt x="54" y="1296"/>
                    </a:cubicBezTo>
                    <a:cubicBezTo>
                      <a:pt x="80" y="1338"/>
                      <a:pt x="114" y="1350"/>
                      <a:pt x="159" y="1364"/>
                    </a:cubicBezTo>
                    <a:cubicBezTo>
                      <a:pt x="204" y="1378"/>
                      <a:pt x="280" y="1394"/>
                      <a:pt x="324" y="1379"/>
                    </a:cubicBezTo>
                    <a:cubicBezTo>
                      <a:pt x="368" y="1364"/>
                      <a:pt x="372" y="1306"/>
                      <a:pt x="421" y="1274"/>
                    </a:cubicBezTo>
                    <a:cubicBezTo>
                      <a:pt x="470" y="1242"/>
                      <a:pt x="550" y="1219"/>
                      <a:pt x="616" y="1184"/>
                    </a:cubicBezTo>
                    <a:cubicBezTo>
                      <a:pt x="682" y="1149"/>
                      <a:pt x="758" y="1139"/>
                      <a:pt x="819" y="1064"/>
                    </a:cubicBezTo>
                    <a:cubicBezTo>
                      <a:pt x="880" y="989"/>
                      <a:pt x="943" y="854"/>
                      <a:pt x="984" y="734"/>
                    </a:cubicBezTo>
                    <a:cubicBezTo>
                      <a:pt x="1025" y="614"/>
                      <a:pt x="1066" y="449"/>
                      <a:pt x="1066" y="344"/>
                    </a:cubicBezTo>
                    <a:cubicBezTo>
                      <a:pt x="1066" y="239"/>
                      <a:pt x="1023" y="156"/>
                      <a:pt x="984" y="104"/>
                    </a:cubicBezTo>
                    <a:cubicBezTo>
                      <a:pt x="945" y="52"/>
                      <a:pt x="899" y="40"/>
                      <a:pt x="834" y="29"/>
                    </a:cubicBezTo>
                    <a:cubicBezTo>
                      <a:pt x="769" y="18"/>
                      <a:pt x="670" y="0"/>
                      <a:pt x="594" y="36"/>
                    </a:cubicBezTo>
                    <a:cubicBezTo>
                      <a:pt x="518" y="72"/>
                      <a:pt x="427" y="185"/>
                      <a:pt x="376" y="246"/>
                    </a:cubicBezTo>
                    <a:cubicBezTo>
                      <a:pt x="325" y="307"/>
                      <a:pt x="333" y="323"/>
                      <a:pt x="301" y="389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22" name="Freeform 722"/>
              <p:cNvSpPr>
                <a:spLocks/>
              </p:cNvSpPr>
              <p:nvPr/>
            </p:nvSpPr>
            <p:spPr bwMode="auto">
              <a:xfrm>
                <a:off x="4190" y="2552"/>
                <a:ext cx="557" cy="555"/>
              </a:xfrm>
              <a:custGeom>
                <a:avLst/>
                <a:gdLst>
                  <a:gd name="T0" fmla="*/ 301 w 1066"/>
                  <a:gd name="T1" fmla="*/ 389 h 1394"/>
                  <a:gd name="T2" fmla="*/ 181 w 1066"/>
                  <a:gd name="T3" fmla="*/ 644 h 1394"/>
                  <a:gd name="T4" fmla="*/ 46 w 1066"/>
                  <a:gd name="T5" fmla="*/ 929 h 1394"/>
                  <a:gd name="T6" fmla="*/ 1 w 1066"/>
                  <a:gd name="T7" fmla="*/ 1109 h 1394"/>
                  <a:gd name="T8" fmla="*/ 54 w 1066"/>
                  <a:gd name="T9" fmla="*/ 1296 h 1394"/>
                  <a:gd name="T10" fmla="*/ 159 w 1066"/>
                  <a:gd name="T11" fmla="*/ 1364 h 1394"/>
                  <a:gd name="T12" fmla="*/ 324 w 1066"/>
                  <a:gd name="T13" fmla="*/ 1379 h 1394"/>
                  <a:gd name="T14" fmla="*/ 421 w 1066"/>
                  <a:gd name="T15" fmla="*/ 1274 h 1394"/>
                  <a:gd name="T16" fmla="*/ 616 w 1066"/>
                  <a:gd name="T17" fmla="*/ 1184 h 1394"/>
                  <a:gd name="T18" fmla="*/ 819 w 1066"/>
                  <a:gd name="T19" fmla="*/ 1064 h 1394"/>
                  <a:gd name="T20" fmla="*/ 984 w 1066"/>
                  <a:gd name="T21" fmla="*/ 734 h 1394"/>
                  <a:gd name="T22" fmla="*/ 1066 w 1066"/>
                  <a:gd name="T23" fmla="*/ 344 h 1394"/>
                  <a:gd name="T24" fmla="*/ 984 w 1066"/>
                  <a:gd name="T25" fmla="*/ 104 h 1394"/>
                  <a:gd name="T26" fmla="*/ 834 w 1066"/>
                  <a:gd name="T27" fmla="*/ 29 h 1394"/>
                  <a:gd name="T28" fmla="*/ 594 w 1066"/>
                  <a:gd name="T29" fmla="*/ 36 h 1394"/>
                  <a:gd name="T30" fmla="*/ 376 w 1066"/>
                  <a:gd name="T31" fmla="*/ 246 h 1394"/>
                  <a:gd name="T32" fmla="*/ 301 w 1066"/>
                  <a:gd name="T33" fmla="*/ 389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6" h="1394">
                    <a:moveTo>
                      <a:pt x="301" y="389"/>
                    </a:moveTo>
                    <a:cubicBezTo>
                      <a:pt x="269" y="455"/>
                      <a:pt x="224" y="554"/>
                      <a:pt x="181" y="644"/>
                    </a:cubicBezTo>
                    <a:cubicBezTo>
                      <a:pt x="138" y="734"/>
                      <a:pt x="76" y="852"/>
                      <a:pt x="46" y="929"/>
                    </a:cubicBezTo>
                    <a:cubicBezTo>
                      <a:pt x="16" y="1006"/>
                      <a:pt x="0" y="1048"/>
                      <a:pt x="1" y="1109"/>
                    </a:cubicBezTo>
                    <a:cubicBezTo>
                      <a:pt x="2" y="1170"/>
                      <a:pt x="28" y="1254"/>
                      <a:pt x="54" y="1296"/>
                    </a:cubicBezTo>
                    <a:cubicBezTo>
                      <a:pt x="80" y="1338"/>
                      <a:pt x="114" y="1350"/>
                      <a:pt x="159" y="1364"/>
                    </a:cubicBezTo>
                    <a:cubicBezTo>
                      <a:pt x="204" y="1378"/>
                      <a:pt x="280" y="1394"/>
                      <a:pt x="324" y="1379"/>
                    </a:cubicBezTo>
                    <a:cubicBezTo>
                      <a:pt x="368" y="1364"/>
                      <a:pt x="372" y="1306"/>
                      <a:pt x="421" y="1274"/>
                    </a:cubicBezTo>
                    <a:cubicBezTo>
                      <a:pt x="470" y="1242"/>
                      <a:pt x="550" y="1219"/>
                      <a:pt x="616" y="1184"/>
                    </a:cubicBezTo>
                    <a:cubicBezTo>
                      <a:pt x="682" y="1149"/>
                      <a:pt x="758" y="1139"/>
                      <a:pt x="819" y="1064"/>
                    </a:cubicBezTo>
                    <a:cubicBezTo>
                      <a:pt x="880" y="989"/>
                      <a:pt x="943" y="854"/>
                      <a:pt x="984" y="734"/>
                    </a:cubicBezTo>
                    <a:cubicBezTo>
                      <a:pt x="1025" y="614"/>
                      <a:pt x="1066" y="449"/>
                      <a:pt x="1066" y="344"/>
                    </a:cubicBezTo>
                    <a:cubicBezTo>
                      <a:pt x="1066" y="239"/>
                      <a:pt x="1023" y="156"/>
                      <a:pt x="984" y="104"/>
                    </a:cubicBezTo>
                    <a:cubicBezTo>
                      <a:pt x="945" y="52"/>
                      <a:pt x="899" y="40"/>
                      <a:pt x="834" y="29"/>
                    </a:cubicBezTo>
                    <a:cubicBezTo>
                      <a:pt x="769" y="18"/>
                      <a:pt x="670" y="0"/>
                      <a:pt x="594" y="36"/>
                    </a:cubicBezTo>
                    <a:cubicBezTo>
                      <a:pt x="518" y="72"/>
                      <a:pt x="427" y="185"/>
                      <a:pt x="376" y="246"/>
                    </a:cubicBezTo>
                    <a:cubicBezTo>
                      <a:pt x="325" y="307"/>
                      <a:pt x="333" y="323"/>
                      <a:pt x="301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2323" name="Group 723"/>
              <p:cNvGrpSpPr>
                <a:grpSpLocks/>
              </p:cNvGrpSpPr>
              <p:nvPr/>
            </p:nvGrpSpPr>
            <p:grpSpPr bwMode="auto">
              <a:xfrm>
                <a:off x="4257" y="2572"/>
                <a:ext cx="421" cy="503"/>
                <a:chOff x="3033" y="1510"/>
                <a:chExt cx="421" cy="503"/>
              </a:xfrm>
            </p:grpSpPr>
            <p:sp>
              <p:nvSpPr>
                <p:cNvPr id="282324" name="Freeform 724"/>
                <p:cNvSpPr>
                  <a:spLocks/>
                </p:cNvSpPr>
                <p:nvPr/>
              </p:nvSpPr>
              <p:spPr bwMode="auto">
                <a:xfrm>
                  <a:off x="3050" y="1554"/>
                  <a:ext cx="267" cy="293"/>
                </a:xfrm>
                <a:custGeom>
                  <a:avLst/>
                  <a:gdLst>
                    <a:gd name="T0" fmla="*/ 185 w 509"/>
                    <a:gd name="T1" fmla="*/ 461 h 736"/>
                    <a:gd name="T2" fmla="*/ 80 w 509"/>
                    <a:gd name="T3" fmla="*/ 581 h 736"/>
                    <a:gd name="T4" fmla="*/ 5 w 509"/>
                    <a:gd name="T5" fmla="*/ 701 h 736"/>
                    <a:gd name="T6" fmla="*/ 50 w 509"/>
                    <a:gd name="T7" fmla="*/ 731 h 736"/>
                    <a:gd name="T8" fmla="*/ 132 w 509"/>
                    <a:gd name="T9" fmla="*/ 671 h 736"/>
                    <a:gd name="T10" fmla="*/ 147 w 509"/>
                    <a:gd name="T11" fmla="*/ 604 h 736"/>
                    <a:gd name="T12" fmla="*/ 230 w 509"/>
                    <a:gd name="T13" fmla="*/ 484 h 736"/>
                    <a:gd name="T14" fmla="*/ 357 w 509"/>
                    <a:gd name="T15" fmla="*/ 371 h 736"/>
                    <a:gd name="T16" fmla="*/ 312 w 509"/>
                    <a:gd name="T17" fmla="*/ 469 h 736"/>
                    <a:gd name="T18" fmla="*/ 312 w 509"/>
                    <a:gd name="T19" fmla="*/ 581 h 736"/>
                    <a:gd name="T20" fmla="*/ 335 w 509"/>
                    <a:gd name="T21" fmla="*/ 619 h 736"/>
                    <a:gd name="T22" fmla="*/ 372 w 509"/>
                    <a:gd name="T23" fmla="*/ 574 h 736"/>
                    <a:gd name="T24" fmla="*/ 372 w 509"/>
                    <a:gd name="T25" fmla="*/ 476 h 736"/>
                    <a:gd name="T26" fmla="*/ 402 w 509"/>
                    <a:gd name="T27" fmla="*/ 379 h 736"/>
                    <a:gd name="T28" fmla="*/ 447 w 509"/>
                    <a:gd name="T29" fmla="*/ 319 h 736"/>
                    <a:gd name="T30" fmla="*/ 470 w 509"/>
                    <a:gd name="T31" fmla="*/ 266 h 736"/>
                    <a:gd name="T32" fmla="*/ 507 w 509"/>
                    <a:gd name="T33" fmla="*/ 146 h 736"/>
                    <a:gd name="T34" fmla="*/ 485 w 509"/>
                    <a:gd name="T35" fmla="*/ 34 h 736"/>
                    <a:gd name="T36" fmla="*/ 410 w 509"/>
                    <a:gd name="T37" fmla="*/ 4 h 736"/>
                    <a:gd name="T38" fmla="*/ 410 w 509"/>
                    <a:gd name="T39" fmla="*/ 56 h 736"/>
                    <a:gd name="T40" fmla="*/ 425 w 509"/>
                    <a:gd name="T41" fmla="*/ 184 h 736"/>
                    <a:gd name="T42" fmla="*/ 365 w 509"/>
                    <a:gd name="T43" fmla="*/ 319 h 736"/>
                    <a:gd name="T44" fmla="*/ 237 w 509"/>
                    <a:gd name="T45" fmla="*/ 461 h 736"/>
                    <a:gd name="T46" fmla="*/ 290 w 509"/>
                    <a:gd name="T47" fmla="*/ 311 h 736"/>
                    <a:gd name="T48" fmla="*/ 350 w 509"/>
                    <a:gd name="T49" fmla="*/ 169 h 736"/>
                    <a:gd name="T50" fmla="*/ 357 w 509"/>
                    <a:gd name="T51" fmla="*/ 101 h 736"/>
                    <a:gd name="T52" fmla="*/ 305 w 509"/>
                    <a:gd name="T53" fmla="*/ 94 h 736"/>
                    <a:gd name="T54" fmla="*/ 252 w 509"/>
                    <a:gd name="T55" fmla="*/ 116 h 736"/>
                    <a:gd name="T56" fmla="*/ 260 w 509"/>
                    <a:gd name="T57" fmla="*/ 191 h 736"/>
                    <a:gd name="T58" fmla="*/ 245 w 509"/>
                    <a:gd name="T59" fmla="*/ 371 h 736"/>
                    <a:gd name="T60" fmla="*/ 185 w 509"/>
                    <a:gd name="T61" fmla="*/ 461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9" h="736">
                      <a:moveTo>
                        <a:pt x="185" y="461"/>
                      </a:moveTo>
                      <a:cubicBezTo>
                        <a:pt x="158" y="496"/>
                        <a:pt x="110" y="541"/>
                        <a:pt x="80" y="581"/>
                      </a:cubicBezTo>
                      <a:cubicBezTo>
                        <a:pt x="50" y="621"/>
                        <a:pt x="10" y="676"/>
                        <a:pt x="5" y="701"/>
                      </a:cubicBezTo>
                      <a:cubicBezTo>
                        <a:pt x="0" y="726"/>
                        <a:pt x="29" y="736"/>
                        <a:pt x="50" y="731"/>
                      </a:cubicBezTo>
                      <a:cubicBezTo>
                        <a:pt x="71" y="726"/>
                        <a:pt x="116" y="692"/>
                        <a:pt x="132" y="671"/>
                      </a:cubicBezTo>
                      <a:cubicBezTo>
                        <a:pt x="148" y="650"/>
                        <a:pt x="131" y="635"/>
                        <a:pt x="147" y="604"/>
                      </a:cubicBezTo>
                      <a:cubicBezTo>
                        <a:pt x="163" y="573"/>
                        <a:pt x="195" y="523"/>
                        <a:pt x="230" y="484"/>
                      </a:cubicBezTo>
                      <a:cubicBezTo>
                        <a:pt x="265" y="445"/>
                        <a:pt x="343" y="373"/>
                        <a:pt x="357" y="371"/>
                      </a:cubicBezTo>
                      <a:cubicBezTo>
                        <a:pt x="371" y="369"/>
                        <a:pt x="319" y="434"/>
                        <a:pt x="312" y="469"/>
                      </a:cubicBezTo>
                      <a:cubicBezTo>
                        <a:pt x="305" y="504"/>
                        <a:pt x="308" y="556"/>
                        <a:pt x="312" y="581"/>
                      </a:cubicBezTo>
                      <a:cubicBezTo>
                        <a:pt x="316" y="606"/>
                        <a:pt x="325" y="620"/>
                        <a:pt x="335" y="619"/>
                      </a:cubicBezTo>
                      <a:cubicBezTo>
                        <a:pt x="345" y="618"/>
                        <a:pt x="366" y="598"/>
                        <a:pt x="372" y="574"/>
                      </a:cubicBezTo>
                      <a:cubicBezTo>
                        <a:pt x="378" y="550"/>
                        <a:pt x="367" y="508"/>
                        <a:pt x="372" y="476"/>
                      </a:cubicBezTo>
                      <a:cubicBezTo>
                        <a:pt x="377" y="444"/>
                        <a:pt x="389" y="405"/>
                        <a:pt x="402" y="379"/>
                      </a:cubicBezTo>
                      <a:cubicBezTo>
                        <a:pt x="415" y="353"/>
                        <a:pt x="436" y="338"/>
                        <a:pt x="447" y="319"/>
                      </a:cubicBezTo>
                      <a:cubicBezTo>
                        <a:pt x="458" y="300"/>
                        <a:pt x="460" y="295"/>
                        <a:pt x="470" y="266"/>
                      </a:cubicBezTo>
                      <a:cubicBezTo>
                        <a:pt x="480" y="237"/>
                        <a:pt x="505" y="185"/>
                        <a:pt x="507" y="146"/>
                      </a:cubicBezTo>
                      <a:cubicBezTo>
                        <a:pt x="509" y="107"/>
                        <a:pt x="501" y="58"/>
                        <a:pt x="485" y="34"/>
                      </a:cubicBezTo>
                      <a:cubicBezTo>
                        <a:pt x="469" y="10"/>
                        <a:pt x="422" y="0"/>
                        <a:pt x="410" y="4"/>
                      </a:cubicBezTo>
                      <a:cubicBezTo>
                        <a:pt x="398" y="8"/>
                        <a:pt x="407" y="26"/>
                        <a:pt x="410" y="56"/>
                      </a:cubicBezTo>
                      <a:cubicBezTo>
                        <a:pt x="413" y="86"/>
                        <a:pt x="433" y="140"/>
                        <a:pt x="425" y="184"/>
                      </a:cubicBezTo>
                      <a:cubicBezTo>
                        <a:pt x="417" y="228"/>
                        <a:pt x="396" y="273"/>
                        <a:pt x="365" y="319"/>
                      </a:cubicBezTo>
                      <a:cubicBezTo>
                        <a:pt x="334" y="365"/>
                        <a:pt x="249" y="462"/>
                        <a:pt x="237" y="461"/>
                      </a:cubicBezTo>
                      <a:cubicBezTo>
                        <a:pt x="225" y="460"/>
                        <a:pt x="271" y="360"/>
                        <a:pt x="290" y="311"/>
                      </a:cubicBezTo>
                      <a:cubicBezTo>
                        <a:pt x="309" y="262"/>
                        <a:pt x="339" y="204"/>
                        <a:pt x="350" y="169"/>
                      </a:cubicBezTo>
                      <a:cubicBezTo>
                        <a:pt x="361" y="134"/>
                        <a:pt x="364" y="113"/>
                        <a:pt x="357" y="101"/>
                      </a:cubicBezTo>
                      <a:cubicBezTo>
                        <a:pt x="350" y="89"/>
                        <a:pt x="322" y="92"/>
                        <a:pt x="305" y="94"/>
                      </a:cubicBezTo>
                      <a:cubicBezTo>
                        <a:pt x="288" y="96"/>
                        <a:pt x="259" y="100"/>
                        <a:pt x="252" y="116"/>
                      </a:cubicBezTo>
                      <a:cubicBezTo>
                        <a:pt x="245" y="132"/>
                        <a:pt x="261" y="149"/>
                        <a:pt x="260" y="191"/>
                      </a:cubicBezTo>
                      <a:cubicBezTo>
                        <a:pt x="259" y="233"/>
                        <a:pt x="259" y="322"/>
                        <a:pt x="245" y="371"/>
                      </a:cubicBezTo>
                      <a:cubicBezTo>
                        <a:pt x="231" y="420"/>
                        <a:pt x="212" y="426"/>
                        <a:pt x="185" y="461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25" name="Freeform 725"/>
                <p:cNvSpPr>
                  <a:spLocks/>
                </p:cNvSpPr>
                <p:nvPr/>
              </p:nvSpPr>
              <p:spPr bwMode="auto">
                <a:xfrm>
                  <a:off x="3327" y="1510"/>
                  <a:ext cx="127" cy="196"/>
                </a:xfrm>
                <a:custGeom>
                  <a:avLst/>
                  <a:gdLst>
                    <a:gd name="T0" fmla="*/ 7 w 242"/>
                    <a:gd name="T1" fmla="*/ 474 h 492"/>
                    <a:gd name="T2" fmla="*/ 52 w 242"/>
                    <a:gd name="T3" fmla="*/ 301 h 492"/>
                    <a:gd name="T4" fmla="*/ 120 w 242"/>
                    <a:gd name="T5" fmla="*/ 129 h 492"/>
                    <a:gd name="T6" fmla="*/ 172 w 242"/>
                    <a:gd name="T7" fmla="*/ 9 h 492"/>
                    <a:gd name="T8" fmla="*/ 240 w 242"/>
                    <a:gd name="T9" fmla="*/ 76 h 492"/>
                    <a:gd name="T10" fmla="*/ 157 w 242"/>
                    <a:gd name="T11" fmla="*/ 204 h 492"/>
                    <a:gd name="T12" fmla="*/ 75 w 242"/>
                    <a:gd name="T13" fmla="*/ 361 h 492"/>
                    <a:gd name="T14" fmla="*/ 52 w 242"/>
                    <a:gd name="T15" fmla="*/ 481 h 492"/>
                    <a:gd name="T16" fmla="*/ 0 w 242"/>
                    <a:gd name="T17" fmla="*/ 429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2" h="492">
                      <a:moveTo>
                        <a:pt x="7" y="474"/>
                      </a:moveTo>
                      <a:cubicBezTo>
                        <a:pt x="20" y="416"/>
                        <a:pt x="33" y="358"/>
                        <a:pt x="52" y="301"/>
                      </a:cubicBezTo>
                      <a:cubicBezTo>
                        <a:pt x="71" y="244"/>
                        <a:pt x="100" y="178"/>
                        <a:pt x="120" y="129"/>
                      </a:cubicBezTo>
                      <a:cubicBezTo>
                        <a:pt x="140" y="80"/>
                        <a:pt x="152" y="18"/>
                        <a:pt x="172" y="9"/>
                      </a:cubicBezTo>
                      <a:cubicBezTo>
                        <a:pt x="192" y="0"/>
                        <a:pt x="242" y="44"/>
                        <a:pt x="240" y="76"/>
                      </a:cubicBezTo>
                      <a:cubicBezTo>
                        <a:pt x="238" y="108"/>
                        <a:pt x="185" y="157"/>
                        <a:pt x="157" y="204"/>
                      </a:cubicBezTo>
                      <a:cubicBezTo>
                        <a:pt x="129" y="251"/>
                        <a:pt x="92" y="315"/>
                        <a:pt x="75" y="361"/>
                      </a:cubicBezTo>
                      <a:cubicBezTo>
                        <a:pt x="58" y="407"/>
                        <a:pt x="65" y="470"/>
                        <a:pt x="52" y="481"/>
                      </a:cubicBezTo>
                      <a:cubicBezTo>
                        <a:pt x="39" y="492"/>
                        <a:pt x="19" y="460"/>
                        <a:pt x="0" y="429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26" name="Freeform 726"/>
                <p:cNvSpPr>
                  <a:spLocks/>
                </p:cNvSpPr>
                <p:nvPr/>
              </p:nvSpPr>
              <p:spPr bwMode="auto">
                <a:xfrm>
                  <a:off x="3264" y="1665"/>
                  <a:ext cx="185" cy="285"/>
                </a:xfrm>
                <a:custGeom>
                  <a:avLst/>
                  <a:gdLst>
                    <a:gd name="T0" fmla="*/ 307 w 352"/>
                    <a:gd name="T1" fmla="*/ 0 h 713"/>
                    <a:gd name="T2" fmla="*/ 255 w 352"/>
                    <a:gd name="T3" fmla="*/ 315 h 713"/>
                    <a:gd name="T4" fmla="*/ 120 w 352"/>
                    <a:gd name="T5" fmla="*/ 518 h 713"/>
                    <a:gd name="T6" fmla="*/ 22 w 352"/>
                    <a:gd name="T7" fmla="*/ 593 h 713"/>
                    <a:gd name="T8" fmla="*/ 15 w 352"/>
                    <a:gd name="T9" fmla="*/ 698 h 713"/>
                    <a:gd name="T10" fmla="*/ 112 w 352"/>
                    <a:gd name="T11" fmla="*/ 683 h 713"/>
                    <a:gd name="T12" fmla="*/ 165 w 352"/>
                    <a:gd name="T13" fmla="*/ 563 h 713"/>
                    <a:gd name="T14" fmla="*/ 262 w 352"/>
                    <a:gd name="T15" fmla="*/ 428 h 713"/>
                    <a:gd name="T16" fmla="*/ 307 w 352"/>
                    <a:gd name="T17" fmla="*/ 218 h 713"/>
                    <a:gd name="T18" fmla="*/ 352 w 352"/>
                    <a:gd name="T19" fmla="*/ 128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2" h="713">
                      <a:moveTo>
                        <a:pt x="307" y="0"/>
                      </a:moveTo>
                      <a:cubicBezTo>
                        <a:pt x="296" y="114"/>
                        <a:pt x="286" y="229"/>
                        <a:pt x="255" y="315"/>
                      </a:cubicBezTo>
                      <a:cubicBezTo>
                        <a:pt x="224" y="401"/>
                        <a:pt x="159" y="472"/>
                        <a:pt x="120" y="518"/>
                      </a:cubicBezTo>
                      <a:cubicBezTo>
                        <a:pt x="81" y="564"/>
                        <a:pt x="39" y="563"/>
                        <a:pt x="22" y="593"/>
                      </a:cubicBezTo>
                      <a:cubicBezTo>
                        <a:pt x="5" y="623"/>
                        <a:pt x="0" y="683"/>
                        <a:pt x="15" y="698"/>
                      </a:cubicBezTo>
                      <a:cubicBezTo>
                        <a:pt x="30" y="713"/>
                        <a:pt x="87" y="705"/>
                        <a:pt x="112" y="683"/>
                      </a:cubicBezTo>
                      <a:cubicBezTo>
                        <a:pt x="137" y="661"/>
                        <a:pt x="140" y="606"/>
                        <a:pt x="165" y="563"/>
                      </a:cubicBezTo>
                      <a:cubicBezTo>
                        <a:pt x="190" y="520"/>
                        <a:pt x="238" y="485"/>
                        <a:pt x="262" y="428"/>
                      </a:cubicBezTo>
                      <a:cubicBezTo>
                        <a:pt x="286" y="371"/>
                        <a:pt x="292" y="268"/>
                        <a:pt x="307" y="218"/>
                      </a:cubicBezTo>
                      <a:cubicBezTo>
                        <a:pt x="322" y="168"/>
                        <a:pt x="337" y="148"/>
                        <a:pt x="352" y="128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27" name="Freeform 727"/>
                <p:cNvSpPr>
                  <a:spLocks/>
                </p:cNvSpPr>
                <p:nvPr/>
              </p:nvSpPr>
              <p:spPr bwMode="auto">
                <a:xfrm>
                  <a:off x="3033" y="1760"/>
                  <a:ext cx="319" cy="253"/>
                </a:xfrm>
                <a:custGeom>
                  <a:avLst/>
                  <a:gdLst>
                    <a:gd name="T0" fmla="*/ 76 w 610"/>
                    <a:gd name="T1" fmla="*/ 537 h 636"/>
                    <a:gd name="T2" fmla="*/ 1 w 610"/>
                    <a:gd name="T3" fmla="*/ 597 h 636"/>
                    <a:gd name="T4" fmla="*/ 84 w 610"/>
                    <a:gd name="T5" fmla="*/ 634 h 636"/>
                    <a:gd name="T6" fmla="*/ 151 w 610"/>
                    <a:gd name="T7" fmla="*/ 582 h 636"/>
                    <a:gd name="T8" fmla="*/ 174 w 610"/>
                    <a:gd name="T9" fmla="*/ 507 h 636"/>
                    <a:gd name="T10" fmla="*/ 384 w 610"/>
                    <a:gd name="T11" fmla="*/ 372 h 636"/>
                    <a:gd name="T12" fmla="*/ 474 w 610"/>
                    <a:gd name="T13" fmla="*/ 199 h 636"/>
                    <a:gd name="T14" fmla="*/ 579 w 610"/>
                    <a:gd name="T15" fmla="*/ 94 h 636"/>
                    <a:gd name="T16" fmla="*/ 594 w 610"/>
                    <a:gd name="T17" fmla="*/ 4 h 636"/>
                    <a:gd name="T18" fmla="*/ 481 w 610"/>
                    <a:gd name="T19" fmla="*/ 72 h 636"/>
                    <a:gd name="T20" fmla="*/ 436 w 610"/>
                    <a:gd name="T21" fmla="*/ 214 h 636"/>
                    <a:gd name="T22" fmla="*/ 181 w 610"/>
                    <a:gd name="T23" fmla="*/ 462 h 636"/>
                    <a:gd name="T24" fmla="*/ 24 w 610"/>
                    <a:gd name="T25" fmla="*/ 537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0" h="636">
                      <a:moveTo>
                        <a:pt x="76" y="537"/>
                      </a:moveTo>
                      <a:cubicBezTo>
                        <a:pt x="38" y="559"/>
                        <a:pt x="0" y="581"/>
                        <a:pt x="1" y="597"/>
                      </a:cubicBezTo>
                      <a:cubicBezTo>
                        <a:pt x="2" y="613"/>
                        <a:pt x="59" y="636"/>
                        <a:pt x="84" y="634"/>
                      </a:cubicBezTo>
                      <a:cubicBezTo>
                        <a:pt x="109" y="632"/>
                        <a:pt x="136" y="603"/>
                        <a:pt x="151" y="582"/>
                      </a:cubicBezTo>
                      <a:cubicBezTo>
                        <a:pt x="166" y="561"/>
                        <a:pt x="135" y="542"/>
                        <a:pt x="174" y="507"/>
                      </a:cubicBezTo>
                      <a:cubicBezTo>
                        <a:pt x="213" y="472"/>
                        <a:pt x="334" y="423"/>
                        <a:pt x="384" y="372"/>
                      </a:cubicBezTo>
                      <a:cubicBezTo>
                        <a:pt x="434" y="321"/>
                        <a:pt x="441" y="245"/>
                        <a:pt x="474" y="199"/>
                      </a:cubicBezTo>
                      <a:cubicBezTo>
                        <a:pt x="507" y="153"/>
                        <a:pt x="559" y="126"/>
                        <a:pt x="579" y="94"/>
                      </a:cubicBezTo>
                      <a:cubicBezTo>
                        <a:pt x="599" y="62"/>
                        <a:pt x="610" y="8"/>
                        <a:pt x="594" y="4"/>
                      </a:cubicBezTo>
                      <a:cubicBezTo>
                        <a:pt x="578" y="0"/>
                        <a:pt x="507" y="37"/>
                        <a:pt x="481" y="72"/>
                      </a:cubicBezTo>
                      <a:cubicBezTo>
                        <a:pt x="455" y="107"/>
                        <a:pt x="486" y="149"/>
                        <a:pt x="436" y="214"/>
                      </a:cubicBezTo>
                      <a:cubicBezTo>
                        <a:pt x="386" y="279"/>
                        <a:pt x="250" y="408"/>
                        <a:pt x="181" y="462"/>
                      </a:cubicBezTo>
                      <a:cubicBezTo>
                        <a:pt x="112" y="516"/>
                        <a:pt x="68" y="526"/>
                        <a:pt x="24" y="537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2328" name="Group 728"/>
            <p:cNvGrpSpPr>
              <a:grpSpLocks/>
            </p:cNvGrpSpPr>
            <p:nvPr/>
          </p:nvGrpSpPr>
          <p:grpSpPr bwMode="auto">
            <a:xfrm>
              <a:off x="4429" y="2769"/>
              <a:ext cx="138" cy="126"/>
              <a:chOff x="4449" y="2548"/>
              <a:chExt cx="225" cy="200"/>
            </a:xfrm>
          </p:grpSpPr>
          <p:sp>
            <p:nvSpPr>
              <p:cNvPr id="282329" name="Freeform 729"/>
              <p:cNvSpPr>
                <a:spLocks/>
              </p:cNvSpPr>
              <p:nvPr/>
            </p:nvSpPr>
            <p:spPr bwMode="auto">
              <a:xfrm>
                <a:off x="4449" y="2548"/>
                <a:ext cx="225" cy="200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30" name="Freeform 730"/>
              <p:cNvSpPr>
                <a:spLocks/>
              </p:cNvSpPr>
              <p:nvPr/>
            </p:nvSpPr>
            <p:spPr bwMode="auto">
              <a:xfrm>
                <a:off x="4476" y="2567"/>
                <a:ext cx="177" cy="164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31" name="Group 731"/>
            <p:cNvGrpSpPr>
              <a:grpSpLocks/>
            </p:cNvGrpSpPr>
            <p:nvPr/>
          </p:nvGrpSpPr>
          <p:grpSpPr bwMode="auto">
            <a:xfrm>
              <a:off x="3737" y="3483"/>
              <a:ext cx="138" cy="125"/>
              <a:chOff x="4449" y="2548"/>
              <a:chExt cx="225" cy="200"/>
            </a:xfrm>
          </p:grpSpPr>
          <p:sp>
            <p:nvSpPr>
              <p:cNvPr id="282332" name="Freeform 732"/>
              <p:cNvSpPr>
                <a:spLocks/>
              </p:cNvSpPr>
              <p:nvPr/>
            </p:nvSpPr>
            <p:spPr bwMode="auto">
              <a:xfrm>
                <a:off x="4449" y="2548"/>
                <a:ext cx="225" cy="200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33" name="Freeform 733"/>
              <p:cNvSpPr>
                <a:spLocks/>
              </p:cNvSpPr>
              <p:nvPr/>
            </p:nvSpPr>
            <p:spPr bwMode="auto">
              <a:xfrm>
                <a:off x="4476" y="2567"/>
                <a:ext cx="177" cy="164"/>
              </a:xfrm>
              <a:custGeom>
                <a:avLst/>
                <a:gdLst>
                  <a:gd name="T0" fmla="*/ 60 w 407"/>
                  <a:gd name="T1" fmla="*/ 81 h 472"/>
                  <a:gd name="T2" fmla="*/ 0 w 407"/>
                  <a:gd name="T3" fmla="*/ 253 h 472"/>
                  <a:gd name="T4" fmla="*/ 60 w 407"/>
                  <a:gd name="T5" fmla="*/ 403 h 472"/>
                  <a:gd name="T6" fmla="*/ 165 w 407"/>
                  <a:gd name="T7" fmla="*/ 463 h 472"/>
                  <a:gd name="T8" fmla="*/ 292 w 407"/>
                  <a:gd name="T9" fmla="*/ 448 h 472"/>
                  <a:gd name="T10" fmla="*/ 390 w 407"/>
                  <a:gd name="T11" fmla="*/ 321 h 472"/>
                  <a:gd name="T12" fmla="*/ 397 w 407"/>
                  <a:gd name="T13" fmla="*/ 156 h 472"/>
                  <a:gd name="T14" fmla="*/ 352 w 407"/>
                  <a:gd name="T15" fmla="*/ 43 h 472"/>
                  <a:gd name="T16" fmla="*/ 285 w 407"/>
                  <a:gd name="T17" fmla="*/ 21 h 472"/>
                  <a:gd name="T18" fmla="*/ 172 w 407"/>
                  <a:gd name="T19" fmla="*/ 6 h 472"/>
                  <a:gd name="T20" fmla="*/ 60 w 407"/>
                  <a:gd name="T21" fmla="*/ 8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72">
                    <a:moveTo>
                      <a:pt x="60" y="81"/>
                    </a:moveTo>
                    <a:cubicBezTo>
                      <a:pt x="31" y="122"/>
                      <a:pt x="0" y="199"/>
                      <a:pt x="0" y="253"/>
                    </a:cubicBezTo>
                    <a:cubicBezTo>
                      <a:pt x="0" y="307"/>
                      <a:pt x="33" y="368"/>
                      <a:pt x="60" y="403"/>
                    </a:cubicBezTo>
                    <a:cubicBezTo>
                      <a:pt x="87" y="438"/>
                      <a:pt x="126" y="455"/>
                      <a:pt x="165" y="463"/>
                    </a:cubicBezTo>
                    <a:cubicBezTo>
                      <a:pt x="204" y="471"/>
                      <a:pt x="255" y="472"/>
                      <a:pt x="292" y="448"/>
                    </a:cubicBezTo>
                    <a:cubicBezTo>
                      <a:pt x="329" y="424"/>
                      <a:pt x="373" y="370"/>
                      <a:pt x="390" y="321"/>
                    </a:cubicBezTo>
                    <a:cubicBezTo>
                      <a:pt x="407" y="272"/>
                      <a:pt x="403" y="202"/>
                      <a:pt x="397" y="156"/>
                    </a:cubicBezTo>
                    <a:cubicBezTo>
                      <a:pt x="391" y="110"/>
                      <a:pt x="371" y="65"/>
                      <a:pt x="352" y="43"/>
                    </a:cubicBezTo>
                    <a:cubicBezTo>
                      <a:pt x="333" y="21"/>
                      <a:pt x="315" y="27"/>
                      <a:pt x="285" y="21"/>
                    </a:cubicBezTo>
                    <a:cubicBezTo>
                      <a:pt x="255" y="15"/>
                      <a:pt x="208" y="0"/>
                      <a:pt x="172" y="6"/>
                    </a:cubicBezTo>
                    <a:cubicBezTo>
                      <a:pt x="136" y="12"/>
                      <a:pt x="89" y="40"/>
                      <a:pt x="6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334" name="Group 734"/>
            <p:cNvGrpSpPr>
              <a:grpSpLocks/>
            </p:cNvGrpSpPr>
            <p:nvPr/>
          </p:nvGrpSpPr>
          <p:grpSpPr bwMode="auto">
            <a:xfrm>
              <a:off x="3819" y="2871"/>
              <a:ext cx="1027" cy="656"/>
              <a:chOff x="3519" y="2259"/>
              <a:chExt cx="1675" cy="1048"/>
            </a:xfrm>
          </p:grpSpPr>
          <p:sp>
            <p:nvSpPr>
              <p:cNvPr id="282335" name="Freeform 735"/>
              <p:cNvSpPr>
                <a:spLocks/>
              </p:cNvSpPr>
              <p:nvPr/>
            </p:nvSpPr>
            <p:spPr bwMode="auto">
              <a:xfrm>
                <a:off x="3519" y="2259"/>
                <a:ext cx="1675" cy="1048"/>
              </a:xfrm>
              <a:custGeom>
                <a:avLst/>
                <a:gdLst>
                  <a:gd name="T0" fmla="*/ 80 w 3010"/>
                  <a:gd name="T1" fmla="*/ 1305 h 2448"/>
                  <a:gd name="T2" fmla="*/ 260 w 3010"/>
                  <a:gd name="T3" fmla="*/ 1275 h 2448"/>
                  <a:gd name="T4" fmla="*/ 305 w 3010"/>
                  <a:gd name="T5" fmla="*/ 1335 h 2448"/>
                  <a:gd name="T6" fmla="*/ 65 w 3010"/>
                  <a:gd name="T7" fmla="*/ 1530 h 2448"/>
                  <a:gd name="T8" fmla="*/ 125 w 3010"/>
                  <a:gd name="T9" fmla="*/ 1605 h 2448"/>
                  <a:gd name="T10" fmla="*/ 245 w 3010"/>
                  <a:gd name="T11" fmla="*/ 1425 h 2448"/>
                  <a:gd name="T12" fmla="*/ 50 w 3010"/>
                  <a:gd name="T13" fmla="*/ 2190 h 2448"/>
                  <a:gd name="T14" fmla="*/ 140 w 3010"/>
                  <a:gd name="T15" fmla="*/ 2040 h 2448"/>
                  <a:gd name="T16" fmla="*/ 215 w 3010"/>
                  <a:gd name="T17" fmla="*/ 1980 h 2448"/>
                  <a:gd name="T18" fmla="*/ 560 w 3010"/>
                  <a:gd name="T19" fmla="*/ 2445 h 2448"/>
                  <a:gd name="T20" fmla="*/ 365 w 3010"/>
                  <a:gd name="T21" fmla="*/ 2175 h 2448"/>
                  <a:gd name="T22" fmla="*/ 395 w 3010"/>
                  <a:gd name="T23" fmla="*/ 1875 h 2448"/>
                  <a:gd name="T24" fmla="*/ 500 w 3010"/>
                  <a:gd name="T25" fmla="*/ 2205 h 2448"/>
                  <a:gd name="T26" fmla="*/ 605 w 3010"/>
                  <a:gd name="T27" fmla="*/ 2160 h 2448"/>
                  <a:gd name="T28" fmla="*/ 545 w 3010"/>
                  <a:gd name="T29" fmla="*/ 1800 h 2448"/>
                  <a:gd name="T30" fmla="*/ 425 w 3010"/>
                  <a:gd name="T31" fmla="*/ 1650 h 2448"/>
                  <a:gd name="T32" fmla="*/ 740 w 3010"/>
                  <a:gd name="T33" fmla="*/ 1425 h 2448"/>
                  <a:gd name="T34" fmla="*/ 1010 w 3010"/>
                  <a:gd name="T35" fmla="*/ 1395 h 2448"/>
                  <a:gd name="T36" fmla="*/ 605 w 3010"/>
                  <a:gd name="T37" fmla="*/ 1350 h 2448"/>
                  <a:gd name="T38" fmla="*/ 860 w 3010"/>
                  <a:gd name="T39" fmla="*/ 1260 h 2448"/>
                  <a:gd name="T40" fmla="*/ 1175 w 3010"/>
                  <a:gd name="T41" fmla="*/ 1245 h 2448"/>
                  <a:gd name="T42" fmla="*/ 1145 w 3010"/>
                  <a:gd name="T43" fmla="*/ 1095 h 2448"/>
                  <a:gd name="T44" fmla="*/ 950 w 3010"/>
                  <a:gd name="T45" fmla="*/ 1155 h 2448"/>
                  <a:gd name="T46" fmla="*/ 1280 w 3010"/>
                  <a:gd name="T47" fmla="*/ 915 h 2448"/>
                  <a:gd name="T48" fmla="*/ 1670 w 3010"/>
                  <a:gd name="T49" fmla="*/ 780 h 2448"/>
                  <a:gd name="T50" fmla="*/ 2045 w 3010"/>
                  <a:gd name="T51" fmla="*/ 780 h 2448"/>
                  <a:gd name="T52" fmla="*/ 1760 w 3010"/>
                  <a:gd name="T53" fmla="*/ 600 h 2448"/>
                  <a:gd name="T54" fmla="*/ 2285 w 3010"/>
                  <a:gd name="T55" fmla="*/ 600 h 2448"/>
                  <a:gd name="T56" fmla="*/ 2885 w 3010"/>
                  <a:gd name="T57" fmla="*/ 720 h 2448"/>
                  <a:gd name="T58" fmla="*/ 2855 w 3010"/>
                  <a:gd name="T59" fmla="*/ 630 h 2448"/>
                  <a:gd name="T60" fmla="*/ 2435 w 3010"/>
                  <a:gd name="T61" fmla="*/ 30 h 2448"/>
                  <a:gd name="T62" fmla="*/ 1460 w 3010"/>
                  <a:gd name="T63" fmla="*/ 195 h 2448"/>
                  <a:gd name="T64" fmla="*/ 1610 w 3010"/>
                  <a:gd name="T65" fmla="*/ 345 h 2448"/>
                  <a:gd name="T66" fmla="*/ 980 w 3010"/>
                  <a:gd name="T67" fmla="*/ 495 h 2448"/>
                  <a:gd name="T68" fmla="*/ 635 w 3010"/>
                  <a:gd name="T69" fmla="*/ 945 h 2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10" h="2448">
                    <a:moveTo>
                      <a:pt x="515" y="1035"/>
                    </a:moveTo>
                    <a:cubicBezTo>
                      <a:pt x="423" y="1095"/>
                      <a:pt x="160" y="1238"/>
                      <a:pt x="80" y="1305"/>
                    </a:cubicBezTo>
                    <a:cubicBezTo>
                      <a:pt x="0" y="1372"/>
                      <a:pt x="5" y="1445"/>
                      <a:pt x="35" y="1440"/>
                    </a:cubicBezTo>
                    <a:cubicBezTo>
                      <a:pt x="65" y="1435"/>
                      <a:pt x="210" y="1310"/>
                      <a:pt x="260" y="1275"/>
                    </a:cubicBezTo>
                    <a:cubicBezTo>
                      <a:pt x="310" y="1240"/>
                      <a:pt x="328" y="1220"/>
                      <a:pt x="335" y="1230"/>
                    </a:cubicBezTo>
                    <a:cubicBezTo>
                      <a:pt x="342" y="1240"/>
                      <a:pt x="327" y="1313"/>
                      <a:pt x="305" y="1335"/>
                    </a:cubicBezTo>
                    <a:cubicBezTo>
                      <a:pt x="283" y="1357"/>
                      <a:pt x="240" y="1333"/>
                      <a:pt x="200" y="1365"/>
                    </a:cubicBezTo>
                    <a:cubicBezTo>
                      <a:pt x="160" y="1397"/>
                      <a:pt x="90" y="1478"/>
                      <a:pt x="65" y="1530"/>
                    </a:cubicBezTo>
                    <a:cubicBezTo>
                      <a:pt x="40" y="1582"/>
                      <a:pt x="40" y="1668"/>
                      <a:pt x="50" y="1680"/>
                    </a:cubicBezTo>
                    <a:cubicBezTo>
                      <a:pt x="60" y="1692"/>
                      <a:pt x="107" y="1635"/>
                      <a:pt x="125" y="1605"/>
                    </a:cubicBezTo>
                    <a:cubicBezTo>
                      <a:pt x="143" y="1575"/>
                      <a:pt x="135" y="1530"/>
                      <a:pt x="155" y="1500"/>
                    </a:cubicBezTo>
                    <a:cubicBezTo>
                      <a:pt x="175" y="1470"/>
                      <a:pt x="250" y="1385"/>
                      <a:pt x="245" y="1425"/>
                    </a:cubicBezTo>
                    <a:cubicBezTo>
                      <a:pt x="240" y="1465"/>
                      <a:pt x="157" y="1612"/>
                      <a:pt x="125" y="1740"/>
                    </a:cubicBezTo>
                    <a:cubicBezTo>
                      <a:pt x="93" y="1868"/>
                      <a:pt x="47" y="2100"/>
                      <a:pt x="50" y="2190"/>
                    </a:cubicBezTo>
                    <a:cubicBezTo>
                      <a:pt x="53" y="2280"/>
                      <a:pt x="125" y="2305"/>
                      <a:pt x="140" y="2280"/>
                    </a:cubicBezTo>
                    <a:cubicBezTo>
                      <a:pt x="155" y="2255"/>
                      <a:pt x="127" y="2150"/>
                      <a:pt x="140" y="2040"/>
                    </a:cubicBezTo>
                    <a:cubicBezTo>
                      <a:pt x="153" y="1930"/>
                      <a:pt x="203" y="1630"/>
                      <a:pt x="215" y="1620"/>
                    </a:cubicBezTo>
                    <a:cubicBezTo>
                      <a:pt x="227" y="1610"/>
                      <a:pt x="188" y="1858"/>
                      <a:pt x="215" y="1980"/>
                    </a:cubicBezTo>
                    <a:cubicBezTo>
                      <a:pt x="242" y="2102"/>
                      <a:pt x="323" y="2278"/>
                      <a:pt x="380" y="2355"/>
                    </a:cubicBezTo>
                    <a:cubicBezTo>
                      <a:pt x="437" y="2432"/>
                      <a:pt x="530" y="2448"/>
                      <a:pt x="560" y="2445"/>
                    </a:cubicBezTo>
                    <a:cubicBezTo>
                      <a:pt x="590" y="2442"/>
                      <a:pt x="593" y="2385"/>
                      <a:pt x="560" y="2340"/>
                    </a:cubicBezTo>
                    <a:cubicBezTo>
                      <a:pt x="527" y="2295"/>
                      <a:pt x="415" y="2250"/>
                      <a:pt x="365" y="2175"/>
                    </a:cubicBezTo>
                    <a:cubicBezTo>
                      <a:pt x="315" y="2100"/>
                      <a:pt x="255" y="1940"/>
                      <a:pt x="260" y="1890"/>
                    </a:cubicBezTo>
                    <a:cubicBezTo>
                      <a:pt x="265" y="1840"/>
                      <a:pt x="368" y="1850"/>
                      <a:pt x="395" y="1875"/>
                    </a:cubicBezTo>
                    <a:cubicBezTo>
                      <a:pt x="422" y="1900"/>
                      <a:pt x="407" y="1985"/>
                      <a:pt x="425" y="2040"/>
                    </a:cubicBezTo>
                    <a:cubicBezTo>
                      <a:pt x="443" y="2095"/>
                      <a:pt x="470" y="2152"/>
                      <a:pt x="500" y="2205"/>
                    </a:cubicBezTo>
                    <a:cubicBezTo>
                      <a:pt x="530" y="2258"/>
                      <a:pt x="587" y="2363"/>
                      <a:pt x="605" y="2355"/>
                    </a:cubicBezTo>
                    <a:cubicBezTo>
                      <a:pt x="623" y="2347"/>
                      <a:pt x="612" y="2210"/>
                      <a:pt x="605" y="2160"/>
                    </a:cubicBezTo>
                    <a:cubicBezTo>
                      <a:pt x="598" y="2110"/>
                      <a:pt x="570" y="2115"/>
                      <a:pt x="560" y="2055"/>
                    </a:cubicBezTo>
                    <a:cubicBezTo>
                      <a:pt x="550" y="1995"/>
                      <a:pt x="575" y="1840"/>
                      <a:pt x="545" y="1800"/>
                    </a:cubicBezTo>
                    <a:cubicBezTo>
                      <a:pt x="515" y="1760"/>
                      <a:pt x="400" y="1840"/>
                      <a:pt x="380" y="1815"/>
                    </a:cubicBezTo>
                    <a:cubicBezTo>
                      <a:pt x="360" y="1790"/>
                      <a:pt x="415" y="1705"/>
                      <a:pt x="425" y="1650"/>
                    </a:cubicBezTo>
                    <a:cubicBezTo>
                      <a:pt x="435" y="1595"/>
                      <a:pt x="387" y="1522"/>
                      <a:pt x="440" y="1485"/>
                    </a:cubicBezTo>
                    <a:cubicBezTo>
                      <a:pt x="493" y="1448"/>
                      <a:pt x="635" y="1415"/>
                      <a:pt x="740" y="1425"/>
                    </a:cubicBezTo>
                    <a:cubicBezTo>
                      <a:pt x="845" y="1435"/>
                      <a:pt x="1025" y="1550"/>
                      <a:pt x="1070" y="1545"/>
                    </a:cubicBezTo>
                    <a:cubicBezTo>
                      <a:pt x="1115" y="1540"/>
                      <a:pt x="1055" y="1422"/>
                      <a:pt x="1010" y="1395"/>
                    </a:cubicBezTo>
                    <a:cubicBezTo>
                      <a:pt x="965" y="1368"/>
                      <a:pt x="867" y="1387"/>
                      <a:pt x="800" y="1380"/>
                    </a:cubicBezTo>
                    <a:cubicBezTo>
                      <a:pt x="733" y="1373"/>
                      <a:pt x="617" y="1367"/>
                      <a:pt x="605" y="1350"/>
                    </a:cubicBezTo>
                    <a:cubicBezTo>
                      <a:pt x="593" y="1333"/>
                      <a:pt x="683" y="1290"/>
                      <a:pt x="725" y="1275"/>
                    </a:cubicBezTo>
                    <a:cubicBezTo>
                      <a:pt x="767" y="1260"/>
                      <a:pt x="793" y="1230"/>
                      <a:pt x="860" y="1260"/>
                    </a:cubicBezTo>
                    <a:cubicBezTo>
                      <a:pt x="927" y="1290"/>
                      <a:pt x="1078" y="1457"/>
                      <a:pt x="1130" y="1455"/>
                    </a:cubicBezTo>
                    <a:cubicBezTo>
                      <a:pt x="1182" y="1453"/>
                      <a:pt x="1108" y="1327"/>
                      <a:pt x="1175" y="1245"/>
                    </a:cubicBezTo>
                    <a:cubicBezTo>
                      <a:pt x="1242" y="1163"/>
                      <a:pt x="1540" y="985"/>
                      <a:pt x="1535" y="960"/>
                    </a:cubicBezTo>
                    <a:cubicBezTo>
                      <a:pt x="1530" y="935"/>
                      <a:pt x="1227" y="1053"/>
                      <a:pt x="1145" y="1095"/>
                    </a:cubicBezTo>
                    <a:cubicBezTo>
                      <a:pt x="1063" y="1137"/>
                      <a:pt x="1072" y="1205"/>
                      <a:pt x="1040" y="1215"/>
                    </a:cubicBezTo>
                    <a:cubicBezTo>
                      <a:pt x="1008" y="1225"/>
                      <a:pt x="950" y="1192"/>
                      <a:pt x="950" y="1155"/>
                    </a:cubicBezTo>
                    <a:cubicBezTo>
                      <a:pt x="950" y="1118"/>
                      <a:pt x="985" y="1030"/>
                      <a:pt x="1040" y="990"/>
                    </a:cubicBezTo>
                    <a:cubicBezTo>
                      <a:pt x="1095" y="950"/>
                      <a:pt x="1195" y="938"/>
                      <a:pt x="1280" y="915"/>
                    </a:cubicBezTo>
                    <a:cubicBezTo>
                      <a:pt x="1365" y="892"/>
                      <a:pt x="1485" y="877"/>
                      <a:pt x="1550" y="855"/>
                    </a:cubicBezTo>
                    <a:cubicBezTo>
                      <a:pt x="1615" y="833"/>
                      <a:pt x="1630" y="792"/>
                      <a:pt x="1670" y="780"/>
                    </a:cubicBezTo>
                    <a:cubicBezTo>
                      <a:pt x="1710" y="768"/>
                      <a:pt x="1728" y="780"/>
                      <a:pt x="1790" y="780"/>
                    </a:cubicBezTo>
                    <a:cubicBezTo>
                      <a:pt x="1852" y="780"/>
                      <a:pt x="2060" y="792"/>
                      <a:pt x="2045" y="780"/>
                    </a:cubicBezTo>
                    <a:cubicBezTo>
                      <a:pt x="2030" y="768"/>
                      <a:pt x="1747" y="735"/>
                      <a:pt x="1700" y="705"/>
                    </a:cubicBezTo>
                    <a:cubicBezTo>
                      <a:pt x="1653" y="675"/>
                      <a:pt x="1720" y="617"/>
                      <a:pt x="1760" y="600"/>
                    </a:cubicBezTo>
                    <a:cubicBezTo>
                      <a:pt x="1800" y="583"/>
                      <a:pt x="1853" y="600"/>
                      <a:pt x="1940" y="600"/>
                    </a:cubicBezTo>
                    <a:cubicBezTo>
                      <a:pt x="2027" y="600"/>
                      <a:pt x="2170" y="585"/>
                      <a:pt x="2285" y="600"/>
                    </a:cubicBezTo>
                    <a:cubicBezTo>
                      <a:pt x="2400" y="615"/>
                      <a:pt x="2530" y="670"/>
                      <a:pt x="2630" y="690"/>
                    </a:cubicBezTo>
                    <a:cubicBezTo>
                      <a:pt x="2730" y="710"/>
                      <a:pt x="2822" y="760"/>
                      <a:pt x="2885" y="720"/>
                    </a:cubicBezTo>
                    <a:cubicBezTo>
                      <a:pt x="2948" y="680"/>
                      <a:pt x="3010" y="465"/>
                      <a:pt x="3005" y="450"/>
                    </a:cubicBezTo>
                    <a:cubicBezTo>
                      <a:pt x="3000" y="435"/>
                      <a:pt x="2883" y="648"/>
                      <a:pt x="2855" y="630"/>
                    </a:cubicBezTo>
                    <a:cubicBezTo>
                      <a:pt x="2827" y="612"/>
                      <a:pt x="2910" y="445"/>
                      <a:pt x="2840" y="345"/>
                    </a:cubicBezTo>
                    <a:cubicBezTo>
                      <a:pt x="2770" y="245"/>
                      <a:pt x="2550" y="60"/>
                      <a:pt x="2435" y="30"/>
                    </a:cubicBezTo>
                    <a:cubicBezTo>
                      <a:pt x="2320" y="0"/>
                      <a:pt x="2312" y="138"/>
                      <a:pt x="2150" y="165"/>
                    </a:cubicBezTo>
                    <a:cubicBezTo>
                      <a:pt x="1988" y="192"/>
                      <a:pt x="1507" y="178"/>
                      <a:pt x="1460" y="195"/>
                    </a:cubicBezTo>
                    <a:cubicBezTo>
                      <a:pt x="1413" y="212"/>
                      <a:pt x="1840" y="245"/>
                      <a:pt x="1865" y="270"/>
                    </a:cubicBezTo>
                    <a:cubicBezTo>
                      <a:pt x="1890" y="295"/>
                      <a:pt x="1707" y="320"/>
                      <a:pt x="1610" y="345"/>
                    </a:cubicBezTo>
                    <a:cubicBezTo>
                      <a:pt x="1513" y="370"/>
                      <a:pt x="1385" y="395"/>
                      <a:pt x="1280" y="420"/>
                    </a:cubicBezTo>
                    <a:cubicBezTo>
                      <a:pt x="1175" y="445"/>
                      <a:pt x="1050" y="450"/>
                      <a:pt x="980" y="495"/>
                    </a:cubicBezTo>
                    <a:cubicBezTo>
                      <a:pt x="910" y="540"/>
                      <a:pt x="917" y="615"/>
                      <a:pt x="860" y="690"/>
                    </a:cubicBezTo>
                    <a:cubicBezTo>
                      <a:pt x="803" y="765"/>
                      <a:pt x="687" y="888"/>
                      <a:pt x="635" y="945"/>
                    </a:cubicBezTo>
                    <a:cubicBezTo>
                      <a:pt x="583" y="1002"/>
                      <a:pt x="607" y="975"/>
                      <a:pt x="515" y="1035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36" name="Freeform 736"/>
              <p:cNvSpPr>
                <a:spLocks/>
              </p:cNvSpPr>
              <p:nvPr/>
            </p:nvSpPr>
            <p:spPr bwMode="auto">
              <a:xfrm>
                <a:off x="3544" y="2314"/>
                <a:ext cx="1513" cy="952"/>
              </a:xfrm>
              <a:custGeom>
                <a:avLst/>
                <a:gdLst>
                  <a:gd name="T0" fmla="*/ 80 w 3010"/>
                  <a:gd name="T1" fmla="*/ 1305 h 2448"/>
                  <a:gd name="T2" fmla="*/ 260 w 3010"/>
                  <a:gd name="T3" fmla="*/ 1275 h 2448"/>
                  <a:gd name="T4" fmla="*/ 305 w 3010"/>
                  <a:gd name="T5" fmla="*/ 1335 h 2448"/>
                  <a:gd name="T6" fmla="*/ 65 w 3010"/>
                  <a:gd name="T7" fmla="*/ 1530 h 2448"/>
                  <a:gd name="T8" fmla="*/ 125 w 3010"/>
                  <a:gd name="T9" fmla="*/ 1605 h 2448"/>
                  <a:gd name="T10" fmla="*/ 245 w 3010"/>
                  <a:gd name="T11" fmla="*/ 1425 h 2448"/>
                  <a:gd name="T12" fmla="*/ 50 w 3010"/>
                  <a:gd name="T13" fmla="*/ 2190 h 2448"/>
                  <a:gd name="T14" fmla="*/ 140 w 3010"/>
                  <a:gd name="T15" fmla="*/ 2040 h 2448"/>
                  <a:gd name="T16" fmla="*/ 215 w 3010"/>
                  <a:gd name="T17" fmla="*/ 1980 h 2448"/>
                  <a:gd name="T18" fmla="*/ 560 w 3010"/>
                  <a:gd name="T19" fmla="*/ 2445 h 2448"/>
                  <a:gd name="T20" fmla="*/ 365 w 3010"/>
                  <a:gd name="T21" fmla="*/ 2175 h 2448"/>
                  <a:gd name="T22" fmla="*/ 395 w 3010"/>
                  <a:gd name="T23" fmla="*/ 1875 h 2448"/>
                  <a:gd name="T24" fmla="*/ 500 w 3010"/>
                  <a:gd name="T25" fmla="*/ 2205 h 2448"/>
                  <a:gd name="T26" fmla="*/ 605 w 3010"/>
                  <a:gd name="T27" fmla="*/ 2160 h 2448"/>
                  <a:gd name="T28" fmla="*/ 545 w 3010"/>
                  <a:gd name="T29" fmla="*/ 1800 h 2448"/>
                  <a:gd name="T30" fmla="*/ 425 w 3010"/>
                  <a:gd name="T31" fmla="*/ 1650 h 2448"/>
                  <a:gd name="T32" fmla="*/ 740 w 3010"/>
                  <a:gd name="T33" fmla="*/ 1425 h 2448"/>
                  <a:gd name="T34" fmla="*/ 1010 w 3010"/>
                  <a:gd name="T35" fmla="*/ 1395 h 2448"/>
                  <a:gd name="T36" fmla="*/ 605 w 3010"/>
                  <a:gd name="T37" fmla="*/ 1350 h 2448"/>
                  <a:gd name="T38" fmla="*/ 860 w 3010"/>
                  <a:gd name="T39" fmla="*/ 1260 h 2448"/>
                  <a:gd name="T40" fmla="*/ 1175 w 3010"/>
                  <a:gd name="T41" fmla="*/ 1245 h 2448"/>
                  <a:gd name="T42" fmla="*/ 1145 w 3010"/>
                  <a:gd name="T43" fmla="*/ 1095 h 2448"/>
                  <a:gd name="T44" fmla="*/ 950 w 3010"/>
                  <a:gd name="T45" fmla="*/ 1155 h 2448"/>
                  <a:gd name="T46" fmla="*/ 1280 w 3010"/>
                  <a:gd name="T47" fmla="*/ 915 h 2448"/>
                  <a:gd name="T48" fmla="*/ 1670 w 3010"/>
                  <a:gd name="T49" fmla="*/ 780 h 2448"/>
                  <a:gd name="T50" fmla="*/ 2045 w 3010"/>
                  <a:gd name="T51" fmla="*/ 780 h 2448"/>
                  <a:gd name="T52" fmla="*/ 1760 w 3010"/>
                  <a:gd name="T53" fmla="*/ 600 h 2448"/>
                  <a:gd name="T54" fmla="*/ 2285 w 3010"/>
                  <a:gd name="T55" fmla="*/ 600 h 2448"/>
                  <a:gd name="T56" fmla="*/ 2885 w 3010"/>
                  <a:gd name="T57" fmla="*/ 720 h 2448"/>
                  <a:gd name="T58" fmla="*/ 2855 w 3010"/>
                  <a:gd name="T59" fmla="*/ 630 h 2448"/>
                  <a:gd name="T60" fmla="*/ 2435 w 3010"/>
                  <a:gd name="T61" fmla="*/ 30 h 2448"/>
                  <a:gd name="T62" fmla="*/ 1460 w 3010"/>
                  <a:gd name="T63" fmla="*/ 195 h 2448"/>
                  <a:gd name="T64" fmla="*/ 1610 w 3010"/>
                  <a:gd name="T65" fmla="*/ 345 h 2448"/>
                  <a:gd name="T66" fmla="*/ 980 w 3010"/>
                  <a:gd name="T67" fmla="*/ 495 h 2448"/>
                  <a:gd name="T68" fmla="*/ 635 w 3010"/>
                  <a:gd name="T69" fmla="*/ 945 h 2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10" h="2448">
                    <a:moveTo>
                      <a:pt x="515" y="1035"/>
                    </a:moveTo>
                    <a:cubicBezTo>
                      <a:pt x="423" y="1095"/>
                      <a:pt x="160" y="1238"/>
                      <a:pt x="80" y="1305"/>
                    </a:cubicBezTo>
                    <a:cubicBezTo>
                      <a:pt x="0" y="1372"/>
                      <a:pt x="5" y="1445"/>
                      <a:pt x="35" y="1440"/>
                    </a:cubicBezTo>
                    <a:cubicBezTo>
                      <a:pt x="65" y="1435"/>
                      <a:pt x="210" y="1310"/>
                      <a:pt x="260" y="1275"/>
                    </a:cubicBezTo>
                    <a:cubicBezTo>
                      <a:pt x="310" y="1240"/>
                      <a:pt x="328" y="1220"/>
                      <a:pt x="335" y="1230"/>
                    </a:cubicBezTo>
                    <a:cubicBezTo>
                      <a:pt x="342" y="1240"/>
                      <a:pt x="327" y="1313"/>
                      <a:pt x="305" y="1335"/>
                    </a:cubicBezTo>
                    <a:cubicBezTo>
                      <a:pt x="283" y="1357"/>
                      <a:pt x="240" y="1333"/>
                      <a:pt x="200" y="1365"/>
                    </a:cubicBezTo>
                    <a:cubicBezTo>
                      <a:pt x="160" y="1397"/>
                      <a:pt x="90" y="1478"/>
                      <a:pt x="65" y="1530"/>
                    </a:cubicBezTo>
                    <a:cubicBezTo>
                      <a:pt x="40" y="1582"/>
                      <a:pt x="40" y="1668"/>
                      <a:pt x="50" y="1680"/>
                    </a:cubicBezTo>
                    <a:cubicBezTo>
                      <a:pt x="60" y="1692"/>
                      <a:pt x="107" y="1635"/>
                      <a:pt x="125" y="1605"/>
                    </a:cubicBezTo>
                    <a:cubicBezTo>
                      <a:pt x="143" y="1575"/>
                      <a:pt x="135" y="1530"/>
                      <a:pt x="155" y="1500"/>
                    </a:cubicBezTo>
                    <a:cubicBezTo>
                      <a:pt x="175" y="1470"/>
                      <a:pt x="250" y="1385"/>
                      <a:pt x="245" y="1425"/>
                    </a:cubicBezTo>
                    <a:cubicBezTo>
                      <a:pt x="240" y="1465"/>
                      <a:pt x="157" y="1612"/>
                      <a:pt x="125" y="1740"/>
                    </a:cubicBezTo>
                    <a:cubicBezTo>
                      <a:pt x="93" y="1868"/>
                      <a:pt x="47" y="2100"/>
                      <a:pt x="50" y="2190"/>
                    </a:cubicBezTo>
                    <a:cubicBezTo>
                      <a:pt x="53" y="2280"/>
                      <a:pt x="125" y="2305"/>
                      <a:pt x="140" y="2280"/>
                    </a:cubicBezTo>
                    <a:cubicBezTo>
                      <a:pt x="155" y="2255"/>
                      <a:pt x="127" y="2150"/>
                      <a:pt x="140" y="2040"/>
                    </a:cubicBezTo>
                    <a:cubicBezTo>
                      <a:pt x="153" y="1930"/>
                      <a:pt x="203" y="1630"/>
                      <a:pt x="215" y="1620"/>
                    </a:cubicBezTo>
                    <a:cubicBezTo>
                      <a:pt x="227" y="1610"/>
                      <a:pt x="188" y="1858"/>
                      <a:pt x="215" y="1980"/>
                    </a:cubicBezTo>
                    <a:cubicBezTo>
                      <a:pt x="242" y="2102"/>
                      <a:pt x="323" y="2278"/>
                      <a:pt x="380" y="2355"/>
                    </a:cubicBezTo>
                    <a:cubicBezTo>
                      <a:pt x="437" y="2432"/>
                      <a:pt x="530" y="2448"/>
                      <a:pt x="560" y="2445"/>
                    </a:cubicBezTo>
                    <a:cubicBezTo>
                      <a:pt x="590" y="2442"/>
                      <a:pt x="593" y="2385"/>
                      <a:pt x="560" y="2340"/>
                    </a:cubicBezTo>
                    <a:cubicBezTo>
                      <a:pt x="527" y="2295"/>
                      <a:pt x="415" y="2250"/>
                      <a:pt x="365" y="2175"/>
                    </a:cubicBezTo>
                    <a:cubicBezTo>
                      <a:pt x="315" y="2100"/>
                      <a:pt x="255" y="1940"/>
                      <a:pt x="260" y="1890"/>
                    </a:cubicBezTo>
                    <a:cubicBezTo>
                      <a:pt x="265" y="1840"/>
                      <a:pt x="368" y="1850"/>
                      <a:pt x="395" y="1875"/>
                    </a:cubicBezTo>
                    <a:cubicBezTo>
                      <a:pt x="422" y="1900"/>
                      <a:pt x="407" y="1985"/>
                      <a:pt x="425" y="2040"/>
                    </a:cubicBezTo>
                    <a:cubicBezTo>
                      <a:pt x="443" y="2095"/>
                      <a:pt x="470" y="2152"/>
                      <a:pt x="500" y="2205"/>
                    </a:cubicBezTo>
                    <a:cubicBezTo>
                      <a:pt x="530" y="2258"/>
                      <a:pt x="587" y="2363"/>
                      <a:pt x="605" y="2355"/>
                    </a:cubicBezTo>
                    <a:cubicBezTo>
                      <a:pt x="623" y="2347"/>
                      <a:pt x="612" y="2210"/>
                      <a:pt x="605" y="2160"/>
                    </a:cubicBezTo>
                    <a:cubicBezTo>
                      <a:pt x="598" y="2110"/>
                      <a:pt x="570" y="2115"/>
                      <a:pt x="560" y="2055"/>
                    </a:cubicBezTo>
                    <a:cubicBezTo>
                      <a:pt x="550" y="1995"/>
                      <a:pt x="575" y="1840"/>
                      <a:pt x="545" y="1800"/>
                    </a:cubicBezTo>
                    <a:cubicBezTo>
                      <a:pt x="515" y="1760"/>
                      <a:pt x="400" y="1840"/>
                      <a:pt x="380" y="1815"/>
                    </a:cubicBezTo>
                    <a:cubicBezTo>
                      <a:pt x="360" y="1790"/>
                      <a:pt x="415" y="1705"/>
                      <a:pt x="425" y="1650"/>
                    </a:cubicBezTo>
                    <a:cubicBezTo>
                      <a:pt x="435" y="1595"/>
                      <a:pt x="387" y="1522"/>
                      <a:pt x="440" y="1485"/>
                    </a:cubicBezTo>
                    <a:cubicBezTo>
                      <a:pt x="493" y="1448"/>
                      <a:pt x="635" y="1415"/>
                      <a:pt x="740" y="1425"/>
                    </a:cubicBezTo>
                    <a:cubicBezTo>
                      <a:pt x="845" y="1435"/>
                      <a:pt x="1025" y="1550"/>
                      <a:pt x="1070" y="1545"/>
                    </a:cubicBezTo>
                    <a:cubicBezTo>
                      <a:pt x="1115" y="1540"/>
                      <a:pt x="1055" y="1422"/>
                      <a:pt x="1010" y="1395"/>
                    </a:cubicBezTo>
                    <a:cubicBezTo>
                      <a:pt x="965" y="1368"/>
                      <a:pt x="867" y="1387"/>
                      <a:pt x="800" y="1380"/>
                    </a:cubicBezTo>
                    <a:cubicBezTo>
                      <a:pt x="733" y="1373"/>
                      <a:pt x="617" y="1367"/>
                      <a:pt x="605" y="1350"/>
                    </a:cubicBezTo>
                    <a:cubicBezTo>
                      <a:pt x="593" y="1333"/>
                      <a:pt x="683" y="1290"/>
                      <a:pt x="725" y="1275"/>
                    </a:cubicBezTo>
                    <a:cubicBezTo>
                      <a:pt x="767" y="1260"/>
                      <a:pt x="793" y="1230"/>
                      <a:pt x="860" y="1260"/>
                    </a:cubicBezTo>
                    <a:cubicBezTo>
                      <a:pt x="927" y="1290"/>
                      <a:pt x="1078" y="1457"/>
                      <a:pt x="1130" y="1455"/>
                    </a:cubicBezTo>
                    <a:cubicBezTo>
                      <a:pt x="1182" y="1453"/>
                      <a:pt x="1108" y="1327"/>
                      <a:pt x="1175" y="1245"/>
                    </a:cubicBezTo>
                    <a:cubicBezTo>
                      <a:pt x="1242" y="1163"/>
                      <a:pt x="1540" y="985"/>
                      <a:pt x="1535" y="960"/>
                    </a:cubicBezTo>
                    <a:cubicBezTo>
                      <a:pt x="1530" y="935"/>
                      <a:pt x="1227" y="1053"/>
                      <a:pt x="1145" y="1095"/>
                    </a:cubicBezTo>
                    <a:cubicBezTo>
                      <a:pt x="1063" y="1137"/>
                      <a:pt x="1072" y="1205"/>
                      <a:pt x="1040" y="1215"/>
                    </a:cubicBezTo>
                    <a:cubicBezTo>
                      <a:pt x="1008" y="1225"/>
                      <a:pt x="950" y="1192"/>
                      <a:pt x="950" y="1155"/>
                    </a:cubicBezTo>
                    <a:cubicBezTo>
                      <a:pt x="950" y="1118"/>
                      <a:pt x="985" y="1030"/>
                      <a:pt x="1040" y="990"/>
                    </a:cubicBezTo>
                    <a:cubicBezTo>
                      <a:pt x="1095" y="950"/>
                      <a:pt x="1195" y="938"/>
                      <a:pt x="1280" y="915"/>
                    </a:cubicBezTo>
                    <a:cubicBezTo>
                      <a:pt x="1365" y="892"/>
                      <a:pt x="1485" y="877"/>
                      <a:pt x="1550" y="855"/>
                    </a:cubicBezTo>
                    <a:cubicBezTo>
                      <a:pt x="1615" y="833"/>
                      <a:pt x="1630" y="792"/>
                      <a:pt x="1670" y="780"/>
                    </a:cubicBezTo>
                    <a:cubicBezTo>
                      <a:pt x="1710" y="768"/>
                      <a:pt x="1728" y="780"/>
                      <a:pt x="1790" y="780"/>
                    </a:cubicBezTo>
                    <a:cubicBezTo>
                      <a:pt x="1852" y="780"/>
                      <a:pt x="2060" y="792"/>
                      <a:pt x="2045" y="780"/>
                    </a:cubicBezTo>
                    <a:cubicBezTo>
                      <a:pt x="2030" y="768"/>
                      <a:pt x="1747" y="735"/>
                      <a:pt x="1700" y="705"/>
                    </a:cubicBezTo>
                    <a:cubicBezTo>
                      <a:pt x="1653" y="675"/>
                      <a:pt x="1720" y="617"/>
                      <a:pt x="1760" y="600"/>
                    </a:cubicBezTo>
                    <a:cubicBezTo>
                      <a:pt x="1800" y="583"/>
                      <a:pt x="1853" y="600"/>
                      <a:pt x="1940" y="600"/>
                    </a:cubicBezTo>
                    <a:cubicBezTo>
                      <a:pt x="2027" y="600"/>
                      <a:pt x="2170" y="585"/>
                      <a:pt x="2285" y="600"/>
                    </a:cubicBezTo>
                    <a:cubicBezTo>
                      <a:pt x="2400" y="615"/>
                      <a:pt x="2530" y="670"/>
                      <a:pt x="2630" y="690"/>
                    </a:cubicBezTo>
                    <a:cubicBezTo>
                      <a:pt x="2730" y="710"/>
                      <a:pt x="2822" y="760"/>
                      <a:pt x="2885" y="720"/>
                    </a:cubicBezTo>
                    <a:cubicBezTo>
                      <a:pt x="2948" y="680"/>
                      <a:pt x="3010" y="465"/>
                      <a:pt x="3005" y="450"/>
                    </a:cubicBezTo>
                    <a:cubicBezTo>
                      <a:pt x="3000" y="435"/>
                      <a:pt x="2883" y="648"/>
                      <a:pt x="2855" y="630"/>
                    </a:cubicBezTo>
                    <a:cubicBezTo>
                      <a:pt x="2827" y="612"/>
                      <a:pt x="2910" y="445"/>
                      <a:pt x="2840" y="345"/>
                    </a:cubicBezTo>
                    <a:cubicBezTo>
                      <a:pt x="2770" y="245"/>
                      <a:pt x="2550" y="60"/>
                      <a:pt x="2435" y="30"/>
                    </a:cubicBezTo>
                    <a:cubicBezTo>
                      <a:pt x="2320" y="0"/>
                      <a:pt x="2312" y="138"/>
                      <a:pt x="2150" y="165"/>
                    </a:cubicBezTo>
                    <a:cubicBezTo>
                      <a:pt x="1988" y="192"/>
                      <a:pt x="1507" y="178"/>
                      <a:pt x="1460" y="195"/>
                    </a:cubicBezTo>
                    <a:cubicBezTo>
                      <a:pt x="1413" y="212"/>
                      <a:pt x="1840" y="245"/>
                      <a:pt x="1865" y="270"/>
                    </a:cubicBezTo>
                    <a:cubicBezTo>
                      <a:pt x="1890" y="295"/>
                      <a:pt x="1707" y="320"/>
                      <a:pt x="1610" y="345"/>
                    </a:cubicBezTo>
                    <a:cubicBezTo>
                      <a:pt x="1513" y="370"/>
                      <a:pt x="1385" y="395"/>
                      <a:pt x="1280" y="420"/>
                    </a:cubicBezTo>
                    <a:cubicBezTo>
                      <a:pt x="1175" y="445"/>
                      <a:pt x="1050" y="450"/>
                      <a:pt x="980" y="495"/>
                    </a:cubicBezTo>
                    <a:cubicBezTo>
                      <a:pt x="910" y="540"/>
                      <a:pt x="917" y="615"/>
                      <a:pt x="860" y="690"/>
                    </a:cubicBezTo>
                    <a:cubicBezTo>
                      <a:pt x="803" y="765"/>
                      <a:pt x="687" y="888"/>
                      <a:pt x="635" y="945"/>
                    </a:cubicBezTo>
                    <a:cubicBezTo>
                      <a:pt x="583" y="1002"/>
                      <a:pt x="607" y="975"/>
                      <a:pt x="515" y="10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2337" name="Group 737"/>
              <p:cNvGrpSpPr>
                <a:grpSpLocks/>
              </p:cNvGrpSpPr>
              <p:nvPr/>
            </p:nvGrpSpPr>
            <p:grpSpPr bwMode="auto">
              <a:xfrm>
                <a:off x="3695" y="2384"/>
                <a:ext cx="1327" cy="619"/>
                <a:chOff x="1889" y="1082"/>
                <a:chExt cx="1327" cy="619"/>
              </a:xfrm>
            </p:grpSpPr>
            <p:sp>
              <p:nvSpPr>
                <p:cNvPr id="282338" name="Freeform 738"/>
                <p:cNvSpPr>
                  <a:spLocks/>
                </p:cNvSpPr>
                <p:nvPr/>
              </p:nvSpPr>
              <p:spPr bwMode="auto">
                <a:xfrm>
                  <a:off x="2107" y="1237"/>
                  <a:ext cx="273" cy="220"/>
                </a:xfrm>
                <a:custGeom>
                  <a:avLst/>
                  <a:gdLst>
                    <a:gd name="T0" fmla="*/ 273 w 522"/>
                    <a:gd name="T1" fmla="*/ 106 h 551"/>
                    <a:gd name="T2" fmla="*/ 378 w 522"/>
                    <a:gd name="T3" fmla="*/ 31 h 551"/>
                    <a:gd name="T4" fmla="*/ 446 w 522"/>
                    <a:gd name="T5" fmla="*/ 1 h 551"/>
                    <a:gd name="T6" fmla="*/ 521 w 522"/>
                    <a:gd name="T7" fmla="*/ 23 h 551"/>
                    <a:gd name="T8" fmla="*/ 438 w 522"/>
                    <a:gd name="T9" fmla="*/ 128 h 551"/>
                    <a:gd name="T10" fmla="*/ 303 w 522"/>
                    <a:gd name="T11" fmla="*/ 271 h 551"/>
                    <a:gd name="T12" fmla="*/ 191 w 522"/>
                    <a:gd name="T13" fmla="*/ 406 h 551"/>
                    <a:gd name="T14" fmla="*/ 86 w 522"/>
                    <a:gd name="T15" fmla="*/ 533 h 551"/>
                    <a:gd name="T16" fmla="*/ 11 w 522"/>
                    <a:gd name="T17" fmla="*/ 511 h 551"/>
                    <a:gd name="T18" fmla="*/ 18 w 522"/>
                    <a:gd name="T19" fmla="*/ 406 h 551"/>
                    <a:gd name="T20" fmla="*/ 116 w 522"/>
                    <a:gd name="T21" fmla="*/ 301 h 551"/>
                    <a:gd name="T22" fmla="*/ 228 w 522"/>
                    <a:gd name="T23" fmla="*/ 211 h 551"/>
                    <a:gd name="T24" fmla="*/ 273 w 522"/>
                    <a:gd name="T25" fmla="*/ 106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2" h="551">
                      <a:moveTo>
                        <a:pt x="273" y="106"/>
                      </a:moveTo>
                      <a:cubicBezTo>
                        <a:pt x="298" y="76"/>
                        <a:pt x="349" y="49"/>
                        <a:pt x="378" y="31"/>
                      </a:cubicBezTo>
                      <a:cubicBezTo>
                        <a:pt x="407" y="13"/>
                        <a:pt x="422" y="2"/>
                        <a:pt x="446" y="1"/>
                      </a:cubicBezTo>
                      <a:cubicBezTo>
                        <a:pt x="470" y="0"/>
                        <a:pt x="522" y="2"/>
                        <a:pt x="521" y="23"/>
                      </a:cubicBezTo>
                      <a:cubicBezTo>
                        <a:pt x="520" y="44"/>
                        <a:pt x="474" y="87"/>
                        <a:pt x="438" y="128"/>
                      </a:cubicBezTo>
                      <a:cubicBezTo>
                        <a:pt x="402" y="169"/>
                        <a:pt x="344" y="225"/>
                        <a:pt x="303" y="271"/>
                      </a:cubicBezTo>
                      <a:cubicBezTo>
                        <a:pt x="262" y="317"/>
                        <a:pt x="227" y="362"/>
                        <a:pt x="191" y="406"/>
                      </a:cubicBezTo>
                      <a:cubicBezTo>
                        <a:pt x="155" y="450"/>
                        <a:pt x="116" y="515"/>
                        <a:pt x="86" y="533"/>
                      </a:cubicBezTo>
                      <a:cubicBezTo>
                        <a:pt x="56" y="551"/>
                        <a:pt x="22" y="532"/>
                        <a:pt x="11" y="511"/>
                      </a:cubicBezTo>
                      <a:cubicBezTo>
                        <a:pt x="0" y="490"/>
                        <a:pt x="1" y="441"/>
                        <a:pt x="18" y="406"/>
                      </a:cubicBezTo>
                      <a:cubicBezTo>
                        <a:pt x="35" y="371"/>
                        <a:pt x="81" y="333"/>
                        <a:pt x="116" y="301"/>
                      </a:cubicBezTo>
                      <a:cubicBezTo>
                        <a:pt x="151" y="269"/>
                        <a:pt x="199" y="248"/>
                        <a:pt x="228" y="211"/>
                      </a:cubicBezTo>
                      <a:cubicBezTo>
                        <a:pt x="257" y="174"/>
                        <a:pt x="248" y="136"/>
                        <a:pt x="273" y="10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39" name="Freeform 739"/>
                <p:cNvSpPr>
                  <a:spLocks/>
                </p:cNvSpPr>
                <p:nvPr/>
              </p:nvSpPr>
              <p:spPr bwMode="auto">
                <a:xfrm>
                  <a:off x="2363" y="1208"/>
                  <a:ext cx="236" cy="141"/>
                </a:xfrm>
                <a:custGeom>
                  <a:avLst/>
                  <a:gdLst>
                    <a:gd name="T0" fmla="*/ 32 w 453"/>
                    <a:gd name="T1" fmla="*/ 264 h 355"/>
                    <a:gd name="T2" fmla="*/ 129 w 453"/>
                    <a:gd name="T3" fmla="*/ 204 h 355"/>
                    <a:gd name="T4" fmla="*/ 242 w 453"/>
                    <a:gd name="T5" fmla="*/ 159 h 355"/>
                    <a:gd name="T6" fmla="*/ 369 w 453"/>
                    <a:gd name="T7" fmla="*/ 39 h 355"/>
                    <a:gd name="T8" fmla="*/ 444 w 453"/>
                    <a:gd name="T9" fmla="*/ 9 h 355"/>
                    <a:gd name="T10" fmla="*/ 422 w 453"/>
                    <a:gd name="T11" fmla="*/ 92 h 355"/>
                    <a:gd name="T12" fmla="*/ 302 w 453"/>
                    <a:gd name="T13" fmla="*/ 189 h 355"/>
                    <a:gd name="T14" fmla="*/ 167 w 453"/>
                    <a:gd name="T15" fmla="*/ 317 h 355"/>
                    <a:gd name="T16" fmla="*/ 99 w 453"/>
                    <a:gd name="T17" fmla="*/ 354 h 355"/>
                    <a:gd name="T18" fmla="*/ 9 w 453"/>
                    <a:gd name="T19" fmla="*/ 324 h 355"/>
                    <a:gd name="T20" fmla="*/ 32 w 453"/>
                    <a:gd name="T21" fmla="*/ 264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3" h="355">
                      <a:moveTo>
                        <a:pt x="32" y="264"/>
                      </a:moveTo>
                      <a:cubicBezTo>
                        <a:pt x="52" y="244"/>
                        <a:pt x="94" y="221"/>
                        <a:pt x="129" y="204"/>
                      </a:cubicBezTo>
                      <a:cubicBezTo>
                        <a:pt x="164" y="187"/>
                        <a:pt x="202" y="187"/>
                        <a:pt x="242" y="159"/>
                      </a:cubicBezTo>
                      <a:cubicBezTo>
                        <a:pt x="282" y="131"/>
                        <a:pt x="335" y="64"/>
                        <a:pt x="369" y="39"/>
                      </a:cubicBezTo>
                      <a:cubicBezTo>
                        <a:pt x="403" y="14"/>
                        <a:pt x="435" y="0"/>
                        <a:pt x="444" y="9"/>
                      </a:cubicBezTo>
                      <a:cubicBezTo>
                        <a:pt x="453" y="18"/>
                        <a:pt x="446" y="62"/>
                        <a:pt x="422" y="92"/>
                      </a:cubicBezTo>
                      <a:cubicBezTo>
                        <a:pt x="398" y="122"/>
                        <a:pt x="344" y="152"/>
                        <a:pt x="302" y="189"/>
                      </a:cubicBezTo>
                      <a:cubicBezTo>
                        <a:pt x="260" y="226"/>
                        <a:pt x="201" y="290"/>
                        <a:pt x="167" y="317"/>
                      </a:cubicBezTo>
                      <a:cubicBezTo>
                        <a:pt x="133" y="344"/>
                        <a:pt x="125" y="353"/>
                        <a:pt x="99" y="354"/>
                      </a:cubicBezTo>
                      <a:cubicBezTo>
                        <a:pt x="73" y="355"/>
                        <a:pt x="18" y="339"/>
                        <a:pt x="9" y="324"/>
                      </a:cubicBezTo>
                      <a:cubicBezTo>
                        <a:pt x="0" y="309"/>
                        <a:pt x="12" y="284"/>
                        <a:pt x="32" y="264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40" name="Freeform 740"/>
                <p:cNvSpPr>
                  <a:spLocks/>
                </p:cNvSpPr>
                <p:nvPr/>
              </p:nvSpPr>
              <p:spPr bwMode="auto">
                <a:xfrm>
                  <a:off x="1889" y="1588"/>
                  <a:ext cx="76" cy="113"/>
                </a:xfrm>
                <a:custGeom>
                  <a:avLst/>
                  <a:gdLst>
                    <a:gd name="T0" fmla="*/ 1 w 145"/>
                    <a:gd name="T1" fmla="*/ 121 h 285"/>
                    <a:gd name="T2" fmla="*/ 31 w 145"/>
                    <a:gd name="T3" fmla="*/ 264 h 285"/>
                    <a:gd name="T4" fmla="*/ 84 w 145"/>
                    <a:gd name="T5" fmla="*/ 249 h 285"/>
                    <a:gd name="T6" fmla="*/ 136 w 145"/>
                    <a:gd name="T7" fmla="*/ 84 h 285"/>
                    <a:gd name="T8" fmla="*/ 129 w 145"/>
                    <a:gd name="T9" fmla="*/ 9 h 285"/>
                    <a:gd name="T10" fmla="*/ 39 w 145"/>
                    <a:gd name="T11" fmla="*/ 31 h 285"/>
                    <a:gd name="T12" fmla="*/ 1 w 145"/>
                    <a:gd name="T13" fmla="*/ 12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285">
                      <a:moveTo>
                        <a:pt x="1" y="121"/>
                      </a:moveTo>
                      <a:cubicBezTo>
                        <a:pt x="0" y="160"/>
                        <a:pt x="17" y="243"/>
                        <a:pt x="31" y="264"/>
                      </a:cubicBezTo>
                      <a:cubicBezTo>
                        <a:pt x="45" y="285"/>
                        <a:pt x="67" y="279"/>
                        <a:pt x="84" y="249"/>
                      </a:cubicBezTo>
                      <a:cubicBezTo>
                        <a:pt x="101" y="219"/>
                        <a:pt x="129" y="124"/>
                        <a:pt x="136" y="84"/>
                      </a:cubicBezTo>
                      <a:cubicBezTo>
                        <a:pt x="143" y="44"/>
                        <a:pt x="145" y="18"/>
                        <a:pt x="129" y="9"/>
                      </a:cubicBezTo>
                      <a:cubicBezTo>
                        <a:pt x="113" y="0"/>
                        <a:pt x="61" y="7"/>
                        <a:pt x="39" y="31"/>
                      </a:cubicBezTo>
                      <a:cubicBezTo>
                        <a:pt x="17" y="55"/>
                        <a:pt x="2" y="82"/>
                        <a:pt x="1" y="121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41" name="Freeform 741"/>
                <p:cNvSpPr>
                  <a:spLocks/>
                </p:cNvSpPr>
                <p:nvPr/>
              </p:nvSpPr>
              <p:spPr bwMode="auto">
                <a:xfrm>
                  <a:off x="2887" y="1082"/>
                  <a:ext cx="329" cy="152"/>
                </a:xfrm>
                <a:custGeom>
                  <a:avLst/>
                  <a:gdLst>
                    <a:gd name="T0" fmla="*/ 625 w 629"/>
                    <a:gd name="T1" fmla="*/ 302 h 384"/>
                    <a:gd name="T2" fmla="*/ 610 w 629"/>
                    <a:gd name="T3" fmla="*/ 377 h 384"/>
                    <a:gd name="T4" fmla="*/ 513 w 629"/>
                    <a:gd name="T5" fmla="*/ 347 h 384"/>
                    <a:gd name="T6" fmla="*/ 393 w 629"/>
                    <a:gd name="T7" fmla="*/ 227 h 384"/>
                    <a:gd name="T8" fmla="*/ 243 w 629"/>
                    <a:gd name="T9" fmla="*/ 107 h 384"/>
                    <a:gd name="T10" fmla="*/ 108 w 629"/>
                    <a:gd name="T11" fmla="*/ 62 h 384"/>
                    <a:gd name="T12" fmla="*/ 18 w 629"/>
                    <a:gd name="T13" fmla="*/ 62 h 384"/>
                    <a:gd name="T14" fmla="*/ 40 w 629"/>
                    <a:gd name="T15" fmla="*/ 17 h 384"/>
                    <a:gd name="T16" fmla="*/ 258 w 629"/>
                    <a:gd name="T17" fmla="*/ 24 h 384"/>
                    <a:gd name="T18" fmla="*/ 513 w 629"/>
                    <a:gd name="T19" fmla="*/ 159 h 384"/>
                    <a:gd name="T20" fmla="*/ 595 w 629"/>
                    <a:gd name="T21" fmla="*/ 227 h 384"/>
                    <a:gd name="T22" fmla="*/ 625 w 629"/>
                    <a:gd name="T23" fmla="*/ 302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9" h="384">
                      <a:moveTo>
                        <a:pt x="625" y="302"/>
                      </a:moveTo>
                      <a:cubicBezTo>
                        <a:pt x="627" y="327"/>
                        <a:pt x="629" y="370"/>
                        <a:pt x="610" y="377"/>
                      </a:cubicBezTo>
                      <a:cubicBezTo>
                        <a:pt x="591" y="384"/>
                        <a:pt x="549" y="372"/>
                        <a:pt x="513" y="347"/>
                      </a:cubicBezTo>
                      <a:cubicBezTo>
                        <a:pt x="477" y="322"/>
                        <a:pt x="438" y="267"/>
                        <a:pt x="393" y="227"/>
                      </a:cubicBezTo>
                      <a:cubicBezTo>
                        <a:pt x="348" y="187"/>
                        <a:pt x="290" y="134"/>
                        <a:pt x="243" y="107"/>
                      </a:cubicBezTo>
                      <a:cubicBezTo>
                        <a:pt x="196" y="80"/>
                        <a:pt x="145" y="69"/>
                        <a:pt x="108" y="62"/>
                      </a:cubicBezTo>
                      <a:cubicBezTo>
                        <a:pt x="71" y="55"/>
                        <a:pt x="29" y="70"/>
                        <a:pt x="18" y="62"/>
                      </a:cubicBezTo>
                      <a:cubicBezTo>
                        <a:pt x="7" y="54"/>
                        <a:pt x="0" y="23"/>
                        <a:pt x="40" y="17"/>
                      </a:cubicBezTo>
                      <a:cubicBezTo>
                        <a:pt x="80" y="11"/>
                        <a:pt x="179" y="0"/>
                        <a:pt x="258" y="24"/>
                      </a:cubicBezTo>
                      <a:cubicBezTo>
                        <a:pt x="337" y="48"/>
                        <a:pt x="457" y="125"/>
                        <a:pt x="513" y="159"/>
                      </a:cubicBezTo>
                      <a:cubicBezTo>
                        <a:pt x="569" y="193"/>
                        <a:pt x="575" y="203"/>
                        <a:pt x="595" y="227"/>
                      </a:cubicBezTo>
                      <a:cubicBezTo>
                        <a:pt x="615" y="251"/>
                        <a:pt x="623" y="277"/>
                        <a:pt x="625" y="302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42" name="Freeform 742"/>
                <p:cNvSpPr>
                  <a:spLocks/>
                </p:cNvSpPr>
                <p:nvPr/>
              </p:nvSpPr>
              <p:spPr bwMode="auto">
                <a:xfrm rot="1327027">
                  <a:off x="1934" y="1453"/>
                  <a:ext cx="76" cy="114"/>
                </a:xfrm>
                <a:custGeom>
                  <a:avLst/>
                  <a:gdLst>
                    <a:gd name="T0" fmla="*/ 1 w 145"/>
                    <a:gd name="T1" fmla="*/ 121 h 285"/>
                    <a:gd name="T2" fmla="*/ 31 w 145"/>
                    <a:gd name="T3" fmla="*/ 264 h 285"/>
                    <a:gd name="T4" fmla="*/ 84 w 145"/>
                    <a:gd name="T5" fmla="*/ 249 h 285"/>
                    <a:gd name="T6" fmla="*/ 136 w 145"/>
                    <a:gd name="T7" fmla="*/ 84 h 285"/>
                    <a:gd name="T8" fmla="*/ 129 w 145"/>
                    <a:gd name="T9" fmla="*/ 9 h 285"/>
                    <a:gd name="T10" fmla="*/ 39 w 145"/>
                    <a:gd name="T11" fmla="*/ 31 h 285"/>
                    <a:gd name="T12" fmla="*/ 1 w 145"/>
                    <a:gd name="T13" fmla="*/ 12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285">
                      <a:moveTo>
                        <a:pt x="1" y="121"/>
                      </a:moveTo>
                      <a:cubicBezTo>
                        <a:pt x="0" y="160"/>
                        <a:pt x="17" y="243"/>
                        <a:pt x="31" y="264"/>
                      </a:cubicBezTo>
                      <a:cubicBezTo>
                        <a:pt x="45" y="285"/>
                        <a:pt x="67" y="279"/>
                        <a:pt x="84" y="249"/>
                      </a:cubicBezTo>
                      <a:cubicBezTo>
                        <a:pt x="101" y="219"/>
                        <a:pt x="129" y="124"/>
                        <a:pt x="136" y="84"/>
                      </a:cubicBezTo>
                      <a:cubicBezTo>
                        <a:pt x="143" y="44"/>
                        <a:pt x="145" y="18"/>
                        <a:pt x="129" y="9"/>
                      </a:cubicBezTo>
                      <a:cubicBezTo>
                        <a:pt x="113" y="0"/>
                        <a:pt x="61" y="7"/>
                        <a:pt x="39" y="31"/>
                      </a:cubicBezTo>
                      <a:cubicBezTo>
                        <a:pt x="17" y="55"/>
                        <a:pt x="2" y="82"/>
                        <a:pt x="1" y="121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43" name="Freeform 743"/>
                <p:cNvSpPr>
                  <a:spLocks/>
                </p:cNvSpPr>
                <p:nvPr/>
              </p:nvSpPr>
              <p:spPr bwMode="auto">
                <a:xfrm rot="-1605882">
                  <a:off x="2623" y="1104"/>
                  <a:ext cx="329" cy="153"/>
                </a:xfrm>
                <a:custGeom>
                  <a:avLst/>
                  <a:gdLst>
                    <a:gd name="T0" fmla="*/ 625 w 629"/>
                    <a:gd name="T1" fmla="*/ 302 h 384"/>
                    <a:gd name="T2" fmla="*/ 610 w 629"/>
                    <a:gd name="T3" fmla="*/ 377 h 384"/>
                    <a:gd name="T4" fmla="*/ 513 w 629"/>
                    <a:gd name="T5" fmla="*/ 347 h 384"/>
                    <a:gd name="T6" fmla="*/ 393 w 629"/>
                    <a:gd name="T7" fmla="*/ 227 h 384"/>
                    <a:gd name="T8" fmla="*/ 243 w 629"/>
                    <a:gd name="T9" fmla="*/ 107 h 384"/>
                    <a:gd name="T10" fmla="*/ 108 w 629"/>
                    <a:gd name="T11" fmla="*/ 62 h 384"/>
                    <a:gd name="T12" fmla="*/ 18 w 629"/>
                    <a:gd name="T13" fmla="*/ 62 h 384"/>
                    <a:gd name="T14" fmla="*/ 40 w 629"/>
                    <a:gd name="T15" fmla="*/ 17 h 384"/>
                    <a:gd name="T16" fmla="*/ 258 w 629"/>
                    <a:gd name="T17" fmla="*/ 24 h 384"/>
                    <a:gd name="T18" fmla="*/ 513 w 629"/>
                    <a:gd name="T19" fmla="*/ 159 h 384"/>
                    <a:gd name="T20" fmla="*/ 595 w 629"/>
                    <a:gd name="T21" fmla="*/ 227 h 384"/>
                    <a:gd name="T22" fmla="*/ 625 w 629"/>
                    <a:gd name="T23" fmla="*/ 302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9" h="384">
                      <a:moveTo>
                        <a:pt x="625" y="302"/>
                      </a:moveTo>
                      <a:cubicBezTo>
                        <a:pt x="627" y="327"/>
                        <a:pt x="629" y="370"/>
                        <a:pt x="610" y="377"/>
                      </a:cubicBezTo>
                      <a:cubicBezTo>
                        <a:pt x="591" y="384"/>
                        <a:pt x="549" y="372"/>
                        <a:pt x="513" y="347"/>
                      </a:cubicBezTo>
                      <a:cubicBezTo>
                        <a:pt x="477" y="322"/>
                        <a:pt x="438" y="267"/>
                        <a:pt x="393" y="227"/>
                      </a:cubicBezTo>
                      <a:cubicBezTo>
                        <a:pt x="348" y="187"/>
                        <a:pt x="290" y="134"/>
                        <a:pt x="243" y="107"/>
                      </a:cubicBezTo>
                      <a:cubicBezTo>
                        <a:pt x="196" y="80"/>
                        <a:pt x="145" y="69"/>
                        <a:pt x="108" y="62"/>
                      </a:cubicBezTo>
                      <a:cubicBezTo>
                        <a:pt x="71" y="55"/>
                        <a:pt x="29" y="70"/>
                        <a:pt x="18" y="62"/>
                      </a:cubicBezTo>
                      <a:cubicBezTo>
                        <a:pt x="7" y="54"/>
                        <a:pt x="0" y="23"/>
                        <a:pt x="40" y="17"/>
                      </a:cubicBezTo>
                      <a:cubicBezTo>
                        <a:pt x="80" y="11"/>
                        <a:pt x="179" y="0"/>
                        <a:pt x="258" y="24"/>
                      </a:cubicBezTo>
                      <a:cubicBezTo>
                        <a:pt x="337" y="48"/>
                        <a:pt x="457" y="125"/>
                        <a:pt x="513" y="159"/>
                      </a:cubicBezTo>
                      <a:cubicBezTo>
                        <a:pt x="569" y="193"/>
                        <a:pt x="575" y="203"/>
                        <a:pt x="595" y="227"/>
                      </a:cubicBezTo>
                      <a:cubicBezTo>
                        <a:pt x="615" y="251"/>
                        <a:pt x="623" y="277"/>
                        <a:pt x="625" y="302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344" name="Freeform 744"/>
              <p:cNvSpPr>
                <a:spLocks/>
              </p:cNvSpPr>
              <p:nvPr/>
            </p:nvSpPr>
            <p:spPr bwMode="auto">
              <a:xfrm rot="-933336">
                <a:off x="3774" y="3036"/>
                <a:ext cx="76" cy="114"/>
              </a:xfrm>
              <a:custGeom>
                <a:avLst/>
                <a:gdLst>
                  <a:gd name="T0" fmla="*/ 1 w 145"/>
                  <a:gd name="T1" fmla="*/ 121 h 285"/>
                  <a:gd name="T2" fmla="*/ 31 w 145"/>
                  <a:gd name="T3" fmla="*/ 264 h 285"/>
                  <a:gd name="T4" fmla="*/ 84 w 145"/>
                  <a:gd name="T5" fmla="*/ 249 h 285"/>
                  <a:gd name="T6" fmla="*/ 136 w 145"/>
                  <a:gd name="T7" fmla="*/ 84 h 285"/>
                  <a:gd name="T8" fmla="*/ 129 w 145"/>
                  <a:gd name="T9" fmla="*/ 9 h 285"/>
                  <a:gd name="T10" fmla="*/ 39 w 145"/>
                  <a:gd name="T11" fmla="*/ 31 h 285"/>
                  <a:gd name="T12" fmla="*/ 1 w 145"/>
                  <a:gd name="T13" fmla="*/ 12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285">
                    <a:moveTo>
                      <a:pt x="1" y="121"/>
                    </a:moveTo>
                    <a:cubicBezTo>
                      <a:pt x="0" y="160"/>
                      <a:pt x="17" y="243"/>
                      <a:pt x="31" y="264"/>
                    </a:cubicBezTo>
                    <a:cubicBezTo>
                      <a:pt x="45" y="285"/>
                      <a:pt x="67" y="279"/>
                      <a:pt x="84" y="249"/>
                    </a:cubicBezTo>
                    <a:cubicBezTo>
                      <a:pt x="101" y="219"/>
                      <a:pt x="129" y="124"/>
                      <a:pt x="136" y="84"/>
                    </a:cubicBezTo>
                    <a:cubicBezTo>
                      <a:pt x="143" y="44"/>
                      <a:pt x="145" y="18"/>
                      <a:pt x="129" y="9"/>
                    </a:cubicBezTo>
                    <a:cubicBezTo>
                      <a:pt x="113" y="0"/>
                      <a:pt x="61" y="7"/>
                      <a:pt x="39" y="31"/>
                    </a:cubicBezTo>
                    <a:cubicBezTo>
                      <a:pt x="17" y="55"/>
                      <a:pt x="2" y="82"/>
                      <a:pt x="1" y="121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45" name="Freeform 745"/>
              <p:cNvSpPr>
                <a:spLocks/>
              </p:cNvSpPr>
              <p:nvPr/>
            </p:nvSpPr>
            <p:spPr bwMode="auto">
              <a:xfrm>
                <a:off x="4077" y="2493"/>
                <a:ext cx="44" cy="45"/>
              </a:xfrm>
              <a:custGeom>
                <a:avLst/>
                <a:gdLst>
                  <a:gd name="T0" fmla="*/ 72 w 83"/>
                  <a:gd name="T1" fmla="*/ 102 h 115"/>
                  <a:gd name="T2" fmla="*/ 72 w 83"/>
                  <a:gd name="T3" fmla="*/ 12 h 115"/>
                  <a:gd name="T4" fmla="*/ 19 w 83"/>
                  <a:gd name="T5" fmla="*/ 27 h 115"/>
                  <a:gd name="T6" fmla="*/ 4 w 83"/>
                  <a:gd name="T7" fmla="*/ 87 h 115"/>
                  <a:gd name="T8" fmla="*/ 72 w 83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5">
                    <a:moveTo>
                      <a:pt x="72" y="102"/>
                    </a:moveTo>
                    <a:cubicBezTo>
                      <a:pt x="83" y="89"/>
                      <a:pt x="81" y="24"/>
                      <a:pt x="72" y="12"/>
                    </a:cubicBezTo>
                    <a:cubicBezTo>
                      <a:pt x="63" y="0"/>
                      <a:pt x="30" y="15"/>
                      <a:pt x="19" y="27"/>
                    </a:cubicBezTo>
                    <a:cubicBezTo>
                      <a:pt x="8" y="39"/>
                      <a:pt x="0" y="72"/>
                      <a:pt x="4" y="87"/>
                    </a:cubicBezTo>
                    <a:cubicBezTo>
                      <a:pt x="8" y="102"/>
                      <a:pt x="61" y="115"/>
                      <a:pt x="72" y="102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46" name="Freeform 746"/>
              <p:cNvSpPr>
                <a:spLocks/>
              </p:cNvSpPr>
              <p:nvPr/>
            </p:nvSpPr>
            <p:spPr bwMode="auto">
              <a:xfrm>
                <a:off x="4554" y="2368"/>
                <a:ext cx="43" cy="46"/>
              </a:xfrm>
              <a:custGeom>
                <a:avLst/>
                <a:gdLst>
                  <a:gd name="T0" fmla="*/ 72 w 83"/>
                  <a:gd name="T1" fmla="*/ 102 h 115"/>
                  <a:gd name="T2" fmla="*/ 72 w 83"/>
                  <a:gd name="T3" fmla="*/ 12 h 115"/>
                  <a:gd name="T4" fmla="*/ 19 w 83"/>
                  <a:gd name="T5" fmla="*/ 27 h 115"/>
                  <a:gd name="T6" fmla="*/ 4 w 83"/>
                  <a:gd name="T7" fmla="*/ 87 h 115"/>
                  <a:gd name="T8" fmla="*/ 72 w 83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5">
                    <a:moveTo>
                      <a:pt x="72" y="102"/>
                    </a:moveTo>
                    <a:cubicBezTo>
                      <a:pt x="83" y="89"/>
                      <a:pt x="81" y="24"/>
                      <a:pt x="72" y="12"/>
                    </a:cubicBezTo>
                    <a:cubicBezTo>
                      <a:pt x="63" y="0"/>
                      <a:pt x="30" y="15"/>
                      <a:pt x="19" y="27"/>
                    </a:cubicBezTo>
                    <a:cubicBezTo>
                      <a:pt x="8" y="39"/>
                      <a:pt x="0" y="72"/>
                      <a:pt x="4" y="87"/>
                    </a:cubicBezTo>
                    <a:cubicBezTo>
                      <a:pt x="8" y="102"/>
                      <a:pt x="61" y="115"/>
                      <a:pt x="72" y="102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2347" name="Group 747"/>
          <p:cNvGrpSpPr>
            <a:grpSpLocks/>
          </p:cNvGrpSpPr>
          <p:nvPr/>
        </p:nvGrpSpPr>
        <p:grpSpPr bwMode="auto">
          <a:xfrm>
            <a:off x="1338263" y="1481138"/>
            <a:ext cx="7196138" cy="973137"/>
            <a:chOff x="843" y="1257"/>
            <a:chExt cx="4533" cy="613"/>
          </a:xfrm>
        </p:grpSpPr>
        <p:grpSp>
          <p:nvGrpSpPr>
            <p:cNvPr id="282348" name="Group 748"/>
            <p:cNvGrpSpPr>
              <a:grpSpLocks/>
            </p:cNvGrpSpPr>
            <p:nvPr/>
          </p:nvGrpSpPr>
          <p:grpSpPr bwMode="auto">
            <a:xfrm>
              <a:off x="2657" y="1270"/>
              <a:ext cx="598" cy="600"/>
              <a:chOff x="1088" y="1286"/>
              <a:chExt cx="1253" cy="1213"/>
            </a:xfrm>
          </p:grpSpPr>
          <p:sp>
            <p:nvSpPr>
              <p:cNvPr id="282349" name="Freeform 749"/>
              <p:cNvSpPr>
                <a:spLocks/>
              </p:cNvSpPr>
              <p:nvPr/>
            </p:nvSpPr>
            <p:spPr bwMode="auto">
              <a:xfrm>
                <a:off x="1088" y="1837"/>
                <a:ext cx="175" cy="327"/>
              </a:xfrm>
              <a:custGeom>
                <a:avLst/>
                <a:gdLst>
                  <a:gd name="T0" fmla="*/ 0 w 175"/>
                  <a:gd name="T1" fmla="*/ 40 h 327"/>
                  <a:gd name="T2" fmla="*/ 16 w 175"/>
                  <a:gd name="T3" fmla="*/ 24 h 327"/>
                  <a:gd name="T4" fmla="*/ 24 w 175"/>
                  <a:gd name="T5" fmla="*/ 8 h 327"/>
                  <a:gd name="T6" fmla="*/ 32 w 175"/>
                  <a:gd name="T7" fmla="*/ 0 h 327"/>
                  <a:gd name="T8" fmla="*/ 32 w 175"/>
                  <a:gd name="T9" fmla="*/ 8 h 327"/>
                  <a:gd name="T10" fmla="*/ 32 w 175"/>
                  <a:gd name="T11" fmla="*/ 32 h 327"/>
                  <a:gd name="T12" fmla="*/ 32 w 175"/>
                  <a:gd name="T13" fmla="*/ 64 h 327"/>
                  <a:gd name="T14" fmla="*/ 40 w 175"/>
                  <a:gd name="T15" fmla="*/ 79 h 327"/>
                  <a:gd name="T16" fmla="*/ 32 w 175"/>
                  <a:gd name="T17" fmla="*/ 87 h 327"/>
                  <a:gd name="T18" fmla="*/ 40 w 175"/>
                  <a:gd name="T19" fmla="*/ 127 h 327"/>
                  <a:gd name="T20" fmla="*/ 40 w 175"/>
                  <a:gd name="T21" fmla="*/ 151 h 327"/>
                  <a:gd name="T22" fmla="*/ 48 w 175"/>
                  <a:gd name="T23" fmla="*/ 183 h 327"/>
                  <a:gd name="T24" fmla="*/ 72 w 175"/>
                  <a:gd name="T25" fmla="*/ 215 h 327"/>
                  <a:gd name="T26" fmla="*/ 111 w 175"/>
                  <a:gd name="T27" fmla="*/ 255 h 327"/>
                  <a:gd name="T28" fmla="*/ 143 w 175"/>
                  <a:gd name="T29" fmla="*/ 279 h 327"/>
                  <a:gd name="T30" fmla="*/ 175 w 175"/>
                  <a:gd name="T31" fmla="*/ 295 h 327"/>
                  <a:gd name="T32" fmla="*/ 143 w 175"/>
                  <a:gd name="T33" fmla="*/ 303 h 327"/>
                  <a:gd name="T34" fmla="*/ 127 w 175"/>
                  <a:gd name="T35" fmla="*/ 319 h 327"/>
                  <a:gd name="T36" fmla="*/ 119 w 175"/>
                  <a:gd name="T37" fmla="*/ 327 h 327"/>
                  <a:gd name="T38" fmla="*/ 103 w 175"/>
                  <a:gd name="T39" fmla="*/ 311 h 327"/>
                  <a:gd name="T40" fmla="*/ 79 w 175"/>
                  <a:gd name="T41" fmla="*/ 295 h 327"/>
                  <a:gd name="T42" fmla="*/ 48 w 175"/>
                  <a:gd name="T43" fmla="*/ 263 h 327"/>
                  <a:gd name="T44" fmla="*/ 32 w 175"/>
                  <a:gd name="T45" fmla="*/ 247 h 327"/>
                  <a:gd name="T46" fmla="*/ 24 w 175"/>
                  <a:gd name="T47" fmla="*/ 231 h 327"/>
                  <a:gd name="T48" fmla="*/ 16 w 175"/>
                  <a:gd name="T49" fmla="*/ 199 h 327"/>
                  <a:gd name="T50" fmla="*/ 0 w 175"/>
                  <a:gd name="T51" fmla="*/ 111 h 327"/>
                  <a:gd name="T52" fmla="*/ 0 w 175"/>
                  <a:gd name="T53" fmla="*/ 64 h 327"/>
                  <a:gd name="T54" fmla="*/ 0 w 175"/>
                  <a:gd name="T55" fmla="*/ 48 h 327"/>
                  <a:gd name="T56" fmla="*/ 0 w 175"/>
                  <a:gd name="T57" fmla="*/ 4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5" h="327">
                    <a:moveTo>
                      <a:pt x="0" y="40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32" y="32"/>
                    </a:lnTo>
                    <a:lnTo>
                      <a:pt x="32" y="64"/>
                    </a:lnTo>
                    <a:lnTo>
                      <a:pt x="40" y="79"/>
                    </a:lnTo>
                    <a:lnTo>
                      <a:pt x="32" y="87"/>
                    </a:lnTo>
                    <a:lnTo>
                      <a:pt x="40" y="127"/>
                    </a:lnTo>
                    <a:lnTo>
                      <a:pt x="40" y="151"/>
                    </a:lnTo>
                    <a:lnTo>
                      <a:pt x="48" y="183"/>
                    </a:lnTo>
                    <a:lnTo>
                      <a:pt x="72" y="215"/>
                    </a:lnTo>
                    <a:lnTo>
                      <a:pt x="111" y="255"/>
                    </a:lnTo>
                    <a:lnTo>
                      <a:pt x="143" y="279"/>
                    </a:lnTo>
                    <a:lnTo>
                      <a:pt x="175" y="295"/>
                    </a:lnTo>
                    <a:lnTo>
                      <a:pt x="143" y="303"/>
                    </a:lnTo>
                    <a:lnTo>
                      <a:pt x="127" y="319"/>
                    </a:lnTo>
                    <a:lnTo>
                      <a:pt x="119" y="327"/>
                    </a:lnTo>
                    <a:lnTo>
                      <a:pt x="103" y="311"/>
                    </a:lnTo>
                    <a:lnTo>
                      <a:pt x="79" y="295"/>
                    </a:lnTo>
                    <a:lnTo>
                      <a:pt x="48" y="263"/>
                    </a:lnTo>
                    <a:lnTo>
                      <a:pt x="32" y="247"/>
                    </a:lnTo>
                    <a:lnTo>
                      <a:pt x="24" y="231"/>
                    </a:lnTo>
                    <a:lnTo>
                      <a:pt x="16" y="199"/>
                    </a:lnTo>
                    <a:lnTo>
                      <a:pt x="0" y="111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0" name="Line 750"/>
              <p:cNvSpPr>
                <a:spLocks noChangeShapeType="1"/>
              </p:cNvSpPr>
              <p:nvPr/>
            </p:nvSpPr>
            <p:spPr bwMode="auto">
              <a:xfrm flipH="1">
                <a:off x="1088" y="1877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1" name="Freeform 751"/>
              <p:cNvSpPr>
                <a:spLocks/>
              </p:cNvSpPr>
              <p:nvPr/>
            </p:nvSpPr>
            <p:spPr bwMode="auto">
              <a:xfrm>
                <a:off x="1399" y="1342"/>
                <a:ext cx="224" cy="535"/>
              </a:xfrm>
              <a:custGeom>
                <a:avLst/>
                <a:gdLst>
                  <a:gd name="T0" fmla="*/ 0 w 224"/>
                  <a:gd name="T1" fmla="*/ 24 h 535"/>
                  <a:gd name="T2" fmla="*/ 8 w 224"/>
                  <a:gd name="T3" fmla="*/ 16 h 535"/>
                  <a:gd name="T4" fmla="*/ 24 w 224"/>
                  <a:gd name="T5" fmla="*/ 8 h 535"/>
                  <a:gd name="T6" fmla="*/ 48 w 224"/>
                  <a:gd name="T7" fmla="*/ 0 h 535"/>
                  <a:gd name="T8" fmla="*/ 48 w 224"/>
                  <a:gd name="T9" fmla="*/ 8 h 535"/>
                  <a:gd name="T10" fmla="*/ 72 w 224"/>
                  <a:gd name="T11" fmla="*/ 32 h 535"/>
                  <a:gd name="T12" fmla="*/ 104 w 224"/>
                  <a:gd name="T13" fmla="*/ 56 h 535"/>
                  <a:gd name="T14" fmla="*/ 120 w 224"/>
                  <a:gd name="T15" fmla="*/ 72 h 535"/>
                  <a:gd name="T16" fmla="*/ 144 w 224"/>
                  <a:gd name="T17" fmla="*/ 87 h 535"/>
                  <a:gd name="T18" fmla="*/ 160 w 224"/>
                  <a:gd name="T19" fmla="*/ 103 h 535"/>
                  <a:gd name="T20" fmla="*/ 176 w 224"/>
                  <a:gd name="T21" fmla="*/ 127 h 535"/>
                  <a:gd name="T22" fmla="*/ 200 w 224"/>
                  <a:gd name="T23" fmla="*/ 191 h 535"/>
                  <a:gd name="T24" fmla="*/ 192 w 224"/>
                  <a:gd name="T25" fmla="*/ 239 h 535"/>
                  <a:gd name="T26" fmla="*/ 184 w 224"/>
                  <a:gd name="T27" fmla="*/ 287 h 535"/>
                  <a:gd name="T28" fmla="*/ 176 w 224"/>
                  <a:gd name="T29" fmla="*/ 311 h 535"/>
                  <a:gd name="T30" fmla="*/ 176 w 224"/>
                  <a:gd name="T31" fmla="*/ 343 h 535"/>
                  <a:gd name="T32" fmla="*/ 168 w 224"/>
                  <a:gd name="T33" fmla="*/ 351 h 535"/>
                  <a:gd name="T34" fmla="*/ 168 w 224"/>
                  <a:gd name="T35" fmla="*/ 367 h 535"/>
                  <a:gd name="T36" fmla="*/ 168 w 224"/>
                  <a:gd name="T37" fmla="*/ 423 h 535"/>
                  <a:gd name="T38" fmla="*/ 200 w 224"/>
                  <a:gd name="T39" fmla="*/ 479 h 535"/>
                  <a:gd name="T40" fmla="*/ 224 w 224"/>
                  <a:gd name="T41" fmla="*/ 511 h 535"/>
                  <a:gd name="T42" fmla="*/ 208 w 224"/>
                  <a:gd name="T43" fmla="*/ 527 h 535"/>
                  <a:gd name="T44" fmla="*/ 192 w 224"/>
                  <a:gd name="T45" fmla="*/ 527 h 535"/>
                  <a:gd name="T46" fmla="*/ 184 w 224"/>
                  <a:gd name="T47" fmla="*/ 535 h 535"/>
                  <a:gd name="T48" fmla="*/ 160 w 224"/>
                  <a:gd name="T49" fmla="*/ 519 h 535"/>
                  <a:gd name="T50" fmla="*/ 136 w 224"/>
                  <a:gd name="T51" fmla="*/ 479 h 535"/>
                  <a:gd name="T52" fmla="*/ 120 w 224"/>
                  <a:gd name="T53" fmla="*/ 439 h 535"/>
                  <a:gd name="T54" fmla="*/ 112 w 224"/>
                  <a:gd name="T55" fmla="*/ 407 h 535"/>
                  <a:gd name="T56" fmla="*/ 112 w 224"/>
                  <a:gd name="T57" fmla="*/ 383 h 535"/>
                  <a:gd name="T58" fmla="*/ 112 w 224"/>
                  <a:gd name="T59" fmla="*/ 351 h 535"/>
                  <a:gd name="T60" fmla="*/ 128 w 224"/>
                  <a:gd name="T61" fmla="*/ 327 h 535"/>
                  <a:gd name="T62" fmla="*/ 136 w 224"/>
                  <a:gd name="T63" fmla="*/ 287 h 535"/>
                  <a:gd name="T64" fmla="*/ 136 w 224"/>
                  <a:gd name="T65" fmla="*/ 271 h 535"/>
                  <a:gd name="T66" fmla="*/ 152 w 224"/>
                  <a:gd name="T67" fmla="*/ 255 h 535"/>
                  <a:gd name="T68" fmla="*/ 152 w 224"/>
                  <a:gd name="T69" fmla="*/ 215 h 535"/>
                  <a:gd name="T70" fmla="*/ 144 w 224"/>
                  <a:gd name="T71" fmla="*/ 175 h 535"/>
                  <a:gd name="T72" fmla="*/ 120 w 224"/>
                  <a:gd name="T73" fmla="*/ 135 h 535"/>
                  <a:gd name="T74" fmla="*/ 104 w 224"/>
                  <a:gd name="T75" fmla="*/ 111 h 535"/>
                  <a:gd name="T76" fmla="*/ 88 w 224"/>
                  <a:gd name="T77" fmla="*/ 103 h 535"/>
                  <a:gd name="T78" fmla="*/ 40 w 224"/>
                  <a:gd name="T79" fmla="*/ 64 h 535"/>
                  <a:gd name="T80" fmla="*/ 16 w 224"/>
                  <a:gd name="T81" fmla="*/ 40 h 535"/>
                  <a:gd name="T82" fmla="*/ 0 w 224"/>
                  <a:gd name="T83" fmla="*/ 24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4" h="535">
                    <a:moveTo>
                      <a:pt x="0" y="24"/>
                    </a:moveTo>
                    <a:lnTo>
                      <a:pt x="8" y="16"/>
                    </a:lnTo>
                    <a:lnTo>
                      <a:pt x="24" y="8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72" y="32"/>
                    </a:lnTo>
                    <a:lnTo>
                      <a:pt x="104" y="56"/>
                    </a:lnTo>
                    <a:lnTo>
                      <a:pt x="120" y="72"/>
                    </a:lnTo>
                    <a:lnTo>
                      <a:pt x="144" y="87"/>
                    </a:lnTo>
                    <a:lnTo>
                      <a:pt x="160" y="103"/>
                    </a:lnTo>
                    <a:lnTo>
                      <a:pt x="176" y="127"/>
                    </a:lnTo>
                    <a:lnTo>
                      <a:pt x="200" y="191"/>
                    </a:lnTo>
                    <a:lnTo>
                      <a:pt x="192" y="239"/>
                    </a:lnTo>
                    <a:lnTo>
                      <a:pt x="184" y="287"/>
                    </a:lnTo>
                    <a:lnTo>
                      <a:pt x="176" y="311"/>
                    </a:lnTo>
                    <a:lnTo>
                      <a:pt x="176" y="343"/>
                    </a:lnTo>
                    <a:lnTo>
                      <a:pt x="168" y="351"/>
                    </a:lnTo>
                    <a:lnTo>
                      <a:pt x="168" y="367"/>
                    </a:lnTo>
                    <a:lnTo>
                      <a:pt x="168" y="423"/>
                    </a:lnTo>
                    <a:lnTo>
                      <a:pt x="200" y="479"/>
                    </a:lnTo>
                    <a:lnTo>
                      <a:pt x="224" y="511"/>
                    </a:lnTo>
                    <a:lnTo>
                      <a:pt x="208" y="527"/>
                    </a:lnTo>
                    <a:lnTo>
                      <a:pt x="192" y="527"/>
                    </a:lnTo>
                    <a:lnTo>
                      <a:pt x="184" y="535"/>
                    </a:lnTo>
                    <a:lnTo>
                      <a:pt x="160" y="519"/>
                    </a:lnTo>
                    <a:lnTo>
                      <a:pt x="136" y="479"/>
                    </a:lnTo>
                    <a:lnTo>
                      <a:pt x="120" y="439"/>
                    </a:lnTo>
                    <a:lnTo>
                      <a:pt x="112" y="407"/>
                    </a:lnTo>
                    <a:lnTo>
                      <a:pt x="112" y="383"/>
                    </a:lnTo>
                    <a:lnTo>
                      <a:pt x="112" y="351"/>
                    </a:lnTo>
                    <a:lnTo>
                      <a:pt x="128" y="327"/>
                    </a:lnTo>
                    <a:lnTo>
                      <a:pt x="136" y="287"/>
                    </a:lnTo>
                    <a:lnTo>
                      <a:pt x="136" y="271"/>
                    </a:lnTo>
                    <a:lnTo>
                      <a:pt x="152" y="255"/>
                    </a:lnTo>
                    <a:lnTo>
                      <a:pt x="152" y="215"/>
                    </a:lnTo>
                    <a:lnTo>
                      <a:pt x="144" y="175"/>
                    </a:lnTo>
                    <a:lnTo>
                      <a:pt x="120" y="135"/>
                    </a:lnTo>
                    <a:lnTo>
                      <a:pt x="104" y="111"/>
                    </a:lnTo>
                    <a:lnTo>
                      <a:pt x="88" y="103"/>
                    </a:lnTo>
                    <a:lnTo>
                      <a:pt x="40" y="64"/>
                    </a:lnTo>
                    <a:lnTo>
                      <a:pt x="16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2" name="Line 752"/>
              <p:cNvSpPr>
                <a:spLocks noChangeShapeType="1"/>
              </p:cNvSpPr>
              <p:nvPr/>
            </p:nvSpPr>
            <p:spPr bwMode="auto">
              <a:xfrm flipH="1">
                <a:off x="1399" y="136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3" name="Freeform 753"/>
              <p:cNvSpPr>
                <a:spLocks/>
              </p:cNvSpPr>
              <p:nvPr/>
            </p:nvSpPr>
            <p:spPr bwMode="auto">
              <a:xfrm>
                <a:off x="1647" y="1613"/>
                <a:ext cx="71" cy="80"/>
              </a:xfrm>
              <a:custGeom>
                <a:avLst/>
                <a:gdLst>
                  <a:gd name="T0" fmla="*/ 15 w 71"/>
                  <a:gd name="T1" fmla="*/ 80 h 80"/>
                  <a:gd name="T2" fmla="*/ 7 w 71"/>
                  <a:gd name="T3" fmla="*/ 48 h 80"/>
                  <a:gd name="T4" fmla="*/ 0 w 71"/>
                  <a:gd name="T5" fmla="*/ 24 h 80"/>
                  <a:gd name="T6" fmla="*/ 7 w 71"/>
                  <a:gd name="T7" fmla="*/ 0 h 80"/>
                  <a:gd name="T8" fmla="*/ 15 w 71"/>
                  <a:gd name="T9" fmla="*/ 0 h 80"/>
                  <a:gd name="T10" fmla="*/ 31 w 71"/>
                  <a:gd name="T11" fmla="*/ 0 h 80"/>
                  <a:gd name="T12" fmla="*/ 55 w 71"/>
                  <a:gd name="T13" fmla="*/ 0 h 80"/>
                  <a:gd name="T14" fmla="*/ 55 w 71"/>
                  <a:gd name="T15" fmla="*/ 8 h 80"/>
                  <a:gd name="T16" fmla="*/ 55 w 71"/>
                  <a:gd name="T17" fmla="*/ 24 h 80"/>
                  <a:gd name="T18" fmla="*/ 63 w 71"/>
                  <a:gd name="T19" fmla="*/ 56 h 80"/>
                  <a:gd name="T20" fmla="*/ 71 w 71"/>
                  <a:gd name="T21" fmla="*/ 72 h 80"/>
                  <a:gd name="T22" fmla="*/ 47 w 71"/>
                  <a:gd name="T23" fmla="*/ 72 h 80"/>
                  <a:gd name="T24" fmla="*/ 15 w 71"/>
                  <a:gd name="T2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0">
                    <a:moveTo>
                      <a:pt x="15" y="80"/>
                    </a:moveTo>
                    <a:lnTo>
                      <a:pt x="7" y="48"/>
                    </a:lnTo>
                    <a:lnTo>
                      <a:pt x="0" y="24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5" y="0"/>
                    </a:lnTo>
                    <a:lnTo>
                      <a:pt x="55" y="8"/>
                    </a:lnTo>
                    <a:lnTo>
                      <a:pt x="55" y="24"/>
                    </a:lnTo>
                    <a:lnTo>
                      <a:pt x="63" y="56"/>
                    </a:lnTo>
                    <a:lnTo>
                      <a:pt x="71" y="72"/>
                    </a:lnTo>
                    <a:lnTo>
                      <a:pt x="47" y="72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4" name="Freeform 754"/>
              <p:cNvSpPr>
                <a:spLocks/>
              </p:cNvSpPr>
              <p:nvPr/>
            </p:nvSpPr>
            <p:spPr bwMode="auto">
              <a:xfrm>
                <a:off x="1591" y="1565"/>
                <a:ext cx="183" cy="48"/>
              </a:xfrm>
              <a:custGeom>
                <a:avLst/>
                <a:gdLst>
                  <a:gd name="T0" fmla="*/ 0 w 183"/>
                  <a:gd name="T1" fmla="*/ 40 h 48"/>
                  <a:gd name="T2" fmla="*/ 8 w 183"/>
                  <a:gd name="T3" fmla="*/ 16 h 48"/>
                  <a:gd name="T4" fmla="*/ 16 w 183"/>
                  <a:gd name="T5" fmla="*/ 0 h 48"/>
                  <a:gd name="T6" fmla="*/ 32 w 183"/>
                  <a:gd name="T7" fmla="*/ 0 h 48"/>
                  <a:gd name="T8" fmla="*/ 56 w 183"/>
                  <a:gd name="T9" fmla="*/ 8 h 48"/>
                  <a:gd name="T10" fmla="*/ 111 w 183"/>
                  <a:gd name="T11" fmla="*/ 0 h 48"/>
                  <a:gd name="T12" fmla="*/ 143 w 183"/>
                  <a:gd name="T13" fmla="*/ 0 h 48"/>
                  <a:gd name="T14" fmla="*/ 167 w 183"/>
                  <a:gd name="T15" fmla="*/ 8 h 48"/>
                  <a:gd name="T16" fmla="*/ 175 w 183"/>
                  <a:gd name="T17" fmla="*/ 24 h 48"/>
                  <a:gd name="T18" fmla="*/ 183 w 183"/>
                  <a:gd name="T19" fmla="*/ 48 h 48"/>
                  <a:gd name="T20" fmla="*/ 167 w 183"/>
                  <a:gd name="T21" fmla="*/ 48 h 48"/>
                  <a:gd name="T22" fmla="*/ 135 w 183"/>
                  <a:gd name="T23" fmla="*/ 48 h 48"/>
                  <a:gd name="T24" fmla="*/ 71 w 183"/>
                  <a:gd name="T25" fmla="*/ 48 h 48"/>
                  <a:gd name="T26" fmla="*/ 24 w 183"/>
                  <a:gd name="T27" fmla="*/ 40 h 48"/>
                  <a:gd name="T28" fmla="*/ 8 w 183"/>
                  <a:gd name="T29" fmla="*/ 40 h 48"/>
                  <a:gd name="T30" fmla="*/ 0 w 183"/>
                  <a:gd name="T3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48">
                    <a:moveTo>
                      <a:pt x="0" y="40"/>
                    </a:moveTo>
                    <a:lnTo>
                      <a:pt x="8" y="16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6" y="8"/>
                    </a:lnTo>
                    <a:lnTo>
                      <a:pt x="111" y="0"/>
                    </a:lnTo>
                    <a:lnTo>
                      <a:pt x="143" y="0"/>
                    </a:lnTo>
                    <a:lnTo>
                      <a:pt x="167" y="8"/>
                    </a:lnTo>
                    <a:lnTo>
                      <a:pt x="175" y="24"/>
                    </a:lnTo>
                    <a:lnTo>
                      <a:pt x="183" y="48"/>
                    </a:lnTo>
                    <a:lnTo>
                      <a:pt x="167" y="48"/>
                    </a:lnTo>
                    <a:lnTo>
                      <a:pt x="135" y="48"/>
                    </a:lnTo>
                    <a:lnTo>
                      <a:pt x="71" y="48"/>
                    </a:lnTo>
                    <a:lnTo>
                      <a:pt x="24" y="40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5" name="Line 755"/>
              <p:cNvSpPr>
                <a:spLocks noChangeShapeType="1"/>
              </p:cNvSpPr>
              <p:nvPr/>
            </p:nvSpPr>
            <p:spPr bwMode="auto">
              <a:xfrm flipH="1">
                <a:off x="1591" y="1605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6" name="Freeform 756"/>
              <p:cNvSpPr>
                <a:spLocks/>
              </p:cNvSpPr>
              <p:nvPr/>
            </p:nvSpPr>
            <p:spPr bwMode="auto">
              <a:xfrm>
                <a:off x="1120" y="2092"/>
                <a:ext cx="40" cy="40"/>
              </a:xfrm>
              <a:custGeom>
                <a:avLst/>
                <a:gdLst>
                  <a:gd name="T0" fmla="*/ 16 w 40"/>
                  <a:gd name="T1" fmla="*/ 40 h 40"/>
                  <a:gd name="T2" fmla="*/ 8 w 40"/>
                  <a:gd name="T3" fmla="*/ 16 h 40"/>
                  <a:gd name="T4" fmla="*/ 0 w 40"/>
                  <a:gd name="T5" fmla="*/ 0 h 40"/>
                  <a:gd name="T6" fmla="*/ 16 w 40"/>
                  <a:gd name="T7" fmla="*/ 16 h 40"/>
                  <a:gd name="T8" fmla="*/ 40 w 40"/>
                  <a:gd name="T9" fmla="*/ 32 h 40"/>
                  <a:gd name="T10" fmla="*/ 16 w 40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0">
                    <a:moveTo>
                      <a:pt x="16" y="40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40" y="32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7" name="Freeform 757"/>
              <p:cNvSpPr>
                <a:spLocks/>
              </p:cNvSpPr>
              <p:nvPr/>
            </p:nvSpPr>
            <p:spPr bwMode="auto">
              <a:xfrm>
                <a:off x="1128" y="2100"/>
                <a:ext cx="32" cy="40"/>
              </a:xfrm>
              <a:custGeom>
                <a:avLst/>
                <a:gdLst>
                  <a:gd name="T0" fmla="*/ 8 w 32"/>
                  <a:gd name="T1" fmla="*/ 40 h 40"/>
                  <a:gd name="T2" fmla="*/ 0 w 32"/>
                  <a:gd name="T3" fmla="*/ 16 h 40"/>
                  <a:gd name="T4" fmla="*/ 0 w 32"/>
                  <a:gd name="T5" fmla="*/ 0 h 40"/>
                  <a:gd name="T6" fmla="*/ 16 w 32"/>
                  <a:gd name="T7" fmla="*/ 16 h 40"/>
                  <a:gd name="T8" fmla="*/ 32 w 32"/>
                  <a:gd name="T9" fmla="*/ 32 h 40"/>
                  <a:gd name="T10" fmla="*/ 16 w 3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40">
                    <a:moveTo>
                      <a:pt x="8" y="4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32" y="32"/>
                    </a:lnTo>
                    <a:lnTo>
                      <a:pt x="16" y="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8" name="Freeform 758"/>
              <p:cNvSpPr>
                <a:spLocks/>
              </p:cNvSpPr>
              <p:nvPr/>
            </p:nvSpPr>
            <p:spPr bwMode="auto">
              <a:xfrm>
                <a:off x="1998" y="1909"/>
                <a:ext cx="319" cy="167"/>
              </a:xfrm>
              <a:custGeom>
                <a:avLst/>
                <a:gdLst>
                  <a:gd name="T0" fmla="*/ 0 w 319"/>
                  <a:gd name="T1" fmla="*/ 39 h 167"/>
                  <a:gd name="T2" fmla="*/ 16 w 319"/>
                  <a:gd name="T3" fmla="*/ 47 h 167"/>
                  <a:gd name="T4" fmla="*/ 64 w 319"/>
                  <a:gd name="T5" fmla="*/ 63 h 167"/>
                  <a:gd name="T6" fmla="*/ 96 w 319"/>
                  <a:gd name="T7" fmla="*/ 71 h 167"/>
                  <a:gd name="T8" fmla="*/ 136 w 319"/>
                  <a:gd name="T9" fmla="*/ 79 h 167"/>
                  <a:gd name="T10" fmla="*/ 199 w 319"/>
                  <a:gd name="T11" fmla="*/ 95 h 167"/>
                  <a:gd name="T12" fmla="*/ 223 w 319"/>
                  <a:gd name="T13" fmla="*/ 103 h 167"/>
                  <a:gd name="T14" fmla="*/ 255 w 319"/>
                  <a:gd name="T15" fmla="*/ 119 h 167"/>
                  <a:gd name="T16" fmla="*/ 279 w 319"/>
                  <a:gd name="T17" fmla="*/ 135 h 167"/>
                  <a:gd name="T18" fmla="*/ 295 w 319"/>
                  <a:gd name="T19" fmla="*/ 151 h 167"/>
                  <a:gd name="T20" fmla="*/ 303 w 319"/>
                  <a:gd name="T21" fmla="*/ 167 h 167"/>
                  <a:gd name="T22" fmla="*/ 311 w 319"/>
                  <a:gd name="T23" fmla="*/ 135 h 167"/>
                  <a:gd name="T24" fmla="*/ 319 w 319"/>
                  <a:gd name="T25" fmla="*/ 111 h 167"/>
                  <a:gd name="T26" fmla="*/ 319 w 319"/>
                  <a:gd name="T27" fmla="*/ 103 h 167"/>
                  <a:gd name="T28" fmla="*/ 303 w 319"/>
                  <a:gd name="T29" fmla="*/ 79 h 167"/>
                  <a:gd name="T30" fmla="*/ 279 w 319"/>
                  <a:gd name="T31" fmla="*/ 63 h 167"/>
                  <a:gd name="T32" fmla="*/ 255 w 319"/>
                  <a:gd name="T33" fmla="*/ 55 h 167"/>
                  <a:gd name="T34" fmla="*/ 199 w 319"/>
                  <a:gd name="T35" fmla="*/ 39 h 167"/>
                  <a:gd name="T36" fmla="*/ 136 w 319"/>
                  <a:gd name="T37" fmla="*/ 23 h 167"/>
                  <a:gd name="T38" fmla="*/ 72 w 319"/>
                  <a:gd name="T39" fmla="*/ 7 h 167"/>
                  <a:gd name="T40" fmla="*/ 40 w 319"/>
                  <a:gd name="T41" fmla="*/ 7 h 167"/>
                  <a:gd name="T42" fmla="*/ 32 w 319"/>
                  <a:gd name="T43" fmla="*/ 0 h 167"/>
                  <a:gd name="T44" fmla="*/ 24 w 319"/>
                  <a:gd name="T45" fmla="*/ 0 h 167"/>
                  <a:gd name="T46" fmla="*/ 0 w 319"/>
                  <a:gd name="T47" fmla="*/ 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9" h="167">
                    <a:moveTo>
                      <a:pt x="0" y="39"/>
                    </a:moveTo>
                    <a:lnTo>
                      <a:pt x="16" y="47"/>
                    </a:lnTo>
                    <a:lnTo>
                      <a:pt x="64" y="63"/>
                    </a:lnTo>
                    <a:lnTo>
                      <a:pt x="96" y="71"/>
                    </a:lnTo>
                    <a:lnTo>
                      <a:pt x="136" y="79"/>
                    </a:lnTo>
                    <a:lnTo>
                      <a:pt x="199" y="95"/>
                    </a:lnTo>
                    <a:lnTo>
                      <a:pt x="223" y="103"/>
                    </a:lnTo>
                    <a:lnTo>
                      <a:pt x="255" y="119"/>
                    </a:lnTo>
                    <a:lnTo>
                      <a:pt x="279" y="135"/>
                    </a:lnTo>
                    <a:lnTo>
                      <a:pt x="295" y="151"/>
                    </a:lnTo>
                    <a:lnTo>
                      <a:pt x="303" y="167"/>
                    </a:lnTo>
                    <a:lnTo>
                      <a:pt x="311" y="135"/>
                    </a:lnTo>
                    <a:lnTo>
                      <a:pt x="319" y="111"/>
                    </a:lnTo>
                    <a:lnTo>
                      <a:pt x="319" y="103"/>
                    </a:lnTo>
                    <a:lnTo>
                      <a:pt x="303" y="79"/>
                    </a:lnTo>
                    <a:lnTo>
                      <a:pt x="279" y="63"/>
                    </a:lnTo>
                    <a:lnTo>
                      <a:pt x="255" y="55"/>
                    </a:lnTo>
                    <a:lnTo>
                      <a:pt x="199" y="39"/>
                    </a:lnTo>
                    <a:lnTo>
                      <a:pt x="136" y="23"/>
                    </a:lnTo>
                    <a:lnTo>
                      <a:pt x="72" y="7"/>
                    </a:lnTo>
                    <a:lnTo>
                      <a:pt x="40" y="7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9" name="Line 759"/>
              <p:cNvSpPr>
                <a:spLocks noChangeShapeType="1"/>
              </p:cNvSpPr>
              <p:nvPr/>
            </p:nvSpPr>
            <p:spPr bwMode="auto">
              <a:xfrm flipH="1" flipV="1">
                <a:off x="1998" y="1948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0" name="Freeform 760"/>
              <p:cNvSpPr>
                <a:spLocks/>
              </p:cNvSpPr>
              <p:nvPr/>
            </p:nvSpPr>
            <p:spPr bwMode="auto">
              <a:xfrm>
                <a:off x="2157" y="1885"/>
                <a:ext cx="176" cy="79"/>
              </a:xfrm>
              <a:custGeom>
                <a:avLst/>
                <a:gdLst>
                  <a:gd name="T0" fmla="*/ 176 w 176"/>
                  <a:gd name="T1" fmla="*/ 0 h 79"/>
                  <a:gd name="T2" fmla="*/ 176 w 176"/>
                  <a:gd name="T3" fmla="*/ 8 h 79"/>
                  <a:gd name="T4" fmla="*/ 176 w 176"/>
                  <a:gd name="T5" fmla="*/ 31 h 79"/>
                  <a:gd name="T6" fmla="*/ 176 w 176"/>
                  <a:gd name="T7" fmla="*/ 55 h 79"/>
                  <a:gd name="T8" fmla="*/ 160 w 176"/>
                  <a:gd name="T9" fmla="*/ 63 h 79"/>
                  <a:gd name="T10" fmla="*/ 128 w 176"/>
                  <a:gd name="T11" fmla="*/ 79 h 79"/>
                  <a:gd name="T12" fmla="*/ 112 w 176"/>
                  <a:gd name="T13" fmla="*/ 79 h 79"/>
                  <a:gd name="T14" fmla="*/ 104 w 176"/>
                  <a:gd name="T15" fmla="*/ 79 h 79"/>
                  <a:gd name="T16" fmla="*/ 80 w 176"/>
                  <a:gd name="T17" fmla="*/ 71 h 79"/>
                  <a:gd name="T18" fmla="*/ 48 w 176"/>
                  <a:gd name="T19" fmla="*/ 63 h 79"/>
                  <a:gd name="T20" fmla="*/ 16 w 176"/>
                  <a:gd name="T21" fmla="*/ 55 h 79"/>
                  <a:gd name="T22" fmla="*/ 0 w 176"/>
                  <a:gd name="T23" fmla="*/ 55 h 79"/>
                  <a:gd name="T24" fmla="*/ 8 w 176"/>
                  <a:gd name="T25" fmla="*/ 47 h 79"/>
                  <a:gd name="T26" fmla="*/ 32 w 176"/>
                  <a:gd name="T27" fmla="*/ 47 h 79"/>
                  <a:gd name="T28" fmla="*/ 80 w 176"/>
                  <a:gd name="T29" fmla="*/ 39 h 79"/>
                  <a:gd name="T30" fmla="*/ 128 w 176"/>
                  <a:gd name="T31" fmla="*/ 31 h 79"/>
                  <a:gd name="T32" fmla="*/ 144 w 176"/>
                  <a:gd name="T33" fmla="*/ 24 h 79"/>
                  <a:gd name="T34" fmla="*/ 168 w 176"/>
                  <a:gd name="T35" fmla="*/ 8 h 79"/>
                  <a:gd name="T36" fmla="*/ 176 w 176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6" h="79">
                    <a:moveTo>
                      <a:pt x="176" y="0"/>
                    </a:moveTo>
                    <a:lnTo>
                      <a:pt x="176" y="8"/>
                    </a:lnTo>
                    <a:lnTo>
                      <a:pt x="176" y="31"/>
                    </a:lnTo>
                    <a:lnTo>
                      <a:pt x="176" y="55"/>
                    </a:lnTo>
                    <a:lnTo>
                      <a:pt x="160" y="63"/>
                    </a:lnTo>
                    <a:lnTo>
                      <a:pt x="128" y="79"/>
                    </a:lnTo>
                    <a:lnTo>
                      <a:pt x="112" y="79"/>
                    </a:lnTo>
                    <a:lnTo>
                      <a:pt x="104" y="79"/>
                    </a:lnTo>
                    <a:lnTo>
                      <a:pt x="80" y="71"/>
                    </a:lnTo>
                    <a:lnTo>
                      <a:pt x="48" y="63"/>
                    </a:lnTo>
                    <a:lnTo>
                      <a:pt x="16" y="55"/>
                    </a:lnTo>
                    <a:lnTo>
                      <a:pt x="0" y="55"/>
                    </a:lnTo>
                    <a:lnTo>
                      <a:pt x="8" y="47"/>
                    </a:lnTo>
                    <a:lnTo>
                      <a:pt x="32" y="47"/>
                    </a:lnTo>
                    <a:lnTo>
                      <a:pt x="80" y="39"/>
                    </a:lnTo>
                    <a:lnTo>
                      <a:pt x="128" y="31"/>
                    </a:lnTo>
                    <a:lnTo>
                      <a:pt x="144" y="24"/>
                    </a:lnTo>
                    <a:lnTo>
                      <a:pt x="168" y="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1" name="Line 761"/>
              <p:cNvSpPr>
                <a:spLocks noChangeShapeType="1"/>
              </p:cNvSpPr>
              <p:nvPr/>
            </p:nvSpPr>
            <p:spPr bwMode="auto">
              <a:xfrm flipH="1" flipV="1">
                <a:off x="2333" y="188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2" name="Freeform 762"/>
              <p:cNvSpPr>
                <a:spLocks/>
              </p:cNvSpPr>
              <p:nvPr/>
            </p:nvSpPr>
            <p:spPr bwMode="auto">
              <a:xfrm>
                <a:off x="2197" y="1765"/>
                <a:ext cx="136" cy="88"/>
              </a:xfrm>
              <a:custGeom>
                <a:avLst/>
                <a:gdLst>
                  <a:gd name="T0" fmla="*/ 136 w 136"/>
                  <a:gd name="T1" fmla="*/ 88 h 88"/>
                  <a:gd name="T2" fmla="*/ 128 w 136"/>
                  <a:gd name="T3" fmla="*/ 56 h 88"/>
                  <a:gd name="T4" fmla="*/ 128 w 136"/>
                  <a:gd name="T5" fmla="*/ 40 h 88"/>
                  <a:gd name="T6" fmla="*/ 128 w 136"/>
                  <a:gd name="T7" fmla="*/ 32 h 88"/>
                  <a:gd name="T8" fmla="*/ 96 w 136"/>
                  <a:gd name="T9" fmla="*/ 16 h 88"/>
                  <a:gd name="T10" fmla="*/ 72 w 136"/>
                  <a:gd name="T11" fmla="*/ 0 h 88"/>
                  <a:gd name="T12" fmla="*/ 56 w 136"/>
                  <a:gd name="T13" fmla="*/ 0 h 88"/>
                  <a:gd name="T14" fmla="*/ 40 w 136"/>
                  <a:gd name="T15" fmla="*/ 8 h 88"/>
                  <a:gd name="T16" fmla="*/ 24 w 136"/>
                  <a:gd name="T17" fmla="*/ 24 h 88"/>
                  <a:gd name="T18" fmla="*/ 8 w 136"/>
                  <a:gd name="T19" fmla="*/ 24 h 88"/>
                  <a:gd name="T20" fmla="*/ 0 w 136"/>
                  <a:gd name="T21" fmla="*/ 32 h 88"/>
                  <a:gd name="T22" fmla="*/ 8 w 136"/>
                  <a:gd name="T23" fmla="*/ 32 h 88"/>
                  <a:gd name="T24" fmla="*/ 24 w 136"/>
                  <a:gd name="T25" fmla="*/ 40 h 88"/>
                  <a:gd name="T26" fmla="*/ 56 w 136"/>
                  <a:gd name="T27" fmla="*/ 56 h 88"/>
                  <a:gd name="T28" fmla="*/ 104 w 136"/>
                  <a:gd name="T29" fmla="*/ 72 h 88"/>
                  <a:gd name="T30" fmla="*/ 120 w 136"/>
                  <a:gd name="T31" fmla="*/ 80 h 88"/>
                  <a:gd name="T32" fmla="*/ 136 w 136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88">
                    <a:moveTo>
                      <a:pt x="136" y="88"/>
                    </a:moveTo>
                    <a:lnTo>
                      <a:pt x="128" y="56"/>
                    </a:lnTo>
                    <a:lnTo>
                      <a:pt x="128" y="40"/>
                    </a:lnTo>
                    <a:lnTo>
                      <a:pt x="128" y="32"/>
                    </a:lnTo>
                    <a:lnTo>
                      <a:pt x="96" y="16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56" y="56"/>
                    </a:lnTo>
                    <a:lnTo>
                      <a:pt x="104" y="72"/>
                    </a:lnTo>
                    <a:lnTo>
                      <a:pt x="120" y="80"/>
                    </a:lnTo>
                    <a:lnTo>
                      <a:pt x="136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3" name="Freeform 763"/>
              <p:cNvSpPr>
                <a:spLocks/>
              </p:cNvSpPr>
              <p:nvPr/>
            </p:nvSpPr>
            <p:spPr bwMode="auto">
              <a:xfrm>
                <a:off x="2062" y="1589"/>
                <a:ext cx="231" cy="248"/>
              </a:xfrm>
              <a:custGeom>
                <a:avLst/>
                <a:gdLst>
                  <a:gd name="T0" fmla="*/ 231 w 231"/>
                  <a:gd name="T1" fmla="*/ 88 h 248"/>
                  <a:gd name="T2" fmla="*/ 223 w 231"/>
                  <a:gd name="T3" fmla="*/ 104 h 248"/>
                  <a:gd name="T4" fmla="*/ 223 w 231"/>
                  <a:gd name="T5" fmla="*/ 128 h 248"/>
                  <a:gd name="T6" fmla="*/ 215 w 231"/>
                  <a:gd name="T7" fmla="*/ 136 h 248"/>
                  <a:gd name="T8" fmla="*/ 207 w 231"/>
                  <a:gd name="T9" fmla="*/ 152 h 248"/>
                  <a:gd name="T10" fmla="*/ 183 w 231"/>
                  <a:gd name="T11" fmla="*/ 176 h 248"/>
                  <a:gd name="T12" fmla="*/ 143 w 231"/>
                  <a:gd name="T13" fmla="*/ 208 h 248"/>
                  <a:gd name="T14" fmla="*/ 95 w 231"/>
                  <a:gd name="T15" fmla="*/ 224 h 248"/>
                  <a:gd name="T16" fmla="*/ 48 w 231"/>
                  <a:gd name="T17" fmla="*/ 240 h 248"/>
                  <a:gd name="T18" fmla="*/ 16 w 231"/>
                  <a:gd name="T19" fmla="*/ 240 h 248"/>
                  <a:gd name="T20" fmla="*/ 0 w 231"/>
                  <a:gd name="T21" fmla="*/ 248 h 248"/>
                  <a:gd name="T22" fmla="*/ 8 w 231"/>
                  <a:gd name="T23" fmla="*/ 224 h 248"/>
                  <a:gd name="T24" fmla="*/ 16 w 231"/>
                  <a:gd name="T25" fmla="*/ 208 h 248"/>
                  <a:gd name="T26" fmla="*/ 24 w 231"/>
                  <a:gd name="T27" fmla="*/ 200 h 248"/>
                  <a:gd name="T28" fmla="*/ 32 w 231"/>
                  <a:gd name="T29" fmla="*/ 200 h 248"/>
                  <a:gd name="T30" fmla="*/ 56 w 231"/>
                  <a:gd name="T31" fmla="*/ 192 h 248"/>
                  <a:gd name="T32" fmla="*/ 80 w 231"/>
                  <a:gd name="T33" fmla="*/ 184 h 248"/>
                  <a:gd name="T34" fmla="*/ 103 w 231"/>
                  <a:gd name="T35" fmla="*/ 168 h 248"/>
                  <a:gd name="T36" fmla="*/ 143 w 231"/>
                  <a:gd name="T37" fmla="*/ 144 h 248"/>
                  <a:gd name="T38" fmla="*/ 159 w 231"/>
                  <a:gd name="T39" fmla="*/ 112 h 248"/>
                  <a:gd name="T40" fmla="*/ 167 w 231"/>
                  <a:gd name="T41" fmla="*/ 88 h 248"/>
                  <a:gd name="T42" fmla="*/ 175 w 231"/>
                  <a:gd name="T43" fmla="*/ 64 h 248"/>
                  <a:gd name="T44" fmla="*/ 183 w 231"/>
                  <a:gd name="T45" fmla="*/ 40 h 248"/>
                  <a:gd name="T46" fmla="*/ 183 w 231"/>
                  <a:gd name="T47" fmla="*/ 16 h 248"/>
                  <a:gd name="T48" fmla="*/ 183 w 231"/>
                  <a:gd name="T49" fmla="*/ 0 h 248"/>
                  <a:gd name="T50" fmla="*/ 191 w 231"/>
                  <a:gd name="T51" fmla="*/ 8 h 248"/>
                  <a:gd name="T52" fmla="*/ 207 w 231"/>
                  <a:gd name="T53" fmla="*/ 32 h 248"/>
                  <a:gd name="T54" fmla="*/ 223 w 231"/>
                  <a:gd name="T55" fmla="*/ 64 h 248"/>
                  <a:gd name="T56" fmla="*/ 231 w 231"/>
                  <a:gd name="T57" fmla="*/ 8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1" h="248">
                    <a:moveTo>
                      <a:pt x="231" y="88"/>
                    </a:moveTo>
                    <a:lnTo>
                      <a:pt x="223" y="104"/>
                    </a:lnTo>
                    <a:lnTo>
                      <a:pt x="223" y="128"/>
                    </a:lnTo>
                    <a:lnTo>
                      <a:pt x="215" y="136"/>
                    </a:lnTo>
                    <a:lnTo>
                      <a:pt x="207" y="152"/>
                    </a:lnTo>
                    <a:lnTo>
                      <a:pt x="183" y="176"/>
                    </a:lnTo>
                    <a:lnTo>
                      <a:pt x="143" y="208"/>
                    </a:lnTo>
                    <a:lnTo>
                      <a:pt x="95" y="224"/>
                    </a:lnTo>
                    <a:lnTo>
                      <a:pt x="48" y="240"/>
                    </a:lnTo>
                    <a:lnTo>
                      <a:pt x="16" y="240"/>
                    </a:lnTo>
                    <a:lnTo>
                      <a:pt x="0" y="248"/>
                    </a:lnTo>
                    <a:lnTo>
                      <a:pt x="8" y="224"/>
                    </a:lnTo>
                    <a:lnTo>
                      <a:pt x="16" y="208"/>
                    </a:lnTo>
                    <a:lnTo>
                      <a:pt x="24" y="200"/>
                    </a:lnTo>
                    <a:lnTo>
                      <a:pt x="32" y="200"/>
                    </a:lnTo>
                    <a:lnTo>
                      <a:pt x="56" y="192"/>
                    </a:lnTo>
                    <a:lnTo>
                      <a:pt x="80" y="184"/>
                    </a:lnTo>
                    <a:lnTo>
                      <a:pt x="103" y="168"/>
                    </a:lnTo>
                    <a:lnTo>
                      <a:pt x="143" y="144"/>
                    </a:lnTo>
                    <a:lnTo>
                      <a:pt x="159" y="112"/>
                    </a:lnTo>
                    <a:lnTo>
                      <a:pt x="167" y="88"/>
                    </a:lnTo>
                    <a:lnTo>
                      <a:pt x="175" y="64"/>
                    </a:lnTo>
                    <a:lnTo>
                      <a:pt x="183" y="40"/>
                    </a:lnTo>
                    <a:lnTo>
                      <a:pt x="183" y="16"/>
                    </a:lnTo>
                    <a:lnTo>
                      <a:pt x="183" y="0"/>
                    </a:lnTo>
                    <a:lnTo>
                      <a:pt x="191" y="8"/>
                    </a:lnTo>
                    <a:lnTo>
                      <a:pt x="207" y="32"/>
                    </a:lnTo>
                    <a:lnTo>
                      <a:pt x="223" y="64"/>
                    </a:lnTo>
                    <a:lnTo>
                      <a:pt x="231" y="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4" name="Line 764"/>
              <p:cNvSpPr>
                <a:spLocks noChangeShapeType="1"/>
              </p:cNvSpPr>
              <p:nvPr/>
            </p:nvSpPr>
            <p:spPr bwMode="auto">
              <a:xfrm flipV="1">
                <a:off x="2293" y="1669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5" name="Freeform 765"/>
              <p:cNvSpPr>
                <a:spLocks/>
              </p:cNvSpPr>
              <p:nvPr/>
            </p:nvSpPr>
            <p:spPr bwMode="auto">
              <a:xfrm>
                <a:off x="2006" y="1549"/>
                <a:ext cx="88" cy="176"/>
              </a:xfrm>
              <a:custGeom>
                <a:avLst/>
                <a:gdLst>
                  <a:gd name="T0" fmla="*/ 0 w 88"/>
                  <a:gd name="T1" fmla="*/ 24 h 176"/>
                  <a:gd name="T2" fmla="*/ 40 w 88"/>
                  <a:gd name="T3" fmla="*/ 0 h 176"/>
                  <a:gd name="T4" fmla="*/ 48 w 88"/>
                  <a:gd name="T5" fmla="*/ 8 h 176"/>
                  <a:gd name="T6" fmla="*/ 56 w 88"/>
                  <a:gd name="T7" fmla="*/ 32 h 176"/>
                  <a:gd name="T8" fmla="*/ 80 w 88"/>
                  <a:gd name="T9" fmla="*/ 96 h 176"/>
                  <a:gd name="T10" fmla="*/ 88 w 88"/>
                  <a:gd name="T11" fmla="*/ 144 h 176"/>
                  <a:gd name="T12" fmla="*/ 88 w 88"/>
                  <a:gd name="T13" fmla="*/ 160 h 176"/>
                  <a:gd name="T14" fmla="*/ 88 w 88"/>
                  <a:gd name="T15" fmla="*/ 176 h 176"/>
                  <a:gd name="T16" fmla="*/ 56 w 88"/>
                  <a:gd name="T17" fmla="*/ 168 h 176"/>
                  <a:gd name="T18" fmla="*/ 40 w 88"/>
                  <a:gd name="T19" fmla="*/ 160 h 176"/>
                  <a:gd name="T20" fmla="*/ 32 w 88"/>
                  <a:gd name="T21" fmla="*/ 160 h 176"/>
                  <a:gd name="T22" fmla="*/ 40 w 88"/>
                  <a:gd name="T23" fmla="*/ 136 h 176"/>
                  <a:gd name="T24" fmla="*/ 32 w 88"/>
                  <a:gd name="T25" fmla="*/ 112 h 176"/>
                  <a:gd name="T26" fmla="*/ 24 w 88"/>
                  <a:gd name="T27" fmla="*/ 88 h 176"/>
                  <a:gd name="T28" fmla="*/ 16 w 88"/>
                  <a:gd name="T29" fmla="*/ 48 h 176"/>
                  <a:gd name="T30" fmla="*/ 0 w 88"/>
                  <a:gd name="T31" fmla="*/ 32 h 176"/>
                  <a:gd name="T32" fmla="*/ 0 w 88"/>
                  <a:gd name="T33" fmla="*/ 2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76">
                    <a:moveTo>
                      <a:pt x="0" y="24"/>
                    </a:moveTo>
                    <a:lnTo>
                      <a:pt x="40" y="0"/>
                    </a:lnTo>
                    <a:lnTo>
                      <a:pt x="48" y="8"/>
                    </a:lnTo>
                    <a:lnTo>
                      <a:pt x="56" y="32"/>
                    </a:lnTo>
                    <a:lnTo>
                      <a:pt x="80" y="96"/>
                    </a:lnTo>
                    <a:lnTo>
                      <a:pt x="88" y="144"/>
                    </a:lnTo>
                    <a:lnTo>
                      <a:pt x="88" y="160"/>
                    </a:lnTo>
                    <a:lnTo>
                      <a:pt x="88" y="176"/>
                    </a:lnTo>
                    <a:lnTo>
                      <a:pt x="56" y="168"/>
                    </a:lnTo>
                    <a:lnTo>
                      <a:pt x="40" y="160"/>
                    </a:lnTo>
                    <a:lnTo>
                      <a:pt x="32" y="160"/>
                    </a:lnTo>
                    <a:lnTo>
                      <a:pt x="40" y="136"/>
                    </a:lnTo>
                    <a:lnTo>
                      <a:pt x="32" y="112"/>
                    </a:lnTo>
                    <a:lnTo>
                      <a:pt x="24" y="88"/>
                    </a:lnTo>
                    <a:lnTo>
                      <a:pt x="16" y="48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6" name="Line 766"/>
              <p:cNvSpPr>
                <a:spLocks noChangeShapeType="1"/>
              </p:cNvSpPr>
              <p:nvPr/>
            </p:nvSpPr>
            <p:spPr bwMode="auto">
              <a:xfrm flipH="1">
                <a:off x="2006" y="1573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7" name="Freeform 767"/>
              <p:cNvSpPr>
                <a:spLocks/>
              </p:cNvSpPr>
              <p:nvPr/>
            </p:nvSpPr>
            <p:spPr bwMode="auto">
              <a:xfrm>
                <a:off x="1910" y="1318"/>
                <a:ext cx="104" cy="207"/>
              </a:xfrm>
              <a:custGeom>
                <a:avLst/>
                <a:gdLst>
                  <a:gd name="T0" fmla="*/ 8 w 104"/>
                  <a:gd name="T1" fmla="*/ 0 h 207"/>
                  <a:gd name="T2" fmla="*/ 16 w 104"/>
                  <a:gd name="T3" fmla="*/ 0 h 207"/>
                  <a:gd name="T4" fmla="*/ 32 w 104"/>
                  <a:gd name="T5" fmla="*/ 8 h 207"/>
                  <a:gd name="T6" fmla="*/ 56 w 104"/>
                  <a:gd name="T7" fmla="*/ 16 h 207"/>
                  <a:gd name="T8" fmla="*/ 48 w 104"/>
                  <a:gd name="T9" fmla="*/ 32 h 207"/>
                  <a:gd name="T10" fmla="*/ 56 w 104"/>
                  <a:gd name="T11" fmla="*/ 80 h 207"/>
                  <a:gd name="T12" fmla="*/ 64 w 104"/>
                  <a:gd name="T13" fmla="*/ 119 h 207"/>
                  <a:gd name="T14" fmla="*/ 72 w 104"/>
                  <a:gd name="T15" fmla="*/ 135 h 207"/>
                  <a:gd name="T16" fmla="*/ 88 w 104"/>
                  <a:gd name="T17" fmla="*/ 151 h 207"/>
                  <a:gd name="T18" fmla="*/ 104 w 104"/>
                  <a:gd name="T19" fmla="*/ 183 h 207"/>
                  <a:gd name="T20" fmla="*/ 88 w 104"/>
                  <a:gd name="T21" fmla="*/ 191 h 207"/>
                  <a:gd name="T22" fmla="*/ 64 w 104"/>
                  <a:gd name="T23" fmla="*/ 207 h 207"/>
                  <a:gd name="T24" fmla="*/ 56 w 104"/>
                  <a:gd name="T25" fmla="*/ 191 h 207"/>
                  <a:gd name="T26" fmla="*/ 40 w 104"/>
                  <a:gd name="T27" fmla="*/ 175 h 207"/>
                  <a:gd name="T28" fmla="*/ 24 w 104"/>
                  <a:gd name="T29" fmla="*/ 151 h 207"/>
                  <a:gd name="T30" fmla="*/ 8 w 104"/>
                  <a:gd name="T31" fmla="*/ 127 h 207"/>
                  <a:gd name="T32" fmla="*/ 8 w 104"/>
                  <a:gd name="T33" fmla="*/ 111 h 207"/>
                  <a:gd name="T34" fmla="*/ 16 w 104"/>
                  <a:gd name="T35" fmla="*/ 111 h 207"/>
                  <a:gd name="T36" fmla="*/ 24 w 104"/>
                  <a:gd name="T37" fmla="*/ 103 h 207"/>
                  <a:gd name="T38" fmla="*/ 32 w 104"/>
                  <a:gd name="T39" fmla="*/ 88 h 207"/>
                  <a:gd name="T40" fmla="*/ 32 w 104"/>
                  <a:gd name="T41" fmla="*/ 72 h 207"/>
                  <a:gd name="T42" fmla="*/ 16 w 104"/>
                  <a:gd name="T43" fmla="*/ 64 h 207"/>
                  <a:gd name="T44" fmla="*/ 0 w 104"/>
                  <a:gd name="T45" fmla="*/ 72 h 207"/>
                  <a:gd name="T46" fmla="*/ 0 w 104"/>
                  <a:gd name="T47" fmla="*/ 40 h 207"/>
                  <a:gd name="T48" fmla="*/ 0 w 104"/>
                  <a:gd name="T49" fmla="*/ 16 h 207"/>
                  <a:gd name="T50" fmla="*/ 8 w 104"/>
                  <a:gd name="T5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207">
                    <a:moveTo>
                      <a:pt x="8" y="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56" y="16"/>
                    </a:lnTo>
                    <a:lnTo>
                      <a:pt x="48" y="32"/>
                    </a:lnTo>
                    <a:lnTo>
                      <a:pt x="56" y="80"/>
                    </a:lnTo>
                    <a:lnTo>
                      <a:pt x="64" y="119"/>
                    </a:lnTo>
                    <a:lnTo>
                      <a:pt x="72" y="135"/>
                    </a:lnTo>
                    <a:lnTo>
                      <a:pt x="88" y="151"/>
                    </a:lnTo>
                    <a:lnTo>
                      <a:pt x="104" y="183"/>
                    </a:lnTo>
                    <a:lnTo>
                      <a:pt x="88" y="191"/>
                    </a:lnTo>
                    <a:lnTo>
                      <a:pt x="64" y="207"/>
                    </a:lnTo>
                    <a:lnTo>
                      <a:pt x="56" y="191"/>
                    </a:lnTo>
                    <a:lnTo>
                      <a:pt x="40" y="175"/>
                    </a:lnTo>
                    <a:lnTo>
                      <a:pt x="24" y="151"/>
                    </a:lnTo>
                    <a:lnTo>
                      <a:pt x="8" y="127"/>
                    </a:lnTo>
                    <a:lnTo>
                      <a:pt x="8" y="111"/>
                    </a:lnTo>
                    <a:lnTo>
                      <a:pt x="16" y="111"/>
                    </a:lnTo>
                    <a:lnTo>
                      <a:pt x="24" y="103"/>
                    </a:lnTo>
                    <a:lnTo>
                      <a:pt x="32" y="88"/>
                    </a:lnTo>
                    <a:lnTo>
                      <a:pt x="32" y="72"/>
                    </a:lnTo>
                    <a:lnTo>
                      <a:pt x="16" y="64"/>
                    </a:lnTo>
                    <a:lnTo>
                      <a:pt x="0" y="72"/>
                    </a:lnTo>
                    <a:lnTo>
                      <a:pt x="0" y="40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8" name="Line 768"/>
              <p:cNvSpPr>
                <a:spLocks noChangeShapeType="1"/>
              </p:cNvSpPr>
              <p:nvPr/>
            </p:nvSpPr>
            <p:spPr bwMode="auto">
              <a:xfrm flipV="1">
                <a:off x="1918" y="1318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9" name="Freeform 769"/>
              <p:cNvSpPr>
                <a:spLocks/>
              </p:cNvSpPr>
              <p:nvPr/>
            </p:nvSpPr>
            <p:spPr bwMode="auto">
              <a:xfrm>
                <a:off x="2022" y="2260"/>
                <a:ext cx="151" cy="64"/>
              </a:xfrm>
              <a:custGeom>
                <a:avLst/>
                <a:gdLst>
                  <a:gd name="T0" fmla="*/ 151 w 151"/>
                  <a:gd name="T1" fmla="*/ 32 h 64"/>
                  <a:gd name="T2" fmla="*/ 135 w 151"/>
                  <a:gd name="T3" fmla="*/ 48 h 64"/>
                  <a:gd name="T4" fmla="*/ 127 w 151"/>
                  <a:gd name="T5" fmla="*/ 64 h 64"/>
                  <a:gd name="T6" fmla="*/ 112 w 151"/>
                  <a:gd name="T7" fmla="*/ 56 h 64"/>
                  <a:gd name="T8" fmla="*/ 80 w 151"/>
                  <a:gd name="T9" fmla="*/ 48 h 64"/>
                  <a:gd name="T10" fmla="*/ 32 w 151"/>
                  <a:gd name="T11" fmla="*/ 16 h 64"/>
                  <a:gd name="T12" fmla="*/ 8 w 151"/>
                  <a:gd name="T13" fmla="*/ 0 h 64"/>
                  <a:gd name="T14" fmla="*/ 0 w 151"/>
                  <a:gd name="T15" fmla="*/ 0 h 64"/>
                  <a:gd name="T16" fmla="*/ 88 w 151"/>
                  <a:gd name="T17" fmla="*/ 0 h 64"/>
                  <a:gd name="T18" fmla="*/ 96 w 151"/>
                  <a:gd name="T19" fmla="*/ 0 h 64"/>
                  <a:gd name="T20" fmla="*/ 120 w 151"/>
                  <a:gd name="T21" fmla="*/ 16 h 64"/>
                  <a:gd name="T22" fmla="*/ 135 w 151"/>
                  <a:gd name="T23" fmla="*/ 24 h 64"/>
                  <a:gd name="T24" fmla="*/ 151 w 151"/>
                  <a:gd name="T2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64">
                    <a:moveTo>
                      <a:pt x="151" y="32"/>
                    </a:moveTo>
                    <a:lnTo>
                      <a:pt x="135" y="48"/>
                    </a:lnTo>
                    <a:lnTo>
                      <a:pt x="127" y="64"/>
                    </a:lnTo>
                    <a:lnTo>
                      <a:pt x="112" y="56"/>
                    </a:lnTo>
                    <a:lnTo>
                      <a:pt x="80" y="48"/>
                    </a:lnTo>
                    <a:lnTo>
                      <a:pt x="32" y="1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20" y="16"/>
                    </a:lnTo>
                    <a:lnTo>
                      <a:pt x="135" y="24"/>
                    </a:lnTo>
                    <a:lnTo>
                      <a:pt x="151" y="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0" name="Line 770"/>
              <p:cNvSpPr>
                <a:spLocks noChangeShapeType="1"/>
              </p:cNvSpPr>
              <p:nvPr/>
            </p:nvSpPr>
            <p:spPr bwMode="auto">
              <a:xfrm flipH="1" flipV="1">
                <a:off x="2173" y="2284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1" name="Freeform 771"/>
              <p:cNvSpPr>
                <a:spLocks/>
              </p:cNvSpPr>
              <p:nvPr/>
            </p:nvSpPr>
            <p:spPr bwMode="auto">
              <a:xfrm>
                <a:off x="1974" y="2148"/>
                <a:ext cx="56" cy="56"/>
              </a:xfrm>
              <a:custGeom>
                <a:avLst/>
                <a:gdLst>
                  <a:gd name="T0" fmla="*/ 0 w 56"/>
                  <a:gd name="T1" fmla="*/ 56 h 56"/>
                  <a:gd name="T2" fmla="*/ 56 w 56"/>
                  <a:gd name="T3" fmla="*/ 56 h 56"/>
                  <a:gd name="T4" fmla="*/ 32 w 56"/>
                  <a:gd name="T5" fmla="*/ 32 h 56"/>
                  <a:gd name="T6" fmla="*/ 16 w 56"/>
                  <a:gd name="T7" fmla="*/ 8 h 56"/>
                  <a:gd name="T8" fmla="*/ 16 w 56"/>
                  <a:gd name="T9" fmla="*/ 0 h 56"/>
                  <a:gd name="T10" fmla="*/ 8 w 56"/>
                  <a:gd name="T11" fmla="*/ 8 h 56"/>
                  <a:gd name="T12" fmla="*/ 0 w 56"/>
                  <a:gd name="T13" fmla="*/ 24 h 56"/>
                  <a:gd name="T14" fmla="*/ 0 w 56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56">
                    <a:moveTo>
                      <a:pt x="0" y="56"/>
                    </a:moveTo>
                    <a:lnTo>
                      <a:pt x="56" y="56"/>
                    </a:lnTo>
                    <a:lnTo>
                      <a:pt x="32" y="32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2" name="Line 772"/>
              <p:cNvSpPr>
                <a:spLocks noChangeShapeType="1"/>
              </p:cNvSpPr>
              <p:nvPr/>
            </p:nvSpPr>
            <p:spPr bwMode="auto">
              <a:xfrm flipH="1" flipV="1">
                <a:off x="1974" y="2196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3" name="Freeform 773"/>
              <p:cNvSpPr>
                <a:spLocks/>
              </p:cNvSpPr>
              <p:nvPr/>
            </p:nvSpPr>
            <p:spPr bwMode="auto">
              <a:xfrm>
                <a:off x="1974" y="2180"/>
                <a:ext cx="279" cy="80"/>
              </a:xfrm>
              <a:custGeom>
                <a:avLst/>
                <a:gdLst>
                  <a:gd name="T0" fmla="*/ 0 w 279"/>
                  <a:gd name="T1" fmla="*/ 80 h 80"/>
                  <a:gd name="T2" fmla="*/ 8 w 279"/>
                  <a:gd name="T3" fmla="*/ 80 h 80"/>
                  <a:gd name="T4" fmla="*/ 32 w 279"/>
                  <a:gd name="T5" fmla="*/ 80 h 80"/>
                  <a:gd name="T6" fmla="*/ 80 w 279"/>
                  <a:gd name="T7" fmla="*/ 80 h 80"/>
                  <a:gd name="T8" fmla="*/ 144 w 279"/>
                  <a:gd name="T9" fmla="*/ 80 h 80"/>
                  <a:gd name="T10" fmla="*/ 207 w 279"/>
                  <a:gd name="T11" fmla="*/ 80 h 80"/>
                  <a:gd name="T12" fmla="*/ 231 w 279"/>
                  <a:gd name="T13" fmla="*/ 72 h 80"/>
                  <a:gd name="T14" fmla="*/ 239 w 279"/>
                  <a:gd name="T15" fmla="*/ 64 h 80"/>
                  <a:gd name="T16" fmla="*/ 263 w 279"/>
                  <a:gd name="T17" fmla="*/ 40 h 80"/>
                  <a:gd name="T18" fmla="*/ 271 w 279"/>
                  <a:gd name="T19" fmla="*/ 16 h 80"/>
                  <a:gd name="T20" fmla="*/ 279 w 279"/>
                  <a:gd name="T21" fmla="*/ 0 h 80"/>
                  <a:gd name="T22" fmla="*/ 263 w 279"/>
                  <a:gd name="T23" fmla="*/ 16 h 80"/>
                  <a:gd name="T24" fmla="*/ 199 w 279"/>
                  <a:gd name="T25" fmla="*/ 24 h 80"/>
                  <a:gd name="T26" fmla="*/ 152 w 279"/>
                  <a:gd name="T27" fmla="*/ 24 h 80"/>
                  <a:gd name="T28" fmla="*/ 104 w 279"/>
                  <a:gd name="T29" fmla="*/ 24 h 80"/>
                  <a:gd name="T30" fmla="*/ 64 w 279"/>
                  <a:gd name="T31" fmla="*/ 24 h 80"/>
                  <a:gd name="T32" fmla="*/ 24 w 279"/>
                  <a:gd name="T33" fmla="*/ 24 h 80"/>
                  <a:gd name="T34" fmla="*/ 8 w 279"/>
                  <a:gd name="T35" fmla="*/ 24 h 80"/>
                  <a:gd name="T36" fmla="*/ 0 w 279"/>
                  <a:gd name="T37" fmla="*/ 24 h 80"/>
                  <a:gd name="T38" fmla="*/ 0 w 279"/>
                  <a:gd name="T39" fmla="*/ 32 h 80"/>
                  <a:gd name="T40" fmla="*/ 0 w 279"/>
                  <a:gd name="T41" fmla="*/ 48 h 80"/>
                  <a:gd name="T42" fmla="*/ 0 w 279"/>
                  <a:gd name="T4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9" h="80">
                    <a:moveTo>
                      <a:pt x="0" y="80"/>
                    </a:moveTo>
                    <a:lnTo>
                      <a:pt x="8" y="80"/>
                    </a:lnTo>
                    <a:lnTo>
                      <a:pt x="32" y="80"/>
                    </a:lnTo>
                    <a:lnTo>
                      <a:pt x="80" y="80"/>
                    </a:lnTo>
                    <a:lnTo>
                      <a:pt x="144" y="80"/>
                    </a:lnTo>
                    <a:lnTo>
                      <a:pt x="207" y="80"/>
                    </a:lnTo>
                    <a:lnTo>
                      <a:pt x="231" y="72"/>
                    </a:lnTo>
                    <a:lnTo>
                      <a:pt x="239" y="64"/>
                    </a:lnTo>
                    <a:lnTo>
                      <a:pt x="263" y="40"/>
                    </a:lnTo>
                    <a:lnTo>
                      <a:pt x="271" y="16"/>
                    </a:lnTo>
                    <a:lnTo>
                      <a:pt x="279" y="0"/>
                    </a:lnTo>
                    <a:lnTo>
                      <a:pt x="263" y="16"/>
                    </a:lnTo>
                    <a:lnTo>
                      <a:pt x="199" y="24"/>
                    </a:lnTo>
                    <a:lnTo>
                      <a:pt x="152" y="24"/>
                    </a:lnTo>
                    <a:lnTo>
                      <a:pt x="104" y="24"/>
                    </a:lnTo>
                    <a:lnTo>
                      <a:pt x="64" y="24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4" name="Line 774"/>
              <p:cNvSpPr>
                <a:spLocks noChangeShapeType="1"/>
              </p:cNvSpPr>
              <p:nvPr/>
            </p:nvSpPr>
            <p:spPr bwMode="auto">
              <a:xfrm flipH="1">
                <a:off x="1974" y="225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5" name="Freeform 775"/>
              <p:cNvSpPr>
                <a:spLocks/>
              </p:cNvSpPr>
              <p:nvPr/>
            </p:nvSpPr>
            <p:spPr bwMode="auto">
              <a:xfrm>
                <a:off x="1910" y="1972"/>
                <a:ext cx="255" cy="463"/>
              </a:xfrm>
              <a:custGeom>
                <a:avLst/>
                <a:gdLst>
                  <a:gd name="T0" fmla="*/ 128 w 255"/>
                  <a:gd name="T1" fmla="*/ 432 h 463"/>
                  <a:gd name="T2" fmla="*/ 112 w 255"/>
                  <a:gd name="T3" fmla="*/ 416 h 463"/>
                  <a:gd name="T4" fmla="*/ 96 w 255"/>
                  <a:gd name="T5" fmla="*/ 392 h 463"/>
                  <a:gd name="T6" fmla="*/ 80 w 255"/>
                  <a:gd name="T7" fmla="*/ 360 h 463"/>
                  <a:gd name="T8" fmla="*/ 72 w 255"/>
                  <a:gd name="T9" fmla="*/ 328 h 463"/>
                  <a:gd name="T10" fmla="*/ 64 w 255"/>
                  <a:gd name="T11" fmla="*/ 264 h 463"/>
                  <a:gd name="T12" fmla="*/ 64 w 255"/>
                  <a:gd name="T13" fmla="*/ 216 h 463"/>
                  <a:gd name="T14" fmla="*/ 80 w 255"/>
                  <a:gd name="T15" fmla="*/ 168 h 463"/>
                  <a:gd name="T16" fmla="*/ 104 w 255"/>
                  <a:gd name="T17" fmla="*/ 128 h 463"/>
                  <a:gd name="T18" fmla="*/ 152 w 255"/>
                  <a:gd name="T19" fmla="*/ 80 h 463"/>
                  <a:gd name="T20" fmla="*/ 216 w 255"/>
                  <a:gd name="T21" fmla="*/ 48 h 463"/>
                  <a:gd name="T22" fmla="*/ 239 w 255"/>
                  <a:gd name="T23" fmla="*/ 24 h 463"/>
                  <a:gd name="T24" fmla="*/ 255 w 255"/>
                  <a:gd name="T25" fmla="*/ 24 h 463"/>
                  <a:gd name="T26" fmla="*/ 239 w 255"/>
                  <a:gd name="T27" fmla="*/ 16 h 463"/>
                  <a:gd name="T28" fmla="*/ 216 w 255"/>
                  <a:gd name="T29" fmla="*/ 8 h 463"/>
                  <a:gd name="T30" fmla="*/ 192 w 255"/>
                  <a:gd name="T31" fmla="*/ 8 h 463"/>
                  <a:gd name="T32" fmla="*/ 176 w 255"/>
                  <a:gd name="T33" fmla="*/ 0 h 463"/>
                  <a:gd name="T34" fmla="*/ 168 w 255"/>
                  <a:gd name="T35" fmla="*/ 0 h 463"/>
                  <a:gd name="T36" fmla="*/ 144 w 255"/>
                  <a:gd name="T37" fmla="*/ 16 h 463"/>
                  <a:gd name="T38" fmla="*/ 120 w 255"/>
                  <a:gd name="T39" fmla="*/ 32 h 463"/>
                  <a:gd name="T40" fmla="*/ 96 w 255"/>
                  <a:gd name="T41" fmla="*/ 56 h 463"/>
                  <a:gd name="T42" fmla="*/ 48 w 255"/>
                  <a:gd name="T43" fmla="*/ 112 h 463"/>
                  <a:gd name="T44" fmla="*/ 16 w 255"/>
                  <a:gd name="T45" fmla="*/ 152 h 463"/>
                  <a:gd name="T46" fmla="*/ 8 w 255"/>
                  <a:gd name="T47" fmla="*/ 200 h 463"/>
                  <a:gd name="T48" fmla="*/ 0 w 255"/>
                  <a:gd name="T49" fmla="*/ 248 h 463"/>
                  <a:gd name="T50" fmla="*/ 0 w 255"/>
                  <a:gd name="T51" fmla="*/ 296 h 463"/>
                  <a:gd name="T52" fmla="*/ 8 w 255"/>
                  <a:gd name="T53" fmla="*/ 336 h 463"/>
                  <a:gd name="T54" fmla="*/ 24 w 255"/>
                  <a:gd name="T55" fmla="*/ 384 h 463"/>
                  <a:gd name="T56" fmla="*/ 32 w 255"/>
                  <a:gd name="T57" fmla="*/ 408 h 463"/>
                  <a:gd name="T58" fmla="*/ 56 w 255"/>
                  <a:gd name="T59" fmla="*/ 439 h 463"/>
                  <a:gd name="T60" fmla="*/ 64 w 255"/>
                  <a:gd name="T61" fmla="*/ 455 h 463"/>
                  <a:gd name="T62" fmla="*/ 72 w 255"/>
                  <a:gd name="T63" fmla="*/ 463 h 463"/>
                  <a:gd name="T64" fmla="*/ 88 w 255"/>
                  <a:gd name="T65" fmla="*/ 455 h 463"/>
                  <a:gd name="T66" fmla="*/ 112 w 255"/>
                  <a:gd name="T67" fmla="*/ 447 h 463"/>
                  <a:gd name="T68" fmla="*/ 128 w 255"/>
                  <a:gd name="T69" fmla="*/ 43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5" h="463">
                    <a:moveTo>
                      <a:pt x="128" y="432"/>
                    </a:moveTo>
                    <a:lnTo>
                      <a:pt x="112" y="416"/>
                    </a:lnTo>
                    <a:lnTo>
                      <a:pt x="96" y="392"/>
                    </a:lnTo>
                    <a:lnTo>
                      <a:pt x="80" y="360"/>
                    </a:lnTo>
                    <a:lnTo>
                      <a:pt x="72" y="328"/>
                    </a:lnTo>
                    <a:lnTo>
                      <a:pt x="64" y="264"/>
                    </a:lnTo>
                    <a:lnTo>
                      <a:pt x="64" y="216"/>
                    </a:lnTo>
                    <a:lnTo>
                      <a:pt x="80" y="168"/>
                    </a:lnTo>
                    <a:lnTo>
                      <a:pt x="104" y="128"/>
                    </a:lnTo>
                    <a:lnTo>
                      <a:pt x="152" y="80"/>
                    </a:lnTo>
                    <a:lnTo>
                      <a:pt x="216" y="48"/>
                    </a:lnTo>
                    <a:lnTo>
                      <a:pt x="239" y="24"/>
                    </a:lnTo>
                    <a:lnTo>
                      <a:pt x="255" y="24"/>
                    </a:lnTo>
                    <a:lnTo>
                      <a:pt x="239" y="16"/>
                    </a:lnTo>
                    <a:lnTo>
                      <a:pt x="216" y="8"/>
                    </a:lnTo>
                    <a:lnTo>
                      <a:pt x="192" y="8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44" y="16"/>
                    </a:lnTo>
                    <a:lnTo>
                      <a:pt x="120" y="32"/>
                    </a:lnTo>
                    <a:lnTo>
                      <a:pt x="96" y="56"/>
                    </a:lnTo>
                    <a:lnTo>
                      <a:pt x="48" y="112"/>
                    </a:lnTo>
                    <a:lnTo>
                      <a:pt x="16" y="152"/>
                    </a:lnTo>
                    <a:lnTo>
                      <a:pt x="8" y="200"/>
                    </a:lnTo>
                    <a:lnTo>
                      <a:pt x="0" y="248"/>
                    </a:lnTo>
                    <a:lnTo>
                      <a:pt x="0" y="296"/>
                    </a:lnTo>
                    <a:lnTo>
                      <a:pt x="8" y="336"/>
                    </a:lnTo>
                    <a:lnTo>
                      <a:pt x="24" y="384"/>
                    </a:lnTo>
                    <a:lnTo>
                      <a:pt x="32" y="408"/>
                    </a:lnTo>
                    <a:lnTo>
                      <a:pt x="56" y="439"/>
                    </a:lnTo>
                    <a:lnTo>
                      <a:pt x="64" y="455"/>
                    </a:lnTo>
                    <a:lnTo>
                      <a:pt x="72" y="463"/>
                    </a:lnTo>
                    <a:lnTo>
                      <a:pt x="88" y="455"/>
                    </a:lnTo>
                    <a:lnTo>
                      <a:pt x="112" y="447"/>
                    </a:lnTo>
                    <a:lnTo>
                      <a:pt x="128" y="4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6" name="Line 776"/>
              <p:cNvSpPr>
                <a:spLocks noChangeShapeType="1"/>
              </p:cNvSpPr>
              <p:nvPr/>
            </p:nvSpPr>
            <p:spPr bwMode="auto">
              <a:xfrm flipH="1">
                <a:off x="2038" y="240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7" name="Freeform 777"/>
              <p:cNvSpPr>
                <a:spLocks/>
              </p:cNvSpPr>
              <p:nvPr/>
            </p:nvSpPr>
            <p:spPr bwMode="auto">
              <a:xfrm>
                <a:off x="1894" y="1805"/>
                <a:ext cx="128" cy="72"/>
              </a:xfrm>
              <a:custGeom>
                <a:avLst/>
                <a:gdLst>
                  <a:gd name="T0" fmla="*/ 0 w 128"/>
                  <a:gd name="T1" fmla="*/ 48 h 72"/>
                  <a:gd name="T2" fmla="*/ 8 w 128"/>
                  <a:gd name="T3" fmla="*/ 40 h 72"/>
                  <a:gd name="T4" fmla="*/ 32 w 128"/>
                  <a:gd name="T5" fmla="*/ 24 h 72"/>
                  <a:gd name="T6" fmla="*/ 80 w 128"/>
                  <a:gd name="T7" fmla="*/ 16 h 72"/>
                  <a:gd name="T8" fmla="*/ 112 w 128"/>
                  <a:gd name="T9" fmla="*/ 0 h 72"/>
                  <a:gd name="T10" fmla="*/ 128 w 128"/>
                  <a:gd name="T11" fmla="*/ 0 h 72"/>
                  <a:gd name="T12" fmla="*/ 120 w 128"/>
                  <a:gd name="T13" fmla="*/ 8 h 72"/>
                  <a:gd name="T14" fmla="*/ 112 w 128"/>
                  <a:gd name="T15" fmla="*/ 32 h 72"/>
                  <a:gd name="T16" fmla="*/ 96 w 128"/>
                  <a:gd name="T17" fmla="*/ 56 h 72"/>
                  <a:gd name="T18" fmla="*/ 72 w 128"/>
                  <a:gd name="T19" fmla="*/ 64 h 72"/>
                  <a:gd name="T20" fmla="*/ 56 w 128"/>
                  <a:gd name="T21" fmla="*/ 72 h 72"/>
                  <a:gd name="T22" fmla="*/ 24 w 128"/>
                  <a:gd name="T23" fmla="*/ 64 h 72"/>
                  <a:gd name="T24" fmla="*/ 8 w 128"/>
                  <a:gd name="T25" fmla="*/ 48 h 72"/>
                  <a:gd name="T26" fmla="*/ 0 w 128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72">
                    <a:moveTo>
                      <a:pt x="0" y="48"/>
                    </a:moveTo>
                    <a:lnTo>
                      <a:pt x="8" y="40"/>
                    </a:lnTo>
                    <a:lnTo>
                      <a:pt x="32" y="24"/>
                    </a:lnTo>
                    <a:lnTo>
                      <a:pt x="80" y="16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20" y="8"/>
                    </a:lnTo>
                    <a:lnTo>
                      <a:pt x="112" y="32"/>
                    </a:lnTo>
                    <a:lnTo>
                      <a:pt x="96" y="56"/>
                    </a:lnTo>
                    <a:lnTo>
                      <a:pt x="72" y="64"/>
                    </a:lnTo>
                    <a:lnTo>
                      <a:pt x="56" y="72"/>
                    </a:lnTo>
                    <a:lnTo>
                      <a:pt x="24" y="64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8" name="Line 778"/>
              <p:cNvSpPr>
                <a:spLocks noChangeShapeType="1"/>
              </p:cNvSpPr>
              <p:nvPr/>
            </p:nvSpPr>
            <p:spPr bwMode="auto">
              <a:xfrm flipH="1">
                <a:off x="1894" y="1853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9" name="Freeform 779"/>
              <p:cNvSpPr>
                <a:spLocks/>
              </p:cNvSpPr>
              <p:nvPr/>
            </p:nvSpPr>
            <p:spPr bwMode="auto">
              <a:xfrm>
                <a:off x="1910" y="1757"/>
                <a:ext cx="176" cy="383"/>
              </a:xfrm>
              <a:custGeom>
                <a:avLst/>
                <a:gdLst>
                  <a:gd name="T0" fmla="*/ 128 w 176"/>
                  <a:gd name="T1" fmla="*/ 0 h 383"/>
                  <a:gd name="T2" fmla="*/ 176 w 176"/>
                  <a:gd name="T3" fmla="*/ 16 h 383"/>
                  <a:gd name="T4" fmla="*/ 176 w 176"/>
                  <a:gd name="T5" fmla="*/ 24 h 383"/>
                  <a:gd name="T6" fmla="*/ 168 w 176"/>
                  <a:gd name="T7" fmla="*/ 48 h 383"/>
                  <a:gd name="T8" fmla="*/ 152 w 176"/>
                  <a:gd name="T9" fmla="*/ 88 h 383"/>
                  <a:gd name="T10" fmla="*/ 128 w 176"/>
                  <a:gd name="T11" fmla="*/ 112 h 383"/>
                  <a:gd name="T12" fmla="*/ 120 w 176"/>
                  <a:gd name="T13" fmla="*/ 136 h 383"/>
                  <a:gd name="T14" fmla="*/ 96 w 176"/>
                  <a:gd name="T15" fmla="*/ 183 h 383"/>
                  <a:gd name="T16" fmla="*/ 72 w 176"/>
                  <a:gd name="T17" fmla="*/ 223 h 383"/>
                  <a:gd name="T18" fmla="*/ 56 w 176"/>
                  <a:gd name="T19" fmla="*/ 263 h 383"/>
                  <a:gd name="T20" fmla="*/ 56 w 176"/>
                  <a:gd name="T21" fmla="*/ 295 h 383"/>
                  <a:gd name="T22" fmla="*/ 56 w 176"/>
                  <a:gd name="T23" fmla="*/ 311 h 383"/>
                  <a:gd name="T24" fmla="*/ 48 w 176"/>
                  <a:gd name="T25" fmla="*/ 319 h 383"/>
                  <a:gd name="T26" fmla="*/ 40 w 176"/>
                  <a:gd name="T27" fmla="*/ 327 h 383"/>
                  <a:gd name="T28" fmla="*/ 32 w 176"/>
                  <a:gd name="T29" fmla="*/ 343 h 383"/>
                  <a:gd name="T30" fmla="*/ 24 w 176"/>
                  <a:gd name="T31" fmla="*/ 359 h 383"/>
                  <a:gd name="T32" fmla="*/ 16 w 176"/>
                  <a:gd name="T33" fmla="*/ 383 h 383"/>
                  <a:gd name="T34" fmla="*/ 8 w 176"/>
                  <a:gd name="T35" fmla="*/ 359 h 383"/>
                  <a:gd name="T36" fmla="*/ 8 w 176"/>
                  <a:gd name="T37" fmla="*/ 327 h 383"/>
                  <a:gd name="T38" fmla="*/ 0 w 176"/>
                  <a:gd name="T39" fmla="*/ 287 h 383"/>
                  <a:gd name="T40" fmla="*/ 8 w 176"/>
                  <a:gd name="T41" fmla="*/ 255 h 383"/>
                  <a:gd name="T42" fmla="*/ 16 w 176"/>
                  <a:gd name="T43" fmla="*/ 207 h 383"/>
                  <a:gd name="T44" fmla="*/ 48 w 176"/>
                  <a:gd name="T45" fmla="*/ 159 h 383"/>
                  <a:gd name="T46" fmla="*/ 80 w 176"/>
                  <a:gd name="T47" fmla="*/ 112 h 383"/>
                  <a:gd name="T48" fmla="*/ 96 w 176"/>
                  <a:gd name="T49" fmla="*/ 80 h 383"/>
                  <a:gd name="T50" fmla="*/ 112 w 176"/>
                  <a:gd name="T51" fmla="*/ 48 h 383"/>
                  <a:gd name="T52" fmla="*/ 120 w 176"/>
                  <a:gd name="T53" fmla="*/ 24 h 383"/>
                  <a:gd name="T54" fmla="*/ 128 w 176"/>
                  <a:gd name="T55" fmla="*/ 8 h 383"/>
                  <a:gd name="T56" fmla="*/ 128 w 176"/>
                  <a:gd name="T5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6" h="383">
                    <a:moveTo>
                      <a:pt x="128" y="0"/>
                    </a:moveTo>
                    <a:lnTo>
                      <a:pt x="176" y="16"/>
                    </a:lnTo>
                    <a:lnTo>
                      <a:pt x="176" y="24"/>
                    </a:lnTo>
                    <a:lnTo>
                      <a:pt x="168" y="48"/>
                    </a:lnTo>
                    <a:lnTo>
                      <a:pt x="152" y="88"/>
                    </a:lnTo>
                    <a:lnTo>
                      <a:pt x="128" y="112"/>
                    </a:lnTo>
                    <a:lnTo>
                      <a:pt x="120" y="136"/>
                    </a:lnTo>
                    <a:lnTo>
                      <a:pt x="96" y="183"/>
                    </a:lnTo>
                    <a:lnTo>
                      <a:pt x="72" y="223"/>
                    </a:lnTo>
                    <a:lnTo>
                      <a:pt x="56" y="263"/>
                    </a:lnTo>
                    <a:lnTo>
                      <a:pt x="56" y="295"/>
                    </a:lnTo>
                    <a:lnTo>
                      <a:pt x="56" y="311"/>
                    </a:lnTo>
                    <a:lnTo>
                      <a:pt x="48" y="319"/>
                    </a:lnTo>
                    <a:lnTo>
                      <a:pt x="40" y="327"/>
                    </a:lnTo>
                    <a:lnTo>
                      <a:pt x="32" y="343"/>
                    </a:lnTo>
                    <a:lnTo>
                      <a:pt x="24" y="359"/>
                    </a:lnTo>
                    <a:lnTo>
                      <a:pt x="16" y="383"/>
                    </a:lnTo>
                    <a:lnTo>
                      <a:pt x="8" y="359"/>
                    </a:lnTo>
                    <a:lnTo>
                      <a:pt x="8" y="327"/>
                    </a:lnTo>
                    <a:lnTo>
                      <a:pt x="0" y="287"/>
                    </a:lnTo>
                    <a:lnTo>
                      <a:pt x="8" y="255"/>
                    </a:lnTo>
                    <a:lnTo>
                      <a:pt x="16" y="207"/>
                    </a:lnTo>
                    <a:lnTo>
                      <a:pt x="48" y="159"/>
                    </a:lnTo>
                    <a:lnTo>
                      <a:pt x="80" y="112"/>
                    </a:lnTo>
                    <a:lnTo>
                      <a:pt x="96" y="80"/>
                    </a:lnTo>
                    <a:lnTo>
                      <a:pt x="112" y="48"/>
                    </a:lnTo>
                    <a:lnTo>
                      <a:pt x="120" y="24"/>
                    </a:lnTo>
                    <a:lnTo>
                      <a:pt x="128" y="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0" name="Line 780"/>
              <p:cNvSpPr>
                <a:spLocks noChangeShapeType="1"/>
              </p:cNvSpPr>
              <p:nvPr/>
            </p:nvSpPr>
            <p:spPr bwMode="auto">
              <a:xfrm flipV="1">
                <a:off x="2038" y="1757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1" name="Freeform 781"/>
              <p:cNvSpPr>
                <a:spLocks/>
              </p:cNvSpPr>
              <p:nvPr/>
            </p:nvSpPr>
            <p:spPr bwMode="auto">
              <a:xfrm>
                <a:off x="1678" y="1733"/>
                <a:ext cx="296" cy="199"/>
              </a:xfrm>
              <a:custGeom>
                <a:avLst/>
                <a:gdLst>
                  <a:gd name="T0" fmla="*/ 296 w 296"/>
                  <a:gd name="T1" fmla="*/ 152 h 199"/>
                  <a:gd name="T2" fmla="*/ 272 w 296"/>
                  <a:gd name="T3" fmla="*/ 144 h 199"/>
                  <a:gd name="T4" fmla="*/ 240 w 296"/>
                  <a:gd name="T5" fmla="*/ 136 h 199"/>
                  <a:gd name="T6" fmla="*/ 176 w 296"/>
                  <a:gd name="T7" fmla="*/ 104 h 199"/>
                  <a:gd name="T8" fmla="*/ 152 w 296"/>
                  <a:gd name="T9" fmla="*/ 88 h 199"/>
                  <a:gd name="T10" fmla="*/ 128 w 296"/>
                  <a:gd name="T11" fmla="*/ 72 h 199"/>
                  <a:gd name="T12" fmla="*/ 80 w 296"/>
                  <a:gd name="T13" fmla="*/ 40 h 199"/>
                  <a:gd name="T14" fmla="*/ 56 w 296"/>
                  <a:gd name="T15" fmla="*/ 16 h 199"/>
                  <a:gd name="T16" fmla="*/ 48 w 296"/>
                  <a:gd name="T17" fmla="*/ 0 h 199"/>
                  <a:gd name="T18" fmla="*/ 40 w 296"/>
                  <a:gd name="T19" fmla="*/ 8 h 199"/>
                  <a:gd name="T20" fmla="*/ 24 w 296"/>
                  <a:gd name="T21" fmla="*/ 8 h 199"/>
                  <a:gd name="T22" fmla="*/ 8 w 296"/>
                  <a:gd name="T23" fmla="*/ 8 h 199"/>
                  <a:gd name="T24" fmla="*/ 0 w 296"/>
                  <a:gd name="T25" fmla="*/ 8 h 199"/>
                  <a:gd name="T26" fmla="*/ 0 w 296"/>
                  <a:gd name="T27" fmla="*/ 16 h 199"/>
                  <a:gd name="T28" fmla="*/ 16 w 296"/>
                  <a:gd name="T29" fmla="*/ 32 h 199"/>
                  <a:gd name="T30" fmla="*/ 48 w 296"/>
                  <a:gd name="T31" fmla="*/ 72 h 199"/>
                  <a:gd name="T32" fmla="*/ 80 w 296"/>
                  <a:gd name="T33" fmla="*/ 104 h 199"/>
                  <a:gd name="T34" fmla="*/ 104 w 296"/>
                  <a:gd name="T35" fmla="*/ 120 h 199"/>
                  <a:gd name="T36" fmla="*/ 128 w 296"/>
                  <a:gd name="T37" fmla="*/ 136 h 199"/>
                  <a:gd name="T38" fmla="*/ 152 w 296"/>
                  <a:gd name="T39" fmla="*/ 144 h 199"/>
                  <a:gd name="T40" fmla="*/ 176 w 296"/>
                  <a:gd name="T41" fmla="*/ 152 h 199"/>
                  <a:gd name="T42" fmla="*/ 200 w 296"/>
                  <a:gd name="T43" fmla="*/ 168 h 199"/>
                  <a:gd name="T44" fmla="*/ 232 w 296"/>
                  <a:gd name="T45" fmla="*/ 176 h 199"/>
                  <a:gd name="T46" fmla="*/ 256 w 296"/>
                  <a:gd name="T47" fmla="*/ 191 h 199"/>
                  <a:gd name="T48" fmla="*/ 272 w 296"/>
                  <a:gd name="T49" fmla="*/ 199 h 199"/>
                  <a:gd name="T50" fmla="*/ 280 w 296"/>
                  <a:gd name="T51" fmla="*/ 176 h 199"/>
                  <a:gd name="T52" fmla="*/ 296 w 296"/>
                  <a:gd name="T53" fmla="*/ 15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6" h="199">
                    <a:moveTo>
                      <a:pt x="296" y="152"/>
                    </a:moveTo>
                    <a:lnTo>
                      <a:pt x="272" y="144"/>
                    </a:lnTo>
                    <a:lnTo>
                      <a:pt x="240" y="136"/>
                    </a:lnTo>
                    <a:lnTo>
                      <a:pt x="176" y="104"/>
                    </a:lnTo>
                    <a:lnTo>
                      <a:pt x="152" y="88"/>
                    </a:lnTo>
                    <a:lnTo>
                      <a:pt x="128" y="72"/>
                    </a:lnTo>
                    <a:lnTo>
                      <a:pt x="80" y="40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6" y="32"/>
                    </a:lnTo>
                    <a:lnTo>
                      <a:pt x="48" y="72"/>
                    </a:lnTo>
                    <a:lnTo>
                      <a:pt x="80" y="104"/>
                    </a:lnTo>
                    <a:lnTo>
                      <a:pt x="104" y="120"/>
                    </a:lnTo>
                    <a:lnTo>
                      <a:pt x="128" y="136"/>
                    </a:lnTo>
                    <a:lnTo>
                      <a:pt x="152" y="144"/>
                    </a:lnTo>
                    <a:lnTo>
                      <a:pt x="176" y="152"/>
                    </a:lnTo>
                    <a:lnTo>
                      <a:pt x="200" y="168"/>
                    </a:lnTo>
                    <a:lnTo>
                      <a:pt x="232" y="176"/>
                    </a:lnTo>
                    <a:lnTo>
                      <a:pt x="256" y="191"/>
                    </a:lnTo>
                    <a:lnTo>
                      <a:pt x="272" y="199"/>
                    </a:lnTo>
                    <a:lnTo>
                      <a:pt x="280" y="176"/>
                    </a:lnTo>
                    <a:lnTo>
                      <a:pt x="296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2" name="Freeform 782"/>
              <p:cNvSpPr>
                <a:spLocks/>
              </p:cNvSpPr>
              <p:nvPr/>
            </p:nvSpPr>
            <p:spPr bwMode="auto">
              <a:xfrm>
                <a:off x="1822" y="1893"/>
                <a:ext cx="96" cy="175"/>
              </a:xfrm>
              <a:custGeom>
                <a:avLst/>
                <a:gdLst>
                  <a:gd name="T0" fmla="*/ 40 w 96"/>
                  <a:gd name="T1" fmla="*/ 0 h 175"/>
                  <a:gd name="T2" fmla="*/ 48 w 96"/>
                  <a:gd name="T3" fmla="*/ 0 h 175"/>
                  <a:gd name="T4" fmla="*/ 72 w 96"/>
                  <a:gd name="T5" fmla="*/ 8 h 175"/>
                  <a:gd name="T6" fmla="*/ 96 w 96"/>
                  <a:gd name="T7" fmla="*/ 23 h 175"/>
                  <a:gd name="T8" fmla="*/ 80 w 96"/>
                  <a:gd name="T9" fmla="*/ 39 h 175"/>
                  <a:gd name="T10" fmla="*/ 64 w 96"/>
                  <a:gd name="T11" fmla="*/ 71 h 175"/>
                  <a:gd name="T12" fmla="*/ 56 w 96"/>
                  <a:gd name="T13" fmla="*/ 103 h 175"/>
                  <a:gd name="T14" fmla="*/ 48 w 96"/>
                  <a:gd name="T15" fmla="*/ 143 h 175"/>
                  <a:gd name="T16" fmla="*/ 40 w 96"/>
                  <a:gd name="T17" fmla="*/ 167 h 175"/>
                  <a:gd name="T18" fmla="*/ 40 w 96"/>
                  <a:gd name="T19" fmla="*/ 175 h 175"/>
                  <a:gd name="T20" fmla="*/ 32 w 96"/>
                  <a:gd name="T21" fmla="*/ 159 h 175"/>
                  <a:gd name="T22" fmla="*/ 24 w 96"/>
                  <a:gd name="T23" fmla="*/ 143 h 175"/>
                  <a:gd name="T24" fmla="*/ 16 w 96"/>
                  <a:gd name="T25" fmla="*/ 127 h 175"/>
                  <a:gd name="T26" fmla="*/ 0 w 96"/>
                  <a:gd name="T27" fmla="*/ 111 h 175"/>
                  <a:gd name="T28" fmla="*/ 0 w 96"/>
                  <a:gd name="T29" fmla="*/ 103 h 175"/>
                  <a:gd name="T30" fmla="*/ 0 w 96"/>
                  <a:gd name="T31" fmla="*/ 79 h 175"/>
                  <a:gd name="T32" fmla="*/ 8 w 96"/>
                  <a:gd name="T33" fmla="*/ 47 h 175"/>
                  <a:gd name="T34" fmla="*/ 24 w 96"/>
                  <a:gd name="T35" fmla="*/ 16 h 175"/>
                  <a:gd name="T36" fmla="*/ 40 w 96"/>
                  <a:gd name="T3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175">
                    <a:moveTo>
                      <a:pt x="40" y="0"/>
                    </a:moveTo>
                    <a:lnTo>
                      <a:pt x="48" y="0"/>
                    </a:lnTo>
                    <a:lnTo>
                      <a:pt x="72" y="8"/>
                    </a:lnTo>
                    <a:lnTo>
                      <a:pt x="96" y="23"/>
                    </a:lnTo>
                    <a:lnTo>
                      <a:pt x="80" y="39"/>
                    </a:lnTo>
                    <a:lnTo>
                      <a:pt x="64" y="71"/>
                    </a:lnTo>
                    <a:lnTo>
                      <a:pt x="56" y="103"/>
                    </a:lnTo>
                    <a:lnTo>
                      <a:pt x="48" y="143"/>
                    </a:lnTo>
                    <a:lnTo>
                      <a:pt x="40" y="167"/>
                    </a:lnTo>
                    <a:lnTo>
                      <a:pt x="40" y="175"/>
                    </a:lnTo>
                    <a:lnTo>
                      <a:pt x="32" y="159"/>
                    </a:lnTo>
                    <a:lnTo>
                      <a:pt x="24" y="143"/>
                    </a:lnTo>
                    <a:lnTo>
                      <a:pt x="16" y="127"/>
                    </a:lnTo>
                    <a:lnTo>
                      <a:pt x="0" y="111"/>
                    </a:lnTo>
                    <a:lnTo>
                      <a:pt x="0" y="103"/>
                    </a:lnTo>
                    <a:lnTo>
                      <a:pt x="0" y="79"/>
                    </a:lnTo>
                    <a:lnTo>
                      <a:pt x="8" y="47"/>
                    </a:lnTo>
                    <a:lnTo>
                      <a:pt x="24" y="1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3" name="Line 783"/>
              <p:cNvSpPr>
                <a:spLocks noChangeShapeType="1"/>
              </p:cNvSpPr>
              <p:nvPr/>
            </p:nvSpPr>
            <p:spPr bwMode="auto">
              <a:xfrm flipV="1">
                <a:off x="1862" y="1893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4" name="Freeform 784"/>
              <p:cNvSpPr>
                <a:spLocks/>
              </p:cNvSpPr>
              <p:nvPr/>
            </p:nvSpPr>
            <p:spPr bwMode="auto">
              <a:xfrm>
                <a:off x="1623" y="1877"/>
                <a:ext cx="247" cy="295"/>
              </a:xfrm>
              <a:custGeom>
                <a:avLst/>
                <a:gdLst>
                  <a:gd name="T0" fmla="*/ 0 w 247"/>
                  <a:gd name="T1" fmla="*/ 24 h 295"/>
                  <a:gd name="T2" fmla="*/ 8 w 247"/>
                  <a:gd name="T3" fmla="*/ 16 h 295"/>
                  <a:gd name="T4" fmla="*/ 24 w 247"/>
                  <a:gd name="T5" fmla="*/ 16 h 295"/>
                  <a:gd name="T6" fmla="*/ 39 w 247"/>
                  <a:gd name="T7" fmla="*/ 0 h 295"/>
                  <a:gd name="T8" fmla="*/ 47 w 247"/>
                  <a:gd name="T9" fmla="*/ 8 h 295"/>
                  <a:gd name="T10" fmla="*/ 71 w 247"/>
                  <a:gd name="T11" fmla="*/ 24 h 295"/>
                  <a:gd name="T12" fmla="*/ 111 w 247"/>
                  <a:gd name="T13" fmla="*/ 47 h 295"/>
                  <a:gd name="T14" fmla="*/ 143 w 247"/>
                  <a:gd name="T15" fmla="*/ 71 h 295"/>
                  <a:gd name="T16" fmla="*/ 159 w 247"/>
                  <a:gd name="T17" fmla="*/ 79 h 295"/>
                  <a:gd name="T18" fmla="*/ 175 w 247"/>
                  <a:gd name="T19" fmla="*/ 95 h 295"/>
                  <a:gd name="T20" fmla="*/ 183 w 247"/>
                  <a:gd name="T21" fmla="*/ 111 h 295"/>
                  <a:gd name="T22" fmla="*/ 207 w 247"/>
                  <a:gd name="T23" fmla="*/ 127 h 295"/>
                  <a:gd name="T24" fmla="*/ 231 w 247"/>
                  <a:gd name="T25" fmla="*/ 167 h 295"/>
                  <a:gd name="T26" fmla="*/ 239 w 247"/>
                  <a:gd name="T27" fmla="*/ 215 h 295"/>
                  <a:gd name="T28" fmla="*/ 247 w 247"/>
                  <a:gd name="T29" fmla="*/ 255 h 295"/>
                  <a:gd name="T30" fmla="*/ 231 w 247"/>
                  <a:gd name="T31" fmla="*/ 279 h 295"/>
                  <a:gd name="T32" fmla="*/ 231 w 247"/>
                  <a:gd name="T33" fmla="*/ 295 h 295"/>
                  <a:gd name="T34" fmla="*/ 215 w 247"/>
                  <a:gd name="T35" fmla="*/ 287 h 295"/>
                  <a:gd name="T36" fmla="*/ 199 w 247"/>
                  <a:gd name="T37" fmla="*/ 279 h 295"/>
                  <a:gd name="T38" fmla="*/ 199 w 247"/>
                  <a:gd name="T39" fmla="*/ 247 h 295"/>
                  <a:gd name="T40" fmla="*/ 191 w 247"/>
                  <a:gd name="T41" fmla="*/ 223 h 295"/>
                  <a:gd name="T42" fmla="*/ 191 w 247"/>
                  <a:gd name="T43" fmla="*/ 199 h 295"/>
                  <a:gd name="T44" fmla="*/ 175 w 247"/>
                  <a:gd name="T45" fmla="*/ 175 h 295"/>
                  <a:gd name="T46" fmla="*/ 143 w 247"/>
                  <a:gd name="T47" fmla="*/ 135 h 295"/>
                  <a:gd name="T48" fmla="*/ 103 w 247"/>
                  <a:gd name="T49" fmla="*/ 95 h 295"/>
                  <a:gd name="T50" fmla="*/ 63 w 247"/>
                  <a:gd name="T51" fmla="*/ 71 h 295"/>
                  <a:gd name="T52" fmla="*/ 24 w 247"/>
                  <a:gd name="T53" fmla="*/ 47 h 295"/>
                  <a:gd name="T54" fmla="*/ 0 w 247"/>
                  <a:gd name="T55" fmla="*/ 32 h 295"/>
                  <a:gd name="T56" fmla="*/ 0 w 247"/>
                  <a:gd name="T57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7" h="295">
                    <a:moveTo>
                      <a:pt x="0" y="24"/>
                    </a:moveTo>
                    <a:lnTo>
                      <a:pt x="8" y="16"/>
                    </a:lnTo>
                    <a:lnTo>
                      <a:pt x="24" y="16"/>
                    </a:lnTo>
                    <a:lnTo>
                      <a:pt x="39" y="0"/>
                    </a:lnTo>
                    <a:lnTo>
                      <a:pt x="47" y="8"/>
                    </a:lnTo>
                    <a:lnTo>
                      <a:pt x="71" y="24"/>
                    </a:lnTo>
                    <a:lnTo>
                      <a:pt x="111" y="47"/>
                    </a:lnTo>
                    <a:lnTo>
                      <a:pt x="143" y="71"/>
                    </a:lnTo>
                    <a:lnTo>
                      <a:pt x="159" y="79"/>
                    </a:lnTo>
                    <a:lnTo>
                      <a:pt x="175" y="95"/>
                    </a:lnTo>
                    <a:lnTo>
                      <a:pt x="183" y="111"/>
                    </a:lnTo>
                    <a:lnTo>
                      <a:pt x="207" y="127"/>
                    </a:lnTo>
                    <a:lnTo>
                      <a:pt x="231" y="167"/>
                    </a:lnTo>
                    <a:lnTo>
                      <a:pt x="239" y="215"/>
                    </a:lnTo>
                    <a:lnTo>
                      <a:pt x="247" y="255"/>
                    </a:lnTo>
                    <a:lnTo>
                      <a:pt x="231" y="279"/>
                    </a:lnTo>
                    <a:lnTo>
                      <a:pt x="231" y="295"/>
                    </a:lnTo>
                    <a:lnTo>
                      <a:pt x="215" y="287"/>
                    </a:lnTo>
                    <a:lnTo>
                      <a:pt x="199" y="279"/>
                    </a:lnTo>
                    <a:lnTo>
                      <a:pt x="199" y="247"/>
                    </a:lnTo>
                    <a:lnTo>
                      <a:pt x="191" y="223"/>
                    </a:lnTo>
                    <a:lnTo>
                      <a:pt x="191" y="199"/>
                    </a:lnTo>
                    <a:lnTo>
                      <a:pt x="175" y="175"/>
                    </a:lnTo>
                    <a:lnTo>
                      <a:pt x="143" y="135"/>
                    </a:lnTo>
                    <a:lnTo>
                      <a:pt x="103" y="95"/>
                    </a:lnTo>
                    <a:lnTo>
                      <a:pt x="63" y="71"/>
                    </a:lnTo>
                    <a:lnTo>
                      <a:pt x="24" y="47"/>
                    </a:lnTo>
                    <a:lnTo>
                      <a:pt x="0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5" name="Line 785"/>
              <p:cNvSpPr>
                <a:spLocks noChangeShapeType="1"/>
              </p:cNvSpPr>
              <p:nvPr/>
            </p:nvSpPr>
            <p:spPr bwMode="auto">
              <a:xfrm flipH="1" flipV="1">
                <a:off x="1623" y="1901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6" name="Freeform 786"/>
              <p:cNvSpPr>
                <a:spLocks/>
              </p:cNvSpPr>
              <p:nvPr/>
            </p:nvSpPr>
            <p:spPr bwMode="auto">
              <a:xfrm>
                <a:off x="1662" y="1382"/>
                <a:ext cx="280" cy="183"/>
              </a:xfrm>
              <a:custGeom>
                <a:avLst/>
                <a:gdLst>
                  <a:gd name="T0" fmla="*/ 0 w 280"/>
                  <a:gd name="T1" fmla="*/ 183 h 183"/>
                  <a:gd name="T2" fmla="*/ 8 w 280"/>
                  <a:gd name="T3" fmla="*/ 175 h 183"/>
                  <a:gd name="T4" fmla="*/ 24 w 280"/>
                  <a:gd name="T5" fmla="*/ 151 h 183"/>
                  <a:gd name="T6" fmla="*/ 64 w 280"/>
                  <a:gd name="T7" fmla="*/ 111 h 183"/>
                  <a:gd name="T8" fmla="*/ 112 w 280"/>
                  <a:gd name="T9" fmla="*/ 71 h 183"/>
                  <a:gd name="T10" fmla="*/ 144 w 280"/>
                  <a:gd name="T11" fmla="*/ 47 h 183"/>
                  <a:gd name="T12" fmla="*/ 184 w 280"/>
                  <a:gd name="T13" fmla="*/ 32 h 183"/>
                  <a:gd name="T14" fmla="*/ 224 w 280"/>
                  <a:gd name="T15" fmla="*/ 16 h 183"/>
                  <a:gd name="T16" fmla="*/ 256 w 280"/>
                  <a:gd name="T17" fmla="*/ 8 h 183"/>
                  <a:gd name="T18" fmla="*/ 272 w 280"/>
                  <a:gd name="T19" fmla="*/ 0 h 183"/>
                  <a:gd name="T20" fmla="*/ 280 w 280"/>
                  <a:gd name="T21" fmla="*/ 8 h 183"/>
                  <a:gd name="T22" fmla="*/ 280 w 280"/>
                  <a:gd name="T23" fmla="*/ 24 h 183"/>
                  <a:gd name="T24" fmla="*/ 272 w 280"/>
                  <a:gd name="T25" fmla="*/ 39 h 183"/>
                  <a:gd name="T26" fmla="*/ 256 w 280"/>
                  <a:gd name="T27" fmla="*/ 47 h 183"/>
                  <a:gd name="T28" fmla="*/ 240 w 280"/>
                  <a:gd name="T29" fmla="*/ 55 h 183"/>
                  <a:gd name="T30" fmla="*/ 208 w 280"/>
                  <a:gd name="T31" fmla="*/ 63 h 183"/>
                  <a:gd name="T32" fmla="*/ 176 w 280"/>
                  <a:gd name="T33" fmla="*/ 87 h 183"/>
                  <a:gd name="T34" fmla="*/ 144 w 280"/>
                  <a:gd name="T35" fmla="*/ 103 h 183"/>
                  <a:gd name="T36" fmla="*/ 104 w 280"/>
                  <a:gd name="T37" fmla="*/ 127 h 183"/>
                  <a:gd name="T38" fmla="*/ 80 w 280"/>
                  <a:gd name="T39" fmla="*/ 151 h 183"/>
                  <a:gd name="T40" fmla="*/ 56 w 280"/>
                  <a:gd name="T41" fmla="*/ 175 h 183"/>
                  <a:gd name="T42" fmla="*/ 56 w 280"/>
                  <a:gd name="T43" fmla="*/ 183 h 183"/>
                  <a:gd name="T44" fmla="*/ 24 w 280"/>
                  <a:gd name="T45" fmla="*/ 183 h 183"/>
                  <a:gd name="T46" fmla="*/ 8 w 280"/>
                  <a:gd name="T47" fmla="*/ 183 h 183"/>
                  <a:gd name="T48" fmla="*/ 0 w 280"/>
                  <a:gd name="T4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0" h="183">
                    <a:moveTo>
                      <a:pt x="0" y="183"/>
                    </a:moveTo>
                    <a:lnTo>
                      <a:pt x="8" y="175"/>
                    </a:lnTo>
                    <a:lnTo>
                      <a:pt x="24" y="151"/>
                    </a:lnTo>
                    <a:lnTo>
                      <a:pt x="64" y="111"/>
                    </a:lnTo>
                    <a:lnTo>
                      <a:pt x="112" y="71"/>
                    </a:lnTo>
                    <a:lnTo>
                      <a:pt x="144" y="47"/>
                    </a:lnTo>
                    <a:lnTo>
                      <a:pt x="184" y="32"/>
                    </a:lnTo>
                    <a:lnTo>
                      <a:pt x="224" y="16"/>
                    </a:lnTo>
                    <a:lnTo>
                      <a:pt x="256" y="8"/>
                    </a:lnTo>
                    <a:lnTo>
                      <a:pt x="272" y="0"/>
                    </a:lnTo>
                    <a:lnTo>
                      <a:pt x="280" y="8"/>
                    </a:lnTo>
                    <a:lnTo>
                      <a:pt x="280" y="24"/>
                    </a:lnTo>
                    <a:lnTo>
                      <a:pt x="272" y="39"/>
                    </a:lnTo>
                    <a:lnTo>
                      <a:pt x="256" y="47"/>
                    </a:lnTo>
                    <a:lnTo>
                      <a:pt x="240" y="55"/>
                    </a:lnTo>
                    <a:lnTo>
                      <a:pt x="208" y="63"/>
                    </a:lnTo>
                    <a:lnTo>
                      <a:pt x="176" y="87"/>
                    </a:lnTo>
                    <a:lnTo>
                      <a:pt x="144" y="103"/>
                    </a:lnTo>
                    <a:lnTo>
                      <a:pt x="104" y="127"/>
                    </a:lnTo>
                    <a:lnTo>
                      <a:pt x="80" y="151"/>
                    </a:lnTo>
                    <a:lnTo>
                      <a:pt x="56" y="175"/>
                    </a:lnTo>
                    <a:lnTo>
                      <a:pt x="56" y="183"/>
                    </a:lnTo>
                    <a:lnTo>
                      <a:pt x="24" y="183"/>
                    </a:lnTo>
                    <a:lnTo>
                      <a:pt x="8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7" name="Line 787"/>
              <p:cNvSpPr>
                <a:spLocks noChangeShapeType="1"/>
              </p:cNvSpPr>
              <p:nvPr/>
            </p:nvSpPr>
            <p:spPr bwMode="auto">
              <a:xfrm flipH="1" flipV="1">
                <a:off x="1662" y="156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8" name="Freeform 788"/>
              <p:cNvSpPr>
                <a:spLocks/>
              </p:cNvSpPr>
              <p:nvPr/>
            </p:nvSpPr>
            <p:spPr bwMode="auto">
              <a:xfrm>
                <a:off x="1766" y="2204"/>
                <a:ext cx="144" cy="271"/>
              </a:xfrm>
              <a:custGeom>
                <a:avLst/>
                <a:gdLst>
                  <a:gd name="T0" fmla="*/ 88 w 144"/>
                  <a:gd name="T1" fmla="*/ 271 h 271"/>
                  <a:gd name="T2" fmla="*/ 96 w 144"/>
                  <a:gd name="T3" fmla="*/ 271 h 271"/>
                  <a:gd name="T4" fmla="*/ 120 w 144"/>
                  <a:gd name="T5" fmla="*/ 263 h 271"/>
                  <a:gd name="T6" fmla="*/ 144 w 144"/>
                  <a:gd name="T7" fmla="*/ 255 h 271"/>
                  <a:gd name="T8" fmla="*/ 144 w 144"/>
                  <a:gd name="T9" fmla="*/ 239 h 271"/>
                  <a:gd name="T10" fmla="*/ 136 w 144"/>
                  <a:gd name="T11" fmla="*/ 223 h 271"/>
                  <a:gd name="T12" fmla="*/ 112 w 144"/>
                  <a:gd name="T13" fmla="*/ 200 h 271"/>
                  <a:gd name="T14" fmla="*/ 88 w 144"/>
                  <a:gd name="T15" fmla="*/ 184 h 271"/>
                  <a:gd name="T16" fmla="*/ 64 w 144"/>
                  <a:gd name="T17" fmla="*/ 168 h 271"/>
                  <a:gd name="T18" fmla="*/ 40 w 144"/>
                  <a:gd name="T19" fmla="*/ 128 h 271"/>
                  <a:gd name="T20" fmla="*/ 40 w 144"/>
                  <a:gd name="T21" fmla="*/ 96 h 271"/>
                  <a:gd name="T22" fmla="*/ 56 w 144"/>
                  <a:gd name="T23" fmla="*/ 72 h 271"/>
                  <a:gd name="T24" fmla="*/ 64 w 144"/>
                  <a:gd name="T25" fmla="*/ 40 h 271"/>
                  <a:gd name="T26" fmla="*/ 72 w 144"/>
                  <a:gd name="T27" fmla="*/ 24 h 271"/>
                  <a:gd name="T28" fmla="*/ 80 w 144"/>
                  <a:gd name="T29" fmla="*/ 16 h 271"/>
                  <a:gd name="T30" fmla="*/ 40 w 144"/>
                  <a:gd name="T31" fmla="*/ 0 h 271"/>
                  <a:gd name="T32" fmla="*/ 32 w 144"/>
                  <a:gd name="T33" fmla="*/ 16 h 271"/>
                  <a:gd name="T34" fmla="*/ 16 w 144"/>
                  <a:gd name="T35" fmla="*/ 56 h 271"/>
                  <a:gd name="T36" fmla="*/ 0 w 144"/>
                  <a:gd name="T37" fmla="*/ 104 h 271"/>
                  <a:gd name="T38" fmla="*/ 8 w 144"/>
                  <a:gd name="T39" fmla="*/ 152 h 271"/>
                  <a:gd name="T40" fmla="*/ 8 w 144"/>
                  <a:gd name="T41" fmla="*/ 168 h 271"/>
                  <a:gd name="T42" fmla="*/ 24 w 144"/>
                  <a:gd name="T43" fmla="*/ 192 h 271"/>
                  <a:gd name="T44" fmla="*/ 56 w 144"/>
                  <a:gd name="T45" fmla="*/ 215 h 271"/>
                  <a:gd name="T46" fmla="*/ 88 w 144"/>
                  <a:gd name="T47" fmla="*/ 231 h 271"/>
                  <a:gd name="T48" fmla="*/ 96 w 144"/>
                  <a:gd name="T49" fmla="*/ 247 h 271"/>
                  <a:gd name="T50" fmla="*/ 96 w 144"/>
                  <a:gd name="T51" fmla="*/ 263 h 271"/>
                  <a:gd name="T52" fmla="*/ 88 w 144"/>
                  <a:gd name="T53" fmla="*/ 271 h 271"/>
                  <a:gd name="T54" fmla="*/ 88 w 144"/>
                  <a:gd name="T55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271">
                    <a:moveTo>
                      <a:pt x="88" y="271"/>
                    </a:moveTo>
                    <a:lnTo>
                      <a:pt x="96" y="271"/>
                    </a:lnTo>
                    <a:lnTo>
                      <a:pt x="120" y="263"/>
                    </a:lnTo>
                    <a:lnTo>
                      <a:pt x="144" y="255"/>
                    </a:lnTo>
                    <a:lnTo>
                      <a:pt x="144" y="239"/>
                    </a:lnTo>
                    <a:lnTo>
                      <a:pt x="136" y="223"/>
                    </a:lnTo>
                    <a:lnTo>
                      <a:pt x="112" y="200"/>
                    </a:lnTo>
                    <a:lnTo>
                      <a:pt x="88" y="184"/>
                    </a:lnTo>
                    <a:lnTo>
                      <a:pt x="64" y="168"/>
                    </a:lnTo>
                    <a:lnTo>
                      <a:pt x="40" y="128"/>
                    </a:lnTo>
                    <a:lnTo>
                      <a:pt x="40" y="96"/>
                    </a:lnTo>
                    <a:lnTo>
                      <a:pt x="56" y="72"/>
                    </a:lnTo>
                    <a:lnTo>
                      <a:pt x="64" y="40"/>
                    </a:lnTo>
                    <a:lnTo>
                      <a:pt x="72" y="24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32" y="16"/>
                    </a:lnTo>
                    <a:lnTo>
                      <a:pt x="16" y="56"/>
                    </a:lnTo>
                    <a:lnTo>
                      <a:pt x="0" y="104"/>
                    </a:lnTo>
                    <a:lnTo>
                      <a:pt x="8" y="152"/>
                    </a:lnTo>
                    <a:lnTo>
                      <a:pt x="8" y="168"/>
                    </a:lnTo>
                    <a:lnTo>
                      <a:pt x="24" y="192"/>
                    </a:lnTo>
                    <a:lnTo>
                      <a:pt x="56" y="215"/>
                    </a:lnTo>
                    <a:lnTo>
                      <a:pt x="88" y="231"/>
                    </a:lnTo>
                    <a:lnTo>
                      <a:pt x="96" y="247"/>
                    </a:lnTo>
                    <a:lnTo>
                      <a:pt x="96" y="263"/>
                    </a:lnTo>
                    <a:lnTo>
                      <a:pt x="88" y="271"/>
                    </a:lnTo>
                    <a:lnTo>
                      <a:pt x="88" y="271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9" name="Line 789"/>
              <p:cNvSpPr>
                <a:spLocks noChangeShapeType="1"/>
              </p:cNvSpPr>
              <p:nvPr/>
            </p:nvSpPr>
            <p:spPr bwMode="auto">
              <a:xfrm flipH="1" flipV="1">
                <a:off x="1854" y="247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0" name="Freeform 790"/>
              <p:cNvSpPr>
                <a:spLocks/>
              </p:cNvSpPr>
              <p:nvPr/>
            </p:nvSpPr>
            <p:spPr bwMode="auto">
              <a:xfrm>
                <a:off x="1758" y="2148"/>
                <a:ext cx="152" cy="96"/>
              </a:xfrm>
              <a:custGeom>
                <a:avLst/>
                <a:gdLst>
                  <a:gd name="T0" fmla="*/ 0 w 152"/>
                  <a:gd name="T1" fmla="*/ 40 h 96"/>
                  <a:gd name="T2" fmla="*/ 8 w 152"/>
                  <a:gd name="T3" fmla="*/ 32 h 96"/>
                  <a:gd name="T4" fmla="*/ 24 w 152"/>
                  <a:gd name="T5" fmla="*/ 16 h 96"/>
                  <a:gd name="T6" fmla="*/ 48 w 152"/>
                  <a:gd name="T7" fmla="*/ 0 h 96"/>
                  <a:gd name="T8" fmla="*/ 64 w 152"/>
                  <a:gd name="T9" fmla="*/ 8 h 96"/>
                  <a:gd name="T10" fmla="*/ 104 w 152"/>
                  <a:gd name="T11" fmla="*/ 24 h 96"/>
                  <a:gd name="T12" fmla="*/ 120 w 152"/>
                  <a:gd name="T13" fmla="*/ 32 h 96"/>
                  <a:gd name="T14" fmla="*/ 136 w 152"/>
                  <a:gd name="T15" fmla="*/ 40 h 96"/>
                  <a:gd name="T16" fmla="*/ 152 w 152"/>
                  <a:gd name="T17" fmla="*/ 40 h 96"/>
                  <a:gd name="T18" fmla="*/ 152 w 152"/>
                  <a:gd name="T19" fmla="*/ 48 h 96"/>
                  <a:gd name="T20" fmla="*/ 152 w 152"/>
                  <a:gd name="T21" fmla="*/ 64 h 96"/>
                  <a:gd name="T22" fmla="*/ 152 w 152"/>
                  <a:gd name="T23" fmla="*/ 96 h 96"/>
                  <a:gd name="T24" fmla="*/ 136 w 152"/>
                  <a:gd name="T25" fmla="*/ 88 h 96"/>
                  <a:gd name="T26" fmla="*/ 112 w 152"/>
                  <a:gd name="T27" fmla="*/ 80 h 96"/>
                  <a:gd name="T28" fmla="*/ 80 w 152"/>
                  <a:gd name="T29" fmla="*/ 64 h 96"/>
                  <a:gd name="T30" fmla="*/ 56 w 152"/>
                  <a:gd name="T31" fmla="*/ 56 h 96"/>
                  <a:gd name="T32" fmla="*/ 32 w 152"/>
                  <a:gd name="T33" fmla="*/ 48 h 96"/>
                  <a:gd name="T34" fmla="*/ 16 w 152"/>
                  <a:gd name="T35" fmla="*/ 40 h 96"/>
                  <a:gd name="T36" fmla="*/ 0 w 152"/>
                  <a:gd name="T37" fmla="*/ 4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" h="96">
                    <a:moveTo>
                      <a:pt x="0" y="40"/>
                    </a:moveTo>
                    <a:lnTo>
                      <a:pt x="8" y="32"/>
                    </a:lnTo>
                    <a:lnTo>
                      <a:pt x="24" y="16"/>
                    </a:lnTo>
                    <a:lnTo>
                      <a:pt x="48" y="0"/>
                    </a:lnTo>
                    <a:lnTo>
                      <a:pt x="64" y="8"/>
                    </a:lnTo>
                    <a:lnTo>
                      <a:pt x="104" y="24"/>
                    </a:lnTo>
                    <a:lnTo>
                      <a:pt x="120" y="32"/>
                    </a:lnTo>
                    <a:lnTo>
                      <a:pt x="136" y="40"/>
                    </a:lnTo>
                    <a:lnTo>
                      <a:pt x="152" y="40"/>
                    </a:lnTo>
                    <a:lnTo>
                      <a:pt x="152" y="48"/>
                    </a:lnTo>
                    <a:lnTo>
                      <a:pt x="152" y="64"/>
                    </a:lnTo>
                    <a:lnTo>
                      <a:pt x="152" y="96"/>
                    </a:lnTo>
                    <a:lnTo>
                      <a:pt x="136" y="88"/>
                    </a:lnTo>
                    <a:lnTo>
                      <a:pt x="112" y="80"/>
                    </a:lnTo>
                    <a:lnTo>
                      <a:pt x="80" y="64"/>
                    </a:lnTo>
                    <a:lnTo>
                      <a:pt x="56" y="56"/>
                    </a:lnTo>
                    <a:lnTo>
                      <a:pt x="32" y="48"/>
                    </a:lnTo>
                    <a:lnTo>
                      <a:pt x="16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1" name="Freeform 791"/>
              <p:cNvSpPr>
                <a:spLocks/>
              </p:cNvSpPr>
              <p:nvPr/>
            </p:nvSpPr>
            <p:spPr bwMode="auto">
              <a:xfrm>
                <a:off x="1167" y="2092"/>
                <a:ext cx="503" cy="144"/>
              </a:xfrm>
              <a:custGeom>
                <a:avLst/>
                <a:gdLst>
                  <a:gd name="T0" fmla="*/ 32 w 503"/>
                  <a:gd name="T1" fmla="*/ 144 h 144"/>
                  <a:gd name="T2" fmla="*/ 24 w 503"/>
                  <a:gd name="T3" fmla="*/ 136 h 144"/>
                  <a:gd name="T4" fmla="*/ 16 w 503"/>
                  <a:gd name="T5" fmla="*/ 120 h 144"/>
                  <a:gd name="T6" fmla="*/ 0 w 503"/>
                  <a:gd name="T7" fmla="*/ 104 h 144"/>
                  <a:gd name="T8" fmla="*/ 0 w 503"/>
                  <a:gd name="T9" fmla="*/ 96 h 144"/>
                  <a:gd name="T10" fmla="*/ 8 w 503"/>
                  <a:gd name="T11" fmla="*/ 88 h 144"/>
                  <a:gd name="T12" fmla="*/ 24 w 503"/>
                  <a:gd name="T13" fmla="*/ 80 h 144"/>
                  <a:gd name="T14" fmla="*/ 72 w 503"/>
                  <a:gd name="T15" fmla="*/ 48 h 144"/>
                  <a:gd name="T16" fmla="*/ 112 w 503"/>
                  <a:gd name="T17" fmla="*/ 24 h 144"/>
                  <a:gd name="T18" fmla="*/ 152 w 503"/>
                  <a:gd name="T19" fmla="*/ 8 h 144"/>
                  <a:gd name="T20" fmla="*/ 264 w 503"/>
                  <a:gd name="T21" fmla="*/ 0 h 144"/>
                  <a:gd name="T22" fmla="*/ 328 w 503"/>
                  <a:gd name="T23" fmla="*/ 0 h 144"/>
                  <a:gd name="T24" fmla="*/ 360 w 503"/>
                  <a:gd name="T25" fmla="*/ 0 h 144"/>
                  <a:gd name="T26" fmla="*/ 400 w 503"/>
                  <a:gd name="T27" fmla="*/ 0 h 144"/>
                  <a:gd name="T28" fmla="*/ 440 w 503"/>
                  <a:gd name="T29" fmla="*/ 0 h 144"/>
                  <a:gd name="T30" fmla="*/ 464 w 503"/>
                  <a:gd name="T31" fmla="*/ 8 h 144"/>
                  <a:gd name="T32" fmla="*/ 464 w 503"/>
                  <a:gd name="T33" fmla="*/ 16 h 144"/>
                  <a:gd name="T34" fmla="*/ 472 w 503"/>
                  <a:gd name="T35" fmla="*/ 32 h 144"/>
                  <a:gd name="T36" fmla="*/ 487 w 503"/>
                  <a:gd name="T37" fmla="*/ 56 h 144"/>
                  <a:gd name="T38" fmla="*/ 503 w 503"/>
                  <a:gd name="T39" fmla="*/ 72 h 144"/>
                  <a:gd name="T40" fmla="*/ 480 w 503"/>
                  <a:gd name="T41" fmla="*/ 64 h 144"/>
                  <a:gd name="T42" fmla="*/ 424 w 503"/>
                  <a:gd name="T43" fmla="*/ 56 h 144"/>
                  <a:gd name="T44" fmla="*/ 360 w 503"/>
                  <a:gd name="T45" fmla="*/ 56 h 144"/>
                  <a:gd name="T46" fmla="*/ 304 w 503"/>
                  <a:gd name="T47" fmla="*/ 56 h 144"/>
                  <a:gd name="T48" fmla="*/ 256 w 503"/>
                  <a:gd name="T49" fmla="*/ 48 h 144"/>
                  <a:gd name="T50" fmla="*/ 208 w 503"/>
                  <a:gd name="T51" fmla="*/ 56 h 144"/>
                  <a:gd name="T52" fmla="*/ 152 w 503"/>
                  <a:gd name="T53" fmla="*/ 64 h 144"/>
                  <a:gd name="T54" fmla="*/ 88 w 503"/>
                  <a:gd name="T55" fmla="*/ 96 h 144"/>
                  <a:gd name="T56" fmla="*/ 72 w 503"/>
                  <a:gd name="T57" fmla="*/ 104 h 144"/>
                  <a:gd name="T58" fmla="*/ 56 w 503"/>
                  <a:gd name="T59" fmla="*/ 120 h 144"/>
                  <a:gd name="T60" fmla="*/ 40 w 503"/>
                  <a:gd name="T61" fmla="*/ 136 h 144"/>
                  <a:gd name="T62" fmla="*/ 32 w 503"/>
                  <a:gd name="T6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3" h="144">
                    <a:moveTo>
                      <a:pt x="32" y="144"/>
                    </a:moveTo>
                    <a:lnTo>
                      <a:pt x="24" y="136"/>
                    </a:lnTo>
                    <a:lnTo>
                      <a:pt x="16" y="120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88"/>
                    </a:lnTo>
                    <a:lnTo>
                      <a:pt x="24" y="80"/>
                    </a:lnTo>
                    <a:lnTo>
                      <a:pt x="72" y="48"/>
                    </a:lnTo>
                    <a:lnTo>
                      <a:pt x="112" y="24"/>
                    </a:lnTo>
                    <a:lnTo>
                      <a:pt x="152" y="8"/>
                    </a:lnTo>
                    <a:lnTo>
                      <a:pt x="264" y="0"/>
                    </a:lnTo>
                    <a:lnTo>
                      <a:pt x="328" y="0"/>
                    </a:lnTo>
                    <a:lnTo>
                      <a:pt x="360" y="0"/>
                    </a:lnTo>
                    <a:lnTo>
                      <a:pt x="400" y="0"/>
                    </a:lnTo>
                    <a:lnTo>
                      <a:pt x="440" y="0"/>
                    </a:lnTo>
                    <a:lnTo>
                      <a:pt x="464" y="8"/>
                    </a:lnTo>
                    <a:lnTo>
                      <a:pt x="464" y="16"/>
                    </a:lnTo>
                    <a:lnTo>
                      <a:pt x="472" y="32"/>
                    </a:lnTo>
                    <a:lnTo>
                      <a:pt x="487" y="56"/>
                    </a:lnTo>
                    <a:lnTo>
                      <a:pt x="503" y="72"/>
                    </a:lnTo>
                    <a:lnTo>
                      <a:pt x="480" y="64"/>
                    </a:lnTo>
                    <a:lnTo>
                      <a:pt x="424" y="56"/>
                    </a:lnTo>
                    <a:lnTo>
                      <a:pt x="360" y="56"/>
                    </a:lnTo>
                    <a:lnTo>
                      <a:pt x="304" y="56"/>
                    </a:lnTo>
                    <a:lnTo>
                      <a:pt x="256" y="48"/>
                    </a:lnTo>
                    <a:lnTo>
                      <a:pt x="208" y="56"/>
                    </a:lnTo>
                    <a:lnTo>
                      <a:pt x="152" y="64"/>
                    </a:lnTo>
                    <a:lnTo>
                      <a:pt x="88" y="96"/>
                    </a:lnTo>
                    <a:lnTo>
                      <a:pt x="72" y="104"/>
                    </a:lnTo>
                    <a:lnTo>
                      <a:pt x="56" y="120"/>
                    </a:lnTo>
                    <a:lnTo>
                      <a:pt x="40" y="136"/>
                    </a:lnTo>
                    <a:lnTo>
                      <a:pt x="32" y="14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2" name="Line 792"/>
              <p:cNvSpPr>
                <a:spLocks noChangeShapeType="1"/>
              </p:cNvSpPr>
              <p:nvPr/>
            </p:nvSpPr>
            <p:spPr bwMode="auto">
              <a:xfrm flipV="1">
                <a:off x="1199" y="2236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3" name="Freeform 793"/>
              <p:cNvSpPr>
                <a:spLocks/>
              </p:cNvSpPr>
              <p:nvPr/>
            </p:nvSpPr>
            <p:spPr bwMode="auto">
              <a:xfrm>
                <a:off x="1319" y="1581"/>
                <a:ext cx="40" cy="32"/>
              </a:xfrm>
              <a:custGeom>
                <a:avLst/>
                <a:gdLst>
                  <a:gd name="T0" fmla="*/ 0 w 40"/>
                  <a:gd name="T1" fmla="*/ 32 h 32"/>
                  <a:gd name="T2" fmla="*/ 24 w 40"/>
                  <a:gd name="T3" fmla="*/ 0 h 32"/>
                  <a:gd name="T4" fmla="*/ 40 w 40"/>
                  <a:gd name="T5" fmla="*/ 16 h 32"/>
                  <a:gd name="T6" fmla="*/ 0 w 40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0" y="32"/>
                    </a:moveTo>
                    <a:lnTo>
                      <a:pt x="24" y="0"/>
                    </a:lnTo>
                    <a:lnTo>
                      <a:pt x="40" y="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4" name="Freeform 794"/>
              <p:cNvSpPr>
                <a:spLocks/>
              </p:cNvSpPr>
              <p:nvPr/>
            </p:nvSpPr>
            <p:spPr bwMode="auto">
              <a:xfrm>
                <a:off x="1327" y="1589"/>
                <a:ext cx="40" cy="24"/>
              </a:xfrm>
              <a:custGeom>
                <a:avLst/>
                <a:gdLst>
                  <a:gd name="T0" fmla="*/ 0 w 40"/>
                  <a:gd name="T1" fmla="*/ 24 h 24"/>
                  <a:gd name="T2" fmla="*/ 16 w 40"/>
                  <a:gd name="T3" fmla="*/ 0 h 24"/>
                  <a:gd name="T4" fmla="*/ 40 w 40"/>
                  <a:gd name="T5" fmla="*/ 16 h 24"/>
                  <a:gd name="T6" fmla="*/ 0 w 40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4">
                    <a:moveTo>
                      <a:pt x="0" y="24"/>
                    </a:moveTo>
                    <a:lnTo>
                      <a:pt x="16" y="0"/>
                    </a:lnTo>
                    <a:lnTo>
                      <a:pt x="40" y="16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5" name="Freeform 795"/>
              <p:cNvSpPr>
                <a:spLocks/>
              </p:cNvSpPr>
              <p:nvPr/>
            </p:nvSpPr>
            <p:spPr bwMode="auto">
              <a:xfrm>
                <a:off x="1599" y="2020"/>
                <a:ext cx="119" cy="160"/>
              </a:xfrm>
              <a:custGeom>
                <a:avLst/>
                <a:gdLst>
                  <a:gd name="T0" fmla="*/ 0 w 119"/>
                  <a:gd name="T1" fmla="*/ 24 h 160"/>
                  <a:gd name="T2" fmla="*/ 8 w 119"/>
                  <a:gd name="T3" fmla="*/ 16 h 160"/>
                  <a:gd name="T4" fmla="*/ 32 w 119"/>
                  <a:gd name="T5" fmla="*/ 8 h 160"/>
                  <a:gd name="T6" fmla="*/ 55 w 119"/>
                  <a:gd name="T7" fmla="*/ 0 h 160"/>
                  <a:gd name="T8" fmla="*/ 55 w 119"/>
                  <a:gd name="T9" fmla="*/ 8 h 160"/>
                  <a:gd name="T10" fmla="*/ 63 w 119"/>
                  <a:gd name="T11" fmla="*/ 24 h 160"/>
                  <a:gd name="T12" fmla="*/ 71 w 119"/>
                  <a:gd name="T13" fmla="*/ 64 h 160"/>
                  <a:gd name="T14" fmla="*/ 95 w 119"/>
                  <a:gd name="T15" fmla="*/ 96 h 160"/>
                  <a:gd name="T16" fmla="*/ 119 w 119"/>
                  <a:gd name="T17" fmla="*/ 128 h 160"/>
                  <a:gd name="T18" fmla="*/ 103 w 119"/>
                  <a:gd name="T19" fmla="*/ 144 h 160"/>
                  <a:gd name="T20" fmla="*/ 79 w 119"/>
                  <a:gd name="T21" fmla="*/ 152 h 160"/>
                  <a:gd name="T22" fmla="*/ 71 w 119"/>
                  <a:gd name="T23" fmla="*/ 160 h 160"/>
                  <a:gd name="T24" fmla="*/ 63 w 119"/>
                  <a:gd name="T25" fmla="*/ 144 h 160"/>
                  <a:gd name="T26" fmla="*/ 40 w 119"/>
                  <a:gd name="T27" fmla="*/ 104 h 160"/>
                  <a:gd name="T28" fmla="*/ 32 w 119"/>
                  <a:gd name="T29" fmla="*/ 88 h 160"/>
                  <a:gd name="T30" fmla="*/ 24 w 119"/>
                  <a:gd name="T31" fmla="*/ 72 h 160"/>
                  <a:gd name="T32" fmla="*/ 8 w 119"/>
                  <a:gd name="T33" fmla="*/ 40 h 160"/>
                  <a:gd name="T34" fmla="*/ 0 w 119"/>
                  <a:gd name="T35" fmla="*/ 2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160">
                    <a:moveTo>
                      <a:pt x="0" y="24"/>
                    </a:moveTo>
                    <a:lnTo>
                      <a:pt x="8" y="16"/>
                    </a:lnTo>
                    <a:lnTo>
                      <a:pt x="32" y="8"/>
                    </a:lnTo>
                    <a:lnTo>
                      <a:pt x="55" y="0"/>
                    </a:lnTo>
                    <a:lnTo>
                      <a:pt x="55" y="8"/>
                    </a:lnTo>
                    <a:lnTo>
                      <a:pt x="63" y="24"/>
                    </a:lnTo>
                    <a:lnTo>
                      <a:pt x="71" y="64"/>
                    </a:lnTo>
                    <a:lnTo>
                      <a:pt x="95" y="96"/>
                    </a:lnTo>
                    <a:lnTo>
                      <a:pt x="119" y="128"/>
                    </a:lnTo>
                    <a:lnTo>
                      <a:pt x="103" y="144"/>
                    </a:lnTo>
                    <a:lnTo>
                      <a:pt x="79" y="152"/>
                    </a:lnTo>
                    <a:lnTo>
                      <a:pt x="71" y="160"/>
                    </a:lnTo>
                    <a:lnTo>
                      <a:pt x="63" y="144"/>
                    </a:lnTo>
                    <a:lnTo>
                      <a:pt x="40" y="104"/>
                    </a:lnTo>
                    <a:lnTo>
                      <a:pt x="32" y="88"/>
                    </a:lnTo>
                    <a:lnTo>
                      <a:pt x="24" y="72"/>
                    </a:lnTo>
                    <a:lnTo>
                      <a:pt x="8" y="4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6" name="Line 796"/>
              <p:cNvSpPr>
                <a:spLocks noChangeShapeType="1"/>
              </p:cNvSpPr>
              <p:nvPr/>
            </p:nvSpPr>
            <p:spPr bwMode="auto">
              <a:xfrm flipH="1">
                <a:off x="1599" y="2044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7" name="Freeform 797"/>
              <p:cNvSpPr>
                <a:spLocks/>
              </p:cNvSpPr>
              <p:nvPr/>
            </p:nvSpPr>
            <p:spPr bwMode="auto">
              <a:xfrm>
                <a:off x="1694" y="2116"/>
                <a:ext cx="48" cy="32"/>
              </a:xfrm>
              <a:custGeom>
                <a:avLst/>
                <a:gdLst>
                  <a:gd name="T0" fmla="*/ 0 w 48"/>
                  <a:gd name="T1" fmla="*/ 0 h 32"/>
                  <a:gd name="T2" fmla="*/ 48 w 48"/>
                  <a:gd name="T3" fmla="*/ 16 h 32"/>
                  <a:gd name="T4" fmla="*/ 24 w 48"/>
                  <a:gd name="T5" fmla="*/ 32 h 32"/>
                  <a:gd name="T6" fmla="*/ 0 w 4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48" y="16"/>
                    </a:lnTo>
                    <a:lnTo>
                      <a:pt x="2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8" name="Freeform 798"/>
              <p:cNvSpPr>
                <a:spLocks/>
              </p:cNvSpPr>
              <p:nvPr/>
            </p:nvSpPr>
            <p:spPr bwMode="auto">
              <a:xfrm>
                <a:off x="1702" y="2124"/>
                <a:ext cx="48" cy="24"/>
              </a:xfrm>
              <a:custGeom>
                <a:avLst/>
                <a:gdLst>
                  <a:gd name="T0" fmla="*/ 0 w 48"/>
                  <a:gd name="T1" fmla="*/ 0 h 24"/>
                  <a:gd name="T2" fmla="*/ 48 w 48"/>
                  <a:gd name="T3" fmla="*/ 8 h 24"/>
                  <a:gd name="T4" fmla="*/ 24 w 48"/>
                  <a:gd name="T5" fmla="*/ 24 h 24"/>
                  <a:gd name="T6" fmla="*/ 0 w 4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0"/>
                    </a:moveTo>
                    <a:lnTo>
                      <a:pt x="48" y="8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9" name="Freeform 799"/>
              <p:cNvSpPr>
                <a:spLocks/>
              </p:cNvSpPr>
              <p:nvPr/>
            </p:nvSpPr>
            <p:spPr bwMode="auto">
              <a:xfrm>
                <a:off x="1487" y="2060"/>
                <a:ext cx="335" cy="415"/>
              </a:xfrm>
              <a:custGeom>
                <a:avLst/>
                <a:gdLst>
                  <a:gd name="T0" fmla="*/ 311 w 335"/>
                  <a:gd name="T1" fmla="*/ 0 h 415"/>
                  <a:gd name="T2" fmla="*/ 319 w 335"/>
                  <a:gd name="T3" fmla="*/ 8 h 415"/>
                  <a:gd name="T4" fmla="*/ 327 w 335"/>
                  <a:gd name="T5" fmla="*/ 24 h 415"/>
                  <a:gd name="T6" fmla="*/ 335 w 335"/>
                  <a:gd name="T7" fmla="*/ 56 h 415"/>
                  <a:gd name="T8" fmla="*/ 335 w 335"/>
                  <a:gd name="T9" fmla="*/ 72 h 415"/>
                  <a:gd name="T10" fmla="*/ 327 w 335"/>
                  <a:gd name="T11" fmla="*/ 80 h 415"/>
                  <a:gd name="T12" fmla="*/ 319 w 335"/>
                  <a:gd name="T13" fmla="*/ 88 h 415"/>
                  <a:gd name="T14" fmla="*/ 271 w 335"/>
                  <a:gd name="T15" fmla="*/ 128 h 415"/>
                  <a:gd name="T16" fmla="*/ 223 w 335"/>
                  <a:gd name="T17" fmla="*/ 168 h 415"/>
                  <a:gd name="T18" fmla="*/ 160 w 335"/>
                  <a:gd name="T19" fmla="*/ 216 h 415"/>
                  <a:gd name="T20" fmla="*/ 128 w 335"/>
                  <a:gd name="T21" fmla="*/ 240 h 415"/>
                  <a:gd name="T22" fmla="*/ 104 w 335"/>
                  <a:gd name="T23" fmla="*/ 264 h 415"/>
                  <a:gd name="T24" fmla="*/ 80 w 335"/>
                  <a:gd name="T25" fmla="*/ 288 h 415"/>
                  <a:gd name="T26" fmla="*/ 64 w 335"/>
                  <a:gd name="T27" fmla="*/ 320 h 415"/>
                  <a:gd name="T28" fmla="*/ 56 w 335"/>
                  <a:gd name="T29" fmla="*/ 336 h 415"/>
                  <a:gd name="T30" fmla="*/ 56 w 335"/>
                  <a:gd name="T31" fmla="*/ 359 h 415"/>
                  <a:gd name="T32" fmla="*/ 48 w 335"/>
                  <a:gd name="T33" fmla="*/ 391 h 415"/>
                  <a:gd name="T34" fmla="*/ 56 w 335"/>
                  <a:gd name="T35" fmla="*/ 415 h 415"/>
                  <a:gd name="T36" fmla="*/ 40 w 335"/>
                  <a:gd name="T37" fmla="*/ 407 h 415"/>
                  <a:gd name="T38" fmla="*/ 16 w 335"/>
                  <a:gd name="T39" fmla="*/ 399 h 415"/>
                  <a:gd name="T40" fmla="*/ 0 w 335"/>
                  <a:gd name="T41" fmla="*/ 391 h 415"/>
                  <a:gd name="T42" fmla="*/ 0 w 335"/>
                  <a:gd name="T43" fmla="*/ 375 h 415"/>
                  <a:gd name="T44" fmla="*/ 0 w 335"/>
                  <a:gd name="T45" fmla="*/ 351 h 415"/>
                  <a:gd name="T46" fmla="*/ 8 w 335"/>
                  <a:gd name="T47" fmla="*/ 320 h 415"/>
                  <a:gd name="T48" fmla="*/ 32 w 335"/>
                  <a:gd name="T49" fmla="*/ 272 h 415"/>
                  <a:gd name="T50" fmla="*/ 72 w 335"/>
                  <a:gd name="T51" fmla="*/ 232 h 415"/>
                  <a:gd name="T52" fmla="*/ 120 w 335"/>
                  <a:gd name="T53" fmla="*/ 184 h 415"/>
                  <a:gd name="T54" fmla="*/ 144 w 335"/>
                  <a:gd name="T55" fmla="*/ 152 h 415"/>
                  <a:gd name="T56" fmla="*/ 175 w 335"/>
                  <a:gd name="T57" fmla="*/ 136 h 415"/>
                  <a:gd name="T58" fmla="*/ 199 w 335"/>
                  <a:gd name="T59" fmla="*/ 112 h 415"/>
                  <a:gd name="T60" fmla="*/ 223 w 335"/>
                  <a:gd name="T61" fmla="*/ 96 h 415"/>
                  <a:gd name="T62" fmla="*/ 263 w 335"/>
                  <a:gd name="T63" fmla="*/ 64 h 415"/>
                  <a:gd name="T64" fmla="*/ 271 w 335"/>
                  <a:gd name="T65" fmla="*/ 48 h 415"/>
                  <a:gd name="T66" fmla="*/ 287 w 335"/>
                  <a:gd name="T67" fmla="*/ 32 h 415"/>
                  <a:gd name="T68" fmla="*/ 303 w 335"/>
                  <a:gd name="T69" fmla="*/ 8 h 415"/>
                  <a:gd name="T70" fmla="*/ 311 w 335"/>
                  <a:gd name="T71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15">
                    <a:moveTo>
                      <a:pt x="311" y="0"/>
                    </a:moveTo>
                    <a:lnTo>
                      <a:pt x="319" y="8"/>
                    </a:lnTo>
                    <a:lnTo>
                      <a:pt x="327" y="24"/>
                    </a:lnTo>
                    <a:lnTo>
                      <a:pt x="335" y="56"/>
                    </a:lnTo>
                    <a:lnTo>
                      <a:pt x="335" y="72"/>
                    </a:lnTo>
                    <a:lnTo>
                      <a:pt x="327" y="80"/>
                    </a:lnTo>
                    <a:lnTo>
                      <a:pt x="319" y="88"/>
                    </a:lnTo>
                    <a:lnTo>
                      <a:pt x="271" y="128"/>
                    </a:lnTo>
                    <a:lnTo>
                      <a:pt x="223" y="168"/>
                    </a:lnTo>
                    <a:lnTo>
                      <a:pt x="160" y="216"/>
                    </a:lnTo>
                    <a:lnTo>
                      <a:pt x="128" y="240"/>
                    </a:lnTo>
                    <a:lnTo>
                      <a:pt x="104" y="264"/>
                    </a:lnTo>
                    <a:lnTo>
                      <a:pt x="80" y="288"/>
                    </a:lnTo>
                    <a:lnTo>
                      <a:pt x="64" y="320"/>
                    </a:lnTo>
                    <a:lnTo>
                      <a:pt x="56" y="336"/>
                    </a:lnTo>
                    <a:lnTo>
                      <a:pt x="56" y="359"/>
                    </a:lnTo>
                    <a:lnTo>
                      <a:pt x="48" y="391"/>
                    </a:lnTo>
                    <a:lnTo>
                      <a:pt x="56" y="415"/>
                    </a:lnTo>
                    <a:lnTo>
                      <a:pt x="40" y="407"/>
                    </a:lnTo>
                    <a:lnTo>
                      <a:pt x="16" y="399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1"/>
                    </a:lnTo>
                    <a:lnTo>
                      <a:pt x="8" y="320"/>
                    </a:lnTo>
                    <a:lnTo>
                      <a:pt x="32" y="272"/>
                    </a:lnTo>
                    <a:lnTo>
                      <a:pt x="72" y="232"/>
                    </a:lnTo>
                    <a:lnTo>
                      <a:pt x="120" y="184"/>
                    </a:lnTo>
                    <a:lnTo>
                      <a:pt x="144" y="152"/>
                    </a:lnTo>
                    <a:lnTo>
                      <a:pt x="175" y="136"/>
                    </a:lnTo>
                    <a:lnTo>
                      <a:pt x="199" y="112"/>
                    </a:lnTo>
                    <a:lnTo>
                      <a:pt x="223" y="96"/>
                    </a:lnTo>
                    <a:lnTo>
                      <a:pt x="263" y="64"/>
                    </a:lnTo>
                    <a:lnTo>
                      <a:pt x="271" y="48"/>
                    </a:lnTo>
                    <a:lnTo>
                      <a:pt x="287" y="32"/>
                    </a:lnTo>
                    <a:lnTo>
                      <a:pt x="303" y="8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0" name="Line 800"/>
              <p:cNvSpPr>
                <a:spLocks noChangeShapeType="1"/>
              </p:cNvSpPr>
              <p:nvPr/>
            </p:nvSpPr>
            <p:spPr bwMode="auto">
              <a:xfrm flipH="1" flipV="1">
                <a:off x="1798" y="2060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1" name="Freeform 801"/>
              <p:cNvSpPr>
                <a:spLocks/>
              </p:cNvSpPr>
              <p:nvPr/>
            </p:nvSpPr>
            <p:spPr bwMode="auto">
              <a:xfrm>
                <a:off x="1647" y="2204"/>
                <a:ext cx="111" cy="287"/>
              </a:xfrm>
              <a:custGeom>
                <a:avLst/>
                <a:gdLst>
                  <a:gd name="T0" fmla="*/ 63 w 111"/>
                  <a:gd name="T1" fmla="*/ 287 h 287"/>
                  <a:gd name="T2" fmla="*/ 55 w 111"/>
                  <a:gd name="T3" fmla="*/ 279 h 287"/>
                  <a:gd name="T4" fmla="*/ 63 w 111"/>
                  <a:gd name="T5" fmla="*/ 255 h 287"/>
                  <a:gd name="T6" fmla="*/ 79 w 111"/>
                  <a:gd name="T7" fmla="*/ 215 h 287"/>
                  <a:gd name="T8" fmla="*/ 87 w 111"/>
                  <a:gd name="T9" fmla="*/ 184 h 287"/>
                  <a:gd name="T10" fmla="*/ 95 w 111"/>
                  <a:gd name="T11" fmla="*/ 160 h 287"/>
                  <a:gd name="T12" fmla="*/ 103 w 111"/>
                  <a:gd name="T13" fmla="*/ 128 h 287"/>
                  <a:gd name="T14" fmla="*/ 111 w 111"/>
                  <a:gd name="T15" fmla="*/ 104 h 287"/>
                  <a:gd name="T16" fmla="*/ 103 w 111"/>
                  <a:gd name="T17" fmla="*/ 64 h 287"/>
                  <a:gd name="T18" fmla="*/ 95 w 111"/>
                  <a:gd name="T19" fmla="*/ 24 h 287"/>
                  <a:gd name="T20" fmla="*/ 95 w 111"/>
                  <a:gd name="T21" fmla="*/ 8 h 287"/>
                  <a:gd name="T22" fmla="*/ 95 w 111"/>
                  <a:gd name="T23" fmla="*/ 0 h 287"/>
                  <a:gd name="T24" fmla="*/ 87 w 111"/>
                  <a:gd name="T25" fmla="*/ 8 h 287"/>
                  <a:gd name="T26" fmla="*/ 71 w 111"/>
                  <a:gd name="T27" fmla="*/ 24 h 287"/>
                  <a:gd name="T28" fmla="*/ 47 w 111"/>
                  <a:gd name="T29" fmla="*/ 32 h 287"/>
                  <a:gd name="T30" fmla="*/ 39 w 111"/>
                  <a:gd name="T31" fmla="*/ 40 h 287"/>
                  <a:gd name="T32" fmla="*/ 39 w 111"/>
                  <a:gd name="T33" fmla="*/ 48 h 287"/>
                  <a:gd name="T34" fmla="*/ 47 w 111"/>
                  <a:gd name="T35" fmla="*/ 72 h 287"/>
                  <a:gd name="T36" fmla="*/ 55 w 111"/>
                  <a:gd name="T37" fmla="*/ 96 h 287"/>
                  <a:gd name="T38" fmla="*/ 47 w 111"/>
                  <a:gd name="T39" fmla="*/ 120 h 287"/>
                  <a:gd name="T40" fmla="*/ 39 w 111"/>
                  <a:gd name="T41" fmla="*/ 144 h 287"/>
                  <a:gd name="T42" fmla="*/ 23 w 111"/>
                  <a:gd name="T43" fmla="*/ 192 h 287"/>
                  <a:gd name="T44" fmla="*/ 15 w 111"/>
                  <a:gd name="T45" fmla="*/ 223 h 287"/>
                  <a:gd name="T46" fmla="*/ 0 w 111"/>
                  <a:gd name="T47" fmla="*/ 263 h 287"/>
                  <a:gd name="T48" fmla="*/ 0 w 111"/>
                  <a:gd name="T49" fmla="*/ 279 h 287"/>
                  <a:gd name="T50" fmla="*/ 7 w 111"/>
                  <a:gd name="T51" fmla="*/ 287 h 287"/>
                  <a:gd name="T52" fmla="*/ 23 w 111"/>
                  <a:gd name="T53" fmla="*/ 287 h 287"/>
                  <a:gd name="T54" fmla="*/ 47 w 111"/>
                  <a:gd name="T55" fmla="*/ 287 h 287"/>
                  <a:gd name="T56" fmla="*/ 55 w 111"/>
                  <a:gd name="T57" fmla="*/ 287 h 287"/>
                  <a:gd name="T58" fmla="*/ 63 w 111"/>
                  <a:gd name="T5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1" h="287">
                    <a:moveTo>
                      <a:pt x="63" y="287"/>
                    </a:moveTo>
                    <a:lnTo>
                      <a:pt x="55" y="279"/>
                    </a:lnTo>
                    <a:lnTo>
                      <a:pt x="63" y="255"/>
                    </a:lnTo>
                    <a:lnTo>
                      <a:pt x="79" y="215"/>
                    </a:lnTo>
                    <a:lnTo>
                      <a:pt x="87" y="184"/>
                    </a:lnTo>
                    <a:lnTo>
                      <a:pt x="95" y="160"/>
                    </a:lnTo>
                    <a:lnTo>
                      <a:pt x="103" y="128"/>
                    </a:lnTo>
                    <a:lnTo>
                      <a:pt x="111" y="104"/>
                    </a:lnTo>
                    <a:lnTo>
                      <a:pt x="103" y="64"/>
                    </a:lnTo>
                    <a:lnTo>
                      <a:pt x="95" y="24"/>
                    </a:lnTo>
                    <a:lnTo>
                      <a:pt x="95" y="8"/>
                    </a:lnTo>
                    <a:lnTo>
                      <a:pt x="95" y="0"/>
                    </a:lnTo>
                    <a:lnTo>
                      <a:pt x="87" y="8"/>
                    </a:lnTo>
                    <a:lnTo>
                      <a:pt x="71" y="24"/>
                    </a:lnTo>
                    <a:lnTo>
                      <a:pt x="47" y="32"/>
                    </a:lnTo>
                    <a:lnTo>
                      <a:pt x="39" y="40"/>
                    </a:lnTo>
                    <a:lnTo>
                      <a:pt x="39" y="48"/>
                    </a:lnTo>
                    <a:lnTo>
                      <a:pt x="47" y="72"/>
                    </a:lnTo>
                    <a:lnTo>
                      <a:pt x="55" y="96"/>
                    </a:lnTo>
                    <a:lnTo>
                      <a:pt x="47" y="120"/>
                    </a:lnTo>
                    <a:lnTo>
                      <a:pt x="39" y="144"/>
                    </a:lnTo>
                    <a:lnTo>
                      <a:pt x="23" y="192"/>
                    </a:lnTo>
                    <a:lnTo>
                      <a:pt x="15" y="223"/>
                    </a:lnTo>
                    <a:lnTo>
                      <a:pt x="0" y="263"/>
                    </a:lnTo>
                    <a:lnTo>
                      <a:pt x="0" y="279"/>
                    </a:lnTo>
                    <a:lnTo>
                      <a:pt x="7" y="287"/>
                    </a:lnTo>
                    <a:lnTo>
                      <a:pt x="23" y="287"/>
                    </a:lnTo>
                    <a:lnTo>
                      <a:pt x="47" y="287"/>
                    </a:lnTo>
                    <a:lnTo>
                      <a:pt x="55" y="287"/>
                    </a:lnTo>
                    <a:lnTo>
                      <a:pt x="63" y="28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2" name="Line 802"/>
              <p:cNvSpPr>
                <a:spLocks noChangeShapeType="1"/>
              </p:cNvSpPr>
              <p:nvPr/>
            </p:nvSpPr>
            <p:spPr bwMode="auto">
              <a:xfrm flipH="1" flipV="1">
                <a:off x="1710" y="2491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3" name="Freeform 803"/>
              <p:cNvSpPr>
                <a:spLocks/>
              </p:cNvSpPr>
              <p:nvPr/>
            </p:nvSpPr>
            <p:spPr bwMode="auto">
              <a:xfrm>
                <a:off x="1551" y="2348"/>
                <a:ext cx="72" cy="143"/>
              </a:xfrm>
              <a:custGeom>
                <a:avLst/>
                <a:gdLst>
                  <a:gd name="T0" fmla="*/ 72 w 72"/>
                  <a:gd name="T1" fmla="*/ 143 h 143"/>
                  <a:gd name="T2" fmla="*/ 72 w 72"/>
                  <a:gd name="T3" fmla="*/ 111 h 143"/>
                  <a:gd name="T4" fmla="*/ 64 w 72"/>
                  <a:gd name="T5" fmla="*/ 63 h 143"/>
                  <a:gd name="T6" fmla="*/ 40 w 72"/>
                  <a:gd name="T7" fmla="*/ 24 h 143"/>
                  <a:gd name="T8" fmla="*/ 24 w 72"/>
                  <a:gd name="T9" fmla="*/ 8 h 143"/>
                  <a:gd name="T10" fmla="*/ 24 w 72"/>
                  <a:gd name="T11" fmla="*/ 0 h 143"/>
                  <a:gd name="T12" fmla="*/ 8 w 72"/>
                  <a:gd name="T13" fmla="*/ 16 h 143"/>
                  <a:gd name="T14" fmla="*/ 0 w 72"/>
                  <a:gd name="T15" fmla="*/ 32 h 143"/>
                  <a:gd name="T16" fmla="*/ 0 w 72"/>
                  <a:gd name="T17" fmla="*/ 56 h 143"/>
                  <a:gd name="T18" fmla="*/ 8 w 72"/>
                  <a:gd name="T19" fmla="*/ 71 h 143"/>
                  <a:gd name="T20" fmla="*/ 16 w 72"/>
                  <a:gd name="T21" fmla="*/ 103 h 143"/>
                  <a:gd name="T22" fmla="*/ 16 w 72"/>
                  <a:gd name="T23" fmla="*/ 127 h 143"/>
                  <a:gd name="T24" fmla="*/ 24 w 72"/>
                  <a:gd name="T25" fmla="*/ 127 h 143"/>
                  <a:gd name="T26" fmla="*/ 40 w 72"/>
                  <a:gd name="T27" fmla="*/ 135 h 143"/>
                  <a:gd name="T28" fmla="*/ 64 w 72"/>
                  <a:gd name="T29" fmla="*/ 135 h 143"/>
                  <a:gd name="T30" fmla="*/ 72 w 72"/>
                  <a:gd name="T31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143">
                    <a:moveTo>
                      <a:pt x="72" y="143"/>
                    </a:moveTo>
                    <a:lnTo>
                      <a:pt x="72" y="111"/>
                    </a:lnTo>
                    <a:lnTo>
                      <a:pt x="64" y="63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8" y="71"/>
                    </a:lnTo>
                    <a:lnTo>
                      <a:pt x="16" y="103"/>
                    </a:lnTo>
                    <a:lnTo>
                      <a:pt x="16" y="127"/>
                    </a:lnTo>
                    <a:lnTo>
                      <a:pt x="24" y="127"/>
                    </a:lnTo>
                    <a:lnTo>
                      <a:pt x="40" y="135"/>
                    </a:lnTo>
                    <a:lnTo>
                      <a:pt x="64" y="135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4" name="Line 804"/>
              <p:cNvSpPr>
                <a:spLocks noChangeShapeType="1"/>
              </p:cNvSpPr>
              <p:nvPr/>
            </p:nvSpPr>
            <p:spPr bwMode="auto">
              <a:xfrm flipH="1">
                <a:off x="1631" y="2491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5" name="Freeform 805"/>
              <p:cNvSpPr>
                <a:spLocks/>
              </p:cNvSpPr>
              <p:nvPr/>
            </p:nvSpPr>
            <p:spPr bwMode="auto">
              <a:xfrm>
                <a:off x="1271" y="2228"/>
                <a:ext cx="120" cy="128"/>
              </a:xfrm>
              <a:custGeom>
                <a:avLst/>
                <a:gdLst>
                  <a:gd name="T0" fmla="*/ 0 w 120"/>
                  <a:gd name="T1" fmla="*/ 88 h 128"/>
                  <a:gd name="T2" fmla="*/ 16 w 120"/>
                  <a:gd name="T3" fmla="*/ 56 h 128"/>
                  <a:gd name="T4" fmla="*/ 56 w 120"/>
                  <a:gd name="T5" fmla="*/ 16 h 128"/>
                  <a:gd name="T6" fmla="*/ 80 w 120"/>
                  <a:gd name="T7" fmla="*/ 0 h 128"/>
                  <a:gd name="T8" fmla="*/ 96 w 120"/>
                  <a:gd name="T9" fmla="*/ 16 h 128"/>
                  <a:gd name="T10" fmla="*/ 120 w 120"/>
                  <a:gd name="T11" fmla="*/ 32 h 128"/>
                  <a:gd name="T12" fmla="*/ 96 w 120"/>
                  <a:gd name="T13" fmla="*/ 40 h 128"/>
                  <a:gd name="T14" fmla="*/ 72 w 120"/>
                  <a:gd name="T15" fmla="*/ 64 h 128"/>
                  <a:gd name="T16" fmla="*/ 48 w 120"/>
                  <a:gd name="T17" fmla="*/ 88 h 128"/>
                  <a:gd name="T18" fmla="*/ 40 w 120"/>
                  <a:gd name="T19" fmla="*/ 104 h 128"/>
                  <a:gd name="T20" fmla="*/ 40 w 120"/>
                  <a:gd name="T21" fmla="*/ 120 h 128"/>
                  <a:gd name="T22" fmla="*/ 32 w 120"/>
                  <a:gd name="T23" fmla="*/ 128 h 128"/>
                  <a:gd name="T24" fmla="*/ 24 w 120"/>
                  <a:gd name="T25" fmla="*/ 120 h 128"/>
                  <a:gd name="T26" fmla="*/ 16 w 120"/>
                  <a:gd name="T27" fmla="*/ 112 h 128"/>
                  <a:gd name="T28" fmla="*/ 0 w 120"/>
                  <a:gd name="T29" fmla="*/ 96 h 128"/>
                  <a:gd name="T30" fmla="*/ 0 w 120"/>
                  <a:gd name="T3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28">
                    <a:moveTo>
                      <a:pt x="0" y="88"/>
                    </a:moveTo>
                    <a:lnTo>
                      <a:pt x="16" y="56"/>
                    </a:lnTo>
                    <a:lnTo>
                      <a:pt x="56" y="16"/>
                    </a:lnTo>
                    <a:lnTo>
                      <a:pt x="80" y="0"/>
                    </a:lnTo>
                    <a:lnTo>
                      <a:pt x="96" y="16"/>
                    </a:lnTo>
                    <a:lnTo>
                      <a:pt x="120" y="32"/>
                    </a:lnTo>
                    <a:lnTo>
                      <a:pt x="96" y="40"/>
                    </a:lnTo>
                    <a:lnTo>
                      <a:pt x="72" y="64"/>
                    </a:lnTo>
                    <a:lnTo>
                      <a:pt x="48" y="88"/>
                    </a:lnTo>
                    <a:lnTo>
                      <a:pt x="40" y="104"/>
                    </a:lnTo>
                    <a:lnTo>
                      <a:pt x="40" y="120"/>
                    </a:lnTo>
                    <a:lnTo>
                      <a:pt x="32" y="128"/>
                    </a:lnTo>
                    <a:lnTo>
                      <a:pt x="24" y="120"/>
                    </a:lnTo>
                    <a:lnTo>
                      <a:pt x="16" y="112"/>
                    </a:lnTo>
                    <a:lnTo>
                      <a:pt x="0" y="9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6" name="Line 806"/>
              <p:cNvSpPr>
                <a:spLocks noChangeShapeType="1"/>
              </p:cNvSpPr>
              <p:nvPr/>
            </p:nvSpPr>
            <p:spPr bwMode="auto">
              <a:xfrm flipH="1">
                <a:off x="1271" y="231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7" name="Freeform 807"/>
              <p:cNvSpPr>
                <a:spLocks/>
              </p:cNvSpPr>
              <p:nvPr/>
            </p:nvSpPr>
            <p:spPr bwMode="auto">
              <a:xfrm>
                <a:off x="1263" y="2156"/>
                <a:ext cx="272" cy="200"/>
              </a:xfrm>
              <a:custGeom>
                <a:avLst/>
                <a:gdLst>
                  <a:gd name="T0" fmla="*/ 0 w 272"/>
                  <a:gd name="T1" fmla="*/ 32 h 200"/>
                  <a:gd name="T2" fmla="*/ 8 w 272"/>
                  <a:gd name="T3" fmla="*/ 24 h 200"/>
                  <a:gd name="T4" fmla="*/ 24 w 272"/>
                  <a:gd name="T5" fmla="*/ 16 h 200"/>
                  <a:gd name="T6" fmla="*/ 56 w 272"/>
                  <a:gd name="T7" fmla="*/ 0 h 200"/>
                  <a:gd name="T8" fmla="*/ 72 w 272"/>
                  <a:gd name="T9" fmla="*/ 0 h 200"/>
                  <a:gd name="T10" fmla="*/ 96 w 272"/>
                  <a:gd name="T11" fmla="*/ 16 h 200"/>
                  <a:gd name="T12" fmla="*/ 136 w 272"/>
                  <a:gd name="T13" fmla="*/ 40 h 200"/>
                  <a:gd name="T14" fmla="*/ 176 w 272"/>
                  <a:gd name="T15" fmla="*/ 64 h 200"/>
                  <a:gd name="T16" fmla="*/ 200 w 272"/>
                  <a:gd name="T17" fmla="*/ 88 h 200"/>
                  <a:gd name="T18" fmla="*/ 240 w 272"/>
                  <a:gd name="T19" fmla="*/ 120 h 200"/>
                  <a:gd name="T20" fmla="*/ 272 w 272"/>
                  <a:gd name="T21" fmla="*/ 152 h 200"/>
                  <a:gd name="T22" fmla="*/ 264 w 272"/>
                  <a:gd name="T23" fmla="*/ 160 h 200"/>
                  <a:gd name="T24" fmla="*/ 256 w 272"/>
                  <a:gd name="T25" fmla="*/ 176 h 200"/>
                  <a:gd name="T26" fmla="*/ 240 w 272"/>
                  <a:gd name="T27" fmla="*/ 200 h 200"/>
                  <a:gd name="T28" fmla="*/ 216 w 272"/>
                  <a:gd name="T29" fmla="*/ 168 h 200"/>
                  <a:gd name="T30" fmla="*/ 184 w 272"/>
                  <a:gd name="T31" fmla="*/ 144 h 200"/>
                  <a:gd name="T32" fmla="*/ 144 w 272"/>
                  <a:gd name="T33" fmla="*/ 112 h 200"/>
                  <a:gd name="T34" fmla="*/ 120 w 272"/>
                  <a:gd name="T35" fmla="*/ 96 h 200"/>
                  <a:gd name="T36" fmla="*/ 96 w 272"/>
                  <a:gd name="T37" fmla="*/ 80 h 200"/>
                  <a:gd name="T38" fmla="*/ 72 w 272"/>
                  <a:gd name="T39" fmla="*/ 64 h 200"/>
                  <a:gd name="T40" fmla="*/ 48 w 272"/>
                  <a:gd name="T41" fmla="*/ 56 h 200"/>
                  <a:gd name="T42" fmla="*/ 16 w 272"/>
                  <a:gd name="T43" fmla="*/ 40 h 200"/>
                  <a:gd name="T44" fmla="*/ 0 w 272"/>
                  <a:gd name="T45" fmla="*/ 3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2" h="200">
                    <a:moveTo>
                      <a:pt x="0" y="32"/>
                    </a:moveTo>
                    <a:lnTo>
                      <a:pt x="8" y="24"/>
                    </a:lnTo>
                    <a:lnTo>
                      <a:pt x="24" y="16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96" y="16"/>
                    </a:lnTo>
                    <a:lnTo>
                      <a:pt x="136" y="40"/>
                    </a:lnTo>
                    <a:lnTo>
                      <a:pt x="176" y="64"/>
                    </a:lnTo>
                    <a:lnTo>
                      <a:pt x="200" y="88"/>
                    </a:lnTo>
                    <a:lnTo>
                      <a:pt x="240" y="120"/>
                    </a:lnTo>
                    <a:lnTo>
                      <a:pt x="272" y="152"/>
                    </a:lnTo>
                    <a:lnTo>
                      <a:pt x="264" y="160"/>
                    </a:lnTo>
                    <a:lnTo>
                      <a:pt x="256" y="176"/>
                    </a:lnTo>
                    <a:lnTo>
                      <a:pt x="240" y="200"/>
                    </a:lnTo>
                    <a:lnTo>
                      <a:pt x="216" y="168"/>
                    </a:lnTo>
                    <a:lnTo>
                      <a:pt x="184" y="144"/>
                    </a:lnTo>
                    <a:lnTo>
                      <a:pt x="144" y="112"/>
                    </a:lnTo>
                    <a:lnTo>
                      <a:pt x="120" y="96"/>
                    </a:lnTo>
                    <a:lnTo>
                      <a:pt x="96" y="80"/>
                    </a:lnTo>
                    <a:lnTo>
                      <a:pt x="72" y="64"/>
                    </a:lnTo>
                    <a:lnTo>
                      <a:pt x="48" y="56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8" name="Line 808"/>
              <p:cNvSpPr>
                <a:spLocks noChangeShapeType="1"/>
              </p:cNvSpPr>
              <p:nvPr/>
            </p:nvSpPr>
            <p:spPr bwMode="auto">
              <a:xfrm flipH="1">
                <a:off x="1263" y="218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9" name="Freeform 809"/>
              <p:cNvSpPr>
                <a:spLocks/>
              </p:cNvSpPr>
              <p:nvPr/>
            </p:nvSpPr>
            <p:spPr bwMode="auto">
              <a:xfrm>
                <a:off x="1319" y="1885"/>
                <a:ext cx="423" cy="175"/>
              </a:xfrm>
              <a:custGeom>
                <a:avLst/>
                <a:gdLst>
                  <a:gd name="T0" fmla="*/ 0 w 423"/>
                  <a:gd name="T1" fmla="*/ 0 h 175"/>
                  <a:gd name="T2" fmla="*/ 8 w 423"/>
                  <a:gd name="T3" fmla="*/ 8 h 175"/>
                  <a:gd name="T4" fmla="*/ 32 w 423"/>
                  <a:gd name="T5" fmla="*/ 24 h 175"/>
                  <a:gd name="T6" fmla="*/ 56 w 423"/>
                  <a:gd name="T7" fmla="*/ 31 h 175"/>
                  <a:gd name="T8" fmla="*/ 56 w 423"/>
                  <a:gd name="T9" fmla="*/ 39 h 175"/>
                  <a:gd name="T10" fmla="*/ 56 w 423"/>
                  <a:gd name="T11" fmla="*/ 63 h 175"/>
                  <a:gd name="T12" fmla="*/ 72 w 423"/>
                  <a:gd name="T13" fmla="*/ 95 h 175"/>
                  <a:gd name="T14" fmla="*/ 88 w 423"/>
                  <a:gd name="T15" fmla="*/ 103 h 175"/>
                  <a:gd name="T16" fmla="*/ 104 w 423"/>
                  <a:gd name="T17" fmla="*/ 119 h 175"/>
                  <a:gd name="T18" fmla="*/ 152 w 423"/>
                  <a:gd name="T19" fmla="*/ 135 h 175"/>
                  <a:gd name="T20" fmla="*/ 216 w 423"/>
                  <a:gd name="T21" fmla="*/ 143 h 175"/>
                  <a:gd name="T22" fmla="*/ 256 w 423"/>
                  <a:gd name="T23" fmla="*/ 127 h 175"/>
                  <a:gd name="T24" fmla="*/ 296 w 423"/>
                  <a:gd name="T25" fmla="*/ 119 h 175"/>
                  <a:gd name="T26" fmla="*/ 335 w 423"/>
                  <a:gd name="T27" fmla="*/ 95 h 175"/>
                  <a:gd name="T28" fmla="*/ 367 w 423"/>
                  <a:gd name="T29" fmla="*/ 79 h 175"/>
                  <a:gd name="T30" fmla="*/ 391 w 423"/>
                  <a:gd name="T31" fmla="*/ 79 h 175"/>
                  <a:gd name="T32" fmla="*/ 407 w 423"/>
                  <a:gd name="T33" fmla="*/ 87 h 175"/>
                  <a:gd name="T34" fmla="*/ 423 w 423"/>
                  <a:gd name="T35" fmla="*/ 103 h 175"/>
                  <a:gd name="T36" fmla="*/ 399 w 423"/>
                  <a:gd name="T37" fmla="*/ 111 h 175"/>
                  <a:gd name="T38" fmla="*/ 359 w 423"/>
                  <a:gd name="T39" fmla="*/ 127 h 175"/>
                  <a:gd name="T40" fmla="*/ 320 w 423"/>
                  <a:gd name="T41" fmla="*/ 143 h 175"/>
                  <a:gd name="T42" fmla="*/ 280 w 423"/>
                  <a:gd name="T43" fmla="*/ 159 h 175"/>
                  <a:gd name="T44" fmla="*/ 248 w 423"/>
                  <a:gd name="T45" fmla="*/ 167 h 175"/>
                  <a:gd name="T46" fmla="*/ 216 w 423"/>
                  <a:gd name="T47" fmla="*/ 175 h 175"/>
                  <a:gd name="T48" fmla="*/ 192 w 423"/>
                  <a:gd name="T49" fmla="*/ 175 h 175"/>
                  <a:gd name="T50" fmla="*/ 168 w 423"/>
                  <a:gd name="T51" fmla="*/ 175 h 175"/>
                  <a:gd name="T52" fmla="*/ 144 w 423"/>
                  <a:gd name="T53" fmla="*/ 175 h 175"/>
                  <a:gd name="T54" fmla="*/ 96 w 423"/>
                  <a:gd name="T55" fmla="*/ 159 h 175"/>
                  <a:gd name="T56" fmla="*/ 48 w 423"/>
                  <a:gd name="T57" fmla="*/ 135 h 175"/>
                  <a:gd name="T58" fmla="*/ 32 w 423"/>
                  <a:gd name="T59" fmla="*/ 111 h 175"/>
                  <a:gd name="T60" fmla="*/ 24 w 423"/>
                  <a:gd name="T61" fmla="*/ 103 h 175"/>
                  <a:gd name="T62" fmla="*/ 8 w 423"/>
                  <a:gd name="T63" fmla="*/ 55 h 175"/>
                  <a:gd name="T64" fmla="*/ 0 w 423"/>
                  <a:gd name="T65" fmla="*/ 16 h 175"/>
                  <a:gd name="T66" fmla="*/ 0 w 423"/>
                  <a:gd name="T6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3" h="175">
                    <a:moveTo>
                      <a:pt x="0" y="0"/>
                    </a:moveTo>
                    <a:lnTo>
                      <a:pt x="8" y="8"/>
                    </a:lnTo>
                    <a:lnTo>
                      <a:pt x="32" y="24"/>
                    </a:lnTo>
                    <a:lnTo>
                      <a:pt x="56" y="31"/>
                    </a:lnTo>
                    <a:lnTo>
                      <a:pt x="56" y="39"/>
                    </a:lnTo>
                    <a:lnTo>
                      <a:pt x="56" y="63"/>
                    </a:lnTo>
                    <a:lnTo>
                      <a:pt x="72" y="95"/>
                    </a:lnTo>
                    <a:lnTo>
                      <a:pt x="88" y="103"/>
                    </a:lnTo>
                    <a:lnTo>
                      <a:pt x="104" y="119"/>
                    </a:lnTo>
                    <a:lnTo>
                      <a:pt x="152" y="135"/>
                    </a:lnTo>
                    <a:lnTo>
                      <a:pt x="216" y="143"/>
                    </a:lnTo>
                    <a:lnTo>
                      <a:pt x="256" y="127"/>
                    </a:lnTo>
                    <a:lnTo>
                      <a:pt x="296" y="119"/>
                    </a:lnTo>
                    <a:lnTo>
                      <a:pt x="335" y="95"/>
                    </a:lnTo>
                    <a:lnTo>
                      <a:pt x="367" y="79"/>
                    </a:lnTo>
                    <a:lnTo>
                      <a:pt x="391" y="79"/>
                    </a:lnTo>
                    <a:lnTo>
                      <a:pt x="407" y="87"/>
                    </a:lnTo>
                    <a:lnTo>
                      <a:pt x="423" y="103"/>
                    </a:lnTo>
                    <a:lnTo>
                      <a:pt x="399" y="111"/>
                    </a:lnTo>
                    <a:lnTo>
                      <a:pt x="359" y="127"/>
                    </a:lnTo>
                    <a:lnTo>
                      <a:pt x="320" y="143"/>
                    </a:lnTo>
                    <a:lnTo>
                      <a:pt x="280" y="159"/>
                    </a:lnTo>
                    <a:lnTo>
                      <a:pt x="248" y="167"/>
                    </a:lnTo>
                    <a:lnTo>
                      <a:pt x="216" y="175"/>
                    </a:lnTo>
                    <a:lnTo>
                      <a:pt x="192" y="175"/>
                    </a:lnTo>
                    <a:lnTo>
                      <a:pt x="168" y="175"/>
                    </a:lnTo>
                    <a:lnTo>
                      <a:pt x="144" y="175"/>
                    </a:lnTo>
                    <a:lnTo>
                      <a:pt x="96" y="159"/>
                    </a:lnTo>
                    <a:lnTo>
                      <a:pt x="48" y="135"/>
                    </a:lnTo>
                    <a:lnTo>
                      <a:pt x="32" y="111"/>
                    </a:lnTo>
                    <a:lnTo>
                      <a:pt x="24" y="103"/>
                    </a:lnTo>
                    <a:lnTo>
                      <a:pt x="8" y="55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0" name="Line 810"/>
              <p:cNvSpPr>
                <a:spLocks noChangeShapeType="1"/>
              </p:cNvSpPr>
              <p:nvPr/>
            </p:nvSpPr>
            <p:spPr bwMode="auto">
              <a:xfrm flipH="1" flipV="1">
                <a:off x="1319" y="188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1" name="Freeform 811"/>
              <p:cNvSpPr>
                <a:spLocks/>
              </p:cNvSpPr>
              <p:nvPr/>
            </p:nvSpPr>
            <p:spPr bwMode="auto">
              <a:xfrm>
                <a:off x="1279" y="1797"/>
                <a:ext cx="463" cy="151"/>
              </a:xfrm>
              <a:custGeom>
                <a:avLst/>
                <a:gdLst>
                  <a:gd name="T0" fmla="*/ 0 w 463"/>
                  <a:gd name="T1" fmla="*/ 8 h 151"/>
                  <a:gd name="T2" fmla="*/ 0 w 463"/>
                  <a:gd name="T3" fmla="*/ 24 h 151"/>
                  <a:gd name="T4" fmla="*/ 16 w 463"/>
                  <a:gd name="T5" fmla="*/ 48 h 151"/>
                  <a:gd name="T6" fmla="*/ 32 w 463"/>
                  <a:gd name="T7" fmla="*/ 80 h 151"/>
                  <a:gd name="T8" fmla="*/ 48 w 463"/>
                  <a:gd name="T9" fmla="*/ 96 h 151"/>
                  <a:gd name="T10" fmla="*/ 64 w 463"/>
                  <a:gd name="T11" fmla="*/ 112 h 151"/>
                  <a:gd name="T12" fmla="*/ 104 w 463"/>
                  <a:gd name="T13" fmla="*/ 127 h 151"/>
                  <a:gd name="T14" fmla="*/ 152 w 463"/>
                  <a:gd name="T15" fmla="*/ 143 h 151"/>
                  <a:gd name="T16" fmla="*/ 184 w 463"/>
                  <a:gd name="T17" fmla="*/ 151 h 151"/>
                  <a:gd name="T18" fmla="*/ 216 w 463"/>
                  <a:gd name="T19" fmla="*/ 151 h 151"/>
                  <a:gd name="T20" fmla="*/ 264 w 463"/>
                  <a:gd name="T21" fmla="*/ 143 h 151"/>
                  <a:gd name="T22" fmla="*/ 320 w 463"/>
                  <a:gd name="T23" fmla="*/ 119 h 151"/>
                  <a:gd name="T24" fmla="*/ 344 w 463"/>
                  <a:gd name="T25" fmla="*/ 104 h 151"/>
                  <a:gd name="T26" fmla="*/ 375 w 463"/>
                  <a:gd name="T27" fmla="*/ 88 h 151"/>
                  <a:gd name="T28" fmla="*/ 391 w 463"/>
                  <a:gd name="T29" fmla="*/ 72 h 151"/>
                  <a:gd name="T30" fmla="*/ 407 w 463"/>
                  <a:gd name="T31" fmla="*/ 64 h 151"/>
                  <a:gd name="T32" fmla="*/ 423 w 463"/>
                  <a:gd name="T33" fmla="*/ 48 h 151"/>
                  <a:gd name="T34" fmla="*/ 455 w 463"/>
                  <a:gd name="T35" fmla="*/ 40 h 151"/>
                  <a:gd name="T36" fmla="*/ 463 w 463"/>
                  <a:gd name="T37" fmla="*/ 32 h 151"/>
                  <a:gd name="T38" fmla="*/ 439 w 463"/>
                  <a:gd name="T39" fmla="*/ 0 h 151"/>
                  <a:gd name="T40" fmla="*/ 415 w 463"/>
                  <a:gd name="T41" fmla="*/ 8 h 151"/>
                  <a:gd name="T42" fmla="*/ 383 w 463"/>
                  <a:gd name="T43" fmla="*/ 24 h 151"/>
                  <a:gd name="T44" fmla="*/ 344 w 463"/>
                  <a:gd name="T45" fmla="*/ 48 h 151"/>
                  <a:gd name="T46" fmla="*/ 312 w 463"/>
                  <a:gd name="T47" fmla="*/ 72 h 151"/>
                  <a:gd name="T48" fmla="*/ 288 w 463"/>
                  <a:gd name="T49" fmla="*/ 88 h 151"/>
                  <a:gd name="T50" fmla="*/ 264 w 463"/>
                  <a:gd name="T51" fmla="*/ 96 h 151"/>
                  <a:gd name="T52" fmla="*/ 208 w 463"/>
                  <a:gd name="T53" fmla="*/ 104 h 151"/>
                  <a:gd name="T54" fmla="*/ 144 w 463"/>
                  <a:gd name="T55" fmla="*/ 96 h 151"/>
                  <a:gd name="T56" fmla="*/ 104 w 463"/>
                  <a:gd name="T57" fmla="*/ 64 h 151"/>
                  <a:gd name="T58" fmla="*/ 72 w 463"/>
                  <a:gd name="T59" fmla="*/ 32 h 151"/>
                  <a:gd name="T60" fmla="*/ 56 w 463"/>
                  <a:gd name="T61" fmla="*/ 8 h 151"/>
                  <a:gd name="T62" fmla="*/ 48 w 463"/>
                  <a:gd name="T63" fmla="*/ 0 h 151"/>
                  <a:gd name="T64" fmla="*/ 24 w 463"/>
                  <a:gd name="T65" fmla="*/ 8 h 151"/>
                  <a:gd name="T66" fmla="*/ 8 w 463"/>
                  <a:gd name="T67" fmla="*/ 8 h 151"/>
                  <a:gd name="T68" fmla="*/ 0 w 463"/>
                  <a:gd name="T69" fmla="*/ 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3" h="151">
                    <a:moveTo>
                      <a:pt x="0" y="8"/>
                    </a:moveTo>
                    <a:lnTo>
                      <a:pt x="0" y="24"/>
                    </a:lnTo>
                    <a:lnTo>
                      <a:pt x="16" y="48"/>
                    </a:lnTo>
                    <a:lnTo>
                      <a:pt x="32" y="80"/>
                    </a:lnTo>
                    <a:lnTo>
                      <a:pt x="48" y="96"/>
                    </a:lnTo>
                    <a:lnTo>
                      <a:pt x="64" y="112"/>
                    </a:lnTo>
                    <a:lnTo>
                      <a:pt x="104" y="127"/>
                    </a:lnTo>
                    <a:lnTo>
                      <a:pt x="152" y="143"/>
                    </a:lnTo>
                    <a:lnTo>
                      <a:pt x="184" y="151"/>
                    </a:lnTo>
                    <a:lnTo>
                      <a:pt x="216" y="151"/>
                    </a:lnTo>
                    <a:lnTo>
                      <a:pt x="264" y="143"/>
                    </a:lnTo>
                    <a:lnTo>
                      <a:pt x="320" y="119"/>
                    </a:lnTo>
                    <a:lnTo>
                      <a:pt x="344" y="104"/>
                    </a:lnTo>
                    <a:lnTo>
                      <a:pt x="375" y="88"/>
                    </a:lnTo>
                    <a:lnTo>
                      <a:pt x="391" y="72"/>
                    </a:lnTo>
                    <a:lnTo>
                      <a:pt x="407" y="64"/>
                    </a:lnTo>
                    <a:lnTo>
                      <a:pt x="423" y="48"/>
                    </a:lnTo>
                    <a:lnTo>
                      <a:pt x="455" y="40"/>
                    </a:lnTo>
                    <a:lnTo>
                      <a:pt x="463" y="32"/>
                    </a:lnTo>
                    <a:lnTo>
                      <a:pt x="439" y="0"/>
                    </a:lnTo>
                    <a:lnTo>
                      <a:pt x="415" y="8"/>
                    </a:lnTo>
                    <a:lnTo>
                      <a:pt x="383" y="24"/>
                    </a:lnTo>
                    <a:lnTo>
                      <a:pt x="344" y="48"/>
                    </a:lnTo>
                    <a:lnTo>
                      <a:pt x="312" y="72"/>
                    </a:lnTo>
                    <a:lnTo>
                      <a:pt x="288" y="88"/>
                    </a:lnTo>
                    <a:lnTo>
                      <a:pt x="264" y="96"/>
                    </a:lnTo>
                    <a:lnTo>
                      <a:pt x="208" y="104"/>
                    </a:lnTo>
                    <a:lnTo>
                      <a:pt x="144" y="96"/>
                    </a:lnTo>
                    <a:lnTo>
                      <a:pt x="104" y="64"/>
                    </a:lnTo>
                    <a:lnTo>
                      <a:pt x="72" y="32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2" name="Line 812"/>
              <p:cNvSpPr>
                <a:spLocks noChangeShapeType="1"/>
              </p:cNvSpPr>
              <p:nvPr/>
            </p:nvSpPr>
            <p:spPr bwMode="auto">
              <a:xfrm flipH="1" flipV="1">
                <a:off x="1279" y="180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3" name="Freeform 813"/>
              <p:cNvSpPr>
                <a:spLocks/>
              </p:cNvSpPr>
              <p:nvPr/>
            </p:nvSpPr>
            <p:spPr bwMode="auto">
              <a:xfrm>
                <a:off x="1343" y="1709"/>
                <a:ext cx="120" cy="152"/>
              </a:xfrm>
              <a:custGeom>
                <a:avLst/>
                <a:gdLst>
                  <a:gd name="T0" fmla="*/ 0 w 120"/>
                  <a:gd name="T1" fmla="*/ 104 h 152"/>
                  <a:gd name="T2" fmla="*/ 0 w 120"/>
                  <a:gd name="T3" fmla="*/ 88 h 152"/>
                  <a:gd name="T4" fmla="*/ 16 w 120"/>
                  <a:gd name="T5" fmla="*/ 64 h 152"/>
                  <a:gd name="T6" fmla="*/ 48 w 120"/>
                  <a:gd name="T7" fmla="*/ 24 h 152"/>
                  <a:gd name="T8" fmla="*/ 64 w 120"/>
                  <a:gd name="T9" fmla="*/ 8 h 152"/>
                  <a:gd name="T10" fmla="*/ 96 w 120"/>
                  <a:gd name="T11" fmla="*/ 0 h 152"/>
                  <a:gd name="T12" fmla="*/ 120 w 120"/>
                  <a:gd name="T13" fmla="*/ 8 h 152"/>
                  <a:gd name="T14" fmla="*/ 112 w 120"/>
                  <a:gd name="T15" fmla="*/ 24 h 152"/>
                  <a:gd name="T16" fmla="*/ 96 w 120"/>
                  <a:gd name="T17" fmla="*/ 40 h 152"/>
                  <a:gd name="T18" fmla="*/ 56 w 120"/>
                  <a:gd name="T19" fmla="*/ 80 h 152"/>
                  <a:gd name="T20" fmla="*/ 40 w 120"/>
                  <a:gd name="T21" fmla="*/ 120 h 152"/>
                  <a:gd name="T22" fmla="*/ 32 w 120"/>
                  <a:gd name="T23" fmla="*/ 152 h 152"/>
                  <a:gd name="T24" fmla="*/ 8 w 120"/>
                  <a:gd name="T25" fmla="*/ 128 h 152"/>
                  <a:gd name="T26" fmla="*/ 0 w 120"/>
                  <a:gd name="T27" fmla="*/ 112 h 152"/>
                  <a:gd name="T28" fmla="*/ 0 w 120"/>
                  <a:gd name="T29" fmla="*/ 10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52">
                    <a:moveTo>
                      <a:pt x="0" y="104"/>
                    </a:moveTo>
                    <a:lnTo>
                      <a:pt x="0" y="88"/>
                    </a:lnTo>
                    <a:lnTo>
                      <a:pt x="16" y="64"/>
                    </a:lnTo>
                    <a:lnTo>
                      <a:pt x="48" y="24"/>
                    </a:lnTo>
                    <a:lnTo>
                      <a:pt x="64" y="8"/>
                    </a:lnTo>
                    <a:lnTo>
                      <a:pt x="96" y="0"/>
                    </a:lnTo>
                    <a:lnTo>
                      <a:pt x="120" y="8"/>
                    </a:lnTo>
                    <a:lnTo>
                      <a:pt x="112" y="24"/>
                    </a:lnTo>
                    <a:lnTo>
                      <a:pt x="96" y="40"/>
                    </a:lnTo>
                    <a:lnTo>
                      <a:pt x="56" y="80"/>
                    </a:lnTo>
                    <a:lnTo>
                      <a:pt x="40" y="120"/>
                    </a:lnTo>
                    <a:lnTo>
                      <a:pt x="32" y="152"/>
                    </a:lnTo>
                    <a:lnTo>
                      <a:pt x="8" y="128"/>
                    </a:lnTo>
                    <a:lnTo>
                      <a:pt x="0" y="11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4" name="Line 814"/>
              <p:cNvSpPr>
                <a:spLocks noChangeShapeType="1"/>
              </p:cNvSpPr>
              <p:nvPr/>
            </p:nvSpPr>
            <p:spPr bwMode="auto">
              <a:xfrm flipH="1" flipV="1">
                <a:off x="1343" y="1813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5" name="Freeform 815"/>
              <p:cNvSpPr>
                <a:spLocks/>
              </p:cNvSpPr>
              <p:nvPr/>
            </p:nvSpPr>
            <p:spPr bwMode="auto">
              <a:xfrm>
                <a:off x="1112" y="1677"/>
                <a:ext cx="135" cy="415"/>
              </a:xfrm>
              <a:custGeom>
                <a:avLst/>
                <a:gdLst>
                  <a:gd name="T0" fmla="*/ 0 w 135"/>
                  <a:gd name="T1" fmla="*/ 56 h 415"/>
                  <a:gd name="T2" fmla="*/ 0 w 135"/>
                  <a:gd name="T3" fmla="*/ 40 h 415"/>
                  <a:gd name="T4" fmla="*/ 8 w 135"/>
                  <a:gd name="T5" fmla="*/ 24 h 415"/>
                  <a:gd name="T6" fmla="*/ 8 w 135"/>
                  <a:gd name="T7" fmla="*/ 8 h 415"/>
                  <a:gd name="T8" fmla="*/ 16 w 135"/>
                  <a:gd name="T9" fmla="*/ 0 h 415"/>
                  <a:gd name="T10" fmla="*/ 32 w 135"/>
                  <a:gd name="T11" fmla="*/ 8 h 415"/>
                  <a:gd name="T12" fmla="*/ 48 w 135"/>
                  <a:gd name="T13" fmla="*/ 24 h 415"/>
                  <a:gd name="T14" fmla="*/ 71 w 135"/>
                  <a:gd name="T15" fmla="*/ 64 h 415"/>
                  <a:gd name="T16" fmla="*/ 79 w 135"/>
                  <a:gd name="T17" fmla="*/ 104 h 415"/>
                  <a:gd name="T18" fmla="*/ 71 w 135"/>
                  <a:gd name="T19" fmla="*/ 128 h 415"/>
                  <a:gd name="T20" fmla="*/ 63 w 135"/>
                  <a:gd name="T21" fmla="*/ 160 h 415"/>
                  <a:gd name="T22" fmla="*/ 63 w 135"/>
                  <a:gd name="T23" fmla="*/ 200 h 415"/>
                  <a:gd name="T24" fmla="*/ 63 w 135"/>
                  <a:gd name="T25" fmla="*/ 224 h 415"/>
                  <a:gd name="T26" fmla="*/ 79 w 135"/>
                  <a:gd name="T27" fmla="*/ 247 h 415"/>
                  <a:gd name="T28" fmla="*/ 95 w 135"/>
                  <a:gd name="T29" fmla="*/ 263 h 415"/>
                  <a:gd name="T30" fmla="*/ 111 w 135"/>
                  <a:gd name="T31" fmla="*/ 287 h 415"/>
                  <a:gd name="T32" fmla="*/ 135 w 135"/>
                  <a:gd name="T33" fmla="*/ 327 h 415"/>
                  <a:gd name="T34" fmla="*/ 135 w 135"/>
                  <a:gd name="T35" fmla="*/ 351 h 415"/>
                  <a:gd name="T36" fmla="*/ 127 w 135"/>
                  <a:gd name="T37" fmla="*/ 375 h 415"/>
                  <a:gd name="T38" fmla="*/ 111 w 135"/>
                  <a:gd name="T39" fmla="*/ 399 h 415"/>
                  <a:gd name="T40" fmla="*/ 95 w 135"/>
                  <a:gd name="T41" fmla="*/ 407 h 415"/>
                  <a:gd name="T42" fmla="*/ 87 w 135"/>
                  <a:gd name="T43" fmla="*/ 415 h 415"/>
                  <a:gd name="T44" fmla="*/ 71 w 135"/>
                  <a:gd name="T45" fmla="*/ 399 h 415"/>
                  <a:gd name="T46" fmla="*/ 55 w 135"/>
                  <a:gd name="T47" fmla="*/ 383 h 415"/>
                  <a:gd name="T48" fmla="*/ 71 w 135"/>
                  <a:gd name="T49" fmla="*/ 359 h 415"/>
                  <a:gd name="T50" fmla="*/ 79 w 135"/>
                  <a:gd name="T51" fmla="*/ 335 h 415"/>
                  <a:gd name="T52" fmla="*/ 71 w 135"/>
                  <a:gd name="T53" fmla="*/ 311 h 415"/>
                  <a:gd name="T54" fmla="*/ 63 w 135"/>
                  <a:gd name="T55" fmla="*/ 295 h 415"/>
                  <a:gd name="T56" fmla="*/ 48 w 135"/>
                  <a:gd name="T57" fmla="*/ 271 h 415"/>
                  <a:gd name="T58" fmla="*/ 24 w 135"/>
                  <a:gd name="T59" fmla="*/ 247 h 415"/>
                  <a:gd name="T60" fmla="*/ 8 w 135"/>
                  <a:gd name="T61" fmla="*/ 224 h 415"/>
                  <a:gd name="T62" fmla="*/ 8 w 135"/>
                  <a:gd name="T63" fmla="*/ 184 h 415"/>
                  <a:gd name="T64" fmla="*/ 8 w 135"/>
                  <a:gd name="T65" fmla="*/ 152 h 415"/>
                  <a:gd name="T66" fmla="*/ 16 w 135"/>
                  <a:gd name="T67" fmla="*/ 112 h 415"/>
                  <a:gd name="T68" fmla="*/ 16 w 135"/>
                  <a:gd name="T69" fmla="*/ 104 h 415"/>
                  <a:gd name="T70" fmla="*/ 16 w 135"/>
                  <a:gd name="T71" fmla="*/ 96 h 415"/>
                  <a:gd name="T72" fmla="*/ 16 w 135"/>
                  <a:gd name="T73" fmla="*/ 72 h 415"/>
                  <a:gd name="T74" fmla="*/ 8 w 135"/>
                  <a:gd name="T75" fmla="*/ 64 h 415"/>
                  <a:gd name="T76" fmla="*/ 0 w 135"/>
                  <a:gd name="T77" fmla="*/ 5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5" h="415">
                    <a:moveTo>
                      <a:pt x="0" y="56"/>
                    </a:moveTo>
                    <a:lnTo>
                      <a:pt x="0" y="40"/>
                    </a:ln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32" y="8"/>
                    </a:lnTo>
                    <a:lnTo>
                      <a:pt x="48" y="24"/>
                    </a:lnTo>
                    <a:lnTo>
                      <a:pt x="71" y="64"/>
                    </a:lnTo>
                    <a:lnTo>
                      <a:pt x="79" y="104"/>
                    </a:lnTo>
                    <a:lnTo>
                      <a:pt x="71" y="128"/>
                    </a:lnTo>
                    <a:lnTo>
                      <a:pt x="63" y="160"/>
                    </a:lnTo>
                    <a:lnTo>
                      <a:pt x="63" y="200"/>
                    </a:lnTo>
                    <a:lnTo>
                      <a:pt x="63" y="224"/>
                    </a:lnTo>
                    <a:lnTo>
                      <a:pt x="79" y="247"/>
                    </a:lnTo>
                    <a:lnTo>
                      <a:pt x="95" y="263"/>
                    </a:lnTo>
                    <a:lnTo>
                      <a:pt x="111" y="287"/>
                    </a:lnTo>
                    <a:lnTo>
                      <a:pt x="135" y="327"/>
                    </a:lnTo>
                    <a:lnTo>
                      <a:pt x="135" y="351"/>
                    </a:lnTo>
                    <a:lnTo>
                      <a:pt x="127" y="375"/>
                    </a:lnTo>
                    <a:lnTo>
                      <a:pt x="111" y="399"/>
                    </a:lnTo>
                    <a:lnTo>
                      <a:pt x="95" y="407"/>
                    </a:lnTo>
                    <a:lnTo>
                      <a:pt x="87" y="415"/>
                    </a:lnTo>
                    <a:lnTo>
                      <a:pt x="71" y="399"/>
                    </a:lnTo>
                    <a:lnTo>
                      <a:pt x="55" y="383"/>
                    </a:lnTo>
                    <a:lnTo>
                      <a:pt x="71" y="359"/>
                    </a:lnTo>
                    <a:lnTo>
                      <a:pt x="79" y="335"/>
                    </a:lnTo>
                    <a:lnTo>
                      <a:pt x="71" y="311"/>
                    </a:lnTo>
                    <a:lnTo>
                      <a:pt x="63" y="295"/>
                    </a:lnTo>
                    <a:lnTo>
                      <a:pt x="48" y="271"/>
                    </a:lnTo>
                    <a:lnTo>
                      <a:pt x="24" y="247"/>
                    </a:lnTo>
                    <a:lnTo>
                      <a:pt x="8" y="224"/>
                    </a:lnTo>
                    <a:lnTo>
                      <a:pt x="8" y="184"/>
                    </a:lnTo>
                    <a:lnTo>
                      <a:pt x="8" y="152"/>
                    </a:lnTo>
                    <a:lnTo>
                      <a:pt x="16" y="112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72"/>
                    </a:lnTo>
                    <a:lnTo>
                      <a:pt x="8" y="6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6" name="Line 816"/>
              <p:cNvSpPr>
                <a:spLocks noChangeShapeType="1"/>
              </p:cNvSpPr>
              <p:nvPr/>
            </p:nvSpPr>
            <p:spPr bwMode="auto">
              <a:xfrm flipH="1" flipV="1">
                <a:off x="1112" y="172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7" name="Freeform 817"/>
              <p:cNvSpPr>
                <a:spLocks/>
              </p:cNvSpPr>
              <p:nvPr/>
            </p:nvSpPr>
            <p:spPr bwMode="auto">
              <a:xfrm>
                <a:off x="1175" y="1749"/>
                <a:ext cx="208" cy="104"/>
              </a:xfrm>
              <a:custGeom>
                <a:avLst/>
                <a:gdLst>
                  <a:gd name="T0" fmla="*/ 0 w 208"/>
                  <a:gd name="T1" fmla="*/ 104 h 104"/>
                  <a:gd name="T2" fmla="*/ 8 w 208"/>
                  <a:gd name="T3" fmla="*/ 96 h 104"/>
                  <a:gd name="T4" fmla="*/ 24 w 208"/>
                  <a:gd name="T5" fmla="*/ 80 h 104"/>
                  <a:gd name="T6" fmla="*/ 48 w 208"/>
                  <a:gd name="T7" fmla="*/ 72 h 104"/>
                  <a:gd name="T8" fmla="*/ 72 w 208"/>
                  <a:gd name="T9" fmla="*/ 64 h 104"/>
                  <a:gd name="T10" fmla="*/ 96 w 208"/>
                  <a:gd name="T11" fmla="*/ 56 h 104"/>
                  <a:gd name="T12" fmla="*/ 120 w 208"/>
                  <a:gd name="T13" fmla="*/ 48 h 104"/>
                  <a:gd name="T14" fmla="*/ 152 w 208"/>
                  <a:gd name="T15" fmla="*/ 48 h 104"/>
                  <a:gd name="T16" fmla="*/ 176 w 208"/>
                  <a:gd name="T17" fmla="*/ 48 h 104"/>
                  <a:gd name="T18" fmla="*/ 184 w 208"/>
                  <a:gd name="T19" fmla="*/ 16 h 104"/>
                  <a:gd name="T20" fmla="*/ 208 w 208"/>
                  <a:gd name="T21" fmla="*/ 0 h 104"/>
                  <a:gd name="T22" fmla="*/ 176 w 208"/>
                  <a:gd name="T23" fmla="*/ 0 h 104"/>
                  <a:gd name="T24" fmla="*/ 144 w 208"/>
                  <a:gd name="T25" fmla="*/ 0 h 104"/>
                  <a:gd name="T26" fmla="*/ 120 w 208"/>
                  <a:gd name="T27" fmla="*/ 8 h 104"/>
                  <a:gd name="T28" fmla="*/ 80 w 208"/>
                  <a:gd name="T29" fmla="*/ 8 h 104"/>
                  <a:gd name="T30" fmla="*/ 48 w 208"/>
                  <a:gd name="T31" fmla="*/ 24 h 104"/>
                  <a:gd name="T32" fmla="*/ 24 w 208"/>
                  <a:gd name="T33" fmla="*/ 24 h 104"/>
                  <a:gd name="T34" fmla="*/ 16 w 208"/>
                  <a:gd name="T35" fmla="*/ 32 h 104"/>
                  <a:gd name="T36" fmla="*/ 8 w 208"/>
                  <a:gd name="T37" fmla="*/ 40 h 104"/>
                  <a:gd name="T38" fmla="*/ 8 w 208"/>
                  <a:gd name="T39" fmla="*/ 56 h 104"/>
                  <a:gd name="T40" fmla="*/ 0 w 208"/>
                  <a:gd name="T41" fmla="*/ 88 h 104"/>
                  <a:gd name="T42" fmla="*/ 0 w 208"/>
                  <a:gd name="T4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104">
                    <a:moveTo>
                      <a:pt x="0" y="104"/>
                    </a:moveTo>
                    <a:lnTo>
                      <a:pt x="8" y="96"/>
                    </a:lnTo>
                    <a:lnTo>
                      <a:pt x="24" y="80"/>
                    </a:lnTo>
                    <a:lnTo>
                      <a:pt x="48" y="72"/>
                    </a:lnTo>
                    <a:lnTo>
                      <a:pt x="72" y="64"/>
                    </a:lnTo>
                    <a:lnTo>
                      <a:pt x="96" y="56"/>
                    </a:lnTo>
                    <a:lnTo>
                      <a:pt x="120" y="48"/>
                    </a:lnTo>
                    <a:lnTo>
                      <a:pt x="152" y="48"/>
                    </a:lnTo>
                    <a:lnTo>
                      <a:pt x="176" y="48"/>
                    </a:lnTo>
                    <a:lnTo>
                      <a:pt x="184" y="16"/>
                    </a:lnTo>
                    <a:lnTo>
                      <a:pt x="208" y="0"/>
                    </a:lnTo>
                    <a:lnTo>
                      <a:pt x="176" y="0"/>
                    </a:lnTo>
                    <a:lnTo>
                      <a:pt x="144" y="0"/>
                    </a:lnTo>
                    <a:lnTo>
                      <a:pt x="120" y="8"/>
                    </a:lnTo>
                    <a:lnTo>
                      <a:pt x="80" y="8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8" y="40"/>
                    </a:lnTo>
                    <a:lnTo>
                      <a:pt x="8" y="56"/>
                    </a:lnTo>
                    <a:lnTo>
                      <a:pt x="0" y="8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8" name="Line 818"/>
              <p:cNvSpPr>
                <a:spLocks noChangeShapeType="1"/>
              </p:cNvSpPr>
              <p:nvPr/>
            </p:nvSpPr>
            <p:spPr bwMode="auto">
              <a:xfrm flipH="1">
                <a:off x="1175" y="1853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9" name="Freeform 819"/>
              <p:cNvSpPr>
                <a:spLocks/>
              </p:cNvSpPr>
              <p:nvPr/>
            </p:nvSpPr>
            <p:spPr bwMode="auto">
              <a:xfrm>
                <a:off x="1271" y="1653"/>
                <a:ext cx="80" cy="104"/>
              </a:xfrm>
              <a:custGeom>
                <a:avLst/>
                <a:gdLst>
                  <a:gd name="T0" fmla="*/ 0 w 80"/>
                  <a:gd name="T1" fmla="*/ 104 h 104"/>
                  <a:gd name="T2" fmla="*/ 0 w 80"/>
                  <a:gd name="T3" fmla="*/ 88 h 104"/>
                  <a:gd name="T4" fmla="*/ 8 w 80"/>
                  <a:gd name="T5" fmla="*/ 64 h 104"/>
                  <a:gd name="T6" fmla="*/ 16 w 80"/>
                  <a:gd name="T7" fmla="*/ 40 h 104"/>
                  <a:gd name="T8" fmla="*/ 24 w 80"/>
                  <a:gd name="T9" fmla="*/ 32 h 104"/>
                  <a:gd name="T10" fmla="*/ 32 w 80"/>
                  <a:gd name="T11" fmla="*/ 24 h 104"/>
                  <a:gd name="T12" fmla="*/ 48 w 80"/>
                  <a:gd name="T13" fmla="*/ 16 h 104"/>
                  <a:gd name="T14" fmla="*/ 80 w 80"/>
                  <a:gd name="T15" fmla="*/ 0 h 104"/>
                  <a:gd name="T16" fmla="*/ 80 w 80"/>
                  <a:gd name="T17" fmla="*/ 8 h 104"/>
                  <a:gd name="T18" fmla="*/ 72 w 80"/>
                  <a:gd name="T19" fmla="*/ 24 h 104"/>
                  <a:gd name="T20" fmla="*/ 64 w 80"/>
                  <a:gd name="T21" fmla="*/ 40 h 104"/>
                  <a:gd name="T22" fmla="*/ 64 w 80"/>
                  <a:gd name="T23" fmla="*/ 56 h 104"/>
                  <a:gd name="T24" fmla="*/ 48 w 80"/>
                  <a:gd name="T25" fmla="*/ 80 h 104"/>
                  <a:gd name="T26" fmla="*/ 48 w 80"/>
                  <a:gd name="T27" fmla="*/ 96 h 104"/>
                  <a:gd name="T28" fmla="*/ 24 w 80"/>
                  <a:gd name="T29" fmla="*/ 104 h 104"/>
                  <a:gd name="T30" fmla="*/ 8 w 80"/>
                  <a:gd name="T31" fmla="*/ 104 h 104"/>
                  <a:gd name="T32" fmla="*/ 0 w 80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04">
                    <a:moveTo>
                      <a:pt x="0" y="104"/>
                    </a:moveTo>
                    <a:lnTo>
                      <a:pt x="0" y="88"/>
                    </a:lnTo>
                    <a:lnTo>
                      <a:pt x="8" y="64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8" y="16"/>
                    </a:lnTo>
                    <a:lnTo>
                      <a:pt x="80" y="0"/>
                    </a:lnTo>
                    <a:lnTo>
                      <a:pt x="80" y="8"/>
                    </a:lnTo>
                    <a:lnTo>
                      <a:pt x="72" y="24"/>
                    </a:lnTo>
                    <a:lnTo>
                      <a:pt x="64" y="40"/>
                    </a:lnTo>
                    <a:lnTo>
                      <a:pt x="64" y="56"/>
                    </a:lnTo>
                    <a:lnTo>
                      <a:pt x="48" y="80"/>
                    </a:lnTo>
                    <a:lnTo>
                      <a:pt x="48" y="96"/>
                    </a:lnTo>
                    <a:lnTo>
                      <a:pt x="24" y="104"/>
                    </a:lnTo>
                    <a:lnTo>
                      <a:pt x="8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0" name="Line 820"/>
              <p:cNvSpPr>
                <a:spLocks noChangeShapeType="1"/>
              </p:cNvSpPr>
              <p:nvPr/>
            </p:nvSpPr>
            <p:spPr bwMode="auto">
              <a:xfrm flipH="1">
                <a:off x="1271" y="1757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1" name="Freeform 821"/>
              <p:cNvSpPr>
                <a:spLocks/>
              </p:cNvSpPr>
              <p:nvPr/>
            </p:nvSpPr>
            <p:spPr bwMode="auto">
              <a:xfrm>
                <a:off x="1407" y="1621"/>
                <a:ext cx="120" cy="88"/>
              </a:xfrm>
              <a:custGeom>
                <a:avLst/>
                <a:gdLst>
                  <a:gd name="T0" fmla="*/ 0 w 120"/>
                  <a:gd name="T1" fmla="*/ 16 h 88"/>
                  <a:gd name="T2" fmla="*/ 8 w 120"/>
                  <a:gd name="T3" fmla="*/ 24 h 88"/>
                  <a:gd name="T4" fmla="*/ 32 w 120"/>
                  <a:gd name="T5" fmla="*/ 40 h 88"/>
                  <a:gd name="T6" fmla="*/ 48 w 120"/>
                  <a:gd name="T7" fmla="*/ 56 h 88"/>
                  <a:gd name="T8" fmla="*/ 64 w 120"/>
                  <a:gd name="T9" fmla="*/ 64 h 88"/>
                  <a:gd name="T10" fmla="*/ 96 w 120"/>
                  <a:gd name="T11" fmla="*/ 80 h 88"/>
                  <a:gd name="T12" fmla="*/ 112 w 120"/>
                  <a:gd name="T13" fmla="*/ 88 h 88"/>
                  <a:gd name="T14" fmla="*/ 112 w 120"/>
                  <a:gd name="T15" fmla="*/ 64 h 88"/>
                  <a:gd name="T16" fmla="*/ 120 w 120"/>
                  <a:gd name="T17" fmla="*/ 48 h 88"/>
                  <a:gd name="T18" fmla="*/ 120 w 120"/>
                  <a:gd name="T19" fmla="*/ 40 h 88"/>
                  <a:gd name="T20" fmla="*/ 104 w 120"/>
                  <a:gd name="T21" fmla="*/ 32 h 88"/>
                  <a:gd name="T22" fmla="*/ 88 w 120"/>
                  <a:gd name="T23" fmla="*/ 24 h 88"/>
                  <a:gd name="T24" fmla="*/ 64 w 120"/>
                  <a:gd name="T25" fmla="*/ 8 h 88"/>
                  <a:gd name="T26" fmla="*/ 56 w 120"/>
                  <a:gd name="T27" fmla="*/ 0 h 88"/>
                  <a:gd name="T28" fmla="*/ 32 w 120"/>
                  <a:gd name="T29" fmla="*/ 8 h 88"/>
                  <a:gd name="T30" fmla="*/ 8 w 120"/>
                  <a:gd name="T31" fmla="*/ 16 h 88"/>
                  <a:gd name="T32" fmla="*/ 0 w 120"/>
                  <a:gd name="T33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88">
                    <a:moveTo>
                      <a:pt x="0" y="16"/>
                    </a:moveTo>
                    <a:lnTo>
                      <a:pt x="8" y="24"/>
                    </a:lnTo>
                    <a:lnTo>
                      <a:pt x="32" y="40"/>
                    </a:lnTo>
                    <a:lnTo>
                      <a:pt x="48" y="56"/>
                    </a:lnTo>
                    <a:lnTo>
                      <a:pt x="64" y="64"/>
                    </a:lnTo>
                    <a:lnTo>
                      <a:pt x="96" y="80"/>
                    </a:lnTo>
                    <a:lnTo>
                      <a:pt x="112" y="88"/>
                    </a:lnTo>
                    <a:lnTo>
                      <a:pt x="112" y="64"/>
                    </a:lnTo>
                    <a:lnTo>
                      <a:pt x="120" y="48"/>
                    </a:lnTo>
                    <a:lnTo>
                      <a:pt x="120" y="40"/>
                    </a:lnTo>
                    <a:lnTo>
                      <a:pt x="104" y="32"/>
                    </a:lnTo>
                    <a:lnTo>
                      <a:pt x="88" y="24"/>
                    </a:lnTo>
                    <a:lnTo>
                      <a:pt x="64" y="8"/>
                    </a:lnTo>
                    <a:lnTo>
                      <a:pt x="56" y="0"/>
                    </a:lnTo>
                    <a:lnTo>
                      <a:pt x="32" y="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2" name="Line 822"/>
              <p:cNvSpPr>
                <a:spLocks noChangeShapeType="1"/>
              </p:cNvSpPr>
              <p:nvPr/>
            </p:nvSpPr>
            <p:spPr bwMode="auto">
              <a:xfrm flipH="1" flipV="1">
                <a:off x="1407" y="1637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3" name="Freeform 823"/>
              <p:cNvSpPr>
                <a:spLocks/>
              </p:cNvSpPr>
              <p:nvPr/>
            </p:nvSpPr>
            <p:spPr bwMode="auto">
              <a:xfrm>
                <a:off x="1702" y="1286"/>
                <a:ext cx="144" cy="88"/>
              </a:xfrm>
              <a:custGeom>
                <a:avLst/>
                <a:gdLst>
                  <a:gd name="T0" fmla="*/ 88 w 144"/>
                  <a:gd name="T1" fmla="*/ 0 h 88"/>
                  <a:gd name="T2" fmla="*/ 96 w 144"/>
                  <a:gd name="T3" fmla="*/ 0 h 88"/>
                  <a:gd name="T4" fmla="*/ 120 w 144"/>
                  <a:gd name="T5" fmla="*/ 8 h 88"/>
                  <a:gd name="T6" fmla="*/ 144 w 144"/>
                  <a:gd name="T7" fmla="*/ 8 h 88"/>
                  <a:gd name="T8" fmla="*/ 136 w 144"/>
                  <a:gd name="T9" fmla="*/ 16 h 88"/>
                  <a:gd name="T10" fmla="*/ 128 w 144"/>
                  <a:gd name="T11" fmla="*/ 24 h 88"/>
                  <a:gd name="T12" fmla="*/ 104 w 144"/>
                  <a:gd name="T13" fmla="*/ 56 h 88"/>
                  <a:gd name="T14" fmla="*/ 72 w 144"/>
                  <a:gd name="T15" fmla="*/ 72 h 88"/>
                  <a:gd name="T16" fmla="*/ 48 w 144"/>
                  <a:gd name="T17" fmla="*/ 80 h 88"/>
                  <a:gd name="T18" fmla="*/ 32 w 144"/>
                  <a:gd name="T19" fmla="*/ 88 h 88"/>
                  <a:gd name="T20" fmla="*/ 24 w 144"/>
                  <a:gd name="T21" fmla="*/ 88 h 88"/>
                  <a:gd name="T22" fmla="*/ 8 w 144"/>
                  <a:gd name="T23" fmla="*/ 72 h 88"/>
                  <a:gd name="T24" fmla="*/ 0 w 144"/>
                  <a:gd name="T25" fmla="*/ 56 h 88"/>
                  <a:gd name="T26" fmla="*/ 8 w 144"/>
                  <a:gd name="T27" fmla="*/ 48 h 88"/>
                  <a:gd name="T28" fmla="*/ 24 w 144"/>
                  <a:gd name="T29" fmla="*/ 48 h 88"/>
                  <a:gd name="T30" fmla="*/ 64 w 144"/>
                  <a:gd name="T31" fmla="*/ 32 h 88"/>
                  <a:gd name="T32" fmla="*/ 80 w 144"/>
                  <a:gd name="T33" fmla="*/ 8 h 88"/>
                  <a:gd name="T34" fmla="*/ 88 w 144"/>
                  <a:gd name="T3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88">
                    <a:moveTo>
                      <a:pt x="88" y="0"/>
                    </a:moveTo>
                    <a:lnTo>
                      <a:pt x="96" y="0"/>
                    </a:lnTo>
                    <a:lnTo>
                      <a:pt x="120" y="8"/>
                    </a:lnTo>
                    <a:lnTo>
                      <a:pt x="144" y="8"/>
                    </a:lnTo>
                    <a:lnTo>
                      <a:pt x="136" y="16"/>
                    </a:lnTo>
                    <a:lnTo>
                      <a:pt x="128" y="24"/>
                    </a:lnTo>
                    <a:lnTo>
                      <a:pt x="104" y="56"/>
                    </a:lnTo>
                    <a:lnTo>
                      <a:pt x="72" y="72"/>
                    </a:lnTo>
                    <a:lnTo>
                      <a:pt x="48" y="80"/>
                    </a:lnTo>
                    <a:lnTo>
                      <a:pt x="32" y="88"/>
                    </a:lnTo>
                    <a:lnTo>
                      <a:pt x="24" y="88"/>
                    </a:lnTo>
                    <a:lnTo>
                      <a:pt x="8" y="72"/>
                    </a:lnTo>
                    <a:lnTo>
                      <a:pt x="0" y="56"/>
                    </a:lnTo>
                    <a:lnTo>
                      <a:pt x="8" y="48"/>
                    </a:lnTo>
                    <a:lnTo>
                      <a:pt x="24" y="48"/>
                    </a:lnTo>
                    <a:lnTo>
                      <a:pt x="64" y="32"/>
                    </a:lnTo>
                    <a:lnTo>
                      <a:pt x="80" y="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4" name="Line 824"/>
              <p:cNvSpPr>
                <a:spLocks noChangeShapeType="1"/>
              </p:cNvSpPr>
              <p:nvPr/>
            </p:nvSpPr>
            <p:spPr bwMode="auto">
              <a:xfrm flipH="1" flipV="1">
                <a:off x="1790" y="1286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5" name="Freeform 825"/>
              <p:cNvSpPr>
                <a:spLocks/>
              </p:cNvSpPr>
              <p:nvPr/>
            </p:nvSpPr>
            <p:spPr bwMode="auto">
              <a:xfrm>
                <a:off x="1375" y="1366"/>
                <a:ext cx="335" cy="215"/>
              </a:xfrm>
              <a:custGeom>
                <a:avLst/>
                <a:gdLst>
                  <a:gd name="T0" fmla="*/ 295 w 335"/>
                  <a:gd name="T1" fmla="*/ 0 h 215"/>
                  <a:gd name="T2" fmla="*/ 208 w 335"/>
                  <a:gd name="T3" fmla="*/ 55 h 215"/>
                  <a:gd name="T4" fmla="*/ 120 w 335"/>
                  <a:gd name="T5" fmla="*/ 111 h 215"/>
                  <a:gd name="T6" fmla="*/ 64 w 335"/>
                  <a:gd name="T7" fmla="*/ 151 h 215"/>
                  <a:gd name="T8" fmla="*/ 16 w 335"/>
                  <a:gd name="T9" fmla="*/ 191 h 215"/>
                  <a:gd name="T10" fmla="*/ 0 w 335"/>
                  <a:gd name="T11" fmla="*/ 199 h 215"/>
                  <a:gd name="T12" fmla="*/ 16 w 335"/>
                  <a:gd name="T13" fmla="*/ 207 h 215"/>
                  <a:gd name="T14" fmla="*/ 32 w 335"/>
                  <a:gd name="T15" fmla="*/ 215 h 215"/>
                  <a:gd name="T16" fmla="*/ 48 w 335"/>
                  <a:gd name="T17" fmla="*/ 207 h 215"/>
                  <a:gd name="T18" fmla="*/ 64 w 335"/>
                  <a:gd name="T19" fmla="*/ 191 h 215"/>
                  <a:gd name="T20" fmla="*/ 80 w 335"/>
                  <a:gd name="T21" fmla="*/ 183 h 215"/>
                  <a:gd name="T22" fmla="*/ 104 w 335"/>
                  <a:gd name="T23" fmla="*/ 167 h 215"/>
                  <a:gd name="T24" fmla="*/ 128 w 335"/>
                  <a:gd name="T25" fmla="*/ 151 h 215"/>
                  <a:gd name="T26" fmla="*/ 144 w 335"/>
                  <a:gd name="T27" fmla="*/ 135 h 215"/>
                  <a:gd name="T28" fmla="*/ 160 w 335"/>
                  <a:gd name="T29" fmla="*/ 127 h 215"/>
                  <a:gd name="T30" fmla="*/ 176 w 335"/>
                  <a:gd name="T31" fmla="*/ 119 h 215"/>
                  <a:gd name="T32" fmla="*/ 192 w 335"/>
                  <a:gd name="T33" fmla="*/ 111 h 215"/>
                  <a:gd name="T34" fmla="*/ 200 w 335"/>
                  <a:gd name="T35" fmla="*/ 95 h 215"/>
                  <a:gd name="T36" fmla="*/ 216 w 335"/>
                  <a:gd name="T37" fmla="*/ 95 h 215"/>
                  <a:gd name="T38" fmla="*/ 232 w 335"/>
                  <a:gd name="T39" fmla="*/ 79 h 215"/>
                  <a:gd name="T40" fmla="*/ 256 w 335"/>
                  <a:gd name="T41" fmla="*/ 71 h 215"/>
                  <a:gd name="T42" fmla="*/ 272 w 335"/>
                  <a:gd name="T43" fmla="*/ 55 h 215"/>
                  <a:gd name="T44" fmla="*/ 287 w 335"/>
                  <a:gd name="T45" fmla="*/ 48 h 215"/>
                  <a:gd name="T46" fmla="*/ 303 w 335"/>
                  <a:gd name="T47" fmla="*/ 40 h 215"/>
                  <a:gd name="T48" fmla="*/ 319 w 335"/>
                  <a:gd name="T49" fmla="*/ 32 h 215"/>
                  <a:gd name="T50" fmla="*/ 335 w 335"/>
                  <a:gd name="T51" fmla="*/ 32 h 215"/>
                  <a:gd name="T52" fmla="*/ 327 w 335"/>
                  <a:gd name="T53" fmla="*/ 24 h 215"/>
                  <a:gd name="T54" fmla="*/ 319 w 335"/>
                  <a:gd name="T55" fmla="*/ 8 h 215"/>
                  <a:gd name="T56" fmla="*/ 311 w 335"/>
                  <a:gd name="T57" fmla="*/ 0 h 215"/>
                  <a:gd name="T58" fmla="*/ 303 w 335"/>
                  <a:gd name="T59" fmla="*/ 16 h 215"/>
                  <a:gd name="T60" fmla="*/ 295 w 335"/>
                  <a:gd name="T6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5" h="215">
                    <a:moveTo>
                      <a:pt x="295" y="0"/>
                    </a:moveTo>
                    <a:lnTo>
                      <a:pt x="208" y="55"/>
                    </a:lnTo>
                    <a:lnTo>
                      <a:pt x="120" y="111"/>
                    </a:lnTo>
                    <a:lnTo>
                      <a:pt x="64" y="151"/>
                    </a:lnTo>
                    <a:lnTo>
                      <a:pt x="16" y="191"/>
                    </a:lnTo>
                    <a:lnTo>
                      <a:pt x="0" y="199"/>
                    </a:lnTo>
                    <a:lnTo>
                      <a:pt x="16" y="207"/>
                    </a:lnTo>
                    <a:lnTo>
                      <a:pt x="32" y="215"/>
                    </a:lnTo>
                    <a:lnTo>
                      <a:pt x="48" y="207"/>
                    </a:lnTo>
                    <a:lnTo>
                      <a:pt x="64" y="191"/>
                    </a:lnTo>
                    <a:lnTo>
                      <a:pt x="80" y="183"/>
                    </a:lnTo>
                    <a:lnTo>
                      <a:pt x="104" y="167"/>
                    </a:lnTo>
                    <a:lnTo>
                      <a:pt x="128" y="151"/>
                    </a:lnTo>
                    <a:lnTo>
                      <a:pt x="144" y="135"/>
                    </a:lnTo>
                    <a:lnTo>
                      <a:pt x="160" y="127"/>
                    </a:lnTo>
                    <a:lnTo>
                      <a:pt x="176" y="119"/>
                    </a:lnTo>
                    <a:lnTo>
                      <a:pt x="192" y="111"/>
                    </a:lnTo>
                    <a:lnTo>
                      <a:pt x="200" y="95"/>
                    </a:lnTo>
                    <a:lnTo>
                      <a:pt x="216" y="95"/>
                    </a:lnTo>
                    <a:lnTo>
                      <a:pt x="232" y="79"/>
                    </a:lnTo>
                    <a:lnTo>
                      <a:pt x="256" y="71"/>
                    </a:lnTo>
                    <a:lnTo>
                      <a:pt x="272" y="55"/>
                    </a:lnTo>
                    <a:lnTo>
                      <a:pt x="287" y="48"/>
                    </a:lnTo>
                    <a:lnTo>
                      <a:pt x="303" y="40"/>
                    </a:lnTo>
                    <a:lnTo>
                      <a:pt x="319" y="32"/>
                    </a:lnTo>
                    <a:lnTo>
                      <a:pt x="335" y="32"/>
                    </a:lnTo>
                    <a:lnTo>
                      <a:pt x="327" y="24"/>
                    </a:lnTo>
                    <a:lnTo>
                      <a:pt x="319" y="8"/>
                    </a:lnTo>
                    <a:lnTo>
                      <a:pt x="311" y="0"/>
                    </a:lnTo>
                    <a:lnTo>
                      <a:pt x="303" y="16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6" name="Freeform 826"/>
              <p:cNvSpPr>
                <a:spLocks/>
              </p:cNvSpPr>
              <p:nvPr/>
            </p:nvSpPr>
            <p:spPr bwMode="auto">
              <a:xfrm>
                <a:off x="1375" y="1366"/>
                <a:ext cx="335" cy="215"/>
              </a:xfrm>
              <a:custGeom>
                <a:avLst/>
                <a:gdLst>
                  <a:gd name="T0" fmla="*/ 295 w 335"/>
                  <a:gd name="T1" fmla="*/ 0 h 215"/>
                  <a:gd name="T2" fmla="*/ 208 w 335"/>
                  <a:gd name="T3" fmla="*/ 55 h 215"/>
                  <a:gd name="T4" fmla="*/ 120 w 335"/>
                  <a:gd name="T5" fmla="*/ 111 h 215"/>
                  <a:gd name="T6" fmla="*/ 64 w 335"/>
                  <a:gd name="T7" fmla="*/ 151 h 215"/>
                  <a:gd name="T8" fmla="*/ 16 w 335"/>
                  <a:gd name="T9" fmla="*/ 191 h 215"/>
                  <a:gd name="T10" fmla="*/ 0 w 335"/>
                  <a:gd name="T11" fmla="*/ 199 h 215"/>
                  <a:gd name="T12" fmla="*/ 16 w 335"/>
                  <a:gd name="T13" fmla="*/ 207 h 215"/>
                  <a:gd name="T14" fmla="*/ 32 w 335"/>
                  <a:gd name="T15" fmla="*/ 215 h 215"/>
                  <a:gd name="T16" fmla="*/ 48 w 335"/>
                  <a:gd name="T17" fmla="*/ 207 h 215"/>
                  <a:gd name="T18" fmla="*/ 64 w 335"/>
                  <a:gd name="T19" fmla="*/ 191 h 215"/>
                  <a:gd name="T20" fmla="*/ 80 w 335"/>
                  <a:gd name="T21" fmla="*/ 183 h 215"/>
                  <a:gd name="T22" fmla="*/ 104 w 335"/>
                  <a:gd name="T23" fmla="*/ 167 h 215"/>
                  <a:gd name="T24" fmla="*/ 128 w 335"/>
                  <a:gd name="T25" fmla="*/ 151 h 215"/>
                  <a:gd name="T26" fmla="*/ 144 w 335"/>
                  <a:gd name="T27" fmla="*/ 135 h 215"/>
                  <a:gd name="T28" fmla="*/ 160 w 335"/>
                  <a:gd name="T29" fmla="*/ 127 h 215"/>
                  <a:gd name="T30" fmla="*/ 176 w 335"/>
                  <a:gd name="T31" fmla="*/ 119 h 215"/>
                  <a:gd name="T32" fmla="*/ 192 w 335"/>
                  <a:gd name="T33" fmla="*/ 111 h 215"/>
                  <a:gd name="T34" fmla="*/ 200 w 335"/>
                  <a:gd name="T35" fmla="*/ 95 h 215"/>
                  <a:gd name="T36" fmla="*/ 216 w 335"/>
                  <a:gd name="T37" fmla="*/ 95 h 215"/>
                  <a:gd name="T38" fmla="*/ 232 w 335"/>
                  <a:gd name="T39" fmla="*/ 79 h 215"/>
                  <a:gd name="T40" fmla="*/ 256 w 335"/>
                  <a:gd name="T41" fmla="*/ 71 h 215"/>
                  <a:gd name="T42" fmla="*/ 272 w 335"/>
                  <a:gd name="T43" fmla="*/ 55 h 215"/>
                  <a:gd name="T44" fmla="*/ 287 w 335"/>
                  <a:gd name="T45" fmla="*/ 48 h 215"/>
                  <a:gd name="T46" fmla="*/ 303 w 335"/>
                  <a:gd name="T47" fmla="*/ 40 h 215"/>
                  <a:gd name="T48" fmla="*/ 319 w 335"/>
                  <a:gd name="T49" fmla="*/ 32 h 215"/>
                  <a:gd name="T50" fmla="*/ 335 w 335"/>
                  <a:gd name="T51" fmla="*/ 32 h 215"/>
                  <a:gd name="T52" fmla="*/ 327 w 335"/>
                  <a:gd name="T53" fmla="*/ 24 h 215"/>
                  <a:gd name="T54" fmla="*/ 319 w 335"/>
                  <a:gd name="T55" fmla="*/ 8 h 215"/>
                  <a:gd name="T56" fmla="*/ 311 w 335"/>
                  <a:gd name="T57" fmla="*/ 0 h 215"/>
                  <a:gd name="T58" fmla="*/ 303 w 335"/>
                  <a:gd name="T59" fmla="*/ 1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5" h="215">
                    <a:moveTo>
                      <a:pt x="295" y="0"/>
                    </a:moveTo>
                    <a:lnTo>
                      <a:pt x="208" y="55"/>
                    </a:lnTo>
                    <a:lnTo>
                      <a:pt x="120" y="111"/>
                    </a:lnTo>
                    <a:lnTo>
                      <a:pt x="64" y="151"/>
                    </a:lnTo>
                    <a:lnTo>
                      <a:pt x="16" y="191"/>
                    </a:lnTo>
                    <a:lnTo>
                      <a:pt x="0" y="199"/>
                    </a:lnTo>
                    <a:lnTo>
                      <a:pt x="16" y="207"/>
                    </a:lnTo>
                    <a:lnTo>
                      <a:pt x="32" y="215"/>
                    </a:lnTo>
                    <a:lnTo>
                      <a:pt x="48" y="207"/>
                    </a:lnTo>
                    <a:lnTo>
                      <a:pt x="64" y="191"/>
                    </a:lnTo>
                    <a:lnTo>
                      <a:pt x="80" y="183"/>
                    </a:lnTo>
                    <a:lnTo>
                      <a:pt x="104" y="167"/>
                    </a:lnTo>
                    <a:lnTo>
                      <a:pt x="128" y="151"/>
                    </a:lnTo>
                    <a:lnTo>
                      <a:pt x="144" y="135"/>
                    </a:lnTo>
                    <a:lnTo>
                      <a:pt x="160" y="127"/>
                    </a:lnTo>
                    <a:lnTo>
                      <a:pt x="176" y="119"/>
                    </a:lnTo>
                    <a:lnTo>
                      <a:pt x="192" y="111"/>
                    </a:lnTo>
                    <a:lnTo>
                      <a:pt x="200" y="95"/>
                    </a:lnTo>
                    <a:lnTo>
                      <a:pt x="216" y="95"/>
                    </a:lnTo>
                    <a:lnTo>
                      <a:pt x="232" y="79"/>
                    </a:lnTo>
                    <a:lnTo>
                      <a:pt x="256" y="71"/>
                    </a:lnTo>
                    <a:lnTo>
                      <a:pt x="272" y="55"/>
                    </a:lnTo>
                    <a:lnTo>
                      <a:pt x="287" y="48"/>
                    </a:lnTo>
                    <a:lnTo>
                      <a:pt x="303" y="40"/>
                    </a:lnTo>
                    <a:lnTo>
                      <a:pt x="319" y="32"/>
                    </a:lnTo>
                    <a:lnTo>
                      <a:pt x="335" y="32"/>
                    </a:lnTo>
                    <a:lnTo>
                      <a:pt x="327" y="24"/>
                    </a:lnTo>
                    <a:lnTo>
                      <a:pt x="319" y="8"/>
                    </a:lnTo>
                    <a:lnTo>
                      <a:pt x="311" y="0"/>
                    </a:lnTo>
                    <a:lnTo>
                      <a:pt x="303" y="1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7" name="Line 827"/>
              <p:cNvSpPr>
                <a:spLocks noChangeShapeType="1"/>
              </p:cNvSpPr>
              <p:nvPr/>
            </p:nvSpPr>
            <p:spPr bwMode="auto">
              <a:xfrm flipH="1" flipV="1">
                <a:off x="1678" y="1382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8" name="Freeform 828"/>
              <p:cNvSpPr>
                <a:spLocks/>
              </p:cNvSpPr>
              <p:nvPr/>
            </p:nvSpPr>
            <p:spPr bwMode="auto">
              <a:xfrm>
                <a:off x="1487" y="1294"/>
                <a:ext cx="271" cy="199"/>
              </a:xfrm>
              <a:custGeom>
                <a:avLst/>
                <a:gdLst>
                  <a:gd name="T0" fmla="*/ 0 w 271"/>
                  <a:gd name="T1" fmla="*/ 32 h 199"/>
                  <a:gd name="T2" fmla="*/ 16 w 271"/>
                  <a:gd name="T3" fmla="*/ 24 h 199"/>
                  <a:gd name="T4" fmla="*/ 40 w 271"/>
                  <a:gd name="T5" fmla="*/ 16 h 199"/>
                  <a:gd name="T6" fmla="*/ 72 w 271"/>
                  <a:gd name="T7" fmla="*/ 0 h 199"/>
                  <a:gd name="T8" fmla="*/ 96 w 271"/>
                  <a:gd name="T9" fmla="*/ 0 h 199"/>
                  <a:gd name="T10" fmla="*/ 112 w 271"/>
                  <a:gd name="T11" fmla="*/ 0 h 199"/>
                  <a:gd name="T12" fmla="*/ 136 w 271"/>
                  <a:gd name="T13" fmla="*/ 16 h 199"/>
                  <a:gd name="T14" fmla="*/ 183 w 271"/>
                  <a:gd name="T15" fmla="*/ 32 h 199"/>
                  <a:gd name="T16" fmla="*/ 199 w 271"/>
                  <a:gd name="T17" fmla="*/ 40 h 199"/>
                  <a:gd name="T18" fmla="*/ 215 w 271"/>
                  <a:gd name="T19" fmla="*/ 56 h 199"/>
                  <a:gd name="T20" fmla="*/ 239 w 271"/>
                  <a:gd name="T21" fmla="*/ 96 h 199"/>
                  <a:gd name="T22" fmla="*/ 263 w 271"/>
                  <a:gd name="T23" fmla="*/ 143 h 199"/>
                  <a:gd name="T24" fmla="*/ 271 w 271"/>
                  <a:gd name="T25" fmla="*/ 167 h 199"/>
                  <a:gd name="T26" fmla="*/ 263 w 271"/>
                  <a:gd name="T27" fmla="*/ 175 h 199"/>
                  <a:gd name="T28" fmla="*/ 255 w 271"/>
                  <a:gd name="T29" fmla="*/ 183 h 199"/>
                  <a:gd name="T30" fmla="*/ 239 w 271"/>
                  <a:gd name="T31" fmla="*/ 199 h 199"/>
                  <a:gd name="T32" fmla="*/ 223 w 271"/>
                  <a:gd name="T33" fmla="*/ 167 h 199"/>
                  <a:gd name="T34" fmla="*/ 207 w 271"/>
                  <a:gd name="T35" fmla="*/ 127 h 199"/>
                  <a:gd name="T36" fmla="*/ 183 w 271"/>
                  <a:gd name="T37" fmla="*/ 88 h 199"/>
                  <a:gd name="T38" fmla="*/ 152 w 271"/>
                  <a:gd name="T39" fmla="*/ 64 h 199"/>
                  <a:gd name="T40" fmla="*/ 112 w 271"/>
                  <a:gd name="T41" fmla="*/ 48 h 199"/>
                  <a:gd name="T42" fmla="*/ 48 w 271"/>
                  <a:gd name="T43" fmla="*/ 40 h 199"/>
                  <a:gd name="T44" fmla="*/ 16 w 271"/>
                  <a:gd name="T45" fmla="*/ 32 h 199"/>
                  <a:gd name="T46" fmla="*/ 0 w 271"/>
                  <a:gd name="T47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1" h="199">
                    <a:moveTo>
                      <a:pt x="0" y="32"/>
                    </a:moveTo>
                    <a:lnTo>
                      <a:pt x="16" y="24"/>
                    </a:lnTo>
                    <a:lnTo>
                      <a:pt x="40" y="16"/>
                    </a:lnTo>
                    <a:lnTo>
                      <a:pt x="72" y="0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36" y="16"/>
                    </a:lnTo>
                    <a:lnTo>
                      <a:pt x="183" y="32"/>
                    </a:lnTo>
                    <a:lnTo>
                      <a:pt x="199" y="40"/>
                    </a:lnTo>
                    <a:lnTo>
                      <a:pt x="215" y="56"/>
                    </a:lnTo>
                    <a:lnTo>
                      <a:pt x="239" y="96"/>
                    </a:lnTo>
                    <a:lnTo>
                      <a:pt x="263" y="143"/>
                    </a:lnTo>
                    <a:lnTo>
                      <a:pt x="271" y="167"/>
                    </a:lnTo>
                    <a:lnTo>
                      <a:pt x="263" y="175"/>
                    </a:lnTo>
                    <a:lnTo>
                      <a:pt x="255" y="183"/>
                    </a:lnTo>
                    <a:lnTo>
                      <a:pt x="239" y="199"/>
                    </a:lnTo>
                    <a:lnTo>
                      <a:pt x="223" y="167"/>
                    </a:lnTo>
                    <a:lnTo>
                      <a:pt x="207" y="127"/>
                    </a:lnTo>
                    <a:lnTo>
                      <a:pt x="183" y="88"/>
                    </a:lnTo>
                    <a:lnTo>
                      <a:pt x="152" y="64"/>
                    </a:lnTo>
                    <a:lnTo>
                      <a:pt x="112" y="48"/>
                    </a:lnTo>
                    <a:lnTo>
                      <a:pt x="48" y="40"/>
                    </a:lnTo>
                    <a:lnTo>
                      <a:pt x="1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9" name="Line 829"/>
              <p:cNvSpPr>
                <a:spLocks noChangeShapeType="1"/>
              </p:cNvSpPr>
              <p:nvPr/>
            </p:nvSpPr>
            <p:spPr bwMode="auto">
              <a:xfrm flipH="1">
                <a:off x="1487" y="1326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0" name="Freeform 830"/>
              <p:cNvSpPr>
                <a:spLocks/>
              </p:cNvSpPr>
              <p:nvPr/>
            </p:nvSpPr>
            <p:spPr bwMode="auto">
              <a:xfrm>
                <a:off x="1191" y="1485"/>
                <a:ext cx="216" cy="112"/>
              </a:xfrm>
              <a:custGeom>
                <a:avLst/>
                <a:gdLst>
                  <a:gd name="T0" fmla="*/ 0 w 216"/>
                  <a:gd name="T1" fmla="*/ 56 h 112"/>
                  <a:gd name="T2" fmla="*/ 8 w 216"/>
                  <a:gd name="T3" fmla="*/ 48 h 112"/>
                  <a:gd name="T4" fmla="*/ 24 w 216"/>
                  <a:gd name="T5" fmla="*/ 24 h 112"/>
                  <a:gd name="T6" fmla="*/ 40 w 216"/>
                  <a:gd name="T7" fmla="*/ 8 h 112"/>
                  <a:gd name="T8" fmla="*/ 48 w 216"/>
                  <a:gd name="T9" fmla="*/ 0 h 112"/>
                  <a:gd name="T10" fmla="*/ 56 w 216"/>
                  <a:gd name="T11" fmla="*/ 0 h 112"/>
                  <a:gd name="T12" fmla="*/ 80 w 216"/>
                  <a:gd name="T13" fmla="*/ 0 h 112"/>
                  <a:gd name="T14" fmla="*/ 104 w 216"/>
                  <a:gd name="T15" fmla="*/ 8 h 112"/>
                  <a:gd name="T16" fmla="*/ 128 w 216"/>
                  <a:gd name="T17" fmla="*/ 16 h 112"/>
                  <a:gd name="T18" fmla="*/ 160 w 216"/>
                  <a:gd name="T19" fmla="*/ 48 h 112"/>
                  <a:gd name="T20" fmla="*/ 176 w 216"/>
                  <a:gd name="T21" fmla="*/ 56 h 112"/>
                  <a:gd name="T22" fmla="*/ 192 w 216"/>
                  <a:gd name="T23" fmla="*/ 72 h 112"/>
                  <a:gd name="T24" fmla="*/ 216 w 216"/>
                  <a:gd name="T25" fmla="*/ 96 h 112"/>
                  <a:gd name="T26" fmla="*/ 184 w 216"/>
                  <a:gd name="T27" fmla="*/ 104 h 112"/>
                  <a:gd name="T28" fmla="*/ 168 w 216"/>
                  <a:gd name="T29" fmla="*/ 104 h 112"/>
                  <a:gd name="T30" fmla="*/ 160 w 216"/>
                  <a:gd name="T31" fmla="*/ 112 h 112"/>
                  <a:gd name="T32" fmla="*/ 144 w 216"/>
                  <a:gd name="T33" fmla="*/ 88 h 112"/>
                  <a:gd name="T34" fmla="*/ 112 w 216"/>
                  <a:gd name="T35" fmla="*/ 72 h 112"/>
                  <a:gd name="T36" fmla="*/ 88 w 216"/>
                  <a:gd name="T37" fmla="*/ 64 h 112"/>
                  <a:gd name="T38" fmla="*/ 64 w 216"/>
                  <a:gd name="T39" fmla="*/ 56 h 112"/>
                  <a:gd name="T40" fmla="*/ 32 w 216"/>
                  <a:gd name="T41" fmla="*/ 56 h 112"/>
                  <a:gd name="T42" fmla="*/ 8 w 216"/>
                  <a:gd name="T43" fmla="*/ 56 h 112"/>
                  <a:gd name="T44" fmla="*/ 0 w 216"/>
                  <a:gd name="T45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6" h="112">
                    <a:moveTo>
                      <a:pt x="0" y="56"/>
                    </a:moveTo>
                    <a:lnTo>
                      <a:pt x="8" y="48"/>
                    </a:lnTo>
                    <a:lnTo>
                      <a:pt x="24" y="24"/>
                    </a:lnTo>
                    <a:lnTo>
                      <a:pt x="40" y="8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80" y="0"/>
                    </a:lnTo>
                    <a:lnTo>
                      <a:pt x="104" y="8"/>
                    </a:lnTo>
                    <a:lnTo>
                      <a:pt x="128" y="16"/>
                    </a:lnTo>
                    <a:lnTo>
                      <a:pt x="160" y="48"/>
                    </a:lnTo>
                    <a:lnTo>
                      <a:pt x="176" y="56"/>
                    </a:lnTo>
                    <a:lnTo>
                      <a:pt x="192" y="72"/>
                    </a:lnTo>
                    <a:lnTo>
                      <a:pt x="216" y="96"/>
                    </a:lnTo>
                    <a:lnTo>
                      <a:pt x="184" y="104"/>
                    </a:lnTo>
                    <a:lnTo>
                      <a:pt x="168" y="104"/>
                    </a:lnTo>
                    <a:lnTo>
                      <a:pt x="160" y="112"/>
                    </a:lnTo>
                    <a:lnTo>
                      <a:pt x="144" y="88"/>
                    </a:lnTo>
                    <a:lnTo>
                      <a:pt x="112" y="72"/>
                    </a:lnTo>
                    <a:lnTo>
                      <a:pt x="88" y="64"/>
                    </a:lnTo>
                    <a:lnTo>
                      <a:pt x="64" y="56"/>
                    </a:lnTo>
                    <a:lnTo>
                      <a:pt x="32" y="56"/>
                    </a:lnTo>
                    <a:lnTo>
                      <a:pt x="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1" name="Line 831"/>
              <p:cNvSpPr>
                <a:spLocks noChangeShapeType="1"/>
              </p:cNvSpPr>
              <p:nvPr/>
            </p:nvSpPr>
            <p:spPr bwMode="auto">
              <a:xfrm flipH="1" flipV="1">
                <a:off x="1191" y="1541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2" name="Freeform 832"/>
              <p:cNvSpPr>
                <a:spLocks/>
              </p:cNvSpPr>
              <p:nvPr/>
            </p:nvSpPr>
            <p:spPr bwMode="auto">
              <a:xfrm>
                <a:off x="1567" y="1653"/>
                <a:ext cx="311" cy="96"/>
              </a:xfrm>
              <a:custGeom>
                <a:avLst/>
                <a:gdLst>
                  <a:gd name="T0" fmla="*/ 311 w 311"/>
                  <a:gd name="T1" fmla="*/ 24 h 96"/>
                  <a:gd name="T2" fmla="*/ 295 w 311"/>
                  <a:gd name="T3" fmla="*/ 24 h 96"/>
                  <a:gd name="T4" fmla="*/ 263 w 311"/>
                  <a:gd name="T5" fmla="*/ 48 h 96"/>
                  <a:gd name="T6" fmla="*/ 231 w 311"/>
                  <a:gd name="T7" fmla="*/ 64 h 96"/>
                  <a:gd name="T8" fmla="*/ 167 w 311"/>
                  <a:gd name="T9" fmla="*/ 80 h 96"/>
                  <a:gd name="T10" fmla="*/ 119 w 311"/>
                  <a:gd name="T11" fmla="*/ 96 h 96"/>
                  <a:gd name="T12" fmla="*/ 80 w 311"/>
                  <a:gd name="T13" fmla="*/ 96 h 96"/>
                  <a:gd name="T14" fmla="*/ 56 w 311"/>
                  <a:gd name="T15" fmla="*/ 88 h 96"/>
                  <a:gd name="T16" fmla="*/ 24 w 311"/>
                  <a:gd name="T17" fmla="*/ 80 h 96"/>
                  <a:gd name="T18" fmla="*/ 8 w 311"/>
                  <a:gd name="T19" fmla="*/ 80 h 96"/>
                  <a:gd name="T20" fmla="*/ 0 w 311"/>
                  <a:gd name="T21" fmla="*/ 56 h 96"/>
                  <a:gd name="T22" fmla="*/ 8 w 311"/>
                  <a:gd name="T23" fmla="*/ 32 h 96"/>
                  <a:gd name="T24" fmla="*/ 8 w 311"/>
                  <a:gd name="T25" fmla="*/ 24 h 96"/>
                  <a:gd name="T26" fmla="*/ 16 w 311"/>
                  <a:gd name="T27" fmla="*/ 24 h 96"/>
                  <a:gd name="T28" fmla="*/ 32 w 311"/>
                  <a:gd name="T29" fmla="*/ 32 h 96"/>
                  <a:gd name="T30" fmla="*/ 64 w 311"/>
                  <a:gd name="T31" fmla="*/ 32 h 96"/>
                  <a:gd name="T32" fmla="*/ 87 w 311"/>
                  <a:gd name="T33" fmla="*/ 40 h 96"/>
                  <a:gd name="T34" fmla="*/ 111 w 311"/>
                  <a:gd name="T35" fmla="*/ 32 h 96"/>
                  <a:gd name="T36" fmla="*/ 135 w 311"/>
                  <a:gd name="T37" fmla="*/ 32 h 96"/>
                  <a:gd name="T38" fmla="*/ 159 w 311"/>
                  <a:gd name="T39" fmla="*/ 24 h 96"/>
                  <a:gd name="T40" fmla="*/ 183 w 311"/>
                  <a:gd name="T41" fmla="*/ 24 h 96"/>
                  <a:gd name="T42" fmla="*/ 207 w 311"/>
                  <a:gd name="T43" fmla="*/ 16 h 96"/>
                  <a:gd name="T44" fmla="*/ 239 w 311"/>
                  <a:gd name="T45" fmla="*/ 0 h 96"/>
                  <a:gd name="T46" fmla="*/ 255 w 311"/>
                  <a:gd name="T47" fmla="*/ 8 h 96"/>
                  <a:gd name="T48" fmla="*/ 279 w 311"/>
                  <a:gd name="T49" fmla="*/ 16 h 96"/>
                  <a:gd name="T50" fmla="*/ 303 w 311"/>
                  <a:gd name="T51" fmla="*/ 16 h 96"/>
                  <a:gd name="T52" fmla="*/ 311 w 311"/>
                  <a:gd name="T53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1" h="96">
                    <a:moveTo>
                      <a:pt x="311" y="24"/>
                    </a:moveTo>
                    <a:lnTo>
                      <a:pt x="295" y="24"/>
                    </a:lnTo>
                    <a:lnTo>
                      <a:pt x="263" y="48"/>
                    </a:lnTo>
                    <a:lnTo>
                      <a:pt x="231" y="64"/>
                    </a:lnTo>
                    <a:lnTo>
                      <a:pt x="167" y="80"/>
                    </a:lnTo>
                    <a:lnTo>
                      <a:pt x="119" y="96"/>
                    </a:lnTo>
                    <a:lnTo>
                      <a:pt x="80" y="96"/>
                    </a:lnTo>
                    <a:lnTo>
                      <a:pt x="56" y="88"/>
                    </a:lnTo>
                    <a:lnTo>
                      <a:pt x="24" y="80"/>
                    </a:lnTo>
                    <a:lnTo>
                      <a:pt x="8" y="80"/>
                    </a:lnTo>
                    <a:lnTo>
                      <a:pt x="0" y="56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32" y="32"/>
                    </a:lnTo>
                    <a:lnTo>
                      <a:pt x="64" y="32"/>
                    </a:lnTo>
                    <a:lnTo>
                      <a:pt x="87" y="40"/>
                    </a:lnTo>
                    <a:lnTo>
                      <a:pt x="111" y="32"/>
                    </a:lnTo>
                    <a:lnTo>
                      <a:pt x="135" y="32"/>
                    </a:lnTo>
                    <a:lnTo>
                      <a:pt x="159" y="24"/>
                    </a:lnTo>
                    <a:lnTo>
                      <a:pt x="183" y="24"/>
                    </a:lnTo>
                    <a:lnTo>
                      <a:pt x="207" y="16"/>
                    </a:lnTo>
                    <a:lnTo>
                      <a:pt x="239" y="0"/>
                    </a:lnTo>
                    <a:lnTo>
                      <a:pt x="255" y="8"/>
                    </a:lnTo>
                    <a:lnTo>
                      <a:pt x="279" y="16"/>
                    </a:lnTo>
                    <a:lnTo>
                      <a:pt x="303" y="16"/>
                    </a:lnTo>
                    <a:lnTo>
                      <a:pt x="31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3" name="Freeform 833"/>
              <p:cNvSpPr>
                <a:spLocks/>
              </p:cNvSpPr>
              <p:nvPr/>
            </p:nvSpPr>
            <p:spPr bwMode="auto">
              <a:xfrm>
                <a:off x="1790" y="1565"/>
                <a:ext cx="399" cy="216"/>
              </a:xfrm>
              <a:custGeom>
                <a:avLst/>
                <a:gdLst>
                  <a:gd name="T0" fmla="*/ 16 w 399"/>
                  <a:gd name="T1" fmla="*/ 8 h 216"/>
                  <a:gd name="T2" fmla="*/ 56 w 399"/>
                  <a:gd name="T3" fmla="*/ 8 h 216"/>
                  <a:gd name="T4" fmla="*/ 80 w 399"/>
                  <a:gd name="T5" fmla="*/ 24 h 216"/>
                  <a:gd name="T6" fmla="*/ 104 w 399"/>
                  <a:gd name="T7" fmla="*/ 48 h 216"/>
                  <a:gd name="T8" fmla="*/ 128 w 399"/>
                  <a:gd name="T9" fmla="*/ 72 h 216"/>
                  <a:gd name="T10" fmla="*/ 144 w 399"/>
                  <a:gd name="T11" fmla="*/ 80 h 216"/>
                  <a:gd name="T12" fmla="*/ 160 w 399"/>
                  <a:gd name="T13" fmla="*/ 96 h 216"/>
                  <a:gd name="T14" fmla="*/ 200 w 399"/>
                  <a:gd name="T15" fmla="*/ 120 h 216"/>
                  <a:gd name="T16" fmla="*/ 248 w 399"/>
                  <a:gd name="T17" fmla="*/ 136 h 216"/>
                  <a:gd name="T18" fmla="*/ 288 w 399"/>
                  <a:gd name="T19" fmla="*/ 152 h 216"/>
                  <a:gd name="T20" fmla="*/ 320 w 399"/>
                  <a:gd name="T21" fmla="*/ 160 h 216"/>
                  <a:gd name="T22" fmla="*/ 352 w 399"/>
                  <a:gd name="T23" fmla="*/ 176 h 216"/>
                  <a:gd name="T24" fmla="*/ 375 w 399"/>
                  <a:gd name="T25" fmla="*/ 168 h 216"/>
                  <a:gd name="T26" fmla="*/ 383 w 399"/>
                  <a:gd name="T27" fmla="*/ 168 h 216"/>
                  <a:gd name="T28" fmla="*/ 399 w 399"/>
                  <a:gd name="T29" fmla="*/ 184 h 216"/>
                  <a:gd name="T30" fmla="*/ 383 w 399"/>
                  <a:gd name="T31" fmla="*/ 192 h 216"/>
                  <a:gd name="T32" fmla="*/ 375 w 399"/>
                  <a:gd name="T33" fmla="*/ 200 h 216"/>
                  <a:gd name="T34" fmla="*/ 359 w 399"/>
                  <a:gd name="T35" fmla="*/ 200 h 216"/>
                  <a:gd name="T36" fmla="*/ 359 w 399"/>
                  <a:gd name="T37" fmla="*/ 216 h 216"/>
                  <a:gd name="T38" fmla="*/ 304 w 399"/>
                  <a:gd name="T39" fmla="*/ 208 h 216"/>
                  <a:gd name="T40" fmla="*/ 264 w 399"/>
                  <a:gd name="T41" fmla="*/ 200 h 216"/>
                  <a:gd name="T42" fmla="*/ 240 w 399"/>
                  <a:gd name="T43" fmla="*/ 200 h 216"/>
                  <a:gd name="T44" fmla="*/ 208 w 399"/>
                  <a:gd name="T45" fmla="*/ 184 h 216"/>
                  <a:gd name="T46" fmla="*/ 192 w 399"/>
                  <a:gd name="T47" fmla="*/ 168 h 216"/>
                  <a:gd name="T48" fmla="*/ 152 w 399"/>
                  <a:gd name="T49" fmla="*/ 144 h 216"/>
                  <a:gd name="T50" fmla="*/ 128 w 399"/>
                  <a:gd name="T51" fmla="*/ 128 h 216"/>
                  <a:gd name="T52" fmla="*/ 88 w 399"/>
                  <a:gd name="T53" fmla="*/ 88 h 216"/>
                  <a:gd name="T54" fmla="*/ 56 w 399"/>
                  <a:gd name="T55" fmla="*/ 48 h 216"/>
                  <a:gd name="T56" fmla="*/ 32 w 399"/>
                  <a:gd name="T57" fmla="*/ 32 h 216"/>
                  <a:gd name="T58" fmla="*/ 24 w 399"/>
                  <a:gd name="T59" fmla="*/ 24 h 216"/>
                  <a:gd name="T60" fmla="*/ 0 w 399"/>
                  <a:gd name="T61" fmla="*/ 0 h 216"/>
                  <a:gd name="T62" fmla="*/ 16 w 399"/>
                  <a:gd name="T63" fmla="*/ 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9" h="216">
                    <a:moveTo>
                      <a:pt x="16" y="8"/>
                    </a:moveTo>
                    <a:lnTo>
                      <a:pt x="56" y="8"/>
                    </a:lnTo>
                    <a:lnTo>
                      <a:pt x="80" y="24"/>
                    </a:lnTo>
                    <a:lnTo>
                      <a:pt x="104" y="48"/>
                    </a:lnTo>
                    <a:lnTo>
                      <a:pt x="128" y="72"/>
                    </a:lnTo>
                    <a:lnTo>
                      <a:pt x="144" y="80"/>
                    </a:lnTo>
                    <a:lnTo>
                      <a:pt x="160" y="96"/>
                    </a:lnTo>
                    <a:lnTo>
                      <a:pt x="200" y="120"/>
                    </a:lnTo>
                    <a:lnTo>
                      <a:pt x="248" y="136"/>
                    </a:lnTo>
                    <a:lnTo>
                      <a:pt x="288" y="152"/>
                    </a:lnTo>
                    <a:lnTo>
                      <a:pt x="320" y="160"/>
                    </a:lnTo>
                    <a:lnTo>
                      <a:pt x="352" y="176"/>
                    </a:lnTo>
                    <a:lnTo>
                      <a:pt x="375" y="168"/>
                    </a:lnTo>
                    <a:lnTo>
                      <a:pt x="383" y="168"/>
                    </a:lnTo>
                    <a:lnTo>
                      <a:pt x="399" y="184"/>
                    </a:lnTo>
                    <a:lnTo>
                      <a:pt x="383" y="192"/>
                    </a:lnTo>
                    <a:lnTo>
                      <a:pt x="375" y="200"/>
                    </a:lnTo>
                    <a:lnTo>
                      <a:pt x="359" y="200"/>
                    </a:lnTo>
                    <a:lnTo>
                      <a:pt x="359" y="216"/>
                    </a:lnTo>
                    <a:lnTo>
                      <a:pt x="304" y="208"/>
                    </a:lnTo>
                    <a:lnTo>
                      <a:pt x="264" y="200"/>
                    </a:lnTo>
                    <a:lnTo>
                      <a:pt x="240" y="200"/>
                    </a:lnTo>
                    <a:lnTo>
                      <a:pt x="208" y="184"/>
                    </a:lnTo>
                    <a:lnTo>
                      <a:pt x="192" y="168"/>
                    </a:lnTo>
                    <a:lnTo>
                      <a:pt x="152" y="144"/>
                    </a:lnTo>
                    <a:lnTo>
                      <a:pt x="128" y="128"/>
                    </a:lnTo>
                    <a:lnTo>
                      <a:pt x="88" y="88"/>
                    </a:lnTo>
                    <a:lnTo>
                      <a:pt x="56" y="48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0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4" name="Freeform 834"/>
              <p:cNvSpPr>
                <a:spLocks/>
              </p:cNvSpPr>
              <p:nvPr/>
            </p:nvSpPr>
            <p:spPr bwMode="auto">
              <a:xfrm>
                <a:off x="1790" y="1565"/>
                <a:ext cx="399" cy="216"/>
              </a:xfrm>
              <a:custGeom>
                <a:avLst/>
                <a:gdLst>
                  <a:gd name="T0" fmla="*/ 16 w 399"/>
                  <a:gd name="T1" fmla="*/ 8 h 216"/>
                  <a:gd name="T2" fmla="*/ 56 w 399"/>
                  <a:gd name="T3" fmla="*/ 8 h 216"/>
                  <a:gd name="T4" fmla="*/ 80 w 399"/>
                  <a:gd name="T5" fmla="*/ 24 h 216"/>
                  <a:gd name="T6" fmla="*/ 104 w 399"/>
                  <a:gd name="T7" fmla="*/ 48 h 216"/>
                  <a:gd name="T8" fmla="*/ 128 w 399"/>
                  <a:gd name="T9" fmla="*/ 72 h 216"/>
                  <a:gd name="T10" fmla="*/ 144 w 399"/>
                  <a:gd name="T11" fmla="*/ 80 h 216"/>
                  <a:gd name="T12" fmla="*/ 160 w 399"/>
                  <a:gd name="T13" fmla="*/ 96 h 216"/>
                  <a:gd name="T14" fmla="*/ 200 w 399"/>
                  <a:gd name="T15" fmla="*/ 120 h 216"/>
                  <a:gd name="T16" fmla="*/ 248 w 399"/>
                  <a:gd name="T17" fmla="*/ 136 h 216"/>
                  <a:gd name="T18" fmla="*/ 288 w 399"/>
                  <a:gd name="T19" fmla="*/ 152 h 216"/>
                  <a:gd name="T20" fmla="*/ 320 w 399"/>
                  <a:gd name="T21" fmla="*/ 160 h 216"/>
                  <a:gd name="T22" fmla="*/ 352 w 399"/>
                  <a:gd name="T23" fmla="*/ 176 h 216"/>
                  <a:gd name="T24" fmla="*/ 375 w 399"/>
                  <a:gd name="T25" fmla="*/ 168 h 216"/>
                  <a:gd name="T26" fmla="*/ 383 w 399"/>
                  <a:gd name="T27" fmla="*/ 168 h 216"/>
                  <a:gd name="T28" fmla="*/ 399 w 399"/>
                  <a:gd name="T29" fmla="*/ 184 h 216"/>
                  <a:gd name="T30" fmla="*/ 383 w 399"/>
                  <a:gd name="T31" fmla="*/ 192 h 216"/>
                  <a:gd name="T32" fmla="*/ 375 w 399"/>
                  <a:gd name="T33" fmla="*/ 200 h 216"/>
                  <a:gd name="T34" fmla="*/ 359 w 399"/>
                  <a:gd name="T35" fmla="*/ 200 h 216"/>
                  <a:gd name="T36" fmla="*/ 359 w 399"/>
                  <a:gd name="T37" fmla="*/ 216 h 216"/>
                  <a:gd name="T38" fmla="*/ 304 w 399"/>
                  <a:gd name="T39" fmla="*/ 208 h 216"/>
                  <a:gd name="T40" fmla="*/ 264 w 399"/>
                  <a:gd name="T41" fmla="*/ 200 h 216"/>
                  <a:gd name="T42" fmla="*/ 240 w 399"/>
                  <a:gd name="T43" fmla="*/ 200 h 216"/>
                  <a:gd name="T44" fmla="*/ 208 w 399"/>
                  <a:gd name="T45" fmla="*/ 184 h 216"/>
                  <a:gd name="T46" fmla="*/ 192 w 399"/>
                  <a:gd name="T47" fmla="*/ 168 h 216"/>
                  <a:gd name="T48" fmla="*/ 152 w 399"/>
                  <a:gd name="T49" fmla="*/ 144 h 216"/>
                  <a:gd name="T50" fmla="*/ 128 w 399"/>
                  <a:gd name="T51" fmla="*/ 128 h 216"/>
                  <a:gd name="T52" fmla="*/ 88 w 399"/>
                  <a:gd name="T53" fmla="*/ 88 h 216"/>
                  <a:gd name="T54" fmla="*/ 56 w 399"/>
                  <a:gd name="T55" fmla="*/ 48 h 216"/>
                  <a:gd name="T56" fmla="*/ 32 w 399"/>
                  <a:gd name="T57" fmla="*/ 32 h 216"/>
                  <a:gd name="T58" fmla="*/ 24 w 399"/>
                  <a:gd name="T59" fmla="*/ 24 h 216"/>
                  <a:gd name="T60" fmla="*/ 0 w 399"/>
                  <a:gd name="T6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9" h="216">
                    <a:moveTo>
                      <a:pt x="16" y="8"/>
                    </a:moveTo>
                    <a:lnTo>
                      <a:pt x="56" y="8"/>
                    </a:lnTo>
                    <a:lnTo>
                      <a:pt x="80" y="24"/>
                    </a:lnTo>
                    <a:lnTo>
                      <a:pt x="104" y="48"/>
                    </a:lnTo>
                    <a:lnTo>
                      <a:pt x="128" y="72"/>
                    </a:lnTo>
                    <a:lnTo>
                      <a:pt x="144" y="80"/>
                    </a:lnTo>
                    <a:lnTo>
                      <a:pt x="160" y="96"/>
                    </a:lnTo>
                    <a:lnTo>
                      <a:pt x="200" y="120"/>
                    </a:lnTo>
                    <a:lnTo>
                      <a:pt x="248" y="136"/>
                    </a:lnTo>
                    <a:lnTo>
                      <a:pt x="288" y="152"/>
                    </a:lnTo>
                    <a:lnTo>
                      <a:pt x="320" y="160"/>
                    </a:lnTo>
                    <a:lnTo>
                      <a:pt x="352" y="176"/>
                    </a:lnTo>
                    <a:lnTo>
                      <a:pt x="375" y="168"/>
                    </a:lnTo>
                    <a:lnTo>
                      <a:pt x="383" y="168"/>
                    </a:lnTo>
                    <a:lnTo>
                      <a:pt x="399" y="184"/>
                    </a:lnTo>
                    <a:lnTo>
                      <a:pt x="383" y="192"/>
                    </a:lnTo>
                    <a:lnTo>
                      <a:pt x="375" y="200"/>
                    </a:lnTo>
                    <a:lnTo>
                      <a:pt x="359" y="200"/>
                    </a:lnTo>
                    <a:lnTo>
                      <a:pt x="359" y="216"/>
                    </a:lnTo>
                    <a:lnTo>
                      <a:pt x="304" y="208"/>
                    </a:lnTo>
                    <a:lnTo>
                      <a:pt x="264" y="200"/>
                    </a:lnTo>
                    <a:lnTo>
                      <a:pt x="240" y="200"/>
                    </a:lnTo>
                    <a:lnTo>
                      <a:pt x="208" y="184"/>
                    </a:lnTo>
                    <a:lnTo>
                      <a:pt x="192" y="168"/>
                    </a:lnTo>
                    <a:lnTo>
                      <a:pt x="152" y="144"/>
                    </a:lnTo>
                    <a:lnTo>
                      <a:pt x="128" y="128"/>
                    </a:lnTo>
                    <a:lnTo>
                      <a:pt x="88" y="88"/>
                    </a:lnTo>
                    <a:lnTo>
                      <a:pt x="56" y="48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5" name="Line 835"/>
              <p:cNvSpPr>
                <a:spLocks noChangeShapeType="1"/>
              </p:cNvSpPr>
              <p:nvPr/>
            </p:nvSpPr>
            <p:spPr bwMode="auto">
              <a:xfrm flipH="1" flipV="1">
                <a:off x="1790" y="1565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6" name="Freeform 836"/>
              <p:cNvSpPr>
                <a:spLocks/>
              </p:cNvSpPr>
              <p:nvPr/>
            </p:nvSpPr>
            <p:spPr bwMode="auto">
              <a:xfrm>
                <a:off x="1742" y="1501"/>
                <a:ext cx="176" cy="304"/>
              </a:xfrm>
              <a:custGeom>
                <a:avLst/>
                <a:gdLst>
                  <a:gd name="T0" fmla="*/ 32 w 176"/>
                  <a:gd name="T1" fmla="*/ 0 h 304"/>
                  <a:gd name="T2" fmla="*/ 40 w 176"/>
                  <a:gd name="T3" fmla="*/ 32 h 304"/>
                  <a:gd name="T4" fmla="*/ 56 w 176"/>
                  <a:gd name="T5" fmla="*/ 64 h 304"/>
                  <a:gd name="T6" fmla="*/ 96 w 176"/>
                  <a:gd name="T7" fmla="*/ 112 h 304"/>
                  <a:gd name="T8" fmla="*/ 144 w 176"/>
                  <a:gd name="T9" fmla="*/ 160 h 304"/>
                  <a:gd name="T10" fmla="*/ 176 w 176"/>
                  <a:gd name="T11" fmla="*/ 208 h 304"/>
                  <a:gd name="T12" fmla="*/ 152 w 176"/>
                  <a:gd name="T13" fmla="*/ 248 h 304"/>
                  <a:gd name="T14" fmla="*/ 128 w 176"/>
                  <a:gd name="T15" fmla="*/ 264 h 304"/>
                  <a:gd name="T16" fmla="*/ 96 w 176"/>
                  <a:gd name="T17" fmla="*/ 280 h 304"/>
                  <a:gd name="T18" fmla="*/ 48 w 176"/>
                  <a:gd name="T19" fmla="*/ 304 h 304"/>
                  <a:gd name="T20" fmla="*/ 32 w 176"/>
                  <a:gd name="T21" fmla="*/ 296 h 304"/>
                  <a:gd name="T22" fmla="*/ 24 w 176"/>
                  <a:gd name="T23" fmla="*/ 288 h 304"/>
                  <a:gd name="T24" fmla="*/ 16 w 176"/>
                  <a:gd name="T25" fmla="*/ 280 h 304"/>
                  <a:gd name="T26" fmla="*/ 16 w 176"/>
                  <a:gd name="T27" fmla="*/ 280 h 304"/>
                  <a:gd name="T28" fmla="*/ 24 w 176"/>
                  <a:gd name="T29" fmla="*/ 264 h 304"/>
                  <a:gd name="T30" fmla="*/ 48 w 176"/>
                  <a:gd name="T31" fmla="*/ 256 h 304"/>
                  <a:gd name="T32" fmla="*/ 88 w 176"/>
                  <a:gd name="T33" fmla="*/ 224 h 304"/>
                  <a:gd name="T34" fmla="*/ 112 w 176"/>
                  <a:gd name="T35" fmla="*/ 208 h 304"/>
                  <a:gd name="T36" fmla="*/ 128 w 176"/>
                  <a:gd name="T37" fmla="*/ 192 h 304"/>
                  <a:gd name="T38" fmla="*/ 112 w 176"/>
                  <a:gd name="T39" fmla="*/ 168 h 304"/>
                  <a:gd name="T40" fmla="*/ 96 w 176"/>
                  <a:gd name="T41" fmla="*/ 160 h 304"/>
                  <a:gd name="T42" fmla="*/ 80 w 176"/>
                  <a:gd name="T43" fmla="*/ 144 h 304"/>
                  <a:gd name="T44" fmla="*/ 72 w 176"/>
                  <a:gd name="T45" fmla="*/ 144 h 304"/>
                  <a:gd name="T46" fmla="*/ 40 w 176"/>
                  <a:gd name="T47" fmla="*/ 112 h 304"/>
                  <a:gd name="T48" fmla="*/ 16 w 176"/>
                  <a:gd name="T49" fmla="*/ 96 h 304"/>
                  <a:gd name="T50" fmla="*/ 8 w 176"/>
                  <a:gd name="T51" fmla="*/ 80 h 304"/>
                  <a:gd name="T52" fmla="*/ 8 w 176"/>
                  <a:gd name="T53" fmla="*/ 56 h 304"/>
                  <a:gd name="T54" fmla="*/ 0 w 176"/>
                  <a:gd name="T55" fmla="*/ 40 h 304"/>
                  <a:gd name="T56" fmla="*/ 8 w 176"/>
                  <a:gd name="T57" fmla="*/ 32 h 304"/>
                  <a:gd name="T58" fmla="*/ 8 w 176"/>
                  <a:gd name="T59" fmla="*/ 16 h 304"/>
                  <a:gd name="T60" fmla="*/ 24 w 176"/>
                  <a:gd name="T61" fmla="*/ 16 h 304"/>
                  <a:gd name="T62" fmla="*/ 32 w 176"/>
                  <a:gd name="T6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6" h="304">
                    <a:moveTo>
                      <a:pt x="32" y="0"/>
                    </a:moveTo>
                    <a:lnTo>
                      <a:pt x="40" y="32"/>
                    </a:lnTo>
                    <a:lnTo>
                      <a:pt x="56" y="64"/>
                    </a:lnTo>
                    <a:lnTo>
                      <a:pt x="96" y="112"/>
                    </a:lnTo>
                    <a:lnTo>
                      <a:pt x="144" y="160"/>
                    </a:lnTo>
                    <a:lnTo>
                      <a:pt x="176" y="208"/>
                    </a:lnTo>
                    <a:lnTo>
                      <a:pt x="152" y="248"/>
                    </a:lnTo>
                    <a:lnTo>
                      <a:pt x="128" y="264"/>
                    </a:lnTo>
                    <a:lnTo>
                      <a:pt x="96" y="280"/>
                    </a:lnTo>
                    <a:lnTo>
                      <a:pt x="48" y="304"/>
                    </a:lnTo>
                    <a:lnTo>
                      <a:pt x="32" y="296"/>
                    </a:lnTo>
                    <a:lnTo>
                      <a:pt x="24" y="288"/>
                    </a:lnTo>
                    <a:lnTo>
                      <a:pt x="16" y="280"/>
                    </a:lnTo>
                    <a:lnTo>
                      <a:pt x="16" y="280"/>
                    </a:lnTo>
                    <a:lnTo>
                      <a:pt x="24" y="264"/>
                    </a:lnTo>
                    <a:lnTo>
                      <a:pt x="48" y="256"/>
                    </a:lnTo>
                    <a:lnTo>
                      <a:pt x="88" y="224"/>
                    </a:lnTo>
                    <a:lnTo>
                      <a:pt x="112" y="208"/>
                    </a:lnTo>
                    <a:lnTo>
                      <a:pt x="128" y="192"/>
                    </a:lnTo>
                    <a:lnTo>
                      <a:pt x="112" y="168"/>
                    </a:lnTo>
                    <a:lnTo>
                      <a:pt x="96" y="160"/>
                    </a:lnTo>
                    <a:lnTo>
                      <a:pt x="80" y="144"/>
                    </a:lnTo>
                    <a:lnTo>
                      <a:pt x="72" y="144"/>
                    </a:lnTo>
                    <a:lnTo>
                      <a:pt x="40" y="112"/>
                    </a:lnTo>
                    <a:lnTo>
                      <a:pt x="16" y="96"/>
                    </a:lnTo>
                    <a:lnTo>
                      <a:pt x="8" y="80"/>
                    </a:lnTo>
                    <a:lnTo>
                      <a:pt x="8" y="56"/>
                    </a:lnTo>
                    <a:lnTo>
                      <a:pt x="0" y="40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24" y="1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7" name="Line 837"/>
              <p:cNvSpPr>
                <a:spLocks noChangeShapeType="1"/>
              </p:cNvSpPr>
              <p:nvPr/>
            </p:nvSpPr>
            <p:spPr bwMode="auto">
              <a:xfrm flipH="1">
                <a:off x="1774" y="1509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8" name="Freeform 838"/>
              <p:cNvSpPr>
                <a:spLocks/>
              </p:cNvSpPr>
              <p:nvPr/>
            </p:nvSpPr>
            <p:spPr bwMode="auto">
              <a:xfrm>
                <a:off x="1399" y="1773"/>
                <a:ext cx="176" cy="128"/>
              </a:xfrm>
              <a:custGeom>
                <a:avLst/>
                <a:gdLst>
                  <a:gd name="T0" fmla="*/ 16 w 176"/>
                  <a:gd name="T1" fmla="*/ 0 h 128"/>
                  <a:gd name="T2" fmla="*/ 40 w 176"/>
                  <a:gd name="T3" fmla="*/ 8 h 128"/>
                  <a:gd name="T4" fmla="*/ 64 w 176"/>
                  <a:gd name="T5" fmla="*/ 24 h 128"/>
                  <a:gd name="T6" fmla="*/ 88 w 176"/>
                  <a:gd name="T7" fmla="*/ 32 h 128"/>
                  <a:gd name="T8" fmla="*/ 96 w 176"/>
                  <a:gd name="T9" fmla="*/ 40 h 128"/>
                  <a:gd name="T10" fmla="*/ 120 w 176"/>
                  <a:gd name="T11" fmla="*/ 56 h 128"/>
                  <a:gd name="T12" fmla="*/ 136 w 176"/>
                  <a:gd name="T13" fmla="*/ 80 h 128"/>
                  <a:gd name="T14" fmla="*/ 144 w 176"/>
                  <a:gd name="T15" fmla="*/ 88 h 128"/>
                  <a:gd name="T16" fmla="*/ 160 w 176"/>
                  <a:gd name="T17" fmla="*/ 104 h 128"/>
                  <a:gd name="T18" fmla="*/ 176 w 176"/>
                  <a:gd name="T19" fmla="*/ 120 h 128"/>
                  <a:gd name="T20" fmla="*/ 160 w 176"/>
                  <a:gd name="T21" fmla="*/ 120 h 128"/>
                  <a:gd name="T22" fmla="*/ 152 w 176"/>
                  <a:gd name="T23" fmla="*/ 128 h 128"/>
                  <a:gd name="T24" fmla="*/ 136 w 176"/>
                  <a:gd name="T25" fmla="*/ 128 h 128"/>
                  <a:gd name="T26" fmla="*/ 136 w 176"/>
                  <a:gd name="T27" fmla="*/ 128 h 128"/>
                  <a:gd name="T28" fmla="*/ 120 w 176"/>
                  <a:gd name="T29" fmla="*/ 120 h 128"/>
                  <a:gd name="T30" fmla="*/ 120 w 176"/>
                  <a:gd name="T31" fmla="*/ 104 h 128"/>
                  <a:gd name="T32" fmla="*/ 80 w 176"/>
                  <a:gd name="T33" fmla="*/ 72 h 128"/>
                  <a:gd name="T34" fmla="*/ 56 w 176"/>
                  <a:gd name="T35" fmla="*/ 56 h 128"/>
                  <a:gd name="T36" fmla="*/ 32 w 176"/>
                  <a:gd name="T37" fmla="*/ 40 h 128"/>
                  <a:gd name="T38" fmla="*/ 24 w 176"/>
                  <a:gd name="T39" fmla="*/ 40 h 128"/>
                  <a:gd name="T40" fmla="*/ 0 w 176"/>
                  <a:gd name="T41" fmla="*/ 32 h 128"/>
                  <a:gd name="T42" fmla="*/ 8 w 176"/>
                  <a:gd name="T43" fmla="*/ 16 h 128"/>
                  <a:gd name="T44" fmla="*/ 16 w 176"/>
                  <a:gd name="T4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6" h="128">
                    <a:moveTo>
                      <a:pt x="16" y="0"/>
                    </a:moveTo>
                    <a:lnTo>
                      <a:pt x="40" y="8"/>
                    </a:lnTo>
                    <a:lnTo>
                      <a:pt x="64" y="24"/>
                    </a:lnTo>
                    <a:lnTo>
                      <a:pt x="88" y="32"/>
                    </a:lnTo>
                    <a:lnTo>
                      <a:pt x="96" y="40"/>
                    </a:lnTo>
                    <a:lnTo>
                      <a:pt x="120" y="56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60" y="104"/>
                    </a:lnTo>
                    <a:lnTo>
                      <a:pt x="176" y="120"/>
                    </a:lnTo>
                    <a:lnTo>
                      <a:pt x="160" y="120"/>
                    </a:lnTo>
                    <a:lnTo>
                      <a:pt x="152" y="128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20" y="120"/>
                    </a:lnTo>
                    <a:lnTo>
                      <a:pt x="120" y="104"/>
                    </a:lnTo>
                    <a:lnTo>
                      <a:pt x="80" y="72"/>
                    </a:lnTo>
                    <a:lnTo>
                      <a:pt x="56" y="56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0" y="32"/>
                    </a:lnTo>
                    <a:lnTo>
                      <a:pt x="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9" name="Freeform 839"/>
              <p:cNvSpPr>
                <a:spLocks/>
              </p:cNvSpPr>
              <p:nvPr/>
            </p:nvSpPr>
            <p:spPr bwMode="auto">
              <a:xfrm>
                <a:off x="1551" y="1924"/>
                <a:ext cx="80" cy="80"/>
              </a:xfrm>
              <a:custGeom>
                <a:avLst/>
                <a:gdLst>
                  <a:gd name="T0" fmla="*/ 32 w 80"/>
                  <a:gd name="T1" fmla="*/ 0 h 80"/>
                  <a:gd name="T2" fmla="*/ 40 w 80"/>
                  <a:gd name="T3" fmla="*/ 8 h 80"/>
                  <a:gd name="T4" fmla="*/ 48 w 80"/>
                  <a:gd name="T5" fmla="*/ 24 h 80"/>
                  <a:gd name="T6" fmla="*/ 56 w 80"/>
                  <a:gd name="T7" fmla="*/ 32 h 80"/>
                  <a:gd name="T8" fmla="*/ 72 w 80"/>
                  <a:gd name="T9" fmla="*/ 48 h 80"/>
                  <a:gd name="T10" fmla="*/ 80 w 80"/>
                  <a:gd name="T11" fmla="*/ 64 h 80"/>
                  <a:gd name="T12" fmla="*/ 72 w 80"/>
                  <a:gd name="T13" fmla="*/ 72 h 80"/>
                  <a:gd name="T14" fmla="*/ 56 w 80"/>
                  <a:gd name="T15" fmla="*/ 80 h 80"/>
                  <a:gd name="T16" fmla="*/ 48 w 80"/>
                  <a:gd name="T17" fmla="*/ 80 h 80"/>
                  <a:gd name="T18" fmla="*/ 32 w 80"/>
                  <a:gd name="T19" fmla="*/ 72 h 80"/>
                  <a:gd name="T20" fmla="*/ 32 w 80"/>
                  <a:gd name="T21" fmla="*/ 72 h 80"/>
                  <a:gd name="T22" fmla="*/ 24 w 80"/>
                  <a:gd name="T23" fmla="*/ 56 h 80"/>
                  <a:gd name="T24" fmla="*/ 32 w 80"/>
                  <a:gd name="T25" fmla="*/ 56 h 80"/>
                  <a:gd name="T26" fmla="*/ 24 w 80"/>
                  <a:gd name="T27" fmla="*/ 40 h 80"/>
                  <a:gd name="T28" fmla="*/ 0 w 80"/>
                  <a:gd name="T29" fmla="*/ 24 h 80"/>
                  <a:gd name="T30" fmla="*/ 0 w 80"/>
                  <a:gd name="T31" fmla="*/ 16 h 80"/>
                  <a:gd name="T32" fmla="*/ 0 w 80"/>
                  <a:gd name="T33" fmla="*/ 8 h 80"/>
                  <a:gd name="T34" fmla="*/ 24 w 80"/>
                  <a:gd name="T35" fmla="*/ 8 h 80"/>
                  <a:gd name="T36" fmla="*/ 32 w 80"/>
                  <a:gd name="T3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0">
                    <a:moveTo>
                      <a:pt x="32" y="0"/>
                    </a:moveTo>
                    <a:lnTo>
                      <a:pt x="40" y="8"/>
                    </a:lnTo>
                    <a:lnTo>
                      <a:pt x="48" y="24"/>
                    </a:lnTo>
                    <a:lnTo>
                      <a:pt x="56" y="32"/>
                    </a:lnTo>
                    <a:lnTo>
                      <a:pt x="72" y="48"/>
                    </a:lnTo>
                    <a:lnTo>
                      <a:pt x="80" y="64"/>
                    </a:lnTo>
                    <a:lnTo>
                      <a:pt x="72" y="72"/>
                    </a:lnTo>
                    <a:lnTo>
                      <a:pt x="56" y="80"/>
                    </a:lnTo>
                    <a:lnTo>
                      <a:pt x="48" y="80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24" y="40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0" name="Line 840"/>
              <p:cNvSpPr>
                <a:spLocks noChangeShapeType="1"/>
              </p:cNvSpPr>
              <p:nvPr/>
            </p:nvSpPr>
            <p:spPr bwMode="auto">
              <a:xfrm flipH="1" flipV="1">
                <a:off x="1583" y="1924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1" name="Freeform 841"/>
              <p:cNvSpPr>
                <a:spLocks/>
              </p:cNvSpPr>
              <p:nvPr/>
            </p:nvSpPr>
            <p:spPr bwMode="auto">
              <a:xfrm>
                <a:off x="1878" y="1437"/>
                <a:ext cx="319" cy="208"/>
              </a:xfrm>
              <a:custGeom>
                <a:avLst/>
                <a:gdLst>
                  <a:gd name="T0" fmla="*/ 40 w 319"/>
                  <a:gd name="T1" fmla="*/ 208 h 208"/>
                  <a:gd name="T2" fmla="*/ 72 w 319"/>
                  <a:gd name="T3" fmla="*/ 176 h 208"/>
                  <a:gd name="T4" fmla="*/ 96 w 319"/>
                  <a:gd name="T5" fmla="*/ 160 h 208"/>
                  <a:gd name="T6" fmla="*/ 128 w 319"/>
                  <a:gd name="T7" fmla="*/ 144 h 208"/>
                  <a:gd name="T8" fmla="*/ 144 w 319"/>
                  <a:gd name="T9" fmla="*/ 128 h 208"/>
                  <a:gd name="T10" fmla="*/ 176 w 319"/>
                  <a:gd name="T11" fmla="*/ 120 h 208"/>
                  <a:gd name="T12" fmla="*/ 200 w 319"/>
                  <a:gd name="T13" fmla="*/ 104 h 208"/>
                  <a:gd name="T14" fmla="*/ 232 w 319"/>
                  <a:gd name="T15" fmla="*/ 96 h 208"/>
                  <a:gd name="T16" fmla="*/ 287 w 319"/>
                  <a:gd name="T17" fmla="*/ 64 h 208"/>
                  <a:gd name="T18" fmla="*/ 319 w 319"/>
                  <a:gd name="T19" fmla="*/ 24 h 208"/>
                  <a:gd name="T20" fmla="*/ 303 w 319"/>
                  <a:gd name="T21" fmla="*/ 0 h 208"/>
                  <a:gd name="T22" fmla="*/ 287 w 319"/>
                  <a:gd name="T23" fmla="*/ 0 h 208"/>
                  <a:gd name="T24" fmla="*/ 287 w 319"/>
                  <a:gd name="T25" fmla="*/ 8 h 208"/>
                  <a:gd name="T26" fmla="*/ 248 w 319"/>
                  <a:gd name="T27" fmla="*/ 24 h 208"/>
                  <a:gd name="T28" fmla="*/ 200 w 319"/>
                  <a:gd name="T29" fmla="*/ 40 h 208"/>
                  <a:gd name="T30" fmla="*/ 152 w 319"/>
                  <a:gd name="T31" fmla="*/ 56 h 208"/>
                  <a:gd name="T32" fmla="*/ 120 w 319"/>
                  <a:gd name="T33" fmla="*/ 72 h 208"/>
                  <a:gd name="T34" fmla="*/ 88 w 319"/>
                  <a:gd name="T35" fmla="*/ 80 h 208"/>
                  <a:gd name="T36" fmla="*/ 72 w 319"/>
                  <a:gd name="T37" fmla="*/ 104 h 208"/>
                  <a:gd name="T38" fmla="*/ 32 w 319"/>
                  <a:gd name="T39" fmla="*/ 144 h 208"/>
                  <a:gd name="T40" fmla="*/ 8 w 319"/>
                  <a:gd name="T41" fmla="*/ 144 h 208"/>
                  <a:gd name="T42" fmla="*/ 0 w 319"/>
                  <a:gd name="T43" fmla="*/ 168 h 208"/>
                  <a:gd name="T44" fmla="*/ 8 w 319"/>
                  <a:gd name="T45" fmla="*/ 168 h 208"/>
                  <a:gd name="T46" fmla="*/ 24 w 319"/>
                  <a:gd name="T47" fmla="*/ 176 h 208"/>
                  <a:gd name="T48" fmla="*/ 40 w 319"/>
                  <a:gd name="T49" fmla="*/ 192 h 208"/>
                  <a:gd name="T50" fmla="*/ 40 w 319"/>
                  <a:gd name="T5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9" h="208">
                    <a:moveTo>
                      <a:pt x="40" y="208"/>
                    </a:moveTo>
                    <a:lnTo>
                      <a:pt x="72" y="176"/>
                    </a:lnTo>
                    <a:lnTo>
                      <a:pt x="96" y="160"/>
                    </a:lnTo>
                    <a:lnTo>
                      <a:pt x="128" y="144"/>
                    </a:lnTo>
                    <a:lnTo>
                      <a:pt x="144" y="128"/>
                    </a:lnTo>
                    <a:lnTo>
                      <a:pt x="176" y="120"/>
                    </a:lnTo>
                    <a:lnTo>
                      <a:pt x="200" y="104"/>
                    </a:lnTo>
                    <a:lnTo>
                      <a:pt x="232" y="96"/>
                    </a:lnTo>
                    <a:lnTo>
                      <a:pt x="287" y="64"/>
                    </a:lnTo>
                    <a:lnTo>
                      <a:pt x="319" y="24"/>
                    </a:lnTo>
                    <a:lnTo>
                      <a:pt x="303" y="0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48" y="24"/>
                    </a:lnTo>
                    <a:lnTo>
                      <a:pt x="200" y="40"/>
                    </a:lnTo>
                    <a:lnTo>
                      <a:pt x="152" y="56"/>
                    </a:lnTo>
                    <a:lnTo>
                      <a:pt x="120" y="72"/>
                    </a:lnTo>
                    <a:lnTo>
                      <a:pt x="88" y="80"/>
                    </a:lnTo>
                    <a:lnTo>
                      <a:pt x="72" y="104"/>
                    </a:lnTo>
                    <a:lnTo>
                      <a:pt x="32" y="14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8" y="168"/>
                    </a:lnTo>
                    <a:lnTo>
                      <a:pt x="24" y="176"/>
                    </a:lnTo>
                    <a:lnTo>
                      <a:pt x="40" y="192"/>
                    </a:lnTo>
                    <a:lnTo>
                      <a:pt x="40" y="20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2" name="Line 842"/>
              <p:cNvSpPr>
                <a:spLocks noChangeShapeType="1"/>
              </p:cNvSpPr>
              <p:nvPr/>
            </p:nvSpPr>
            <p:spPr bwMode="auto">
              <a:xfrm flipH="1">
                <a:off x="1918" y="1637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3" name="Freeform 843"/>
              <p:cNvSpPr>
                <a:spLocks/>
              </p:cNvSpPr>
              <p:nvPr/>
            </p:nvSpPr>
            <p:spPr bwMode="auto">
              <a:xfrm>
                <a:off x="1750" y="1924"/>
                <a:ext cx="176" cy="88"/>
              </a:xfrm>
              <a:custGeom>
                <a:avLst/>
                <a:gdLst>
                  <a:gd name="T0" fmla="*/ 0 w 176"/>
                  <a:gd name="T1" fmla="*/ 24 h 88"/>
                  <a:gd name="T2" fmla="*/ 48 w 176"/>
                  <a:gd name="T3" fmla="*/ 8 h 88"/>
                  <a:gd name="T4" fmla="*/ 88 w 176"/>
                  <a:gd name="T5" fmla="*/ 0 h 88"/>
                  <a:gd name="T6" fmla="*/ 112 w 176"/>
                  <a:gd name="T7" fmla="*/ 8 h 88"/>
                  <a:gd name="T8" fmla="*/ 136 w 176"/>
                  <a:gd name="T9" fmla="*/ 24 h 88"/>
                  <a:gd name="T10" fmla="*/ 176 w 176"/>
                  <a:gd name="T11" fmla="*/ 56 h 88"/>
                  <a:gd name="T12" fmla="*/ 168 w 176"/>
                  <a:gd name="T13" fmla="*/ 72 h 88"/>
                  <a:gd name="T14" fmla="*/ 168 w 176"/>
                  <a:gd name="T15" fmla="*/ 88 h 88"/>
                  <a:gd name="T16" fmla="*/ 136 w 176"/>
                  <a:gd name="T17" fmla="*/ 72 h 88"/>
                  <a:gd name="T18" fmla="*/ 120 w 176"/>
                  <a:gd name="T19" fmla="*/ 64 h 88"/>
                  <a:gd name="T20" fmla="*/ 112 w 176"/>
                  <a:gd name="T21" fmla="*/ 56 h 88"/>
                  <a:gd name="T22" fmla="*/ 96 w 176"/>
                  <a:gd name="T23" fmla="*/ 48 h 88"/>
                  <a:gd name="T24" fmla="*/ 88 w 176"/>
                  <a:gd name="T25" fmla="*/ 48 h 88"/>
                  <a:gd name="T26" fmla="*/ 72 w 176"/>
                  <a:gd name="T27" fmla="*/ 40 h 88"/>
                  <a:gd name="T28" fmla="*/ 72 w 176"/>
                  <a:gd name="T29" fmla="*/ 40 h 88"/>
                  <a:gd name="T30" fmla="*/ 40 w 176"/>
                  <a:gd name="T31" fmla="*/ 40 h 88"/>
                  <a:gd name="T32" fmla="*/ 32 w 176"/>
                  <a:gd name="T33" fmla="*/ 40 h 88"/>
                  <a:gd name="T34" fmla="*/ 16 w 176"/>
                  <a:gd name="T35" fmla="*/ 32 h 88"/>
                  <a:gd name="T36" fmla="*/ 16 w 176"/>
                  <a:gd name="T37" fmla="*/ 32 h 88"/>
                  <a:gd name="T38" fmla="*/ 16 w 176"/>
                  <a:gd name="T39" fmla="*/ 24 h 88"/>
                  <a:gd name="T40" fmla="*/ 0 w 176"/>
                  <a:gd name="T41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88">
                    <a:moveTo>
                      <a:pt x="0" y="24"/>
                    </a:moveTo>
                    <a:lnTo>
                      <a:pt x="48" y="8"/>
                    </a:lnTo>
                    <a:lnTo>
                      <a:pt x="88" y="0"/>
                    </a:lnTo>
                    <a:lnTo>
                      <a:pt x="112" y="8"/>
                    </a:lnTo>
                    <a:lnTo>
                      <a:pt x="136" y="24"/>
                    </a:lnTo>
                    <a:lnTo>
                      <a:pt x="176" y="56"/>
                    </a:lnTo>
                    <a:lnTo>
                      <a:pt x="168" y="72"/>
                    </a:lnTo>
                    <a:lnTo>
                      <a:pt x="168" y="88"/>
                    </a:lnTo>
                    <a:lnTo>
                      <a:pt x="136" y="72"/>
                    </a:lnTo>
                    <a:lnTo>
                      <a:pt x="120" y="64"/>
                    </a:lnTo>
                    <a:lnTo>
                      <a:pt x="112" y="56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4" name="Freeform 844"/>
              <p:cNvSpPr>
                <a:spLocks/>
              </p:cNvSpPr>
              <p:nvPr/>
            </p:nvSpPr>
            <p:spPr bwMode="auto">
              <a:xfrm>
                <a:off x="1966" y="1996"/>
                <a:ext cx="319" cy="184"/>
              </a:xfrm>
              <a:custGeom>
                <a:avLst/>
                <a:gdLst>
                  <a:gd name="T0" fmla="*/ 0 w 319"/>
                  <a:gd name="T1" fmla="*/ 32 h 184"/>
                  <a:gd name="T2" fmla="*/ 40 w 319"/>
                  <a:gd name="T3" fmla="*/ 64 h 184"/>
                  <a:gd name="T4" fmla="*/ 64 w 319"/>
                  <a:gd name="T5" fmla="*/ 80 h 184"/>
                  <a:gd name="T6" fmla="*/ 112 w 319"/>
                  <a:gd name="T7" fmla="*/ 112 h 184"/>
                  <a:gd name="T8" fmla="*/ 199 w 319"/>
                  <a:gd name="T9" fmla="*/ 152 h 184"/>
                  <a:gd name="T10" fmla="*/ 247 w 319"/>
                  <a:gd name="T11" fmla="*/ 184 h 184"/>
                  <a:gd name="T12" fmla="*/ 295 w 319"/>
                  <a:gd name="T13" fmla="*/ 184 h 184"/>
                  <a:gd name="T14" fmla="*/ 311 w 319"/>
                  <a:gd name="T15" fmla="*/ 168 h 184"/>
                  <a:gd name="T16" fmla="*/ 319 w 319"/>
                  <a:gd name="T17" fmla="*/ 160 h 184"/>
                  <a:gd name="T18" fmla="*/ 311 w 319"/>
                  <a:gd name="T19" fmla="*/ 152 h 184"/>
                  <a:gd name="T20" fmla="*/ 295 w 319"/>
                  <a:gd name="T21" fmla="*/ 144 h 184"/>
                  <a:gd name="T22" fmla="*/ 271 w 319"/>
                  <a:gd name="T23" fmla="*/ 128 h 184"/>
                  <a:gd name="T24" fmla="*/ 255 w 319"/>
                  <a:gd name="T25" fmla="*/ 120 h 184"/>
                  <a:gd name="T26" fmla="*/ 223 w 319"/>
                  <a:gd name="T27" fmla="*/ 112 h 184"/>
                  <a:gd name="T28" fmla="*/ 176 w 319"/>
                  <a:gd name="T29" fmla="*/ 96 h 184"/>
                  <a:gd name="T30" fmla="*/ 144 w 319"/>
                  <a:gd name="T31" fmla="*/ 80 h 184"/>
                  <a:gd name="T32" fmla="*/ 96 w 319"/>
                  <a:gd name="T33" fmla="*/ 40 h 184"/>
                  <a:gd name="T34" fmla="*/ 40 w 319"/>
                  <a:gd name="T35" fmla="*/ 16 h 184"/>
                  <a:gd name="T36" fmla="*/ 16 w 319"/>
                  <a:gd name="T37" fmla="*/ 0 h 184"/>
                  <a:gd name="T38" fmla="*/ 0 w 319"/>
                  <a:gd name="T39" fmla="*/ 0 h 184"/>
                  <a:gd name="T40" fmla="*/ 0 w 319"/>
                  <a:gd name="T41" fmla="*/ 16 h 184"/>
                  <a:gd name="T42" fmla="*/ 0 w 319"/>
                  <a:gd name="T43" fmla="*/ 3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9" h="184">
                    <a:moveTo>
                      <a:pt x="0" y="32"/>
                    </a:moveTo>
                    <a:lnTo>
                      <a:pt x="40" y="64"/>
                    </a:lnTo>
                    <a:lnTo>
                      <a:pt x="64" y="80"/>
                    </a:lnTo>
                    <a:lnTo>
                      <a:pt x="112" y="112"/>
                    </a:lnTo>
                    <a:lnTo>
                      <a:pt x="199" y="152"/>
                    </a:lnTo>
                    <a:lnTo>
                      <a:pt x="247" y="184"/>
                    </a:lnTo>
                    <a:lnTo>
                      <a:pt x="295" y="184"/>
                    </a:lnTo>
                    <a:lnTo>
                      <a:pt x="311" y="168"/>
                    </a:lnTo>
                    <a:lnTo>
                      <a:pt x="319" y="160"/>
                    </a:lnTo>
                    <a:lnTo>
                      <a:pt x="311" y="152"/>
                    </a:lnTo>
                    <a:lnTo>
                      <a:pt x="295" y="144"/>
                    </a:lnTo>
                    <a:lnTo>
                      <a:pt x="271" y="128"/>
                    </a:lnTo>
                    <a:lnTo>
                      <a:pt x="255" y="120"/>
                    </a:lnTo>
                    <a:lnTo>
                      <a:pt x="223" y="112"/>
                    </a:lnTo>
                    <a:lnTo>
                      <a:pt x="176" y="96"/>
                    </a:lnTo>
                    <a:lnTo>
                      <a:pt x="144" y="80"/>
                    </a:lnTo>
                    <a:lnTo>
                      <a:pt x="96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5" name="Line 845"/>
              <p:cNvSpPr>
                <a:spLocks noChangeShapeType="1"/>
              </p:cNvSpPr>
              <p:nvPr/>
            </p:nvSpPr>
            <p:spPr bwMode="auto">
              <a:xfrm flipH="1" flipV="1">
                <a:off x="1974" y="2020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6" name="Freeform 846"/>
              <p:cNvSpPr>
                <a:spLocks/>
              </p:cNvSpPr>
              <p:nvPr/>
            </p:nvSpPr>
            <p:spPr bwMode="auto">
              <a:xfrm>
                <a:off x="1223" y="1805"/>
                <a:ext cx="224" cy="415"/>
              </a:xfrm>
              <a:custGeom>
                <a:avLst/>
                <a:gdLst>
                  <a:gd name="T0" fmla="*/ 200 w 224"/>
                  <a:gd name="T1" fmla="*/ 415 h 415"/>
                  <a:gd name="T2" fmla="*/ 208 w 224"/>
                  <a:gd name="T3" fmla="*/ 375 h 415"/>
                  <a:gd name="T4" fmla="*/ 224 w 224"/>
                  <a:gd name="T5" fmla="*/ 343 h 415"/>
                  <a:gd name="T6" fmla="*/ 208 w 224"/>
                  <a:gd name="T7" fmla="*/ 303 h 415"/>
                  <a:gd name="T8" fmla="*/ 184 w 224"/>
                  <a:gd name="T9" fmla="*/ 279 h 415"/>
                  <a:gd name="T10" fmla="*/ 144 w 224"/>
                  <a:gd name="T11" fmla="*/ 239 h 415"/>
                  <a:gd name="T12" fmla="*/ 112 w 224"/>
                  <a:gd name="T13" fmla="*/ 207 h 415"/>
                  <a:gd name="T14" fmla="*/ 72 w 224"/>
                  <a:gd name="T15" fmla="*/ 111 h 415"/>
                  <a:gd name="T16" fmla="*/ 56 w 224"/>
                  <a:gd name="T17" fmla="*/ 80 h 415"/>
                  <a:gd name="T18" fmla="*/ 48 w 224"/>
                  <a:gd name="T19" fmla="*/ 40 h 415"/>
                  <a:gd name="T20" fmla="*/ 40 w 224"/>
                  <a:gd name="T21" fmla="*/ 16 h 415"/>
                  <a:gd name="T22" fmla="*/ 32 w 224"/>
                  <a:gd name="T23" fmla="*/ 0 h 415"/>
                  <a:gd name="T24" fmla="*/ 16 w 224"/>
                  <a:gd name="T25" fmla="*/ 8 h 415"/>
                  <a:gd name="T26" fmla="*/ 0 w 224"/>
                  <a:gd name="T27" fmla="*/ 8 h 415"/>
                  <a:gd name="T28" fmla="*/ 0 w 224"/>
                  <a:gd name="T29" fmla="*/ 16 h 415"/>
                  <a:gd name="T30" fmla="*/ 0 w 224"/>
                  <a:gd name="T31" fmla="*/ 32 h 415"/>
                  <a:gd name="T32" fmla="*/ 16 w 224"/>
                  <a:gd name="T33" fmla="*/ 56 h 415"/>
                  <a:gd name="T34" fmla="*/ 16 w 224"/>
                  <a:gd name="T35" fmla="*/ 72 h 415"/>
                  <a:gd name="T36" fmla="*/ 16 w 224"/>
                  <a:gd name="T37" fmla="*/ 80 h 415"/>
                  <a:gd name="T38" fmla="*/ 24 w 224"/>
                  <a:gd name="T39" fmla="*/ 96 h 415"/>
                  <a:gd name="T40" fmla="*/ 24 w 224"/>
                  <a:gd name="T41" fmla="*/ 127 h 415"/>
                  <a:gd name="T42" fmla="*/ 40 w 224"/>
                  <a:gd name="T43" fmla="*/ 159 h 415"/>
                  <a:gd name="T44" fmla="*/ 72 w 224"/>
                  <a:gd name="T45" fmla="*/ 207 h 415"/>
                  <a:gd name="T46" fmla="*/ 88 w 224"/>
                  <a:gd name="T47" fmla="*/ 231 h 415"/>
                  <a:gd name="T48" fmla="*/ 96 w 224"/>
                  <a:gd name="T49" fmla="*/ 239 h 415"/>
                  <a:gd name="T50" fmla="*/ 112 w 224"/>
                  <a:gd name="T51" fmla="*/ 255 h 415"/>
                  <a:gd name="T52" fmla="*/ 120 w 224"/>
                  <a:gd name="T53" fmla="*/ 263 h 415"/>
                  <a:gd name="T54" fmla="*/ 144 w 224"/>
                  <a:gd name="T55" fmla="*/ 279 h 415"/>
                  <a:gd name="T56" fmla="*/ 176 w 224"/>
                  <a:gd name="T57" fmla="*/ 327 h 415"/>
                  <a:gd name="T58" fmla="*/ 176 w 224"/>
                  <a:gd name="T59" fmla="*/ 359 h 415"/>
                  <a:gd name="T60" fmla="*/ 160 w 224"/>
                  <a:gd name="T61" fmla="*/ 359 h 415"/>
                  <a:gd name="T62" fmla="*/ 160 w 224"/>
                  <a:gd name="T63" fmla="*/ 375 h 415"/>
                  <a:gd name="T64" fmla="*/ 176 w 224"/>
                  <a:gd name="T65" fmla="*/ 391 h 415"/>
                  <a:gd name="T66" fmla="*/ 184 w 224"/>
                  <a:gd name="T67" fmla="*/ 391 h 415"/>
                  <a:gd name="T68" fmla="*/ 200 w 224"/>
                  <a:gd name="T69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415">
                    <a:moveTo>
                      <a:pt x="200" y="415"/>
                    </a:moveTo>
                    <a:lnTo>
                      <a:pt x="208" y="375"/>
                    </a:lnTo>
                    <a:lnTo>
                      <a:pt x="224" y="343"/>
                    </a:lnTo>
                    <a:lnTo>
                      <a:pt x="208" y="303"/>
                    </a:lnTo>
                    <a:lnTo>
                      <a:pt x="184" y="279"/>
                    </a:lnTo>
                    <a:lnTo>
                      <a:pt x="144" y="239"/>
                    </a:lnTo>
                    <a:lnTo>
                      <a:pt x="112" y="207"/>
                    </a:lnTo>
                    <a:lnTo>
                      <a:pt x="72" y="111"/>
                    </a:lnTo>
                    <a:lnTo>
                      <a:pt x="56" y="80"/>
                    </a:lnTo>
                    <a:lnTo>
                      <a:pt x="48" y="40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56"/>
                    </a:lnTo>
                    <a:lnTo>
                      <a:pt x="16" y="72"/>
                    </a:lnTo>
                    <a:lnTo>
                      <a:pt x="16" y="80"/>
                    </a:lnTo>
                    <a:lnTo>
                      <a:pt x="24" y="96"/>
                    </a:lnTo>
                    <a:lnTo>
                      <a:pt x="24" y="127"/>
                    </a:lnTo>
                    <a:lnTo>
                      <a:pt x="40" y="159"/>
                    </a:lnTo>
                    <a:lnTo>
                      <a:pt x="72" y="207"/>
                    </a:lnTo>
                    <a:lnTo>
                      <a:pt x="88" y="231"/>
                    </a:lnTo>
                    <a:lnTo>
                      <a:pt x="96" y="239"/>
                    </a:lnTo>
                    <a:lnTo>
                      <a:pt x="112" y="255"/>
                    </a:lnTo>
                    <a:lnTo>
                      <a:pt x="120" y="263"/>
                    </a:lnTo>
                    <a:lnTo>
                      <a:pt x="144" y="279"/>
                    </a:lnTo>
                    <a:lnTo>
                      <a:pt x="176" y="327"/>
                    </a:lnTo>
                    <a:lnTo>
                      <a:pt x="176" y="359"/>
                    </a:lnTo>
                    <a:lnTo>
                      <a:pt x="160" y="359"/>
                    </a:lnTo>
                    <a:lnTo>
                      <a:pt x="160" y="375"/>
                    </a:lnTo>
                    <a:lnTo>
                      <a:pt x="176" y="391"/>
                    </a:lnTo>
                    <a:lnTo>
                      <a:pt x="184" y="391"/>
                    </a:lnTo>
                    <a:lnTo>
                      <a:pt x="200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7" name="Freeform 847"/>
              <p:cNvSpPr>
                <a:spLocks/>
              </p:cNvSpPr>
              <p:nvPr/>
            </p:nvSpPr>
            <p:spPr bwMode="auto">
              <a:xfrm>
                <a:off x="1120" y="1605"/>
                <a:ext cx="119" cy="176"/>
              </a:xfrm>
              <a:custGeom>
                <a:avLst/>
                <a:gdLst>
                  <a:gd name="T0" fmla="*/ 119 w 119"/>
                  <a:gd name="T1" fmla="*/ 160 h 176"/>
                  <a:gd name="T2" fmla="*/ 111 w 119"/>
                  <a:gd name="T3" fmla="*/ 128 h 176"/>
                  <a:gd name="T4" fmla="*/ 111 w 119"/>
                  <a:gd name="T5" fmla="*/ 104 h 176"/>
                  <a:gd name="T6" fmla="*/ 71 w 119"/>
                  <a:gd name="T7" fmla="*/ 48 h 176"/>
                  <a:gd name="T8" fmla="*/ 47 w 119"/>
                  <a:gd name="T9" fmla="*/ 8 h 176"/>
                  <a:gd name="T10" fmla="*/ 24 w 119"/>
                  <a:gd name="T11" fmla="*/ 0 h 176"/>
                  <a:gd name="T12" fmla="*/ 8 w 119"/>
                  <a:gd name="T13" fmla="*/ 24 h 176"/>
                  <a:gd name="T14" fmla="*/ 0 w 119"/>
                  <a:gd name="T15" fmla="*/ 24 h 176"/>
                  <a:gd name="T16" fmla="*/ 0 w 119"/>
                  <a:gd name="T17" fmla="*/ 40 h 176"/>
                  <a:gd name="T18" fmla="*/ 8 w 119"/>
                  <a:gd name="T19" fmla="*/ 48 h 176"/>
                  <a:gd name="T20" fmla="*/ 32 w 119"/>
                  <a:gd name="T21" fmla="*/ 64 h 176"/>
                  <a:gd name="T22" fmla="*/ 63 w 119"/>
                  <a:gd name="T23" fmla="*/ 96 h 176"/>
                  <a:gd name="T24" fmla="*/ 79 w 119"/>
                  <a:gd name="T25" fmla="*/ 128 h 176"/>
                  <a:gd name="T26" fmla="*/ 79 w 119"/>
                  <a:gd name="T27" fmla="*/ 152 h 176"/>
                  <a:gd name="T28" fmla="*/ 87 w 119"/>
                  <a:gd name="T29" fmla="*/ 176 h 176"/>
                  <a:gd name="T30" fmla="*/ 103 w 119"/>
                  <a:gd name="T31" fmla="*/ 176 h 176"/>
                  <a:gd name="T32" fmla="*/ 111 w 119"/>
                  <a:gd name="T33" fmla="*/ 160 h 176"/>
                  <a:gd name="T34" fmla="*/ 119 w 119"/>
                  <a:gd name="T35" fmla="*/ 1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176">
                    <a:moveTo>
                      <a:pt x="119" y="160"/>
                    </a:moveTo>
                    <a:lnTo>
                      <a:pt x="111" y="128"/>
                    </a:lnTo>
                    <a:lnTo>
                      <a:pt x="111" y="104"/>
                    </a:lnTo>
                    <a:lnTo>
                      <a:pt x="71" y="48"/>
                    </a:lnTo>
                    <a:lnTo>
                      <a:pt x="47" y="8"/>
                    </a:lnTo>
                    <a:lnTo>
                      <a:pt x="24" y="0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32" y="64"/>
                    </a:lnTo>
                    <a:lnTo>
                      <a:pt x="63" y="96"/>
                    </a:lnTo>
                    <a:lnTo>
                      <a:pt x="79" y="128"/>
                    </a:lnTo>
                    <a:lnTo>
                      <a:pt x="79" y="152"/>
                    </a:lnTo>
                    <a:lnTo>
                      <a:pt x="87" y="176"/>
                    </a:lnTo>
                    <a:lnTo>
                      <a:pt x="103" y="176"/>
                    </a:lnTo>
                    <a:lnTo>
                      <a:pt x="111" y="160"/>
                    </a:lnTo>
                    <a:lnTo>
                      <a:pt x="11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8" name="Freeform 848"/>
              <p:cNvSpPr>
                <a:spLocks/>
              </p:cNvSpPr>
              <p:nvPr/>
            </p:nvSpPr>
            <p:spPr bwMode="auto">
              <a:xfrm>
                <a:off x="1167" y="1701"/>
                <a:ext cx="40" cy="32"/>
              </a:xfrm>
              <a:custGeom>
                <a:avLst/>
                <a:gdLst>
                  <a:gd name="T0" fmla="*/ 24 w 40"/>
                  <a:gd name="T1" fmla="*/ 0 h 32"/>
                  <a:gd name="T2" fmla="*/ 0 w 40"/>
                  <a:gd name="T3" fmla="*/ 0 h 32"/>
                  <a:gd name="T4" fmla="*/ 0 w 40"/>
                  <a:gd name="T5" fmla="*/ 8 h 32"/>
                  <a:gd name="T6" fmla="*/ 8 w 40"/>
                  <a:gd name="T7" fmla="*/ 8 h 32"/>
                  <a:gd name="T8" fmla="*/ 8 w 40"/>
                  <a:gd name="T9" fmla="*/ 16 h 32"/>
                  <a:gd name="T10" fmla="*/ 16 w 40"/>
                  <a:gd name="T11" fmla="*/ 32 h 32"/>
                  <a:gd name="T12" fmla="*/ 24 w 40"/>
                  <a:gd name="T13" fmla="*/ 32 h 32"/>
                  <a:gd name="T14" fmla="*/ 40 w 40"/>
                  <a:gd name="T15" fmla="*/ 32 h 32"/>
                  <a:gd name="T16" fmla="*/ 32 w 40"/>
                  <a:gd name="T17" fmla="*/ 16 h 32"/>
                  <a:gd name="T18" fmla="*/ 24 w 40"/>
                  <a:gd name="T1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32">
                    <a:moveTo>
                      <a:pt x="24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40" y="32"/>
                    </a:lnTo>
                    <a:lnTo>
                      <a:pt x="32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9" name="Line 849"/>
              <p:cNvSpPr>
                <a:spLocks noChangeShapeType="1"/>
              </p:cNvSpPr>
              <p:nvPr/>
            </p:nvSpPr>
            <p:spPr bwMode="auto">
              <a:xfrm flipH="1">
                <a:off x="1191" y="1709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0" name="Freeform 850"/>
              <p:cNvSpPr>
                <a:spLocks/>
              </p:cNvSpPr>
              <p:nvPr/>
            </p:nvSpPr>
            <p:spPr bwMode="auto">
              <a:xfrm>
                <a:off x="1088" y="1725"/>
                <a:ext cx="40" cy="40"/>
              </a:xfrm>
              <a:custGeom>
                <a:avLst/>
                <a:gdLst>
                  <a:gd name="T0" fmla="*/ 32 w 40"/>
                  <a:gd name="T1" fmla="*/ 0 h 40"/>
                  <a:gd name="T2" fmla="*/ 0 w 40"/>
                  <a:gd name="T3" fmla="*/ 0 h 40"/>
                  <a:gd name="T4" fmla="*/ 0 w 40"/>
                  <a:gd name="T5" fmla="*/ 32 h 40"/>
                  <a:gd name="T6" fmla="*/ 8 w 40"/>
                  <a:gd name="T7" fmla="*/ 40 h 40"/>
                  <a:gd name="T8" fmla="*/ 8 w 40"/>
                  <a:gd name="T9" fmla="*/ 32 h 40"/>
                  <a:gd name="T10" fmla="*/ 24 w 40"/>
                  <a:gd name="T11" fmla="*/ 32 h 40"/>
                  <a:gd name="T12" fmla="*/ 32 w 40"/>
                  <a:gd name="T13" fmla="*/ 24 h 40"/>
                  <a:gd name="T14" fmla="*/ 40 w 40"/>
                  <a:gd name="T15" fmla="*/ 24 h 40"/>
                  <a:gd name="T16" fmla="*/ 40 w 40"/>
                  <a:gd name="T17" fmla="*/ 16 h 40"/>
                  <a:gd name="T18" fmla="*/ 32 w 40"/>
                  <a:gd name="T19" fmla="*/ 0 h 40"/>
                  <a:gd name="T20" fmla="*/ 32 w 40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0">
                    <a:moveTo>
                      <a:pt x="32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1" name="Line 851"/>
              <p:cNvSpPr>
                <a:spLocks noChangeShapeType="1"/>
              </p:cNvSpPr>
              <p:nvPr/>
            </p:nvSpPr>
            <p:spPr bwMode="auto">
              <a:xfrm flipV="1">
                <a:off x="1120" y="1725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2" name="Freeform 852"/>
              <p:cNvSpPr>
                <a:spLocks/>
              </p:cNvSpPr>
              <p:nvPr/>
            </p:nvSpPr>
            <p:spPr bwMode="auto">
              <a:xfrm>
                <a:off x="1223" y="1565"/>
                <a:ext cx="320" cy="144"/>
              </a:xfrm>
              <a:custGeom>
                <a:avLst/>
                <a:gdLst>
                  <a:gd name="T0" fmla="*/ 0 w 320"/>
                  <a:gd name="T1" fmla="*/ 128 h 144"/>
                  <a:gd name="T2" fmla="*/ 24 w 320"/>
                  <a:gd name="T3" fmla="*/ 88 h 144"/>
                  <a:gd name="T4" fmla="*/ 56 w 320"/>
                  <a:gd name="T5" fmla="*/ 64 h 144"/>
                  <a:gd name="T6" fmla="*/ 80 w 320"/>
                  <a:gd name="T7" fmla="*/ 48 h 144"/>
                  <a:gd name="T8" fmla="*/ 112 w 320"/>
                  <a:gd name="T9" fmla="*/ 48 h 144"/>
                  <a:gd name="T10" fmla="*/ 144 w 320"/>
                  <a:gd name="T11" fmla="*/ 32 h 144"/>
                  <a:gd name="T12" fmla="*/ 184 w 320"/>
                  <a:gd name="T13" fmla="*/ 32 h 144"/>
                  <a:gd name="T14" fmla="*/ 224 w 320"/>
                  <a:gd name="T15" fmla="*/ 16 h 144"/>
                  <a:gd name="T16" fmla="*/ 272 w 320"/>
                  <a:gd name="T17" fmla="*/ 16 h 144"/>
                  <a:gd name="T18" fmla="*/ 296 w 320"/>
                  <a:gd name="T19" fmla="*/ 0 h 144"/>
                  <a:gd name="T20" fmla="*/ 320 w 320"/>
                  <a:gd name="T21" fmla="*/ 8 h 144"/>
                  <a:gd name="T22" fmla="*/ 320 w 320"/>
                  <a:gd name="T23" fmla="*/ 16 h 144"/>
                  <a:gd name="T24" fmla="*/ 312 w 320"/>
                  <a:gd name="T25" fmla="*/ 24 h 144"/>
                  <a:gd name="T26" fmla="*/ 312 w 320"/>
                  <a:gd name="T27" fmla="*/ 40 h 144"/>
                  <a:gd name="T28" fmla="*/ 272 w 320"/>
                  <a:gd name="T29" fmla="*/ 48 h 144"/>
                  <a:gd name="T30" fmla="*/ 240 w 320"/>
                  <a:gd name="T31" fmla="*/ 56 h 144"/>
                  <a:gd name="T32" fmla="*/ 216 w 320"/>
                  <a:gd name="T33" fmla="*/ 64 h 144"/>
                  <a:gd name="T34" fmla="*/ 160 w 320"/>
                  <a:gd name="T35" fmla="*/ 72 h 144"/>
                  <a:gd name="T36" fmla="*/ 120 w 320"/>
                  <a:gd name="T37" fmla="*/ 88 h 144"/>
                  <a:gd name="T38" fmla="*/ 80 w 320"/>
                  <a:gd name="T39" fmla="*/ 96 h 144"/>
                  <a:gd name="T40" fmla="*/ 56 w 320"/>
                  <a:gd name="T41" fmla="*/ 112 h 144"/>
                  <a:gd name="T42" fmla="*/ 40 w 320"/>
                  <a:gd name="T43" fmla="*/ 128 h 144"/>
                  <a:gd name="T44" fmla="*/ 24 w 320"/>
                  <a:gd name="T45" fmla="*/ 144 h 144"/>
                  <a:gd name="T46" fmla="*/ 8 w 320"/>
                  <a:gd name="T47" fmla="*/ 144 h 144"/>
                  <a:gd name="T48" fmla="*/ 0 w 320"/>
                  <a:gd name="T49" fmla="*/ 144 h 144"/>
                  <a:gd name="T50" fmla="*/ 0 w 320"/>
                  <a:gd name="T51" fmla="*/ 12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0" h="144">
                    <a:moveTo>
                      <a:pt x="0" y="128"/>
                    </a:moveTo>
                    <a:lnTo>
                      <a:pt x="24" y="88"/>
                    </a:lnTo>
                    <a:lnTo>
                      <a:pt x="56" y="64"/>
                    </a:lnTo>
                    <a:lnTo>
                      <a:pt x="80" y="48"/>
                    </a:lnTo>
                    <a:lnTo>
                      <a:pt x="112" y="48"/>
                    </a:lnTo>
                    <a:lnTo>
                      <a:pt x="144" y="32"/>
                    </a:lnTo>
                    <a:lnTo>
                      <a:pt x="184" y="32"/>
                    </a:lnTo>
                    <a:lnTo>
                      <a:pt x="224" y="16"/>
                    </a:lnTo>
                    <a:lnTo>
                      <a:pt x="272" y="16"/>
                    </a:lnTo>
                    <a:lnTo>
                      <a:pt x="296" y="0"/>
                    </a:lnTo>
                    <a:lnTo>
                      <a:pt x="320" y="8"/>
                    </a:lnTo>
                    <a:lnTo>
                      <a:pt x="320" y="16"/>
                    </a:lnTo>
                    <a:lnTo>
                      <a:pt x="312" y="24"/>
                    </a:lnTo>
                    <a:lnTo>
                      <a:pt x="312" y="40"/>
                    </a:lnTo>
                    <a:lnTo>
                      <a:pt x="272" y="48"/>
                    </a:lnTo>
                    <a:lnTo>
                      <a:pt x="240" y="56"/>
                    </a:lnTo>
                    <a:lnTo>
                      <a:pt x="216" y="64"/>
                    </a:lnTo>
                    <a:lnTo>
                      <a:pt x="160" y="72"/>
                    </a:lnTo>
                    <a:lnTo>
                      <a:pt x="120" y="88"/>
                    </a:lnTo>
                    <a:lnTo>
                      <a:pt x="80" y="96"/>
                    </a:lnTo>
                    <a:lnTo>
                      <a:pt x="56" y="112"/>
                    </a:lnTo>
                    <a:lnTo>
                      <a:pt x="40" y="128"/>
                    </a:lnTo>
                    <a:lnTo>
                      <a:pt x="24" y="144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3" name="Line 853"/>
              <p:cNvSpPr>
                <a:spLocks noChangeShapeType="1"/>
              </p:cNvSpPr>
              <p:nvPr/>
            </p:nvSpPr>
            <p:spPr bwMode="auto">
              <a:xfrm flipH="1" flipV="1">
                <a:off x="1215" y="1701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4" name="Freeform 854"/>
              <p:cNvSpPr>
                <a:spLocks/>
              </p:cNvSpPr>
              <p:nvPr/>
            </p:nvSpPr>
            <p:spPr bwMode="auto">
              <a:xfrm>
                <a:off x="2022" y="1358"/>
                <a:ext cx="215" cy="183"/>
              </a:xfrm>
              <a:custGeom>
                <a:avLst/>
                <a:gdLst>
                  <a:gd name="T0" fmla="*/ 56 w 215"/>
                  <a:gd name="T1" fmla="*/ 16 h 183"/>
                  <a:gd name="T2" fmla="*/ 64 w 215"/>
                  <a:gd name="T3" fmla="*/ 48 h 183"/>
                  <a:gd name="T4" fmla="*/ 80 w 215"/>
                  <a:gd name="T5" fmla="*/ 79 h 183"/>
                  <a:gd name="T6" fmla="*/ 167 w 215"/>
                  <a:gd name="T7" fmla="*/ 143 h 183"/>
                  <a:gd name="T8" fmla="*/ 191 w 215"/>
                  <a:gd name="T9" fmla="*/ 143 h 183"/>
                  <a:gd name="T10" fmla="*/ 207 w 215"/>
                  <a:gd name="T11" fmla="*/ 151 h 183"/>
                  <a:gd name="T12" fmla="*/ 215 w 215"/>
                  <a:gd name="T13" fmla="*/ 159 h 183"/>
                  <a:gd name="T14" fmla="*/ 215 w 215"/>
                  <a:gd name="T15" fmla="*/ 175 h 183"/>
                  <a:gd name="T16" fmla="*/ 191 w 215"/>
                  <a:gd name="T17" fmla="*/ 183 h 183"/>
                  <a:gd name="T18" fmla="*/ 167 w 215"/>
                  <a:gd name="T19" fmla="*/ 183 h 183"/>
                  <a:gd name="T20" fmla="*/ 127 w 215"/>
                  <a:gd name="T21" fmla="*/ 167 h 183"/>
                  <a:gd name="T22" fmla="*/ 96 w 215"/>
                  <a:gd name="T23" fmla="*/ 151 h 183"/>
                  <a:gd name="T24" fmla="*/ 56 w 215"/>
                  <a:gd name="T25" fmla="*/ 111 h 183"/>
                  <a:gd name="T26" fmla="*/ 32 w 215"/>
                  <a:gd name="T27" fmla="*/ 79 h 183"/>
                  <a:gd name="T28" fmla="*/ 8 w 215"/>
                  <a:gd name="T29" fmla="*/ 32 h 183"/>
                  <a:gd name="T30" fmla="*/ 0 w 215"/>
                  <a:gd name="T31" fmla="*/ 16 h 183"/>
                  <a:gd name="T32" fmla="*/ 8 w 215"/>
                  <a:gd name="T33" fmla="*/ 0 h 183"/>
                  <a:gd name="T34" fmla="*/ 16 w 215"/>
                  <a:gd name="T35" fmla="*/ 0 h 183"/>
                  <a:gd name="T36" fmla="*/ 40 w 215"/>
                  <a:gd name="T37" fmla="*/ 16 h 183"/>
                  <a:gd name="T38" fmla="*/ 56 w 215"/>
                  <a:gd name="T39" fmla="*/ 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5" h="183">
                    <a:moveTo>
                      <a:pt x="56" y="16"/>
                    </a:moveTo>
                    <a:lnTo>
                      <a:pt x="64" y="48"/>
                    </a:lnTo>
                    <a:lnTo>
                      <a:pt x="80" y="79"/>
                    </a:lnTo>
                    <a:lnTo>
                      <a:pt x="167" y="143"/>
                    </a:lnTo>
                    <a:lnTo>
                      <a:pt x="191" y="143"/>
                    </a:lnTo>
                    <a:lnTo>
                      <a:pt x="207" y="151"/>
                    </a:lnTo>
                    <a:lnTo>
                      <a:pt x="215" y="159"/>
                    </a:lnTo>
                    <a:lnTo>
                      <a:pt x="215" y="175"/>
                    </a:lnTo>
                    <a:lnTo>
                      <a:pt x="191" y="183"/>
                    </a:lnTo>
                    <a:lnTo>
                      <a:pt x="167" y="183"/>
                    </a:lnTo>
                    <a:lnTo>
                      <a:pt x="127" y="167"/>
                    </a:lnTo>
                    <a:lnTo>
                      <a:pt x="96" y="151"/>
                    </a:lnTo>
                    <a:lnTo>
                      <a:pt x="56" y="111"/>
                    </a:lnTo>
                    <a:lnTo>
                      <a:pt x="32" y="79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40" y="16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5" name="Freeform 855"/>
              <p:cNvSpPr>
                <a:spLocks/>
              </p:cNvSpPr>
              <p:nvPr/>
            </p:nvSpPr>
            <p:spPr bwMode="auto">
              <a:xfrm>
                <a:off x="2022" y="1358"/>
                <a:ext cx="215" cy="183"/>
              </a:xfrm>
              <a:custGeom>
                <a:avLst/>
                <a:gdLst>
                  <a:gd name="T0" fmla="*/ 56 w 215"/>
                  <a:gd name="T1" fmla="*/ 16 h 183"/>
                  <a:gd name="T2" fmla="*/ 64 w 215"/>
                  <a:gd name="T3" fmla="*/ 48 h 183"/>
                  <a:gd name="T4" fmla="*/ 80 w 215"/>
                  <a:gd name="T5" fmla="*/ 79 h 183"/>
                  <a:gd name="T6" fmla="*/ 167 w 215"/>
                  <a:gd name="T7" fmla="*/ 143 h 183"/>
                  <a:gd name="T8" fmla="*/ 191 w 215"/>
                  <a:gd name="T9" fmla="*/ 143 h 183"/>
                  <a:gd name="T10" fmla="*/ 207 w 215"/>
                  <a:gd name="T11" fmla="*/ 151 h 183"/>
                  <a:gd name="T12" fmla="*/ 215 w 215"/>
                  <a:gd name="T13" fmla="*/ 159 h 183"/>
                  <a:gd name="T14" fmla="*/ 215 w 215"/>
                  <a:gd name="T15" fmla="*/ 175 h 183"/>
                  <a:gd name="T16" fmla="*/ 191 w 215"/>
                  <a:gd name="T17" fmla="*/ 183 h 183"/>
                  <a:gd name="T18" fmla="*/ 167 w 215"/>
                  <a:gd name="T19" fmla="*/ 183 h 183"/>
                  <a:gd name="T20" fmla="*/ 127 w 215"/>
                  <a:gd name="T21" fmla="*/ 167 h 183"/>
                  <a:gd name="T22" fmla="*/ 96 w 215"/>
                  <a:gd name="T23" fmla="*/ 151 h 183"/>
                  <a:gd name="T24" fmla="*/ 56 w 215"/>
                  <a:gd name="T25" fmla="*/ 111 h 183"/>
                  <a:gd name="T26" fmla="*/ 32 w 215"/>
                  <a:gd name="T27" fmla="*/ 79 h 183"/>
                  <a:gd name="T28" fmla="*/ 8 w 215"/>
                  <a:gd name="T29" fmla="*/ 32 h 183"/>
                  <a:gd name="T30" fmla="*/ 0 w 215"/>
                  <a:gd name="T31" fmla="*/ 16 h 183"/>
                  <a:gd name="T32" fmla="*/ 8 w 215"/>
                  <a:gd name="T33" fmla="*/ 0 h 183"/>
                  <a:gd name="T34" fmla="*/ 16 w 215"/>
                  <a:gd name="T35" fmla="*/ 0 h 183"/>
                  <a:gd name="T36" fmla="*/ 40 w 215"/>
                  <a:gd name="T37" fmla="*/ 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5" h="183">
                    <a:moveTo>
                      <a:pt x="56" y="16"/>
                    </a:moveTo>
                    <a:lnTo>
                      <a:pt x="64" y="48"/>
                    </a:lnTo>
                    <a:lnTo>
                      <a:pt x="80" y="79"/>
                    </a:lnTo>
                    <a:lnTo>
                      <a:pt x="167" y="143"/>
                    </a:lnTo>
                    <a:lnTo>
                      <a:pt x="191" y="143"/>
                    </a:lnTo>
                    <a:lnTo>
                      <a:pt x="207" y="151"/>
                    </a:lnTo>
                    <a:lnTo>
                      <a:pt x="215" y="159"/>
                    </a:lnTo>
                    <a:lnTo>
                      <a:pt x="215" y="175"/>
                    </a:lnTo>
                    <a:lnTo>
                      <a:pt x="191" y="183"/>
                    </a:lnTo>
                    <a:lnTo>
                      <a:pt x="167" y="183"/>
                    </a:lnTo>
                    <a:lnTo>
                      <a:pt x="127" y="167"/>
                    </a:lnTo>
                    <a:lnTo>
                      <a:pt x="96" y="151"/>
                    </a:lnTo>
                    <a:lnTo>
                      <a:pt x="56" y="111"/>
                    </a:lnTo>
                    <a:lnTo>
                      <a:pt x="32" y="79"/>
                    </a:lnTo>
                    <a:lnTo>
                      <a:pt x="8" y="32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40" y="1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6" name="Line 856"/>
              <p:cNvSpPr>
                <a:spLocks noChangeShapeType="1"/>
              </p:cNvSpPr>
              <p:nvPr/>
            </p:nvSpPr>
            <p:spPr bwMode="auto">
              <a:xfrm flipH="1" flipV="1">
                <a:off x="2062" y="1374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457" name="Group 857"/>
            <p:cNvGrpSpPr>
              <a:grpSpLocks/>
            </p:cNvGrpSpPr>
            <p:nvPr/>
          </p:nvGrpSpPr>
          <p:grpSpPr bwMode="auto">
            <a:xfrm>
              <a:off x="1855" y="1300"/>
              <a:ext cx="438" cy="516"/>
              <a:chOff x="3375" y="3198"/>
              <a:chExt cx="639" cy="750"/>
            </a:xfrm>
          </p:grpSpPr>
          <p:grpSp>
            <p:nvGrpSpPr>
              <p:cNvPr id="282458" name="Group 858"/>
              <p:cNvGrpSpPr>
                <a:grpSpLocks/>
              </p:cNvGrpSpPr>
              <p:nvPr/>
            </p:nvGrpSpPr>
            <p:grpSpPr bwMode="auto">
              <a:xfrm>
                <a:off x="3375" y="3198"/>
                <a:ext cx="639" cy="750"/>
                <a:chOff x="3375" y="3198"/>
                <a:chExt cx="639" cy="750"/>
              </a:xfrm>
            </p:grpSpPr>
            <p:sp>
              <p:nvSpPr>
                <p:cNvPr id="282459" name="Freeform 859"/>
                <p:cNvSpPr>
                  <a:spLocks/>
                </p:cNvSpPr>
                <p:nvPr/>
              </p:nvSpPr>
              <p:spPr bwMode="auto">
                <a:xfrm>
                  <a:off x="3427" y="3218"/>
                  <a:ext cx="543" cy="144"/>
                </a:xfrm>
                <a:custGeom>
                  <a:avLst/>
                  <a:gdLst>
                    <a:gd name="T0" fmla="*/ 543 w 543"/>
                    <a:gd name="T1" fmla="*/ 72 h 144"/>
                    <a:gd name="T2" fmla="*/ 407 w 543"/>
                    <a:gd name="T3" fmla="*/ 144 h 144"/>
                    <a:gd name="T4" fmla="*/ 136 w 543"/>
                    <a:gd name="T5" fmla="*/ 144 h 144"/>
                    <a:gd name="T6" fmla="*/ 0 w 543"/>
                    <a:gd name="T7" fmla="*/ 72 h 144"/>
                    <a:gd name="T8" fmla="*/ 136 w 543"/>
                    <a:gd name="T9" fmla="*/ 0 h 144"/>
                    <a:gd name="T10" fmla="*/ 407 w 543"/>
                    <a:gd name="T11" fmla="*/ 0 h 144"/>
                    <a:gd name="T12" fmla="*/ 543 w 543"/>
                    <a:gd name="T13" fmla="*/ 7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144">
                      <a:moveTo>
                        <a:pt x="543" y="72"/>
                      </a:moveTo>
                      <a:lnTo>
                        <a:pt x="407" y="144"/>
                      </a:lnTo>
                      <a:lnTo>
                        <a:pt x="136" y="144"/>
                      </a:lnTo>
                      <a:lnTo>
                        <a:pt x="0" y="72"/>
                      </a:lnTo>
                      <a:lnTo>
                        <a:pt x="136" y="0"/>
                      </a:lnTo>
                      <a:lnTo>
                        <a:pt x="407" y="0"/>
                      </a:lnTo>
                      <a:lnTo>
                        <a:pt x="54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0" name="Freeform 860"/>
                <p:cNvSpPr>
                  <a:spLocks/>
                </p:cNvSpPr>
                <p:nvPr/>
              </p:nvSpPr>
              <p:spPr bwMode="auto">
                <a:xfrm>
                  <a:off x="3435" y="3226"/>
                  <a:ext cx="535" cy="136"/>
                </a:xfrm>
                <a:custGeom>
                  <a:avLst/>
                  <a:gdLst>
                    <a:gd name="T0" fmla="*/ 535 w 535"/>
                    <a:gd name="T1" fmla="*/ 64 h 136"/>
                    <a:gd name="T2" fmla="*/ 399 w 535"/>
                    <a:gd name="T3" fmla="*/ 136 h 136"/>
                    <a:gd name="T4" fmla="*/ 128 w 535"/>
                    <a:gd name="T5" fmla="*/ 136 h 136"/>
                    <a:gd name="T6" fmla="*/ 0 w 535"/>
                    <a:gd name="T7" fmla="*/ 64 h 136"/>
                    <a:gd name="T8" fmla="*/ 128 w 535"/>
                    <a:gd name="T9" fmla="*/ 0 h 136"/>
                    <a:gd name="T10" fmla="*/ 399 w 535"/>
                    <a:gd name="T11" fmla="*/ 0 h 136"/>
                    <a:gd name="T12" fmla="*/ 535 w 535"/>
                    <a:gd name="T13" fmla="*/ 64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5" h="136">
                      <a:moveTo>
                        <a:pt x="535" y="64"/>
                      </a:moveTo>
                      <a:lnTo>
                        <a:pt x="399" y="136"/>
                      </a:lnTo>
                      <a:lnTo>
                        <a:pt x="128" y="136"/>
                      </a:lnTo>
                      <a:lnTo>
                        <a:pt x="0" y="64"/>
                      </a:lnTo>
                      <a:lnTo>
                        <a:pt x="128" y="0"/>
                      </a:lnTo>
                      <a:lnTo>
                        <a:pt x="399" y="0"/>
                      </a:lnTo>
                      <a:lnTo>
                        <a:pt x="535" y="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1" name="Freeform 861"/>
                <p:cNvSpPr>
                  <a:spLocks/>
                </p:cNvSpPr>
                <p:nvPr/>
              </p:nvSpPr>
              <p:spPr bwMode="auto">
                <a:xfrm>
                  <a:off x="3411" y="3785"/>
                  <a:ext cx="551" cy="143"/>
                </a:xfrm>
                <a:custGeom>
                  <a:avLst/>
                  <a:gdLst>
                    <a:gd name="T0" fmla="*/ 551 w 551"/>
                    <a:gd name="T1" fmla="*/ 72 h 143"/>
                    <a:gd name="T2" fmla="*/ 415 w 551"/>
                    <a:gd name="T3" fmla="*/ 143 h 143"/>
                    <a:gd name="T4" fmla="*/ 136 w 551"/>
                    <a:gd name="T5" fmla="*/ 143 h 143"/>
                    <a:gd name="T6" fmla="*/ 0 w 551"/>
                    <a:gd name="T7" fmla="*/ 72 h 143"/>
                    <a:gd name="T8" fmla="*/ 136 w 551"/>
                    <a:gd name="T9" fmla="*/ 0 h 143"/>
                    <a:gd name="T10" fmla="*/ 415 w 551"/>
                    <a:gd name="T11" fmla="*/ 0 h 143"/>
                    <a:gd name="T12" fmla="*/ 551 w 551"/>
                    <a:gd name="T13" fmla="*/ 72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143">
                      <a:moveTo>
                        <a:pt x="551" y="72"/>
                      </a:moveTo>
                      <a:lnTo>
                        <a:pt x="415" y="143"/>
                      </a:lnTo>
                      <a:lnTo>
                        <a:pt x="136" y="143"/>
                      </a:lnTo>
                      <a:lnTo>
                        <a:pt x="0" y="72"/>
                      </a:lnTo>
                      <a:lnTo>
                        <a:pt x="136" y="0"/>
                      </a:lnTo>
                      <a:lnTo>
                        <a:pt x="415" y="0"/>
                      </a:lnTo>
                      <a:lnTo>
                        <a:pt x="551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2" name="Freeform 862"/>
                <p:cNvSpPr>
                  <a:spLocks/>
                </p:cNvSpPr>
                <p:nvPr/>
              </p:nvSpPr>
              <p:spPr bwMode="auto">
                <a:xfrm>
                  <a:off x="3419" y="3793"/>
                  <a:ext cx="543" cy="135"/>
                </a:xfrm>
                <a:custGeom>
                  <a:avLst/>
                  <a:gdLst>
                    <a:gd name="T0" fmla="*/ 543 w 543"/>
                    <a:gd name="T1" fmla="*/ 64 h 135"/>
                    <a:gd name="T2" fmla="*/ 407 w 543"/>
                    <a:gd name="T3" fmla="*/ 135 h 135"/>
                    <a:gd name="T4" fmla="*/ 136 w 543"/>
                    <a:gd name="T5" fmla="*/ 135 h 135"/>
                    <a:gd name="T6" fmla="*/ 0 w 543"/>
                    <a:gd name="T7" fmla="*/ 64 h 135"/>
                    <a:gd name="T8" fmla="*/ 136 w 543"/>
                    <a:gd name="T9" fmla="*/ 0 h 135"/>
                    <a:gd name="T10" fmla="*/ 407 w 543"/>
                    <a:gd name="T11" fmla="*/ 0 h 135"/>
                    <a:gd name="T12" fmla="*/ 543 w 543"/>
                    <a:gd name="T13" fmla="*/ 64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135">
                      <a:moveTo>
                        <a:pt x="543" y="64"/>
                      </a:moveTo>
                      <a:lnTo>
                        <a:pt x="407" y="135"/>
                      </a:lnTo>
                      <a:lnTo>
                        <a:pt x="136" y="135"/>
                      </a:lnTo>
                      <a:lnTo>
                        <a:pt x="0" y="64"/>
                      </a:lnTo>
                      <a:lnTo>
                        <a:pt x="136" y="0"/>
                      </a:lnTo>
                      <a:lnTo>
                        <a:pt x="407" y="0"/>
                      </a:lnTo>
                      <a:lnTo>
                        <a:pt x="543" y="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3" name="Rectangle 863"/>
                <p:cNvSpPr>
                  <a:spLocks noChangeArrowheads="1"/>
                </p:cNvSpPr>
                <p:nvPr/>
              </p:nvSpPr>
              <p:spPr bwMode="auto">
                <a:xfrm>
                  <a:off x="3551" y="3206"/>
                  <a:ext cx="0" cy="5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99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4" name="Rectangle 864"/>
                <p:cNvSpPr>
                  <a:spLocks noChangeArrowheads="1"/>
                </p:cNvSpPr>
                <p:nvPr/>
              </p:nvSpPr>
              <p:spPr bwMode="auto">
                <a:xfrm>
                  <a:off x="3830" y="3206"/>
                  <a:ext cx="0" cy="5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99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5" name="Rectangle 865"/>
                <p:cNvSpPr>
                  <a:spLocks noChangeArrowheads="1"/>
                </p:cNvSpPr>
                <p:nvPr/>
              </p:nvSpPr>
              <p:spPr bwMode="auto">
                <a:xfrm>
                  <a:off x="3551" y="3358"/>
                  <a:ext cx="0" cy="57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6" name="Rectangle 866"/>
                <p:cNvSpPr>
                  <a:spLocks noChangeArrowheads="1"/>
                </p:cNvSpPr>
                <p:nvPr/>
              </p:nvSpPr>
              <p:spPr bwMode="auto">
                <a:xfrm>
                  <a:off x="3830" y="3358"/>
                  <a:ext cx="0" cy="56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7" name="Rectangle 867"/>
                <p:cNvSpPr>
                  <a:spLocks noChangeArrowheads="1"/>
                </p:cNvSpPr>
                <p:nvPr/>
              </p:nvSpPr>
              <p:spPr bwMode="auto">
                <a:xfrm>
                  <a:off x="3543" y="3366"/>
                  <a:ext cx="279" cy="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8" name="Rectangle 868"/>
                <p:cNvSpPr>
                  <a:spLocks noChangeArrowheads="1"/>
                </p:cNvSpPr>
                <p:nvPr/>
              </p:nvSpPr>
              <p:spPr bwMode="auto">
                <a:xfrm>
                  <a:off x="3830" y="3230"/>
                  <a:ext cx="0" cy="575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9" name="Oval 869"/>
                <p:cNvSpPr>
                  <a:spLocks noChangeArrowheads="1"/>
                </p:cNvSpPr>
                <p:nvPr/>
              </p:nvSpPr>
              <p:spPr bwMode="auto">
                <a:xfrm>
                  <a:off x="3782" y="3757"/>
                  <a:ext cx="88" cy="56"/>
                </a:xfrm>
                <a:prstGeom prst="ellipse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0" name="Rectangle 870"/>
                <p:cNvSpPr>
                  <a:spLocks noChangeArrowheads="1"/>
                </p:cNvSpPr>
                <p:nvPr/>
              </p:nvSpPr>
              <p:spPr bwMode="auto">
                <a:xfrm>
                  <a:off x="3830" y="3222"/>
                  <a:ext cx="0" cy="575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1" name="Rectangle 871"/>
                <p:cNvSpPr>
                  <a:spLocks noChangeArrowheads="1"/>
                </p:cNvSpPr>
                <p:nvPr/>
              </p:nvSpPr>
              <p:spPr bwMode="auto">
                <a:xfrm>
                  <a:off x="3822" y="3230"/>
                  <a:ext cx="0" cy="575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2" name="Rectangle 872"/>
                <p:cNvSpPr>
                  <a:spLocks noChangeArrowheads="1"/>
                </p:cNvSpPr>
                <p:nvPr/>
              </p:nvSpPr>
              <p:spPr bwMode="auto">
                <a:xfrm>
                  <a:off x="3782" y="3222"/>
                  <a:ext cx="0" cy="58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3" name="Rectangle 873"/>
                <p:cNvSpPr>
                  <a:spLocks noChangeArrowheads="1"/>
                </p:cNvSpPr>
                <p:nvPr/>
              </p:nvSpPr>
              <p:spPr bwMode="auto">
                <a:xfrm>
                  <a:off x="3862" y="3230"/>
                  <a:ext cx="0" cy="559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4" name="Rectangle 874"/>
                <p:cNvSpPr>
                  <a:spLocks noChangeArrowheads="1"/>
                </p:cNvSpPr>
                <p:nvPr/>
              </p:nvSpPr>
              <p:spPr bwMode="auto">
                <a:xfrm>
                  <a:off x="3782" y="3214"/>
                  <a:ext cx="80" cy="58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5" name="Oval 875"/>
                <p:cNvSpPr>
                  <a:spLocks noChangeArrowheads="1"/>
                </p:cNvSpPr>
                <p:nvPr/>
              </p:nvSpPr>
              <p:spPr bwMode="auto">
                <a:xfrm>
                  <a:off x="3782" y="3198"/>
                  <a:ext cx="80" cy="48"/>
                </a:xfrm>
                <a:prstGeom prst="ellipse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6" name="Rectangle 876"/>
                <p:cNvSpPr>
                  <a:spLocks noChangeArrowheads="1"/>
                </p:cNvSpPr>
                <p:nvPr/>
              </p:nvSpPr>
              <p:spPr bwMode="auto">
                <a:xfrm>
                  <a:off x="3782" y="3230"/>
                  <a:ext cx="0" cy="559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7" name="Rectangle 877"/>
                <p:cNvSpPr>
                  <a:spLocks noChangeArrowheads="1"/>
                </p:cNvSpPr>
                <p:nvPr/>
              </p:nvSpPr>
              <p:spPr bwMode="auto">
                <a:xfrm>
                  <a:off x="3862" y="3222"/>
                  <a:ext cx="0" cy="567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8" name="Rectangle 878"/>
                <p:cNvSpPr>
                  <a:spLocks noChangeArrowheads="1"/>
                </p:cNvSpPr>
                <p:nvPr/>
              </p:nvSpPr>
              <p:spPr bwMode="auto">
                <a:xfrm>
                  <a:off x="3830" y="3366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9" name="Oval 879"/>
                <p:cNvSpPr>
                  <a:spLocks noChangeArrowheads="1"/>
                </p:cNvSpPr>
                <p:nvPr/>
              </p:nvSpPr>
              <p:spPr bwMode="auto">
                <a:xfrm>
                  <a:off x="3782" y="3893"/>
                  <a:ext cx="88" cy="55"/>
                </a:xfrm>
                <a:prstGeom prst="ellipse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0" name="Rectangle 880"/>
                <p:cNvSpPr>
                  <a:spLocks noChangeArrowheads="1"/>
                </p:cNvSpPr>
                <p:nvPr/>
              </p:nvSpPr>
              <p:spPr bwMode="auto">
                <a:xfrm>
                  <a:off x="3838" y="3358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1" name="Rectangle 881"/>
                <p:cNvSpPr>
                  <a:spLocks noChangeArrowheads="1"/>
                </p:cNvSpPr>
                <p:nvPr/>
              </p:nvSpPr>
              <p:spPr bwMode="auto">
                <a:xfrm>
                  <a:off x="3830" y="3366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2" name="Rectangle 882"/>
                <p:cNvSpPr>
                  <a:spLocks noChangeArrowheads="1"/>
                </p:cNvSpPr>
                <p:nvPr/>
              </p:nvSpPr>
              <p:spPr bwMode="auto">
                <a:xfrm>
                  <a:off x="3782" y="3366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3" name="Rectangle 883"/>
                <p:cNvSpPr>
                  <a:spLocks noChangeArrowheads="1"/>
                </p:cNvSpPr>
                <p:nvPr/>
              </p:nvSpPr>
              <p:spPr bwMode="auto">
                <a:xfrm>
                  <a:off x="3870" y="3374"/>
                  <a:ext cx="0" cy="550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4" name="Rectangle 884"/>
                <p:cNvSpPr>
                  <a:spLocks noChangeArrowheads="1"/>
                </p:cNvSpPr>
                <p:nvPr/>
              </p:nvSpPr>
              <p:spPr bwMode="auto">
                <a:xfrm>
                  <a:off x="3782" y="3350"/>
                  <a:ext cx="88" cy="582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FF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5" name="Oval 885"/>
                <p:cNvSpPr>
                  <a:spLocks noChangeArrowheads="1"/>
                </p:cNvSpPr>
                <p:nvPr/>
              </p:nvSpPr>
              <p:spPr bwMode="auto">
                <a:xfrm>
                  <a:off x="3782" y="3334"/>
                  <a:ext cx="88" cy="48"/>
                </a:xfrm>
                <a:prstGeom prst="ellipse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6" name="Rectangle 886"/>
                <p:cNvSpPr>
                  <a:spLocks noChangeArrowheads="1"/>
                </p:cNvSpPr>
                <p:nvPr/>
              </p:nvSpPr>
              <p:spPr bwMode="auto">
                <a:xfrm>
                  <a:off x="3782" y="3366"/>
                  <a:ext cx="0" cy="558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7" name="Rectangle 887"/>
                <p:cNvSpPr>
                  <a:spLocks noChangeArrowheads="1"/>
                </p:cNvSpPr>
                <p:nvPr/>
              </p:nvSpPr>
              <p:spPr bwMode="auto">
                <a:xfrm>
                  <a:off x="3870" y="3366"/>
                  <a:ext cx="0" cy="558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8" name="Rectangle 888"/>
                <p:cNvSpPr>
                  <a:spLocks noChangeArrowheads="1"/>
                </p:cNvSpPr>
                <p:nvPr/>
              </p:nvSpPr>
              <p:spPr bwMode="auto">
                <a:xfrm>
                  <a:off x="3559" y="3238"/>
                  <a:ext cx="0" cy="575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9" name="Oval 889"/>
                <p:cNvSpPr>
                  <a:spLocks noChangeArrowheads="1"/>
                </p:cNvSpPr>
                <p:nvPr/>
              </p:nvSpPr>
              <p:spPr bwMode="auto">
                <a:xfrm>
                  <a:off x="3511" y="3773"/>
                  <a:ext cx="88" cy="48"/>
                </a:xfrm>
                <a:prstGeom prst="ellipse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0" name="Rectangle 890"/>
                <p:cNvSpPr>
                  <a:spLocks noChangeArrowheads="1"/>
                </p:cNvSpPr>
                <p:nvPr/>
              </p:nvSpPr>
              <p:spPr bwMode="auto">
                <a:xfrm>
                  <a:off x="3559" y="3230"/>
                  <a:ext cx="0" cy="58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1" name="Rectangle 891"/>
                <p:cNvSpPr>
                  <a:spLocks noChangeArrowheads="1"/>
                </p:cNvSpPr>
                <p:nvPr/>
              </p:nvSpPr>
              <p:spPr bwMode="auto">
                <a:xfrm>
                  <a:off x="3551" y="3238"/>
                  <a:ext cx="0" cy="575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2" name="Rectangle 892"/>
                <p:cNvSpPr>
                  <a:spLocks noChangeArrowheads="1"/>
                </p:cNvSpPr>
                <p:nvPr/>
              </p:nvSpPr>
              <p:spPr bwMode="auto">
                <a:xfrm>
                  <a:off x="3511" y="3238"/>
                  <a:ext cx="0" cy="575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3" name="Rectangle 893"/>
                <p:cNvSpPr>
                  <a:spLocks noChangeArrowheads="1"/>
                </p:cNvSpPr>
                <p:nvPr/>
              </p:nvSpPr>
              <p:spPr bwMode="auto">
                <a:xfrm>
                  <a:off x="3591" y="3246"/>
                  <a:ext cx="0" cy="559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4" name="Rectangle 894"/>
                <p:cNvSpPr>
                  <a:spLocks noChangeArrowheads="1"/>
                </p:cNvSpPr>
                <p:nvPr/>
              </p:nvSpPr>
              <p:spPr bwMode="auto">
                <a:xfrm>
                  <a:off x="3511" y="3222"/>
                  <a:ext cx="80" cy="583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5" name="Oval 895"/>
                <p:cNvSpPr>
                  <a:spLocks noChangeArrowheads="1"/>
                </p:cNvSpPr>
                <p:nvPr/>
              </p:nvSpPr>
              <p:spPr bwMode="auto">
                <a:xfrm>
                  <a:off x="3511" y="3206"/>
                  <a:ext cx="80" cy="56"/>
                </a:xfrm>
                <a:prstGeom prst="ellipse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6" name="Rectangle 896"/>
                <p:cNvSpPr>
                  <a:spLocks noChangeArrowheads="1"/>
                </p:cNvSpPr>
                <p:nvPr/>
              </p:nvSpPr>
              <p:spPr bwMode="auto">
                <a:xfrm>
                  <a:off x="3511" y="3238"/>
                  <a:ext cx="0" cy="567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7" name="Rectangle 897"/>
                <p:cNvSpPr>
                  <a:spLocks noChangeArrowheads="1"/>
                </p:cNvSpPr>
                <p:nvPr/>
              </p:nvSpPr>
              <p:spPr bwMode="auto">
                <a:xfrm>
                  <a:off x="3591" y="3238"/>
                  <a:ext cx="0" cy="559"/>
                </a:xfrm>
                <a:prstGeom prst="rect">
                  <a:avLst/>
                </a:prstGeom>
                <a:solidFill>
                  <a:srgbClr val="FF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8" name="Rectangle 898"/>
                <p:cNvSpPr>
                  <a:spLocks noChangeArrowheads="1"/>
                </p:cNvSpPr>
                <p:nvPr/>
              </p:nvSpPr>
              <p:spPr bwMode="auto">
                <a:xfrm>
                  <a:off x="3551" y="3366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9" name="Oval 899"/>
                <p:cNvSpPr>
                  <a:spLocks noChangeArrowheads="1"/>
                </p:cNvSpPr>
                <p:nvPr/>
              </p:nvSpPr>
              <p:spPr bwMode="auto">
                <a:xfrm>
                  <a:off x="3503" y="3893"/>
                  <a:ext cx="88" cy="55"/>
                </a:xfrm>
                <a:prstGeom prst="ellipse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0" name="Rectangle 900"/>
                <p:cNvSpPr>
                  <a:spLocks noChangeArrowheads="1"/>
                </p:cNvSpPr>
                <p:nvPr/>
              </p:nvSpPr>
              <p:spPr bwMode="auto">
                <a:xfrm>
                  <a:off x="3559" y="3358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1" name="Rectangle 901"/>
                <p:cNvSpPr>
                  <a:spLocks noChangeArrowheads="1"/>
                </p:cNvSpPr>
                <p:nvPr/>
              </p:nvSpPr>
              <p:spPr bwMode="auto">
                <a:xfrm>
                  <a:off x="3551" y="3366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2" name="Rectangle 902"/>
                <p:cNvSpPr>
                  <a:spLocks noChangeArrowheads="1"/>
                </p:cNvSpPr>
                <p:nvPr/>
              </p:nvSpPr>
              <p:spPr bwMode="auto">
                <a:xfrm>
                  <a:off x="3511" y="3366"/>
                  <a:ext cx="0" cy="574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3" name="Rectangle 903"/>
                <p:cNvSpPr>
                  <a:spLocks noChangeArrowheads="1"/>
                </p:cNvSpPr>
                <p:nvPr/>
              </p:nvSpPr>
              <p:spPr bwMode="auto">
                <a:xfrm>
                  <a:off x="3591" y="3374"/>
                  <a:ext cx="0" cy="550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4" name="Rectangle 904"/>
                <p:cNvSpPr>
                  <a:spLocks noChangeArrowheads="1"/>
                </p:cNvSpPr>
                <p:nvPr/>
              </p:nvSpPr>
              <p:spPr bwMode="auto">
                <a:xfrm>
                  <a:off x="3511" y="3350"/>
                  <a:ext cx="80" cy="582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FF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5" name="Oval 905"/>
                <p:cNvSpPr>
                  <a:spLocks noChangeArrowheads="1"/>
                </p:cNvSpPr>
                <p:nvPr/>
              </p:nvSpPr>
              <p:spPr bwMode="auto">
                <a:xfrm>
                  <a:off x="3511" y="3334"/>
                  <a:ext cx="80" cy="48"/>
                </a:xfrm>
                <a:prstGeom prst="ellipse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6" name="Rectangle 906"/>
                <p:cNvSpPr>
                  <a:spLocks noChangeArrowheads="1"/>
                </p:cNvSpPr>
                <p:nvPr/>
              </p:nvSpPr>
              <p:spPr bwMode="auto">
                <a:xfrm>
                  <a:off x="3511" y="3366"/>
                  <a:ext cx="0" cy="558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7" name="Rectangle 907"/>
                <p:cNvSpPr>
                  <a:spLocks noChangeArrowheads="1"/>
                </p:cNvSpPr>
                <p:nvPr/>
              </p:nvSpPr>
              <p:spPr bwMode="auto">
                <a:xfrm>
                  <a:off x="3591" y="3366"/>
                  <a:ext cx="0" cy="558"/>
                </a:xfrm>
                <a:prstGeom prst="rect">
                  <a:avLst/>
                </a:prstGeom>
                <a:solidFill>
                  <a:srgbClr val="FF4C4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8" name="Rectangle 908"/>
                <p:cNvSpPr>
                  <a:spLocks noChangeArrowheads="1"/>
                </p:cNvSpPr>
                <p:nvPr/>
              </p:nvSpPr>
              <p:spPr bwMode="auto">
                <a:xfrm>
                  <a:off x="3974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9" name="Oval 909"/>
                <p:cNvSpPr>
                  <a:spLocks noChangeArrowheads="1"/>
                </p:cNvSpPr>
                <p:nvPr/>
              </p:nvSpPr>
              <p:spPr bwMode="auto">
                <a:xfrm>
                  <a:off x="3926" y="3837"/>
                  <a:ext cx="88" cy="48"/>
                </a:xfrm>
                <a:prstGeom prst="ellipse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0" name="Rectangle 910"/>
                <p:cNvSpPr>
                  <a:spLocks noChangeArrowheads="1"/>
                </p:cNvSpPr>
                <p:nvPr/>
              </p:nvSpPr>
              <p:spPr bwMode="auto">
                <a:xfrm>
                  <a:off x="3974" y="3294"/>
                  <a:ext cx="0" cy="583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1" name="Rectangle 911"/>
                <p:cNvSpPr>
                  <a:spLocks noChangeArrowheads="1"/>
                </p:cNvSpPr>
                <p:nvPr/>
              </p:nvSpPr>
              <p:spPr bwMode="auto">
                <a:xfrm>
                  <a:off x="3966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2" name="Rectangle 912"/>
                <p:cNvSpPr>
                  <a:spLocks noChangeArrowheads="1"/>
                </p:cNvSpPr>
                <p:nvPr/>
              </p:nvSpPr>
              <p:spPr bwMode="auto">
                <a:xfrm>
                  <a:off x="3926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3" name="Rectangle 913"/>
                <p:cNvSpPr>
                  <a:spLocks noChangeArrowheads="1"/>
                </p:cNvSpPr>
                <p:nvPr/>
              </p:nvSpPr>
              <p:spPr bwMode="auto">
                <a:xfrm>
                  <a:off x="4006" y="3310"/>
                  <a:ext cx="0" cy="559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4" name="Rectangle 914"/>
                <p:cNvSpPr>
                  <a:spLocks noChangeArrowheads="1"/>
                </p:cNvSpPr>
                <p:nvPr/>
              </p:nvSpPr>
              <p:spPr bwMode="auto">
                <a:xfrm>
                  <a:off x="3926" y="3286"/>
                  <a:ext cx="80" cy="583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FF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5" name="Oval 915"/>
                <p:cNvSpPr>
                  <a:spLocks noChangeArrowheads="1"/>
                </p:cNvSpPr>
                <p:nvPr/>
              </p:nvSpPr>
              <p:spPr bwMode="auto">
                <a:xfrm>
                  <a:off x="3926" y="3270"/>
                  <a:ext cx="80" cy="56"/>
                </a:xfrm>
                <a:prstGeom prst="ellipse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6" name="Rectangle 916"/>
                <p:cNvSpPr>
                  <a:spLocks noChangeArrowheads="1"/>
                </p:cNvSpPr>
                <p:nvPr/>
              </p:nvSpPr>
              <p:spPr bwMode="auto">
                <a:xfrm>
                  <a:off x="3926" y="3302"/>
                  <a:ext cx="0" cy="567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7" name="Rectangle 917"/>
                <p:cNvSpPr>
                  <a:spLocks noChangeArrowheads="1"/>
                </p:cNvSpPr>
                <p:nvPr/>
              </p:nvSpPr>
              <p:spPr bwMode="auto">
                <a:xfrm>
                  <a:off x="4006" y="3302"/>
                  <a:ext cx="0" cy="559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8" name="Rectangle 918"/>
                <p:cNvSpPr>
                  <a:spLocks noChangeArrowheads="1"/>
                </p:cNvSpPr>
                <p:nvPr/>
              </p:nvSpPr>
              <p:spPr bwMode="auto">
                <a:xfrm>
                  <a:off x="3423" y="3310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9" name="Oval 919"/>
                <p:cNvSpPr>
                  <a:spLocks noChangeArrowheads="1"/>
                </p:cNvSpPr>
                <p:nvPr/>
              </p:nvSpPr>
              <p:spPr bwMode="auto">
                <a:xfrm>
                  <a:off x="3375" y="3837"/>
                  <a:ext cx="88" cy="55"/>
                </a:xfrm>
                <a:prstGeom prst="ellipse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0" name="Rectangle 920"/>
                <p:cNvSpPr>
                  <a:spLocks noChangeArrowheads="1"/>
                </p:cNvSpPr>
                <p:nvPr/>
              </p:nvSpPr>
              <p:spPr bwMode="auto">
                <a:xfrm>
                  <a:off x="3431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1" name="Rectangle 921"/>
                <p:cNvSpPr>
                  <a:spLocks noChangeArrowheads="1"/>
                </p:cNvSpPr>
                <p:nvPr/>
              </p:nvSpPr>
              <p:spPr bwMode="auto">
                <a:xfrm>
                  <a:off x="3423" y="3310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2" name="Rectangle 922"/>
                <p:cNvSpPr>
                  <a:spLocks noChangeArrowheads="1"/>
                </p:cNvSpPr>
                <p:nvPr/>
              </p:nvSpPr>
              <p:spPr bwMode="auto">
                <a:xfrm>
                  <a:off x="3375" y="3302"/>
                  <a:ext cx="0" cy="583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3" name="Rectangle 923"/>
                <p:cNvSpPr>
                  <a:spLocks noChangeArrowheads="1"/>
                </p:cNvSpPr>
                <p:nvPr/>
              </p:nvSpPr>
              <p:spPr bwMode="auto">
                <a:xfrm>
                  <a:off x="3463" y="3310"/>
                  <a:ext cx="0" cy="559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4" name="Rectangle 924"/>
                <p:cNvSpPr>
                  <a:spLocks noChangeArrowheads="1"/>
                </p:cNvSpPr>
                <p:nvPr/>
              </p:nvSpPr>
              <p:spPr bwMode="auto">
                <a:xfrm>
                  <a:off x="3375" y="3294"/>
                  <a:ext cx="88" cy="583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FF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5" name="Oval 925"/>
                <p:cNvSpPr>
                  <a:spLocks noChangeArrowheads="1"/>
                </p:cNvSpPr>
                <p:nvPr/>
              </p:nvSpPr>
              <p:spPr bwMode="auto">
                <a:xfrm>
                  <a:off x="3375" y="3278"/>
                  <a:ext cx="88" cy="48"/>
                </a:xfrm>
                <a:prstGeom prst="ellipse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6" name="Rectangle 926"/>
                <p:cNvSpPr>
                  <a:spLocks noChangeArrowheads="1"/>
                </p:cNvSpPr>
                <p:nvPr/>
              </p:nvSpPr>
              <p:spPr bwMode="auto">
                <a:xfrm>
                  <a:off x="3375" y="3310"/>
                  <a:ext cx="0" cy="559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7" name="Rectangle 927"/>
                <p:cNvSpPr>
                  <a:spLocks noChangeArrowheads="1"/>
                </p:cNvSpPr>
                <p:nvPr/>
              </p:nvSpPr>
              <p:spPr bwMode="auto">
                <a:xfrm>
                  <a:off x="3463" y="3302"/>
                  <a:ext cx="0" cy="567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8" name="Rectangle 928"/>
                <p:cNvSpPr>
                  <a:spLocks noChangeArrowheads="1"/>
                </p:cNvSpPr>
                <p:nvPr/>
              </p:nvSpPr>
              <p:spPr bwMode="auto">
                <a:xfrm>
                  <a:off x="3702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9" name="Oval 929"/>
                <p:cNvSpPr>
                  <a:spLocks noChangeArrowheads="1"/>
                </p:cNvSpPr>
                <p:nvPr/>
              </p:nvSpPr>
              <p:spPr bwMode="auto">
                <a:xfrm>
                  <a:off x="3654" y="3837"/>
                  <a:ext cx="88" cy="48"/>
                </a:xfrm>
                <a:prstGeom prst="ellipse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0" name="Rectangle 930"/>
                <p:cNvSpPr>
                  <a:spLocks noChangeArrowheads="1"/>
                </p:cNvSpPr>
                <p:nvPr/>
              </p:nvSpPr>
              <p:spPr bwMode="auto">
                <a:xfrm>
                  <a:off x="3702" y="3294"/>
                  <a:ext cx="0" cy="583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1" name="Rectangle 931"/>
                <p:cNvSpPr>
                  <a:spLocks noChangeArrowheads="1"/>
                </p:cNvSpPr>
                <p:nvPr/>
              </p:nvSpPr>
              <p:spPr bwMode="auto">
                <a:xfrm>
                  <a:off x="3694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2" name="Rectangle 932"/>
                <p:cNvSpPr>
                  <a:spLocks noChangeArrowheads="1"/>
                </p:cNvSpPr>
                <p:nvPr/>
              </p:nvSpPr>
              <p:spPr bwMode="auto">
                <a:xfrm>
                  <a:off x="3654" y="3302"/>
                  <a:ext cx="0" cy="57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3" name="Rectangle 933"/>
                <p:cNvSpPr>
                  <a:spLocks noChangeArrowheads="1"/>
                </p:cNvSpPr>
                <p:nvPr/>
              </p:nvSpPr>
              <p:spPr bwMode="auto">
                <a:xfrm>
                  <a:off x="3734" y="3310"/>
                  <a:ext cx="0" cy="559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4" name="Rectangle 934"/>
                <p:cNvSpPr>
                  <a:spLocks noChangeArrowheads="1"/>
                </p:cNvSpPr>
                <p:nvPr/>
              </p:nvSpPr>
              <p:spPr bwMode="auto">
                <a:xfrm>
                  <a:off x="3654" y="3286"/>
                  <a:ext cx="80" cy="583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FF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5" name="Oval 935"/>
                <p:cNvSpPr>
                  <a:spLocks noChangeArrowheads="1"/>
                </p:cNvSpPr>
                <p:nvPr/>
              </p:nvSpPr>
              <p:spPr bwMode="auto">
                <a:xfrm>
                  <a:off x="3654" y="3270"/>
                  <a:ext cx="80" cy="56"/>
                </a:xfrm>
                <a:prstGeom prst="ellipse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6" name="Rectangle 936"/>
                <p:cNvSpPr>
                  <a:spLocks noChangeArrowheads="1"/>
                </p:cNvSpPr>
                <p:nvPr/>
              </p:nvSpPr>
              <p:spPr bwMode="auto">
                <a:xfrm>
                  <a:off x="3654" y="3302"/>
                  <a:ext cx="0" cy="567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7" name="Rectangle 937"/>
                <p:cNvSpPr>
                  <a:spLocks noChangeArrowheads="1"/>
                </p:cNvSpPr>
                <p:nvPr/>
              </p:nvSpPr>
              <p:spPr bwMode="auto">
                <a:xfrm>
                  <a:off x="3734" y="3302"/>
                  <a:ext cx="0" cy="559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38" name="Rectangle 938"/>
              <p:cNvSpPr>
                <a:spLocks noChangeArrowheads="1"/>
              </p:cNvSpPr>
              <p:nvPr/>
            </p:nvSpPr>
            <p:spPr bwMode="auto">
              <a:xfrm>
                <a:off x="3591" y="3366"/>
                <a:ext cx="191" cy="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539" name="Group 939"/>
            <p:cNvGrpSpPr>
              <a:grpSpLocks/>
            </p:cNvGrpSpPr>
            <p:nvPr/>
          </p:nvGrpSpPr>
          <p:grpSpPr bwMode="auto">
            <a:xfrm>
              <a:off x="843" y="1257"/>
              <a:ext cx="590" cy="590"/>
              <a:chOff x="6870" y="5805"/>
              <a:chExt cx="1785" cy="1340"/>
            </a:xfrm>
          </p:grpSpPr>
          <p:sp>
            <p:nvSpPr>
              <p:cNvPr id="282540" name="Rectangle 940"/>
              <p:cNvSpPr>
                <a:spLocks noChangeArrowheads="1"/>
              </p:cNvSpPr>
              <p:nvPr/>
            </p:nvSpPr>
            <p:spPr bwMode="auto">
              <a:xfrm>
                <a:off x="6870" y="5805"/>
                <a:ext cx="1770" cy="13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1" name="Freeform 941"/>
              <p:cNvSpPr>
                <a:spLocks/>
              </p:cNvSpPr>
              <p:nvPr/>
            </p:nvSpPr>
            <p:spPr bwMode="auto">
              <a:xfrm>
                <a:off x="8380" y="6570"/>
                <a:ext cx="275" cy="575"/>
              </a:xfrm>
              <a:custGeom>
                <a:avLst/>
                <a:gdLst>
                  <a:gd name="T0" fmla="*/ 980 w 1040"/>
                  <a:gd name="T1" fmla="*/ 0 h 3095"/>
                  <a:gd name="T2" fmla="*/ 965 w 1040"/>
                  <a:gd name="T3" fmla="*/ 45 h 3095"/>
                  <a:gd name="T4" fmla="*/ 875 w 1040"/>
                  <a:gd name="T5" fmla="*/ 105 h 3095"/>
                  <a:gd name="T6" fmla="*/ 755 w 1040"/>
                  <a:gd name="T7" fmla="*/ 270 h 3095"/>
                  <a:gd name="T8" fmla="*/ 605 w 1040"/>
                  <a:gd name="T9" fmla="*/ 675 h 3095"/>
                  <a:gd name="T10" fmla="*/ 560 w 1040"/>
                  <a:gd name="T11" fmla="*/ 765 h 3095"/>
                  <a:gd name="T12" fmla="*/ 440 w 1040"/>
                  <a:gd name="T13" fmla="*/ 975 h 3095"/>
                  <a:gd name="T14" fmla="*/ 365 w 1040"/>
                  <a:gd name="T15" fmla="*/ 1035 h 3095"/>
                  <a:gd name="T16" fmla="*/ 140 w 1040"/>
                  <a:gd name="T17" fmla="*/ 1155 h 3095"/>
                  <a:gd name="T18" fmla="*/ 80 w 1040"/>
                  <a:gd name="T19" fmla="*/ 1245 h 3095"/>
                  <a:gd name="T20" fmla="*/ 20 w 1040"/>
                  <a:gd name="T21" fmla="*/ 1485 h 3095"/>
                  <a:gd name="T22" fmla="*/ 95 w 1040"/>
                  <a:gd name="T23" fmla="*/ 2265 h 3095"/>
                  <a:gd name="T24" fmla="*/ 230 w 1040"/>
                  <a:gd name="T25" fmla="*/ 2490 h 3095"/>
                  <a:gd name="T26" fmla="*/ 320 w 1040"/>
                  <a:gd name="T27" fmla="*/ 2655 h 3095"/>
                  <a:gd name="T28" fmla="*/ 365 w 1040"/>
                  <a:gd name="T29" fmla="*/ 2685 h 3095"/>
                  <a:gd name="T30" fmla="*/ 455 w 1040"/>
                  <a:gd name="T31" fmla="*/ 2775 h 3095"/>
                  <a:gd name="T32" fmla="*/ 755 w 1040"/>
                  <a:gd name="T33" fmla="*/ 2880 h 3095"/>
                  <a:gd name="T34" fmla="*/ 845 w 1040"/>
                  <a:gd name="T35" fmla="*/ 2910 h 3095"/>
                  <a:gd name="T36" fmla="*/ 890 w 1040"/>
                  <a:gd name="T37" fmla="*/ 2925 h 3095"/>
                  <a:gd name="T38" fmla="*/ 935 w 1040"/>
                  <a:gd name="T39" fmla="*/ 2940 h 3095"/>
                  <a:gd name="T40" fmla="*/ 980 w 1040"/>
                  <a:gd name="T41" fmla="*/ 2955 h 3095"/>
                  <a:gd name="T42" fmla="*/ 1010 w 1040"/>
                  <a:gd name="T43" fmla="*/ 3045 h 3095"/>
                  <a:gd name="T44" fmla="*/ 1025 w 1040"/>
                  <a:gd name="T45" fmla="*/ 3090 h 3095"/>
                  <a:gd name="T46" fmla="*/ 995 w 1040"/>
                  <a:gd name="T47" fmla="*/ 3075 h 3095"/>
                  <a:gd name="T48" fmla="*/ 980 w 1040"/>
                  <a:gd name="T49" fmla="*/ 0 h 3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0" h="3095">
                    <a:moveTo>
                      <a:pt x="980" y="0"/>
                    </a:moveTo>
                    <a:cubicBezTo>
                      <a:pt x="975" y="15"/>
                      <a:pt x="976" y="34"/>
                      <a:pt x="965" y="45"/>
                    </a:cubicBezTo>
                    <a:cubicBezTo>
                      <a:pt x="940" y="70"/>
                      <a:pt x="875" y="105"/>
                      <a:pt x="875" y="105"/>
                    </a:cubicBezTo>
                    <a:cubicBezTo>
                      <a:pt x="826" y="178"/>
                      <a:pt x="786" y="178"/>
                      <a:pt x="755" y="270"/>
                    </a:cubicBezTo>
                    <a:cubicBezTo>
                      <a:pt x="738" y="422"/>
                      <a:pt x="715" y="565"/>
                      <a:pt x="605" y="675"/>
                    </a:cubicBezTo>
                    <a:cubicBezTo>
                      <a:pt x="550" y="839"/>
                      <a:pt x="638" y="591"/>
                      <a:pt x="560" y="765"/>
                    </a:cubicBezTo>
                    <a:cubicBezTo>
                      <a:pt x="514" y="869"/>
                      <a:pt x="538" y="909"/>
                      <a:pt x="440" y="975"/>
                    </a:cubicBezTo>
                    <a:cubicBezTo>
                      <a:pt x="385" y="1058"/>
                      <a:pt x="442" y="992"/>
                      <a:pt x="365" y="1035"/>
                    </a:cubicBezTo>
                    <a:cubicBezTo>
                      <a:pt x="287" y="1078"/>
                      <a:pt x="225" y="1127"/>
                      <a:pt x="140" y="1155"/>
                    </a:cubicBezTo>
                    <a:cubicBezTo>
                      <a:pt x="120" y="1185"/>
                      <a:pt x="91" y="1211"/>
                      <a:pt x="80" y="1245"/>
                    </a:cubicBezTo>
                    <a:cubicBezTo>
                      <a:pt x="54" y="1323"/>
                      <a:pt x="36" y="1405"/>
                      <a:pt x="20" y="1485"/>
                    </a:cubicBezTo>
                    <a:cubicBezTo>
                      <a:pt x="0" y="1749"/>
                      <a:pt x="11" y="2014"/>
                      <a:pt x="95" y="2265"/>
                    </a:cubicBezTo>
                    <a:cubicBezTo>
                      <a:pt x="120" y="2341"/>
                      <a:pt x="205" y="2414"/>
                      <a:pt x="230" y="2490"/>
                    </a:cubicBezTo>
                    <a:cubicBezTo>
                      <a:pt x="248" y="2544"/>
                      <a:pt x="283" y="2612"/>
                      <a:pt x="320" y="2655"/>
                    </a:cubicBezTo>
                    <a:cubicBezTo>
                      <a:pt x="332" y="2669"/>
                      <a:pt x="352" y="2673"/>
                      <a:pt x="365" y="2685"/>
                    </a:cubicBezTo>
                    <a:cubicBezTo>
                      <a:pt x="397" y="2713"/>
                      <a:pt x="425" y="2745"/>
                      <a:pt x="455" y="2775"/>
                    </a:cubicBezTo>
                    <a:cubicBezTo>
                      <a:pt x="537" y="2857"/>
                      <a:pt x="647" y="2867"/>
                      <a:pt x="755" y="2880"/>
                    </a:cubicBezTo>
                    <a:cubicBezTo>
                      <a:pt x="785" y="2890"/>
                      <a:pt x="815" y="2900"/>
                      <a:pt x="845" y="2910"/>
                    </a:cubicBezTo>
                    <a:cubicBezTo>
                      <a:pt x="860" y="2915"/>
                      <a:pt x="875" y="2920"/>
                      <a:pt x="890" y="2925"/>
                    </a:cubicBezTo>
                    <a:cubicBezTo>
                      <a:pt x="905" y="2930"/>
                      <a:pt x="920" y="2935"/>
                      <a:pt x="935" y="2940"/>
                    </a:cubicBezTo>
                    <a:cubicBezTo>
                      <a:pt x="950" y="2945"/>
                      <a:pt x="980" y="2955"/>
                      <a:pt x="980" y="2955"/>
                    </a:cubicBezTo>
                    <a:cubicBezTo>
                      <a:pt x="990" y="2985"/>
                      <a:pt x="1000" y="3015"/>
                      <a:pt x="1010" y="3045"/>
                    </a:cubicBezTo>
                    <a:cubicBezTo>
                      <a:pt x="1015" y="3060"/>
                      <a:pt x="1040" y="3095"/>
                      <a:pt x="1025" y="3090"/>
                    </a:cubicBezTo>
                    <a:cubicBezTo>
                      <a:pt x="975" y="3073"/>
                      <a:pt x="964" y="3075"/>
                      <a:pt x="995" y="3075"/>
                    </a:cubicBez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2" name="Freeform 942"/>
              <p:cNvSpPr>
                <a:spLocks/>
              </p:cNvSpPr>
              <p:nvPr/>
            </p:nvSpPr>
            <p:spPr bwMode="auto">
              <a:xfrm>
                <a:off x="6870" y="6420"/>
                <a:ext cx="240" cy="660"/>
              </a:xfrm>
              <a:custGeom>
                <a:avLst/>
                <a:gdLst>
                  <a:gd name="T0" fmla="*/ 0 w 600"/>
                  <a:gd name="T1" fmla="*/ 0 h 2730"/>
                  <a:gd name="T2" fmla="*/ 150 w 600"/>
                  <a:gd name="T3" fmla="*/ 60 h 2730"/>
                  <a:gd name="T4" fmla="*/ 180 w 600"/>
                  <a:gd name="T5" fmla="*/ 105 h 2730"/>
                  <a:gd name="T6" fmla="*/ 225 w 600"/>
                  <a:gd name="T7" fmla="*/ 135 h 2730"/>
                  <a:gd name="T8" fmla="*/ 240 w 600"/>
                  <a:gd name="T9" fmla="*/ 180 h 2730"/>
                  <a:gd name="T10" fmla="*/ 300 w 600"/>
                  <a:gd name="T11" fmla="*/ 270 h 2730"/>
                  <a:gd name="T12" fmla="*/ 345 w 600"/>
                  <a:gd name="T13" fmla="*/ 405 h 2730"/>
                  <a:gd name="T14" fmla="*/ 375 w 600"/>
                  <a:gd name="T15" fmla="*/ 450 h 2730"/>
                  <a:gd name="T16" fmla="*/ 405 w 600"/>
                  <a:gd name="T17" fmla="*/ 540 h 2730"/>
                  <a:gd name="T18" fmla="*/ 420 w 600"/>
                  <a:gd name="T19" fmla="*/ 585 h 2730"/>
                  <a:gd name="T20" fmla="*/ 375 w 600"/>
                  <a:gd name="T21" fmla="*/ 930 h 2730"/>
                  <a:gd name="T22" fmla="*/ 330 w 600"/>
                  <a:gd name="T23" fmla="*/ 1095 h 2730"/>
                  <a:gd name="T24" fmla="*/ 315 w 600"/>
                  <a:gd name="T25" fmla="*/ 1140 h 2730"/>
                  <a:gd name="T26" fmla="*/ 360 w 600"/>
                  <a:gd name="T27" fmla="*/ 1590 h 2730"/>
                  <a:gd name="T28" fmla="*/ 390 w 600"/>
                  <a:gd name="T29" fmla="*/ 1635 h 2730"/>
                  <a:gd name="T30" fmla="*/ 525 w 600"/>
                  <a:gd name="T31" fmla="*/ 1845 h 2730"/>
                  <a:gd name="T32" fmla="*/ 600 w 600"/>
                  <a:gd name="T33" fmla="*/ 1980 h 2730"/>
                  <a:gd name="T34" fmla="*/ 540 w 600"/>
                  <a:gd name="T35" fmla="*/ 2250 h 2730"/>
                  <a:gd name="T36" fmla="*/ 510 w 600"/>
                  <a:gd name="T37" fmla="*/ 2340 h 2730"/>
                  <a:gd name="T38" fmla="*/ 465 w 600"/>
                  <a:gd name="T39" fmla="*/ 2370 h 2730"/>
                  <a:gd name="T40" fmla="*/ 345 w 600"/>
                  <a:gd name="T41" fmla="*/ 2460 h 2730"/>
                  <a:gd name="T42" fmla="*/ 255 w 600"/>
                  <a:gd name="T43" fmla="*/ 2520 h 2730"/>
                  <a:gd name="T44" fmla="*/ 210 w 600"/>
                  <a:gd name="T45" fmla="*/ 2550 h 2730"/>
                  <a:gd name="T46" fmla="*/ 135 w 600"/>
                  <a:gd name="T47" fmla="*/ 2610 h 2730"/>
                  <a:gd name="T48" fmla="*/ 105 w 600"/>
                  <a:gd name="T49" fmla="*/ 2655 h 2730"/>
                  <a:gd name="T50" fmla="*/ 15 w 600"/>
                  <a:gd name="T51" fmla="*/ 2715 h 2730"/>
                  <a:gd name="T52" fmla="*/ 0 w 600"/>
                  <a:gd name="T53" fmla="*/ 2730 h 2730"/>
                  <a:gd name="T54" fmla="*/ 0 w 600"/>
                  <a:gd name="T55" fmla="*/ 0 h 2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0" h="2730">
                    <a:moveTo>
                      <a:pt x="0" y="0"/>
                    </a:moveTo>
                    <a:cubicBezTo>
                      <a:pt x="57" y="14"/>
                      <a:pt x="95" y="42"/>
                      <a:pt x="150" y="60"/>
                    </a:cubicBezTo>
                    <a:cubicBezTo>
                      <a:pt x="160" y="75"/>
                      <a:pt x="167" y="92"/>
                      <a:pt x="180" y="105"/>
                    </a:cubicBezTo>
                    <a:cubicBezTo>
                      <a:pt x="193" y="118"/>
                      <a:pt x="214" y="121"/>
                      <a:pt x="225" y="135"/>
                    </a:cubicBezTo>
                    <a:cubicBezTo>
                      <a:pt x="235" y="147"/>
                      <a:pt x="232" y="166"/>
                      <a:pt x="240" y="180"/>
                    </a:cubicBezTo>
                    <a:cubicBezTo>
                      <a:pt x="258" y="212"/>
                      <a:pt x="280" y="240"/>
                      <a:pt x="300" y="270"/>
                    </a:cubicBezTo>
                    <a:cubicBezTo>
                      <a:pt x="326" y="309"/>
                      <a:pt x="330" y="360"/>
                      <a:pt x="345" y="405"/>
                    </a:cubicBezTo>
                    <a:cubicBezTo>
                      <a:pt x="351" y="422"/>
                      <a:pt x="368" y="434"/>
                      <a:pt x="375" y="450"/>
                    </a:cubicBezTo>
                    <a:cubicBezTo>
                      <a:pt x="388" y="479"/>
                      <a:pt x="395" y="510"/>
                      <a:pt x="405" y="540"/>
                    </a:cubicBezTo>
                    <a:cubicBezTo>
                      <a:pt x="410" y="555"/>
                      <a:pt x="420" y="585"/>
                      <a:pt x="420" y="585"/>
                    </a:cubicBezTo>
                    <a:cubicBezTo>
                      <a:pt x="404" y="700"/>
                      <a:pt x="396" y="816"/>
                      <a:pt x="375" y="930"/>
                    </a:cubicBezTo>
                    <a:cubicBezTo>
                      <a:pt x="358" y="1023"/>
                      <a:pt x="363" y="997"/>
                      <a:pt x="330" y="1095"/>
                    </a:cubicBezTo>
                    <a:cubicBezTo>
                      <a:pt x="325" y="1110"/>
                      <a:pt x="315" y="1140"/>
                      <a:pt x="315" y="1140"/>
                    </a:cubicBezTo>
                    <a:cubicBezTo>
                      <a:pt x="298" y="1315"/>
                      <a:pt x="306" y="1427"/>
                      <a:pt x="360" y="1590"/>
                    </a:cubicBezTo>
                    <a:cubicBezTo>
                      <a:pt x="366" y="1607"/>
                      <a:pt x="383" y="1619"/>
                      <a:pt x="390" y="1635"/>
                    </a:cubicBezTo>
                    <a:cubicBezTo>
                      <a:pt x="428" y="1722"/>
                      <a:pt x="441" y="1789"/>
                      <a:pt x="525" y="1845"/>
                    </a:cubicBezTo>
                    <a:cubicBezTo>
                      <a:pt x="594" y="1948"/>
                      <a:pt x="574" y="1901"/>
                      <a:pt x="600" y="1980"/>
                    </a:cubicBezTo>
                    <a:cubicBezTo>
                      <a:pt x="589" y="2082"/>
                      <a:pt x="572" y="2155"/>
                      <a:pt x="540" y="2250"/>
                    </a:cubicBezTo>
                    <a:cubicBezTo>
                      <a:pt x="530" y="2280"/>
                      <a:pt x="536" y="2322"/>
                      <a:pt x="510" y="2340"/>
                    </a:cubicBezTo>
                    <a:cubicBezTo>
                      <a:pt x="495" y="2350"/>
                      <a:pt x="480" y="2360"/>
                      <a:pt x="465" y="2370"/>
                    </a:cubicBezTo>
                    <a:cubicBezTo>
                      <a:pt x="421" y="2437"/>
                      <a:pt x="408" y="2425"/>
                      <a:pt x="345" y="2460"/>
                    </a:cubicBezTo>
                    <a:cubicBezTo>
                      <a:pt x="313" y="2478"/>
                      <a:pt x="285" y="2500"/>
                      <a:pt x="255" y="2520"/>
                    </a:cubicBezTo>
                    <a:cubicBezTo>
                      <a:pt x="240" y="2530"/>
                      <a:pt x="210" y="2550"/>
                      <a:pt x="210" y="2550"/>
                    </a:cubicBezTo>
                    <a:cubicBezTo>
                      <a:pt x="124" y="2679"/>
                      <a:pt x="239" y="2527"/>
                      <a:pt x="135" y="2610"/>
                    </a:cubicBezTo>
                    <a:cubicBezTo>
                      <a:pt x="121" y="2621"/>
                      <a:pt x="119" y="2643"/>
                      <a:pt x="105" y="2655"/>
                    </a:cubicBezTo>
                    <a:cubicBezTo>
                      <a:pt x="78" y="2679"/>
                      <a:pt x="40" y="2690"/>
                      <a:pt x="15" y="2715"/>
                    </a:cubicBezTo>
                    <a:cubicBezTo>
                      <a:pt x="10" y="2720"/>
                      <a:pt x="5" y="2725"/>
                      <a:pt x="0" y="27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3" name="Freeform 943"/>
              <p:cNvSpPr>
                <a:spLocks/>
              </p:cNvSpPr>
              <p:nvPr/>
            </p:nvSpPr>
            <p:spPr bwMode="auto">
              <a:xfrm>
                <a:off x="7141" y="6704"/>
                <a:ext cx="572" cy="421"/>
              </a:xfrm>
              <a:custGeom>
                <a:avLst/>
                <a:gdLst>
                  <a:gd name="T0" fmla="*/ 1770 w 2133"/>
                  <a:gd name="T1" fmla="*/ 1591 h 1606"/>
                  <a:gd name="T2" fmla="*/ 1545 w 2133"/>
                  <a:gd name="T3" fmla="*/ 1396 h 1606"/>
                  <a:gd name="T4" fmla="*/ 1575 w 2133"/>
                  <a:gd name="T5" fmla="*/ 1171 h 1606"/>
                  <a:gd name="T6" fmla="*/ 1590 w 2133"/>
                  <a:gd name="T7" fmla="*/ 1126 h 1606"/>
                  <a:gd name="T8" fmla="*/ 1680 w 2133"/>
                  <a:gd name="T9" fmla="*/ 1096 h 1606"/>
                  <a:gd name="T10" fmla="*/ 1965 w 2133"/>
                  <a:gd name="T11" fmla="*/ 1006 h 1606"/>
                  <a:gd name="T12" fmla="*/ 2025 w 2133"/>
                  <a:gd name="T13" fmla="*/ 796 h 1606"/>
                  <a:gd name="T14" fmla="*/ 2055 w 2133"/>
                  <a:gd name="T15" fmla="*/ 706 h 1606"/>
                  <a:gd name="T16" fmla="*/ 2085 w 2133"/>
                  <a:gd name="T17" fmla="*/ 616 h 1606"/>
                  <a:gd name="T18" fmla="*/ 2100 w 2133"/>
                  <a:gd name="T19" fmla="*/ 571 h 1606"/>
                  <a:gd name="T20" fmla="*/ 1980 w 2133"/>
                  <a:gd name="T21" fmla="*/ 61 h 1606"/>
                  <a:gd name="T22" fmla="*/ 1950 w 2133"/>
                  <a:gd name="T23" fmla="*/ 16 h 1606"/>
                  <a:gd name="T24" fmla="*/ 1800 w 2133"/>
                  <a:gd name="T25" fmla="*/ 61 h 1606"/>
                  <a:gd name="T26" fmla="*/ 1695 w 2133"/>
                  <a:gd name="T27" fmla="*/ 181 h 1606"/>
                  <a:gd name="T28" fmla="*/ 1500 w 2133"/>
                  <a:gd name="T29" fmla="*/ 361 h 1606"/>
                  <a:gd name="T30" fmla="*/ 1095 w 2133"/>
                  <a:gd name="T31" fmla="*/ 346 h 1606"/>
                  <a:gd name="T32" fmla="*/ 1065 w 2133"/>
                  <a:gd name="T33" fmla="*/ 391 h 1606"/>
                  <a:gd name="T34" fmla="*/ 1035 w 2133"/>
                  <a:gd name="T35" fmla="*/ 481 h 1606"/>
                  <a:gd name="T36" fmla="*/ 1065 w 2133"/>
                  <a:gd name="T37" fmla="*/ 691 h 1606"/>
                  <a:gd name="T38" fmla="*/ 1095 w 2133"/>
                  <a:gd name="T39" fmla="*/ 736 h 1606"/>
                  <a:gd name="T40" fmla="*/ 1125 w 2133"/>
                  <a:gd name="T41" fmla="*/ 826 h 1606"/>
                  <a:gd name="T42" fmla="*/ 1080 w 2133"/>
                  <a:gd name="T43" fmla="*/ 1006 h 1606"/>
                  <a:gd name="T44" fmla="*/ 990 w 2133"/>
                  <a:gd name="T45" fmla="*/ 1036 h 1606"/>
                  <a:gd name="T46" fmla="*/ 765 w 2133"/>
                  <a:gd name="T47" fmla="*/ 976 h 1606"/>
                  <a:gd name="T48" fmla="*/ 570 w 2133"/>
                  <a:gd name="T49" fmla="*/ 1006 h 1606"/>
                  <a:gd name="T50" fmla="*/ 480 w 2133"/>
                  <a:gd name="T51" fmla="*/ 1066 h 1606"/>
                  <a:gd name="T52" fmla="*/ 405 w 2133"/>
                  <a:gd name="T53" fmla="*/ 1141 h 1606"/>
                  <a:gd name="T54" fmla="*/ 375 w 2133"/>
                  <a:gd name="T55" fmla="*/ 1186 h 1606"/>
                  <a:gd name="T56" fmla="*/ 285 w 2133"/>
                  <a:gd name="T57" fmla="*/ 1246 h 1606"/>
                  <a:gd name="T58" fmla="*/ 240 w 2133"/>
                  <a:gd name="T59" fmla="*/ 1276 h 1606"/>
                  <a:gd name="T60" fmla="*/ 45 w 2133"/>
                  <a:gd name="T61" fmla="*/ 1546 h 1606"/>
                  <a:gd name="T62" fmla="*/ 0 w 2133"/>
                  <a:gd name="T63" fmla="*/ 1606 h 1606"/>
                  <a:gd name="T64" fmla="*/ 1770 w 2133"/>
                  <a:gd name="T65" fmla="*/ 1591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3" h="1606">
                    <a:moveTo>
                      <a:pt x="1770" y="1591"/>
                    </a:moveTo>
                    <a:lnTo>
                      <a:pt x="1545" y="1396"/>
                    </a:lnTo>
                    <a:cubicBezTo>
                      <a:pt x="1555" y="1321"/>
                      <a:pt x="1563" y="1246"/>
                      <a:pt x="1575" y="1171"/>
                    </a:cubicBezTo>
                    <a:cubicBezTo>
                      <a:pt x="1578" y="1155"/>
                      <a:pt x="1577" y="1135"/>
                      <a:pt x="1590" y="1126"/>
                    </a:cubicBezTo>
                    <a:cubicBezTo>
                      <a:pt x="1616" y="1108"/>
                      <a:pt x="1649" y="1104"/>
                      <a:pt x="1680" y="1096"/>
                    </a:cubicBezTo>
                    <a:cubicBezTo>
                      <a:pt x="1780" y="1071"/>
                      <a:pt x="1878" y="1064"/>
                      <a:pt x="1965" y="1006"/>
                    </a:cubicBezTo>
                    <a:cubicBezTo>
                      <a:pt x="2017" y="928"/>
                      <a:pt x="2004" y="896"/>
                      <a:pt x="2025" y="796"/>
                    </a:cubicBezTo>
                    <a:cubicBezTo>
                      <a:pt x="2032" y="765"/>
                      <a:pt x="2045" y="736"/>
                      <a:pt x="2055" y="706"/>
                    </a:cubicBezTo>
                    <a:cubicBezTo>
                      <a:pt x="2065" y="676"/>
                      <a:pt x="2075" y="646"/>
                      <a:pt x="2085" y="616"/>
                    </a:cubicBezTo>
                    <a:cubicBezTo>
                      <a:pt x="2090" y="601"/>
                      <a:pt x="2100" y="571"/>
                      <a:pt x="2100" y="571"/>
                    </a:cubicBezTo>
                    <a:cubicBezTo>
                      <a:pt x="2094" y="428"/>
                      <a:pt x="2133" y="163"/>
                      <a:pt x="1980" y="61"/>
                    </a:cubicBezTo>
                    <a:cubicBezTo>
                      <a:pt x="1970" y="46"/>
                      <a:pt x="1968" y="20"/>
                      <a:pt x="1950" y="16"/>
                    </a:cubicBezTo>
                    <a:cubicBezTo>
                      <a:pt x="1878" y="0"/>
                      <a:pt x="1849" y="29"/>
                      <a:pt x="1800" y="61"/>
                    </a:cubicBezTo>
                    <a:cubicBezTo>
                      <a:pt x="1730" y="166"/>
                      <a:pt x="1770" y="131"/>
                      <a:pt x="1695" y="181"/>
                    </a:cubicBezTo>
                    <a:cubicBezTo>
                      <a:pt x="1643" y="259"/>
                      <a:pt x="1592" y="330"/>
                      <a:pt x="1500" y="361"/>
                    </a:cubicBezTo>
                    <a:cubicBezTo>
                      <a:pt x="1351" y="336"/>
                      <a:pt x="1252" y="335"/>
                      <a:pt x="1095" y="346"/>
                    </a:cubicBezTo>
                    <a:cubicBezTo>
                      <a:pt x="1085" y="361"/>
                      <a:pt x="1072" y="375"/>
                      <a:pt x="1065" y="391"/>
                    </a:cubicBezTo>
                    <a:cubicBezTo>
                      <a:pt x="1052" y="420"/>
                      <a:pt x="1035" y="481"/>
                      <a:pt x="1035" y="481"/>
                    </a:cubicBezTo>
                    <a:cubicBezTo>
                      <a:pt x="1039" y="523"/>
                      <a:pt x="1036" y="633"/>
                      <a:pt x="1065" y="691"/>
                    </a:cubicBezTo>
                    <a:cubicBezTo>
                      <a:pt x="1073" y="707"/>
                      <a:pt x="1088" y="720"/>
                      <a:pt x="1095" y="736"/>
                    </a:cubicBezTo>
                    <a:cubicBezTo>
                      <a:pt x="1108" y="765"/>
                      <a:pt x="1125" y="826"/>
                      <a:pt x="1125" y="826"/>
                    </a:cubicBezTo>
                    <a:cubicBezTo>
                      <a:pt x="1122" y="849"/>
                      <a:pt x="1129" y="975"/>
                      <a:pt x="1080" y="1006"/>
                    </a:cubicBezTo>
                    <a:cubicBezTo>
                      <a:pt x="1053" y="1023"/>
                      <a:pt x="990" y="1036"/>
                      <a:pt x="990" y="1036"/>
                    </a:cubicBezTo>
                    <a:cubicBezTo>
                      <a:pt x="913" y="1021"/>
                      <a:pt x="841" y="995"/>
                      <a:pt x="765" y="976"/>
                    </a:cubicBezTo>
                    <a:cubicBezTo>
                      <a:pt x="743" y="978"/>
                      <a:pt x="617" y="980"/>
                      <a:pt x="570" y="1006"/>
                    </a:cubicBezTo>
                    <a:cubicBezTo>
                      <a:pt x="538" y="1024"/>
                      <a:pt x="480" y="1066"/>
                      <a:pt x="480" y="1066"/>
                    </a:cubicBezTo>
                    <a:cubicBezTo>
                      <a:pt x="400" y="1186"/>
                      <a:pt x="505" y="1041"/>
                      <a:pt x="405" y="1141"/>
                    </a:cubicBezTo>
                    <a:cubicBezTo>
                      <a:pt x="392" y="1154"/>
                      <a:pt x="389" y="1174"/>
                      <a:pt x="375" y="1186"/>
                    </a:cubicBezTo>
                    <a:cubicBezTo>
                      <a:pt x="348" y="1210"/>
                      <a:pt x="315" y="1226"/>
                      <a:pt x="285" y="1246"/>
                    </a:cubicBezTo>
                    <a:cubicBezTo>
                      <a:pt x="270" y="1256"/>
                      <a:pt x="240" y="1276"/>
                      <a:pt x="240" y="1276"/>
                    </a:cubicBezTo>
                    <a:cubicBezTo>
                      <a:pt x="178" y="1368"/>
                      <a:pt x="124" y="1467"/>
                      <a:pt x="45" y="1546"/>
                    </a:cubicBezTo>
                    <a:cubicBezTo>
                      <a:pt x="26" y="1602"/>
                      <a:pt x="44" y="1584"/>
                      <a:pt x="0" y="1606"/>
                    </a:cubicBezTo>
                    <a:lnTo>
                      <a:pt x="1770" y="159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4" name="Freeform 944"/>
              <p:cNvSpPr>
                <a:spLocks/>
              </p:cNvSpPr>
              <p:nvPr/>
            </p:nvSpPr>
            <p:spPr bwMode="auto">
              <a:xfrm>
                <a:off x="6931" y="5806"/>
                <a:ext cx="376" cy="419"/>
              </a:xfrm>
              <a:custGeom>
                <a:avLst/>
                <a:gdLst>
                  <a:gd name="T0" fmla="*/ 330 w 1277"/>
                  <a:gd name="T1" fmla="*/ 0 h 1575"/>
                  <a:gd name="T2" fmla="*/ 450 w 1277"/>
                  <a:gd name="T3" fmla="*/ 180 h 1575"/>
                  <a:gd name="T4" fmla="*/ 480 w 1277"/>
                  <a:gd name="T5" fmla="*/ 240 h 1575"/>
                  <a:gd name="T6" fmla="*/ 525 w 1277"/>
                  <a:gd name="T7" fmla="*/ 285 h 1575"/>
                  <a:gd name="T8" fmla="*/ 465 w 1277"/>
                  <a:gd name="T9" fmla="*/ 570 h 1575"/>
                  <a:gd name="T10" fmla="*/ 300 w 1277"/>
                  <a:gd name="T11" fmla="*/ 615 h 1575"/>
                  <a:gd name="T12" fmla="*/ 180 w 1277"/>
                  <a:gd name="T13" fmla="*/ 645 h 1575"/>
                  <a:gd name="T14" fmla="*/ 150 w 1277"/>
                  <a:gd name="T15" fmla="*/ 690 h 1575"/>
                  <a:gd name="T16" fmla="*/ 105 w 1277"/>
                  <a:gd name="T17" fmla="*/ 720 h 1575"/>
                  <a:gd name="T18" fmla="*/ 90 w 1277"/>
                  <a:gd name="T19" fmla="*/ 765 h 1575"/>
                  <a:gd name="T20" fmla="*/ 0 w 1277"/>
                  <a:gd name="T21" fmla="*/ 945 h 1575"/>
                  <a:gd name="T22" fmla="*/ 210 w 1277"/>
                  <a:gd name="T23" fmla="*/ 1425 h 1575"/>
                  <a:gd name="T24" fmla="*/ 285 w 1277"/>
                  <a:gd name="T25" fmla="*/ 1500 h 1575"/>
                  <a:gd name="T26" fmla="*/ 315 w 1277"/>
                  <a:gd name="T27" fmla="*/ 1545 h 1575"/>
                  <a:gd name="T28" fmla="*/ 405 w 1277"/>
                  <a:gd name="T29" fmla="*/ 1575 h 1575"/>
                  <a:gd name="T30" fmla="*/ 705 w 1277"/>
                  <a:gd name="T31" fmla="*/ 1500 h 1575"/>
                  <a:gd name="T32" fmla="*/ 795 w 1277"/>
                  <a:gd name="T33" fmla="*/ 1470 h 1575"/>
                  <a:gd name="T34" fmla="*/ 840 w 1277"/>
                  <a:gd name="T35" fmla="*/ 1455 h 1575"/>
                  <a:gd name="T36" fmla="*/ 900 w 1277"/>
                  <a:gd name="T37" fmla="*/ 1275 h 1575"/>
                  <a:gd name="T38" fmla="*/ 945 w 1277"/>
                  <a:gd name="T39" fmla="*/ 1230 h 1575"/>
                  <a:gd name="T40" fmla="*/ 1050 w 1277"/>
                  <a:gd name="T41" fmla="*/ 1125 h 1575"/>
                  <a:gd name="T42" fmla="*/ 1155 w 1277"/>
                  <a:gd name="T43" fmla="*/ 990 h 1575"/>
                  <a:gd name="T44" fmla="*/ 1245 w 1277"/>
                  <a:gd name="T45" fmla="*/ 645 h 1575"/>
                  <a:gd name="T46" fmla="*/ 1275 w 1277"/>
                  <a:gd name="T47" fmla="*/ 330 h 1575"/>
                  <a:gd name="T48" fmla="*/ 1260 w 1277"/>
                  <a:gd name="T49" fmla="*/ 255 h 1575"/>
                  <a:gd name="T50" fmla="*/ 1215 w 1277"/>
                  <a:gd name="T51" fmla="*/ 225 h 1575"/>
                  <a:gd name="T52" fmla="*/ 1140 w 1277"/>
                  <a:gd name="T53" fmla="*/ 165 h 1575"/>
                  <a:gd name="T54" fmla="*/ 1110 w 1277"/>
                  <a:gd name="T55" fmla="*/ 120 h 1575"/>
                  <a:gd name="T56" fmla="*/ 1065 w 1277"/>
                  <a:gd name="T57" fmla="*/ 105 h 1575"/>
                  <a:gd name="T58" fmla="*/ 1020 w 1277"/>
                  <a:gd name="T59" fmla="*/ 75 h 1575"/>
                  <a:gd name="T60" fmla="*/ 1005 w 1277"/>
                  <a:gd name="T61" fmla="*/ 15 h 1575"/>
                  <a:gd name="T62" fmla="*/ 330 w 1277"/>
                  <a:gd name="T63" fmla="*/ 0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7" h="1575">
                    <a:moveTo>
                      <a:pt x="330" y="0"/>
                    </a:moveTo>
                    <a:cubicBezTo>
                      <a:pt x="427" y="162"/>
                      <a:pt x="379" y="109"/>
                      <a:pt x="450" y="180"/>
                    </a:cubicBezTo>
                    <a:cubicBezTo>
                      <a:pt x="460" y="200"/>
                      <a:pt x="467" y="222"/>
                      <a:pt x="480" y="240"/>
                    </a:cubicBezTo>
                    <a:cubicBezTo>
                      <a:pt x="492" y="257"/>
                      <a:pt x="522" y="264"/>
                      <a:pt x="525" y="285"/>
                    </a:cubicBezTo>
                    <a:cubicBezTo>
                      <a:pt x="528" y="307"/>
                      <a:pt x="528" y="531"/>
                      <a:pt x="465" y="570"/>
                    </a:cubicBezTo>
                    <a:cubicBezTo>
                      <a:pt x="425" y="595"/>
                      <a:pt x="346" y="604"/>
                      <a:pt x="300" y="615"/>
                    </a:cubicBezTo>
                    <a:cubicBezTo>
                      <a:pt x="260" y="624"/>
                      <a:pt x="180" y="645"/>
                      <a:pt x="180" y="645"/>
                    </a:cubicBezTo>
                    <a:cubicBezTo>
                      <a:pt x="170" y="660"/>
                      <a:pt x="163" y="677"/>
                      <a:pt x="150" y="690"/>
                    </a:cubicBezTo>
                    <a:cubicBezTo>
                      <a:pt x="137" y="703"/>
                      <a:pt x="116" y="706"/>
                      <a:pt x="105" y="720"/>
                    </a:cubicBezTo>
                    <a:cubicBezTo>
                      <a:pt x="95" y="732"/>
                      <a:pt x="97" y="751"/>
                      <a:pt x="90" y="765"/>
                    </a:cubicBezTo>
                    <a:cubicBezTo>
                      <a:pt x="60" y="825"/>
                      <a:pt x="22" y="880"/>
                      <a:pt x="0" y="945"/>
                    </a:cubicBezTo>
                    <a:cubicBezTo>
                      <a:pt x="34" y="1117"/>
                      <a:pt x="51" y="1319"/>
                      <a:pt x="210" y="1425"/>
                    </a:cubicBezTo>
                    <a:cubicBezTo>
                      <a:pt x="290" y="1545"/>
                      <a:pt x="185" y="1400"/>
                      <a:pt x="285" y="1500"/>
                    </a:cubicBezTo>
                    <a:cubicBezTo>
                      <a:pt x="298" y="1513"/>
                      <a:pt x="300" y="1535"/>
                      <a:pt x="315" y="1545"/>
                    </a:cubicBezTo>
                    <a:cubicBezTo>
                      <a:pt x="342" y="1562"/>
                      <a:pt x="405" y="1575"/>
                      <a:pt x="405" y="1575"/>
                    </a:cubicBezTo>
                    <a:cubicBezTo>
                      <a:pt x="506" y="1555"/>
                      <a:pt x="606" y="1530"/>
                      <a:pt x="705" y="1500"/>
                    </a:cubicBezTo>
                    <a:cubicBezTo>
                      <a:pt x="735" y="1491"/>
                      <a:pt x="765" y="1480"/>
                      <a:pt x="795" y="1470"/>
                    </a:cubicBezTo>
                    <a:cubicBezTo>
                      <a:pt x="810" y="1465"/>
                      <a:pt x="840" y="1455"/>
                      <a:pt x="840" y="1455"/>
                    </a:cubicBezTo>
                    <a:cubicBezTo>
                      <a:pt x="860" y="1395"/>
                      <a:pt x="880" y="1335"/>
                      <a:pt x="900" y="1275"/>
                    </a:cubicBezTo>
                    <a:cubicBezTo>
                      <a:pt x="907" y="1255"/>
                      <a:pt x="932" y="1247"/>
                      <a:pt x="945" y="1230"/>
                    </a:cubicBezTo>
                    <a:cubicBezTo>
                      <a:pt x="1029" y="1122"/>
                      <a:pt x="964" y="1154"/>
                      <a:pt x="1050" y="1125"/>
                    </a:cubicBezTo>
                    <a:cubicBezTo>
                      <a:pt x="1081" y="1078"/>
                      <a:pt x="1132" y="1042"/>
                      <a:pt x="1155" y="990"/>
                    </a:cubicBezTo>
                    <a:cubicBezTo>
                      <a:pt x="1203" y="883"/>
                      <a:pt x="1222" y="759"/>
                      <a:pt x="1245" y="645"/>
                    </a:cubicBezTo>
                    <a:cubicBezTo>
                      <a:pt x="1255" y="540"/>
                      <a:pt x="1265" y="435"/>
                      <a:pt x="1275" y="330"/>
                    </a:cubicBezTo>
                    <a:cubicBezTo>
                      <a:pt x="1277" y="305"/>
                      <a:pt x="1273" y="277"/>
                      <a:pt x="1260" y="255"/>
                    </a:cubicBezTo>
                    <a:cubicBezTo>
                      <a:pt x="1251" y="239"/>
                      <a:pt x="1230" y="235"/>
                      <a:pt x="1215" y="225"/>
                    </a:cubicBezTo>
                    <a:cubicBezTo>
                      <a:pt x="1129" y="96"/>
                      <a:pt x="1244" y="248"/>
                      <a:pt x="1140" y="165"/>
                    </a:cubicBezTo>
                    <a:cubicBezTo>
                      <a:pt x="1126" y="154"/>
                      <a:pt x="1124" y="131"/>
                      <a:pt x="1110" y="120"/>
                    </a:cubicBezTo>
                    <a:cubicBezTo>
                      <a:pt x="1098" y="110"/>
                      <a:pt x="1079" y="112"/>
                      <a:pt x="1065" y="105"/>
                    </a:cubicBezTo>
                    <a:cubicBezTo>
                      <a:pt x="1049" y="97"/>
                      <a:pt x="1035" y="85"/>
                      <a:pt x="1020" y="75"/>
                    </a:cubicBezTo>
                    <a:cubicBezTo>
                      <a:pt x="1003" y="25"/>
                      <a:pt x="1005" y="46"/>
                      <a:pt x="1005" y="15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5" name="Freeform 945"/>
              <p:cNvSpPr>
                <a:spLocks/>
              </p:cNvSpPr>
              <p:nvPr/>
            </p:nvSpPr>
            <p:spPr bwMode="auto">
              <a:xfrm>
                <a:off x="7725" y="5820"/>
                <a:ext cx="563" cy="209"/>
              </a:xfrm>
              <a:custGeom>
                <a:avLst/>
                <a:gdLst>
                  <a:gd name="T0" fmla="*/ 0 w 1388"/>
                  <a:gd name="T1" fmla="*/ 0 h 449"/>
                  <a:gd name="T2" fmla="*/ 180 w 1388"/>
                  <a:gd name="T3" fmla="*/ 150 h 449"/>
                  <a:gd name="T4" fmla="*/ 270 w 1388"/>
                  <a:gd name="T5" fmla="*/ 210 h 449"/>
                  <a:gd name="T6" fmla="*/ 390 w 1388"/>
                  <a:gd name="T7" fmla="*/ 315 h 449"/>
                  <a:gd name="T8" fmla="*/ 435 w 1388"/>
                  <a:gd name="T9" fmla="*/ 360 h 449"/>
                  <a:gd name="T10" fmla="*/ 780 w 1388"/>
                  <a:gd name="T11" fmla="*/ 435 h 449"/>
                  <a:gd name="T12" fmla="*/ 990 w 1388"/>
                  <a:gd name="T13" fmla="*/ 405 h 449"/>
                  <a:gd name="T14" fmla="*/ 1020 w 1388"/>
                  <a:gd name="T15" fmla="*/ 360 h 449"/>
                  <a:gd name="T16" fmla="*/ 1065 w 1388"/>
                  <a:gd name="T17" fmla="*/ 330 h 449"/>
                  <a:gd name="T18" fmla="*/ 1185 w 1388"/>
                  <a:gd name="T19" fmla="*/ 225 h 449"/>
                  <a:gd name="T20" fmla="*/ 1230 w 1388"/>
                  <a:gd name="T21" fmla="*/ 195 h 449"/>
                  <a:gd name="T22" fmla="*/ 1260 w 1388"/>
                  <a:gd name="T23" fmla="*/ 150 h 449"/>
                  <a:gd name="T24" fmla="*/ 1305 w 1388"/>
                  <a:gd name="T25" fmla="*/ 120 h 449"/>
                  <a:gd name="T26" fmla="*/ 1365 w 1388"/>
                  <a:gd name="T27" fmla="*/ 45 h 449"/>
                  <a:gd name="T28" fmla="*/ 1380 w 1388"/>
                  <a:gd name="T29" fmla="*/ 0 h 449"/>
                  <a:gd name="T30" fmla="*/ 0 w 1388"/>
                  <a:gd name="T31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88" h="449">
                    <a:moveTo>
                      <a:pt x="0" y="0"/>
                    </a:moveTo>
                    <a:cubicBezTo>
                      <a:pt x="60" y="50"/>
                      <a:pt x="118" y="102"/>
                      <a:pt x="180" y="150"/>
                    </a:cubicBezTo>
                    <a:cubicBezTo>
                      <a:pt x="208" y="172"/>
                      <a:pt x="270" y="210"/>
                      <a:pt x="270" y="210"/>
                    </a:cubicBezTo>
                    <a:cubicBezTo>
                      <a:pt x="320" y="285"/>
                      <a:pt x="285" y="245"/>
                      <a:pt x="390" y="315"/>
                    </a:cubicBezTo>
                    <a:cubicBezTo>
                      <a:pt x="408" y="327"/>
                      <a:pt x="416" y="350"/>
                      <a:pt x="435" y="360"/>
                    </a:cubicBezTo>
                    <a:cubicBezTo>
                      <a:pt x="535" y="415"/>
                      <a:pt x="669" y="419"/>
                      <a:pt x="780" y="435"/>
                    </a:cubicBezTo>
                    <a:cubicBezTo>
                      <a:pt x="850" y="429"/>
                      <a:pt x="935" y="449"/>
                      <a:pt x="990" y="405"/>
                    </a:cubicBezTo>
                    <a:cubicBezTo>
                      <a:pt x="1004" y="394"/>
                      <a:pt x="1007" y="373"/>
                      <a:pt x="1020" y="360"/>
                    </a:cubicBezTo>
                    <a:cubicBezTo>
                      <a:pt x="1033" y="347"/>
                      <a:pt x="1050" y="340"/>
                      <a:pt x="1065" y="330"/>
                    </a:cubicBezTo>
                    <a:cubicBezTo>
                      <a:pt x="1115" y="255"/>
                      <a:pt x="1080" y="295"/>
                      <a:pt x="1185" y="225"/>
                    </a:cubicBezTo>
                    <a:cubicBezTo>
                      <a:pt x="1200" y="215"/>
                      <a:pt x="1230" y="195"/>
                      <a:pt x="1230" y="195"/>
                    </a:cubicBezTo>
                    <a:cubicBezTo>
                      <a:pt x="1240" y="180"/>
                      <a:pt x="1247" y="163"/>
                      <a:pt x="1260" y="150"/>
                    </a:cubicBezTo>
                    <a:cubicBezTo>
                      <a:pt x="1273" y="137"/>
                      <a:pt x="1294" y="134"/>
                      <a:pt x="1305" y="120"/>
                    </a:cubicBezTo>
                    <a:cubicBezTo>
                      <a:pt x="1388" y="16"/>
                      <a:pt x="1236" y="131"/>
                      <a:pt x="1365" y="45"/>
                    </a:cubicBezTo>
                    <a:cubicBezTo>
                      <a:pt x="1370" y="30"/>
                      <a:pt x="1380" y="0"/>
                      <a:pt x="13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6" name="Freeform 946"/>
              <p:cNvSpPr>
                <a:spLocks/>
              </p:cNvSpPr>
              <p:nvPr/>
            </p:nvSpPr>
            <p:spPr bwMode="auto">
              <a:xfrm>
                <a:off x="8385" y="5805"/>
                <a:ext cx="240" cy="345"/>
              </a:xfrm>
              <a:custGeom>
                <a:avLst/>
                <a:gdLst>
                  <a:gd name="T0" fmla="*/ 0 w 1035"/>
                  <a:gd name="T1" fmla="*/ 0 h 645"/>
                  <a:gd name="T2" fmla="*/ 105 w 1035"/>
                  <a:gd name="T3" fmla="*/ 135 h 645"/>
                  <a:gd name="T4" fmla="*/ 180 w 1035"/>
                  <a:gd name="T5" fmla="*/ 360 h 645"/>
                  <a:gd name="T6" fmla="*/ 240 w 1035"/>
                  <a:gd name="T7" fmla="*/ 450 h 645"/>
                  <a:gd name="T8" fmla="*/ 300 w 1035"/>
                  <a:gd name="T9" fmla="*/ 540 h 645"/>
                  <a:gd name="T10" fmla="*/ 525 w 1035"/>
                  <a:gd name="T11" fmla="*/ 645 h 645"/>
                  <a:gd name="T12" fmla="*/ 630 w 1035"/>
                  <a:gd name="T13" fmla="*/ 600 h 645"/>
                  <a:gd name="T14" fmla="*/ 690 w 1035"/>
                  <a:gd name="T15" fmla="*/ 510 h 645"/>
                  <a:gd name="T16" fmla="*/ 705 w 1035"/>
                  <a:gd name="T17" fmla="*/ 465 h 645"/>
                  <a:gd name="T18" fmla="*/ 750 w 1035"/>
                  <a:gd name="T19" fmla="*/ 435 h 645"/>
                  <a:gd name="T20" fmla="*/ 870 w 1035"/>
                  <a:gd name="T21" fmla="*/ 270 h 645"/>
                  <a:gd name="T22" fmla="*/ 1005 w 1035"/>
                  <a:gd name="T23" fmla="*/ 105 h 645"/>
                  <a:gd name="T24" fmla="*/ 1035 w 1035"/>
                  <a:gd name="T25" fmla="*/ 15 h 645"/>
                  <a:gd name="T26" fmla="*/ 0 w 1035"/>
                  <a:gd name="T27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5" h="645">
                    <a:moveTo>
                      <a:pt x="0" y="0"/>
                    </a:moveTo>
                    <a:cubicBezTo>
                      <a:pt x="31" y="47"/>
                      <a:pt x="82" y="83"/>
                      <a:pt x="105" y="135"/>
                    </a:cubicBezTo>
                    <a:cubicBezTo>
                      <a:pt x="136" y="205"/>
                      <a:pt x="156" y="287"/>
                      <a:pt x="180" y="360"/>
                    </a:cubicBezTo>
                    <a:cubicBezTo>
                      <a:pt x="191" y="394"/>
                      <a:pt x="220" y="420"/>
                      <a:pt x="240" y="450"/>
                    </a:cubicBezTo>
                    <a:cubicBezTo>
                      <a:pt x="248" y="462"/>
                      <a:pt x="300" y="540"/>
                      <a:pt x="300" y="540"/>
                    </a:cubicBezTo>
                    <a:cubicBezTo>
                      <a:pt x="380" y="567"/>
                      <a:pt x="455" y="598"/>
                      <a:pt x="525" y="645"/>
                    </a:cubicBezTo>
                    <a:cubicBezTo>
                      <a:pt x="565" y="635"/>
                      <a:pt x="601" y="633"/>
                      <a:pt x="630" y="600"/>
                    </a:cubicBezTo>
                    <a:cubicBezTo>
                      <a:pt x="654" y="573"/>
                      <a:pt x="670" y="540"/>
                      <a:pt x="690" y="510"/>
                    </a:cubicBezTo>
                    <a:cubicBezTo>
                      <a:pt x="699" y="497"/>
                      <a:pt x="695" y="477"/>
                      <a:pt x="705" y="465"/>
                    </a:cubicBezTo>
                    <a:cubicBezTo>
                      <a:pt x="716" y="451"/>
                      <a:pt x="735" y="445"/>
                      <a:pt x="750" y="435"/>
                    </a:cubicBezTo>
                    <a:cubicBezTo>
                      <a:pt x="774" y="362"/>
                      <a:pt x="808" y="312"/>
                      <a:pt x="870" y="270"/>
                    </a:cubicBezTo>
                    <a:cubicBezTo>
                      <a:pt x="916" y="200"/>
                      <a:pt x="976" y="193"/>
                      <a:pt x="1005" y="105"/>
                    </a:cubicBezTo>
                    <a:cubicBezTo>
                      <a:pt x="1015" y="75"/>
                      <a:pt x="1035" y="15"/>
                      <a:pt x="1035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7" name="Freeform 947"/>
              <p:cNvSpPr>
                <a:spLocks/>
              </p:cNvSpPr>
              <p:nvPr/>
            </p:nvSpPr>
            <p:spPr bwMode="auto">
              <a:xfrm>
                <a:off x="7126" y="5994"/>
                <a:ext cx="704" cy="741"/>
              </a:xfrm>
              <a:custGeom>
                <a:avLst/>
                <a:gdLst>
                  <a:gd name="T0" fmla="*/ 2220 w 2685"/>
                  <a:gd name="T1" fmla="*/ 201 h 2961"/>
                  <a:gd name="T2" fmla="*/ 2310 w 2685"/>
                  <a:gd name="T3" fmla="*/ 426 h 2961"/>
                  <a:gd name="T4" fmla="*/ 2400 w 2685"/>
                  <a:gd name="T5" fmla="*/ 561 h 2961"/>
                  <a:gd name="T6" fmla="*/ 2460 w 2685"/>
                  <a:gd name="T7" fmla="*/ 636 h 2961"/>
                  <a:gd name="T8" fmla="*/ 2640 w 2685"/>
                  <a:gd name="T9" fmla="*/ 906 h 2961"/>
                  <a:gd name="T10" fmla="*/ 2670 w 2685"/>
                  <a:gd name="T11" fmla="*/ 1461 h 2961"/>
                  <a:gd name="T12" fmla="*/ 2490 w 2685"/>
                  <a:gd name="T13" fmla="*/ 2046 h 2961"/>
                  <a:gd name="T14" fmla="*/ 2385 w 2685"/>
                  <a:gd name="T15" fmla="*/ 2256 h 2961"/>
                  <a:gd name="T16" fmla="*/ 2250 w 2685"/>
                  <a:gd name="T17" fmla="*/ 2346 h 2961"/>
                  <a:gd name="T18" fmla="*/ 1890 w 2685"/>
                  <a:gd name="T19" fmla="*/ 2226 h 2961"/>
                  <a:gd name="T20" fmla="*/ 1710 w 2685"/>
                  <a:gd name="T21" fmla="*/ 2076 h 2961"/>
                  <a:gd name="T22" fmla="*/ 1800 w 2685"/>
                  <a:gd name="T23" fmla="*/ 1701 h 2961"/>
                  <a:gd name="T24" fmla="*/ 1920 w 2685"/>
                  <a:gd name="T25" fmla="*/ 1146 h 2961"/>
                  <a:gd name="T26" fmla="*/ 1860 w 2685"/>
                  <a:gd name="T27" fmla="*/ 1086 h 2961"/>
                  <a:gd name="T28" fmla="*/ 1575 w 2685"/>
                  <a:gd name="T29" fmla="*/ 1116 h 2961"/>
                  <a:gd name="T30" fmla="*/ 1275 w 2685"/>
                  <a:gd name="T31" fmla="*/ 1656 h 2961"/>
                  <a:gd name="T32" fmla="*/ 1230 w 2685"/>
                  <a:gd name="T33" fmla="*/ 1746 h 2961"/>
                  <a:gd name="T34" fmla="*/ 1095 w 2685"/>
                  <a:gd name="T35" fmla="*/ 2196 h 2961"/>
                  <a:gd name="T36" fmla="*/ 945 w 2685"/>
                  <a:gd name="T37" fmla="*/ 2526 h 2961"/>
                  <a:gd name="T38" fmla="*/ 840 w 2685"/>
                  <a:gd name="T39" fmla="*/ 2646 h 2961"/>
                  <a:gd name="T40" fmla="*/ 450 w 2685"/>
                  <a:gd name="T41" fmla="*/ 2961 h 2961"/>
                  <a:gd name="T42" fmla="*/ 30 w 2685"/>
                  <a:gd name="T43" fmla="*/ 2766 h 2961"/>
                  <a:gd name="T44" fmla="*/ 15 w 2685"/>
                  <a:gd name="T45" fmla="*/ 2241 h 2961"/>
                  <a:gd name="T46" fmla="*/ 285 w 2685"/>
                  <a:gd name="T47" fmla="*/ 1611 h 2961"/>
                  <a:gd name="T48" fmla="*/ 555 w 2685"/>
                  <a:gd name="T49" fmla="*/ 1491 h 2961"/>
                  <a:gd name="T50" fmla="*/ 690 w 2685"/>
                  <a:gd name="T51" fmla="*/ 1446 h 2961"/>
                  <a:gd name="T52" fmla="*/ 960 w 2685"/>
                  <a:gd name="T53" fmla="*/ 1041 h 2961"/>
                  <a:gd name="T54" fmla="*/ 1080 w 2685"/>
                  <a:gd name="T55" fmla="*/ 306 h 2961"/>
                  <a:gd name="T56" fmla="*/ 1140 w 2685"/>
                  <a:gd name="T57" fmla="*/ 171 h 2961"/>
                  <a:gd name="T58" fmla="*/ 1185 w 2685"/>
                  <a:gd name="T59" fmla="*/ 81 h 2961"/>
                  <a:gd name="T60" fmla="*/ 1305 w 2685"/>
                  <a:gd name="T61" fmla="*/ 96 h 2961"/>
                  <a:gd name="T62" fmla="*/ 1365 w 2685"/>
                  <a:gd name="T63" fmla="*/ 171 h 2961"/>
                  <a:gd name="T64" fmla="*/ 1440 w 2685"/>
                  <a:gd name="T65" fmla="*/ 306 h 2961"/>
                  <a:gd name="T66" fmla="*/ 1515 w 2685"/>
                  <a:gd name="T67" fmla="*/ 441 h 2961"/>
                  <a:gd name="T68" fmla="*/ 1710 w 2685"/>
                  <a:gd name="T69" fmla="*/ 501 h 2961"/>
                  <a:gd name="T70" fmla="*/ 1755 w 2685"/>
                  <a:gd name="T71" fmla="*/ 411 h 2961"/>
                  <a:gd name="T72" fmla="*/ 1905 w 2685"/>
                  <a:gd name="T73" fmla="*/ 66 h 2961"/>
                  <a:gd name="T74" fmla="*/ 2115 w 2685"/>
                  <a:gd name="T75" fmla="*/ 66 h 2961"/>
                  <a:gd name="T76" fmla="*/ 2190 w 2685"/>
                  <a:gd name="T77" fmla="*/ 111 h 2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85" h="2961">
                    <a:moveTo>
                      <a:pt x="2190" y="111"/>
                    </a:moveTo>
                    <a:cubicBezTo>
                      <a:pt x="2200" y="141"/>
                      <a:pt x="2202" y="175"/>
                      <a:pt x="2220" y="201"/>
                    </a:cubicBezTo>
                    <a:cubicBezTo>
                      <a:pt x="2230" y="216"/>
                      <a:pt x="2243" y="230"/>
                      <a:pt x="2250" y="246"/>
                    </a:cubicBezTo>
                    <a:cubicBezTo>
                      <a:pt x="2275" y="302"/>
                      <a:pt x="2291" y="368"/>
                      <a:pt x="2310" y="426"/>
                    </a:cubicBezTo>
                    <a:cubicBezTo>
                      <a:pt x="2321" y="460"/>
                      <a:pt x="2350" y="486"/>
                      <a:pt x="2370" y="516"/>
                    </a:cubicBezTo>
                    <a:cubicBezTo>
                      <a:pt x="2380" y="531"/>
                      <a:pt x="2390" y="546"/>
                      <a:pt x="2400" y="561"/>
                    </a:cubicBezTo>
                    <a:cubicBezTo>
                      <a:pt x="2409" y="574"/>
                      <a:pt x="2405" y="594"/>
                      <a:pt x="2415" y="606"/>
                    </a:cubicBezTo>
                    <a:cubicBezTo>
                      <a:pt x="2426" y="620"/>
                      <a:pt x="2445" y="626"/>
                      <a:pt x="2460" y="636"/>
                    </a:cubicBezTo>
                    <a:cubicBezTo>
                      <a:pt x="2481" y="698"/>
                      <a:pt x="2511" y="720"/>
                      <a:pt x="2550" y="771"/>
                    </a:cubicBezTo>
                    <a:cubicBezTo>
                      <a:pt x="2583" y="814"/>
                      <a:pt x="2610" y="861"/>
                      <a:pt x="2640" y="906"/>
                    </a:cubicBezTo>
                    <a:cubicBezTo>
                      <a:pt x="2676" y="960"/>
                      <a:pt x="2678" y="1077"/>
                      <a:pt x="2685" y="1131"/>
                    </a:cubicBezTo>
                    <a:cubicBezTo>
                      <a:pt x="2680" y="1241"/>
                      <a:pt x="2682" y="1352"/>
                      <a:pt x="2670" y="1461"/>
                    </a:cubicBezTo>
                    <a:cubicBezTo>
                      <a:pt x="2663" y="1530"/>
                      <a:pt x="2618" y="1618"/>
                      <a:pt x="2595" y="1686"/>
                    </a:cubicBezTo>
                    <a:cubicBezTo>
                      <a:pt x="2555" y="1805"/>
                      <a:pt x="2530" y="1927"/>
                      <a:pt x="2490" y="2046"/>
                    </a:cubicBezTo>
                    <a:cubicBezTo>
                      <a:pt x="2468" y="2111"/>
                      <a:pt x="2452" y="2176"/>
                      <a:pt x="2430" y="2241"/>
                    </a:cubicBezTo>
                    <a:cubicBezTo>
                      <a:pt x="2425" y="2256"/>
                      <a:pt x="2399" y="2248"/>
                      <a:pt x="2385" y="2256"/>
                    </a:cubicBezTo>
                    <a:cubicBezTo>
                      <a:pt x="2353" y="2274"/>
                      <a:pt x="2325" y="2296"/>
                      <a:pt x="2295" y="2316"/>
                    </a:cubicBezTo>
                    <a:cubicBezTo>
                      <a:pt x="2280" y="2326"/>
                      <a:pt x="2250" y="2346"/>
                      <a:pt x="2250" y="2346"/>
                    </a:cubicBezTo>
                    <a:cubicBezTo>
                      <a:pt x="2178" y="2338"/>
                      <a:pt x="2046" y="2330"/>
                      <a:pt x="1980" y="2286"/>
                    </a:cubicBezTo>
                    <a:cubicBezTo>
                      <a:pt x="1950" y="2266"/>
                      <a:pt x="1920" y="2246"/>
                      <a:pt x="1890" y="2226"/>
                    </a:cubicBezTo>
                    <a:cubicBezTo>
                      <a:pt x="1864" y="2208"/>
                      <a:pt x="1800" y="2196"/>
                      <a:pt x="1800" y="2196"/>
                    </a:cubicBezTo>
                    <a:cubicBezTo>
                      <a:pt x="1760" y="2135"/>
                      <a:pt x="1733" y="2144"/>
                      <a:pt x="1710" y="2076"/>
                    </a:cubicBezTo>
                    <a:cubicBezTo>
                      <a:pt x="1715" y="1996"/>
                      <a:pt x="1717" y="1916"/>
                      <a:pt x="1725" y="1836"/>
                    </a:cubicBezTo>
                    <a:cubicBezTo>
                      <a:pt x="1730" y="1789"/>
                      <a:pt x="1780" y="1731"/>
                      <a:pt x="1800" y="1701"/>
                    </a:cubicBezTo>
                    <a:cubicBezTo>
                      <a:pt x="1840" y="1641"/>
                      <a:pt x="1866" y="1579"/>
                      <a:pt x="1905" y="1521"/>
                    </a:cubicBezTo>
                    <a:cubicBezTo>
                      <a:pt x="1951" y="1335"/>
                      <a:pt x="1946" y="1407"/>
                      <a:pt x="1920" y="1146"/>
                    </a:cubicBezTo>
                    <a:cubicBezTo>
                      <a:pt x="1918" y="1130"/>
                      <a:pt x="1916" y="1112"/>
                      <a:pt x="1905" y="1101"/>
                    </a:cubicBezTo>
                    <a:cubicBezTo>
                      <a:pt x="1894" y="1090"/>
                      <a:pt x="1875" y="1091"/>
                      <a:pt x="1860" y="1086"/>
                    </a:cubicBezTo>
                    <a:cubicBezTo>
                      <a:pt x="1780" y="1091"/>
                      <a:pt x="1700" y="1093"/>
                      <a:pt x="1620" y="1101"/>
                    </a:cubicBezTo>
                    <a:cubicBezTo>
                      <a:pt x="1604" y="1103"/>
                      <a:pt x="1586" y="1105"/>
                      <a:pt x="1575" y="1116"/>
                    </a:cubicBezTo>
                    <a:cubicBezTo>
                      <a:pt x="1480" y="1211"/>
                      <a:pt x="1538" y="1176"/>
                      <a:pt x="1500" y="1251"/>
                    </a:cubicBezTo>
                    <a:cubicBezTo>
                      <a:pt x="1432" y="1386"/>
                      <a:pt x="1384" y="1547"/>
                      <a:pt x="1275" y="1656"/>
                    </a:cubicBezTo>
                    <a:cubicBezTo>
                      <a:pt x="1270" y="1671"/>
                      <a:pt x="1267" y="1687"/>
                      <a:pt x="1260" y="1701"/>
                    </a:cubicBezTo>
                    <a:cubicBezTo>
                      <a:pt x="1252" y="1717"/>
                      <a:pt x="1237" y="1729"/>
                      <a:pt x="1230" y="1746"/>
                    </a:cubicBezTo>
                    <a:cubicBezTo>
                      <a:pt x="1202" y="1811"/>
                      <a:pt x="1191" y="1887"/>
                      <a:pt x="1170" y="1956"/>
                    </a:cubicBezTo>
                    <a:cubicBezTo>
                      <a:pt x="1146" y="2036"/>
                      <a:pt x="1121" y="2117"/>
                      <a:pt x="1095" y="2196"/>
                    </a:cubicBezTo>
                    <a:cubicBezTo>
                      <a:pt x="1075" y="2256"/>
                      <a:pt x="1049" y="2393"/>
                      <a:pt x="1020" y="2436"/>
                    </a:cubicBezTo>
                    <a:cubicBezTo>
                      <a:pt x="913" y="2597"/>
                      <a:pt x="1080" y="2353"/>
                      <a:pt x="945" y="2526"/>
                    </a:cubicBezTo>
                    <a:cubicBezTo>
                      <a:pt x="923" y="2554"/>
                      <a:pt x="905" y="2586"/>
                      <a:pt x="885" y="2616"/>
                    </a:cubicBezTo>
                    <a:cubicBezTo>
                      <a:pt x="875" y="2631"/>
                      <a:pt x="853" y="2634"/>
                      <a:pt x="840" y="2646"/>
                    </a:cubicBezTo>
                    <a:cubicBezTo>
                      <a:pt x="686" y="2783"/>
                      <a:pt x="807" y="2698"/>
                      <a:pt x="705" y="2766"/>
                    </a:cubicBezTo>
                    <a:cubicBezTo>
                      <a:pt x="645" y="2857"/>
                      <a:pt x="553" y="2927"/>
                      <a:pt x="450" y="2961"/>
                    </a:cubicBezTo>
                    <a:cubicBezTo>
                      <a:pt x="338" y="2942"/>
                      <a:pt x="196" y="2932"/>
                      <a:pt x="105" y="2856"/>
                    </a:cubicBezTo>
                    <a:cubicBezTo>
                      <a:pt x="80" y="2835"/>
                      <a:pt x="44" y="2797"/>
                      <a:pt x="30" y="2766"/>
                    </a:cubicBezTo>
                    <a:cubicBezTo>
                      <a:pt x="17" y="2737"/>
                      <a:pt x="0" y="2676"/>
                      <a:pt x="0" y="2676"/>
                    </a:cubicBezTo>
                    <a:cubicBezTo>
                      <a:pt x="5" y="2531"/>
                      <a:pt x="6" y="2386"/>
                      <a:pt x="15" y="2241"/>
                    </a:cubicBezTo>
                    <a:cubicBezTo>
                      <a:pt x="23" y="2115"/>
                      <a:pt x="80" y="1970"/>
                      <a:pt x="120" y="1851"/>
                    </a:cubicBezTo>
                    <a:cubicBezTo>
                      <a:pt x="152" y="1754"/>
                      <a:pt x="179" y="1646"/>
                      <a:pt x="285" y="1611"/>
                    </a:cubicBezTo>
                    <a:cubicBezTo>
                      <a:pt x="295" y="1596"/>
                      <a:pt x="300" y="1576"/>
                      <a:pt x="315" y="1566"/>
                    </a:cubicBezTo>
                    <a:cubicBezTo>
                      <a:pt x="372" y="1531"/>
                      <a:pt x="486" y="1512"/>
                      <a:pt x="555" y="1491"/>
                    </a:cubicBezTo>
                    <a:cubicBezTo>
                      <a:pt x="585" y="1482"/>
                      <a:pt x="615" y="1471"/>
                      <a:pt x="645" y="1461"/>
                    </a:cubicBezTo>
                    <a:cubicBezTo>
                      <a:pt x="660" y="1456"/>
                      <a:pt x="690" y="1446"/>
                      <a:pt x="690" y="1446"/>
                    </a:cubicBezTo>
                    <a:cubicBezTo>
                      <a:pt x="734" y="1380"/>
                      <a:pt x="792" y="1328"/>
                      <a:pt x="840" y="1266"/>
                    </a:cubicBezTo>
                    <a:cubicBezTo>
                      <a:pt x="888" y="1204"/>
                      <a:pt x="935" y="1115"/>
                      <a:pt x="960" y="1041"/>
                    </a:cubicBezTo>
                    <a:cubicBezTo>
                      <a:pt x="965" y="906"/>
                      <a:pt x="966" y="771"/>
                      <a:pt x="975" y="636"/>
                    </a:cubicBezTo>
                    <a:cubicBezTo>
                      <a:pt x="981" y="540"/>
                      <a:pt x="1048" y="402"/>
                      <a:pt x="1080" y="306"/>
                    </a:cubicBezTo>
                    <a:cubicBezTo>
                      <a:pt x="1086" y="289"/>
                      <a:pt x="1103" y="277"/>
                      <a:pt x="1110" y="261"/>
                    </a:cubicBezTo>
                    <a:cubicBezTo>
                      <a:pt x="1123" y="232"/>
                      <a:pt x="1122" y="197"/>
                      <a:pt x="1140" y="171"/>
                    </a:cubicBezTo>
                    <a:cubicBezTo>
                      <a:pt x="1150" y="156"/>
                      <a:pt x="1162" y="142"/>
                      <a:pt x="1170" y="126"/>
                    </a:cubicBezTo>
                    <a:cubicBezTo>
                      <a:pt x="1177" y="112"/>
                      <a:pt x="1172" y="90"/>
                      <a:pt x="1185" y="81"/>
                    </a:cubicBezTo>
                    <a:cubicBezTo>
                      <a:pt x="1211" y="63"/>
                      <a:pt x="1275" y="51"/>
                      <a:pt x="1275" y="51"/>
                    </a:cubicBezTo>
                    <a:cubicBezTo>
                      <a:pt x="1285" y="66"/>
                      <a:pt x="1292" y="83"/>
                      <a:pt x="1305" y="96"/>
                    </a:cubicBezTo>
                    <a:cubicBezTo>
                      <a:pt x="1318" y="109"/>
                      <a:pt x="1339" y="112"/>
                      <a:pt x="1350" y="126"/>
                    </a:cubicBezTo>
                    <a:cubicBezTo>
                      <a:pt x="1360" y="138"/>
                      <a:pt x="1357" y="157"/>
                      <a:pt x="1365" y="171"/>
                    </a:cubicBezTo>
                    <a:cubicBezTo>
                      <a:pt x="1383" y="203"/>
                      <a:pt x="1405" y="231"/>
                      <a:pt x="1425" y="261"/>
                    </a:cubicBezTo>
                    <a:cubicBezTo>
                      <a:pt x="1434" y="274"/>
                      <a:pt x="1432" y="292"/>
                      <a:pt x="1440" y="306"/>
                    </a:cubicBezTo>
                    <a:cubicBezTo>
                      <a:pt x="1458" y="338"/>
                      <a:pt x="1480" y="366"/>
                      <a:pt x="1500" y="396"/>
                    </a:cubicBezTo>
                    <a:cubicBezTo>
                      <a:pt x="1509" y="409"/>
                      <a:pt x="1506" y="428"/>
                      <a:pt x="1515" y="441"/>
                    </a:cubicBezTo>
                    <a:cubicBezTo>
                      <a:pt x="1516" y="442"/>
                      <a:pt x="1585" y="524"/>
                      <a:pt x="1590" y="531"/>
                    </a:cubicBezTo>
                    <a:cubicBezTo>
                      <a:pt x="1630" y="523"/>
                      <a:pt x="1681" y="530"/>
                      <a:pt x="1710" y="501"/>
                    </a:cubicBezTo>
                    <a:cubicBezTo>
                      <a:pt x="1721" y="490"/>
                      <a:pt x="1718" y="470"/>
                      <a:pt x="1725" y="456"/>
                    </a:cubicBezTo>
                    <a:cubicBezTo>
                      <a:pt x="1733" y="440"/>
                      <a:pt x="1748" y="427"/>
                      <a:pt x="1755" y="411"/>
                    </a:cubicBezTo>
                    <a:cubicBezTo>
                      <a:pt x="1780" y="355"/>
                      <a:pt x="1796" y="289"/>
                      <a:pt x="1815" y="231"/>
                    </a:cubicBezTo>
                    <a:cubicBezTo>
                      <a:pt x="1843" y="147"/>
                      <a:pt x="1832" y="115"/>
                      <a:pt x="1905" y="66"/>
                    </a:cubicBezTo>
                    <a:cubicBezTo>
                      <a:pt x="1949" y="0"/>
                      <a:pt x="1922" y="10"/>
                      <a:pt x="2025" y="36"/>
                    </a:cubicBezTo>
                    <a:cubicBezTo>
                      <a:pt x="2056" y="44"/>
                      <a:pt x="2115" y="66"/>
                      <a:pt x="2115" y="66"/>
                    </a:cubicBezTo>
                    <a:cubicBezTo>
                      <a:pt x="2124" y="94"/>
                      <a:pt x="2130" y="141"/>
                      <a:pt x="2175" y="141"/>
                    </a:cubicBezTo>
                    <a:cubicBezTo>
                      <a:pt x="2186" y="141"/>
                      <a:pt x="2185" y="121"/>
                      <a:pt x="2190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8" name="Freeform 948"/>
              <p:cNvSpPr>
                <a:spLocks/>
              </p:cNvSpPr>
              <p:nvPr/>
            </p:nvSpPr>
            <p:spPr bwMode="auto">
              <a:xfrm>
                <a:off x="7818" y="6226"/>
                <a:ext cx="814" cy="918"/>
              </a:xfrm>
              <a:custGeom>
                <a:avLst/>
                <a:gdLst>
                  <a:gd name="T0" fmla="*/ 987 w 1879"/>
                  <a:gd name="T1" fmla="*/ 4185 h 4444"/>
                  <a:gd name="T2" fmla="*/ 1137 w 1879"/>
                  <a:gd name="T3" fmla="*/ 3870 h 4444"/>
                  <a:gd name="T4" fmla="*/ 1197 w 1879"/>
                  <a:gd name="T5" fmla="*/ 3690 h 4444"/>
                  <a:gd name="T6" fmla="*/ 1077 w 1879"/>
                  <a:gd name="T7" fmla="*/ 3330 h 4444"/>
                  <a:gd name="T8" fmla="*/ 867 w 1879"/>
                  <a:gd name="T9" fmla="*/ 3195 h 4444"/>
                  <a:gd name="T10" fmla="*/ 792 w 1879"/>
                  <a:gd name="T11" fmla="*/ 3135 h 4444"/>
                  <a:gd name="T12" fmla="*/ 672 w 1879"/>
                  <a:gd name="T13" fmla="*/ 3015 h 4444"/>
                  <a:gd name="T14" fmla="*/ 582 w 1879"/>
                  <a:gd name="T15" fmla="*/ 2835 h 4444"/>
                  <a:gd name="T16" fmla="*/ 717 w 1879"/>
                  <a:gd name="T17" fmla="*/ 2430 h 4444"/>
                  <a:gd name="T18" fmla="*/ 822 w 1879"/>
                  <a:gd name="T19" fmla="*/ 2265 h 4444"/>
                  <a:gd name="T20" fmla="*/ 927 w 1879"/>
                  <a:gd name="T21" fmla="*/ 2160 h 4444"/>
                  <a:gd name="T22" fmla="*/ 1482 w 1879"/>
                  <a:gd name="T23" fmla="*/ 1860 h 4444"/>
                  <a:gd name="T24" fmla="*/ 1662 w 1879"/>
                  <a:gd name="T25" fmla="*/ 1800 h 4444"/>
                  <a:gd name="T26" fmla="*/ 1812 w 1879"/>
                  <a:gd name="T27" fmla="*/ 1590 h 4444"/>
                  <a:gd name="T28" fmla="*/ 1797 w 1879"/>
                  <a:gd name="T29" fmla="*/ 585 h 4444"/>
                  <a:gd name="T30" fmla="*/ 1617 w 1879"/>
                  <a:gd name="T31" fmla="*/ 660 h 4444"/>
                  <a:gd name="T32" fmla="*/ 1497 w 1879"/>
                  <a:gd name="T33" fmla="*/ 750 h 4444"/>
                  <a:gd name="T34" fmla="*/ 1332 w 1879"/>
                  <a:gd name="T35" fmla="*/ 915 h 4444"/>
                  <a:gd name="T36" fmla="*/ 1032 w 1879"/>
                  <a:gd name="T37" fmla="*/ 300 h 4444"/>
                  <a:gd name="T38" fmla="*/ 972 w 1879"/>
                  <a:gd name="T39" fmla="*/ 105 h 4444"/>
                  <a:gd name="T40" fmla="*/ 492 w 1879"/>
                  <a:gd name="T41" fmla="*/ 45 h 4444"/>
                  <a:gd name="T42" fmla="*/ 372 w 1879"/>
                  <a:gd name="T43" fmla="*/ 165 h 4444"/>
                  <a:gd name="T44" fmla="*/ 222 w 1879"/>
                  <a:gd name="T45" fmla="*/ 510 h 4444"/>
                  <a:gd name="T46" fmla="*/ 252 w 1879"/>
                  <a:gd name="T47" fmla="*/ 765 h 4444"/>
                  <a:gd name="T48" fmla="*/ 372 w 1879"/>
                  <a:gd name="T49" fmla="*/ 870 h 4444"/>
                  <a:gd name="T50" fmla="*/ 432 w 1879"/>
                  <a:gd name="T51" fmla="*/ 945 h 4444"/>
                  <a:gd name="T52" fmla="*/ 552 w 1879"/>
                  <a:gd name="T53" fmla="*/ 1050 h 4444"/>
                  <a:gd name="T54" fmla="*/ 927 w 1879"/>
                  <a:gd name="T55" fmla="*/ 1395 h 4444"/>
                  <a:gd name="T56" fmla="*/ 927 w 1879"/>
                  <a:gd name="T57" fmla="*/ 1665 h 4444"/>
                  <a:gd name="T58" fmla="*/ 792 w 1879"/>
                  <a:gd name="T59" fmla="*/ 1725 h 4444"/>
                  <a:gd name="T60" fmla="*/ 297 w 1879"/>
                  <a:gd name="T61" fmla="*/ 1860 h 4444"/>
                  <a:gd name="T62" fmla="*/ 162 w 1879"/>
                  <a:gd name="T63" fmla="*/ 1965 h 4444"/>
                  <a:gd name="T64" fmla="*/ 42 w 1879"/>
                  <a:gd name="T65" fmla="*/ 2430 h 4444"/>
                  <a:gd name="T66" fmla="*/ 147 w 1879"/>
                  <a:gd name="T67" fmla="*/ 3075 h 4444"/>
                  <a:gd name="T68" fmla="*/ 117 w 1879"/>
                  <a:gd name="T69" fmla="*/ 3810 h 4444"/>
                  <a:gd name="T70" fmla="*/ 42 w 1879"/>
                  <a:gd name="T71" fmla="*/ 3990 h 4444"/>
                  <a:gd name="T72" fmla="*/ 42 w 1879"/>
                  <a:gd name="T73" fmla="*/ 4350 h 4444"/>
                  <a:gd name="T74" fmla="*/ 537 w 1879"/>
                  <a:gd name="T75" fmla="*/ 4365 h 4444"/>
                  <a:gd name="T76" fmla="*/ 912 w 1879"/>
                  <a:gd name="T77" fmla="*/ 4320 h 4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79" h="4444">
                    <a:moveTo>
                      <a:pt x="912" y="4320"/>
                    </a:moveTo>
                    <a:cubicBezTo>
                      <a:pt x="931" y="4244"/>
                      <a:pt x="921" y="4229"/>
                      <a:pt x="987" y="4185"/>
                    </a:cubicBezTo>
                    <a:cubicBezTo>
                      <a:pt x="1017" y="4140"/>
                      <a:pt x="1060" y="4101"/>
                      <a:pt x="1077" y="4050"/>
                    </a:cubicBezTo>
                    <a:cubicBezTo>
                      <a:pt x="1097" y="3990"/>
                      <a:pt x="1117" y="3930"/>
                      <a:pt x="1137" y="3870"/>
                    </a:cubicBezTo>
                    <a:cubicBezTo>
                      <a:pt x="1152" y="3825"/>
                      <a:pt x="1167" y="3780"/>
                      <a:pt x="1182" y="3735"/>
                    </a:cubicBezTo>
                    <a:cubicBezTo>
                      <a:pt x="1187" y="3720"/>
                      <a:pt x="1197" y="3690"/>
                      <a:pt x="1197" y="3690"/>
                    </a:cubicBezTo>
                    <a:cubicBezTo>
                      <a:pt x="1215" y="3566"/>
                      <a:pt x="1228" y="3481"/>
                      <a:pt x="1137" y="3390"/>
                    </a:cubicBezTo>
                    <a:cubicBezTo>
                      <a:pt x="1112" y="3314"/>
                      <a:pt x="1142" y="3366"/>
                      <a:pt x="1077" y="3330"/>
                    </a:cubicBezTo>
                    <a:cubicBezTo>
                      <a:pt x="922" y="3244"/>
                      <a:pt x="1044" y="3289"/>
                      <a:pt x="942" y="3255"/>
                    </a:cubicBezTo>
                    <a:cubicBezTo>
                      <a:pt x="856" y="3126"/>
                      <a:pt x="971" y="3278"/>
                      <a:pt x="867" y="3195"/>
                    </a:cubicBezTo>
                    <a:cubicBezTo>
                      <a:pt x="853" y="3184"/>
                      <a:pt x="851" y="3161"/>
                      <a:pt x="837" y="3150"/>
                    </a:cubicBezTo>
                    <a:cubicBezTo>
                      <a:pt x="825" y="3140"/>
                      <a:pt x="806" y="3142"/>
                      <a:pt x="792" y="3135"/>
                    </a:cubicBezTo>
                    <a:cubicBezTo>
                      <a:pt x="776" y="3127"/>
                      <a:pt x="762" y="3115"/>
                      <a:pt x="747" y="3105"/>
                    </a:cubicBezTo>
                    <a:cubicBezTo>
                      <a:pt x="673" y="2993"/>
                      <a:pt x="768" y="3130"/>
                      <a:pt x="672" y="3015"/>
                    </a:cubicBezTo>
                    <a:cubicBezTo>
                      <a:pt x="618" y="2951"/>
                      <a:pt x="661" y="2993"/>
                      <a:pt x="627" y="2925"/>
                    </a:cubicBezTo>
                    <a:cubicBezTo>
                      <a:pt x="569" y="2809"/>
                      <a:pt x="620" y="2948"/>
                      <a:pt x="582" y="2835"/>
                    </a:cubicBezTo>
                    <a:cubicBezTo>
                      <a:pt x="587" y="2775"/>
                      <a:pt x="587" y="2714"/>
                      <a:pt x="597" y="2655"/>
                    </a:cubicBezTo>
                    <a:cubicBezTo>
                      <a:pt x="614" y="2552"/>
                      <a:pt x="655" y="2505"/>
                      <a:pt x="717" y="2430"/>
                    </a:cubicBezTo>
                    <a:cubicBezTo>
                      <a:pt x="779" y="2355"/>
                      <a:pt x="709" y="2410"/>
                      <a:pt x="792" y="2355"/>
                    </a:cubicBezTo>
                    <a:cubicBezTo>
                      <a:pt x="802" y="2325"/>
                      <a:pt x="812" y="2295"/>
                      <a:pt x="822" y="2265"/>
                    </a:cubicBezTo>
                    <a:cubicBezTo>
                      <a:pt x="827" y="2250"/>
                      <a:pt x="832" y="2235"/>
                      <a:pt x="837" y="2220"/>
                    </a:cubicBezTo>
                    <a:cubicBezTo>
                      <a:pt x="848" y="2186"/>
                      <a:pt x="897" y="2180"/>
                      <a:pt x="927" y="2160"/>
                    </a:cubicBezTo>
                    <a:cubicBezTo>
                      <a:pt x="1000" y="2112"/>
                      <a:pt x="1069" y="2053"/>
                      <a:pt x="1152" y="2025"/>
                    </a:cubicBezTo>
                    <a:cubicBezTo>
                      <a:pt x="1233" y="1944"/>
                      <a:pt x="1372" y="1893"/>
                      <a:pt x="1482" y="1860"/>
                    </a:cubicBezTo>
                    <a:cubicBezTo>
                      <a:pt x="1482" y="1860"/>
                      <a:pt x="1594" y="1823"/>
                      <a:pt x="1617" y="1815"/>
                    </a:cubicBezTo>
                    <a:cubicBezTo>
                      <a:pt x="1632" y="1810"/>
                      <a:pt x="1662" y="1800"/>
                      <a:pt x="1662" y="1800"/>
                    </a:cubicBezTo>
                    <a:cubicBezTo>
                      <a:pt x="1732" y="1695"/>
                      <a:pt x="1692" y="1730"/>
                      <a:pt x="1767" y="1680"/>
                    </a:cubicBezTo>
                    <a:cubicBezTo>
                      <a:pt x="1805" y="1567"/>
                      <a:pt x="1754" y="1706"/>
                      <a:pt x="1812" y="1590"/>
                    </a:cubicBezTo>
                    <a:cubicBezTo>
                      <a:pt x="1843" y="1529"/>
                      <a:pt x="1846" y="1446"/>
                      <a:pt x="1857" y="1380"/>
                    </a:cubicBezTo>
                    <a:cubicBezTo>
                      <a:pt x="1851" y="1146"/>
                      <a:pt x="1879" y="830"/>
                      <a:pt x="1797" y="585"/>
                    </a:cubicBezTo>
                    <a:cubicBezTo>
                      <a:pt x="1747" y="592"/>
                      <a:pt x="1687" y="583"/>
                      <a:pt x="1647" y="615"/>
                    </a:cubicBezTo>
                    <a:cubicBezTo>
                      <a:pt x="1633" y="626"/>
                      <a:pt x="1630" y="647"/>
                      <a:pt x="1617" y="660"/>
                    </a:cubicBezTo>
                    <a:cubicBezTo>
                      <a:pt x="1604" y="673"/>
                      <a:pt x="1587" y="680"/>
                      <a:pt x="1572" y="690"/>
                    </a:cubicBezTo>
                    <a:cubicBezTo>
                      <a:pt x="1505" y="791"/>
                      <a:pt x="1584" y="692"/>
                      <a:pt x="1497" y="750"/>
                    </a:cubicBezTo>
                    <a:cubicBezTo>
                      <a:pt x="1423" y="799"/>
                      <a:pt x="1477" y="785"/>
                      <a:pt x="1422" y="840"/>
                    </a:cubicBezTo>
                    <a:cubicBezTo>
                      <a:pt x="1408" y="854"/>
                      <a:pt x="1344" y="903"/>
                      <a:pt x="1332" y="915"/>
                    </a:cubicBezTo>
                    <a:cubicBezTo>
                      <a:pt x="1164" y="859"/>
                      <a:pt x="1148" y="674"/>
                      <a:pt x="1107" y="525"/>
                    </a:cubicBezTo>
                    <a:cubicBezTo>
                      <a:pt x="1086" y="449"/>
                      <a:pt x="1057" y="374"/>
                      <a:pt x="1032" y="300"/>
                    </a:cubicBezTo>
                    <a:cubicBezTo>
                      <a:pt x="982" y="149"/>
                      <a:pt x="1059" y="383"/>
                      <a:pt x="1002" y="195"/>
                    </a:cubicBezTo>
                    <a:cubicBezTo>
                      <a:pt x="993" y="165"/>
                      <a:pt x="998" y="123"/>
                      <a:pt x="972" y="105"/>
                    </a:cubicBezTo>
                    <a:cubicBezTo>
                      <a:pt x="877" y="42"/>
                      <a:pt x="827" y="22"/>
                      <a:pt x="717" y="0"/>
                    </a:cubicBezTo>
                    <a:cubicBezTo>
                      <a:pt x="635" y="10"/>
                      <a:pt x="569" y="19"/>
                      <a:pt x="492" y="45"/>
                    </a:cubicBezTo>
                    <a:cubicBezTo>
                      <a:pt x="464" y="73"/>
                      <a:pt x="430" y="92"/>
                      <a:pt x="402" y="120"/>
                    </a:cubicBezTo>
                    <a:cubicBezTo>
                      <a:pt x="389" y="133"/>
                      <a:pt x="386" y="153"/>
                      <a:pt x="372" y="165"/>
                    </a:cubicBezTo>
                    <a:cubicBezTo>
                      <a:pt x="345" y="189"/>
                      <a:pt x="282" y="225"/>
                      <a:pt x="282" y="225"/>
                    </a:cubicBezTo>
                    <a:cubicBezTo>
                      <a:pt x="216" y="323"/>
                      <a:pt x="233" y="370"/>
                      <a:pt x="222" y="510"/>
                    </a:cubicBezTo>
                    <a:cubicBezTo>
                      <a:pt x="227" y="580"/>
                      <a:pt x="229" y="650"/>
                      <a:pt x="237" y="720"/>
                    </a:cubicBezTo>
                    <a:cubicBezTo>
                      <a:pt x="239" y="736"/>
                      <a:pt x="241" y="754"/>
                      <a:pt x="252" y="765"/>
                    </a:cubicBezTo>
                    <a:cubicBezTo>
                      <a:pt x="277" y="790"/>
                      <a:pt x="342" y="825"/>
                      <a:pt x="342" y="825"/>
                    </a:cubicBezTo>
                    <a:cubicBezTo>
                      <a:pt x="352" y="840"/>
                      <a:pt x="359" y="857"/>
                      <a:pt x="372" y="870"/>
                    </a:cubicBezTo>
                    <a:cubicBezTo>
                      <a:pt x="385" y="883"/>
                      <a:pt x="406" y="886"/>
                      <a:pt x="417" y="900"/>
                    </a:cubicBezTo>
                    <a:cubicBezTo>
                      <a:pt x="427" y="912"/>
                      <a:pt x="421" y="934"/>
                      <a:pt x="432" y="945"/>
                    </a:cubicBezTo>
                    <a:cubicBezTo>
                      <a:pt x="457" y="970"/>
                      <a:pt x="522" y="1005"/>
                      <a:pt x="522" y="1005"/>
                    </a:cubicBezTo>
                    <a:cubicBezTo>
                      <a:pt x="532" y="1020"/>
                      <a:pt x="538" y="1038"/>
                      <a:pt x="552" y="1050"/>
                    </a:cubicBezTo>
                    <a:cubicBezTo>
                      <a:pt x="579" y="1074"/>
                      <a:pt x="642" y="1110"/>
                      <a:pt x="642" y="1110"/>
                    </a:cubicBezTo>
                    <a:cubicBezTo>
                      <a:pt x="719" y="1225"/>
                      <a:pt x="850" y="1280"/>
                      <a:pt x="927" y="1395"/>
                    </a:cubicBezTo>
                    <a:cubicBezTo>
                      <a:pt x="932" y="1415"/>
                      <a:pt x="942" y="1434"/>
                      <a:pt x="942" y="1455"/>
                    </a:cubicBezTo>
                    <a:cubicBezTo>
                      <a:pt x="942" y="1525"/>
                      <a:pt x="944" y="1597"/>
                      <a:pt x="927" y="1665"/>
                    </a:cubicBezTo>
                    <a:cubicBezTo>
                      <a:pt x="923" y="1682"/>
                      <a:pt x="898" y="1688"/>
                      <a:pt x="882" y="1695"/>
                    </a:cubicBezTo>
                    <a:cubicBezTo>
                      <a:pt x="853" y="1708"/>
                      <a:pt x="823" y="1722"/>
                      <a:pt x="792" y="1725"/>
                    </a:cubicBezTo>
                    <a:cubicBezTo>
                      <a:pt x="687" y="1736"/>
                      <a:pt x="580" y="1744"/>
                      <a:pt x="477" y="1770"/>
                    </a:cubicBezTo>
                    <a:cubicBezTo>
                      <a:pt x="410" y="1787"/>
                      <a:pt x="363" y="1838"/>
                      <a:pt x="297" y="1860"/>
                    </a:cubicBezTo>
                    <a:cubicBezTo>
                      <a:pt x="282" y="1875"/>
                      <a:pt x="269" y="1892"/>
                      <a:pt x="252" y="1905"/>
                    </a:cubicBezTo>
                    <a:cubicBezTo>
                      <a:pt x="224" y="1927"/>
                      <a:pt x="162" y="1965"/>
                      <a:pt x="162" y="1965"/>
                    </a:cubicBezTo>
                    <a:cubicBezTo>
                      <a:pt x="137" y="2039"/>
                      <a:pt x="96" y="2091"/>
                      <a:pt x="42" y="2145"/>
                    </a:cubicBezTo>
                    <a:cubicBezTo>
                      <a:pt x="0" y="2271"/>
                      <a:pt x="14" y="2292"/>
                      <a:pt x="42" y="2430"/>
                    </a:cubicBezTo>
                    <a:cubicBezTo>
                      <a:pt x="47" y="2585"/>
                      <a:pt x="44" y="2740"/>
                      <a:pt x="57" y="2895"/>
                    </a:cubicBezTo>
                    <a:cubicBezTo>
                      <a:pt x="68" y="3030"/>
                      <a:pt x="104" y="2947"/>
                      <a:pt x="147" y="3075"/>
                    </a:cubicBezTo>
                    <a:cubicBezTo>
                      <a:pt x="173" y="3154"/>
                      <a:pt x="191" y="3231"/>
                      <a:pt x="237" y="3300"/>
                    </a:cubicBezTo>
                    <a:cubicBezTo>
                      <a:pt x="272" y="3473"/>
                      <a:pt x="194" y="3657"/>
                      <a:pt x="117" y="3810"/>
                    </a:cubicBezTo>
                    <a:cubicBezTo>
                      <a:pt x="46" y="3953"/>
                      <a:pt x="134" y="3713"/>
                      <a:pt x="57" y="3945"/>
                    </a:cubicBezTo>
                    <a:cubicBezTo>
                      <a:pt x="52" y="3960"/>
                      <a:pt x="47" y="3975"/>
                      <a:pt x="42" y="3990"/>
                    </a:cubicBezTo>
                    <a:cubicBezTo>
                      <a:pt x="37" y="4005"/>
                      <a:pt x="27" y="4035"/>
                      <a:pt x="27" y="4035"/>
                    </a:cubicBezTo>
                    <a:cubicBezTo>
                      <a:pt x="32" y="4140"/>
                      <a:pt x="11" y="4249"/>
                      <a:pt x="42" y="4350"/>
                    </a:cubicBezTo>
                    <a:cubicBezTo>
                      <a:pt x="51" y="4380"/>
                      <a:pt x="132" y="4380"/>
                      <a:pt x="132" y="4380"/>
                    </a:cubicBezTo>
                    <a:cubicBezTo>
                      <a:pt x="334" y="4355"/>
                      <a:pt x="281" y="4349"/>
                      <a:pt x="537" y="4365"/>
                    </a:cubicBezTo>
                    <a:cubicBezTo>
                      <a:pt x="624" y="4387"/>
                      <a:pt x="683" y="4400"/>
                      <a:pt x="777" y="4410"/>
                    </a:cubicBezTo>
                    <a:cubicBezTo>
                      <a:pt x="952" y="4392"/>
                      <a:pt x="937" y="4444"/>
                      <a:pt x="912" y="43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549" name="Group 949"/>
            <p:cNvGrpSpPr>
              <a:grpSpLocks/>
            </p:cNvGrpSpPr>
            <p:nvPr/>
          </p:nvGrpSpPr>
          <p:grpSpPr bwMode="auto">
            <a:xfrm>
              <a:off x="3415" y="1305"/>
              <a:ext cx="771" cy="379"/>
              <a:chOff x="914" y="2551"/>
              <a:chExt cx="1152" cy="566"/>
            </a:xfrm>
          </p:grpSpPr>
          <p:sp>
            <p:nvSpPr>
              <p:cNvPr id="282550" name="Oval 950"/>
              <p:cNvSpPr>
                <a:spLocks noChangeArrowheads="1"/>
              </p:cNvSpPr>
              <p:nvPr/>
            </p:nvSpPr>
            <p:spPr bwMode="auto">
              <a:xfrm>
                <a:off x="1873" y="2551"/>
                <a:ext cx="110" cy="11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1" name="Oval 951"/>
              <p:cNvSpPr>
                <a:spLocks noChangeArrowheads="1"/>
              </p:cNvSpPr>
              <p:nvPr/>
            </p:nvSpPr>
            <p:spPr bwMode="auto">
              <a:xfrm>
                <a:off x="1460" y="2681"/>
                <a:ext cx="111" cy="11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2" name="Oval 952"/>
              <p:cNvSpPr>
                <a:spLocks noChangeArrowheads="1"/>
              </p:cNvSpPr>
              <p:nvPr/>
            </p:nvSpPr>
            <p:spPr bwMode="auto">
              <a:xfrm>
                <a:off x="1379" y="2704"/>
                <a:ext cx="259" cy="26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82553" name="Oval 953"/>
              <p:cNvSpPr>
                <a:spLocks noChangeArrowheads="1"/>
              </p:cNvSpPr>
              <p:nvPr/>
            </p:nvSpPr>
            <p:spPr bwMode="auto">
              <a:xfrm>
                <a:off x="1807" y="2586"/>
                <a:ext cx="259" cy="26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82554" name="Oval 954"/>
              <p:cNvSpPr>
                <a:spLocks noChangeArrowheads="1"/>
              </p:cNvSpPr>
              <p:nvPr/>
            </p:nvSpPr>
            <p:spPr bwMode="auto">
              <a:xfrm>
                <a:off x="1936" y="2758"/>
                <a:ext cx="110" cy="11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5" name="Oval 955"/>
              <p:cNvSpPr>
                <a:spLocks noChangeArrowheads="1"/>
              </p:cNvSpPr>
              <p:nvPr/>
            </p:nvSpPr>
            <p:spPr bwMode="auto">
              <a:xfrm>
                <a:off x="986" y="2781"/>
                <a:ext cx="110" cy="11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6" name="Oval 956"/>
              <p:cNvSpPr>
                <a:spLocks noChangeArrowheads="1"/>
              </p:cNvSpPr>
              <p:nvPr/>
            </p:nvSpPr>
            <p:spPr bwMode="auto">
              <a:xfrm>
                <a:off x="1711" y="2811"/>
                <a:ext cx="110" cy="11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7" name="Oval 957"/>
              <p:cNvSpPr>
                <a:spLocks noChangeArrowheads="1"/>
              </p:cNvSpPr>
              <p:nvPr/>
            </p:nvSpPr>
            <p:spPr bwMode="auto">
              <a:xfrm>
                <a:off x="1455" y="2871"/>
                <a:ext cx="111" cy="11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8" name="Oval 958"/>
              <p:cNvSpPr>
                <a:spLocks noChangeArrowheads="1"/>
              </p:cNvSpPr>
              <p:nvPr/>
            </p:nvSpPr>
            <p:spPr bwMode="auto">
              <a:xfrm>
                <a:off x="1286" y="2956"/>
                <a:ext cx="110" cy="11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59" name="Oval 959"/>
              <p:cNvSpPr>
                <a:spLocks noChangeArrowheads="1"/>
              </p:cNvSpPr>
              <p:nvPr/>
            </p:nvSpPr>
            <p:spPr bwMode="auto">
              <a:xfrm>
                <a:off x="914" y="2825"/>
                <a:ext cx="259" cy="26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82560" name="Oval 960"/>
              <p:cNvSpPr>
                <a:spLocks noChangeArrowheads="1"/>
              </p:cNvSpPr>
              <p:nvPr/>
            </p:nvSpPr>
            <p:spPr bwMode="auto">
              <a:xfrm>
                <a:off x="1159" y="2784"/>
                <a:ext cx="259" cy="26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82561" name="Oval 961"/>
              <p:cNvSpPr>
                <a:spLocks noChangeArrowheads="1"/>
              </p:cNvSpPr>
              <p:nvPr/>
            </p:nvSpPr>
            <p:spPr bwMode="auto">
              <a:xfrm>
                <a:off x="1592" y="2644"/>
                <a:ext cx="259" cy="26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0000FF"/>
                  </a:solidFill>
                </a:endParaRPr>
              </a:p>
            </p:txBody>
          </p:sp>
          <p:sp>
            <p:nvSpPr>
              <p:cNvPr id="282562" name="Oval 962"/>
              <p:cNvSpPr>
                <a:spLocks noChangeArrowheads="1"/>
              </p:cNvSpPr>
              <p:nvPr/>
            </p:nvSpPr>
            <p:spPr bwMode="auto">
              <a:xfrm>
                <a:off x="1008" y="3006"/>
                <a:ext cx="110" cy="11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63" name="Oval 963"/>
              <p:cNvSpPr>
                <a:spLocks noChangeArrowheads="1"/>
              </p:cNvSpPr>
              <p:nvPr/>
            </p:nvSpPr>
            <p:spPr bwMode="auto">
              <a:xfrm>
                <a:off x="1219" y="2739"/>
                <a:ext cx="110" cy="11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564" name="Oval 964"/>
              <p:cNvSpPr>
                <a:spLocks noChangeArrowheads="1"/>
              </p:cNvSpPr>
              <p:nvPr/>
            </p:nvSpPr>
            <p:spPr bwMode="auto">
              <a:xfrm>
                <a:off x="1644" y="2612"/>
                <a:ext cx="110" cy="11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2565" name="Text Box 965"/>
            <p:cNvSpPr txBox="1">
              <a:spLocks noChangeArrowheads="1"/>
            </p:cNvSpPr>
            <p:nvPr/>
          </p:nvSpPr>
          <p:spPr bwMode="auto">
            <a:xfrm>
              <a:off x="4528" y="1290"/>
              <a:ext cx="8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Polymers</a:t>
              </a:r>
            </a:p>
          </p:txBody>
        </p:sp>
      </p:grpSp>
      <p:grpSp>
        <p:nvGrpSpPr>
          <p:cNvPr id="282566" name="Group 966"/>
          <p:cNvGrpSpPr>
            <a:grpSpLocks/>
          </p:cNvGrpSpPr>
          <p:nvPr/>
        </p:nvGrpSpPr>
        <p:grpSpPr bwMode="auto">
          <a:xfrm>
            <a:off x="1209675" y="2678113"/>
            <a:ext cx="7283450" cy="1606550"/>
            <a:chOff x="762" y="2011"/>
            <a:chExt cx="4588" cy="1012"/>
          </a:xfrm>
        </p:grpSpPr>
        <p:grpSp>
          <p:nvGrpSpPr>
            <p:cNvPr id="282567" name="Group 967"/>
            <p:cNvGrpSpPr>
              <a:grpSpLocks/>
            </p:cNvGrpSpPr>
            <p:nvPr/>
          </p:nvGrpSpPr>
          <p:grpSpPr bwMode="auto">
            <a:xfrm>
              <a:off x="2859" y="2094"/>
              <a:ext cx="548" cy="554"/>
              <a:chOff x="8218" y="6973"/>
              <a:chExt cx="1474" cy="1519"/>
            </a:xfrm>
          </p:grpSpPr>
          <p:sp>
            <p:nvSpPr>
              <p:cNvPr id="282568" name="Oval 968"/>
              <p:cNvSpPr>
                <a:spLocks noChangeArrowheads="1"/>
              </p:cNvSpPr>
              <p:nvPr/>
            </p:nvSpPr>
            <p:spPr bwMode="auto">
              <a:xfrm>
                <a:off x="8449" y="7231"/>
                <a:ext cx="202" cy="292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69" name="Oval 969"/>
              <p:cNvSpPr>
                <a:spLocks noChangeArrowheads="1"/>
              </p:cNvSpPr>
              <p:nvPr/>
            </p:nvSpPr>
            <p:spPr bwMode="auto">
              <a:xfrm rot="-2979097">
                <a:off x="9017" y="7441"/>
                <a:ext cx="211" cy="4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0" name="Oval 970"/>
              <p:cNvSpPr>
                <a:spLocks noChangeArrowheads="1"/>
              </p:cNvSpPr>
              <p:nvPr/>
            </p:nvSpPr>
            <p:spPr bwMode="auto">
              <a:xfrm rot="-18818287">
                <a:off x="9345" y="7884"/>
                <a:ext cx="182" cy="34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1" name="Oval 971"/>
              <p:cNvSpPr>
                <a:spLocks noChangeArrowheads="1"/>
              </p:cNvSpPr>
              <p:nvPr/>
            </p:nvSpPr>
            <p:spPr bwMode="auto">
              <a:xfrm rot="-2678870">
                <a:off x="8597" y="7856"/>
                <a:ext cx="214" cy="31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2" name="Oval 972"/>
              <p:cNvSpPr>
                <a:spLocks noChangeArrowheads="1"/>
              </p:cNvSpPr>
              <p:nvPr/>
            </p:nvSpPr>
            <p:spPr bwMode="auto">
              <a:xfrm rot="61320330">
                <a:off x="8384" y="8182"/>
                <a:ext cx="187" cy="42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3" name="Oval 973"/>
              <p:cNvSpPr>
                <a:spLocks noChangeArrowheads="1"/>
              </p:cNvSpPr>
              <p:nvPr/>
            </p:nvSpPr>
            <p:spPr bwMode="auto">
              <a:xfrm rot="-5190397">
                <a:off x="9169" y="7010"/>
                <a:ext cx="114" cy="38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4" name="Freeform 974"/>
              <p:cNvSpPr>
                <a:spLocks/>
              </p:cNvSpPr>
              <p:nvPr/>
            </p:nvSpPr>
            <p:spPr bwMode="auto">
              <a:xfrm>
                <a:off x="8464" y="6973"/>
                <a:ext cx="579" cy="390"/>
              </a:xfrm>
              <a:custGeom>
                <a:avLst/>
                <a:gdLst>
                  <a:gd name="T0" fmla="*/ 0 w 1032"/>
                  <a:gd name="T1" fmla="*/ 133 h 722"/>
                  <a:gd name="T2" fmla="*/ 45 w 1032"/>
                  <a:gd name="T3" fmla="*/ 100 h 722"/>
                  <a:gd name="T4" fmla="*/ 96 w 1032"/>
                  <a:gd name="T5" fmla="*/ 67 h 722"/>
                  <a:gd name="T6" fmla="*/ 147 w 1032"/>
                  <a:gd name="T7" fmla="*/ 46 h 722"/>
                  <a:gd name="T8" fmla="*/ 213 w 1032"/>
                  <a:gd name="T9" fmla="*/ 25 h 722"/>
                  <a:gd name="T10" fmla="*/ 279 w 1032"/>
                  <a:gd name="T11" fmla="*/ 13 h 722"/>
                  <a:gd name="T12" fmla="*/ 369 w 1032"/>
                  <a:gd name="T13" fmla="*/ 1 h 722"/>
                  <a:gd name="T14" fmla="*/ 489 w 1032"/>
                  <a:gd name="T15" fmla="*/ 7 h 722"/>
                  <a:gd name="T16" fmla="*/ 573 w 1032"/>
                  <a:gd name="T17" fmla="*/ 25 h 722"/>
                  <a:gd name="T18" fmla="*/ 651 w 1032"/>
                  <a:gd name="T19" fmla="*/ 46 h 722"/>
                  <a:gd name="T20" fmla="*/ 723 w 1032"/>
                  <a:gd name="T21" fmla="*/ 76 h 722"/>
                  <a:gd name="T22" fmla="*/ 771 w 1032"/>
                  <a:gd name="T23" fmla="*/ 103 h 722"/>
                  <a:gd name="T24" fmla="*/ 816 w 1032"/>
                  <a:gd name="T25" fmla="*/ 136 h 722"/>
                  <a:gd name="T26" fmla="*/ 840 w 1032"/>
                  <a:gd name="T27" fmla="*/ 154 h 722"/>
                  <a:gd name="T28" fmla="*/ 870 w 1032"/>
                  <a:gd name="T29" fmla="*/ 181 h 722"/>
                  <a:gd name="T30" fmla="*/ 912 w 1032"/>
                  <a:gd name="T31" fmla="*/ 232 h 722"/>
                  <a:gd name="T32" fmla="*/ 876 w 1032"/>
                  <a:gd name="T33" fmla="*/ 265 h 722"/>
                  <a:gd name="T34" fmla="*/ 849 w 1032"/>
                  <a:gd name="T35" fmla="*/ 283 h 722"/>
                  <a:gd name="T36" fmla="*/ 825 w 1032"/>
                  <a:gd name="T37" fmla="*/ 307 h 722"/>
                  <a:gd name="T38" fmla="*/ 801 w 1032"/>
                  <a:gd name="T39" fmla="*/ 328 h 722"/>
                  <a:gd name="T40" fmla="*/ 768 w 1032"/>
                  <a:gd name="T41" fmla="*/ 367 h 722"/>
                  <a:gd name="T42" fmla="*/ 738 w 1032"/>
                  <a:gd name="T43" fmla="*/ 403 h 722"/>
                  <a:gd name="T44" fmla="*/ 714 w 1032"/>
                  <a:gd name="T45" fmla="*/ 463 h 722"/>
                  <a:gd name="T46" fmla="*/ 696 w 1032"/>
                  <a:gd name="T47" fmla="*/ 535 h 722"/>
                  <a:gd name="T48" fmla="*/ 705 w 1032"/>
                  <a:gd name="T49" fmla="*/ 613 h 722"/>
                  <a:gd name="T50" fmla="*/ 723 w 1032"/>
                  <a:gd name="T51" fmla="*/ 643 h 722"/>
                  <a:gd name="T52" fmla="*/ 774 w 1032"/>
                  <a:gd name="T53" fmla="*/ 697 h 722"/>
                  <a:gd name="T54" fmla="*/ 834 w 1032"/>
                  <a:gd name="T55" fmla="*/ 718 h 722"/>
                  <a:gd name="T56" fmla="*/ 891 w 1032"/>
                  <a:gd name="T57" fmla="*/ 718 h 722"/>
                  <a:gd name="T58" fmla="*/ 954 w 1032"/>
                  <a:gd name="T59" fmla="*/ 694 h 722"/>
                  <a:gd name="T60" fmla="*/ 1020 w 1032"/>
                  <a:gd name="T61" fmla="*/ 616 h 722"/>
                  <a:gd name="T62" fmla="*/ 1029 w 1032"/>
                  <a:gd name="T63" fmla="*/ 514 h 722"/>
                  <a:gd name="T64" fmla="*/ 1023 w 1032"/>
                  <a:gd name="T65" fmla="*/ 457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2" h="722">
                    <a:moveTo>
                      <a:pt x="0" y="133"/>
                    </a:moveTo>
                    <a:cubicBezTo>
                      <a:pt x="14" y="122"/>
                      <a:pt x="29" y="111"/>
                      <a:pt x="45" y="100"/>
                    </a:cubicBezTo>
                    <a:cubicBezTo>
                      <a:pt x="61" y="89"/>
                      <a:pt x="79" y="76"/>
                      <a:pt x="96" y="67"/>
                    </a:cubicBezTo>
                    <a:cubicBezTo>
                      <a:pt x="113" y="58"/>
                      <a:pt x="128" y="53"/>
                      <a:pt x="147" y="46"/>
                    </a:cubicBezTo>
                    <a:cubicBezTo>
                      <a:pt x="166" y="39"/>
                      <a:pt x="191" y="30"/>
                      <a:pt x="213" y="25"/>
                    </a:cubicBezTo>
                    <a:cubicBezTo>
                      <a:pt x="235" y="20"/>
                      <a:pt x="253" y="17"/>
                      <a:pt x="279" y="13"/>
                    </a:cubicBezTo>
                    <a:cubicBezTo>
                      <a:pt x="305" y="9"/>
                      <a:pt x="334" y="2"/>
                      <a:pt x="369" y="1"/>
                    </a:cubicBezTo>
                    <a:cubicBezTo>
                      <a:pt x="404" y="0"/>
                      <a:pt x="455" y="3"/>
                      <a:pt x="489" y="7"/>
                    </a:cubicBezTo>
                    <a:cubicBezTo>
                      <a:pt x="523" y="11"/>
                      <a:pt x="546" y="18"/>
                      <a:pt x="573" y="25"/>
                    </a:cubicBezTo>
                    <a:cubicBezTo>
                      <a:pt x="600" y="32"/>
                      <a:pt x="626" y="38"/>
                      <a:pt x="651" y="46"/>
                    </a:cubicBezTo>
                    <a:cubicBezTo>
                      <a:pt x="676" y="54"/>
                      <a:pt x="703" y="67"/>
                      <a:pt x="723" y="76"/>
                    </a:cubicBezTo>
                    <a:cubicBezTo>
                      <a:pt x="743" y="85"/>
                      <a:pt x="756" y="93"/>
                      <a:pt x="771" y="103"/>
                    </a:cubicBezTo>
                    <a:cubicBezTo>
                      <a:pt x="786" y="113"/>
                      <a:pt x="804" y="128"/>
                      <a:pt x="816" y="136"/>
                    </a:cubicBezTo>
                    <a:cubicBezTo>
                      <a:pt x="828" y="144"/>
                      <a:pt x="831" y="146"/>
                      <a:pt x="840" y="154"/>
                    </a:cubicBezTo>
                    <a:cubicBezTo>
                      <a:pt x="849" y="162"/>
                      <a:pt x="858" y="168"/>
                      <a:pt x="870" y="181"/>
                    </a:cubicBezTo>
                    <a:cubicBezTo>
                      <a:pt x="882" y="194"/>
                      <a:pt x="911" y="218"/>
                      <a:pt x="912" y="232"/>
                    </a:cubicBezTo>
                    <a:cubicBezTo>
                      <a:pt x="913" y="246"/>
                      <a:pt x="887" y="256"/>
                      <a:pt x="876" y="265"/>
                    </a:cubicBezTo>
                    <a:cubicBezTo>
                      <a:pt x="865" y="274"/>
                      <a:pt x="857" y="276"/>
                      <a:pt x="849" y="283"/>
                    </a:cubicBezTo>
                    <a:cubicBezTo>
                      <a:pt x="841" y="290"/>
                      <a:pt x="833" y="300"/>
                      <a:pt x="825" y="307"/>
                    </a:cubicBezTo>
                    <a:cubicBezTo>
                      <a:pt x="817" y="314"/>
                      <a:pt x="810" y="318"/>
                      <a:pt x="801" y="328"/>
                    </a:cubicBezTo>
                    <a:cubicBezTo>
                      <a:pt x="792" y="338"/>
                      <a:pt x="779" y="354"/>
                      <a:pt x="768" y="367"/>
                    </a:cubicBezTo>
                    <a:cubicBezTo>
                      <a:pt x="757" y="380"/>
                      <a:pt x="747" y="387"/>
                      <a:pt x="738" y="403"/>
                    </a:cubicBezTo>
                    <a:cubicBezTo>
                      <a:pt x="729" y="419"/>
                      <a:pt x="721" y="441"/>
                      <a:pt x="714" y="463"/>
                    </a:cubicBezTo>
                    <a:cubicBezTo>
                      <a:pt x="707" y="485"/>
                      <a:pt x="698" y="510"/>
                      <a:pt x="696" y="535"/>
                    </a:cubicBezTo>
                    <a:cubicBezTo>
                      <a:pt x="694" y="560"/>
                      <a:pt x="701" y="595"/>
                      <a:pt x="705" y="613"/>
                    </a:cubicBezTo>
                    <a:cubicBezTo>
                      <a:pt x="709" y="631"/>
                      <a:pt x="712" y="629"/>
                      <a:pt x="723" y="643"/>
                    </a:cubicBezTo>
                    <a:cubicBezTo>
                      <a:pt x="734" y="657"/>
                      <a:pt x="756" y="685"/>
                      <a:pt x="774" y="697"/>
                    </a:cubicBezTo>
                    <a:cubicBezTo>
                      <a:pt x="792" y="709"/>
                      <a:pt x="815" y="715"/>
                      <a:pt x="834" y="718"/>
                    </a:cubicBezTo>
                    <a:cubicBezTo>
                      <a:pt x="853" y="721"/>
                      <a:pt x="871" y="722"/>
                      <a:pt x="891" y="718"/>
                    </a:cubicBezTo>
                    <a:cubicBezTo>
                      <a:pt x="911" y="714"/>
                      <a:pt x="932" y="711"/>
                      <a:pt x="954" y="694"/>
                    </a:cubicBezTo>
                    <a:cubicBezTo>
                      <a:pt x="976" y="677"/>
                      <a:pt x="1008" y="646"/>
                      <a:pt x="1020" y="616"/>
                    </a:cubicBezTo>
                    <a:cubicBezTo>
                      <a:pt x="1032" y="586"/>
                      <a:pt x="1029" y="540"/>
                      <a:pt x="1029" y="514"/>
                    </a:cubicBezTo>
                    <a:cubicBezTo>
                      <a:pt x="1029" y="488"/>
                      <a:pt x="1024" y="469"/>
                      <a:pt x="1023" y="45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5" name="Freeform 975"/>
              <p:cNvSpPr>
                <a:spLocks/>
              </p:cNvSpPr>
              <p:nvPr/>
            </p:nvSpPr>
            <p:spPr bwMode="auto">
              <a:xfrm>
                <a:off x="8355" y="7043"/>
                <a:ext cx="200" cy="254"/>
              </a:xfrm>
              <a:custGeom>
                <a:avLst/>
                <a:gdLst>
                  <a:gd name="T0" fmla="*/ 0 w 357"/>
                  <a:gd name="T1" fmla="*/ 453 h 470"/>
                  <a:gd name="T2" fmla="*/ 75 w 357"/>
                  <a:gd name="T3" fmla="*/ 468 h 470"/>
                  <a:gd name="T4" fmla="*/ 135 w 357"/>
                  <a:gd name="T5" fmla="*/ 468 h 470"/>
                  <a:gd name="T6" fmla="*/ 183 w 357"/>
                  <a:gd name="T7" fmla="*/ 459 h 470"/>
                  <a:gd name="T8" fmla="*/ 201 w 357"/>
                  <a:gd name="T9" fmla="*/ 435 h 470"/>
                  <a:gd name="T10" fmla="*/ 225 w 357"/>
                  <a:gd name="T11" fmla="*/ 405 h 470"/>
                  <a:gd name="T12" fmla="*/ 246 w 357"/>
                  <a:gd name="T13" fmla="*/ 375 h 470"/>
                  <a:gd name="T14" fmla="*/ 285 w 357"/>
                  <a:gd name="T15" fmla="*/ 351 h 470"/>
                  <a:gd name="T16" fmla="*/ 342 w 357"/>
                  <a:gd name="T17" fmla="*/ 321 h 470"/>
                  <a:gd name="T18" fmla="*/ 357 w 357"/>
                  <a:gd name="T19" fmla="*/ 237 h 470"/>
                  <a:gd name="T20" fmla="*/ 345 w 357"/>
                  <a:gd name="T21" fmla="*/ 174 h 470"/>
                  <a:gd name="T22" fmla="*/ 324 w 357"/>
                  <a:gd name="T23" fmla="*/ 123 h 470"/>
                  <a:gd name="T24" fmla="*/ 300 w 357"/>
                  <a:gd name="T25" fmla="*/ 84 h 470"/>
                  <a:gd name="T26" fmla="*/ 264 w 357"/>
                  <a:gd name="T27" fmla="*/ 51 h 470"/>
                  <a:gd name="T28" fmla="*/ 237 w 357"/>
                  <a:gd name="T29" fmla="*/ 27 h 470"/>
                  <a:gd name="T30" fmla="*/ 201 w 357"/>
                  <a:gd name="T31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7" h="470">
                    <a:moveTo>
                      <a:pt x="0" y="453"/>
                    </a:moveTo>
                    <a:cubicBezTo>
                      <a:pt x="26" y="459"/>
                      <a:pt x="53" y="466"/>
                      <a:pt x="75" y="468"/>
                    </a:cubicBezTo>
                    <a:cubicBezTo>
                      <a:pt x="97" y="470"/>
                      <a:pt x="117" y="470"/>
                      <a:pt x="135" y="468"/>
                    </a:cubicBezTo>
                    <a:cubicBezTo>
                      <a:pt x="153" y="466"/>
                      <a:pt x="172" y="464"/>
                      <a:pt x="183" y="459"/>
                    </a:cubicBezTo>
                    <a:cubicBezTo>
                      <a:pt x="194" y="454"/>
                      <a:pt x="194" y="444"/>
                      <a:pt x="201" y="435"/>
                    </a:cubicBezTo>
                    <a:cubicBezTo>
                      <a:pt x="208" y="426"/>
                      <a:pt x="218" y="415"/>
                      <a:pt x="225" y="405"/>
                    </a:cubicBezTo>
                    <a:cubicBezTo>
                      <a:pt x="232" y="395"/>
                      <a:pt x="236" y="384"/>
                      <a:pt x="246" y="375"/>
                    </a:cubicBezTo>
                    <a:cubicBezTo>
                      <a:pt x="256" y="366"/>
                      <a:pt x="269" y="360"/>
                      <a:pt x="285" y="351"/>
                    </a:cubicBezTo>
                    <a:cubicBezTo>
                      <a:pt x="301" y="342"/>
                      <a:pt x="330" y="340"/>
                      <a:pt x="342" y="321"/>
                    </a:cubicBezTo>
                    <a:cubicBezTo>
                      <a:pt x="354" y="302"/>
                      <a:pt x="357" y="261"/>
                      <a:pt x="357" y="237"/>
                    </a:cubicBezTo>
                    <a:cubicBezTo>
                      <a:pt x="357" y="213"/>
                      <a:pt x="350" y="193"/>
                      <a:pt x="345" y="174"/>
                    </a:cubicBezTo>
                    <a:cubicBezTo>
                      <a:pt x="340" y="155"/>
                      <a:pt x="331" y="138"/>
                      <a:pt x="324" y="123"/>
                    </a:cubicBezTo>
                    <a:cubicBezTo>
                      <a:pt x="317" y="108"/>
                      <a:pt x="310" y="96"/>
                      <a:pt x="300" y="84"/>
                    </a:cubicBezTo>
                    <a:cubicBezTo>
                      <a:pt x="290" y="72"/>
                      <a:pt x="274" y="60"/>
                      <a:pt x="264" y="51"/>
                    </a:cubicBezTo>
                    <a:cubicBezTo>
                      <a:pt x="254" y="42"/>
                      <a:pt x="248" y="36"/>
                      <a:pt x="237" y="27"/>
                    </a:cubicBezTo>
                    <a:cubicBezTo>
                      <a:pt x="226" y="18"/>
                      <a:pt x="213" y="9"/>
                      <a:pt x="201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6" name="Freeform 976"/>
              <p:cNvSpPr>
                <a:spLocks/>
              </p:cNvSpPr>
              <p:nvPr/>
            </p:nvSpPr>
            <p:spPr bwMode="auto">
              <a:xfrm>
                <a:off x="8318" y="7287"/>
                <a:ext cx="84" cy="327"/>
              </a:xfrm>
              <a:custGeom>
                <a:avLst/>
                <a:gdLst>
                  <a:gd name="T0" fmla="*/ 63 w 150"/>
                  <a:gd name="T1" fmla="*/ 0 h 606"/>
                  <a:gd name="T2" fmla="*/ 45 w 150"/>
                  <a:gd name="T3" fmla="*/ 45 h 606"/>
                  <a:gd name="T4" fmla="*/ 24 w 150"/>
                  <a:gd name="T5" fmla="*/ 102 h 606"/>
                  <a:gd name="T6" fmla="*/ 12 w 150"/>
                  <a:gd name="T7" fmla="*/ 150 h 606"/>
                  <a:gd name="T8" fmla="*/ 6 w 150"/>
                  <a:gd name="T9" fmla="*/ 213 h 606"/>
                  <a:gd name="T10" fmla="*/ 0 w 150"/>
                  <a:gd name="T11" fmla="*/ 270 h 606"/>
                  <a:gd name="T12" fmla="*/ 6 w 150"/>
                  <a:gd name="T13" fmla="*/ 324 h 606"/>
                  <a:gd name="T14" fmla="*/ 21 w 150"/>
                  <a:gd name="T15" fmla="*/ 381 h 606"/>
                  <a:gd name="T16" fmla="*/ 36 w 150"/>
                  <a:gd name="T17" fmla="*/ 432 h 606"/>
                  <a:gd name="T18" fmla="*/ 51 w 150"/>
                  <a:gd name="T19" fmla="*/ 465 h 606"/>
                  <a:gd name="T20" fmla="*/ 72 w 150"/>
                  <a:gd name="T21" fmla="*/ 507 h 606"/>
                  <a:gd name="T22" fmla="*/ 102 w 150"/>
                  <a:gd name="T23" fmla="*/ 549 h 606"/>
                  <a:gd name="T24" fmla="*/ 123 w 150"/>
                  <a:gd name="T25" fmla="*/ 573 h 606"/>
                  <a:gd name="T26" fmla="*/ 150 w 150"/>
                  <a:gd name="T27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606">
                    <a:moveTo>
                      <a:pt x="63" y="0"/>
                    </a:moveTo>
                    <a:cubicBezTo>
                      <a:pt x="57" y="14"/>
                      <a:pt x="51" y="28"/>
                      <a:pt x="45" y="45"/>
                    </a:cubicBezTo>
                    <a:cubicBezTo>
                      <a:pt x="39" y="62"/>
                      <a:pt x="29" y="85"/>
                      <a:pt x="24" y="102"/>
                    </a:cubicBezTo>
                    <a:cubicBezTo>
                      <a:pt x="19" y="119"/>
                      <a:pt x="15" y="132"/>
                      <a:pt x="12" y="150"/>
                    </a:cubicBezTo>
                    <a:cubicBezTo>
                      <a:pt x="9" y="168"/>
                      <a:pt x="8" y="193"/>
                      <a:pt x="6" y="213"/>
                    </a:cubicBezTo>
                    <a:cubicBezTo>
                      <a:pt x="4" y="233"/>
                      <a:pt x="0" y="252"/>
                      <a:pt x="0" y="270"/>
                    </a:cubicBezTo>
                    <a:cubicBezTo>
                      <a:pt x="0" y="288"/>
                      <a:pt x="3" y="306"/>
                      <a:pt x="6" y="324"/>
                    </a:cubicBezTo>
                    <a:cubicBezTo>
                      <a:pt x="9" y="342"/>
                      <a:pt x="16" y="363"/>
                      <a:pt x="21" y="381"/>
                    </a:cubicBezTo>
                    <a:cubicBezTo>
                      <a:pt x="26" y="399"/>
                      <a:pt x="31" y="418"/>
                      <a:pt x="36" y="432"/>
                    </a:cubicBezTo>
                    <a:cubicBezTo>
                      <a:pt x="41" y="446"/>
                      <a:pt x="45" y="452"/>
                      <a:pt x="51" y="465"/>
                    </a:cubicBezTo>
                    <a:cubicBezTo>
                      <a:pt x="57" y="478"/>
                      <a:pt x="64" y="493"/>
                      <a:pt x="72" y="507"/>
                    </a:cubicBezTo>
                    <a:cubicBezTo>
                      <a:pt x="80" y="521"/>
                      <a:pt x="94" y="538"/>
                      <a:pt x="102" y="549"/>
                    </a:cubicBezTo>
                    <a:cubicBezTo>
                      <a:pt x="110" y="560"/>
                      <a:pt x="115" y="564"/>
                      <a:pt x="123" y="573"/>
                    </a:cubicBezTo>
                    <a:cubicBezTo>
                      <a:pt x="131" y="582"/>
                      <a:pt x="140" y="594"/>
                      <a:pt x="150" y="606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7" name="Freeform 977"/>
              <p:cNvSpPr>
                <a:spLocks/>
              </p:cNvSpPr>
              <p:nvPr/>
            </p:nvSpPr>
            <p:spPr bwMode="auto">
              <a:xfrm>
                <a:off x="8367" y="7609"/>
                <a:ext cx="234" cy="210"/>
              </a:xfrm>
              <a:custGeom>
                <a:avLst/>
                <a:gdLst>
                  <a:gd name="T0" fmla="*/ 63 w 418"/>
                  <a:gd name="T1" fmla="*/ 13 h 389"/>
                  <a:gd name="T2" fmla="*/ 123 w 418"/>
                  <a:gd name="T3" fmla="*/ 1 h 389"/>
                  <a:gd name="T4" fmla="*/ 195 w 418"/>
                  <a:gd name="T5" fmla="*/ 4 h 389"/>
                  <a:gd name="T6" fmla="*/ 240 w 418"/>
                  <a:gd name="T7" fmla="*/ 13 h 389"/>
                  <a:gd name="T8" fmla="*/ 300 w 418"/>
                  <a:gd name="T9" fmla="*/ 31 h 389"/>
                  <a:gd name="T10" fmla="*/ 348 w 418"/>
                  <a:gd name="T11" fmla="*/ 67 h 389"/>
                  <a:gd name="T12" fmla="*/ 384 w 418"/>
                  <a:gd name="T13" fmla="*/ 109 h 389"/>
                  <a:gd name="T14" fmla="*/ 405 w 418"/>
                  <a:gd name="T15" fmla="*/ 148 h 389"/>
                  <a:gd name="T16" fmla="*/ 414 w 418"/>
                  <a:gd name="T17" fmla="*/ 187 h 389"/>
                  <a:gd name="T18" fmla="*/ 417 w 418"/>
                  <a:gd name="T19" fmla="*/ 226 h 389"/>
                  <a:gd name="T20" fmla="*/ 408 w 418"/>
                  <a:gd name="T21" fmla="*/ 271 h 389"/>
                  <a:gd name="T22" fmla="*/ 384 w 418"/>
                  <a:gd name="T23" fmla="*/ 313 h 389"/>
                  <a:gd name="T24" fmla="*/ 360 w 418"/>
                  <a:gd name="T25" fmla="*/ 340 h 389"/>
                  <a:gd name="T26" fmla="*/ 321 w 418"/>
                  <a:gd name="T27" fmla="*/ 364 h 389"/>
                  <a:gd name="T28" fmla="*/ 285 w 418"/>
                  <a:gd name="T29" fmla="*/ 379 h 389"/>
                  <a:gd name="T30" fmla="*/ 240 w 418"/>
                  <a:gd name="T31" fmla="*/ 385 h 389"/>
                  <a:gd name="T32" fmla="*/ 189 w 418"/>
                  <a:gd name="T33" fmla="*/ 388 h 389"/>
                  <a:gd name="T34" fmla="*/ 138 w 418"/>
                  <a:gd name="T35" fmla="*/ 379 h 389"/>
                  <a:gd name="T36" fmla="*/ 87 w 418"/>
                  <a:gd name="T37" fmla="*/ 358 h 389"/>
                  <a:gd name="T38" fmla="*/ 24 w 418"/>
                  <a:gd name="T39" fmla="*/ 328 h 389"/>
                  <a:gd name="T40" fmla="*/ 0 w 418"/>
                  <a:gd name="T41" fmla="*/ 30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8" h="389">
                    <a:moveTo>
                      <a:pt x="63" y="13"/>
                    </a:moveTo>
                    <a:cubicBezTo>
                      <a:pt x="82" y="7"/>
                      <a:pt x="101" y="2"/>
                      <a:pt x="123" y="1"/>
                    </a:cubicBezTo>
                    <a:cubicBezTo>
                      <a:pt x="145" y="0"/>
                      <a:pt x="176" y="2"/>
                      <a:pt x="195" y="4"/>
                    </a:cubicBezTo>
                    <a:cubicBezTo>
                      <a:pt x="214" y="6"/>
                      <a:pt x="223" y="9"/>
                      <a:pt x="240" y="13"/>
                    </a:cubicBezTo>
                    <a:cubicBezTo>
                      <a:pt x="257" y="17"/>
                      <a:pt x="282" y="22"/>
                      <a:pt x="300" y="31"/>
                    </a:cubicBezTo>
                    <a:cubicBezTo>
                      <a:pt x="318" y="40"/>
                      <a:pt x="334" y="54"/>
                      <a:pt x="348" y="67"/>
                    </a:cubicBezTo>
                    <a:cubicBezTo>
                      <a:pt x="362" y="80"/>
                      <a:pt x="374" y="96"/>
                      <a:pt x="384" y="109"/>
                    </a:cubicBezTo>
                    <a:cubicBezTo>
                      <a:pt x="394" y="122"/>
                      <a:pt x="400" y="135"/>
                      <a:pt x="405" y="148"/>
                    </a:cubicBezTo>
                    <a:cubicBezTo>
                      <a:pt x="410" y="161"/>
                      <a:pt x="412" y="174"/>
                      <a:pt x="414" y="187"/>
                    </a:cubicBezTo>
                    <a:cubicBezTo>
                      <a:pt x="416" y="200"/>
                      <a:pt x="418" y="212"/>
                      <a:pt x="417" y="226"/>
                    </a:cubicBezTo>
                    <a:cubicBezTo>
                      <a:pt x="416" y="240"/>
                      <a:pt x="413" y="257"/>
                      <a:pt x="408" y="271"/>
                    </a:cubicBezTo>
                    <a:cubicBezTo>
                      <a:pt x="403" y="285"/>
                      <a:pt x="392" y="302"/>
                      <a:pt x="384" y="313"/>
                    </a:cubicBezTo>
                    <a:cubicBezTo>
                      <a:pt x="376" y="324"/>
                      <a:pt x="371" y="331"/>
                      <a:pt x="360" y="340"/>
                    </a:cubicBezTo>
                    <a:cubicBezTo>
                      <a:pt x="349" y="349"/>
                      <a:pt x="333" y="358"/>
                      <a:pt x="321" y="364"/>
                    </a:cubicBezTo>
                    <a:cubicBezTo>
                      <a:pt x="309" y="370"/>
                      <a:pt x="298" y="376"/>
                      <a:pt x="285" y="379"/>
                    </a:cubicBezTo>
                    <a:cubicBezTo>
                      <a:pt x="272" y="382"/>
                      <a:pt x="256" y="384"/>
                      <a:pt x="240" y="385"/>
                    </a:cubicBezTo>
                    <a:cubicBezTo>
                      <a:pt x="224" y="386"/>
                      <a:pt x="206" y="389"/>
                      <a:pt x="189" y="388"/>
                    </a:cubicBezTo>
                    <a:cubicBezTo>
                      <a:pt x="172" y="387"/>
                      <a:pt x="155" y="384"/>
                      <a:pt x="138" y="379"/>
                    </a:cubicBezTo>
                    <a:cubicBezTo>
                      <a:pt x="121" y="374"/>
                      <a:pt x="106" y="366"/>
                      <a:pt x="87" y="358"/>
                    </a:cubicBezTo>
                    <a:cubicBezTo>
                      <a:pt x="68" y="350"/>
                      <a:pt x="38" y="337"/>
                      <a:pt x="24" y="328"/>
                    </a:cubicBezTo>
                    <a:cubicBezTo>
                      <a:pt x="10" y="319"/>
                      <a:pt x="5" y="311"/>
                      <a:pt x="0" y="304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8" name="Freeform 978"/>
              <p:cNvSpPr>
                <a:spLocks/>
              </p:cNvSpPr>
              <p:nvPr/>
            </p:nvSpPr>
            <p:spPr bwMode="auto">
              <a:xfrm>
                <a:off x="8218" y="7772"/>
                <a:ext cx="221" cy="503"/>
              </a:xfrm>
              <a:custGeom>
                <a:avLst/>
                <a:gdLst>
                  <a:gd name="T0" fmla="*/ 262 w 395"/>
                  <a:gd name="T1" fmla="*/ 0 h 930"/>
                  <a:gd name="T2" fmla="*/ 229 w 395"/>
                  <a:gd name="T3" fmla="*/ 27 h 930"/>
                  <a:gd name="T4" fmla="*/ 178 w 395"/>
                  <a:gd name="T5" fmla="*/ 54 h 930"/>
                  <a:gd name="T6" fmla="*/ 151 w 395"/>
                  <a:gd name="T7" fmla="*/ 81 h 930"/>
                  <a:gd name="T8" fmla="*/ 121 w 395"/>
                  <a:gd name="T9" fmla="*/ 105 h 930"/>
                  <a:gd name="T10" fmla="*/ 82 w 395"/>
                  <a:gd name="T11" fmla="*/ 141 h 930"/>
                  <a:gd name="T12" fmla="*/ 55 w 395"/>
                  <a:gd name="T13" fmla="*/ 180 h 930"/>
                  <a:gd name="T14" fmla="*/ 31 w 395"/>
                  <a:gd name="T15" fmla="*/ 228 h 930"/>
                  <a:gd name="T16" fmla="*/ 10 w 395"/>
                  <a:gd name="T17" fmla="*/ 285 h 930"/>
                  <a:gd name="T18" fmla="*/ 1 w 395"/>
                  <a:gd name="T19" fmla="*/ 336 h 930"/>
                  <a:gd name="T20" fmla="*/ 4 w 395"/>
                  <a:gd name="T21" fmla="*/ 384 h 930"/>
                  <a:gd name="T22" fmla="*/ 16 w 395"/>
                  <a:gd name="T23" fmla="*/ 447 h 930"/>
                  <a:gd name="T24" fmla="*/ 31 w 395"/>
                  <a:gd name="T25" fmla="*/ 489 h 930"/>
                  <a:gd name="T26" fmla="*/ 52 w 395"/>
                  <a:gd name="T27" fmla="*/ 540 h 930"/>
                  <a:gd name="T28" fmla="*/ 85 w 395"/>
                  <a:gd name="T29" fmla="*/ 579 h 930"/>
                  <a:gd name="T30" fmla="*/ 124 w 395"/>
                  <a:gd name="T31" fmla="*/ 618 h 930"/>
                  <a:gd name="T32" fmla="*/ 142 w 395"/>
                  <a:gd name="T33" fmla="*/ 594 h 930"/>
                  <a:gd name="T34" fmla="*/ 205 w 395"/>
                  <a:gd name="T35" fmla="*/ 570 h 930"/>
                  <a:gd name="T36" fmla="*/ 268 w 395"/>
                  <a:gd name="T37" fmla="*/ 564 h 930"/>
                  <a:gd name="T38" fmla="*/ 313 w 395"/>
                  <a:gd name="T39" fmla="*/ 576 h 930"/>
                  <a:gd name="T40" fmla="*/ 358 w 395"/>
                  <a:gd name="T41" fmla="*/ 603 h 930"/>
                  <a:gd name="T42" fmla="*/ 385 w 395"/>
                  <a:gd name="T43" fmla="*/ 639 h 930"/>
                  <a:gd name="T44" fmla="*/ 394 w 395"/>
                  <a:gd name="T45" fmla="*/ 684 h 930"/>
                  <a:gd name="T46" fmla="*/ 388 w 395"/>
                  <a:gd name="T47" fmla="*/ 729 h 930"/>
                  <a:gd name="T48" fmla="*/ 355 w 395"/>
                  <a:gd name="T49" fmla="*/ 777 h 930"/>
                  <a:gd name="T50" fmla="*/ 319 w 395"/>
                  <a:gd name="T51" fmla="*/ 807 h 930"/>
                  <a:gd name="T52" fmla="*/ 289 w 395"/>
                  <a:gd name="T53" fmla="*/ 834 h 930"/>
                  <a:gd name="T54" fmla="*/ 250 w 395"/>
                  <a:gd name="T55" fmla="*/ 858 h 930"/>
                  <a:gd name="T56" fmla="*/ 205 w 395"/>
                  <a:gd name="T57" fmla="*/ 888 h 930"/>
                  <a:gd name="T58" fmla="*/ 172 w 395"/>
                  <a:gd name="T59" fmla="*/ 909 h 930"/>
                  <a:gd name="T60" fmla="*/ 160 w 395"/>
                  <a:gd name="T61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5" h="930">
                    <a:moveTo>
                      <a:pt x="262" y="0"/>
                    </a:moveTo>
                    <a:cubicBezTo>
                      <a:pt x="252" y="9"/>
                      <a:pt x="243" y="18"/>
                      <a:pt x="229" y="27"/>
                    </a:cubicBezTo>
                    <a:cubicBezTo>
                      <a:pt x="215" y="36"/>
                      <a:pt x="191" y="45"/>
                      <a:pt x="178" y="54"/>
                    </a:cubicBezTo>
                    <a:cubicBezTo>
                      <a:pt x="165" y="63"/>
                      <a:pt x="160" y="73"/>
                      <a:pt x="151" y="81"/>
                    </a:cubicBezTo>
                    <a:cubicBezTo>
                      <a:pt x="142" y="89"/>
                      <a:pt x="132" y="95"/>
                      <a:pt x="121" y="105"/>
                    </a:cubicBezTo>
                    <a:cubicBezTo>
                      <a:pt x="110" y="115"/>
                      <a:pt x="93" y="129"/>
                      <a:pt x="82" y="141"/>
                    </a:cubicBezTo>
                    <a:cubicBezTo>
                      <a:pt x="71" y="153"/>
                      <a:pt x="63" y="166"/>
                      <a:pt x="55" y="180"/>
                    </a:cubicBezTo>
                    <a:cubicBezTo>
                      <a:pt x="47" y="194"/>
                      <a:pt x="39" y="210"/>
                      <a:pt x="31" y="228"/>
                    </a:cubicBezTo>
                    <a:cubicBezTo>
                      <a:pt x="23" y="246"/>
                      <a:pt x="15" y="267"/>
                      <a:pt x="10" y="285"/>
                    </a:cubicBezTo>
                    <a:cubicBezTo>
                      <a:pt x="5" y="303"/>
                      <a:pt x="2" y="320"/>
                      <a:pt x="1" y="336"/>
                    </a:cubicBezTo>
                    <a:cubicBezTo>
                      <a:pt x="0" y="352"/>
                      <a:pt x="2" y="366"/>
                      <a:pt x="4" y="384"/>
                    </a:cubicBezTo>
                    <a:cubicBezTo>
                      <a:pt x="6" y="402"/>
                      <a:pt x="12" y="430"/>
                      <a:pt x="16" y="447"/>
                    </a:cubicBezTo>
                    <a:cubicBezTo>
                      <a:pt x="20" y="464"/>
                      <a:pt x="25" y="474"/>
                      <a:pt x="31" y="489"/>
                    </a:cubicBezTo>
                    <a:cubicBezTo>
                      <a:pt x="37" y="504"/>
                      <a:pt x="43" y="525"/>
                      <a:pt x="52" y="540"/>
                    </a:cubicBezTo>
                    <a:cubicBezTo>
                      <a:pt x="61" y="555"/>
                      <a:pt x="73" y="566"/>
                      <a:pt x="85" y="579"/>
                    </a:cubicBezTo>
                    <a:cubicBezTo>
                      <a:pt x="97" y="592"/>
                      <a:pt x="115" y="616"/>
                      <a:pt x="124" y="618"/>
                    </a:cubicBezTo>
                    <a:cubicBezTo>
                      <a:pt x="133" y="620"/>
                      <a:pt x="129" y="602"/>
                      <a:pt x="142" y="594"/>
                    </a:cubicBezTo>
                    <a:cubicBezTo>
                      <a:pt x="155" y="586"/>
                      <a:pt x="184" y="575"/>
                      <a:pt x="205" y="570"/>
                    </a:cubicBezTo>
                    <a:cubicBezTo>
                      <a:pt x="226" y="565"/>
                      <a:pt x="250" y="563"/>
                      <a:pt x="268" y="564"/>
                    </a:cubicBezTo>
                    <a:cubicBezTo>
                      <a:pt x="286" y="565"/>
                      <a:pt x="298" y="569"/>
                      <a:pt x="313" y="576"/>
                    </a:cubicBezTo>
                    <a:cubicBezTo>
                      <a:pt x="328" y="583"/>
                      <a:pt x="346" y="593"/>
                      <a:pt x="358" y="603"/>
                    </a:cubicBezTo>
                    <a:cubicBezTo>
                      <a:pt x="370" y="613"/>
                      <a:pt x="379" y="625"/>
                      <a:pt x="385" y="639"/>
                    </a:cubicBezTo>
                    <a:cubicBezTo>
                      <a:pt x="391" y="653"/>
                      <a:pt x="393" y="669"/>
                      <a:pt x="394" y="684"/>
                    </a:cubicBezTo>
                    <a:cubicBezTo>
                      <a:pt x="395" y="699"/>
                      <a:pt x="394" y="714"/>
                      <a:pt x="388" y="729"/>
                    </a:cubicBezTo>
                    <a:cubicBezTo>
                      <a:pt x="382" y="744"/>
                      <a:pt x="367" y="764"/>
                      <a:pt x="355" y="777"/>
                    </a:cubicBezTo>
                    <a:cubicBezTo>
                      <a:pt x="343" y="790"/>
                      <a:pt x="330" y="797"/>
                      <a:pt x="319" y="807"/>
                    </a:cubicBezTo>
                    <a:cubicBezTo>
                      <a:pt x="308" y="817"/>
                      <a:pt x="301" y="825"/>
                      <a:pt x="289" y="834"/>
                    </a:cubicBezTo>
                    <a:cubicBezTo>
                      <a:pt x="277" y="843"/>
                      <a:pt x="264" y="849"/>
                      <a:pt x="250" y="858"/>
                    </a:cubicBezTo>
                    <a:cubicBezTo>
                      <a:pt x="236" y="867"/>
                      <a:pt x="218" y="879"/>
                      <a:pt x="205" y="888"/>
                    </a:cubicBezTo>
                    <a:cubicBezTo>
                      <a:pt x="192" y="897"/>
                      <a:pt x="179" y="902"/>
                      <a:pt x="172" y="909"/>
                    </a:cubicBezTo>
                    <a:cubicBezTo>
                      <a:pt x="165" y="916"/>
                      <a:pt x="162" y="923"/>
                      <a:pt x="160" y="93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9" name="Freeform 979"/>
              <p:cNvSpPr>
                <a:spLocks/>
              </p:cNvSpPr>
              <p:nvPr/>
            </p:nvSpPr>
            <p:spPr bwMode="auto">
              <a:xfrm>
                <a:off x="9370" y="7230"/>
                <a:ext cx="322" cy="676"/>
              </a:xfrm>
              <a:custGeom>
                <a:avLst/>
                <a:gdLst>
                  <a:gd name="T0" fmla="*/ 73 w 574"/>
                  <a:gd name="T1" fmla="*/ 0 h 1251"/>
                  <a:gd name="T2" fmla="*/ 37 w 574"/>
                  <a:gd name="T3" fmla="*/ 60 h 1251"/>
                  <a:gd name="T4" fmla="*/ 16 w 574"/>
                  <a:gd name="T5" fmla="*/ 111 h 1251"/>
                  <a:gd name="T6" fmla="*/ 1 w 574"/>
                  <a:gd name="T7" fmla="*/ 189 h 1251"/>
                  <a:gd name="T8" fmla="*/ 7 w 574"/>
                  <a:gd name="T9" fmla="*/ 246 h 1251"/>
                  <a:gd name="T10" fmla="*/ 22 w 574"/>
                  <a:gd name="T11" fmla="*/ 297 h 1251"/>
                  <a:gd name="T12" fmla="*/ 46 w 574"/>
                  <a:gd name="T13" fmla="*/ 333 h 1251"/>
                  <a:gd name="T14" fmla="*/ 73 w 574"/>
                  <a:gd name="T15" fmla="*/ 366 h 1251"/>
                  <a:gd name="T16" fmla="*/ 118 w 574"/>
                  <a:gd name="T17" fmla="*/ 390 h 1251"/>
                  <a:gd name="T18" fmla="*/ 157 w 574"/>
                  <a:gd name="T19" fmla="*/ 405 h 1251"/>
                  <a:gd name="T20" fmla="*/ 223 w 574"/>
                  <a:gd name="T21" fmla="*/ 414 h 1251"/>
                  <a:gd name="T22" fmla="*/ 265 w 574"/>
                  <a:gd name="T23" fmla="*/ 399 h 1251"/>
                  <a:gd name="T24" fmla="*/ 307 w 574"/>
                  <a:gd name="T25" fmla="*/ 381 h 1251"/>
                  <a:gd name="T26" fmla="*/ 331 w 574"/>
                  <a:gd name="T27" fmla="*/ 354 h 1251"/>
                  <a:gd name="T28" fmla="*/ 349 w 574"/>
                  <a:gd name="T29" fmla="*/ 333 h 1251"/>
                  <a:gd name="T30" fmla="*/ 403 w 574"/>
                  <a:gd name="T31" fmla="*/ 372 h 1251"/>
                  <a:gd name="T32" fmla="*/ 451 w 574"/>
                  <a:gd name="T33" fmla="*/ 411 h 1251"/>
                  <a:gd name="T34" fmla="*/ 502 w 574"/>
                  <a:gd name="T35" fmla="*/ 465 h 1251"/>
                  <a:gd name="T36" fmla="*/ 532 w 574"/>
                  <a:gd name="T37" fmla="*/ 513 h 1251"/>
                  <a:gd name="T38" fmla="*/ 556 w 574"/>
                  <a:gd name="T39" fmla="*/ 570 h 1251"/>
                  <a:gd name="T40" fmla="*/ 571 w 574"/>
                  <a:gd name="T41" fmla="*/ 639 h 1251"/>
                  <a:gd name="T42" fmla="*/ 574 w 574"/>
                  <a:gd name="T43" fmla="*/ 732 h 1251"/>
                  <a:gd name="T44" fmla="*/ 568 w 574"/>
                  <a:gd name="T45" fmla="*/ 804 h 1251"/>
                  <a:gd name="T46" fmla="*/ 553 w 574"/>
                  <a:gd name="T47" fmla="*/ 858 h 1251"/>
                  <a:gd name="T48" fmla="*/ 535 w 574"/>
                  <a:gd name="T49" fmla="*/ 909 h 1251"/>
                  <a:gd name="T50" fmla="*/ 523 w 574"/>
                  <a:gd name="T51" fmla="*/ 948 h 1251"/>
                  <a:gd name="T52" fmla="*/ 505 w 574"/>
                  <a:gd name="T53" fmla="*/ 996 h 1251"/>
                  <a:gd name="T54" fmla="*/ 439 w 574"/>
                  <a:gd name="T55" fmla="*/ 975 h 1251"/>
                  <a:gd name="T56" fmla="*/ 352 w 574"/>
                  <a:gd name="T57" fmla="*/ 957 h 1251"/>
                  <a:gd name="T58" fmla="*/ 214 w 574"/>
                  <a:gd name="T59" fmla="*/ 975 h 1251"/>
                  <a:gd name="T60" fmla="*/ 148 w 574"/>
                  <a:gd name="T61" fmla="*/ 1038 h 1251"/>
                  <a:gd name="T62" fmla="*/ 127 w 574"/>
                  <a:gd name="T63" fmla="*/ 1086 h 1251"/>
                  <a:gd name="T64" fmla="*/ 130 w 574"/>
                  <a:gd name="T65" fmla="*/ 1152 h 1251"/>
                  <a:gd name="T66" fmla="*/ 148 w 574"/>
                  <a:gd name="T67" fmla="*/ 1209 h 1251"/>
                  <a:gd name="T68" fmla="*/ 181 w 574"/>
                  <a:gd name="T69" fmla="*/ 1233 h 1251"/>
                  <a:gd name="T70" fmla="*/ 199 w 574"/>
                  <a:gd name="T71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1251">
                    <a:moveTo>
                      <a:pt x="73" y="0"/>
                    </a:moveTo>
                    <a:cubicBezTo>
                      <a:pt x="59" y="21"/>
                      <a:pt x="46" y="42"/>
                      <a:pt x="37" y="60"/>
                    </a:cubicBezTo>
                    <a:cubicBezTo>
                      <a:pt x="28" y="78"/>
                      <a:pt x="22" y="90"/>
                      <a:pt x="16" y="111"/>
                    </a:cubicBezTo>
                    <a:cubicBezTo>
                      <a:pt x="10" y="132"/>
                      <a:pt x="2" y="167"/>
                      <a:pt x="1" y="189"/>
                    </a:cubicBezTo>
                    <a:cubicBezTo>
                      <a:pt x="0" y="211"/>
                      <a:pt x="4" y="228"/>
                      <a:pt x="7" y="246"/>
                    </a:cubicBezTo>
                    <a:cubicBezTo>
                      <a:pt x="10" y="264"/>
                      <a:pt x="16" y="283"/>
                      <a:pt x="22" y="297"/>
                    </a:cubicBezTo>
                    <a:cubicBezTo>
                      <a:pt x="28" y="311"/>
                      <a:pt x="38" y="321"/>
                      <a:pt x="46" y="333"/>
                    </a:cubicBezTo>
                    <a:cubicBezTo>
                      <a:pt x="54" y="345"/>
                      <a:pt x="61" y="357"/>
                      <a:pt x="73" y="366"/>
                    </a:cubicBezTo>
                    <a:cubicBezTo>
                      <a:pt x="85" y="375"/>
                      <a:pt x="104" y="384"/>
                      <a:pt x="118" y="390"/>
                    </a:cubicBezTo>
                    <a:cubicBezTo>
                      <a:pt x="132" y="396"/>
                      <a:pt x="140" y="401"/>
                      <a:pt x="157" y="405"/>
                    </a:cubicBezTo>
                    <a:cubicBezTo>
                      <a:pt x="174" y="409"/>
                      <a:pt x="205" y="415"/>
                      <a:pt x="223" y="414"/>
                    </a:cubicBezTo>
                    <a:cubicBezTo>
                      <a:pt x="241" y="413"/>
                      <a:pt x="251" y="405"/>
                      <a:pt x="265" y="399"/>
                    </a:cubicBezTo>
                    <a:cubicBezTo>
                      <a:pt x="279" y="393"/>
                      <a:pt x="296" y="388"/>
                      <a:pt x="307" y="381"/>
                    </a:cubicBezTo>
                    <a:cubicBezTo>
                      <a:pt x="318" y="374"/>
                      <a:pt x="324" y="362"/>
                      <a:pt x="331" y="354"/>
                    </a:cubicBezTo>
                    <a:cubicBezTo>
                      <a:pt x="338" y="346"/>
                      <a:pt x="337" y="330"/>
                      <a:pt x="349" y="333"/>
                    </a:cubicBezTo>
                    <a:cubicBezTo>
                      <a:pt x="361" y="336"/>
                      <a:pt x="386" y="359"/>
                      <a:pt x="403" y="372"/>
                    </a:cubicBezTo>
                    <a:cubicBezTo>
                      <a:pt x="420" y="385"/>
                      <a:pt x="435" y="396"/>
                      <a:pt x="451" y="411"/>
                    </a:cubicBezTo>
                    <a:cubicBezTo>
                      <a:pt x="467" y="426"/>
                      <a:pt x="488" y="448"/>
                      <a:pt x="502" y="465"/>
                    </a:cubicBezTo>
                    <a:cubicBezTo>
                      <a:pt x="516" y="482"/>
                      <a:pt x="523" y="496"/>
                      <a:pt x="532" y="513"/>
                    </a:cubicBezTo>
                    <a:cubicBezTo>
                      <a:pt x="541" y="530"/>
                      <a:pt x="549" y="549"/>
                      <a:pt x="556" y="570"/>
                    </a:cubicBezTo>
                    <a:cubicBezTo>
                      <a:pt x="563" y="591"/>
                      <a:pt x="568" y="612"/>
                      <a:pt x="571" y="639"/>
                    </a:cubicBezTo>
                    <a:cubicBezTo>
                      <a:pt x="574" y="666"/>
                      <a:pt x="574" y="705"/>
                      <a:pt x="574" y="732"/>
                    </a:cubicBezTo>
                    <a:cubicBezTo>
                      <a:pt x="574" y="759"/>
                      <a:pt x="572" y="783"/>
                      <a:pt x="568" y="804"/>
                    </a:cubicBezTo>
                    <a:cubicBezTo>
                      <a:pt x="564" y="825"/>
                      <a:pt x="558" y="841"/>
                      <a:pt x="553" y="858"/>
                    </a:cubicBezTo>
                    <a:cubicBezTo>
                      <a:pt x="548" y="875"/>
                      <a:pt x="540" y="894"/>
                      <a:pt x="535" y="909"/>
                    </a:cubicBezTo>
                    <a:cubicBezTo>
                      <a:pt x="530" y="924"/>
                      <a:pt x="528" y="934"/>
                      <a:pt x="523" y="948"/>
                    </a:cubicBezTo>
                    <a:cubicBezTo>
                      <a:pt x="518" y="962"/>
                      <a:pt x="519" y="991"/>
                      <a:pt x="505" y="996"/>
                    </a:cubicBezTo>
                    <a:cubicBezTo>
                      <a:pt x="491" y="1001"/>
                      <a:pt x="464" y="981"/>
                      <a:pt x="439" y="975"/>
                    </a:cubicBezTo>
                    <a:cubicBezTo>
                      <a:pt x="414" y="969"/>
                      <a:pt x="389" y="957"/>
                      <a:pt x="352" y="957"/>
                    </a:cubicBezTo>
                    <a:cubicBezTo>
                      <a:pt x="315" y="957"/>
                      <a:pt x="248" y="962"/>
                      <a:pt x="214" y="975"/>
                    </a:cubicBezTo>
                    <a:cubicBezTo>
                      <a:pt x="180" y="988"/>
                      <a:pt x="162" y="1019"/>
                      <a:pt x="148" y="1038"/>
                    </a:cubicBezTo>
                    <a:cubicBezTo>
                      <a:pt x="134" y="1057"/>
                      <a:pt x="130" y="1067"/>
                      <a:pt x="127" y="1086"/>
                    </a:cubicBezTo>
                    <a:cubicBezTo>
                      <a:pt x="124" y="1105"/>
                      <a:pt x="126" y="1131"/>
                      <a:pt x="130" y="1152"/>
                    </a:cubicBezTo>
                    <a:cubicBezTo>
                      <a:pt x="134" y="1173"/>
                      <a:pt x="140" y="1196"/>
                      <a:pt x="148" y="1209"/>
                    </a:cubicBezTo>
                    <a:cubicBezTo>
                      <a:pt x="156" y="1222"/>
                      <a:pt x="173" y="1226"/>
                      <a:pt x="181" y="1233"/>
                    </a:cubicBezTo>
                    <a:cubicBezTo>
                      <a:pt x="189" y="1240"/>
                      <a:pt x="194" y="1245"/>
                      <a:pt x="199" y="1251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0" name="Freeform 980"/>
              <p:cNvSpPr>
                <a:spLocks/>
              </p:cNvSpPr>
              <p:nvPr/>
            </p:nvSpPr>
            <p:spPr bwMode="auto">
              <a:xfrm>
                <a:off x="9483" y="7906"/>
                <a:ext cx="91" cy="52"/>
              </a:xfrm>
              <a:custGeom>
                <a:avLst/>
                <a:gdLst>
                  <a:gd name="T0" fmla="*/ 0 w 162"/>
                  <a:gd name="T1" fmla="*/ 0 h 96"/>
                  <a:gd name="T2" fmla="*/ 33 w 162"/>
                  <a:gd name="T3" fmla="*/ 15 h 96"/>
                  <a:gd name="T4" fmla="*/ 90 w 162"/>
                  <a:gd name="T5" fmla="*/ 33 h 96"/>
                  <a:gd name="T6" fmla="*/ 144 w 162"/>
                  <a:gd name="T7" fmla="*/ 66 h 96"/>
                  <a:gd name="T8" fmla="*/ 162 w 162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6">
                    <a:moveTo>
                      <a:pt x="0" y="0"/>
                    </a:moveTo>
                    <a:cubicBezTo>
                      <a:pt x="9" y="5"/>
                      <a:pt x="18" y="10"/>
                      <a:pt x="33" y="15"/>
                    </a:cubicBezTo>
                    <a:cubicBezTo>
                      <a:pt x="48" y="20"/>
                      <a:pt x="72" y="25"/>
                      <a:pt x="90" y="33"/>
                    </a:cubicBezTo>
                    <a:cubicBezTo>
                      <a:pt x="108" y="41"/>
                      <a:pt x="132" y="56"/>
                      <a:pt x="144" y="66"/>
                    </a:cubicBezTo>
                    <a:cubicBezTo>
                      <a:pt x="156" y="76"/>
                      <a:pt x="159" y="86"/>
                      <a:pt x="162" y="96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1" name="Freeform 981"/>
              <p:cNvSpPr>
                <a:spLocks/>
              </p:cNvSpPr>
              <p:nvPr/>
            </p:nvSpPr>
            <p:spPr bwMode="auto">
              <a:xfrm>
                <a:off x="8659" y="8046"/>
                <a:ext cx="658" cy="446"/>
              </a:xfrm>
              <a:custGeom>
                <a:avLst/>
                <a:gdLst>
                  <a:gd name="T0" fmla="*/ 1173 w 1173"/>
                  <a:gd name="T1" fmla="*/ 239 h 824"/>
                  <a:gd name="T2" fmla="*/ 1116 w 1173"/>
                  <a:gd name="T3" fmla="*/ 164 h 824"/>
                  <a:gd name="T4" fmla="*/ 1068 w 1173"/>
                  <a:gd name="T5" fmla="*/ 110 h 824"/>
                  <a:gd name="T6" fmla="*/ 996 w 1173"/>
                  <a:gd name="T7" fmla="*/ 59 h 824"/>
                  <a:gd name="T8" fmla="*/ 894 w 1173"/>
                  <a:gd name="T9" fmla="*/ 14 h 824"/>
                  <a:gd name="T10" fmla="*/ 804 w 1173"/>
                  <a:gd name="T11" fmla="*/ 2 h 824"/>
                  <a:gd name="T12" fmla="*/ 705 w 1173"/>
                  <a:gd name="T13" fmla="*/ 26 h 824"/>
                  <a:gd name="T14" fmla="*/ 660 w 1173"/>
                  <a:gd name="T15" fmla="*/ 83 h 824"/>
                  <a:gd name="T16" fmla="*/ 663 w 1173"/>
                  <a:gd name="T17" fmla="*/ 158 h 824"/>
                  <a:gd name="T18" fmla="*/ 699 w 1173"/>
                  <a:gd name="T19" fmla="*/ 197 h 824"/>
                  <a:gd name="T20" fmla="*/ 744 w 1173"/>
                  <a:gd name="T21" fmla="*/ 212 h 824"/>
                  <a:gd name="T22" fmla="*/ 786 w 1173"/>
                  <a:gd name="T23" fmla="*/ 218 h 824"/>
                  <a:gd name="T24" fmla="*/ 816 w 1173"/>
                  <a:gd name="T25" fmla="*/ 212 h 824"/>
                  <a:gd name="T26" fmla="*/ 822 w 1173"/>
                  <a:gd name="T27" fmla="*/ 248 h 824"/>
                  <a:gd name="T28" fmla="*/ 822 w 1173"/>
                  <a:gd name="T29" fmla="*/ 311 h 824"/>
                  <a:gd name="T30" fmla="*/ 813 w 1173"/>
                  <a:gd name="T31" fmla="*/ 377 h 824"/>
                  <a:gd name="T32" fmla="*/ 801 w 1173"/>
                  <a:gd name="T33" fmla="*/ 422 h 824"/>
                  <a:gd name="T34" fmla="*/ 774 w 1173"/>
                  <a:gd name="T35" fmla="*/ 488 h 824"/>
                  <a:gd name="T36" fmla="*/ 723 w 1173"/>
                  <a:gd name="T37" fmla="*/ 545 h 824"/>
                  <a:gd name="T38" fmla="*/ 690 w 1173"/>
                  <a:gd name="T39" fmla="*/ 581 h 824"/>
                  <a:gd name="T40" fmla="*/ 636 w 1173"/>
                  <a:gd name="T41" fmla="*/ 605 h 824"/>
                  <a:gd name="T42" fmla="*/ 582 w 1173"/>
                  <a:gd name="T43" fmla="*/ 629 h 824"/>
                  <a:gd name="T44" fmla="*/ 516 w 1173"/>
                  <a:gd name="T45" fmla="*/ 650 h 824"/>
                  <a:gd name="T46" fmla="*/ 453 w 1173"/>
                  <a:gd name="T47" fmla="*/ 653 h 824"/>
                  <a:gd name="T48" fmla="*/ 396 w 1173"/>
                  <a:gd name="T49" fmla="*/ 659 h 824"/>
                  <a:gd name="T50" fmla="*/ 357 w 1173"/>
                  <a:gd name="T51" fmla="*/ 653 h 824"/>
                  <a:gd name="T52" fmla="*/ 312 w 1173"/>
                  <a:gd name="T53" fmla="*/ 653 h 824"/>
                  <a:gd name="T54" fmla="*/ 303 w 1173"/>
                  <a:gd name="T55" fmla="*/ 632 h 824"/>
                  <a:gd name="T56" fmla="*/ 291 w 1173"/>
                  <a:gd name="T57" fmla="*/ 590 h 824"/>
                  <a:gd name="T58" fmla="*/ 264 w 1173"/>
                  <a:gd name="T59" fmla="*/ 545 h 824"/>
                  <a:gd name="T60" fmla="*/ 225 w 1173"/>
                  <a:gd name="T61" fmla="*/ 515 h 824"/>
                  <a:gd name="T62" fmla="*/ 192 w 1173"/>
                  <a:gd name="T63" fmla="*/ 500 h 824"/>
                  <a:gd name="T64" fmla="*/ 138 w 1173"/>
                  <a:gd name="T65" fmla="*/ 503 h 824"/>
                  <a:gd name="T66" fmla="*/ 81 w 1173"/>
                  <a:gd name="T67" fmla="*/ 536 h 824"/>
                  <a:gd name="T68" fmla="*/ 48 w 1173"/>
                  <a:gd name="T69" fmla="*/ 578 h 824"/>
                  <a:gd name="T70" fmla="*/ 18 w 1173"/>
                  <a:gd name="T71" fmla="*/ 638 h 824"/>
                  <a:gd name="T72" fmla="*/ 9 w 1173"/>
                  <a:gd name="T73" fmla="*/ 701 h 824"/>
                  <a:gd name="T74" fmla="*/ 12 w 1173"/>
                  <a:gd name="T75" fmla="*/ 758 h 824"/>
                  <a:gd name="T76" fmla="*/ 12 w 1173"/>
                  <a:gd name="T77" fmla="*/ 797 h 824"/>
                  <a:gd name="T78" fmla="*/ 0 w 1173"/>
                  <a:gd name="T79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73" h="824">
                    <a:moveTo>
                      <a:pt x="1173" y="239"/>
                    </a:moveTo>
                    <a:cubicBezTo>
                      <a:pt x="1153" y="212"/>
                      <a:pt x="1134" y="185"/>
                      <a:pt x="1116" y="164"/>
                    </a:cubicBezTo>
                    <a:cubicBezTo>
                      <a:pt x="1098" y="143"/>
                      <a:pt x="1088" y="127"/>
                      <a:pt x="1068" y="110"/>
                    </a:cubicBezTo>
                    <a:cubicBezTo>
                      <a:pt x="1048" y="93"/>
                      <a:pt x="1025" y="75"/>
                      <a:pt x="996" y="59"/>
                    </a:cubicBezTo>
                    <a:cubicBezTo>
                      <a:pt x="967" y="43"/>
                      <a:pt x="926" y="23"/>
                      <a:pt x="894" y="14"/>
                    </a:cubicBezTo>
                    <a:cubicBezTo>
                      <a:pt x="862" y="5"/>
                      <a:pt x="835" y="0"/>
                      <a:pt x="804" y="2"/>
                    </a:cubicBezTo>
                    <a:cubicBezTo>
                      <a:pt x="773" y="4"/>
                      <a:pt x="729" y="13"/>
                      <a:pt x="705" y="26"/>
                    </a:cubicBezTo>
                    <a:cubicBezTo>
                      <a:pt x="681" y="39"/>
                      <a:pt x="667" y="61"/>
                      <a:pt x="660" y="83"/>
                    </a:cubicBezTo>
                    <a:cubicBezTo>
                      <a:pt x="653" y="105"/>
                      <a:pt x="656" y="139"/>
                      <a:pt x="663" y="158"/>
                    </a:cubicBezTo>
                    <a:cubicBezTo>
                      <a:pt x="670" y="177"/>
                      <a:pt x="686" y="188"/>
                      <a:pt x="699" y="197"/>
                    </a:cubicBezTo>
                    <a:cubicBezTo>
                      <a:pt x="712" y="206"/>
                      <a:pt x="730" y="209"/>
                      <a:pt x="744" y="212"/>
                    </a:cubicBezTo>
                    <a:cubicBezTo>
                      <a:pt x="758" y="215"/>
                      <a:pt x="774" y="218"/>
                      <a:pt x="786" y="218"/>
                    </a:cubicBezTo>
                    <a:cubicBezTo>
                      <a:pt x="798" y="218"/>
                      <a:pt x="810" y="207"/>
                      <a:pt x="816" y="212"/>
                    </a:cubicBezTo>
                    <a:cubicBezTo>
                      <a:pt x="822" y="217"/>
                      <a:pt x="821" y="232"/>
                      <a:pt x="822" y="248"/>
                    </a:cubicBezTo>
                    <a:cubicBezTo>
                      <a:pt x="823" y="264"/>
                      <a:pt x="823" y="290"/>
                      <a:pt x="822" y="311"/>
                    </a:cubicBezTo>
                    <a:cubicBezTo>
                      <a:pt x="821" y="332"/>
                      <a:pt x="816" y="359"/>
                      <a:pt x="813" y="377"/>
                    </a:cubicBezTo>
                    <a:cubicBezTo>
                      <a:pt x="810" y="395"/>
                      <a:pt x="807" y="404"/>
                      <a:pt x="801" y="422"/>
                    </a:cubicBezTo>
                    <a:cubicBezTo>
                      <a:pt x="795" y="440"/>
                      <a:pt x="787" y="467"/>
                      <a:pt x="774" y="488"/>
                    </a:cubicBezTo>
                    <a:cubicBezTo>
                      <a:pt x="761" y="509"/>
                      <a:pt x="737" y="530"/>
                      <a:pt x="723" y="545"/>
                    </a:cubicBezTo>
                    <a:cubicBezTo>
                      <a:pt x="709" y="560"/>
                      <a:pt x="704" y="571"/>
                      <a:pt x="690" y="581"/>
                    </a:cubicBezTo>
                    <a:cubicBezTo>
                      <a:pt x="676" y="591"/>
                      <a:pt x="654" y="597"/>
                      <a:pt x="636" y="605"/>
                    </a:cubicBezTo>
                    <a:cubicBezTo>
                      <a:pt x="618" y="613"/>
                      <a:pt x="602" y="621"/>
                      <a:pt x="582" y="629"/>
                    </a:cubicBezTo>
                    <a:cubicBezTo>
                      <a:pt x="562" y="637"/>
                      <a:pt x="537" y="646"/>
                      <a:pt x="516" y="650"/>
                    </a:cubicBezTo>
                    <a:cubicBezTo>
                      <a:pt x="495" y="654"/>
                      <a:pt x="473" y="651"/>
                      <a:pt x="453" y="653"/>
                    </a:cubicBezTo>
                    <a:cubicBezTo>
                      <a:pt x="433" y="655"/>
                      <a:pt x="412" y="659"/>
                      <a:pt x="396" y="659"/>
                    </a:cubicBezTo>
                    <a:cubicBezTo>
                      <a:pt x="380" y="659"/>
                      <a:pt x="371" y="654"/>
                      <a:pt x="357" y="653"/>
                    </a:cubicBezTo>
                    <a:cubicBezTo>
                      <a:pt x="343" y="652"/>
                      <a:pt x="321" y="657"/>
                      <a:pt x="312" y="653"/>
                    </a:cubicBezTo>
                    <a:cubicBezTo>
                      <a:pt x="303" y="649"/>
                      <a:pt x="306" y="642"/>
                      <a:pt x="303" y="632"/>
                    </a:cubicBezTo>
                    <a:cubicBezTo>
                      <a:pt x="300" y="622"/>
                      <a:pt x="298" y="605"/>
                      <a:pt x="291" y="590"/>
                    </a:cubicBezTo>
                    <a:cubicBezTo>
                      <a:pt x="284" y="575"/>
                      <a:pt x="275" y="557"/>
                      <a:pt x="264" y="545"/>
                    </a:cubicBezTo>
                    <a:cubicBezTo>
                      <a:pt x="253" y="533"/>
                      <a:pt x="237" y="523"/>
                      <a:pt x="225" y="515"/>
                    </a:cubicBezTo>
                    <a:cubicBezTo>
                      <a:pt x="213" y="507"/>
                      <a:pt x="206" y="502"/>
                      <a:pt x="192" y="500"/>
                    </a:cubicBezTo>
                    <a:cubicBezTo>
                      <a:pt x="178" y="498"/>
                      <a:pt x="156" y="497"/>
                      <a:pt x="138" y="503"/>
                    </a:cubicBezTo>
                    <a:cubicBezTo>
                      <a:pt x="120" y="509"/>
                      <a:pt x="96" y="524"/>
                      <a:pt x="81" y="536"/>
                    </a:cubicBezTo>
                    <a:cubicBezTo>
                      <a:pt x="66" y="548"/>
                      <a:pt x="58" y="561"/>
                      <a:pt x="48" y="578"/>
                    </a:cubicBezTo>
                    <a:cubicBezTo>
                      <a:pt x="38" y="595"/>
                      <a:pt x="24" y="618"/>
                      <a:pt x="18" y="638"/>
                    </a:cubicBezTo>
                    <a:cubicBezTo>
                      <a:pt x="12" y="658"/>
                      <a:pt x="10" y="681"/>
                      <a:pt x="9" y="701"/>
                    </a:cubicBezTo>
                    <a:cubicBezTo>
                      <a:pt x="8" y="721"/>
                      <a:pt x="12" y="742"/>
                      <a:pt x="12" y="758"/>
                    </a:cubicBezTo>
                    <a:cubicBezTo>
                      <a:pt x="12" y="774"/>
                      <a:pt x="14" y="786"/>
                      <a:pt x="12" y="797"/>
                    </a:cubicBezTo>
                    <a:cubicBezTo>
                      <a:pt x="10" y="808"/>
                      <a:pt x="5" y="816"/>
                      <a:pt x="0" y="824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2" name="Freeform 982"/>
              <p:cNvSpPr>
                <a:spLocks/>
              </p:cNvSpPr>
              <p:nvPr/>
            </p:nvSpPr>
            <p:spPr bwMode="auto">
              <a:xfrm>
                <a:off x="8738" y="7585"/>
                <a:ext cx="333" cy="294"/>
              </a:xfrm>
              <a:custGeom>
                <a:avLst/>
                <a:gdLst>
                  <a:gd name="T0" fmla="*/ 379 w 594"/>
                  <a:gd name="T1" fmla="*/ 21 h 543"/>
                  <a:gd name="T2" fmla="*/ 238 w 594"/>
                  <a:gd name="T3" fmla="*/ 3 h 543"/>
                  <a:gd name="T4" fmla="*/ 115 w 594"/>
                  <a:gd name="T5" fmla="*/ 39 h 543"/>
                  <a:gd name="T6" fmla="*/ 43 w 594"/>
                  <a:gd name="T7" fmla="*/ 102 h 543"/>
                  <a:gd name="T8" fmla="*/ 13 w 594"/>
                  <a:gd name="T9" fmla="*/ 174 h 543"/>
                  <a:gd name="T10" fmla="*/ 4 w 594"/>
                  <a:gd name="T11" fmla="*/ 285 h 543"/>
                  <a:gd name="T12" fmla="*/ 37 w 594"/>
                  <a:gd name="T13" fmla="*/ 381 h 543"/>
                  <a:gd name="T14" fmla="*/ 79 w 594"/>
                  <a:gd name="T15" fmla="*/ 441 h 543"/>
                  <a:gd name="T16" fmla="*/ 148 w 594"/>
                  <a:gd name="T17" fmla="*/ 474 h 543"/>
                  <a:gd name="T18" fmla="*/ 199 w 594"/>
                  <a:gd name="T19" fmla="*/ 522 h 543"/>
                  <a:gd name="T20" fmla="*/ 292 w 594"/>
                  <a:gd name="T21" fmla="*/ 543 h 543"/>
                  <a:gd name="T22" fmla="*/ 406 w 594"/>
                  <a:gd name="T23" fmla="*/ 525 h 543"/>
                  <a:gd name="T24" fmla="*/ 490 w 594"/>
                  <a:gd name="T25" fmla="*/ 480 h 543"/>
                  <a:gd name="T26" fmla="*/ 559 w 594"/>
                  <a:gd name="T27" fmla="*/ 399 h 543"/>
                  <a:gd name="T28" fmla="*/ 586 w 594"/>
                  <a:gd name="T29" fmla="*/ 324 h 543"/>
                  <a:gd name="T30" fmla="*/ 589 w 594"/>
                  <a:gd name="T31" fmla="*/ 291 h 543"/>
                  <a:gd name="T32" fmla="*/ 556 w 594"/>
                  <a:gd name="T33" fmla="*/ 261 h 543"/>
                  <a:gd name="T34" fmla="*/ 502 w 594"/>
                  <a:gd name="T35" fmla="*/ 210 h 543"/>
                  <a:gd name="T36" fmla="*/ 460 w 594"/>
                  <a:gd name="T37" fmla="*/ 162 h 543"/>
                  <a:gd name="T38" fmla="*/ 433 w 594"/>
                  <a:gd name="T39" fmla="*/ 123 h 543"/>
                  <a:gd name="T40" fmla="*/ 412 w 594"/>
                  <a:gd name="T41" fmla="*/ 78 h 543"/>
                  <a:gd name="T42" fmla="*/ 379 w 594"/>
                  <a:gd name="T43" fmla="*/ 21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4" h="543">
                    <a:moveTo>
                      <a:pt x="379" y="21"/>
                    </a:moveTo>
                    <a:cubicBezTo>
                      <a:pt x="350" y="8"/>
                      <a:pt x="282" y="0"/>
                      <a:pt x="238" y="3"/>
                    </a:cubicBezTo>
                    <a:cubicBezTo>
                      <a:pt x="194" y="6"/>
                      <a:pt x="147" y="23"/>
                      <a:pt x="115" y="39"/>
                    </a:cubicBezTo>
                    <a:cubicBezTo>
                      <a:pt x="83" y="55"/>
                      <a:pt x="60" y="80"/>
                      <a:pt x="43" y="102"/>
                    </a:cubicBezTo>
                    <a:cubicBezTo>
                      <a:pt x="26" y="124"/>
                      <a:pt x="19" y="144"/>
                      <a:pt x="13" y="174"/>
                    </a:cubicBezTo>
                    <a:cubicBezTo>
                      <a:pt x="7" y="204"/>
                      <a:pt x="0" y="251"/>
                      <a:pt x="4" y="285"/>
                    </a:cubicBezTo>
                    <a:cubicBezTo>
                      <a:pt x="8" y="319"/>
                      <a:pt x="24" y="355"/>
                      <a:pt x="37" y="381"/>
                    </a:cubicBezTo>
                    <a:cubicBezTo>
                      <a:pt x="50" y="407"/>
                      <a:pt x="61" y="426"/>
                      <a:pt x="79" y="441"/>
                    </a:cubicBezTo>
                    <a:cubicBezTo>
                      <a:pt x="97" y="456"/>
                      <a:pt x="128" y="461"/>
                      <a:pt x="148" y="474"/>
                    </a:cubicBezTo>
                    <a:cubicBezTo>
                      <a:pt x="168" y="487"/>
                      <a:pt x="175" y="510"/>
                      <a:pt x="199" y="522"/>
                    </a:cubicBezTo>
                    <a:cubicBezTo>
                      <a:pt x="223" y="534"/>
                      <a:pt x="258" y="543"/>
                      <a:pt x="292" y="543"/>
                    </a:cubicBezTo>
                    <a:cubicBezTo>
                      <a:pt x="326" y="543"/>
                      <a:pt x="373" y="535"/>
                      <a:pt x="406" y="525"/>
                    </a:cubicBezTo>
                    <a:cubicBezTo>
                      <a:pt x="439" y="515"/>
                      <a:pt x="464" y="501"/>
                      <a:pt x="490" y="480"/>
                    </a:cubicBezTo>
                    <a:cubicBezTo>
                      <a:pt x="516" y="459"/>
                      <a:pt x="543" y="425"/>
                      <a:pt x="559" y="399"/>
                    </a:cubicBezTo>
                    <a:cubicBezTo>
                      <a:pt x="575" y="373"/>
                      <a:pt x="581" y="342"/>
                      <a:pt x="586" y="324"/>
                    </a:cubicBezTo>
                    <a:cubicBezTo>
                      <a:pt x="591" y="306"/>
                      <a:pt x="594" y="301"/>
                      <a:pt x="589" y="291"/>
                    </a:cubicBezTo>
                    <a:cubicBezTo>
                      <a:pt x="584" y="281"/>
                      <a:pt x="570" y="274"/>
                      <a:pt x="556" y="261"/>
                    </a:cubicBezTo>
                    <a:cubicBezTo>
                      <a:pt x="542" y="248"/>
                      <a:pt x="518" y="227"/>
                      <a:pt x="502" y="210"/>
                    </a:cubicBezTo>
                    <a:cubicBezTo>
                      <a:pt x="486" y="193"/>
                      <a:pt x="471" y="176"/>
                      <a:pt x="460" y="162"/>
                    </a:cubicBezTo>
                    <a:cubicBezTo>
                      <a:pt x="449" y="148"/>
                      <a:pt x="441" y="137"/>
                      <a:pt x="433" y="123"/>
                    </a:cubicBezTo>
                    <a:cubicBezTo>
                      <a:pt x="425" y="109"/>
                      <a:pt x="419" y="94"/>
                      <a:pt x="412" y="78"/>
                    </a:cubicBezTo>
                    <a:cubicBezTo>
                      <a:pt x="405" y="62"/>
                      <a:pt x="408" y="34"/>
                      <a:pt x="379" y="21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3" name="Freeform 983"/>
              <p:cNvSpPr>
                <a:spLocks/>
              </p:cNvSpPr>
              <p:nvPr/>
            </p:nvSpPr>
            <p:spPr bwMode="auto">
              <a:xfrm>
                <a:off x="8547" y="7167"/>
                <a:ext cx="176" cy="60"/>
              </a:xfrm>
              <a:custGeom>
                <a:avLst/>
                <a:gdLst>
                  <a:gd name="T0" fmla="*/ 0 w 315"/>
                  <a:gd name="T1" fmla="*/ 108 h 111"/>
                  <a:gd name="T2" fmla="*/ 63 w 315"/>
                  <a:gd name="T3" fmla="*/ 108 h 111"/>
                  <a:gd name="T4" fmla="*/ 144 w 315"/>
                  <a:gd name="T5" fmla="*/ 108 h 111"/>
                  <a:gd name="T6" fmla="*/ 210 w 315"/>
                  <a:gd name="T7" fmla="*/ 90 h 111"/>
                  <a:gd name="T8" fmla="*/ 258 w 315"/>
                  <a:gd name="T9" fmla="*/ 60 h 111"/>
                  <a:gd name="T10" fmla="*/ 288 w 315"/>
                  <a:gd name="T11" fmla="*/ 30 h 111"/>
                  <a:gd name="T12" fmla="*/ 315 w 315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111">
                    <a:moveTo>
                      <a:pt x="0" y="108"/>
                    </a:moveTo>
                    <a:cubicBezTo>
                      <a:pt x="19" y="108"/>
                      <a:pt x="39" y="108"/>
                      <a:pt x="63" y="108"/>
                    </a:cubicBezTo>
                    <a:cubicBezTo>
                      <a:pt x="87" y="108"/>
                      <a:pt x="120" y="111"/>
                      <a:pt x="144" y="108"/>
                    </a:cubicBezTo>
                    <a:cubicBezTo>
                      <a:pt x="168" y="105"/>
                      <a:pt x="191" y="98"/>
                      <a:pt x="210" y="90"/>
                    </a:cubicBezTo>
                    <a:cubicBezTo>
                      <a:pt x="229" y="82"/>
                      <a:pt x="245" y="70"/>
                      <a:pt x="258" y="60"/>
                    </a:cubicBezTo>
                    <a:cubicBezTo>
                      <a:pt x="271" y="50"/>
                      <a:pt x="279" y="40"/>
                      <a:pt x="288" y="30"/>
                    </a:cubicBezTo>
                    <a:cubicBezTo>
                      <a:pt x="297" y="20"/>
                      <a:pt x="310" y="7"/>
                      <a:pt x="315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4" name="Freeform 984"/>
              <p:cNvSpPr>
                <a:spLocks/>
              </p:cNvSpPr>
              <p:nvPr/>
            </p:nvSpPr>
            <p:spPr bwMode="auto">
              <a:xfrm>
                <a:off x="8536" y="7514"/>
                <a:ext cx="206" cy="31"/>
              </a:xfrm>
              <a:custGeom>
                <a:avLst/>
                <a:gdLst>
                  <a:gd name="T0" fmla="*/ 0 w 366"/>
                  <a:gd name="T1" fmla="*/ 29 h 56"/>
                  <a:gd name="T2" fmla="*/ 66 w 366"/>
                  <a:gd name="T3" fmla="*/ 32 h 56"/>
                  <a:gd name="T4" fmla="*/ 114 w 366"/>
                  <a:gd name="T5" fmla="*/ 14 h 56"/>
                  <a:gd name="T6" fmla="*/ 183 w 366"/>
                  <a:gd name="T7" fmla="*/ 2 h 56"/>
                  <a:gd name="T8" fmla="*/ 225 w 366"/>
                  <a:gd name="T9" fmla="*/ 2 h 56"/>
                  <a:gd name="T10" fmla="*/ 276 w 366"/>
                  <a:gd name="T11" fmla="*/ 5 h 56"/>
                  <a:gd name="T12" fmla="*/ 321 w 366"/>
                  <a:gd name="T13" fmla="*/ 26 h 56"/>
                  <a:gd name="T14" fmla="*/ 348 w 366"/>
                  <a:gd name="T15" fmla="*/ 38 h 56"/>
                  <a:gd name="T16" fmla="*/ 366 w 366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6">
                    <a:moveTo>
                      <a:pt x="0" y="29"/>
                    </a:moveTo>
                    <a:cubicBezTo>
                      <a:pt x="23" y="31"/>
                      <a:pt x="47" y="34"/>
                      <a:pt x="66" y="32"/>
                    </a:cubicBezTo>
                    <a:cubicBezTo>
                      <a:pt x="85" y="30"/>
                      <a:pt x="95" y="19"/>
                      <a:pt x="114" y="14"/>
                    </a:cubicBezTo>
                    <a:cubicBezTo>
                      <a:pt x="133" y="9"/>
                      <a:pt x="165" y="4"/>
                      <a:pt x="183" y="2"/>
                    </a:cubicBezTo>
                    <a:cubicBezTo>
                      <a:pt x="201" y="0"/>
                      <a:pt x="210" y="2"/>
                      <a:pt x="225" y="2"/>
                    </a:cubicBezTo>
                    <a:cubicBezTo>
                      <a:pt x="240" y="2"/>
                      <a:pt x="260" y="1"/>
                      <a:pt x="276" y="5"/>
                    </a:cubicBezTo>
                    <a:cubicBezTo>
                      <a:pt x="292" y="9"/>
                      <a:pt x="309" y="20"/>
                      <a:pt x="321" y="26"/>
                    </a:cubicBezTo>
                    <a:cubicBezTo>
                      <a:pt x="333" y="32"/>
                      <a:pt x="341" y="33"/>
                      <a:pt x="348" y="38"/>
                    </a:cubicBezTo>
                    <a:cubicBezTo>
                      <a:pt x="355" y="43"/>
                      <a:pt x="360" y="49"/>
                      <a:pt x="366" y="56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5" name="Freeform 985"/>
              <p:cNvSpPr>
                <a:spLocks/>
              </p:cNvSpPr>
              <p:nvPr/>
            </p:nvSpPr>
            <p:spPr bwMode="auto">
              <a:xfrm>
                <a:off x="8974" y="7426"/>
                <a:ext cx="32" cy="83"/>
              </a:xfrm>
              <a:custGeom>
                <a:avLst/>
                <a:gdLst>
                  <a:gd name="T0" fmla="*/ 0 w 57"/>
                  <a:gd name="T1" fmla="*/ 153 h 153"/>
                  <a:gd name="T2" fmla="*/ 36 w 57"/>
                  <a:gd name="T3" fmla="*/ 75 h 153"/>
                  <a:gd name="T4" fmla="*/ 51 w 57"/>
                  <a:gd name="T5" fmla="*/ 18 h 153"/>
                  <a:gd name="T6" fmla="*/ 57 w 57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53">
                    <a:moveTo>
                      <a:pt x="0" y="153"/>
                    </a:moveTo>
                    <a:cubicBezTo>
                      <a:pt x="14" y="125"/>
                      <a:pt x="28" y="97"/>
                      <a:pt x="36" y="75"/>
                    </a:cubicBezTo>
                    <a:cubicBezTo>
                      <a:pt x="44" y="53"/>
                      <a:pt x="48" y="30"/>
                      <a:pt x="51" y="18"/>
                    </a:cubicBezTo>
                    <a:cubicBezTo>
                      <a:pt x="54" y="6"/>
                      <a:pt x="55" y="3"/>
                      <a:pt x="57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6" name="Freeform 986"/>
              <p:cNvSpPr>
                <a:spLocks/>
              </p:cNvSpPr>
              <p:nvPr/>
            </p:nvSpPr>
            <p:spPr bwMode="auto">
              <a:xfrm>
                <a:off x="9271" y="7619"/>
                <a:ext cx="212" cy="158"/>
              </a:xfrm>
              <a:custGeom>
                <a:avLst/>
                <a:gdLst>
                  <a:gd name="T0" fmla="*/ 0 w 378"/>
                  <a:gd name="T1" fmla="*/ 291 h 291"/>
                  <a:gd name="T2" fmla="*/ 39 w 378"/>
                  <a:gd name="T3" fmla="*/ 252 h 291"/>
                  <a:gd name="T4" fmla="*/ 75 w 378"/>
                  <a:gd name="T5" fmla="*/ 198 h 291"/>
                  <a:gd name="T6" fmla="*/ 117 w 378"/>
                  <a:gd name="T7" fmla="*/ 138 h 291"/>
                  <a:gd name="T8" fmla="*/ 168 w 378"/>
                  <a:gd name="T9" fmla="*/ 81 h 291"/>
                  <a:gd name="T10" fmla="*/ 225 w 378"/>
                  <a:gd name="T11" fmla="*/ 45 h 291"/>
                  <a:gd name="T12" fmla="*/ 279 w 378"/>
                  <a:gd name="T13" fmla="*/ 15 h 291"/>
                  <a:gd name="T14" fmla="*/ 378 w 378"/>
                  <a:gd name="T15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8" h="291">
                    <a:moveTo>
                      <a:pt x="0" y="291"/>
                    </a:moveTo>
                    <a:cubicBezTo>
                      <a:pt x="13" y="279"/>
                      <a:pt x="26" y="267"/>
                      <a:pt x="39" y="252"/>
                    </a:cubicBezTo>
                    <a:cubicBezTo>
                      <a:pt x="52" y="237"/>
                      <a:pt x="62" y="217"/>
                      <a:pt x="75" y="198"/>
                    </a:cubicBezTo>
                    <a:cubicBezTo>
                      <a:pt x="88" y="179"/>
                      <a:pt x="102" y="157"/>
                      <a:pt x="117" y="138"/>
                    </a:cubicBezTo>
                    <a:cubicBezTo>
                      <a:pt x="132" y="119"/>
                      <a:pt x="150" y="96"/>
                      <a:pt x="168" y="81"/>
                    </a:cubicBezTo>
                    <a:cubicBezTo>
                      <a:pt x="186" y="66"/>
                      <a:pt x="206" y="56"/>
                      <a:pt x="225" y="45"/>
                    </a:cubicBezTo>
                    <a:cubicBezTo>
                      <a:pt x="244" y="34"/>
                      <a:pt x="254" y="22"/>
                      <a:pt x="279" y="15"/>
                    </a:cubicBezTo>
                    <a:cubicBezTo>
                      <a:pt x="304" y="8"/>
                      <a:pt x="341" y="4"/>
                      <a:pt x="378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7" name="Freeform 987"/>
              <p:cNvSpPr>
                <a:spLocks/>
              </p:cNvSpPr>
              <p:nvPr/>
            </p:nvSpPr>
            <p:spPr bwMode="auto">
              <a:xfrm>
                <a:off x="8835" y="7950"/>
                <a:ext cx="120" cy="150"/>
              </a:xfrm>
              <a:custGeom>
                <a:avLst/>
                <a:gdLst>
                  <a:gd name="T0" fmla="*/ 0 w 120"/>
                  <a:gd name="T1" fmla="*/ 150 h 150"/>
                  <a:gd name="T2" fmla="*/ 45 w 120"/>
                  <a:gd name="T3" fmla="*/ 45 h 150"/>
                  <a:gd name="T4" fmla="*/ 120 w 120"/>
                  <a:gd name="T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50">
                    <a:moveTo>
                      <a:pt x="0" y="150"/>
                    </a:moveTo>
                    <a:cubicBezTo>
                      <a:pt x="12" y="110"/>
                      <a:pt x="25" y="70"/>
                      <a:pt x="45" y="45"/>
                    </a:cubicBezTo>
                    <a:cubicBezTo>
                      <a:pt x="65" y="20"/>
                      <a:pt x="92" y="10"/>
                      <a:pt x="120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8" name="Freeform 988"/>
              <p:cNvSpPr>
                <a:spLocks/>
              </p:cNvSpPr>
              <p:nvPr/>
            </p:nvSpPr>
            <p:spPr bwMode="auto">
              <a:xfrm>
                <a:off x="8595" y="7815"/>
                <a:ext cx="60" cy="75"/>
              </a:xfrm>
              <a:custGeom>
                <a:avLst/>
                <a:gdLst>
                  <a:gd name="T0" fmla="*/ 0 w 60"/>
                  <a:gd name="T1" fmla="*/ 75 h 75"/>
                  <a:gd name="T2" fmla="*/ 60 w 60"/>
                  <a:gd name="T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75">
                    <a:moveTo>
                      <a:pt x="0" y="75"/>
                    </a:moveTo>
                    <a:cubicBezTo>
                      <a:pt x="24" y="47"/>
                      <a:pt x="48" y="20"/>
                      <a:pt x="60" y="0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589" name="Group 989"/>
            <p:cNvGrpSpPr>
              <a:grpSpLocks/>
            </p:cNvGrpSpPr>
            <p:nvPr/>
          </p:nvGrpSpPr>
          <p:grpSpPr bwMode="auto">
            <a:xfrm>
              <a:off x="1910" y="2057"/>
              <a:ext cx="838" cy="687"/>
              <a:chOff x="3186" y="3238"/>
              <a:chExt cx="1048" cy="993"/>
            </a:xfrm>
          </p:grpSpPr>
          <p:sp>
            <p:nvSpPr>
              <p:cNvPr id="282590" name="Oval 990"/>
              <p:cNvSpPr>
                <a:spLocks noChangeArrowheads="1"/>
              </p:cNvSpPr>
              <p:nvPr/>
            </p:nvSpPr>
            <p:spPr bwMode="auto">
              <a:xfrm>
                <a:off x="4014" y="3238"/>
                <a:ext cx="216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1" name="Freeform 991"/>
              <p:cNvSpPr>
                <a:spLocks/>
              </p:cNvSpPr>
              <p:nvPr/>
            </p:nvSpPr>
            <p:spPr bwMode="auto">
              <a:xfrm>
                <a:off x="3270" y="3244"/>
                <a:ext cx="904" cy="971"/>
              </a:xfrm>
              <a:custGeom>
                <a:avLst/>
                <a:gdLst>
                  <a:gd name="T0" fmla="*/ 0 w 2258"/>
                  <a:gd name="T1" fmla="*/ 1575 h 2430"/>
                  <a:gd name="T2" fmla="*/ 2055 w 2258"/>
                  <a:gd name="T3" fmla="*/ 0 h 2430"/>
                  <a:gd name="T4" fmla="*/ 2258 w 2258"/>
                  <a:gd name="T5" fmla="*/ 848 h 2430"/>
                  <a:gd name="T6" fmla="*/ 195 w 2258"/>
                  <a:gd name="T7" fmla="*/ 2430 h 2430"/>
                  <a:gd name="T8" fmla="*/ 0 w 2258"/>
                  <a:gd name="T9" fmla="*/ 1575 h 2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8" h="2430">
                    <a:moveTo>
                      <a:pt x="0" y="1575"/>
                    </a:moveTo>
                    <a:lnTo>
                      <a:pt x="2055" y="0"/>
                    </a:lnTo>
                    <a:lnTo>
                      <a:pt x="2258" y="848"/>
                    </a:lnTo>
                    <a:lnTo>
                      <a:pt x="195" y="2430"/>
                    </a:lnTo>
                    <a:lnTo>
                      <a:pt x="0" y="15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2" name="Oval 992"/>
              <p:cNvSpPr>
                <a:spLocks noChangeArrowheads="1"/>
              </p:cNvSpPr>
              <p:nvPr/>
            </p:nvSpPr>
            <p:spPr bwMode="auto">
              <a:xfrm>
                <a:off x="3204" y="3861"/>
                <a:ext cx="216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3" name="Line 993"/>
              <p:cNvSpPr>
                <a:spLocks noChangeShapeType="1"/>
              </p:cNvSpPr>
              <p:nvPr/>
            </p:nvSpPr>
            <p:spPr bwMode="auto">
              <a:xfrm flipV="1">
                <a:off x="3282" y="3244"/>
                <a:ext cx="810" cy="6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4" name="Line 994"/>
              <p:cNvSpPr>
                <a:spLocks noChangeShapeType="1"/>
              </p:cNvSpPr>
              <p:nvPr/>
            </p:nvSpPr>
            <p:spPr bwMode="auto">
              <a:xfrm flipV="1">
                <a:off x="3364" y="3580"/>
                <a:ext cx="810" cy="6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5" name="Oval 995"/>
              <p:cNvSpPr>
                <a:spLocks noChangeArrowheads="1"/>
              </p:cNvSpPr>
              <p:nvPr/>
            </p:nvSpPr>
            <p:spPr bwMode="auto">
              <a:xfrm>
                <a:off x="3518" y="3941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6" name="Oval 996"/>
              <p:cNvSpPr>
                <a:spLocks noChangeArrowheads="1"/>
              </p:cNvSpPr>
              <p:nvPr/>
            </p:nvSpPr>
            <p:spPr bwMode="auto">
              <a:xfrm>
                <a:off x="3573" y="3967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7" name="Oval 997"/>
              <p:cNvSpPr>
                <a:spLocks noChangeArrowheads="1"/>
              </p:cNvSpPr>
              <p:nvPr/>
            </p:nvSpPr>
            <p:spPr bwMode="auto">
              <a:xfrm>
                <a:off x="3585" y="3911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8" name="Oval 998"/>
              <p:cNvSpPr>
                <a:spLocks noChangeArrowheads="1"/>
              </p:cNvSpPr>
              <p:nvPr/>
            </p:nvSpPr>
            <p:spPr bwMode="auto">
              <a:xfrm>
                <a:off x="3477" y="3899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9" name="Oval 999"/>
              <p:cNvSpPr>
                <a:spLocks noChangeArrowheads="1"/>
              </p:cNvSpPr>
              <p:nvPr/>
            </p:nvSpPr>
            <p:spPr bwMode="auto">
              <a:xfrm>
                <a:off x="3367" y="3845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0" name="Oval 1000"/>
              <p:cNvSpPr>
                <a:spLocks noChangeArrowheads="1"/>
              </p:cNvSpPr>
              <p:nvPr/>
            </p:nvSpPr>
            <p:spPr bwMode="auto">
              <a:xfrm>
                <a:off x="3418" y="3831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1" name="Oval 1001"/>
              <p:cNvSpPr>
                <a:spLocks noChangeArrowheads="1"/>
              </p:cNvSpPr>
              <p:nvPr/>
            </p:nvSpPr>
            <p:spPr bwMode="auto">
              <a:xfrm>
                <a:off x="3458" y="3951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2" name="Oval 1002"/>
              <p:cNvSpPr>
                <a:spLocks noChangeArrowheads="1"/>
              </p:cNvSpPr>
              <p:nvPr/>
            </p:nvSpPr>
            <p:spPr bwMode="auto">
              <a:xfrm>
                <a:off x="3498" y="4072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3" name="Oval 1003"/>
              <p:cNvSpPr>
                <a:spLocks noChangeArrowheads="1"/>
              </p:cNvSpPr>
              <p:nvPr/>
            </p:nvSpPr>
            <p:spPr bwMode="auto">
              <a:xfrm>
                <a:off x="3435" y="4033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4" name="Oval 1004"/>
              <p:cNvSpPr>
                <a:spLocks noChangeArrowheads="1"/>
              </p:cNvSpPr>
              <p:nvPr/>
            </p:nvSpPr>
            <p:spPr bwMode="auto">
              <a:xfrm>
                <a:off x="3505" y="3833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5" name="Oval 1005"/>
              <p:cNvSpPr>
                <a:spLocks noChangeArrowheads="1"/>
              </p:cNvSpPr>
              <p:nvPr/>
            </p:nvSpPr>
            <p:spPr bwMode="auto">
              <a:xfrm>
                <a:off x="3478" y="376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6" name="Oval 1006"/>
              <p:cNvSpPr>
                <a:spLocks noChangeArrowheads="1"/>
              </p:cNvSpPr>
              <p:nvPr/>
            </p:nvSpPr>
            <p:spPr bwMode="auto">
              <a:xfrm>
                <a:off x="3553" y="3833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7" name="Oval 1007"/>
              <p:cNvSpPr>
                <a:spLocks noChangeArrowheads="1"/>
              </p:cNvSpPr>
              <p:nvPr/>
            </p:nvSpPr>
            <p:spPr bwMode="auto">
              <a:xfrm>
                <a:off x="3652" y="3889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8" name="Oval 1008"/>
              <p:cNvSpPr>
                <a:spLocks noChangeArrowheads="1"/>
              </p:cNvSpPr>
              <p:nvPr/>
            </p:nvSpPr>
            <p:spPr bwMode="auto">
              <a:xfrm>
                <a:off x="3607" y="387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9" name="Oval 1009"/>
              <p:cNvSpPr>
                <a:spLocks noChangeArrowheads="1"/>
              </p:cNvSpPr>
              <p:nvPr/>
            </p:nvSpPr>
            <p:spPr bwMode="auto">
              <a:xfrm>
                <a:off x="3430" y="374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0" name="Oval 1010"/>
              <p:cNvSpPr>
                <a:spLocks noChangeArrowheads="1"/>
              </p:cNvSpPr>
              <p:nvPr/>
            </p:nvSpPr>
            <p:spPr bwMode="auto">
              <a:xfrm>
                <a:off x="3529" y="373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1" name="Oval 1011"/>
              <p:cNvSpPr>
                <a:spLocks noChangeArrowheads="1"/>
              </p:cNvSpPr>
              <p:nvPr/>
            </p:nvSpPr>
            <p:spPr bwMode="auto">
              <a:xfrm>
                <a:off x="3613" y="377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2" name="Oval 1012"/>
              <p:cNvSpPr>
                <a:spLocks noChangeArrowheads="1"/>
              </p:cNvSpPr>
              <p:nvPr/>
            </p:nvSpPr>
            <p:spPr bwMode="auto">
              <a:xfrm>
                <a:off x="3581" y="3734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3" name="Oval 1013"/>
              <p:cNvSpPr>
                <a:spLocks noChangeArrowheads="1"/>
              </p:cNvSpPr>
              <p:nvPr/>
            </p:nvSpPr>
            <p:spPr bwMode="auto">
              <a:xfrm>
                <a:off x="3614" y="3689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4" name="Oval 1014"/>
              <p:cNvSpPr>
                <a:spLocks noChangeArrowheads="1"/>
              </p:cNvSpPr>
              <p:nvPr/>
            </p:nvSpPr>
            <p:spPr bwMode="auto">
              <a:xfrm>
                <a:off x="3668" y="375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5" name="Oval 1015"/>
              <p:cNvSpPr>
                <a:spLocks noChangeArrowheads="1"/>
              </p:cNvSpPr>
              <p:nvPr/>
            </p:nvSpPr>
            <p:spPr bwMode="auto">
              <a:xfrm>
                <a:off x="3692" y="3809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6" name="Oval 1016"/>
              <p:cNvSpPr>
                <a:spLocks noChangeArrowheads="1"/>
              </p:cNvSpPr>
              <p:nvPr/>
            </p:nvSpPr>
            <p:spPr bwMode="auto">
              <a:xfrm>
                <a:off x="3689" y="3671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7" name="Oval 1017"/>
              <p:cNvSpPr>
                <a:spLocks noChangeArrowheads="1"/>
              </p:cNvSpPr>
              <p:nvPr/>
            </p:nvSpPr>
            <p:spPr bwMode="auto">
              <a:xfrm>
                <a:off x="3539" y="3671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8" name="Oval 1018"/>
              <p:cNvSpPr>
                <a:spLocks noChangeArrowheads="1"/>
              </p:cNvSpPr>
              <p:nvPr/>
            </p:nvSpPr>
            <p:spPr bwMode="auto">
              <a:xfrm>
                <a:off x="3723" y="3726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9" name="Oval 1019"/>
              <p:cNvSpPr>
                <a:spLocks noChangeArrowheads="1"/>
              </p:cNvSpPr>
              <p:nvPr/>
            </p:nvSpPr>
            <p:spPr bwMode="auto">
              <a:xfrm>
                <a:off x="3693" y="3895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0" name="Oval 1020"/>
              <p:cNvSpPr>
                <a:spLocks noChangeArrowheads="1"/>
              </p:cNvSpPr>
              <p:nvPr/>
            </p:nvSpPr>
            <p:spPr bwMode="auto">
              <a:xfrm>
                <a:off x="3795" y="3785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1" name="Oval 1021"/>
              <p:cNvSpPr>
                <a:spLocks noChangeArrowheads="1"/>
              </p:cNvSpPr>
              <p:nvPr/>
            </p:nvSpPr>
            <p:spPr bwMode="auto">
              <a:xfrm>
                <a:off x="3755" y="381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2" name="Oval 1022"/>
              <p:cNvSpPr>
                <a:spLocks noChangeArrowheads="1"/>
              </p:cNvSpPr>
              <p:nvPr/>
            </p:nvSpPr>
            <p:spPr bwMode="auto">
              <a:xfrm>
                <a:off x="3702" y="3626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3" name="Oval 1023"/>
              <p:cNvSpPr>
                <a:spLocks noChangeArrowheads="1"/>
              </p:cNvSpPr>
              <p:nvPr/>
            </p:nvSpPr>
            <p:spPr bwMode="auto">
              <a:xfrm>
                <a:off x="3617" y="3611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4" name="Oval 1024"/>
              <p:cNvSpPr>
                <a:spLocks noChangeArrowheads="1"/>
              </p:cNvSpPr>
              <p:nvPr/>
            </p:nvSpPr>
            <p:spPr bwMode="auto">
              <a:xfrm>
                <a:off x="3665" y="3572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5" name="Oval 1025"/>
              <p:cNvSpPr>
                <a:spLocks noChangeArrowheads="1"/>
              </p:cNvSpPr>
              <p:nvPr/>
            </p:nvSpPr>
            <p:spPr bwMode="auto">
              <a:xfrm>
                <a:off x="3713" y="3533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6" name="Oval 1026"/>
              <p:cNvSpPr>
                <a:spLocks noChangeArrowheads="1"/>
              </p:cNvSpPr>
              <p:nvPr/>
            </p:nvSpPr>
            <p:spPr bwMode="auto">
              <a:xfrm>
                <a:off x="3789" y="3494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7" name="Oval 1027"/>
              <p:cNvSpPr>
                <a:spLocks noChangeArrowheads="1"/>
              </p:cNvSpPr>
              <p:nvPr/>
            </p:nvSpPr>
            <p:spPr bwMode="auto">
              <a:xfrm>
                <a:off x="3859" y="3506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8" name="Oval 1028"/>
              <p:cNvSpPr>
                <a:spLocks noChangeArrowheads="1"/>
              </p:cNvSpPr>
              <p:nvPr/>
            </p:nvSpPr>
            <p:spPr bwMode="auto">
              <a:xfrm>
                <a:off x="3846" y="3566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9" name="Oval 1029"/>
              <p:cNvSpPr>
                <a:spLocks noChangeArrowheads="1"/>
              </p:cNvSpPr>
              <p:nvPr/>
            </p:nvSpPr>
            <p:spPr bwMode="auto">
              <a:xfrm>
                <a:off x="3759" y="3610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0" name="Oval 1030"/>
              <p:cNvSpPr>
                <a:spLocks noChangeArrowheads="1"/>
              </p:cNvSpPr>
              <p:nvPr/>
            </p:nvSpPr>
            <p:spPr bwMode="auto">
              <a:xfrm>
                <a:off x="3803" y="3641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1" name="Oval 1031"/>
              <p:cNvSpPr>
                <a:spLocks noChangeArrowheads="1"/>
              </p:cNvSpPr>
              <p:nvPr/>
            </p:nvSpPr>
            <p:spPr bwMode="auto">
              <a:xfrm>
                <a:off x="3784" y="3720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2" name="Oval 1032"/>
              <p:cNvSpPr>
                <a:spLocks noChangeArrowheads="1"/>
              </p:cNvSpPr>
              <p:nvPr/>
            </p:nvSpPr>
            <p:spPr bwMode="auto">
              <a:xfrm>
                <a:off x="3870" y="3777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3" name="Oval 1033"/>
              <p:cNvSpPr>
                <a:spLocks noChangeArrowheads="1"/>
              </p:cNvSpPr>
              <p:nvPr/>
            </p:nvSpPr>
            <p:spPr bwMode="auto">
              <a:xfrm>
                <a:off x="3898" y="3690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4" name="Oval 1034"/>
              <p:cNvSpPr>
                <a:spLocks noChangeArrowheads="1"/>
              </p:cNvSpPr>
              <p:nvPr/>
            </p:nvSpPr>
            <p:spPr bwMode="auto">
              <a:xfrm>
                <a:off x="3917" y="3628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5" name="Oval 1035"/>
              <p:cNvSpPr>
                <a:spLocks noChangeArrowheads="1"/>
              </p:cNvSpPr>
              <p:nvPr/>
            </p:nvSpPr>
            <p:spPr bwMode="auto">
              <a:xfrm>
                <a:off x="3955" y="3566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6" name="Oval 1036"/>
              <p:cNvSpPr>
                <a:spLocks noChangeArrowheads="1"/>
              </p:cNvSpPr>
              <p:nvPr/>
            </p:nvSpPr>
            <p:spPr bwMode="auto">
              <a:xfrm>
                <a:off x="3955" y="3665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7" name="Oval 1037"/>
              <p:cNvSpPr>
                <a:spLocks noChangeArrowheads="1"/>
              </p:cNvSpPr>
              <p:nvPr/>
            </p:nvSpPr>
            <p:spPr bwMode="auto">
              <a:xfrm>
                <a:off x="3916" y="3498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8" name="Oval 1038"/>
              <p:cNvSpPr>
                <a:spLocks noChangeArrowheads="1"/>
              </p:cNvSpPr>
              <p:nvPr/>
            </p:nvSpPr>
            <p:spPr bwMode="auto">
              <a:xfrm>
                <a:off x="3893" y="3398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9" name="Oval 1039"/>
              <p:cNvSpPr>
                <a:spLocks noChangeArrowheads="1"/>
              </p:cNvSpPr>
              <p:nvPr/>
            </p:nvSpPr>
            <p:spPr bwMode="auto">
              <a:xfrm>
                <a:off x="3819" y="3454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0" name="Oval 1040"/>
              <p:cNvSpPr>
                <a:spLocks noChangeArrowheads="1"/>
              </p:cNvSpPr>
              <p:nvPr/>
            </p:nvSpPr>
            <p:spPr bwMode="auto">
              <a:xfrm>
                <a:off x="3943" y="3425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1" name="Oval 1041"/>
              <p:cNvSpPr>
                <a:spLocks noChangeArrowheads="1"/>
              </p:cNvSpPr>
              <p:nvPr/>
            </p:nvSpPr>
            <p:spPr bwMode="auto">
              <a:xfrm>
                <a:off x="4004" y="3398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2" name="Oval 1042"/>
              <p:cNvSpPr>
                <a:spLocks noChangeArrowheads="1"/>
              </p:cNvSpPr>
              <p:nvPr/>
            </p:nvSpPr>
            <p:spPr bwMode="auto">
              <a:xfrm>
                <a:off x="3968" y="3503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3" name="Oval 1043"/>
              <p:cNvSpPr>
                <a:spLocks noChangeArrowheads="1"/>
              </p:cNvSpPr>
              <p:nvPr/>
            </p:nvSpPr>
            <p:spPr bwMode="auto">
              <a:xfrm>
                <a:off x="4019" y="3589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4" name="Oval 1044"/>
              <p:cNvSpPr>
                <a:spLocks noChangeArrowheads="1"/>
              </p:cNvSpPr>
              <p:nvPr/>
            </p:nvSpPr>
            <p:spPr bwMode="auto">
              <a:xfrm>
                <a:off x="4070" y="3502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5" name="Oval 1045"/>
              <p:cNvSpPr>
                <a:spLocks noChangeArrowheads="1"/>
              </p:cNvSpPr>
              <p:nvPr/>
            </p:nvSpPr>
            <p:spPr bwMode="auto">
              <a:xfrm>
                <a:off x="4079" y="3379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6" name="Oval 1046"/>
              <p:cNvSpPr>
                <a:spLocks noChangeArrowheads="1"/>
              </p:cNvSpPr>
              <p:nvPr/>
            </p:nvSpPr>
            <p:spPr bwMode="auto">
              <a:xfrm>
                <a:off x="4082" y="3308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7" name="Oval 1047"/>
              <p:cNvSpPr>
                <a:spLocks noChangeArrowheads="1"/>
              </p:cNvSpPr>
              <p:nvPr/>
            </p:nvSpPr>
            <p:spPr bwMode="auto">
              <a:xfrm>
                <a:off x="4033" y="327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8" name="Oval 1048"/>
              <p:cNvSpPr>
                <a:spLocks noChangeArrowheads="1"/>
              </p:cNvSpPr>
              <p:nvPr/>
            </p:nvSpPr>
            <p:spPr bwMode="auto">
              <a:xfrm>
                <a:off x="4014" y="3466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9" name="Oval 1049"/>
              <p:cNvSpPr>
                <a:spLocks noChangeArrowheads="1"/>
              </p:cNvSpPr>
              <p:nvPr/>
            </p:nvSpPr>
            <p:spPr bwMode="auto">
              <a:xfrm>
                <a:off x="3997" y="3683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0" name="Oval 1050"/>
              <p:cNvSpPr>
                <a:spLocks noChangeArrowheads="1"/>
              </p:cNvSpPr>
              <p:nvPr/>
            </p:nvSpPr>
            <p:spPr bwMode="auto">
              <a:xfrm>
                <a:off x="4080" y="3590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1" name="Oval 1051"/>
              <p:cNvSpPr>
                <a:spLocks noChangeArrowheads="1"/>
              </p:cNvSpPr>
              <p:nvPr/>
            </p:nvSpPr>
            <p:spPr bwMode="auto">
              <a:xfrm>
                <a:off x="4138" y="3496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2" name="Oval 1052"/>
              <p:cNvSpPr>
                <a:spLocks noChangeArrowheads="1"/>
              </p:cNvSpPr>
              <p:nvPr/>
            </p:nvSpPr>
            <p:spPr bwMode="auto">
              <a:xfrm>
                <a:off x="4128" y="3402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3" name="Oval 1053"/>
              <p:cNvSpPr>
                <a:spLocks noChangeArrowheads="1"/>
              </p:cNvSpPr>
              <p:nvPr/>
            </p:nvSpPr>
            <p:spPr bwMode="auto">
              <a:xfrm>
                <a:off x="4150" y="3299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4" name="Oval 1054"/>
              <p:cNvSpPr>
                <a:spLocks noChangeArrowheads="1"/>
              </p:cNvSpPr>
              <p:nvPr/>
            </p:nvSpPr>
            <p:spPr bwMode="auto">
              <a:xfrm>
                <a:off x="4184" y="3401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5" name="Freeform 1055"/>
              <p:cNvSpPr>
                <a:spLocks/>
              </p:cNvSpPr>
              <p:nvPr/>
            </p:nvSpPr>
            <p:spPr bwMode="auto">
              <a:xfrm>
                <a:off x="3429" y="3843"/>
                <a:ext cx="315" cy="276"/>
              </a:xfrm>
              <a:custGeom>
                <a:avLst/>
                <a:gdLst>
                  <a:gd name="T0" fmla="*/ 0 w 787"/>
                  <a:gd name="T1" fmla="*/ 691 h 691"/>
                  <a:gd name="T2" fmla="*/ 30 w 787"/>
                  <a:gd name="T3" fmla="*/ 639 h 691"/>
                  <a:gd name="T4" fmla="*/ 15 w 787"/>
                  <a:gd name="T5" fmla="*/ 579 h 691"/>
                  <a:gd name="T6" fmla="*/ 90 w 787"/>
                  <a:gd name="T7" fmla="*/ 474 h 691"/>
                  <a:gd name="T8" fmla="*/ 97 w 787"/>
                  <a:gd name="T9" fmla="*/ 346 h 691"/>
                  <a:gd name="T10" fmla="*/ 67 w 787"/>
                  <a:gd name="T11" fmla="*/ 264 h 691"/>
                  <a:gd name="T12" fmla="*/ 105 w 787"/>
                  <a:gd name="T13" fmla="*/ 189 h 691"/>
                  <a:gd name="T14" fmla="*/ 105 w 787"/>
                  <a:gd name="T15" fmla="*/ 144 h 691"/>
                  <a:gd name="T16" fmla="*/ 202 w 787"/>
                  <a:gd name="T17" fmla="*/ 46 h 691"/>
                  <a:gd name="T18" fmla="*/ 345 w 787"/>
                  <a:gd name="T19" fmla="*/ 9 h 691"/>
                  <a:gd name="T20" fmla="*/ 487 w 787"/>
                  <a:gd name="T21" fmla="*/ 99 h 691"/>
                  <a:gd name="T22" fmla="*/ 622 w 787"/>
                  <a:gd name="T23" fmla="*/ 144 h 691"/>
                  <a:gd name="T24" fmla="*/ 712 w 787"/>
                  <a:gd name="T25" fmla="*/ 181 h 691"/>
                  <a:gd name="T26" fmla="*/ 787 w 787"/>
                  <a:gd name="T27" fmla="*/ 181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7" h="691">
                    <a:moveTo>
                      <a:pt x="0" y="691"/>
                    </a:moveTo>
                    <a:cubicBezTo>
                      <a:pt x="14" y="674"/>
                      <a:pt x="28" y="658"/>
                      <a:pt x="30" y="639"/>
                    </a:cubicBezTo>
                    <a:cubicBezTo>
                      <a:pt x="32" y="620"/>
                      <a:pt x="5" y="606"/>
                      <a:pt x="15" y="579"/>
                    </a:cubicBezTo>
                    <a:cubicBezTo>
                      <a:pt x="25" y="552"/>
                      <a:pt x="76" y="513"/>
                      <a:pt x="90" y="474"/>
                    </a:cubicBezTo>
                    <a:cubicBezTo>
                      <a:pt x="104" y="435"/>
                      <a:pt x="101" y="381"/>
                      <a:pt x="97" y="346"/>
                    </a:cubicBezTo>
                    <a:cubicBezTo>
                      <a:pt x="93" y="311"/>
                      <a:pt x="66" y="290"/>
                      <a:pt x="67" y="264"/>
                    </a:cubicBezTo>
                    <a:cubicBezTo>
                      <a:pt x="68" y="238"/>
                      <a:pt x="99" y="209"/>
                      <a:pt x="105" y="189"/>
                    </a:cubicBezTo>
                    <a:cubicBezTo>
                      <a:pt x="111" y="169"/>
                      <a:pt x="89" y="168"/>
                      <a:pt x="105" y="144"/>
                    </a:cubicBezTo>
                    <a:cubicBezTo>
                      <a:pt x="121" y="120"/>
                      <a:pt x="162" y="68"/>
                      <a:pt x="202" y="46"/>
                    </a:cubicBezTo>
                    <a:cubicBezTo>
                      <a:pt x="242" y="24"/>
                      <a:pt x="298" y="0"/>
                      <a:pt x="345" y="9"/>
                    </a:cubicBezTo>
                    <a:cubicBezTo>
                      <a:pt x="392" y="18"/>
                      <a:pt x="441" y="77"/>
                      <a:pt x="487" y="99"/>
                    </a:cubicBezTo>
                    <a:cubicBezTo>
                      <a:pt x="533" y="121"/>
                      <a:pt x="585" y="130"/>
                      <a:pt x="622" y="144"/>
                    </a:cubicBezTo>
                    <a:cubicBezTo>
                      <a:pt x="659" y="158"/>
                      <a:pt x="685" y="175"/>
                      <a:pt x="712" y="181"/>
                    </a:cubicBezTo>
                    <a:cubicBezTo>
                      <a:pt x="739" y="187"/>
                      <a:pt x="763" y="184"/>
                      <a:pt x="787" y="1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6" name="Freeform 1056"/>
              <p:cNvSpPr>
                <a:spLocks/>
              </p:cNvSpPr>
              <p:nvPr/>
            </p:nvSpPr>
            <p:spPr bwMode="auto">
              <a:xfrm>
                <a:off x="3422" y="3688"/>
                <a:ext cx="287" cy="408"/>
              </a:xfrm>
              <a:custGeom>
                <a:avLst/>
                <a:gdLst>
                  <a:gd name="T0" fmla="*/ 212 w 717"/>
                  <a:gd name="T1" fmla="*/ 1021 h 1021"/>
                  <a:gd name="T2" fmla="*/ 249 w 717"/>
                  <a:gd name="T3" fmla="*/ 939 h 1021"/>
                  <a:gd name="T4" fmla="*/ 279 w 717"/>
                  <a:gd name="T5" fmla="*/ 826 h 1021"/>
                  <a:gd name="T6" fmla="*/ 279 w 717"/>
                  <a:gd name="T7" fmla="*/ 706 h 1021"/>
                  <a:gd name="T8" fmla="*/ 189 w 717"/>
                  <a:gd name="T9" fmla="*/ 616 h 1021"/>
                  <a:gd name="T10" fmla="*/ 92 w 717"/>
                  <a:gd name="T11" fmla="*/ 481 h 1021"/>
                  <a:gd name="T12" fmla="*/ 9 w 717"/>
                  <a:gd name="T13" fmla="*/ 391 h 1021"/>
                  <a:gd name="T14" fmla="*/ 39 w 717"/>
                  <a:gd name="T15" fmla="*/ 279 h 1021"/>
                  <a:gd name="T16" fmla="*/ 47 w 717"/>
                  <a:gd name="T17" fmla="*/ 181 h 1021"/>
                  <a:gd name="T18" fmla="*/ 174 w 717"/>
                  <a:gd name="T19" fmla="*/ 241 h 1021"/>
                  <a:gd name="T20" fmla="*/ 272 w 717"/>
                  <a:gd name="T21" fmla="*/ 189 h 1021"/>
                  <a:gd name="T22" fmla="*/ 332 w 717"/>
                  <a:gd name="T23" fmla="*/ 24 h 1021"/>
                  <a:gd name="T24" fmla="*/ 489 w 717"/>
                  <a:gd name="T25" fmla="*/ 46 h 1021"/>
                  <a:gd name="T26" fmla="*/ 444 w 717"/>
                  <a:gd name="T27" fmla="*/ 189 h 1021"/>
                  <a:gd name="T28" fmla="*/ 504 w 717"/>
                  <a:gd name="T29" fmla="*/ 241 h 1021"/>
                  <a:gd name="T30" fmla="*/ 654 w 717"/>
                  <a:gd name="T31" fmla="*/ 219 h 1021"/>
                  <a:gd name="T32" fmla="*/ 707 w 717"/>
                  <a:gd name="T33" fmla="*/ 339 h 1021"/>
                  <a:gd name="T34" fmla="*/ 594 w 717"/>
                  <a:gd name="T35" fmla="*/ 526 h 1021"/>
                  <a:gd name="T36" fmla="*/ 602 w 717"/>
                  <a:gd name="T37" fmla="*/ 669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7" h="1021">
                    <a:moveTo>
                      <a:pt x="212" y="1021"/>
                    </a:moveTo>
                    <a:cubicBezTo>
                      <a:pt x="225" y="996"/>
                      <a:pt x="238" y="971"/>
                      <a:pt x="249" y="939"/>
                    </a:cubicBezTo>
                    <a:cubicBezTo>
                      <a:pt x="260" y="907"/>
                      <a:pt x="274" y="865"/>
                      <a:pt x="279" y="826"/>
                    </a:cubicBezTo>
                    <a:cubicBezTo>
                      <a:pt x="284" y="787"/>
                      <a:pt x="294" y="741"/>
                      <a:pt x="279" y="706"/>
                    </a:cubicBezTo>
                    <a:cubicBezTo>
                      <a:pt x="264" y="671"/>
                      <a:pt x="220" y="653"/>
                      <a:pt x="189" y="616"/>
                    </a:cubicBezTo>
                    <a:cubicBezTo>
                      <a:pt x="158" y="579"/>
                      <a:pt x="122" y="518"/>
                      <a:pt x="92" y="481"/>
                    </a:cubicBezTo>
                    <a:cubicBezTo>
                      <a:pt x="62" y="444"/>
                      <a:pt x="18" y="424"/>
                      <a:pt x="9" y="391"/>
                    </a:cubicBezTo>
                    <a:cubicBezTo>
                      <a:pt x="0" y="358"/>
                      <a:pt x="33" y="314"/>
                      <a:pt x="39" y="279"/>
                    </a:cubicBezTo>
                    <a:cubicBezTo>
                      <a:pt x="45" y="244"/>
                      <a:pt x="25" y="187"/>
                      <a:pt x="47" y="181"/>
                    </a:cubicBezTo>
                    <a:cubicBezTo>
                      <a:pt x="69" y="175"/>
                      <a:pt x="137" y="240"/>
                      <a:pt x="174" y="241"/>
                    </a:cubicBezTo>
                    <a:cubicBezTo>
                      <a:pt x="211" y="242"/>
                      <a:pt x="246" y="225"/>
                      <a:pt x="272" y="189"/>
                    </a:cubicBezTo>
                    <a:cubicBezTo>
                      <a:pt x="298" y="153"/>
                      <a:pt x="296" y="48"/>
                      <a:pt x="332" y="24"/>
                    </a:cubicBezTo>
                    <a:cubicBezTo>
                      <a:pt x="368" y="0"/>
                      <a:pt x="470" y="19"/>
                      <a:pt x="489" y="46"/>
                    </a:cubicBezTo>
                    <a:cubicBezTo>
                      <a:pt x="508" y="73"/>
                      <a:pt x="442" y="157"/>
                      <a:pt x="444" y="189"/>
                    </a:cubicBezTo>
                    <a:cubicBezTo>
                      <a:pt x="446" y="221"/>
                      <a:pt x="469" y="236"/>
                      <a:pt x="504" y="241"/>
                    </a:cubicBezTo>
                    <a:cubicBezTo>
                      <a:pt x="539" y="246"/>
                      <a:pt x="620" y="203"/>
                      <a:pt x="654" y="219"/>
                    </a:cubicBezTo>
                    <a:cubicBezTo>
                      <a:pt x="688" y="235"/>
                      <a:pt x="717" y="288"/>
                      <a:pt x="707" y="339"/>
                    </a:cubicBezTo>
                    <a:cubicBezTo>
                      <a:pt x="697" y="390"/>
                      <a:pt x="612" y="471"/>
                      <a:pt x="594" y="526"/>
                    </a:cubicBezTo>
                    <a:cubicBezTo>
                      <a:pt x="576" y="581"/>
                      <a:pt x="589" y="625"/>
                      <a:pt x="602" y="669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7" name="Freeform 1057"/>
              <p:cNvSpPr>
                <a:spLocks/>
              </p:cNvSpPr>
              <p:nvPr/>
            </p:nvSpPr>
            <p:spPr bwMode="auto">
              <a:xfrm>
                <a:off x="3336" y="3831"/>
                <a:ext cx="56" cy="82"/>
              </a:xfrm>
              <a:custGeom>
                <a:avLst/>
                <a:gdLst>
                  <a:gd name="T0" fmla="*/ 0 w 140"/>
                  <a:gd name="T1" fmla="*/ 0 h 203"/>
                  <a:gd name="T2" fmla="*/ 105 w 140"/>
                  <a:gd name="T3" fmla="*/ 45 h 203"/>
                  <a:gd name="T4" fmla="*/ 135 w 140"/>
                  <a:gd name="T5" fmla="*/ 135 h 203"/>
                  <a:gd name="T6" fmla="*/ 135 w 140"/>
                  <a:gd name="T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203">
                    <a:moveTo>
                      <a:pt x="0" y="0"/>
                    </a:moveTo>
                    <a:cubicBezTo>
                      <a:pt x="41" y="11"/>
                      <a:pt x="83" y="23"/>
                      <a:pt x="105" y="45"/>
                    </a:cubicBezTo>
                    <a:cubicBezTo>
                      <a:pt x="127" y="67"/>
                      <a:pt x="130" y="109"/>
                      <a:pt x="135" y="135"/>
                    </a:cubicBezTo>
                    <a:cubicBezTo>
                      <a:pt x="140" y="161"/>
                      <a:pt x="137" y="182"/>
                      <a:pt x="135" y="203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8" name="Freeform 1058"/>
              <p:cNvSpPr>
                <a:spLocks/>
              </p:cNvSpPr>
              <p:nvPr/>
            </p:nvSpPr>
            <p:spPr bwMode="auto">
              <a:xfrm>
                <a:off x="3622" y="3542"/>
                <a:ext cx="324" cy="336"/>
              </a:xfrm>
              <a:custGeom>
                <a:avLst/>
                <a:gdLst>
                  <a:gd name="T0" fmla="*/ 13 w 810"/>
                  <a:gd name="T1" fmla="*/ 185 h 842"/>
                  <a:gd name="T2" fmla="*/ 200 w 810"/>
                  <a:gd name="T3" fmla="*/ 343 h 842"/>
                  <a:gd name="T4" fmla="*/ 305 w 810"/>
                  <a:gd name="T5" fmla="*/ 223 h 842"/>
                  <a:gd name="T6" fmla="*/ 425 w 810"/>
                  <a:gd name="T7" fmla="*/ 223 h 842"/>
                  <a:gd name="T8" fmla="*/ 283 w 810"/>
                  <a:gd name="T9" fmla="*/ 455 h 842"/>
                  <a:gd name="T10" fmla="*/ 425 w 810"/>
                  <a:gd name="T11" fmla="*/ 485 h 842"/>
                  <a:gd name="T12" fmla="*/ 463 w 810"/>
                  <a:gd name="T13" fmla="*/ 635 h 842"/>
                  <a:gd name="T14" fmla="*/ 365 w 810"/>
                  <a:gd name="T15" fmla="*/ 740 h 842"/>
                  <a:gd name="T16" fmla="*/ 410 w 810"/>
                  <a:gd name="T17" fmla="*/ 823 h 842"/>
                  <a:gd name="T18" fmla="*/ 688 w 810"/>
                  <a:gd name="T19" fmla="*/ 628 h 842"/>
                  <a:gd name="T20" fmla="*/ 718 w 810"/>
                  <a:gd name="T21" fmla="*/ 478 h 842"/>
                  <a:gd name="T22" fmla="*/ 755 w 810"/>
                  <a:gd name="T23" fmla="*/ 403 h 842"/>
                  <a:gd name="T24" fmla="*/ 770 w 810"/>
                  <a:gd name="T25" fmla="*/ 260 h 842"/>
                  <a:gd name="T26" fmla="*/ 515 w 810"/>
                  <a:gd name="T27" fmla="*/ 260 h 842"/>
                  <a:gd name="T28" fmla="*/ 598 w 810"/>
                  <a:gd name="T29" fmla="*/ 88 h 842"/>
                  <a:gd name="T30" fmla="*/ 260 w 810"/>
                  <a:gd name="T31" fmla="*/ 5 h 842"/>
                  <a:gd name="T32" fmla="*/ 125 w 810"/>
                  <a:gd name="T33" fmla="*/ 118 h 842"/>
                  <a:gd name="T34" fmla="*/ 13 w 810"/>
                  <a:gd name="T35" fmla="*/ 185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0" h="842">
                    <a:moveTo>
                      <a:pt x="13" y="185"/>
                    </a:moveTo>
                    <a:cubicBezTo>
                      <a:pt x="26" y="223"/>
                      <a:pt x="151" y="337"/>
                      <a:pt x="200" y="343"/>
                    </a:cubicBezTo>
                    <a:cubicBezTo>
                      <a:pt x="249" y="349"/>
                      <a:pt x="267" y="243"/>
                      <a:pt x="305" y="223"/>
                    </a:cubicBezTo>
                    <a:cubicBezTo>
                      <a:pt x="343" y="203"/>
                      <a:pt x="429" y="184"/>
                      <a:pt x="425" y="223"/>
                    </a:cubicBezTo>
                    <a:cubicBezTo>
                      <a:pt x="421" y="262"/>
                      <a:pt x="283" y="411"/>
                      <a:pt x="283" y="455"/>
                    </a:cubicBezTo>
                    <a:cubicBezTo>
                      <a:pt x="283" y="499"/>
                      <a:pt x="395" y="455"/>
                      <a:pt x="425" y="485"/>
                    </a:cubicBezTo>
                    <a:cubicBezTo>
                      <a:pt x="455" y="515"/>
                      <a:pt x="473" y="593"/>
                      <a:pt x="463" y="635"/>
                    </a:cubicBezTo>
                    <a:cubicBezTo>
                      <a:pt x="453" y="677"/>
                      <a:pt x="374" y="709"/>
                      <a:pt x="365" y="740"/>
                    </a:cubicBezTo>
                    <a:cubicBezTo>
                      <a:pt x="356" y="771"/>
                      <a:pt x="356" y="842"/>
                      <a:pt x="410" y="823"/>
                    </a:cubicBezTo>
                    <a:cubicBezTo>
                      <a:pt x="464" y="804"/>
                      <a:pt x="637" y="685"/>
                      <a:pt x="688" y="628"/>
                    </a:cubicBezTo>
                    <a:cubicBezTo>
                      <a:pt x="739" y="571"/>
                      <a:pt x="707" y="515"/>
                      <a:pt x="718" y="478"/>
                    </a:cubicBezTo>
                    <a:cubicBezTo>
                      <a:pt x="729" y="441"/>
                      <a:pt x="746" y="439"/>
                      <a:pt x="755" y="403"/>
                    </a:cubicBezTo>
                    <a:cubicBezTo>
                      <a:pt x="764" y="367"/>
                      <a:pt x="810" y="284"/>
                      <a:pt x="770" y="260"/>
                    </a:cubicBezTo>
                    <a:cubicBezTo>
                      <a:pt x="730" y="236"/>
                      <a:pt x="544" y="289"/>
                      <a:pt x="515" y="260"/>
                    </a:cubicBezTo>
                    <a:cubicBezTo>
                      <a:pt x="486" y="231"/>
                      <a:pt x="640" y="130"/>
                      <a:pt x="598" y="88"/>
                    </a:cubicBezTo>
                    <a:cubicBezTo>
                      <a:pt x="556" y="46"/>
                      <a:pt x="339" y="0"/>
                      <a:pt x="260" y="5"/>
                    </a:cubicBezTo>
                    <a:cubicBezTo>
                      <a:pt x="181" y="10"/>
                      <a:pt x="173" y="86"/>
                      <a:pt x="125" y="118"/>
                    </a:cubicBezTo>
                    <a:cubicBezTo>
                      <a:pt x="77" y="150"/>
                      <a:pt x="0" y="147"/>
                      <a:pt x="13" y="185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9" name="Freeform 1059"/>
              <p:cNvSpPr>
                <a:spLocks/>
              </p:cNvSpPr>
              <p:nvPr/>
            </p:nvSpPr>
            <p:spPr bwMode="auto">
              <a:xfrm>
                <a:off x="3567" y="3421"/>
                <a:ext cx="390" cy="618"/>
              </a:xfrm>
              <a:custGeom>
                <a:avLst/>
                <a:gdLst>
                  <a:gd name="T0" fmla="*/ 0 w 975"/>
                  <a:gd name="T1" fmla="*/ 1545 h 1545"/>
                  <a:gd name="T2" fmla="*/ 60 w 975"/>
                  <a:gd name="T3" fmla="*/ 1388 h 1545"/>
                  <a:gd name="T4" fmla="*/ 90 w 975"/>
                  <a:gd name="T5" fmla="*/ 1275 h 1545"/>
                  <a:gd name="T6" fmla="*/ 142 w 975"/>
                  <a:gd name="T7" fmla="*/ 1185 h 1545"/>
                  <a:gd name="T8" fmla="*/ 150 w 975"/>
                  <a:gd name="T9" fmla="*/ 915 h 1545"/>
                  <a:gd name="T10" fmla="*/ 412 w 975"/>
                  <a:gd name="T11" fmla="*/ 818 h 1545"/>
                  <a:gd name="T12" fmla="*/ 615 w 975"/>
                  <a:gd name="T13" fmla="*/ 608 h 1545"/>
                  <a:gd name="T14" fmla="*/ 592 w 975"/>
                  <a:gd name="T15" fmla="*/ 195 h 1545"/>
                  <a:gd name="T16" fmla="*/ 675 w 975"/>
                  <a:gd name="T17" fmla="*/ 128 h 1545"/>
                  <a:gd name="T18" fmla="*/ 750 w 975"/>
                  <a:gd name="T19" fmla="*/ 263 h 1545"/>
                  <a:gd name="T20" fmla="*/ 915 w 975"/>
                  <a:gd name="T21" fmla="*/ 233 h 1545"/>
                  <a:gd name="T22" fmla="*/ 960 w 975"/>
                  <a:gd name="T23" fmla="*/ 83 h 1545"/>
                  <a:gd name="T24" fmla="*/ 825 w 975"/>
                  <a:gd name="T2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1545">
                    <a:moveTo>
                      <a:pt x="0" y="1545"/>
                    </a:moveTo>
                    <a:cubicBezTo>
                      <a:pt x="22" y="1489"/>
                      <a:pt x="45" y="1433"/>
                      <a:pt x="60" y="1388"/>
                    </a:cubicBezTo>
                    <a:cubicBezTo>
                      <a:pt x="75" y="1343"/>
                      <a:pt x="76" y="1309"/>
                      <a:pt x="90" y="1275"/>
                    </a:cubicBezTo>
                    <a:cubicBezTo>
                      <a:pt x="104" y="1241"/>
                      <a:pt x="132" y="1245"/>
                      <a:pt x="142" y="1185"/>
                    </a:cubicBezTo>
                    <a:cubicBezTo>
                      <a:pt x="152" y="1125"/>
                      <a:pt x="105" y="976"/>
                      <a:pt x="150" y="915"/>
                    </a:cubicBezTo>
                    <a:cubicBezTo>
                      <a:pt x="195" y="854"/>
                      <a:pt x="335" y="869"/>
                      <a:pt x="412" y="818"/>
                    </a:cubicBezTo>
                    <a:cubicBezTo>
                      <a:pt x="489" y="767"/>
                      <a:pt x="585" y="712"/>
                      <a:pt x="615" y="608"/>
                    </a:cubicBezTo>
                    <a:cubicBezTo>
                      <a:pt x="645" y="504"/>
                      <a:pt x="582" y="275"/>
                      <a:pt x="592" y="195"/>
                    </a:cubicBezTo>
                    <a:cubicBezTo>
                      <a:pt x="602" y="115"/>
                      <a:pt x="649" y="117"/>
                      <a:pt x="675" y="128"/>
                    </a:cubicBezTo>
                    <a:cubicBezTo>
                      <a:pt x="701" y="139"/>
                      <a:pt x="710" y="246"/>
                      <a:pt x="750" y="263"/>
                    </a:cubicBezTo>
                    <a:cubicBezTo>
                      <a:pt x="790" y="280"/>
                      <a:pt x="880" y="263"/>
                      <a:pt x="915" y="233"/>
                    </a:cubicBezTo>
                    <a:cubicBezTo>
                      <a:pt x="950" y="203"/>
                      <a:pt x="975" y="122"/>
                      <a:pt x="960" y="83"/>
                    </a:cubicBezTo>
                    <a:cubicBezTo>
                      <a:pt x="945" y="44"/>
                      <a:pt x="885" y="22"/>
                      <a:pt x="825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0" name="Freeform 1060"/>
              <p:cNvSpPr>
                <a:spLocks/>
              </p:cNvSpPr>
              <p:nvPr/>
            </p:nvSpPr>
            <p:spPr bwMode="auto">
              <a:xfrm>
                <a:off x="3959" y="3469"/>
                <a:ext cx="263" cy="236"/>
              </a:xfrm>
              <a:custGeom>
                <a:avLst/>
                <a:gdLst>
                  <a:gd name="T0" fmla="*/ 115 w 655"/>
                  <a:gd name="T1" fmla="*/ 584 h 590"/>
                  <a:gd name="T2" fmla="*/ 17 w 655"/>
                  <a:gd name="T3" fmla="*/ 539 h 590"/>
                  <a:gd name="T4" fmla="*/ 10 w 655"/>
                  <a:gd name="T5" fmla="*/ 276 h 590"/>
                  <a:gd name="T6" fmla="*/ 47 w 655"/>
                  <a:gd name="T7" fmla="*/ 111 h 590"/>
                  <a:gd name="T8" fmla="*/ 182 w 655"/>
                  <a:gd name="T9" fmla="*/ 36 h 590"/>
                  <a:gd name="T10" fmla="*/ 182 w 655"/>
                  <a:gd name="T11" fmla="*/ 329 h 590"/>
                  <a:gd name="T12" fmla="*/ 340 w 655"/>
                  <a:gd name="T13" fmla="*/ 314 h 590"/>
                  <a:gd name="T14" fmla="*/ 497 w 655"/>
                  <a:gd name="T15" fmla="*/ 111 h 590"/>
                  <a:gd name="T16" fmla="*/ 655 w 655"/>
                  <a:gd name="T17" fmla="*/ 81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5" h="590">
                    <a:moveTo>
                      <a:pt x="115" y="584"/>
                    </a:moveTo>
                    <a:cubicBezTo>
                      <a:pt x="74" y="587"/>
                      <a:pt x="34" y="590"/>
                      <a:pt x="17" y="539"/>
                    </a:cubicBezTo>
                    <a:cubicBezTo>
                      <a:pt x="0" y="488"/>
                      <a:pt x="5" y="347"/>
                      <a:pt x="10" y="276"/>
                    </a:cubicBezTo>
                    <a:cubicBezTo>
                      <a:pt x="15" y="205"/>
                      <a:pt x="18" y="151"/>
                      <a:pt x="47" y="111"/>
                    </a:cubicBezTo>
                    <a:cubicBezTo>
                      <a:pt x="76" y="71"/>
                      <a:pt x="160" y="0"/>
                      <a:pt x="182" y="36"/>
                    </a:cubicBezTo>
                    <a:cubicBezTo>
                      <a:pt x="204" y="72"/>
                      <a:pt x="156" y="283"/>
                      <a:pt x="182" y="329"/>
                    </a:cubicBezTo>
                    <a:cubicBezTo>
                      <a:pt x="208" y="375"/>
                      <a:pt x="288" y="350"/>
                      <a:pt x="340" y="314"/>
                    </a:cubicBezTo>
                    <a:cubicBezTo>
                      <a:pt x="392" y="278"/>
                      <a:pt x="444" y="150"/>
                      <a:pt x="497" y="111"/>
                    </a:cubicBezTo>
                    <a:cubicBezTo>
                      <a:pt x="550" y="72"/>
                      <a:pt x="602" y="76"/>
                      <a:pt x="655" y="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1" name="Freeform 1061"/>
              <p:cNvSpPr>
                <a:spLocks/>
              </p:cNvSpPr>
              <p:nvPr/>
            </p:nvSpPr>
            <p:spPr bwMode="auto">
              <a:xfrm>
                <a:off x="4001" y="3289"/>
                <a:ext cx="233" cy="245"/>
              </a:xfrm>
              <a:custGeom>
                <a:avLst/>
                <a:gdLst>
                  <a:gd name="T0" fmla="*/ 124 w 582"/>
                  <a:gd name="T1" fmla="*/ 0 h 612"/>
                  <a:gd name="T2" fmla="*/ 64 w 582"/>
                  <a:gd name="T3" fmla="*/ 112 h 612"/>
                  <a:gd name="T4" fmla="*/ 27 w 582"/>
                  <a:gd name="T5" fmla="*/ 315 h 612"/>
                  <a:gd name="T6" fmla="*/ 229 w 582"/>
                  <a:gd name="T7" fmla="*/ 240 h 612"/>
                  <a:gd name="T8" fmla="*/ 357 w 582"/>
                  <a:gd name="T9" fmla="*/ 345 h 612"/>
                  <a:gd name="T10" fmla="*/ 207 w 582"/>
                  <a:gd name="T11" fmla="*/ 577 h 612"/>
                  <a:gd name="T12" fmla="*/ 372 w 582"/>
                  <a:gd name="T13" fmla="*/ 555 h 612"/>
                  <a:gd name="T14" fmla="*/ 507 w 582"/>
                  <a:gd name="T15" fmla="*/ 337 h 612"/>
                  <a:gd name="T16" fmla="*/ 582 w 582"/>
                  <a:gd name="T17" fmla="*/ 277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612">
                    <a:moveTo>
                      <a:pt x="124" y="0"/>
                    </a:moveTo>
                    <a:cubicBezTo>
                      <a:pt x="102" y="30"/>
                      <a:pt x="80" y="60"/>
                      <a:pt x="64" y="112"/>
                    </a:cubicBezTo>
                    <a:cubicBezTo>
                      <a:pt x="48" y="164"/>
                      <a:pt x="0" y="294"/>
                      <a:pt x="27" y="315"/>
                    </a:cubicBezTo>
                    <a:cubicBezTo>
                      <a:pt x="54" y="336"/>
                      <a:pt x="174" y="235"/>
                      <a:pt x="229" y="240"/>
                    </a:cubicBezTo>
                    <a:cubicBezTo>
                      <a:pt x="284" y="245"/>
                      <a:pt x="361" y="289"/>
                      <a:pt x="357" y="345"/>
                    </a:cubicBezTo>
                    <a:cubicBezTo>
                      <a:pt x="353" y="401"/>
                      <a:pt x="205" y="542"/>
                      <a:pt x="207" y="577"/>
                    </a:cubicBezTo>
                    <a:cubicBezTo>
                      <a:pt x="209" y="612"/>
                      <a:pt x="322" y="595"/>
                      <a:pt x="372" y="555"/>
                    </a:cubicBezTo>
                    <a:cubicBezTo>
                      <a:pt x="422" y="515"/>
                      <a:pt x="472" y="383"/>
                      <a:pt x="507" y="337"/>
                    </a:cubicBezTo>
                    <a:cubicBezTo>
                      <a:pt x="542" y="291"/>
                      <a:pt x="562" y="284"/>
                      <a:pt x="582" y="277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2" name="Freeform 1062"/>
              <p:cNvSpPr>
                <a:spLocks/>
              </p:cNvSpPr>
              <p:nvPr/>
            </p:nvSpPr>
            <p:spPr bwMode="auto">
              <a:xfrm>
                <a:off x="4065" y="3265"/>
                <a:ext cx="157" cy="78"/>
              </a:xfrm>
              <a:custGeom>
                <a:avLst/>
                <a:gdLst>
                  <a:gd name="T0" fmla="*/ 0 w 390"/>
                  <a:gd name="T1" fmla="*/ 0 h 195"/>
                  <a:gd name="T2" fmla="*/ 60 w 390"/>
                  <a:gd name="T3" fmla="*/ 120 h 195"/>
                  <a:gd name="T4" fmla="*/ 262 w 390"/>
                  <a:gd name="T5" fmla="*/ 120 h 195"/>
                  <a:gd name="T6" fmla="*/ 390 w 390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0" h="195">
                    <a:moveTo>
                      <a:pt x="0" y="0"/>
                    </a:moveTo>
                    <a:cubicBezTo>
                      <a:pt x="8" y="50"/>
                      <a:pt x="16" y="100"/>
                      <a:pt x="60" y="120"/>
                    </a:cubicBezTo>
                    <a:cubicBezTo>
                      <a:pt x="104" y="140"/>
                      <a:pt x="207" y="107"/>
                      <a:pt x="262" y="120"/>
                    </a:cubicBezTo>
                    <a:cubicBezTo>
                      <a:pt x="317" y="133"/>
                      <a:pt x="353" y="164"/>
                      <a:pt x="390" y="195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3" name="Oval 1063"/>
              <p:cNvSpPr>
                <a:spLocks noChangeArrowheads="1"/>
              </p:cNvSpPr>
              <p:nvPr/>
            </p:nvSpPr>
            <p:spPr bwMode="auto">
              <a:xfrm>
                <a:off x="3276" y="3854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4" name="Oval 1064"/>
              <p:cNvSpPr>
                <a:spLocks noChangeArrowheads="1"/>
              </p:cNvSpPr>
              <p:nvPr/>
            </p:nvSpPr>
            <p:spPr bwMode="auto">
              <a:xfrm>
                <a:off x="3330" y="3857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5" name="Oval 1065"/>
              <p:cNvSpPr>
                <a:spLocks noChangeArrowheads="1"/>
              </p:cNvSpPr>
              <p:nvPr/>
            </p:nvSpPr>
            <p:spPr bwMode="auto">
              <a:xfrm>
                <a:off x="3375" y="3911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6" name="Oval 1066"/>
              <p:cNvSpPr>
                <a:spLocks noChangeArrowheads="1"/>
              </p:cNvSpPr>
              <p:nvPr/>
            </p:nvSpPr>
            <p:spPr bwMode="auto">
              <a:xfrm>
                <a:off x="3407" y="4023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7" name="Oval 1067"/>
              <p:cNvSpPr>
                <a:spLocks noChangeArrowheads="1"/>
              </p:cNvSpPr>
              <p:nvPr/>
            </p:nvSpPr>
            <p:spPr bwMode="auto">
              <a:xfrm>
                <a:off x="3391" y="4126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8" name="Oval 1068"/>
              <p:cNvSpPr>
                <a:spLocks noChangeArrowheads="1"/>
              </p:cNvSpPr>
              <p:nvPr/>
            </p:nvSpPr>
            <p:spPr bwMode="auto">
              <a:xfrm>
                <a:off x="3346" y="4190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9" name="Oval 1069"/>
              <p:cNvSpPr>
                <a:spLocks noChangeArrowheads="1"/>
              </p:cNvSpPr>
              <p:nvPr/>
            </p:nvSpPr>
            <p:spPr bwMode="auto">
              <a:xfrm>
                <a:off x="3279" y="4203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0" name="Oval 1070"/>
              <p:cNvSpPr>
                <a:spLocks noChangeArrowheads="1"/>
              </p:cNvSpPr>
              <p:nvPr/>
            </p:nvSpPr>
            <p:spPr bwMode="auto">
              <a:xfrm>
                <a:off x="3224" y="4171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1" name="Oval 1071"/>
              <p:cNvSpPr>
                <a:spLocks noChangeArrowheads="1"/>
              </p:cNvSpPr>
              <p:nvPr/>
            </p:nvSpPr>
            <p:spPr bwMode="auto">
              <a:xfrm>
                <a:off x="3199" y="4116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2" name="Oval 1072"/>
              <p:cNvSpPr>
                <a:spLocks noChangeArrowheads="1"/>
              </p:cNvSpPr>
              <p:nvPr/>
            </p:nvSpPr>
            <p:spPr bwMode="auto">
              <a:xfrm>
                <a:off x="3186" y="4052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3" name="Oval 1073"/>
              <p:cNvSpPr>
                <a:spLocks noChangeArrowheads="1"/>
              </p:cNvSpPr>
              <p:nvPr/>
            </p:nvSpPr>
            <p:spPr bwMode="auto">
              <a:xfrm>
                <a:off x="3192" y="397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4" name="Oval 1074"/>
              <p:cNvSpPr>
                <a:spLocks noChangeArrowheads="1"/>
              </p:cNvSpPr>
              <p:nvPr/>
            </p:nvSpPr>
            <p:spPr bwMode="auto">
              <a:xfrm>
                <a:off x="3221" y="3899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5" name="Oval 1075"/>
              <p:cNvSpPr>
                <a:spLocks noChangeArrowheads="1"/>
              </p:cNvSpPr>
              <p:nvPr/>
            </p:nvSpPr>
            <p:spPr bwMode="auto">
              <a:xfrm>
                <a:off x="3358" y="4149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6" name="Oval 1076"/>
              <p:cNvSpPr>
                <a:spLocks noChangeArrowheads="1"/>
              </p:cNvSpPr>
              <p:nvPr/>
            </p:nvSpPr>
            <p:spPr bwMode="auto">
              <a:xfrm>
                <a:off x="3312" y="4187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7" name="Oval 1077"/>
              <p:cNvSpPr>
                <a:spLocks noChangeArrowheads="1"/>
              </p:cNvSpPr>
              <p:nvPr/>
            </p:nvSpPr>
            <p:spPr bwMode="auto">
              <a:xfrm>
                <a:off x="3259" y="4177"/>
                <a:ext cx="29" cy="2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8" name="Oval 1078"/>
              <p:cNvSpPr>
                <a:spLocks noChangeArrowheads="1"/>
              </p:cNvSpPr>
              <p:nvPr/>
            </p:nvSpPr>
            <p:spPr bwMode="auto">
              <a:xfrm>
                <a:off x="3260" y="387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9" name="Oval 1079"/>
              <p:cNvSpPr>
                <a:spLocks noChangeArrowheads="1"/>
              </p:cNvSpPr>
              <p:nvPr/>
            </p:nvSpPr>
            <p:spPr bwMode="auto">
              <a:xfrm>
                <a:off x="3358" y="389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0" name="Oval 1080"/>
              <p:cNvSpPr>
                <a:spLocks noChangeArrowheads="1"/>
              </p:cNvSpPr>
              <p:nvPr/>
            </p:nvSpPr>
            <p:spPr bwMode="auto">
              <a:xfrm>
                <a:off x="3383" y="3945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1" name="Oval 1081"/>
              <p:cNvSpPr>
                <a:spLocks noChangeArrowheads="1"/>
              </p:cNvSpPr>
              <p:nvPr/>
            </p:nvSpPr>
            <p:spPr bwMode="auto">
              <a:xfrm>
                <a:off x="3392" y="3989"/>
                <a:ext cx="29" cy="2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2" name="Oval 1082"/>
              <p:cNvSpPr>
                <a:spLocks noChangeArrowheads="1"/>
              </p:cNvSpPr>
              <p:nvPr/>
            </p:nvSpPr>
            <p:spPr bwMode="auto">
              <a:xfrm>
                <a:off x="3392" y="4072"/>
                <a:ext cx="28" cy="2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3" name="Oval 1083"/>
              <p:cNvSpPr>
                <a:spLocks noChangeArrowheads="1"/>
              </p:cNvSpPr>
              <p:nvPr/>
            </p:nvSpPr>
            <p:spPr bwMode="auto">
              <a:xfrm>
                <a:off x="3228" y="4133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4" name="Oval 1084"/>
              <p:cNvSpPr>
                <a:spLocks noChangeArrowheads="1"/>
              </p:cNvSpPr>
              <p:nvPr/>
            </p:nvSpPr>
            <p:spPr bwMode="auto">
              <a:xfrm>
                <a:off x="3209" y="4084"/>
                <a:ext cx="28" cy="2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5" name="Oval 1085"/>
              <p:cNvSpPr>
                <a:spLocks noChangeArrowheads="1"/>
              </p:cNvSpPr>
              <p:nvPr/>
            </p:nvSpPr>
            <p:spPr bwMode="auto">
              <a:xfrm>
                <a:off x="3202" y="4013"/>
                <a:ext cx="28" cy="2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6" name="Oval 1086"/>
              <p:cNvSpPr>
                <a:spLocks noChangeArrowheads="1"/>
              </p:cNvSpPr>
              <p:nvPr/>
            </p:nvSpPr>
            <p:spPr bwMode="auto">
              <a:xfrm>
                <a:off x="3221" y="3939"/>
                <a:ext cx="28" cy="2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7" name="Oval 1087"/>
              <p:cNvSpPr>
                <a:spLocks noChangeArrowheads="1"/>
              </p:cNvSpPr>
              <p:nvPr/>
            </p:nvSpPr>
            <p:spPr bwMode="auto">
              <a:xfrm>
                <a:off x="3304" y="3869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8" name="Freeform 1088"/>
              <p:cNvSpPr>
                <a:spLocks/>
              </p:cNvSpPr>
              <p:nvPr/>
            </p:nvSpPr>
            <p:spPr bwMode="auto">
              <a:xfrm>
                <a:off x="3273" y="3897"/>
                <a:ext cx="34" cy="124"/>
              </a:xfrm>
              <a:custGeom>
                <a:avLst/>
                <a:gdLst>
                  <a:gd name="T0" fmla="*/ 0 w 85"/>
                  <a:gd name="T1" fmla="*/ 0 h 308"/>
                  <a:gd name="T2" fmla="*/ 15 w 85"/>
                  <a:gd name="T3" fmla="*/ 60 h 308"/>
                  <a:gd name="T4" fmla="*/ 75 w 85"/>
                  <a:gd name="T5" fmla="*/ 113 h 308"/>
                  <a:gd name="T6" fmla="*/ 75 w 85"/>
                  <a:gd name="T7" fmla="*/ 188 h 308"/>
                  <a:gd name="T8" fmla="*/ 60 w 85"/>
                  <a:gd name="T9" fmla="*/ 255 h 308"/>
                  <a:gd name="T10" fmla="*/ 52 w 85"/>
                  <a:gd name="T11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308">
                    <a:moveTo>
                      <a:pt x="0" y="0"/>
                    </a:moveTo>
                    <a:cubicBezTo>
                      <a:pt x="1" y="20"/>
                      <a:pt x="3" y="41"/>
                      <a:pt x="15" y="60"/>
                    </a:cubicBezTo>
                    <a:cubicBezTo>
                      <a:pt x="27" y="79"/>
                      <a:pt x="65" y="92"/>
                      <a:pt x="75" y="113"/>
                    </a:cubicBezTo>
                    <a:cubicBezTo>
                      <a:pt x="85" y="134"/>
                      <a:pt x="77" y="164"/>
                      <a:pt x="75" y="188"/>
                    </a:cubicBezTo>
                    <a:cubicBezTo>
                      <a:pt x="73" y="212"/>
                      <a:pt x="64" y="235"/>
                      <a:pt x="60" y="255"/>
                    </a:cubicBezTo>
                    <a:cubicBezTo>
                      <a:pt x="56" y="275"/>
                      <a:pt x="54" y="291"/>
                      <a:pt x="52" y="308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9" name="Freeform 1089"/>
              <p:cNvSpPr>
                <a:spLocks/>
              </p:cNvSpPr>
              <p:nvPr/>
            </p:nvSpPr>
            <p:spPr bwMode="auto">
              <a:xfrm>
                <a:off x="3305" y="4061"/>
                <a:ext cx="34" cy="123"/>
              </a:xfrm>
              <a:custGeom>
                <a:avLst/>
                <a:gdLst>
                  <a:gd name="T0" fmla="*/ 0 w 85"/>
                  <a:gd name="T1" fmla="*/ 0 h 308"/>
                  <a:gd name="T2" fmla="*/ 15 w 85"/>
                  <a:gd name="T3" fmla="*/ 60 h 308"/>
                  <a:gd name="T4" fmla="*/ 75 w 85"/>
                  <a:gd name="T5" fmla="*/ 113 h 308"/>
                  <a:gd name="T6" fmla="*/ 75 w 85"/>
                  <a:gd name="T7" fmla="*/ 188 h 308"/>
                  <a:gd name="T8" fmla="*/ 60 w 85"/>
                  <a:gd name="T9" fmla="*/ 255 h 308"/>
                  <a:gd name="T10" fmla="*/ 52 w 85"/>
                  <a:gd name="T11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308">
                    <a:moveTo>
                      <a:pt x="0" y="0"/>
                    </a:moveTo>
                    <a:cubicBezTo>
                      <a:pt x="1" y="20"/>
                      <a:pt x="3" y="41"/>
                      <a:pt x="15" y="60"/>
                    </a:cubicBezTo>
                    <a:cubicBezTo>
                      <a:pt x="27" y="79"/>
                      <a:pt x="65" y="92"/>
                      <a:pt x="75" y="113"/>
                    </a:cubicBezTo>
                    <a:cubicBezTo>
                      <a:pt x="85" y="134"/>
                      <a:pt x="77" y="164"/>
                      <a:pt x="75" y="188"/>
                    </a:cubicBezTo>
                    <a:cubicBezTo>
                      <a:pt x="73" y="212"/>
                      <a:pt x="64" y="235"/>
                      <a:pt x="60" y="255"/>
                    </a:cubicBezTo>
                    <a:cubicBezTo>
                      <a:pt x="56" y="275"/>
                      <a:pt x="54" y="291"/>
                      <a:pt x="52" y="308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0" name="Freeform 1090"/>
              <p:cNvSpPr>
                <a:spLocks/>
              </p:cNvSpPr>
              <p:nvPr/>
            </p:nvSpPr>
            <p:spPr bwMode="auto">
              <a:xfrm>
                <a:off x="3264" y="3960"/>
                <a:ext cx="123" cy="79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1" name="Freeform 1091"/>
              <p:cNvSpPr>
                <a:spLocks/>
              </p:cNvSpPr>
              <p:nvPr/>
            </p:nvSpPr>
            <p:spPr bwMode="auto">
              <a:xfrm rot="-2088241">
                <a:off x="3245" y="4069"/>
                <a:ext cx="123" cy="79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2" name="Freeform 1092"/>
              <p:cNvSpPr>
                <a:spLocks/>
              </p:cNvSpPr>
              <p:nvPr/>
            </p:nvSpPr>
            <p:spPr bwMode="auto">
              <a:xfrm rot="-587227">
                <a:off x="3229" y="4005"/>
                <a:ext cx="123" cy="79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3" name="Freeform 1093"/>
              <p:cNvSpPr>
                <a:spLocks/>
              </p:cNvSpPr>
              <p:nvPr/>
            </p:nvSpPr>
            <p:spPr bwMode="auto">
              <a:xfrm rot="4147819">
                <a:off x="3224" y="3979"/>
                <a:ext cx="138" cy="51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4" name="Freeform 1094"/>
              <p:cNvSpPr>
                <a:spLocks/>
              </p:cNvSpPr>
              <p:nvPr/>
            </p:nvSpPr>
            <p:spPr bwMode="auto">
              <a:xfrm rot="5030431">
                <a:off x="3295" y="3990"/>
                <a:ext cx="138" cy="51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5" name="Freeform 1095"/>
              <p:cNvSpPr>
                <a:spLocks/>
              </p:cNvSpPr>
              <p:nvPr/>
            </p:nvSpPr>
            <p:spPr bwMode="auto">
              <a:xfrm rot="8841479">
                <a:off x="3256" y="3938"/>
                <a:ext cx="138" cy="51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6" name="Freeform 1096"/>
              <p:cNvSpPr>
                <a:spLocks/>
              </p:cNvSpPr>
              <p:nvPr/>
            </p:nvSpPr>
            <p:spPr bwMode="auto">
              <a:xfrm rot="11552471">
                <a:off x="3225" y="3989"/>
                <a:ext cx="138" cy="52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7" name="Freeform 1097"/>
              <p:cNvSpPr>
                <a:spLocks/>
              </p:cNvSpPr>
              <p:nvPr/>
            </p:nvSpPr>
            <p:spPr bwMode="auto">
              <a:xfrm rot="9145220">
                <a:off x="3277" y="4038"/>
                <a:ext cx="138" cy="51"/>
              </a:xfrm>
              <a:custGeom>
                <a:avLst/>
                <a:gdLst>
                  <a:gd name="T0" fmla="*/ 308 w 308"/>
                  <a:gd name="T1" fmla="*/ 17 h 198"/>
                  <a:gd name="T2" fmla="*/ 263 w 308"/>
                  <a:gd name="T3" fmla="*/ 9 h 198"/>
                  <a:gd name="T4" fmla="*/ 203 w 308"/>
                  <a:gd name="T5" fmla="*/ 69 h 198"/>
                  <a:gd name="T6" fmla="*/ 173 w 308"/>
                  <a:gd name="T7" fmla="*/ 137 h 198"/>
                  <a:gd name="T8" fmla="*/ 68 w 308"/>
                  <a:gd name="T9" fmla="*/ 189 h 198"/>
                  <a:gd name="T10" fmla="*/ 0 w 308"/>
                  <a:gd name="T11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198">
                    <a:moveTo>
                      <a:pt x="308" y="17"/>
                    </a:moveTo>
                    <a:cubicBezTo>
                      <a:pt x="294" y="8"/>
                      <a:pt x="280" y="0"/>
                      <a:pt x="263" y="9"/>
                    </a:cubicBezTo>
                    <a:cubicBezTo>
                      <a:pt x="246" y="18"/>
                      <a:pt x="218" y="48"/>
                      <a:pt x="203" y="69"/>
                    </a:cubicBezTo>
                    <a:cubicBezTo>
                      <a:pt x="188" y="90"/>
                      <a:pt x="195" y="117"/>
                      <a:pt x="173" y="137"/>
                    </a:cubicBezTo>
                    <a:cubicBezTo>
                      <a:pt x="151" y="157"/>
                      <a:pt x="97" y="180"/>
                      <a:pt x="68" y="189"/>
                    </a:cubicBezTo>
                    <a:cubicBezTo>
                      <a:pt x="39" y="198"/>
                      <a:pt x="19" y="193"/>
                      <a:pt x="0" y="189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8" name="Freeform 1098"/>
              <p:cNvSpPr>
                <a:spLocks/>
              </p:cNvSpPr>
              <p:nvPr/>
            </p:nvSpPr>
            <p:spPr bwMode="auto">
              <a:xfrm>
                <a:off x="3270" y="3895"/>
                <a:ext cx="48" cy="78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9" name="Freeform 1099"/>
              <p:cNvSpPr>
                <a:spLocks/>
              </p:cNvSpPr>
              <p:nvPr/>
            </p:nvSpPr>
            <p:spPr bwMode="auto">
              <a:xfrm rot="-1542180">
                <a:off x="3356" y="4067"/>
                <a:ext cx="48" cy="78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0" name="Freeform 1100"/>
              <p:cNvSpPr>
                <a:spLocks/>
              </p:cNvSpPr>
              <p:nvPr/>
            </p:nvSpPr>
            <p:spPr bwMode="auto">
              <a:xfrm rot="1457103">
                <a:off x="3257" y="4083"/>
                <a:ext cx="48" cy="78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1" name="Freeform 1101"/>
              <p:cNvSpPr>
                <a:spLocks/>
              </p:cNvSpPr>
              <p:nvPr/>
            </p:nvSpPr>
            <p:spPr bwMode="auto">
              <a:xfrm rot="1457103">
                <a:off x="3331" y="4061"/>
                <a:ext cx="48" cy="78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2" name="Freeform 1102"/>
              <p:cNvSpPr>
                <a:spLocks/>
              </p:cNvSpPr>
              <p:nvPr/>
            </p:nvSpPr>
            <p:spPr bwMode="auto">
              <a:xfrm rot="-1542180">
                <a:off x="3257" y="4035"/>
                <a:ext cx="48" cy="78"/>
              </a:xfrm>
              <a:custGeom>
                <a:avLst/>
                <a:gdLst>
                  <a:gd name="T0" fmla="*/ 120 w 120"/>
                  <a:gd name="T1" fmla="*/ 0 h 195"/>
                  <a:gd name="T2" fmla="*/ 75 w 120"/>
                  <a:gd name="T3" fmla="*/ 60 h 195"/>
                  <a:gd name="T4" fmla="*/ 0 w 120"/>
                  <a:gd name="T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95">
                    <a:moveTo>
                      <a:pt x="120" y="0"/>
                    </a:moveTo>
                    <a:cubicBezTo>
                      <a:pt x="107" y="14"/>
                      <a:pt x="95" y="28"/>
                      <a:pt x="75" y="60"/>
                    </a:cubicBezTo>
                    <a:cubicBezTo>
                      <a:pt x="55" y="92"/>
                      <a:pt x="15" y="166"/>
                      <a:pt x="0" y="195"/>
                    </a:cubicBezTo>
                  </a:path>
                </a:pathLst>
              </a:custGeom>
              <a:solidFill>
                <a:srgbClr val="0000FF"/>
              </a:solidFill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3" name="Oval 1103"/>
              <p:cNvSpPr>
                <a:spLocks noChangeArrowheads="1"/>
              </p:cNvSpPr>
              <p:nvPr/>
            </p:nvSpPr>
            <p:spPr bwMode="auto">
              <a:xfrm>
                <a:off x="3405" y="3893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4" name="Oval 1104"/>
              <p:cNvSpPr>
                <a:spLocks noChangeArrowheads="1"/>
              </p:cNvSpPr>
              <p:nvPr/>
            </p:nvSpPr>
            <p:spPr bwMode="auto">
              <a:xfrm>
                <a:off x="3372" y="3791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5" name="Oval 1105"/>
              <p:cNvSpPr>
                <a:spLocks noChangeArrowheads="1"/>
              </p:cNvSpPr>
              <p:nvPr/>
            </p:nvSpPr>
            <p:spPr bwMode="auto">
              <a:xfrm>
                <a:off x="3463" y="3809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6" name="Oval 1106"/>
              <p:cNvSpPr>
                <a:spLocks noChangeArrowheads="1"/>
              </p:cNvSpPr>
              <p:nvPr/>
            </p:nvSpPr>
            <p:spPr bwMode="auto">
              <a:xfrm>
                <a:off x="3541" y="377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7" name="Oval 1107"/>
              <p:cNvSpPr>
                <a:spLocks noChangeArrowheads="1"/>
              </p:cNvSpPr>
              <p:nvPr/>
            </p:nvSpPr>
            <p:spPr bwMode="auto">
              <a:xfrm>
                <a:off x="3548" y="3887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8" name="Oval 1108"/>
              <p:cNvSpPr>
                <a:spLocks noChangeArrowheads="1"/>
              </p:cNvSpPr>
              <p:nvPr/>
            </p:nvSpPr>
            <p:spPr bwMode="auto">
              <a:xfrm>
                <a:off x="3476" y="4001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9" name="Oval 1109"/>
              <p:cNvSpPr>
                <a:spLocks noChangeArrowheads="1"/>
              </p:cNvSpPr>
              <p:nvPr/>
            </p:nvSpPr>
            <p:spPr bwMode="auto">
              <a:xfrm>
                <a:off x="3416" y="395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0" name="Oval 1110"/>
              <p:cNvSpPr>
                <a:spLocks noChangeArrowheads="1"/>
              </p:cNvSpPr>
              <p:nvPr/>
            </p:nvSpPr>
            <p:spPr bwMode="auto">
              <a:xfrm>
                <a:off x="3639" y="3721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1" name="Oval 1111"/>
              <p:cNvSpPr>
                <a:spLocks noChangeArrowheads="1"/>
              </p:cNvSpPr>
              <p:nvPr/>
            </p:nvSpPr>
            <p:spPr bwMode="auto">
              <a:xfrm>
                <a:off x="3585" y="364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2" name="Oval 1112"/>
              <p:cNvSpPr>
                <a:spLocks noChangeArrowheads="1"/>
              </p:cNvSpPr>
              <p:nvPr/>
            </p:nvSpPr>
            <p:spPr bwMode="auto">
              <a:xfrm>
                <a:off x="3730" y="3789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3" name="Oval 1113"/>
              <p:cNvSpPr>
                <a:spLocks noChangeArrowheads="1"/>
              </p:cNvSpPr>
              <p:nvPr/>
            </p:nvSpPr>
            <p:spPr bwMode="auto">
              <a:xfrm>
                <a:off x="3646" y="381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4" name="Oval 1114"/>
              <p:cNvSpPr>
                <a:spLocks noChangeArrowheads="1"/>
              </p:cNvSpPr>
              <p:nvPr/>
            </p:nvSpPr>
            <p:spPr bwMode="auto">
              <a:xfrm>
                <a:off x="3653" y="3944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5" name="Oval 1115"/>
              <p:cNvSpPr>
                <a:spLocks noChangeArrowheads="1"/>
              </p:cNvSpPr>
              <p:nvPr/>
            </p:nvSpPr>
            <p:spPr bwMode="auto">
              <a:xfrm>
                <a:off x="3827" y="3821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6" name="Oval 1116"/>
              <p:cNvSpPr>
                <a:spLocks noChangeArrowheads="1"/>
              </p:cNvSpPr>
              <p:nvPr/>
            </p:nvSpPr>
            <p:spPr bwMode="auto">
              <a:xfrm>
                <a:off x="3833" y="3758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7" name="Oval 1117"/>
              <p:cNvSpPr>
                <a:spLocks noChangeArrowheads="1"/>
              </p:cNvSpPr>
              <p:nvPr/>
            </p:nvSpPr>
            <p:spPr bwMode="auto">
              <a:xfrm>
                <a:off x="3840" y="3695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8" name="Oval 1118"/>
              <p:cNvSpPr>
                <a:spLocks noChangeArrowheads="1"/>
              </p:cNvSpPr>
              <p:nvPr/>
            </p:nvSpPr>
            <p:spPr bwMode="auto">
              <a:xfrm>
                <a:off x="3846" y="3632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9" name="Oval 1119"/>
              <p:cNvSpPr>
                <a:spLocks noChangeArrowheads="1"/>
              </p:cNvSpPr>
              <p:nvPr/>
            </p:nvSpPr>
            <p:spPr bwMode="auto">
              <a:xfrm>
                <a:off x="3894" y="356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0" name="Oval 1120"/>
              <p:cNvSpPr>
                <a:spLocks noChangeArrowheads="1"/>
              </p:cNvSpPr>
              <p:nvPr/>
            </p:nvSpPr>
            <p:spPr bwMode="auto">
              <a:xfrm>
                <a:off x="3872" y="3460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1" name="Oval 1121"/>
              <p:cNvSpPr>
                <a:spLocks noChangeArrowheads="1"/>
              </p:cNvSpPr>
              <p:nvPr/>
            </p:nvSpPr>
            <p:spPr bwMode="auto">
              <a:xfrm>
                <a:off x="3849" y="3410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2" name="Oval 1122"/>
              <p:cNvSpPr>
                <a:spLocks noChangeArrowheads="1"/>
              </p:cNvSpPr>
              <p:nvPr/>
            </p:nvSpPr>
            <p:spPr bwMode="auto">
              <a:xfrm>
                <a:off x="3933" y="3347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3" name="Oval 1123"/>
              <p:cNvSpPr>
                <a:spLocks noChangeArrowheads="1"/>
              </p:cNvSpPr>
              <p:nvPr/>
            </p:nvSpPr>
            <p:spPr bwMode="auto">
              <a:xfrm>
                <a:off x="3974" y="3303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4" name="Oval 1124"/>
              <p:cNvSpPr>
                <a:spLocks noChangeArrowheads="1"/>
              </p:cNvSpPr>
              <p:nvPr/>
            </p:nvSpPr>
            <p:spPr bwMode="auto">
              <a:xfrm>
                <a:off x="4032" y="3342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5" name="Oval 1125"/>
              <p:cNvSpPr>
                <a:spLocks noChangeArrowheads="1"/>
              </p:cNvSpPr>
              <p:nvPr/>
            </p:nvSpPr>
            <p:spPr bwMode="auto">
              <a:xfrm>
                <a:off x="4128" y="3346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6" name="Oval 1126"/>
              <p:cNvSpPr>
                <a:spLocks noChangeArrowheads="1"/>
              </p:cNvSpPr>
              <p:nvPr/>
            </p:nvSpPr>
            <p:spPr bwMode="auto">
              <a:xfrm>
                <a:off x="4192" y="3350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7" name="Oval 1127"/>
              <p:cNvSpPr>
                <a:spLocks noChangeArrowheads="1"/>
              </p:cNvSpPr>
              <p:nvPr/>
            </p:nvSpPr>
            <p:spPr bwMode="auto">
              <a:xfrm>
                <a:off x="4106" y="3258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8" name="Oval 1128"/>
              <p:cNvSpPr>
                <a:spLocks noChangeArrowheads="1"/>
              </p:cNvSpPr>
              <p:nvPr/>
            </p:nvSpPr>
            <p:spPr bwMode="auto">
              <a:xfrm>
                <a:off x="4051" y="3435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9" name="Oval 1129"/>
              <p:cNvSpPr>
                <a:spLocks noChangeArrowheads="1"/>
              </p:cNvSpPr>
              <p:nvPr/>
            </p:nvSpPr>
            <p:spPr bwMode="auto">
              <a:xfrm>
                <a:off x="4009" y="352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0" name="Oval 1130"/>
              <p:cNvSpPr>
                <a:spLocks noChangeArrowheads="1"/>
              </p:cNvSpPr>
              <p:nvPr/>
            </p:nvSpPr>
            <p:spPr bwMode="auto">
              <a:xfrm>
                <a:off x="3997" y="3632"/>
                <a:ext cx="28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1" name="Oval 1131"/>
              <p:cNvSpPr>
                <a:spLocks noChangeArrowheads="1"/>
              </p:cNvSpPr>
              <p:nvPr/>
            </p:nvSpPr>
            <p:spPr bwMode="auto">
              <a:xfrm>
                <a:off x="3949" y="3728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2" name="Oval 1132"/>
              <p:cNvSpPr>
                <a:spLocks noChangeArrowheads="1"/>
              </p:cNvSpPr>
              <p:nvPr/>
            </p:nvSpPr>
            <p:spPr bwMode="auto">
              <a:xfrm>
                <a:off x="4041" y="365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3" name="Oval 1133"/>
              <p:cNvSpPr>
                <a:spLocks noChangeArrowheads="1"/>
              </p:cNvSpPr>
              <p:nvPr/>
            </p:nvSpPr>
            <p:spPr bwMode="auto">
              <a:xfrm>
                <a:off x="4141" y="3576"/>
                <a:ext cx="28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4" name="Oval 1134"/>
              <p:cNvSpPr>
                <a:spLocks noChangeArrowheads="1"/>
              </p:cNvSpPr>
              <p:nvPr/>
            </p:nvSpPr>
            <p:spPr bwMode="auto">
              <a:xfrm>
                <a:off x="4198" y="3523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5" name="Oval 1135"/>
              <p:cNvSpPr>
                <a:spLocks noChangeArrowheads="1"/>
              </p:cNvSpPr>
              <p:nvPr/>
            </p:nvSpPr>
            <p:spPr bwMode="auto">
              <a:xfrm>
                <a:off x="4054" y="353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6" name="Oval 1136"/>
              <p:cNvSpPr>
                <a:spLocks noChangeArrowheads="1"/>
              </p:cNvSpPr>
              <p:nvPr/>
            </p:nvSpPr>
            <p:spPr bwMode="auto">
              <a:xfrm>
                <a:off x="3910" y="358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7" name="Oval 1137"/>
              <p:cNvSpPr>
                <a:spLocks noChangeArrowheads="1"/>
              </p:cNvSpPr>
              <p:nvPr/>
            </p:nvSpPr>
            <p:spPr bwMode="auto">
              <a:xfrm>
                <a:off x="4090" y="3622"/>
                <a:ext cx="29" cy="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8" name="Freeform 1138"/>
              <p:cNvSpPr>
                <a:spLocks/>
              </p:cNvSpPr>
              <p:nvPr/>
            </p:nvSpPr>
            <p:spPr bwMode="auto">
              <a:xfrm>
                <a:off x="3380" y="3422"/>
                <a:ext cx="516" cy="723"/>
              </a:xfrm>
              <a:custGeom>
                <a:avLst/>
                <a:gdLst>
                  <a:gd name="T0" fmla="*/ 85 w 1289"/>
                  <a:gd name="T1" fmla="*/ 1808 h 1808"/>
                  <a:gd name="T2" fmla="*/ 160 w 1289"/>
                  <a:gd name="T3" fmla="*/ 1793 h 1808"/>
                  <a:gd name="T4" fmla="*/ 228 w 1289"/>
                  <a:gd name="T5" fmla="*/ 1718 h 1808"/>
                  <a:gd name="T6" fmla="*/ 213 w 1289"/>
                  <a:gd name="T7" fmla="*/ 1635 h 1808"/>
                  <a:gd name="T8" fmla="*/ 258 w 1289"/>
                  <a:gd name="T9" fmla="*/ 1493 h 1808"/>
                  <a:gd name="T10" fmla="*/ 130 w 1289"/>
                  <a:gd name="T11" fmla="*/ 1395 h 1808"/>
                  <a:gd name="T12" fmla="*/ 115 w 1289"/>
                  <a:gd name="T13" fmla="*/ 1253 h 1808"/>
                  <a:gd name="T14" fmla="*/ 10 w 1289"/>
                  <a:gd name="T15" fmla="*/ 953 h 1808"/>
                  <a:gd name="T16" fmla="*/ 55 w 1289"/>
                  <a:gd name="T17" fmla="*/ 878 h 1808"/>
                  <a:gd name="T18" fmla="*/ 220 w 1289"/>
                  <a:gd name="T19" fmla="*/ 983 h 1808"/>
                  <a:gd name="T20" fmla="*/ 340 w 1289"/>
                  <a:gd name="T21" fmla="*/ 1065 h 1808"/>
                  <a:gd name="T22" fmla="*/ 453 w 1289"/>
                  <a:gd name="T23" fmla="*/ 1193 h 1808"/>
                  <a:gd name="T24" fmla="*/ 573 w 1289"/>
                  <a:gd name="T25" fmla="*/ 1328 h 1808"/>
                  <a:gd name="T26" fmla="*/ 715 w 1289"/>
                  <a:gd name="T27" fmla="*/ 1350 h 1808"/>
                  <a:gd name="T28" fmla="*/ 858 w 1289"/>
                  <a:gd name="T29" fmla="*/ 1260 h 1808"/>
                  <a:gd name="T30" fmla="*/ 708 w 1289"/>
                  <a:gd name="T31" fmla="*/ 1035 h 1808"/>
                  <a:gd name="T32" fmla="*/ 408 w 1289"/>
                  <a:gd name="T33" fmla="*/ 923 h 1808"/>
                  <a:gd name="T34" fmla="*/ 453 w 1289"/>
                  <a:gd name="T35" fmla="*/ 668 h 1808"/>
                  <a:gd name="T36" fmla="*/ 528 w 1289"/>
                  <a:gd name="T37" fmla="*/ 608 h 1808"/>
                  <a:gd name="T38" fmla="*/ 663 w 1289"/>
                  <a:gd name="T39" fmla="*/ 780 h 1808"/>
                  <a:gd name="T40" fmla="*/ 903 w 1289"/>
                  <a:gd name="T41" fmla="*/ 923 h 1808"/>
                  <a:gd name="T42" fmla="*/ 1158 w 1289"/>
                  <a:gd name="T43" fmla="*/ 908 h 1808"/>
                  <a:gd name="T44" fmla="*/ 1173 w 1289"/>
                  <a:gd name="T45" fmla="*/ 720 h 1808"/>
                  <a:gd name="T46" fmla="*/ 933 w 1289"/>
                  <a:gd name="T47" fmla="*/ 653 h 1808"/>
                  <a:gd name="T48" fmla="*/ 903 w 1289"/>
                  <a:gd name="T49" fmla="*/ 435 h 1808"/>
                  <a:gd name="T50" fmla="*/ 1053 w 1289"/>
                  <a:gd name="T51" fmla="*/ 240 h 1808"/>
                  <a:gd name="T52" fmla="*/ 1263 w 1289"/>
                  <a:gd name="T53" fmla="*/ 120 h 1808"/>
                  <a:gd name="T54" fmla="*/ 1210 w 1289"/>
                  <a:gd name="T55" fmla="*/ 0 h 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9" h="1808">
                    <a:moveTo>
                      <a:pt x="85" y="1808"/>
                    </a:moveTo>
                    <a:cubicBezTo>
                      <a:pt x="110" y="1808"/>
                      <a:pt x="136" y="1808"/>
                      <a:pt x="160" y="1793"/>
                    </a:cubicBezTo>
                    <a:cubicBezTo>
                      <a:pt x="184" y="1778"/>
                      <a:pt x="219" y="1744"/>
                      <a:pt x="228" y="1718"/>
                    </a:cubicBezTo>
                    <a:cubicBezTo>
                      <a:pt x="237" y="1692"/>
                      <a:pt x="208" y="1672"/>
                      <a:pt x="213" y="1635"/>
                    </a:cubicBezTo>
                    <a:cubicBezTo>
                      <a:pt x="218" y="1598"/>
                      <a:pt x="272" y="1533"/>
                      <a:pt x="258" y="1493"/>
                    </a:cubicBezTo>
                    <a:cubicBezTo>
                      <a:pt x="244" y="1453"/>
                      <a:pt x="154" y="1435"/>
                      <a:pt x="130" y="1395"/>
                    </a:cubicBezTo>
                    <a:cubicBezTo>
                      <a:pt x="106" y="1355"/>
                      <a:pt x="135" y="1327"/>
                      <a:pt x="115" y="1253"/>
                    </a:cubicBezTo>
                    <a:cubicBezTo>
                      <a:pt x="95" y="1179"/>
                      <a:pt x="20" y="1015"/>
                      <a:pt x="10" y="953"/>
                    </a:cubicBezTo>
                    <a:cubicBezTo>
                      <a:pt x="0" y="891"/>
                      <a:pt x="20" y="873"/>
                      <a:pt x="55" y="878"/>
                    </a:cubicBezTo>
                    <a:cubicBezTo>
                      <a:pt x="90" y="883"/>
                      <a:pt x="173" y="952"/>
                      <a:pt x="220" y="983"/>
                    </a:cubicBezTo>
                    <a:cubicBezTo>
                      <a:pt x="267" y="1014"/>
                      <a:pt x="301" y="1030"/>
                      <a:pt x="340" y="1065"/>
                    </a:cubicBezTo>
                    <a:cubicBezTo>
                      <a:pt x="379" y="1100"/>
                      <a:pt x="414" y="1149"/>
                      <a:pt x="453" y="1193"/>
                    </a:cubicBezTo>
                    <a:cubicBezTo>
                      <a:pt x="492" y="1237"/>
                      <a:pt x="529" y="1302"/>
                      <a:pt x="573" y="1328"/>
                    </a:cubicBezTo>
                    <a:cubicBezTo>
                      <a:pt x="617" y="1354"/>
                      <a:pt x="668" y="1361"/>
                      <a:pt x="715" y="1350"/>
                    </a:cubicBezTo>
                    <a:cubicBezTo>
                      <a:pt x="762" y="1339"/>
                      <a:pt x="859" y="1312"/>
                      <a:pt x="858" y="1260"/>
                    </a:cubicBezTo>
                    <a:cubicBezTo>
                      <a:pt x="857" y="1208"/>
                      <a:pt x="783" y="1091"/>
                      <a:pt x="708" y="1035"/>
                    </a:cubicBezTo>
                    <a:cubicBezTo>
                      <a:pt x="633" y="979"/>
                      <a:pt x="450" y="984"/>
                      <a:pt x="408" y="923"/>
                    </a:cubicBezTo>
                    <a:cubicBezTo>
                      <a:pt x="366" y="862"/>
                      <a:pt x="433" y="720"/>
                      <a:pt x="453" y="668"/>
                    </a:cubicBezTo>
                    <a:cubicBezTo>
                      <a:pt x="473" y="616"/>
                      <a:pt x="493" y="589"/>
                      <a:pt x="528" y="608"/>
                    </a:cubicBezTo>
                    <a:cubicBezTo>
                      <a:pt x="563" y="627"/>
                      <a:pt x="600" y="727"/>
                      <a:pt x="663" y="780"/>
                    </a:cubicBezTo>
                    <a:cubicBezTo>
                      <a:pt x="726" y="833"/>
                      <a:pt x="820" y="902"/>
                      <a:pt x="903" y="923"/>
                    </a:cubicBezTo>
                    <a:cubicBezTo>
                      <a:pt x="986" y="944"/>
                      <a:pt x="1113" y="942"/>
                      <a:pt x="1158" y="908"/>
                    </a:cubicBezTo>
                    <a:cubicBezTo>
                      <a:pt x="1203" y="874"/>
                      <a:pt x="1210" y="762"/>
                      <a:pt x="1173" y="720"/>
                    </a:cubicBezTo>
                    <a:cubicBezTo>
                      <a:pt x="1136" y="678"/>
                      <a:pt x="978" y="700"/>
                      <a:pt x="933" y="653"/>
                    </a:cubicBezTo>
                    <a:cubicBezTo>
                      <a:pt x="888" y="606"/>
                      <a:pt x="883" y="504"/>
                      <a:pt x="903" y="435"/>
                    </a:cubicBezTo>
                    <a:cubicBezTo>
                      <a:pt x="923" y="366"/>
                      <a:pt x="993" y="292"/>
                      <a:pt x="1053" y="240"/>
                    </a:cubicBezTo>
                    <a:cubicBezTo>
                      <a:pt x="1113" y="188"/>
                      <a:pt x="1237" y="160"/>
                      <a:pt x="1263" y="120"/>
                    </a:cubicBezTo>
                    <a:cubicBezTo>
                      <a:pt x="1289" y="80"/>
                      <a:pt x="1249" y="40"/>
                      <a:pt x="121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9" name="Freeform 1139"/>
              <p:cNvSpPr>
                <a:spLocks/>
              </p:cNvSpPr>
              <p:nvPr/>
            </p:nvSpPr>
            <p:spPr bwMode="auto">
              <a:xfrm>
                <a:off x="3913" y="3246"/>
                <a:ext cx="319" cy="486"/>
              </a:xfrm>
              <a:custGeom>
                <a:avLst/>
                <a:gdLst>
                  <a:gd name="T0" fmla="*/ 125 w 797"/>
                  <a:gd name="T1" fmla="*/ 1216 h 1216"/>
                  <a:gd name="T2" fmla="*/ 140 w 797"/>
                  <a:gd name="T3" fmla="*/ 1096 h 1216"/>
                  <a:gd name="T4" fmla="*/ 12 w 797"/>
                  <a:gd name="T5" fmla="*/ 864 h 1216"/>
                  <a:gd name="T6" fmla="*/ 215 w 797"/>
                  <a:gd name="T7" fmla="*/ 991 h 1216"/>
                  <a:gd name="T8" fmla="*/ 410 w 797"/>
                  <a:gd name="T9" fmla="*/ 766 h 1216"/>
                  <a:gd name="T10" fmla="*/ 387 w 797"/>
                  <a:gd name="T11" fmla="*/ 496 h 1216"/>
                  <a:gd name="T12" fmla="*/ 87 w 797"/>
                  <a:gd name="T13" fmla="*/ 286 h 1216"/>
                  <a:gd name="T14" fmla="*/ 177 w 797"/>
                  <a:gd name="T15" fmla="*/ 196 h 1216"/>
                  <a:gd name="T16" fmla="*/ 320 w 797"/>
                  <a:gd name="T17" fmla="*/ 264 h 1216"/>
                  <a:gd name="T18" fmla="*/ 740 w 797"/>
                  <a:gd name="T19" fmla="*/ 294 h 1216"/>
                  <a:gd name="T20" fmla="*/ 665 w 797"/>
                  <a:gd name="T21" fmla="*/ 39 h 1216"/>
                  <a:gd name="T22" fmla="*/ 537 w 797"/>
                  <a:gd name="T23" fmla="*/ 61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7" h="1216">
                    <a:moveTo>
                      <a:pt x="125" y="1216"/>
                    </a:moveTo>
                    <a:cubicBezTo>
                      <a:pt x="142" y="1185"/>
                      <a:pt x="159" y="1155"/>
                      <a:pt x="140" y="1096"/>
                    </a:cubicBezTo>
                    <a:cubicBezTo>
                      <a:pt x="121" y="1037"/>
                      <a:pt x="0" y="881"/>
                      <a:pt x="12" y="864"/>
                    </a:cubicBezTo>
                    <a:cubicBezTo>
                      <a:pt x="24" y="847"/>
                      <a:pt x="149" y="1007"/>
                      <a:pt x="215" y="991"/>
                    </a:cubicBezTo>
                    <a:cubicBezTo>
                      <a:pt x="281" y="975"/>
                      <a:pt x="381" y="849"/>
                      <a:pt x="410" y="766"/>
                    </a:cubicBezTo>
                    <a:cubicBezTo>
                      <a:pt x="439" y="683"/>
                      <a:pt x="441" y="576"/>
                      <a:pt x="387" y="496"/>
                    </a:cubicBezTo>
                    <a:cubicBezTo>
                      <a:pt x="333" y="416"/>
                      <a:pt x="122" y="336"/>
                      <a:pt x="87" y="286"/>
                    </a:cubicBezTo>
                    <a:cubicBezTo>
                      <a:pt x="52" y="236"/>
                      <a:pt x="138" y="200"/>
                      <a:pt x="177" y="196"/>
                    </a:cubicBezTo>
                    <a:cubicBezTo>
                      <a:pt x="216" y="192"/>
                      <a:pt x="226" y="248"/>
                      <a:pt x="320" y="264"/>
                    </a:cubicBezTo>
                    <a:cubicBezTo>
                      <a:pt x="414" y="280"/>
                      <a:pt x="683" y="331"/>
                      <a:pt x="740" y="294"/>
                    </a:cubicBezTo>
                    <a:cubicBezTo>
                      <a:pt x="797" y="257"/>
                      <a:pt x="699" y="78"/>
                      <a:pt x="665" y="39"/>
                    </a:cubicBezTo>
                    <a:cubicBezTo>
                      <a:pt x="631" y="0"/>
                      <a:pt x="584" y="30"/>
                      <a:pt x="537" y="6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740" name="Group 1140"/>
            <p:cNvGrpSpPr>
              <a:grpSpLocks/>
            </p:cNvGrpSpPr>
            <p:nvPr/>
          </p:nvGrpSpPr>
          <p:grpSpPr bwMode="auto">
            <a:xfrm>
              <a:off x="3561" y="2110"/>
              <a:ext cx="596" cy="581"/>
              <a:chOff x="5384" y="4137"/>
              <a:chExt cx="1656" cy="1648"/>
            </a:xfrm>
          </p:grpSpPr>
          <p:sp>
            <p:nvSpPr>
              <p:cNvPr id="282741" name="Oval 1141"/>
              <p:cNvSpPr>
                <a:spLocks noChangeArrowheads="1"/>
              </p:cNvSpPr>
              <p:nvPr/>
            </p:nvSpPr>
            <p:spPr bwMode="auto">
              <a:xfrm>
                <a:off x="5864" y="4185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2" name="Oval 1142"/>
              <p:cNvSpPr>
                <a:spLocks noChangeArrowheads="1"/>
              </p:cNvSpPr>
              <p:nvPr/>
            </p:nvSpPr>
            <p:spPr bwMode="auto">
              <a:xfrm>
                <a:off x="6136" y="413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3" name="Oval 1143"/>
              <p:cNvSpPr>
                <a:spLocks noChangeArrowheads="1"/>
              </p:cNvSpPr>
              <p:nvPr/>
            </p:nvSpPr>
            <p:spPr bwMode="auto">
              <a:xfrm>
                <a:off x="6408" y="4209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4" name="Oval 1144"/>
              <p:cNvSpPr>
                <a:spLocks noChangeArrowheads="1"/>
              </p:cNvSpPr>
              <p:nvPr/>
            </p:nvSpPr>
            <p:spPr bwMode="auto">
              <a:xfrm>
                <a:off x="6640" y="437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5" name="Oval 1145"/>
              <p:cNvSpPr>
                <a:spLocks noChangeArrowheads="1"/>
              </p:cNvSpPr>
              <p:nvPr/>
            </p:nvSpPr>
            <p:spPr bwMode="auto">
              <a:xfrm>
                <a:off x="6752" y="461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6" name="Oval 1146"/>
              <p:cNvSpPr>
                <a:spLocks noChangeArrowheads="1"/>
              </p:cNvSpPr>
              <p:nvPr/>
            </p:nvSpPr>
            <p:spPr bwMode="auto">
              <a:xfrm>
                <a:off x="6808" y="4889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7" name="Oval 1147"/>
              <p:cNvSpPr>
                <a:spLocks noChangeArrowheads="1"/>
              </p:cNvSpPr>
              <p:nvPr/>
            </p:nvSpPr>
            <p:spPr bwMode="auto">
              <a:xfrm>
                <a:off x="6736" y="5153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8" name="Oval 1148"/>
              <p:cNvSpPr>
                <a:spLocks noChangeArrowheads="1"/>
              </p:cNvSpPr>
              <p:nvPr/>
            </p:nvSpPr>
            <p:spPr bwMode="auto">
              <a:xfrm>
                <a:off x="6568" y="5361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9" name="Oval 1149"/>
              <p:cNvSpPr>
                <a:spLocks noChangeArrowheads="1"/>
              </p:cNvSpPr>
              <p:nvPr/>
            </p:nvSpPr>
            <p:spPr bwMode="auto">
              <a:xfrm>
                <a:off x="6344" y="5521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0" name="Oval 1150"/>
              <p:cNvSpPr>
                <a:spLocks noChangeArrowheads="1"/>
              </p:cNvSpPr>
              <p:nvPr/>
            </p:nvSpPr>
            <p:spPr bwMode="auto">
              <a:xfrm>
                <a:off x="6064" y="5553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1" name="Oval 1151"/>
              <p:cNvSpPr>
                <a:spLocks noChangeArrowheads="1"/>
              </p:cNvSpPr>
              <p:nvPr/>
            </p:nvSpPr>
            <p:spPr bwMode="auto">
              <a:xfrm>
                <a:off x="5800" y="549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2" name="Oval 1152"/>
              <p:cNvSpPr>
                <a:spLocks noChangeArrowheads="1"/>
              </p:cNvSpPr>
              <p:nvPr/>
            </p:nvSpPr>
            <p:spPr bwMode="auto">
              <a:xfrm>
                <a:off x="5568" y="533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3" name="Oval 1153"/>
              <p:cNvSpPr>
                <a:spLocks noChangeArrowheads="1"/>
              </p:cNvSpPr>
              <p:nvPr/>
            </p:nvSpPr>
            <p:spPr bwMode="auto">
              <a:xfrm>
                <a:off x="5416" y="509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4" name="Oval 1154"/>
              <p:cNvSpPr>
                <a:spLocks noChangeArrowheads="1"/>
              </p:cNvSpPr>
              <p:nvPr/>
            </p:nvSpPr>
            <p:spPr bwMode="auto">
              <a:xfrm>
                <a:off x="5384" y="4825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5" name="Oval 1155"/>
              <p:cNvSpPr>
                <a:spLocks noChangeArrowheads="1"/>
              </p:cNvSpPr>
              <p:nvPr/>
            </p:nvSpPr>
            <p:spPr bwMode="auto">
              <a:xfrm>
                <a:off x="5464" y="4537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6" name="Oval 1156"/>
              <p:cNvSpPr>
                <a:spLocks noChangeArrowheads="1"/>
              </p:cNvSpPr>
              <p:nvPr/>
            </p:nvSpPr>
            <p:spPr bwMode="auto">
              <a:xfrm>
                <a:off x="5624" y="4321"/>
                <a:ext cx="232" cy="23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7" name="Freeform 1157"/>
              <p:cNvSpPr>
                <a:spLocks/>
              </p:cNvSpPr>
              <p:nvPr/>
            </p:nvSpPr>
            <p:spPr bwMode="auto">
              <a:xfrm>
                <a:off x="5618" y="4778"/>
                <a:ext cx="630" cy="179"/>
              </a:xfrm>
              <a:custGeom>
                <a:avLst/>
                <a:gdLst>
                  <a:gd name="T0" fmla="*/ 0 w 630"/>
                  <a:gd name="T1" fmla="*/ 157 h 179"/>
                  <a:gd name="T2" fmla="*/ 67 w 630"/>
                  <a:gd name="T3" fmla="*/ 172 h 179"/>
                  <a:gd name="T4" fmla="*/ 157 w 630"/>
                  <a:gd name="T5" fmla="*/ 112 h 179"/>
                  <a:gd name="T6" fmla="*/ 315 w 630"/>
                  <a:gd name="T7" fmla="*/ 127 h 179"/>
                  <a:gd name="T8" fmla="*/ 367 w 630"/>
                  <a:gd name="T9" fmla="*/ 135 h 179"/>
                  <a:gd name="T10" fmla="*/ 427 w 630"/>
                  <a:gd name="T11" fmla="*/ 165 h 179"/>
                  <a:gd name="T12" fmla="*/ 540 w 630"/>
                  <a:gd name="T13" fmla="*/ 142 h 179"/>
                  <a:gd name="T14" fmla="*/ 592 w 630"/>
                  <a:gd name="T15" fmla="*/ 52 h 179"/>
                  <a:gd name="T16" fmla="*/ 630 w 630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179">
                    <a:moveTo>
                      <a:pt x="0" y="157"/>
                    </a:moveTo>
                    <a:cubicBezTo>
                      <a:pt x="20" y="168"/>
                      <a:pt x="41" y="179"/>
                      <a:pt x="67" y="172"/>
                    </a:cubicBezTo>
                    <a:cubicBezTo>
                      <a:pt x="93" y="165"/>
                      <a:pt x="116" y="120"/>
                      <a:pt x="157" y="112"/>
                    </a:cubicBezTo>
                    <a:cubicBezTo>
                      <a:pt x="198" y="104"/>
                      <a:pt x="280" y="123"/>
                      <a:pt x="315" y="127"/>
                    </a:cubicBezTo>
                    <a:cubicBezTo>
                      <a:pt x="350" y="131"/>
                      <a:pt x="348" y="129"/>
                      <a:pt x="367" y="135"/>
                    </a:cubicBezTo>
                    <a:cubicBezTo>
                      <a:pt x="386" y="141"/>
                      <a:pt x="398" y="164"/>
                      <a:pt x="427" y="165"/>
                    </a:cubicBezTo>
                    <a:cubicBezTo>
                      <a:pt x="456" y="166"/>
                      <a:pt x="513" y="161"/>
                      <a:pt x="540" y="142"/>
                    </a:cubicBezTo>
                    <a:cubicBezTo>
                      <a:pt x="567" y="123"/>
                      <a:pt x="577" y="76"/>
                      <a:pt x="592" y="52"/>
                    </a:cubicBezTo>
                    <a:cubicBezTo>
                      <a:pt x="607" y="28"/>
                      <a:pt x="621" y="11"/>
                      <a:pt x="63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8" name="Freeform 1158"/>
              <p:cNvSpPr>
                <a:spLocks/>
              </p:cNvSpPr>
              <p:nvPr/>
            </p:nvSpPr>
            <p:spPr bwMode="auto">
              <a:xfrm>
                <a:off x="6308" y="4875"/>
                <a:ext cx="285" cy="525"/>
              </a:xfrm>
              <a:custGeom>
                <a:avLst/>
                <a:gdLst>
                  <a:gd name="T0" fmla="*/ 285 w 285"/>
                  <a:gd name="T1" fmla="*/ 525 h 525"/>
                  <a:gd name="T2" fmla="*/ 262 w 285"/>
                  <a:gd name="T3" fmla="*/ 443 h 525"/>
                  <a:gd name="T4" fmla="*/ 157 w 285"/>
                  <a:gd name="T5" fmla="*/ 428 h 525"/>
                  <a:gd name="T6" fmla="*/ 22 w 285"/>
                  <a:gd name="T7" fmla="*/ 353 h 525"/>
                  <a:gd name="T8" fmla="*/ 22 w 285"/>
                  <a:gd name="T9" fmla="*/ 278 h 525"/>
                  <a:gd name="T10" fmla="*/ 45 w 285"/>
                  <a:gd name="T11" fmla="*/ 173 h 525"/>
                  <a:gd name="T12" fmla="*/ 7 w 285"/>
                  <a:gd name="T13" fmla="*/ 83 h 525"/>
                  <a:gd name="T14" fmla="*/ 15 w 285"/>
                  <a:gd name="T1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525">
                    <a:moveTo>
                      <a:pt x="285" y="525"/>
                    </a:moveTo>
                    <a:cubicBezTo>
                      <a:pt x="284" y="492"/>
                      <a:pt x="283" y="459"/>
                      <a:pt x="262" y="443"/>
                    </a:cubicBezTo>
                    <a:cubicBezTo>
                      <a:pt x="241" y="427"/>
                      <a:pt x="197" y="443"/>
                      <a:pt x="157" y="428"/>
                    </a:cubicBezTo>
                    <a:cubicBezTo>
                      <a:pt x="117" y="413"/>
                      <a:pt x="44" y="378"/>
                      <a:pt x="22" y="353"/>
                    </a:cubicBezTo>
                    <a:cubicBezTo>
                      <a:pt x="0" y="328"/>
                      <a:pt x="18" y="308"/>
                      <a:pt x="22" y="278"/>
                    </a:cubicBezTo>
                    <a:cubicBezTo>
                      <a:pt x="26" y="248"/>
                      <a:pt x="47" y="205"/>
                      <a:pt x="45" y="173"/>
                    </a:cubicBezTo>
                    <a:cubicBezTo>
                      <a:pt x="43" y="141"/>
                      <a:pt x="12" y="112"/>
                      <a:pt x="7" y="83"/>
                    </a:cubicBezTo>
                    <a:cubicBezTo>
                      <a:pt x="2" y="54"/>
                      <a:pt x="14" y="14"/>
                      <a:pt x="15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9" name="Freeform 1159"/>
              <p:cNvSpPr>
                <a:spLocks/>
              </p:cNvSpPr>
              <p:nvPr/>
            </p:nvSpPr>
            <p:spPr bwMode="auto">
              <a:xfrm>
                <a:off x="6398" y="4560"/>
                <a:ext cx="270" cy="465"/>
              </a:xfrm>
              <a:custGeom>
                <a:avLst/>
                <a:gdLst>
                  <a:gd name="T0" fmla="*/ 270 w 270"/>
                  <a:gd name="T1" fmla="*/ 0 h 465"/>
                  <a:gd name="T2" fmla="*/ 157 w 270"/>
                  <a:gd name="T3" fmla="*/ 68 h 465"/>
                  <a:gd name="T4" fmla="*/ 157 w 270"/>
                  <a:gd name="T5" fmla="*/ 195 h 465"/>
                  <a:gd name="T6" fmla="*/ 75 w 270"/>
                  <a:gd name="T7" fmla="*/ 300 h 465"/>
                  <a:gd name="T8" fmla="*/ 82 w 270"/>
                  <a:gd name="T9" fmla="*/ 390 h 465"/>
                  <a:gd name="T10" fmla="*/ 0 w 270"/>
                  <a:gd name="T11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465">
                    <a:moveTo>
                      <a:pt x="270" y="0"/>
                    </a:moveTo>
                    <a:cubicBezTo>
                      <a:pt x="223" y="18"/>
                      <a:pt x="176" y="36"/>
                      <a:pt x="157" y="68"/>
                    </a:cubicBezTo>
                    <a:cubicBezTo>
                      <a:pt x="138" y="100"/>
                      <a:pt x="171" y="156"/>
                      <a:pt x="157" y="195"/>
                    </a:cubicBezTo>
                    <a:cubicBezTo>
                      <a:pt x="143" y="234"/>
                      <a:pt x="87" y="268"/>
                      <a:pt x="75" y="300"/>
                    </a:cubicBezTo>
                    <a:cubicBezTo>
                      <a:pt x="63" y="332"/>
                      <a:pt x="94" y="363"/>
                      <a:pt x="82" y="390"/>
                    </a:cubicBezTo>
                    <a:cubicBezTo>
                      <a:pt x="70" y="417"/>
                      <a:pt x="35" y="441"/>
                      <a:pt x="0" y="46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0" name="Freeform 1160"/>
              <p:cNvSpPr>
                <a:spLocks/>
              </p:cNvSpPr>
              <p:nvPr/>
            </p:nvSpPr>
            <p:spPr bwMode="auto">
              <a:xfrm>
                <a:off x="5895" y="5042"/>
                <a:ext cx="368" cy="456"/>
              </a:xfrm>
              <a:custGeom>
                <a:avLst/>
                <a:gdLst>
                  <a:gd name="T0" fmla="*/ 53 w 368"/>
                  <a:gd name="T1" fmla="*/ 456 h 456"/>
                  <a:gd name="T2" fmla="*/ 0 w 368"/>
                  <a:gd name="T3" fmla="*/ 351 h 456"/>
                  <a:gd name="T4" fmla="*/ 53 w 368"/>
                  <a:gd name="T5" fmla="*/ 261 h 456"/>
                  <a:gd name="T6" fmla="*/ 53 w 368"/>
                  <a:gd name="T7" fmla="*/ 96 h 456"/>
                  <a:gd name="T8" fmla="*/ 233 w 368"/>
                  <a:gd name="T9" fmla="*/ 43 h 456"/>
                  <a:gd name="T10" fmla="*/ 315 w 368"/>
                  <a:gd name="T11" fmla="*/ 21 h 456"/>
                  <a:gd name="T12" fmla="*/ 368 w 368"/>
                  <a:gd name="T13" fmla="*/ 17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8" h="456">
                    <a:moveTo>
                      <a:pt x="53" y="456"/>
                    </a:moveTo>
                    <a:cubicBezTo>
                      <a:pt x="26" y="419"/>
                      <a:pt x="0" y="383"/>
                      <a:pt x="0" y="351"/>
                    </a:cubicBezTo>
                    <a:cubicBezTo>
                      <a:pt x="0" y="319"/>
                      <a:pt x="44" y="303"/>
                      <a:pt x="53" y="261"/>
                    </a:cubicBezTo>
                    <a:cubicBezTo>
                      <a:pt x="62" y="219"/>
                      <a:pt x="23" y="132"/>
                      <a:pt x="53" y="96"/>
                    </a:cubicBezTo>
                    <a:cubicBezTo>
                      <a:pt x="83" y="60"/>
                      <a:pt x="189" y="56"/>
                      <a:pt x="233" y="43"/>
                    </a:cubicBezTo>
                    <a:cubicBezTo>
                      <a:pt x="277" y="30"/>
                      <a:pt x="293" y="0"/>
                      <a:pt x="315" y="21"/>
                    </a:cubicBezTo>
                    <a:cubicBezTo>
                      <a:pt x="337" y="42"/>
                      <a:pt x="352" y="106"/>
                      <a:pt x="368" y="171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1" name="Freeform 1161"/>
              <p:cNvSpPr>
                <a:spLocks/>
              </p:cNvSpPr>
              <p:nvPr/>
            </p:nvSpPr>
            <p:spPr bwMode="auto">
              <a:xfrm>
                <a:off x="6098" y="5123"/>
                <a:ext cx="90" cy="412"/>
              </a:xfrm>
              <a:custGeom>
                <a:avLst/>
                <a:gdLst>
                  <a:gd name="T0" fmla="*/ 90 w 90"/>
                  <a:gd name="T1" fmla="*/ 412 h 412"/>
                  <a:gd name="T2" fmla="*/ 75 w 90"/>
                  <a:gd name="T3" fmla="*/ 285 h 412"/>
                  <a:gd name="T4" fmla="*/ 7 w 90"/>
                  <a:gd name="T5" fmla="*/ 180 h 412"/>
                  <a:gd name="T6" fmla="*/ 30 w 90"/>
                  <a:gd name="T7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412">
                    <a:moveTo>
                      <a:pt x="90" y="412"/>
                    </a:moveTo>
                    <a:cubicBezTo>
                      <a:pt x="89" y="368"/>
                      <a:pt x="89" y="324"/>
                      <a:pt x="75" y="285"/>
                    </a:cubicBezTo>
                    <a:cubicBezTo>
                      <a:pt x="61" y="246"/>
                      <a:pt x="14" y="227"/>
                      <a:pt x="7" y="180"/>
                    </a:cubicBezTo>
                    <a:cubicBezTo>
                      <a:pt x="0" y="133"/>
                      <a:pt x="15" y="66"/>
                      <a:pt x="3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2" name="Freeform 1162"/>
              <p:cNvSpPr>
                <a:spLocks/>
              </p:cNvSpPr>
              <p:nvPr/>
            </p:nvSpPr>
            <p:spPr bwMode="auto">
              <a:xfrm>
                <a:off x="5655" y="4928"/>
                <a:ext cx="240" cy="225"/>
              </a:xfrm>
              <a:custGeom>
                <a:avLst/>
                <a:gdLst>
                  <a:gd name="T0" fmla="*/ 0 w 240"/>
                  <a:gd name="T1" fmla="*/ 225 h 225"/>
                  <a:gd name="T2" fmla="*/ 173 w 240"/>
                  <a:gd name="T3" fmla="*/ 157 h 225"/>
                  <a:gd name="T4" fmla="*/ 240 w 240"/>
                  <a:gd name="T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225">
                    <a:moveTo>
                      <a:pt x="0" y="225"/>
                    </a:moveTo>
                    <a:cubicBezTo>
                      <a:pt x="66" y="209"/>
                      <a:pt x="133" y="194"/>
                      <a:pt x="173" y="157"/>
                    </a:cubicBezTo>
                    <a:cubicBezTo>
                      <a:pt x="213" y="120"/>
                      <a:pt x="226" y="60"/>
                      <a:pt x="24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3" name="Freeform 1163"/>
              <p:cNvSpPr>
                <a:spLocks/>
              </p:cNvSpPr>
              <p:nvPr/>
            </p:nvSpPr>
            <p:spPr bwMode="auto">
              <a:xfrm>
                <a:off x="5999" y="4410"/>
                <a:ext cx="361" cy="360"/>
              </a:xfrm>
              <a:custGeom>
                <a:avLst/>
                <a:gdLst>
                  <a:gd name="T0" fmla="*/ 9 w 361"/>
                  <a:gd name="T1" fmla="*/ 0 h 360"/>
                  <a:gd name="T2" fmla="*/ 24 w 361"/>
                  <a:gd name="T3" fmla="*/ 90 h 360"/>
                  <a:gd name="T4" fmla="*/ 151 w 361"/>
                  <a:gd name="T5" fmla="*/ 188 h 360"/>
                  <a:gd name="T6" fmla="*/ 204 w 361"/>
                  <a:gd name="T7" fmla="*/ 188 h 360"/>
                  <a:gd name="T8" fmla="*/ 301 w 361"/>
                  <a:gd name="T9" fmla="*/ 255 h 360"/>
                  <a:gd name="T10" fmla="*/ 361 w 361"/>
                  <a:gd name="T11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360">
                    <a:moveTo>
                      <a:pt x="9" y="0"/>
                    </a:moveTo>
                    <a:cubicBezTo>
                      <a:pt x="4" y="29"/>
                      <a:pt x="0" y="59"/>
                      <a:pt x="24" y="90"/>
                    </a:cubicBezTo>
                    <a:cubicBezTo>
                      <a:pt x="48" y="121"/>
                      <a:pt x="121" y="172"/>
                      <a:pt x="151" y="188"/>
                    </a:cubicBezTo>
                    <a:cubicBezTo>
                      <a:pt x="181" y="204"/>
                      <a:pt x="179" y="177"/>
                      <a:pt x="204" y="188"/>
                    </a:cubicBezTo>
                    <a:cubicBezTo>
                      <a:pt x="229" y="199"/>
                      <a:pt x="275" y="226"/>
                      <a:pt x="301" y="255"/>
                    </a:cubicBezTo>
                    <a:cubicBezTo>
                      <a:pt x="327" y="284"/>
                      <a:pt x="344" y="322"/>
                      <a:pt x="361" y="36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4" name="Freeform 1164"/>
              <p:cNvSpPr>
                <a:spLocks/>
              </p:cNvSpPr>
              <p:nvPr/>
            </p:nvSpPr>
            <p:spPr bwMode="auto">
              <a:xfrm>
                <a:off x="6413" y="4993"/>
                <a:ext cx="390" cy="235"/>
              </a:xfrm>
              <a:custGeom>
                <a:avLst/>
                <a:gdLst>
                  <a:gd name="T0" fmla="*/ 390 w 390"/>
                  <a:gd name="T1" fmla="*/ 10 h 235"/>
                  <a:gd name="T2" fmla="*/ 300 w 390"/>
                  <a:gd name="T3" fmla="*/ 10 h 235"/>
                  <a:gd name="T4" fmla="*/ 210 w 390"/>
                  <a:gd name="T5" fmla="*/ 70 h 235"/>
                  <a:gd name="T6" fmla="*/ 127 w 390"/>
                  <a:gd name="T7" fmla="*/ 122 h 235"/>
                  <a:gd name="T8" fmla="*/ 30 w 390"/>
                  <a:gd name="T9" fmla="*/ 137 h 235"/>
                  <a:gd name="T10" fmla="*/ 0 w 390"/>
                  <a:gd name="T11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" h="235">
                    <a:moveTo>
                      <a:pt x="390" y="10"/>
                    </a:moveTo>
                    <a:cubicBezTo>
                      <a:pt x="360" y="5"/>
                      <a:pt x="330" y="0"/>
                      <a:pt x="300" y="10"/>
                    </a:cubicBezTo>
                    <a:cubicBezTo>
                      <a:pt x="270" y="20"/>
                      <a:pt x="239" y="51"/>
                      <a:pt x="210" y="70"/>
                    </a:cubicBezTo>
                    <a:cubicBezTo>
                      <a:pt x="181" y="89"/>
                      <a:pt x="157" y="111"/>
                      <a:pt x="127" y="122"/>
                    </a:cubicBezTo>
                    <a:cubicBezTo>
                      <a:pt x="97" y="133"/>
                      <a:pt x="51" y="118"/>
                      <a:pt x="30" y="137"/>
                    </a:cubicBezTo>
                    <a:cubicBezTo>
                      <a:pt x="9" y="156"/>
                      <a:pt x="4" y="195"/>
                      <a:pt x="0" y="23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5" name="Freeform 1165"/>
              <p:cNvSpPr>
                <a:spLocks/>
              </p:cNvSpPr>
              <p:nvPr/>
            </p:nvSpPr>
            <p:spPr bwMode="auto">
              <a:xfrm>
                <a:off x="5813" y="4545"/>
                <a:ext cx="262" cy="360"/>
              </a:xfrm>
              <a:custGeom>
                <a:avLst/>
                <a:gdLst>
                  <a:gd name="T0" fmla="*/ 0 w 262"/>
                  <a:gd name="T1" fmla="*/ 0 h 360"/>
                  <a:gd name="T2" fmla="*/ 37 w 262"/>
                  <a:gd name="T3" fmla="*/ 90 h 360"/>
                  <a:gd name="T4" fmla="*/ 172 w 262"/>
                  <a:gd name="T5" fmla="*/ 90 h 360"/>
                  <a:gd name="T6" fmla="*/ 187 w 262"/>
                  <a:gd name="T7" fmla="*/ 173 h 360"/>
                  <a:gd name="T8" fmla="*/ 195 w 262"/>
                  <a:gd name="T9" fmla="*/ 248 h 360"/>
                  <a:gd name="T10" fmla="*/ 262 w 262"/>
                  <a:gd name="T11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360">
                    <a:moveTo>
                      <a:pt x="0" y="0"/>
                    </a:moveTo>
                    <a:cubicBezTo>
                      <a:pt x="4" y="37"/>
                      <a:pt x="8" y="75"/>
                      <a:pt x="37" y="90"/>
                    </a:cubicBezTo>
                    <a:cubicBezTo>
                      <a:pt x="66" y="105"/>
                      <a:pt x="147" y="76"/>
                      <a:pt x="172" y="90"/>
                    </a:cubicBezTo>
                    <a:cubicBezTo>
                      <a:pt x="197" y="104"/>
                      <a:pt x="183" y="147"/>
                      <a:pt x="187" y="173"/>
                    </a:cubicBezTo>
                    <a:cubicBezTo>
                      <a:pt x="191" y="199"/>
                      <a:pt x="183" y="217"/>
                      <a:pt x="195" y="248"/>
                    </a:cubicBezTo>
                    <a:cubicBezTo>
                      <a:pt x="207" y="279"/>
                      <a:pt x="234" y="319"/>
                      <a:pt x="262" y="36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6" name="Freeform 1166"/>
              <p:cNvSpPr>
                <a:spLocks/>
              </p:cNvSpPr>
              <p:nvPr/>
            </p:nvSpPr>
            <p:spPr bwMode="auto">
              <a:xfrm>
                <a:off x="6278" y="4455"/>
                <a:ext cx="202" cy="405"/>
              </a:xfrm>
              <a:custGeom>
                <a:avLst/>
                <a:gdLst>
                  <a:gd name="T0" fmla="*/ 202 w 202"/>
                  <a:gd name="T1" fmla="*/ 0 h 405"/>
                  <a:gd name="T2" fmla="*/ 135 w 202"/>
                  <a:gd name="T3" fmla="*/ 165 h 405"/>
                  <a:gd name="T4" fmla="*/ 195 w 202"/>
                  <a:gd name="T5" fmla="*/ 233 h 405"/>
                  <a:gd name="T6" fmla="*/ 150 w 202"/>
                  <a:gd name="T7" fmla="*/ 338 h 405"/>
                  <a:gd name="T8" fmla="*/ 52 w 202"/>
                  <a:gd name="T9" fmla="*/ 368 h 405"/>
                  <a:gd name="T10" fmla="*/ 0 w 202"/>
                  <a:gd name="T11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405">
                    <a:moveTo>
                      <a:pt x="202" y="0"/>
                    </a:moveTo>
                    <a:cubicBezTo>
                      <a:pt x="169" y="63"/>
                      <a:pt x="136" y="126"/>
                      <a:pt x="135" y="165"/>
                    </a:cubicBezTo>
                    <a:cubicBezTo>
                      <a:pt x="134" y="204"/>
                      <a:pt x="193" y="204"/>
                      <a:pt x="195" y="233"/>
                    </a:cubicBezTo>
                    <a:cubicBezTo>
                      <a:pt x="197" y="262"/>
                      <a:pt x="174" y="316"/>
                      <a:pt x="150" y="338"/>
                    </a:cubicBezTo>
                    <a:cubicBezTo>
                      <a:pt x="126" y="360"/>
                      <a:pt x="77" y="357"/>
                      <a:pt x="52" y="368"/>
                    </a:cubicBezTo>
                    <a:cubicBezTo>
                      <a:pt x="27" y="379"/>
                      <a:pt x="13" y="392"/>
                      <a:pt x="0" y="40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7" name="Freeform 1167"/>
              <p:cNvSpPr>
                <a:spLocks/>
              </p:cNvSpPr>
              <p:nvPr/>
            </p:nvSpPr>
            <p:spPr bwMode="auto">
              <a:xfrm>
                <a:off x="6135" y="5198"/>
                <a:ext cx="270" cy="337"/>
              </a:xfrm>
              <a:custGeom>
                <a:avLst/>
                <a:gdLst>
                  <a:gd name="T0" fmla="*/ 240 w 240"/>
                  <a:gd name="T1" fmla="*/ 322 h 322"/>
                  <a:gd name="T2" fmla="*/ 173 w 240"/>
                  <a:gd name="T3" fmla="*/ 195 h 322"/>
                  <a:gd name="T4" fmla="*/ 98 w 240"/>
                  <a:gd name="T5" fmla="*/ 120 h 322"/>
                  <a:gd name="T6" fmla="*/ 0 w 240"/>
                  <a:gd name="T7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322">
                    <a:moveTo>
                      <a:pt x="240" y="322"/>
                    </a:moveTo>
                    <a:cubicBezTo>
                      <a:pt x="218" y="275"/>
                      <a:pt x="197" y="229"/>
                      <a:pt x="173" y="195"/>
                    </a:cubicBezTo>
                    <a:cubicBezTo>
                      <a:pt x="149" y="161"/>
                      <a:pt x="127" y="152"/>
                      <a:pt x="98" y="120"/>
                    </a:cubicBezTo>
                    <a:cubicBezTo>
                      <a:pt x="69" y="88"/>
                      <a:pt x="34" y="44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8" name="Freeform 1168"/>
              <p:cNvSpPr>
                <a:spLocks/>
              </p:cNvSpPr>
              <p:nvPr/>
            </p:nvSpPr>
            <p:spPr bwMode="auto">
              <a:xfrm>
                <a:off x="5753" y="4973"/>
                <a:ext cx="240" cy="375"/>
              </a:xfrm>
              <a:custGeom>
                <a:avLst/>
                <a:gdLst>
                  <a:gd name="T0" fmla="*/ 0 w 240"/>
                  <a:gd name="T1" fmla="*/ 375 h 375"/>
                  <a:gd name="T2" fmla="*/ 60 w 240"/>
                  <a:gd name="T3" fmla="*/ 225 h 375"/>
                  <a:gd name="T4" fmla="*/ 90 w 240"/>
                  <a:gd name="T5" fmla="*/ 172 h 375"/>
                  <a:gd name="T6" fmla="*/ 240 w 240"/>
                  <a:gd name="T7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375">
                    <a:moveTo>
                      <a:pt x="0" y="375"/>
                    </a:moveTo>
                    <a:cubicBezTo>
                      <a:pt x="22" y="317"/>
                      <a:pt x="45" y="259"/>
                      <a:pt x="60" y="225"/>
                    </a:cubicBezTo>
                    <a:cubicBezTo>
                      <a:pt x="75" y="191"/>
                      <a:pt x="60" y="209"/>
                      <a:pt x="90" y="172"/>
                    </a:cubicBezTo>
                    <a:cubicBezTo>
                      <a:pt x="120" y="135"/>
                      <a:pt x="180" y="67"/>
                      <a:pt x="24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9" name="Freeform 1169"/>
              <p:cNvSpPr>
                <a:spLocks/>
              </p:cNvSpPr>
              <p:nvPr/>
            </p:nvSpPr>
            <p:spPr bwMode="auto">
              <a:xfrm>
                <a:off x="5700" y="4688"/>
                <a:ext cx="263" cy="187"/>
              </a:xfrm>
              <a:custGeom>
                <a:avLst/>
                <a:gdLst>
                  <a:gd name="T0" fmla="*/ 0 w 263"/>
                  <a:gd name="T1" fmla="*/ 0 h 187"/>
                  <a:gd name="T2" fmla="*/ 120 w 263"/>
                  <a:gd name="T3" fmla="*/ 37 h 187"/>
                  <a:gd name="T4" fmla="*/ 210 w 263"/>
                  <a:gd name="T5" fmla="*/ 60 h 187"/>
                  <a:gd name="T6" fmla="*/ 263 w 263"/>
                  <a:gd name="T7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" h="187">
                    <a:moveTo>
                      <a:pt x="0" y="0"/>
                    </a:moveTo>
                    <a:cubicBezTo>
                      <a:pt x="42" y="13"/>
                      <a:pt x="85" y="27"/>
                      <a:pt x="120" y="37"/>
                    </a:cubicBezTo>
                    <a:cubicBezTo>
                      <a:pt x="155" y="47"/>
                      <a:pt x="186" y="35"/>
                      <a:pt x="210" y="60"/>
                    </a:cubicBezTo>
                    <a:cubicBezTo>
                      <a:pt x="234" y="85"/>
                      <a:pt x="248" y="136"/>
                      <a:pt x="263" y="187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0" name="Freeform 1170"/>
              <p:cNvSpPr>
                <a:spLocks/>
              </p:cNvSpPr>
              <p:nvPr/>
            </p:nvSpPr>
            <p:spPr bwMode="auto">
              <a:xfrm>
                <a:off x="6510" y="4785"/>
                <a:ext cx="263" cy="159"/>
              </a:xfrm>
              <a:custGeom>
                <a:avLst/>
                <a:gdLst>
                  <a:gd name="T0" fmla="*/ 263 w 263"/>
                  <a:gd name="T1" fmla="*/ 0 h 159"/>
                  <a:gd name="T2" fmla="*/ 210 w 263"/>
                  <a:gd name="T3" fmla="*/ 120 h 159"/>
                  <a:gd name="T4" fmla="*/ 150 w 263"/>
                  <a:gd name="T5" fmla="*/ 158 h 159"/>
                  <a:gd name="T6" fmla="*/ 53 w 263"/>
                  <a:gd name="T7" fmla="*/ 128 h 159"/>
                  <a:gd name="T8" fmla="*/ 0 w 263"/>
                  <a:gd name="T9" fmla="*/ 11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159">
                    <a:moveTo>
                      <a:pt x="263" y="0"/>
                    </a:moveTo>
                    <a:cubicBezTo>
                      <a:pt x="246" y="47"/>
                      <a:pt x="229" y="94"/>
                      <a:pt x="210" y="120"/>
                    </a:cubicBezTo>
                    <a:cubicBezTo>
                      <a:pt x="191" y="146"/>
                      <a:pt x="176" y="157"/>
                      <a:pt x="150" y="158"/>
                    </a:cubicBezTo>
                    <a:cubicBezTo>
                      <a:pt x="124" y="159"/>
                      <a:pt x="78" y="135"/>
                      <a:pt x="53" y="128"/>
                    </a:cubicBezTo>
                    <a:cubicBezTo>
                      <a:pt x="28" y="121"/>
                      <a:pt x="14" y="117"/>
                      <a:pt x="0" y="113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1" name="Freeform 1171"/>
              <p:cNvSpPr>
                <a:spLocks/>
              </p:cNvSpPr>
              <p:nvPr/>
            </p:nvSpPr>
            <p:spPr bwMode="auto">
              <a:xfrm>
                <a:off x="6248" y="4380"/>
                <a:ext cx="41" cy="240"/>
              </a:xfrm>
              <a:custGeom>
                <a:avLst/>
                <a:gdLst>
                  <a:gd name="T0" fmla="*/ 0 w 41"/>
                  <a:gd name="T1" fmla="*/ 0 h 240"/>
                  <a:gd name="T2" fmla="*/ 37 w 41"/>
                  <a:gd name="T3" fmla="*/ 75 h 240"/>
                  <a:gd name="T4" fmla="*/ 22 w 41"/>
                  <a:gd name="T5" fmla="*/ 188 h 240"/>
                  <a:gd name="T6" fmla="*/ 15 w 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40">
                    <a:moveTo>
                      <a:pt x="0" y="0"/>
                    </a:moveTo>
                    <a:cubicBezTo>
                      <a:pt x="16" y="22"/>
                      <a:pt x="33" y="44"/>
                      <a:pt x="37" y="75"/>
                    </a:cubicBezTo>
                    <a:cubicBezTo>
                      <a:pt x="41" y="106"/>
                      <a:pt x="26" y="161"/>
                      <a:pt x="22" y="188"/>
                    </a:cubicBezTo>
                    <a:cubicBezTo>
                      <a:pt x="18" y="215"/>
                      <a:pt x="16" y="227"/>
                      <a:pt x="15" y="24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2" name="Freeform 1172"/>
              <p:cNvSpPr>
                <a:spLocks/>
              </p:cNvSpPr>
              <p:nvPr/>
            </p:nvSpPr>
            <p:spPr bwMode="auto">
              <a:xfrm>
                <a:off x="6503" y="5138"/>
                <a:ext cx="232" cy="92"/>
              </a:xfrm>
              <a:custGeom>
                <a:avLst/>
                <a:gdLst>
                  <a:gd name="T0" fmla="*/ 232 w 232"/>
                  <a:gd name="T1" fmla="*/ 90 h 92"/>
                  <a:gd name="T2" fmla="*/ 150 w 232"/>
                  <a:gd name="T3" fmla="*/ 60 h 92"/>
                  <a:gd name="T4" fmla="*/ 52 w 232"/>
                  <a:gd name="T5" fmla="*/ 82 h 92"/>
                  <a:gd name="T6" fmla="*/ 0 w 232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92">
                    <a:moveTo>
                      <a:pt x="232" y="90"/>
                    </a:moveTo>
                    <a:cubicBezTo>
                      <a:pt x="206" y="75"/>
                      <a:pt x="180" y="61"/>
                      <a:pt x="150" y="60"/>
                    </a:cubicBezTo>
                    <a:cubicBezTo>
                      <a:pt x="120" y="59"/>
                      <a:pt x="77" y="92"/>
                      <a:pt x="52" y="82"/>
                    </a:cubicBezTo>
                    <a:cubicBezTo>
                      <a:pt x="27" y="72"/>
                      <a:pt x="13" y="3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3" name="Freeform 1173"/>
              <p:cNvSpPr>
                <a:spLocks/>
              </p:cNvSpPr>
              <p:nvPr/>
            </p:nvSpPr>
            <p:spPr bwMode="auto">
              <a:xfrm>
                <a:off x="6090" y="4679"/>
                <a:ext cx="218" cy="121"/>
              </a:xfrm>
              <a:custGeom>
                <a:avLst/>
                <a:gdLst>
                  <a:gd name="T0" fmla="*/ 0 w 218"/>
                  <a:gd name="T1" fmla="*/ 69 h 121"/>
                  <a:gd name="T2" fmla="*/ 68 w 218"/>
                  <a:gd name="T3" fmla="*/ 24 h 121"/>
                  <a:gd name="T4" fmla="*/ 143 w 218"/>
                  <a:gd name="T5" fmla="*/ 16 h 121"/>
                  <a:gd name="T6" fmla="*/ 218 w 218"/>
                  <a:gd name="T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121">
                    <a:moveTo>
                      <a:pt x="0" y="69"/>
                    </a:moveTo>
                    <a:cubicBezTo>
                      <a:pt x="22" y="51"/>
                      <a:pt x="44" y="33"/>
                      <a:pt x="68" y="24"/>
                    </a:cubicBezTo>
                    <a:cubicBezTo>
                      <a:pt x="92" y="15"/>
                      <a:pt x="118" y="0"/>
                      <a:pt x="143" y="16"/>
                    </a:cubicBezTo>
                    <a:cubicBezTo>
                      <a:pt x="168" y="32"/>
                      <a:pt x="193" y="76"/>
                      <a:pt x="218" y="121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4" name="Freeform 1174"/>
              <p:cNvSpPr>
                <a:spLocks/>
              </p:cNvSpPr>
              <p:nvPr/>
            </p:nvSpPr>
            <p:spPr bwMode="auto">
              <a:xfrm>
                <a:off x="6073" y="4950"/>
                <a:ext cx="197" cy="105"/>
              </a:xfrm>
              <a:custGeom>
                <a:avLst/>
                <a:gdLst>
                  <a:gd name="T0" fmla="*/ 197 w 197"/>
                  <a:gd name="T1" fmla="*/ 0 h 105"/>
                  <a:gd name="T2" fmla="*/ 100 w 197"/>
                  <a:gd name="T3" fmla="*/ 38 h 105"/>
                  <a:gd name="T4" fmla="*/ 10 w 197"/>
                  <a:gd name="T5" fmla="*/ 45 h 105"/>
                  <a:gd name="T6" fmla="*/ 40 w 197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05">
                    <a:moveTo>
                      <a:pt x="197" y="0"/>
                    </a:moveTo>
                    <a:cubicBezTo>
                      <a:pt x="164" y="15"/>
                      <a:pt x="131" y="31"/>
                      <a:pt x="100" y="38"/>
                    </a:cubicBezTo>
                    <a:cubicBezTo>
                      <a:pt x="69" y="45"/>
                      <a:pt x="20" y="34"/>
                      <a:pt x="10" y="45"/>
                    </a:cubicBezTo>
                    <a:cubicBezTo>
                      <a:pt x="0" y="56"/>
                      <a:pt x="20" y="80"/>
                      <a:pt x="40" y="10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775" name="Group 1175"/>
            <p:cNvGrpSpPr>
              <a:grpSpLocks/>
            </p:cNvGrpSpPr>
            <p:nvPr/>
          </p:nvGrpSpPr>
          <p:grpSpPr bwMode="auto">
            <a:xfrm rot="593151">
              <a:off x="762" y="2011"/>
              <a:ext cx="979" cy="1012"/>
              <a:chOff x="4095" y="3450"/>
              <a:chExt cx="4305" cy="4005"/>
            </a:xfrm>
          </p:grpSpPr>
          <p:sp>
            <p:nvSpPr>
              <p:cNvPr id="282776" name="Freeform 1176"/>
              <p:cNvSpPr>
                <a:spLocks/>
              </p:cNvSpPr>
              <p:nvPr/>
            </p:nvSpPr>
            <p:spPr bwMode="auto">
              <a:xfrm>
                <a:off x="4110" y="4458"/>
                <a:ext cx="4035" cy="2427"/>
              </a:xfrm>
              <a:custGeom>
                <a:avLst/>
                <a:gdLst>
                  <a:gd name="T0" fmla="*/ 4035 w 4035"/>
                  <a:gd name="T1" fmla="*/ 72 h 2427"/>
                  <a:gd name="T2" fmla="*/ 3915 w 4035"/>
                  <a:gd name="T3" fmla="*/ 27 h 2427"/>
                  <a:gd name="T4" fmla="*/ 3660 w 4035"/>
                  <a:gd name="T5" fmla="*/ 12 h 2427"/>
                  <a:gd name="T6" fmla="*/ 3315 w 4035"/>
                  <a:gd name="T7" fmla="*/ 27 h 2427"/>
                  <a:gd name="T8" fmla="*/ 3015 w 4035"/>
                  <a:gd name="T9" fmla="*/ 177 h 2427"/>
                  <a:gd name="T10" fmla="*/ 2820 w 4035"/>
                  <a:gd name="T11" fmla="*/ 207 h 2427"/>
                  <a:gd name="T12" fmla="*/ 2625 w 4035"/>
                  <a:gd name="T13" fmla="*/ 207 h 2427"/>
                  <a:gd name="T14" fmla="*/ 2445 w 4035"/>
                  <a:gd name="T15" fmla="*/ 237 h 2427"/>
                  <a:gd name="T16" fmla="*/ 2370 w 4035"/>
                  <a:gd name="T17" fmla="*/ 297 h 2427"/>
                  <a:gd name="T18" fmla="*/ 2175 w 4035"/>
                  <a:gd name="T19" fmla="*/ 492 h 2427"/>
                  <a:gd name="T20" fmla="*/ 1920 w 4035"/>
                  <a:gd name="T21" fmla="*/ 552 h 2427"/>
                  <a:gd name="T22" fmla="*/ 1065 w 4035"/>
                  <a:gd name="T23" fmla="*/ 567 h 2427"/>
                  <a:gd name="T24" fmla="*/ 795 w 4035"/>
                  <a:gd name="T25" fmla="*/ 852 h 2427"/>
                  <a:gd name="T26" fmla="*/ 960 w 4035"/>
                  <a:gd name="T27" fmla="*/ 1422 h 2427"/>
                  <a:gd name="T28" fmla="*/ 810 w 4035"/>
                  <a:gd name="T29" fmla="*/ 1617 h 2427"/>
                  <a:gd name="T30" fmla="*/ 690 w 4035"/>
                  <a:gd name="T31" fmla="*/ 2157 h 2427"/>
                  <a:gd name="T32" fmla="*/ 420 w 4035"/>
                  <a:gd name="T33" fmla="*/ 2352 h 2427"/>
                  <a:gd name="T34" fmla="*/ 0 w 4035"/>
                  <a:gd name="T35" fmla="*/ 2427 h 2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35" h="2427">
                    <a:moveTo>
                      <a:pt x="4035" y="72"/>
                    </a:moveTo>
                    <a:cubicBezTo>
                      <a:pt x="4006" y="54"/>
                      <a:pt x="3977" y="37"/>
                      <a:pt x="3915" y="27"/>
                    </a:cubicBezTo>
                    <a:cubicBezTo>
                      <a:pt x="3853" y="17"/>
                      <a:pt x="3760" y="12"/>
                      <a:pt x="3660" y="12"/>
                    </a:cubicBezTo>
                    <a:cubicBezTo>
                      <a:pt x="3560" y="12"/>
                      <a:pt x="3422" y="0"/>
                      <a:pt x="3315" y="27"/>
                    </a:cubicBezTo>
                    <a:cubicBezTo>
                      <a:pt x="3208" y="54"/>
                      <a:pt x="3097" y="147"/>
                      <a:pt x="3015" y="177"/>
                    </a:cubicBezTo>
                    <a:cubicBezTo>
                      <a:pt x="2933" y="207"/>
                      <a:pt x="2885" y="202"/>
                      <a:pt x="2820" y="207"/>
                    </a:cubicBezTo>
                    <a:cubicBezTo>
                      <a:pt x="2755" y="212"/>
                      <a:pt x="2687" y="202"/>
                      <a:pt x="2625" y="207"/>
                    </a:cubicBezTo>
                    <a:cubicBezTo>
                      <a:pt x="2563" y="212"/>
                      <a:pt x="2487" y="222"/>
                      <a:pt x="2445" y="237"/>
                    </a:cubicBezTo>
                    <a:cubicBezTo>
                      <a:pt x="2403" y="252"/>
                      <a:pt x="2415" y="255"/>
                      <a:pt x="2370" y="297"/>
                    </a:cubicBezTo>
                    <a:cubicBezTo>
                      <a:pt x="2325" y="339"/>
                      <a:pt x="2250" y="449"/>
                      <a:pt x="2175" y="492"/>
                    </a:cubicBezTo>
                    <a:cubicBezTo>
                      <a:pt x="2100" y="535"/>
                      <a:pt x="2105" y="539"/>
                      <a:pt x="1920" y="552"/>
                    </a:cubicBezTo>
                    <a:cubicBezTo>
                      <a:pt x="1735" y="565"/>
                      <a:pt x="1252" y="517"/>
                      <a:pt x="1065" y="567"/>
                    </a:cubicBezTo>
                    <a:cubicBezTo>
                      <a:pt x="878" y="617"/>
                      <a:pt x="812" y="710"/>
                      <a:pt x="795" y="852"/>
                    </a:cubicBezTo>
                    <a:cubicBezTo>
                      <a:pt x="778" y="994"/>
                      <a:pt x="958" y="1295"/>
                      <a:pt x="960" y="1422"/>
                    </a:cubicBezTo>
                    <a:cubicBezTo>
                      <a:pt x="962" y="1549"/>
                      <a:pt x="855" y="1495"/>
                      <a:pt x="810" y="1617"/>
                    </a:cubicBezTo>
                    <a:cubicBezTo>
                      <a:pt x="765" y="1739"/>
                      <a:pt x="755" y="2035"/>
                      <a:pt x="690" y="2157"/>
                    </a:cubicBezTo>
                    <a:cubicBezTo>
                      <a:pt x="625" y="2279"/>
                      <a:pt x="535" y="2307"/>
                      <a:pt x="420" y="2352"/>
                    </a:cubicBezTo>
                    <a:cubicBezTo>
                      <a:pt x="305" y="2397"/>
                      <a:pt x="152" y="2412"/>
                      <a:pt x="0" y="2427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7" name="Freeform 1177"/>
              <p:cNvSpPr>
                <a:spLocks/>
              </p:cNvSpPr>
              <p:nvPr/>
            </p:nvSpPr>
            <p:spPr bwMode="auto">
              <a:xfrm>
                <a:off x="4095" y="4520"/>
                <a:ext cx="3885" cy="2890"/>
              </a:xfrm>
              <a:custGeom>
                <a:avLst/>
                <a:gdLst>
                  <a:gd name="T0" fmla="*/ 3885 w 3885"/>
                  <a:gd name="T1" fmla="*/ 10 h 2890"/>
                  <a:gd name="T2" fmla="*/ 3495 w 3885"/>
                  <a:gd name="T3" fmla="*/ 10 h 2890"/>
                  <a:gd name="T4" fmla="*/ 3270 w 3885"/>
                  <a:gd name="T5" fmla="*/ 70 h 2890"/>
                  <a:gd name="T6" fmla="*/ 3135 w 3885"/>
                  <a:gd name="T7" fmla="*/ 160 h 2890"/>
                  <a:gd name="T8" fmla="*/ 3030 w 3885"/>
                  <a:gd name="T9" fmla="*/ 190 h 2890"/>
                  <a:gd name="T10" fmla="*/ 2790 w 3885"/>
                  <a:gd name="T11" fmla="*/ 220 h 2890"/>
                  <a:gd name="T12" fmla="*/ 2610 w 3885"/>
                  <a:gd name="T13" fmla="*/ 235 h 2890"/>
                  <a:gd name="T14" fmla="*/ 2520 w 3885"/>
                  <a:gd name="T15" fmla="*/ 265 h 2890"/>
                  <a:gd name="T16" fmla="*/ 2280 w 3885"/>
                  <a:gd name="T17" fmla="*/ 460 h 2890"/>
                  <a:gd name="T18" fmla="*/ 2040 w 3885"/>
                  <a:gd name="T19" fmla="*/ 940 h 2890"/>
                  <a:gd name="T20" fmla="*/ 1890 w 3885"/>
                  <a:gd name="T21" fmla="*/ 1075 h 2890"/>
                  <a:gd name="T22" fmla="*/ 1710 w 3885"/>
                  <a:gd name="T23" fmla="*/ 1210 h 2890"/>
                  <a:gd name="T24" fmla="*/ 1545 w 3885"/>
                  <a:gd name="T25" fmla="*/ 1285 h 2890"/>
                  <a:gd name="T26" fmla="*/ 1410 w 3885"/>
                  <a:gd name="T27" fmla="*/ 1315 h 2890"/>
                  <a:gd name="T28" fmla="*/ 1110 w 3885"/>
                  <a:gd name="T29" fmla="*/ 1465 h 2890"/>
                  <a:gd name="T30" fmla="*/ 945 w 3885"/>
                  <a:gd name="T31" fmla="*/ 1525 h 2890"/>
                  <a:gd name="T32" fmla="*/ 780 w 3885"/>
                  <a:gd name="T33" fmla="*/ 2050 h 2890"/>
                  <a:gd name="T34" fmla="*/ 780 w 3885"/>
                  <a:gd name="T35" fmla="*/ 2140 h 2890"/>
                  <a:gd name="T36" fmla="*/ 525 w 3885"/>
                  <a:gd name="T37" fmla="*/ 2320 h 2890"/>
                  <a:gd name="T38" fmla="*/ 195 w 3885"/>
                  <a:gd name="T39" fmla="*/ 2410 h 2890"/>
                  <a:gd name="T40" fmla="*/ 0 w 3885"/>
                  <a:gd name="T41" fmla="*/ 2890 h 2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5" h="2890">
                    <a:moveTo>
                      <a:pt x="3885" y="10"/>
                    </a:moveTo>
                    <a:cubicBezTo>
                      <a:pt x="3741" y="5"/>
                      <a:pt x="3597" y="0"/>
                      <a:pt x="3495" y="10"/>
                    </a:cubicBezTo>
                    <a:cubicBezTo>
                      <a:pt x="3393" y="20"/>
                      <a:pt x="3330" y="45"/>
                      <a:pt x="3270" y="70"/>
                    </a:cubicBezTo>
                    <a:cubicBezTo>
                      <a:pt x="3210" y="95"/>
                      <a:pt x="3175" y="140"/>
                      <a:pt x="3135" y="160"/>
                    </a:cubicBezTo>
                    <a:cubicBezTo>
                      <a:pt x="3095" y="180"/>
                      <a:pt x="3087" y="180"/>
                      <a:pt x="3030" y="190"/>
                    </a:cubicBezTo>
                    <a:cubicBezTo>
                      <a:pt x="2973" y="200"/>
                      <a:pt x="2860" y="213"/>
                      <a:pt x="2790" y="220"/>
                    </a:cubicBezTo>
                    <a:cubicBezTo>
                      <a:pt x="2720" y="227"/>
                      <a:pt x="2655" y="227"/>
                      <a:pt x="2610" y="235"/>
                    </a:cubicBezTo>
                    <a:cubicBezTo>
                      <a:pt x="2565" y="243"/>
                      <a:pt x="2575" y="227"/>
                      <a:pt x="2520" y="265"/>
                    </a:cubicBezTo>
                    <a:cubicBezTo>
                      <a:pt x="2465" y="303"/>
                      <a:pt x="2360" y="347"/>
                      <a:pt x="2280" y="460"/>
                    </a:cubicBezTo>
                    <a:cubicBezTo>
                      <a:pt x="2200" y="573"/>
                      <a:pt x="2105" y="838"/>
                      <a:pt x="2040" y="940"/>
                    </a:cubicBezTo>
                    <a:cubicBezTo>
                      <a:pt x="1975" y="1042"/>
                      <a:pt x="1945" y="1030"/>
                      <a:pt x="1890" y="1075"/>
                    </a:cubicBezTo>
                    <a:cubicBezTo>
                      <a:pt x="1835" y="1120"/>
                      <a:pt x="1767" y="1175"/>
                      <a:pt x="1710" y="1210"/>
                    </a:cubicBezTo>
                    <a:cubicBezTo>
                      <a:pt x="1653" y="1245"/>
                      <a:pt x="1595" y="1267"/>
                      <a:pt x="1545" y="1285"/>
                    </a:cubicBezTo>
                    <a:cubicBezTo>
                      <a:pt x="1495" y="1303"/>
                      <a:pt x="1482" y="1285"/>
                      <a:pt x="1410" y="1315"/>
                    </a:cubicBezTo>
                    <a:cubicBezTo>
                      <a:pt x="1338" y="1345"/>
                      <a:pt x="1187" y="1430"/>
                      <a:pt x="1110" y="1465"/>
                    </a:cubicBezTo>
                    <a:cubicBezTo>
                      <a:pt x="1033" y="1500"/>
                      <a:pt x="1000" y="1428"/>
                      <a:pt x="945" y="1525"/>
                    </a:cubicBezTo>
                    <a:cubicBezTo>
                      <a:pt x="890" y="1622"/>
                      <a:pt x="807" y="1948"/>
                      <a:pt x="780" y="2050"/>
                    </a:cubicBezTo>
                    <a:cubicBezTo>
                      <a:pt x="753" y="2152"/>
                      <a:pt x="823" y="2095"/>
                      <a:pt x="780" y="2140"/>
                    </a:cubicBezTo>
                    <a:cubicBezTo>
                      <a:pt x="737" y="2185"/>
                      <a:pt x="623" y="2275"/>
                      <a:pt x="525" y="2320"/>
                    </a:cubicBezTo>
                    <a:cubicBezTo>
                      <a:pt x="427" y="2365"/>
                      <a:pt x="283" y="2315"/>
                      <a:pt x="195" y="2410"/>
                    </a:cubicBezTo>
                    <a:cubicBezTo>
                      <a:pt x="107" y="2505"/>
                      <a:pt x="53" y="2697"/>
                      <a:pt x="0" y="289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8" name="Freeform 1178"/>
              <p:cNvSpPr>
                <a:spLocks/>
              </p:cNvSpPr>
              <p:nvPr/>
            </p:nvSpPr>
            <p:spPr bwMode="auto">
              <a:xfrm>
                <a:off x="4872" y="4555"/>
                <a:ext cx="3528" cy="2900"/>
              </a:xfrm>
              <a:custGeom>
                <a:avLst/>
                <a:gdLst>
                  <a:gd name="T0" fmla="*/ 3528 w 3528"/>
                  <a:gd name="T1" fmla="*/ 470 h 2900"/>
                  <a:gd name="T2" fmla="*/ 3333 w 3528"/>
                  <a:gd name="T3" fmla="*/ 245 h 2900"/>
                  <a:gd name="T4" fmla="*/ 3093 w 3528"/>
                  <a:gd name="T5" fmla="*/ 65 h 2900"/>
                  <a:gd name="T6" fmla="*/ 2913 w 3528"/>
                  <a:gd name="T7" fmla="*/ 5 h 2900"/>
                  <a:gd name="T8" fmla="*/ 2628 w 3528"/>
                  <a:gd name="T9" fmla="*/ 35 h 2900"/>
                  <a:gd name="T10" fmla="*/ 2358 w 3528"/>
                  <a:gd name="T11" fmla="*/ 215 h 2900"/>
                  <a:gd name="T12" fmla="*/ 1818 w 3528"/>
                  <a:gd name="T13" fmla="*/ 275 h 2900"/>
                  <a:gd name="T14" fmla="*/ 1473 w 3528"/>
                  <a:gd name="T15" fmla="*/ 530 h 2900"/>
                  <a:gd name="T16" fmla="*/ 1293 w 3528"/>
                  <a:gd name="T17" fmla="*/ 995 h 2900"/>
                  <a:gd name="T18" fmla="*/ 888 w 3528"/>
                  <a:gd name="T19" fmla="*/ 1250 h 2900"/>
                  <a:gd name="T20" fmla="*/ 453 w 3528"/>
                  <a:gd name="T21" fmla="*/ 1430 h 2900"/>
                  <a:gd name="T22" fmla="*/ 378 w 3528"/>
                  <a:gd name="T23" fmla="*/ 1475 h 2900"/>
                  <a:gd name="T24" fmla="*/ 213 w 3528"/>
                  <a:gd name="T25" fmla="*/ 1520 h 2900"/>
                  <a:gd name="T26" fmla="*/ 33 w 3528"/>
                  <a:gd name="T27" fmla="*/ 2120 h 2900"/>
                  <a:gd name="T28" fmla="*/ 18 w 3528"/>
                  <a:gd name="T29" fmla="*/ 2900 h 2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28" h="2900">
                    <a:moveTo>
                      <a:pt x="3528" y="470"/>
                    </a:moveTo>
                    <a:cubicBezTo>
                      <a:pt x="3467" y="391"/>
                      <a:pt x="3406" y="313"/>
                      <a:pt x="3333" y="245"/>
                    </a:cubicBezTo>
                    <a:cubicBezTo>
                      <a:pt x="3260" y="177"/>
                      <a:pt x="3163" y="105"/>
                      <a:pt x="3093" y="65"/>
                    </a:cubicBezTo>
                    <a:cubicBezTo>
                      <a:pt x="3023" y="25"/>
                      <a:pt x="2990" y="10"/>
                      <a:pt x="2913" y="5"/>
                    </a:cubicBezTo>
                    <a:cubicBezTo>
                      <a:pt x="2836" y="0"/>
                      <a:pt x="2720" y="0"/>
                      <a:pt x="2628" y="35"/>
                    </a:cubicBezTo>
                    <a:cubicBezTo>
                      <a:pt x="2536" y="70"/>
                      <a:pt x="2493" y="175"/>
                      <a:pt x="2358" y="215"/>
                    </a:cubicBezTo>
                    <a:cubicBezTo>
                      <a:pt x="2223" y="255"/>
                      <a:pt x="1966" y="222"/>
                      <a:pt x="1818" y="275"/>
                    </a:cubicBezTo>
                    <a:cubicBezTo>
                      <a:pt x="1670" y="328"/>
                      <a:pt x="1560" y="410"/>
                      <a:pt x="1473" y="530"/>
                    </a:cubicBezTo>
                    <a:cubicBezTo>
                      <a:pt x="1386" y="650"/>
                      <a:pt x="1391" y="875"/>
                      <a:pt x="1293" y="995"/>
                    </a:cubicBezTo>
                    <a:cubicBezTo>
                      <a:pt x="1195" y="1115"/>
                      <a:pt x="1028" y="1178"/>
                      <a:pt x="888" y="1250"/>
                    </a:cubicBezTo>
                    <a:cubicBezTo>
                      <a:pt x="748" y="1322"/>
                      <a:pt x="538" y="1393"/>
                      <a:pt x="453" y="1430"/>
                    </a:cubicBezTo>
                    <a:cubicBezTo>
                      <a:pt x="368" y="1467"/>
                      <a:pt x="418" y="1460"/>
                      <a:pt x="378" y="1475"/>
                    </a:cubicBezTo>
                    <a:cubicBezTo>
                      <a:pt x="338" y="1490"/>
                      <a:pt x="270" y="1412"/>
                      <a:pt x="213" y="1520"/>
                    </a:cubicBezTo>
                    <a:cubicBezTo>
                      <a:pt x="156" y="1628"/>
                      <a:pt x="66" y="1890"/>
                      <a:pt x="33" y="2120"/>
                    </a:cubicBezTo>
                    <a:cubicBezTo>
                      <a:pt x="0" y="2350"/>
                      <a:pt x="9" y="2625"/>
                      <a:pt x="18" y="290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9" name="Freeform 1179"/>
              <p:cNvSpPr>
                <a:spLocks/>
              </p:cNvSpPr>
              <p:nvPr/>
            </p:nvSpPr>
            <p:spPr bwMode="auto">
              <a:xfrm>
                <a:off x="4110" y="4020"/>
                <a:ext cx="947" cy="2805"/>
              </a:xfrm>
              <a:custGeom>
                <a:avLst/>
                <a:gdLst>
                  <a:gd name="T0" fmla="*/ 390 w 947"/>
                  <a:gd name="T1" fmla="*/ 0 h 2805"/>
                  <a:gd name="T2" fmla="*/ 885 w 947"/>
                  <a:gd name="T3" fmla="*/ 360 h 2805"/>
                  <a:gd name="T4" fmla="*/ 765 w 947"/>
                  <a:gd name="T5" fmla="*/ 1125 h 2805"/>
                  <a:gd name="T6" fmla="*/ 750 w 947"/>
                  <a:gd name="T7" fmla="*/ 1455 h 2805"/>
                  <a:gd name="T8" fmla="*/ 885 w 947"/>
                  <a:gd name="T9" fmla="*/ 1830 h 2805"/>
                  <a:gd name="T10" fmla="*/ 765 w 947"/>
                  <a:gd name="T11" fmla="*/ 1980 h 2805"/>
                  <a:gd name="T12" fmla="*/ 645 w 947"/>
                  <a:gd name="T13" fmla="*/ 2520 h 2805"/>
                  <a:gd name="T14" fmla="*/ 495 w 947"/>
                  <a:gd name="T15" fmla="*/ 2670 h 2805"/>
                  <a:gd name="T16" fmla="*/ 345 w 947"/>
                  <a:gd name="T17" fmla="*/ 2745 h 2805"/>
                  <a:gd name="T18" fmla="*/ 0 w 947"/>
                  <a:gd name="T19" fmla="*/ 2805 h 2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2805">
                    <a:moveTo>
                      <a:pt x="390" y="0"/>
                    </a:moveTo>
                    <a:cubicBezTo>
                      <a:pt x="606" y="86"/>
                      <a:pt x="823" y="173"/>
                      <a:pt x="885" y="360"/>
                    </a:cubicBezTo>
                    <a:cubicBezTo>
                      <a:pt x="947" y="547"/>
                      <a:pt x="787" y="943"/>
                      <a:pt x="765" y="1125"/>
                    </a:cubicBezTo>
                    <a:cubicBezTo>
                      <a:pt x="743" y="1307"/>
                      <a:pt x="730" y="1338"/>
                      <a:pt x="750" y="1455"/>
                    </a:cubicBezTo>
                    <a:cubicBezTo>
                      <a:pt x="770" y="1572"/>
                      <a:pt x="883" y="1743"/>
                      <a:pt x="885" y="1830"/>
                    </a:cubicBezTo>
                    <a:cubicBezTo>
                      <a:pt x="887" y="1917"/>
                      <a:pt x="805" y="1865"/>
                      <a:pt x="765" y="1980"/>
                    </a:cubicBezTo>
                    <a:cubicBezTo>
                      <a:pt x="725" y="2095"/>
                      <a:pt x="690" y="2405"/>
                      <a:pt x="645" y="2520"/>
                    </a:cubicBezTo>
                    <a:cubicBezTo>
                      <a:pt x="600" y="2635"/>
                      <a:pt x="545" y="2632"/>
                      <a:pt x="495" y="2670"/>
                    </a:cubicBezTo>
                    <a:cubicBezTo>
                      <a:pt x="445" y="2708"/>
                      <a:pt x="428" y="2722"/>
                      <a:pt x="345" y="2745"/>
                    </a:cubicBezTo>
                    <a:cubicBezTo>
                      <a:pt x="262" y="2768"/>
                      <a:pt x="131" y="2786"/>
                      <a:pt x="0" y="2805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80" name="Freeform 1180"/>
              <p:cNvSpPr>
                <a:spLocks/>
              </p:cNvSpPr>
              <p:nvPr/>
            </p:nvSpPr>
            <p:spPr bwMode="auto">
              <a:xfrm>
                <a:off x="4938" y="4795"/>
                <a:ext cx="3297" cy="2630"/>
              </a:xfrm>
              <a:custGeom>
                <a:avLst/>
                <a:gdLst>
                  <a:gd name="T0" fmla="*/ 3297 w 3297"/>
                  <a:gd name="T1" fmla="*/ 1040 h 2630"/>
                  <a:gd name="T2" fmla="*/ 2967 w 3297"/>
                  <a:gd name="T3" fmla="*/ 695 h 2630"/>
                  <a:gd name="T4" fmla="*/ 2517 w 3297"/>
                  <a:gd name="T5" fmla="*/ 320 h 2630"/>
                  <a:gd name="T6" fmla="*/ 2232 w 3297"/>
                  <a:gd name="T7" fmla="*/ 35 h 2630"/>
                  <a:gd name="T8" fmla="*/ 1842 w 3297"/>
                  <a:gd name="T9" fmla="*/ 110 h 2630"/>
                  <a:gd name="T10" fmla="*/ 1647 w 3297"/>
                  <a:gd name="T11" fmla="*/ 155 h 2630"/>
                  <a:gd name="T12" fmla="*/ 1497 w 3297"/>
                  <a:gd name="T13" fmla="*/ 320 h 2630"/>
                  <a:gd name="T14" fmla="*/ 1317 w 3297"/>
                  <a:gd name="T15" fmla="*/ 635 h 2630"/>
                  <a:gd name="T16" fmla="*/ 1272 w 3297"/>
                  <a:gd name="T17" fmla="*/ 830 h 2630"/>
                  <a:gd name="T18" fmla="*/ 882 w 3297"/>
                  <a:gd name="T19" fmla="*/ 1055 h 2630"/>
                  <a:gd name="T20" fmla="*/ 507 w 3297"/>
                  <a:gd name="T21" fmla="*/ 1220 h 2630"/>
                  <a:gd name="T22" fmla="*/ 372 w 3297"/>
                  <a:gd name="T23" fmla="*/ 1265 h 2630"/>
                  <a:gd name="T24" fmla="*/ 192 w 3297"/>
                  <a:gd name="T25" fmla="*/ 1325 h 2630"/>
                  <a:gd name="T26" fmla="*/ 27 w 3297"/>
                  <a:gd name="T27" fmla="*/ 1850 h 2630"/>
                  <a:gd name="T28" fmla="*/ 27 w 3297"/>
                  <a:gd name="T29" fmla="*/ 2630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97" h="2630">
                    <a:moveTo>
                      <a:pt x="3297" y="1040"/>
                    </a:moveTo>
                    <a:cubicBezTo>
                      <a:pt x="3197" y="927"/>
                      <a:pt x="3097" y="815"/>
                      <a:pt x="2967" y="695"/>
                    </a:cubicBezTo>
                    <a:cubicBezTo>
                      <a:pt x="2837" y="575"/>
                      <a:pt x="2639" y="430"/>
                      <a:pt x="2517" y="320"/>
                    </a:cubicBezTo>
                    <a:cubicBezTo>
                      <a:pt x="2395" y="210"/>
                      <a:pt x="2344" y="70"/>
                      <a:pt x="2232" y="35"/>
                    </a:cubicBezTo>
                    <a:cubicBezTo>
                      <a:pt x="2120" y="0"/>
                      <a:pt x="1939" y="90"/>
                      <a:pt x="1842" y="110"/>
                    </a:cubicBezTo>
                    <a:cubicBezTo>
                      <a:pt x="1745" y="130"/>
                      <a:pt x="1704" y="120"/>
                      <a:pt x="1647" y="155"/>
                    </a:cubicBezTo>
                    <a:cubicBezTo>
                      <a:pt x="1590" y="190"/>
                      <a:pt x="1552" y="240"/>
                      <a:pt x="1497" y="320"/>
                    </a:cubicBezTo>
                    <a:cubicBezTo>
                      <a:pt x="1442" y="400"/>
                      <a:pt x="1354" y="550"/>
                      <a:pt x="1317" y="635"/>
                    </a:cubicBezTo>
                    <a:cubicBezTo>
                      <a:pt x="1280" y="720"/>
                      <a:pt x="1344" y="760"/>
                      <a:pt x="1272" y="830"/>
                    </a:cubicBezTo>
                    <a:cubicBezTo>
                      <a:pt x="1200" y="900"/>
                      <a:pt x="1009" y="990"/>
                      <a:pt x="882" y="1055"/>
                    </a:cubicBezTo>
                    <a:cubicBezTo>
                      <a:pt x="755" y="1120"/>
                      <a:pt x="592" y="1185"/>
                      <a:pt x="507" y="1220"/>
                    </a:cubicBezTo>
                    <a:cubicBezTo>
                      <a:pt x="422" y="1255"/>
                      <a:pt x="424" y="1248"/>
                      <a:pt x="372" y="1265"/>
                    </a:cubicBezTo>
                    <a:cubicBezTo>
                      <a:pt x="320" y="1282"/>
                      <a:pt x="250" y="1227"/>
                      <a:pt x="192" y="1325"/>
                    </a:cubicBezTo>
                    <a:cubicBezTo>
                      <a:pt x="134" y="1423"/>
                      <a:pt x="54" y="1633"/>
                      <a:pt x="27" y="1850"/>
                    </a:cubicBezTo>
                    <a:cubicBezTo>
                      <a:pt x="0" y="2067"/>
                      <a:pt x="13" y="2348"/>
                      <a:pt x="27" y="263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81" name="Freeform 1181"/>
              <p:cNvSpPr>
                <a:spLocks/>
              </p:cNvSpPr>
              <p:nvPr/>
            </p:nvSpPr>
            <p:spPr bwMode="auto">
              <a:xfrm>
                <a:off x="4590" y="3450"/>
                <a:ext cx="2010" cy="1647"/>
              </a:xfrm>
              <a:custGeom>
                <a:avLst/>
                <a:gdLst>
                  <a:gd name="T0" fmla="*/ 0 w 2010"/>
                  <a:gd name="T1" fmla="*/ 525 h 1647"/>
                  <a:gd name="T2" fmla="*/ 450 w 2010"/>
                  <a:gd name="T3" fmla="*/ 840 h 1647"/>
                  <a:gd name="T4" fmla="*/ 420 w 2010"/>
                  <a:gd name="T5" fmla="*/ 1545 h 1647"/>
                  <a:gd name="T6" fmla="*/ 570 w 2010"/>
                  <a:gd name="T7" fmla="*/ 1455 h 1647"/>
                  <a:gd name="T8" fmla="*/ 1545 w 2010"/>
                  <a:gd name="T9" fmla="*/ 1455 h 1647"/>
                  <a:gd name="T10" fmla="*/ 1860 w 2010"/>
                  <a:gd name="T11" fmla="*/ 1185 h 1647"/>
                  <a:gd name="T12" fmla="*/ 1950 w 2010"/>
                  <a:gd name="T13" fmla="*/ 795 h 1647"/>
                  <a:gd name="T14" fmla="*/ 2010 w 2010"/>
                  <a:gd name="T15" fmla="*/ 0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0" h="1647">
                    <a:moveTo>
                      <a:pt x="0" y="525"/>
                    </a:moveTo>
                    <a:cubicBezTo>
                      <a:pt x="190" y="597"/>
                      <a:pt x="380" y="670"/>
                      <a:pt x="450" y="840"/>
                    </a:cubicBezTo>
                    <a:cubicBezTo>
                      <a:pt x="520" y="1010"/>
                      <a:pt x="400" y="1443"/>
                      <a:pt x="420" y="1545"/>
                    </a:cubicBezTo>
                    <a:cubicBezTo>
                      <a:pt x="440" y="1647"/>
                      <a:pt x="383" y="1470"/>
                      <a:pt x="570" y="1455"/>
                    </a:cubicBezTo>
                    <a:cubicBezTo>
                      <a:pt x="757" y="1440"/>
                      <a:pt x="1330" y="1500"/>
                      <a:pt x="1545" y="1455"/>
                    </a:cubicBezTo>
                    <a:cubicBezTo>
                      <a:pt x="1760" y="1410"/>
                      <a:pt x="1792" y="1295"/>
                      <a:pt x="1860" y="1185"/>
                    </a:cubicBezTo>
                    <a:cubicBezTo>
                      <a:pt x="1928" y="1075"/>
                      <a:pt x="1925" y="992"/>
                      <a:pt x="1950" y="795"/>
                    </a:cubicBezTo>
                    <a:cubicBezTo>
                      <a:pt x="1975" y="598"/>
                      <a:pt x="1992" y="299"/>
                      <a:pt x="2010" y="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82" name="Freeform 1182"/>
              <p:cNvSpPr>
                <a:spLocks/>
              </p:cNvSpPr>
              <p:nvPr/>
            </p:nvSpPr>
            <p:spPr bwMode="auto">
              <a:xfrm>
                <a:off x="7318" y="4600"/>
                <a:ext cx="1052" cy="1190"/>
              </a:xfrm>
              <a:custGeom>
                <a:avLst/>
                <a:gdLst>
                  <a:gd name="T0" fmla="*/ 947 w 1052"/>
                  <a:gd name="T1" fmla="*/ 1190 h 1190"/>
                  <a:gd name="T2" fmla="*/ 407 w 1052"/>
                  <a:gd name="T3" fmla="*/ 650 h 1190"/>
                  <a:gd name="T4" fmla="*/ 47 w 1052"/>
                  <a:gd name="T5" fmla="*/ 350 h 1190"/>
                  <a:gd name="T6" fmla="*/ 122 w 1052"/>
                  <a:gd name="T7" fmla="*/ 125 h 1190"/>
                  <a:gd name="T8" fmla="*/ 392 w 1052"/>
                  <a:gd name="T9" fmla="*/ 5 h 1190"/>
                  <a:gd name="T10" fmla="*/ 707 w 1052"/>
                  <a:gd name="T11" fmla="*/ 155 h 1190"/>
                  <a:gd name="T12" fmla="*/ 1052 w 1052"/>
                  <a:gd name="T13" fmla="*/ 50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2" h="1190">
                    <a:moveTo>
                      <a:pt x="947" y="1190"/>
                    </a:moveTo>
                    <a:cubicBezTo>
                      <a:pt x="752" y="990"/>
                      <a:pt x="557" y="790"/>
                      <a:pt x="407" y="650"/>
                    </a:cubicBezTo>
                    <a:cubicBezTo>
                      <a:pt x="257" y="510"/>
                      <a:pt x="94" y="437"/>
                      <a:pt x="47" y="350"/>
                    </a:cubicBezTo>
                    <a:cubicBezTo>
                      <a:pt x="0" y="263"/>
                      <a:pt x="65" y="182"/>
                      <a:pt x="122" y="125"/>
                    </a:cubicBezTo>
                    <a:cubicBezTo>
                      <a:pt x="179" y="68"/>
                      <a:pt x="294" y="0"/>
                      <a:pt x="392" y="5"/>
                    </a:cubicBezTo>
                    <a:cubicBezTo>
                      <a:pt x="490" y="10"/>
                      <a:pt x="597" y="73"/>
                      <a:pt x="707" y="155"/>
                    </a:cubicBezTo>
                    <a:cubicBezTo>
                      <a:pt x="817" y="237"/>
                      <a:pt x="934" y="368"/>
                      <a:pt x="1052" y="50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83" name="Freeform 1183"/>
              <p:cNvSpPr>
                <a:spLocks/>
              </p:cNvSpPr>
              <p:nvPr/>
            </p:nvSpPr>
            <p:spPr bwMode="auto">
              <a:xfrm>
                <a:off x="6555" y="3570"/>
                <a:ext cx="1665" cy="1077"/>
              </a:xfrm>
              <a:custGeom>
                <a:avLst/>
                <a:gdLst>
                  <a:gd name="T0" fmla="*/ 90 w 1665"/>
                  <a:gd name="T1" fmla="*/ 0 h 1077"/>
                  <a:gd name="T2" fmla="*/ 30 w 1665"/>
                  <a:gd name="T3" fmla="*/ 915 h 1077"/>
                  <a:gd name="T4" fmla="*/ 270 w 1665"/>
                  <a:gd name="T5" fmla="*/ 975 h 1077"/>
                  <a:gd name="T6" fmla="*/ 585 w 1665"/>
                  <a:gd name="T7" fmla="*/ 960 h 1077"/>
                  <a:gd name="T8" fmla="*/ 810 w 1665"/>
                  <a:gd name="T9" fmla="*/ 825 h 1077"/>
                  <a:gd name="T10" fmla="*/ 1140 w 1665"/>
                  <a:gd name="T11" fmla="*/ 780 h 1077"/>
                  <a:gd name="T12" fmla="*/ 1665 w 1665"/>
                  <a:gd name="T13" fmla="*/ 210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077">
                    <a:moveTo>
                      <a:pt x="90" y="0"/>
                    </a:moveTo>
                    <a:cubicBezTo>
                      <a:pt x="45" y="376"/>
                      <a:pt x="0" y="753"/>
                      <a:pt x="30" y="915"/>
                    </a:cubicBezTo>
                    <a:cubicBezTo>
                      <a:pt x="60" y="1077"/>
                      <a:pt x="177" y="967"/>
                      <a:pt x="270" y="975"/>
                    </a:cubicBezTo>
                    <a:cubicBezTo>
                      <a:pt x="363" y="983"/>
                      <a:pt x="495" y="985"/>
                      <a:pt x="585" y="960"/>
                    </a:cubicBezTo>
                    <a:cubicBezTo>
                      <a:pt x="675" y="935"/>
                      <a:pt x="717" y="855"/>
                      <a:pt x="810" y="825"/>
                    </a:cubicBezTo>
                    <a:cubicBezTo>
                      <a:pt x="903" y="795"/>
                      <a:pt x="997" y="883"/>
                      <a:pt x="1140" y="780"/>
                    </a:cubicBezTo>
                    <a:cubicBezTo>
                      <a:pt x="1283" y="677"/>
                      <a:pt x="1474" y="443"/>
                      <a:pt x="1665" y="210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2784" name="Text Box 1184"/>
            <p:cNvSpPr txBox="1">
              <a:spLocks noChangeArrowheads="1"/>
            </p:cNvSpPr>
            <p:nvPr/>
          </p:nvSpPr>
          <p:spPr bwMode="auto">
            <a:xfrm>
              <a:off x="4524" y="2192"/>
              <a:ext cx="82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Complex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Fluids</a:t>
              </a:r>
            </a:p>
          </p:txBody>
        </p:sp>
      </p:grpSp>
      <p:sp>
        <p:nvSpPr>
          <p:cNvPr id="282785" name="Text Box 1185"/>
          <p:cNvSpPr txBox="1">
            <a:spLocks noChangeArrowheads="1"/>
          </p:cNvSpPr>
          <p:nvPr/>
        </p:nvSpPr>
        <p:spPr bwMode="auto">
          <a:xfrm>
            <a:off x="7219950" y="4408488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Biology</a:t>
            </a:r>
          </a:p>
        </p:txBody>
      </p:sp>
      <p:sp>
        <p:nvSpPr>
          <p:cNvPr id="282786" name="Rectangle 1186"/>
          <p:cNvSpPr>
            <a:spLocks noChangeArrowheads="1"/>
          </p:cNvSpPr>
          <p:nvPr/>
        </p:nvSpPr>
        <p:spPr bwMode="auto">
          <a:xfrm>
            <a:off x="3478213" y="868363"/>
            <a:ext cx="3667125" cy="498475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87" name="Rectangle 1187"/>
          <p:cNvSpPr>
            <a:spLocks noChangeArrowheads="1"/>
          </p:cNvSpPr>
          <p:nvPr/>
        </p:nvSpPr>
        <p:spPr bwMode="auto">
          <a:xfrm>
            <a:off x="682625" y="944563"/>
            <a:ext cx="3278188" cy="4870450"/>
          </a:xfrm>
          <a:prstGeom prst="rect">
            <a:avLst/>
          </a:prstGeom>
          <a:noFill/>
          <a:ln w="38100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788" name="Text Box 1188"/>
          <p:cNvSpPr txBox="1">
            <a:spLocks noChangeArrowheads="1"/>
          </p:cNvSpPr>
          <p:nvPr/>
        </p:nvSpPr>
        <p:spPr bwMode="auto">
          <a:xfrm>
            <a:off x="5805488" y="5938838"/>
            <a:ext cx="841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</a:p>
        </p:txBody>
      </p:sp>
      <p:sp>
        <p:nvSpPr>
          <p:cNvPr id="282789" name="Text Box 1189"/>
          <p:cNvSpPr txBox="1">
            <a:spLocks noChangeArrowheads="1"/>
          </p:cNvSpPr>
          <p:nvPr/>
        </p:nvSpPr>
        <p:spPr bwMode="auto">
          <a:xfrm>
            <a:off x="1100138" y="5919788"/>
            <a:ext cx="1062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USANS</a:t>
            </a:r>
          </a:p>
        </p:txBody>
      </p:sp>
      <p:sp>
        <p:nvSpPr>
          <p:cNvPr id="1190" name="Rectangle 1187">
            <a:extLst>
              <a:ext uri="{FF2B5EF4-FFF2-40B4-BE49-F238E27FC236}">
                <a16:creationId xmlns:a16="http://schemas.microsoft.com/office/drawing/2014/main" id="{9FF6273E-9ED0-4397-9C0E-5AEFD004E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352" y="942109"/>
            <a:ext cx="4818947" cy="487045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" name="Text Box 1189">
            <a:extLst>
              <a:ext uri="{FF2B5EF4-FFF2-40B4-BE49-F238E27FC236}">
                <a16:creationId xmlns:a16="http://schemas.microsoft.com/office/drawing/2014/main" id="{7E1367FF-6CFE-412D-A65B-0E7841AC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652" y="6101181"/>
            <a:ext cx="1027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VSANS</a:t>
            </a:r>
          </a:p>
        </p:txBody>
      </p:sp>
    </p:spTree>
    <p:extLst>
      <p:ext uri="{BB962C8B-B14F-4D97-AF65-F5344CB8AC3E}">
        <p14:creationId xmlns:p14="http://schemas.microsoft.com/office/powerpoint/2010/main" val="23769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/>
      <p:bldP spid="282785" grpId="0"/>
      <p:bldP spid="282786" grpId="0" animBg="1"/>
      <p:bldP spid="282787" grpId="0" animBg="1"/>
      <p:bldP spid="282788" grpId="0"/>
      <p:bldP spid="282789" grpId="0"/>
      <p:bldP spid="1190" grpId="0" animBg="1"/>
      <p:bldP spid="11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422525" y="23653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310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339850" y="1789113"/>
          <a:ext cx="624363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8" name="Equation" r:id="rId3" imgW="1904760" imgH="393480" progId="Equation.3">
                  <p:embed/>
                </p:oleObj>
              </mc:Choice>
              <mc:Fallback>
                <p:oleObj name="Equation" r:id="rId3" imgW="1904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789113"/>
                        <a:ext cx="6243638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124200" y="3332163"/>
            <a:ext cx="1556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COHERENT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791200" y="3371850"/>
            <a:ext cx="1827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INCOHERENT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619750" y="4067175"/>
            <a:ext cx="24737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Q-independent</a:t>
            </a:r>
          </a:p>
          <a:p>
            <a:pPr>
              <a:buFontTx/>
              <a:buChar char="-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no info. about structure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2338388" y="4110038"/>
            <a:ext cx="2906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~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Contrast factor </a:t>
            </a:r>
            <a:r>
              <a:rPr lang="en-US" sz="1800" dirty="0"/>
              <a:t>= (</a:t>
            </a:r>
            <a:r>
              <a:rPr lang="en-US" sz="1800" dirty="0" err="1">
                <a:latin typeface="Symbol" pitchFamily="18" charset="2"/>
              </a:rPr>
              <a:t>r</a:t>
            </a:r>
            <a:r>
              <a:rPr lang="en-US" sz="1800" baseline="-25000" dirty="0" err="1"/>
              <a:t>A</a:t>
            </a:r>
            <a:r>
              <a:rPr lang="en-US" sz="1800" dirty="0" err="1"/>
              <a:t>-</a:t>
            </a:r>
            <a:r>
              <a:rPr lang="en-US" sz="1800" dirty="0" err="1">
                <a:latin typeface="Symbol" pitchFamily="18" charset="2"/>
              </a:rPr>
              <a:t>r</a:t>
            </a:r>
            <a:r>
              <a:rPr lang="en-US" sz="1800" baseline="-25000" dirty="0" err="1"/>
              <a:t>B</a:t>
            </a:r>
            <a:r>
              <a:rPr lang="en-US" sz="1800" dirty="0"/>
              <a:t>)</a:t>
            </a:r>
            <a:r>
              <a:rPr lang="en-US" sz="1800" baseline="30000" dirty="0"/>
              <a:t>2</a:t>
            </a:r>
            <a:endParaRPr lang="en-US" sz="1800" dirty="0"/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Info. about structure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286000" y="3143250"/>
            <a:ext cx="3048000" cy="1752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5410200" y="3143250"/>
            <a:ext cx="29718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088" name="Group 16"/>
          <p:cNvGrpSpPr>
            <a:grpSpLocks/>
          </p:cNvGrpSpPr>
          <p:nvPr/>
        </p:nvGrpSpPr>
        <p:grpSpPr bwMode="auto">
          <a:xfrm>
            <a:off x="917575" y="5340350"/>
            <a:ext cx="5910263" cy="776288"/>
            <a:chOff x="578" y="3364"/>
            <a:chExt cx="3723" cy="489"/>
          </a:xfrm>
        </p:grpSpPr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578" y="3488"/>
              <a:ext cx="17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Scattering length density:</a:t>
              </a:r>
            </a:p>
          </p:txBody>
        </p:sp>
        <p:graphicFrame>
          <p:nvGraphicFramePr>
            <p:cNvPr id="131084" name="Object 12"/>
            <p:cNvGraphicFramePr>
              <a:graphicFrameLocks noChangeAspect="1"/>
            </p:cNvGraphicFramePr>
            <p:nvPr/>
          </p:nvGraphicFramePr>
          <p:xfrm>
            <a:off x="2287" y="3364"/>
            <a:ext cx="2014" cy="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79" name="Equation" r:id="rId5" imgW="1777680" imgH="431640" progId="Equation.3">
                    <p:embed/>
                  </p:oleObj>
                </mc:Choice>
                <mc:Fallback>
                  <p:oleObj name="Equation" r:id="rId5" imgW="1777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7" y="3364"/>
                          <a:ext cx="2014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SANS Cross Sections</a:t>
            </a:r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 flipH="1">
            <a:off x="3779838" y="4476750"/>
            <a:ext cx="687387" cy="1114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7" grpId="0"/>
      <p:bldP spid="131078" grpId="0"/>
      <p:bldP spid="131079" grpId="0"/>
      <p:bldP spid="131080" grpId="0" animBg="1"/>
      <p:bldP spid="131081" grpId="0" animBg="1"/>
      <p:bldP spid="131087" grpId="0"/>
      <p:bldP spid="1310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spect="1" noChangeArrowheads="1"/>
          </p:cNvSpPr>
          <p:nvPr/>
        </p:nvSpPr>
        <p:spPr bwMode="auto">
          <a:xfrm>
            <a:off x="1828800" y="1271588"/>
            <a:ext cx="54864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758" name="Group 38"/>
          <p:cNvGrpSpPr>
            <a:grpSpLocks/>
          </p:cNvGrpSpPr>
          <p:nvPr/>
        </p:nvGrpSpPr>
        <p:grpSpPr bwMode="auto">
          <a:xfrm>
            <a:off x="4857750" y="1635125"/>
            <a:ext cx="2028825" cy="2105025"/>
            <a:chOff x="3060" y="1030"/>
            <a:chExt cx="1278" cy="1326"/>
          </a:xfrm>
        </p:grpSpPr>
        <p:sp>
          <p:nvSpPr>
            <p:cNvPr id="158724" name="Text Box 4"/>
            <p:cNvSpPr txBox="1">
              <a:spLocks noChangeArrowheads="1"/>
            </p:cNvSpPr>
            <p:nvPr/>
          </p:nvSpPr>
          <p:spPr bwMode="auto">
            <a:xfrm>
              <a:off x="3258" y="2164"/>
              <a:ext cx="108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Zero contrast</a:t>
              </a:r>
            </a:p>
          </p:txBody>
        </p:sp>
        <p:sp>
          <p:nvSpPr>
            <p:cNvPr id="158725" name="Oval 5"/>
            <p:cNvSpPr>
              <a:spLocks noChangeArrowheads="1"/>
            </p:cNvSpPr>
            <p:nvPr/>
          </p:nvSpPr>
          <p:spPr bwMode="auto">
            <a:xfrm>
              <a:off x="3216" y="1522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6" name="Oval 6"/>
            <p:cNvSpPr>
              <a:spLocks noChangeArrowheads="1"/>
            </p:cNvSpPr>
            <p:nvPr/>
          </p:nvSpPr>
          <p:spPr bwMode="auto">
            <a:xfrm>
              <a:off x="3762" y="1102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7" name="Oval 7"/>
            <p:cNvSpPr>
              <a:spLocks noChangeArrowheads="1"/>
            </p:cNvSpPr>
            <p:nvPr/>
          </p:nvSpPr>
          <p:spPr bwMode="auto">
            <a:xfrm>
              <a:off x="3744" y="1600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3060" y="1030"/>
              <a:ext cx="1278" cy="10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759" name="Group 39"/>
          <p:cNvGrpSpPr>
            <a:grpSpLocks/>
          </p:cNvGrpSpPr>
          <p:nvPr/>
        </p:nvGrpSpPr>
        <p:grpSpPr bwMode="auto">
          <a:xfrm>
            <a:off x="2300287" y="4044950"/>
            <a:ext cx="2257425" cy="2105025"/>
            <a:chOff x="1458" y="2548"/>
            <a:chExt cx="1422" cy="1326"/>
          </a:xfrm>
        </p:grpSpPr>
        <p:sp>
          <p:nvSpPr>
            <p:cNvPr id="158730" name="Oval 10"/>
            <p:cNvSpPr>
              <a:spLocks noChangeArrowheads="1"/>
            </p:cNvSpPr>
            <p:nvPr/>
          </p:nvSpPr>
          <p:spPr bwMode="auto">
            <a:xfrm>
              <a:off x="1614" y="3040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Oval 11"/>
            <p:cNvSpPr>
              <a:spLocks noChangeArrowheads="1"/>
            </p:cNvSpPr>
            <p:nvPr/>
          </p:nvSpPr>
          <p:spPr bwMode="auto">
            <a:xfrm>
              <a:off x="2160" y="2620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2" name="Oval 12"/>
            <p:cNvSpPr>
              <a:spLocks noChangeArrowheads="1"/>
            </p:cNvSpPr>
            <p:nvPr/>
          </p:nvSpPr>
          <p:spPr bwMode="auto">
            <a:xfrm>
              <a:off x="2142" y="3118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auto">
            <a:xfrm>
              <a:off x="1458" y="2548"/>
              <a:ext cx="1278" cy="10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1524" y="3682"/>
              <a:ext cx="135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Multiple contrasts</a:t>
              </a:r>
            </a:p>
          </p:txBody>
        </p:sp>
        <p:sp>
          <p:nvSpPr>
            <p:cNvPr id="158735" name="Oval 15"/>
            <p:cNvSpPr>
              <a:spLocks noChangeArrowheads="1"/>
            </p:cNvSpPr>
            <p:nvPr/>
          </p:nvSpPr>
          <p:spPr bwMode="auto">
            <a:xfrm>
              <a:off x="1668" y="2650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Oval 16"/>
            <p:cNvSpPr>
              <a:spLocks noChangeArrowheads="1"/>
            </p:cNvSpPr>
            <p:nvPr/>
          </p:nvSpPr>
          <p:spPr bwMode="auto">
            <a:xfrm>
              <a:off x="1926" y="2896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Oval 17"/>
            <p:cNvSpPr>
              <a:spLocks noChangeArrowheads="1"/>
            </p:cNvSpPr>
            <p:nvPr/>
          </p:nvSpPr>
          <p:spPr bwMode="auto">
            <a:xfrm>
              <a:off x="1950" y="3370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8" name="Oval 18"/>
            <p:cNvSpPr>
              <a:spLocks noChangeArrowheads="1"/>
            </p:cNvSpPr>
            <p:nvPr/>
          </p:nvSpPr>
          <p:spPr bwMode="auto">
            <a:xfrm>
              <a:off x="2526" y="2938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760" name="Group 40"/>
          <p:cNvGrpSpPr>
            <a:grpSpLocks/>
          </p:cNvGrpSpPr>
          <p:nvPr/>
        </p:nvGrpSpPr>
        <p:grpSpPr bwMode="auto">
          <a:xfrm>
            <a:off x="4857750" y="4044950"/>
            <a:ext cx="2028825" cy="2114550"/>
            <a:chOff x="3060" y="2548"/>
            <a:chExt cx="1278" cy="1332"/>
          </a:xfrm>
        </p:grpSpPr>
        <p:sp>
          <p:nvSpPr>
            <p:cNvPr id="158740" name="Oval 20"/>
            <p:cNvSpPr>
              <a:spLocks noChangeArrowheads="1"/>
            </p:cNvSpPr>
            <p:nvPr/>
          </p:nvSpPr>
          <p:spPr bwMode="auto">
            <a:xfrm>
              <a:off x="3216" y="3040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1" name="Oval 21"/>
            <p:cNvSpPr>
              <a:spLocks noChangeArrowheads="1"/>
            </p:cNvSpPr>
            <p:nvPr/>
          </p:nvSpPr>
          <p:spPr bwMode="auto">
            <a:xfrm>
              <a:off x="3762" y="2620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2" name="Oval 22"/>
            <p:cNvSpPr>
              <a:spLocks noChangeArrowheads="1"/>
            </p:cNvSpPr>
            <p:nvPr/>
          </p:nvSpPr>
          <p:spPr bwMode="auto">
            <a:xfrm>
              <a:off x="3744" y="3118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Rectangle 23"/>
            <p:cNvSpPr>
              <a:spLocks noChangeArrowheads="1"/>
            </p:cNvSpPr>
            <p:nvPr/>
          </p:nvSpPr>
          <p:spPr bwMode="auto">
            <a:xfrm>
              <a:off x="3060" y="2548"/>
              <a:ext cx="1278" cy="10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Oval 24"/>
            <p:cNvSpPr>
              <a:spLocks noChangeArrowheads="1"/>
            </p:cNvSpPr>
            <p:nvPr/>
          </p:nvSpPr>
          <p:spPr bwMode="auto">
            <a:xfrm>
              <a:off x="3270" y="2650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Oval 25"/>
            <p:cNvSpPr>
              <a:spLocks noChangeArrowheads="1"/>
            </p:cNvSpPr>
            <p:nvPr/>
          </p:nvSpPr>
          <p:spPr bwMode="auto">
            <a:xfrm>
              <a:off x="3528" y="2896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6" name="Oval 26"/>
            <p:cNvSpPr>
              <a:spLocks noChangeArrowheads="1"/>
            </p:cNvSpPr>
            <p:nvPr/>
          </p:nvSpPr>
          <p:spPr bwMode="auto">
            <a:xfrm>
              <a:off x="3552" y="3370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7" name="Oval 27"/>
            <p:cNvSpPr>
              <a:spLocks noChangeArrowheads="1"/>
            </p:cNvSpPr>
            <p:nvPr/>
          </p:nvSpPr>
          <p:spPr bwMode="auto">
            <a:xfrm>
              <a:off x="4128" y="2938"/>
              <a:ext cx="114" cy="1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8" name="Text Box 28"/>
            <p:cNvSpPr txBox="1">
              <a:spLocks noChangeArrowheads="1"/>
            </p:cNvSpPr>
            <p:nvPr/>
          </p:nvSpPr>
          <p:spPr bwMode="auto">
            <a:xfrm>
              <a:off x="3060" y="3688"/>
              <a:ext cx="127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Contrast match</a:t>
              </a:r>
            </a:p>
          </p:txBody>
        </p:sp>
      </p:grpSp>
      <p:grpSp>
        <p:nvGrpSpPr>
          <p:cNvPr id="158757" name="Group 37"/>
          <p:cNvGrpSpPr>
            <a:grpSpLocks/>
          </p:cNvGrpSpPr>
          <p:nvPr/>
        </p:nvGrpSpPr>
        <p:grpSpPr bwMode="auto">
          <a:xfrm>
            <a:off x="2300287" y="1635125"/>
            <a:ext cx="2028825" cy="2105025"/>
            <a:chOff x="1458" y="1030"/>
            <a:chExt cx="1278" cy="1326"/>
          </a:xfrm>
        </p:grpSpPr>
        <p:sp>
          <p:nvSpPr>
            <p:cNvPr id="158750" name="Oval 30"/>
            <p:cNvSpPr>
              <a:spLocks noChangeArrowheads="1"/>
            </p:cNvSpPr>
            <p:nvPr/>
          </p:nvSpPr>
          <p:spPr bwMode="auto">
            <a:xfrm>
              <a:off x="1614" y="1522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1" name="Oval 31"/>
            <p:cNvSpPr>
              <a:spLocks noChangeArrowheads="1"/>
            </p:cNvSpPr>
            <p:nvPr/>
          </p:nvSpPr>
          <p:spPr bwMode="auto">
            <a:xfrm>
              <a:off x="2160" y="1102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2" name="Oval 32"/>
            <p:cNvSpPr>
              <a:spLocks noChangeArrowheads="1"/>
            </p:cNvSpPr>
            <p:nvPr/>
          </p:nvSpPr>
          <p:spPr bwMode="auto">
            <a:xfrm>
              <a:off x="2142" y="1600"/>
              <a:ext cx="270" cy="2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Rectangle 33"/>
            <p:cNvSpPr>
              <a:spLocks noChangeArrowheads="1"/>
            </p:cNvSpPr>
            <p:nvPr/>
          </p:nvSpPr>
          <p:spPr bwMode="auto">
            <a:xfrm>
              <a:off x="1458" y="1030"/>
              <a:ext cx="1278" cy="10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Text Box 34"/>
            <p:cNvSpPr txBox="1">
              <a:spLocks noChangeArrowheads="1"/>
            </p:cNvSpPr>
            <p:nvPr/>
          </p:nvSpPr>
          <p:spPr bwMode="auto">
            <a:xfrm>
              <a:off x="1584" y="2164"/>
              <a:ext cx="115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/>
                <a:t> Finite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contrast</a:t>
              </a:r>
            </a:p>
          </p:txBody>
        </p:sp>
      </p:grp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1971675" y="1406525"/>
            <a:ext cx="5229225" cy="4791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2033773" y="405825"/>
            <a:ext cx="5336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Contrast Match Method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8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5" grpId="0" animBg="1"/>
      <p:bldP spid="1587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913</Words>
  <Application>Microsoft Office PowerPoint</Application>
  <PresentationFormat>On-screen Show (4:3)</PresentationFormat>
  <Paragraphs>562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MS Mincho</vt:lpstr>
      <vt:lpstr>Arial</vt:lpstr>
      <vt:lpstr>Calibri</vt:lpstr>
      <vt:lpstr>Symbol</vt:lpstr>
      <vt:lpstr>Times New Roman</vt:lpstr>
      <vt:lpstr>Office Theme</vt:lpstr>
      <vt:lpstr>Equation</vt:lpstr>
      <vt:lpstr>KGPlot</vt:lpstr>
      <vt:lpstr>PowerPoint Presentation</vt:lpstr>
      <vt:lpstr>OUTLINE</vt:lpstr>
      <vt:lpstr>1 – The SANS Technique</vt:lpstr>
      <vt:lpstr>The NIST Old Guide Hall</vt:lpstr>
      <vt:lpstr>PowerPoint Presentation</vt:lpstr>
      <vt:lpstr>Small-Angle Neutron Scattering</vt:lpstr>
      <vt:lpstr>Nanoscale Structures</vt:lpstr>
      <vt:lpstr>PowerPoint Presentation</vt:lpstr>
      <vt:lpstr>PowerPoint Presentation</vt:lpstr>
      <vt:lpstr>2 –SANS Data Analysis</vt:lpstr>
      <vt:lpstr>PowerPoint Presentation</vt:lpstr>
      <vt:lpstr>PowerPoint Presentation</vt:lpstr>
      <vt:lpstr>The Guinier-Porod Model</vt:lpstr>
      <vt:lpstr>The Generalized Guinier-Porod Model</vt:lpstr>
      <vt:lpstr>SANS Models</vt:lpstr>
      <vt:lpstr>Particle Structure Factor –  The Ornstein-Zernike Equation</vt:lpstr>
      <vt:lpstr>Fourier Transform</vt:lpstr>
      <vt:lpstr>PowerPoint Presentation</vt:lpstr>
      <vt:lpstr>PowerPoint Presentation</vt:lpstr>
      <vt:lpstr>PowerPoint Presentation</vt:lpstr>
      <vt:lpstr>The Core-Chain Model</vt:lpstr>
      <vt:lpstr>Radius of Gyration for  Core-Chain Structures</vt:lpstr>
      <vt:lpstr>PMMA – P3HT Core-Chain Structure</vt:lpstr>
      <vt:lpstr>The Empirical Core-Chain Model</vt:lpstr>
      <vt:lpstr>B- Polymer Co-solvation and Co-nonsolvation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C- Single-Chain Conformations in PNIPAM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Final Points</vt:lpstr>
      <vt:lpstr>Upgrade and VSANS </vt:lpstr>
      <vt:lpstr>SANS, VSANS and USANS Ranges</vt:lpstr>
      <vt:lpstr>Final Words</vt:lpstr>
      <vt:lpstr>PowerPoint Presentation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Hammouda, Boualem</dc:creator>
  <cp:lastModifiedBy>Hammouda, Boualem (Fed)</cp:lastModifiedBy>
  <cp:revision>663</cp:revision>
  <cp:lastPrinted>2014-04-25T14:18:26Z</cp:lastPrinted>
  <dcterms:created xsi:type="dcterms:W3CDTF">2012-05-25T12:15:15Z</dcterms:created>
  <dcterms:modified xsi:type="dcterms:W3CDTF">2018-06-08T11:54:53Z</dcterms:modified>
</cp:coreProperties>
</file>