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1" r:id="rId3"/>
    <p:sldId id="272" r:id="rId4"/>
    <p:sldId id="278" r:id="rId5"/>
    <p:sldId id="279" r:id="rId6"/>
    <p:sldId id="280" r:id="rId7"/>
    <p:sldId id="283" r:id="rId8"/>
    <p:sldId id="281" r:id="rId9"/>
    <p:sldId id="282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94B7-28AE-41C4-9BB4-AA50F92F559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7EE25-4FD5-4B2E-B840-B264B730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0B3F-3C05-4F92-B4C5-CD17B0F1EEED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9A71-15E2-48E9-9DA5-33BAB882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en-US" dirty="0"/>
              <a:t>Measurement Assurance Concepts for Flow Cytometry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37" y="1752600"/>
            <a:ext cx="6684921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John T. Elliott Jr., Cell Systems Science Group Leader</a:t>
            </a:r>
          </a:p>
          <a:p>
            <a:pPr algn="l"/>
            <a:r>
              <a:rPr lang="en-US" sz="2000" dirty="0"/>
              <a:t>National Institute of Standards and Technology (NIST), Department of Commerce, Gaithersburg, MD 20899</a:t>
            </a:r>
          </a:p>
        </p:txBody>
      </p:sp>
      <p:pic>
        <p:nvPicPr>
          <p:cNvPr id="19" name="Picture 6" descr="http://www.garbermetrology.com/wp-content/uploads/2015/02/NIST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22" y="1752600"/>
            <a:ext cx="2130425" cy="9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24200"/>
            <a:ext cx="5791200" cy="3299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9453" y="6468232"/>
            <a:ext cx="417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NIST-FDA Flow Cytometry Workshop, 2017</a:t>
            </a:r>
          </a:p>
        </p:txBody>
      </p:sp>
    </p:spTree>
    <p:extLst>
      <p:ext uri="{BB962C8B-B14F-4D97-AF65-F5344CB8AC3E}">
        <p14:creationId xmlns:p14="http://schemas.microsoft.com/office/powerpoint/2010/main" val="281162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2E37-8BCD-40CE-AA08-99D7BE70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a Flow Cytometry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B052-CE9D-4A08-9E83-1FDD0AE08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3581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Measurement assurance strategies provides a framework for developing a documentary “how-to” standard for flow cytometry</a:t>
            </a:r>
          </a:p>
          <a:p>
            <a:r>
              <a:rPr lang="en-US" sz="2400" dirty="0"/>
              <a:t>Standard would be independent of instrument, software and reagent vendor, but would enable development of test method that is fit-for-purpose</a:t>
            </a:r>
          </a:p>
          <a:p>
            <a:r>
              <a:rPr lang="en-US" sz="2400" dirty="0"/>
              <a:t>Consensus and leveraging existing best practices will be critical for standard development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D5D8-D528-451D-8131-A7209135C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3556"/>
            <a:ext cx="4495800" cy="25613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9BC684-9EDD-419E-BB60-7F9787BCBD85}"/>
              </a:ext>
            </a:extLst>
          </p:cNvPr>
          <p:cNvSpPr/>
          <p:nvPr/>
        </p:nvSpPr>
        <p:spPr>
          <a:xfrm>
            <a:off x="1676400" y="1380471"/>
            <a:ext cx="5562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4AD749F8-EAA6-4843-9A10-28C22B67BA9D}"/>
              </a:ext>
            </a:extLst>
          </p:cNvPr>
          <p:cNvSpPr/>
          <p:nvPr/>
        </p:nvSpPr>
        <p:spPr>
          <a:xfrm rot="10800000">
            <a:off x="1311112" y="1728200"/>
            <a:ext cx="609600" cy="914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Measurement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 systematic approach that informs on the comparability and trust in a measurement result</a:t>
            </a:r>
            <a:endParaRPr lang="en-US" sz="2400" dirty="0"/>
          </a:p>
          <a:p>
            <a:pPr lvl="1"/>
            <a:r>
              <a:rPr lang="en-US" sz="2400" dirty="0"/>
              <a:t>Data-based decision making</a:t>
            </a:r>
          </a:p>
          <a:p>
            <a:r>
              <a:rPr lang="en-US" sz="2800" dirty="0"/>
              <a:t>Components of a measurement: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429000"/>
            <a:ext cx="624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FF0000"/>
                </a:solidFill>
              </a:rPr>
              <a:t>Value</a:t>
            </a:r>
            <a:r>
              <a:rPr lang="en-US" sz="2400" dirty="0"/>
              <a:t>- it is on a scale; enables compared to other measurements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Uncertainty</a:t>
            </a:r>
            <a:r>
              <a:rPr lang="en-US" sz="2400" dirty="0"/>
              <a:t>- variability in the measurement; enables statistics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Evidence</a:t>
            </a:r>
            <a:r>
              <a:rPr lang="en-US" sz="2400" dirty="0"/>
              <a:t>- evaluation of the measurement system; confidence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637" y="4476913"/>
            <a:ext cx="2268537" cy="12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39000" y="4938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4585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5116" y="5943600"/>
            <a:ext cx="156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Controls meet specification</a:t>
            </a:r>
          </a:p>
        </p:txBody>
      </p:sp>
      <p:sp>
        <p:nvSpPr>
          <p:cNvPr id="12" name="AutoShape 2" descr="https://encrypted-tbn3.gstatic.com/images?q=tbn:ANd9GcQt9bgraqBvDCi9rP0ZVpzJWCR-Vc-wV31FJYVBpMDk158tzARBCzcgv7i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09" y="6078386"/>
            <a:ext cx="361950" cy="3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477000" y="4511082"/>
            <a:ext cx="0" cy="1106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4038600"/>
            <a:ext cx="2438400" cy="731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4938658"/>
            <a:ext cx="1971959" cy="16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7600" y="5691981"/>
            <a:ext cx="2935037" cy="574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What is Measurement Science?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Treat the assay as a measurement </a:t>
            </a:r>
            <a:r>
              <a:rPr lang="en-US" sz="2400" u="sng" dirty="0"/>
              <a:t>process</a:t>
            </a:r>
          </a:p>
          <a:p>
            <a:r>
              <a:rPr lang="en-US" sz="2400" dirty="0"/>
              <a:t>Process controls provide evidence that the measurement process is proceeding as expected</a:t>
            </a:r>
          </a:p>
          <a:p>
            <a:r>
              <a:rPr lang="en-US" sz="2400" dirty="0"/>
              <a:t>Adapt the process quality tools to cell assays</a:t>
            </a:r>
          </a:p>
          <a:p>
            <a:pPr lvl="1"/>
            <a:r>
              <a:rPr lang="en-US" sz="2400" dirty="0"/>
              <a:t>Cause and effect diagram</a:t>
            </a:r>
          </a:p>
          <a:p>
            <a:pPr lvl="1"/>
            <a:r>
              <a:rPr lang="en-US" sz="2400" dirty="0"/>
              <a:t>“In-line” and “one-off” process controls</a:t>
            </a:r>
          </a:p>
          <a:p>
            <a:pPr lvl="1"/>
            <a:r>
              <a:rPr lang="en-US" sz="2400" dirty="0"/>
              <a:t>Control charting</a:t>
            </a:r>
          </a:p>
          <a:p>
            <a:pPr lvl="1"/>
            <a:r>
              <a:rPr lang="en-US" sz="2400" dirty="0"/>
              <a:t>Sensitivity analysis</a:t>
            </a:r>
          </a:p>
          <a:p>
            <a:pPr lvl="1"/>
            <a:r>
              <a:rPr lang="en-US" sz="2400" dirty="0"/>
              <a:t>Experimental design</a:t>
            </a:r>
          </a:p>
          <a:p>
            <a:pPr lvl="1"/>
            <a:r>
              <a:rPr lang="en-US" sz="2400" dirty="0" err="1"/>
              <a:t>Interlaboratory</a:t>
            </a:r>
            <a:r>
              <a:rPr lang="en-US" sz="2400" dirty="0"/>
              <a:t> testing</a:t>
            </a:r>
          </a:p>
          <a:p>
            <a:pPr lvl="1"/>
            <a:r>
              <a:rPr lang="en-US" sz="2400" dirty="0"/>
              <a:t>Acceptance specifications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28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31826"/>
            <a:ext cx="800100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Generalized Flow Chart of the Measurement Process for a Cell Assay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Generated from NIST Measurement Assurance Workshop 2015</a:t>
            </a:r>
            <a:endParaRPr lang="en-US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348797"/>
            <a:ext cx="1385748" cy="121768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Collection/ storage/ </a:t>
            </a:r>
            <a:r>
              <a:rPr lang="en-US" sz="1400" dirty="0">
                <a:solidFill>
                  <a:prstClr val="black"/>
                </a:solidFill>
              </a:rPr>
              <a:t>transportation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15955" y="3348797"/>
            <a:ext cx="1385748" cy="121768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Sample Preparation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37829" y="3348797"/>
            <a:ext cx="1250612" cy="121768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Sampling</a:t>
            </a:r>
          </a:p>
        </p:txBody>
      </p:sp>
      <p:sp>
        <p:nvSpPr>
          <p:cNvPr id="9" name="Isosceles Triangle 8"/>
          <p:cNvSpPr/>
          <p:nvPr/>
        </p:nvSpPr>
        <p:spPr>
          <a:xfrm rot="5400000" flipH="1">
            <a:off x="1893894" y="3811868"/>
            <a:ext cx="374672" cy="207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 flipH="1">
            <a:off x="3592122" y="3817426"/>
            <a:ext cx="374672" cy="207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 flipH="1">
            <a:off x="5175148" y="3841521"/>
            <a:ext cx="374672" cy="207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9170" y="3348797"/>
            <a:ext cx="1385748" cy="121768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Measurement/Data collection </a:t>
            </a:r>
          </a:p>
        </p:txBody>
      </p:sp>
      <p:sp>
        <p:nvSpPr>
          <p:cNvPr id="13" name="Isosceles Triangle 12"/>
          <p:cNvSpPr/>
          <p:nvPr/>
        </p:nvSpPr>
        <p:spPr>
          <a:xfrm rot="10800000" flipH="1">
            <a:off x="6015927" y="3073695"/>
            <a:ext cx="389075" cy="200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2693" y="4954515"/>
            <a:ext cx="1385748" cy="12176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Reporting</a:t>
            </a:r>
          </a:p>
        </p:txBody>
      </p:sp>
      <p:sp>
        <p:nvSpPr>
          <p:cNvPr id="15" name="Isosceles Triangle 14"/>
          <p:cNvSpPr/>
          <p:nvPr/>
        </p:nvSpPr>
        <p:spPr>
          <a:xfrm rot="16200000">
            <a:off x="5163187" y="5462066"/>
            <a:ext cx="374672" cy="207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12606" y="4954515"/>
            <a:ext cx="1385748" cy="12176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Data Analysis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71044" y="1788736"/>
            <a:ext cx="1339555" cy="12176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Process Controls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7516" y="1601014"/>
            <a:ext cx="4509108" cy="15931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Upstream Considerations for Assay Development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Intended Use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Material Choice (Population Definition)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Choice of Instrument (IQ/OQ/PQ)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39964" y="1788736"/>
            <a:ext cx="1385748" cy="121768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Instrument set-up/ validation</a:t>
            </a:r>
          </a:p>
        </p:txBody>
      </p:sp>
      <p:sp>
        <p:nvSpPr>
          <p:cNvPr id="20" name="Isosceles Triangle 19"/>
          <p:cNvSpPr/>
          <p:nvPr/>
        </p:nvSpPr>
        <p:spPr>
          <a:xfrm rot="10800000" flipH="1">
            <a:off x="6046721" y="4631523"/>
            <a:ext cx="389075" cy="200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71044" y="3370517"/>
            <a:ext cx="1339556" cy="12176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Control of Raw &amp; Consumable 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6916916" y="1655293"/>
            <a:ext cx="384930" cy="3042955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7731" y="6400800"/>
            <a:ext cx="8534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9194D"/>
              </a:buClr>
              <a:buSzPct val="100000"/>
              <a:buFont typeface="Lucida Grande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9194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9194D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194D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194D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194D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194D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http://www.nist.gov/mml/bbd/biomaterials/measurement-assurance-for-cell-therapy-products.cfm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6930270" y="4844469"/>
            <a:ext cx="384930" cy="1480131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71044" y="4954515"/>
            <a:ext cx="1415756" cy="12176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F0"/>
                </a:solidFill>
              </a:rPr>
              <a:t>Metric and specification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422040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Cause and Effect Diagram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838200" y="3371607"/>
            <a:ext cx="6518084" cy="13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1403866"/>
            <a:ext cx="1219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1251466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1251466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6053891" y="5671741"/>
            <a:ext cx="1583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10000" y="3385066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47800" y="3385066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7042" y="555676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Instrumentation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0508" y="926068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0973" y="5518666"/>
            <a:ext cx="93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Staining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78" y="996434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Maintenance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2813" y="926068"/>
            <a:ext cx="118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44895" y="5215082"/>
            <a:ext cx="156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Variability in extracted values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03576" y="2911634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Variability in fluorescence measurement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7668" y="1403866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Cell ID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483" y="1621661"/>
            <a:ext cx="123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cell count/</a:t>
            </a:r>
          </a:p>
          <a:p>
            <a:r>
              <a:rPr lang="en-US" sz="1400" dirty="0"/>
              <a:t>passage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38962" y="1984623"/>
            <a:ext cx="889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Incubator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87876" y="1207532"/>
            <a:ext cx="822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Reagent </a:t>
            </a:r>
          </a:p>
          <a:p>
            <a:r>
              <a:rPr lang="en-US" sz="1400" dirty="0"/>
              <a:t>quality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2177534"/>
            <a:ext cx="117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trypsinization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67784" y="2634734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Phenotype drift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87119" y="2105978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dissolution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7301" y="2406134"/>
            <a:ext cx="69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vehicle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9882" y="1853863"/>
            <a:ext cx="920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Counting/</a:t>
            </a:r>
          </a:p>
          <a:p>
            <a:r>
              <a:rPr lang="en-US" sz="1400" dirty="0"/>
              <a:t>seeding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30255" y="247531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Pipetting/</a:t>
            </a:r>
          </a:p>
          <a:p>
            <a:r>
              <a:rPr lang="en-US" sz="1400" dirty="0" err="1"/>
              <a:t>resuspension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572000" y="262771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Pipetting/</a:t>
            </a:r>
          </a:p>
          <a:p>
            <a:r>
              <a:rPr lang="en-US" sz="1400" dirty="0" err="1"/>
              <a:t>resuspension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3581400" y="286333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Treatment</a:t>
            </a:r>
          </a:p>
          <a:p>
            <a:r>
              <a:rPr lang="en-US" sz="1400" dirty="0"/>
              <a:t>time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18528"/>
            <a:ext cx="117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trypsinization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400800" y="1730752"/>
            <a:ext cx="124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agglomeration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43600" y="2232750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Cell</a:t>
            </a:r>
          </a:p>
          <a:p>
            <a:r>
              <a:rPr lang="en-US" sz="1400" dirty="0"/>
              <a:t>debris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03025" y="2465159"/>
            <a:ext cx="844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pipetting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38962" y="3643074"/>
            <a:ext cx="782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Reagent</a:t>
            </a:r>
          </a:p>
          <a:p>
            <a:r>
              <a:rPr lang="en-US" sz="1400" dirty="0"/>
              <a:t>quality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37203" y="4665791"/>
            <a:ext cx="123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Stain</a:t>
            </a:r>
          </a:p>
          <a:p>
            <a:r>
              <a:rPr lang="en-US" sz="1400" dirty="0"/>
              <a:t>concentration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28757" y="3904684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Stain</a:t>
            </a:r>
          </a:p>
          <a:p>
            <a:r>
              <a:rPr lang="en-US" sz="1400" dirty="0"/>
              <a:t> time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47668" y="4722166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mixing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0600" y="4231957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dissolution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870561" y="3621493"/>
            <a:ext cx="109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PMT voltage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11044" y="4897427"/>
            <a:ext cx="72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Laser power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81400" y="3655544"/>
            <a:ext cx="1088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Linear range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55719" y="4012405"/>
            <a:ext cx="862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Flow rate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55719" y="4476629"/>
            <a:ext cx="60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filters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98450" y="4107298"/>
            <a:ext cx="104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Sensitivity/</a:t>
            </a:r>
          </a:p>
          <a:p>
            <a:r>
              <a:rPr lang="en-US" sz="1400" dirty="0"/>
              <a:t>saturation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04224" y="474353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Non-laminar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44384" y="504384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Sheath </a:t>
            </a:r>
          </a:p>
          <a:p>
            <a:r>
              <a:rPr lang="en-US" sz="1400" dirty="0"/>
              <a:t>debris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933992" y="1984625"/>
            <a:ext cx="285208" cy="53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6" idx="2"/>
          </p:cNvCxnSpPr>
          <p:nvPr/>
        </p:nvCxnSpPr>
        <p:spPr>
          <a:xfrm flipH="1">
            <a:off x="1295400" y="1711643"/>
            <a:ext cx="77037" cy="44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295400" y="2331423"/>
            <a:ext cx="204008" cy="17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8" idx="2"/>
          </p:cNvCxnSpPr>
          <p:nvPr/>
        </p:nvCxnSpPr>
        <p:spPr>
          <a:xfrm flipH="1">
            <a:off x="1628775" y="2292400"/>
            <a:ext cx="255085" cy="380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7" idx="1"/>
          </p:cNvCxnSpPr>
          <p:nvPr/>
        </p:nvCxnSpPr>
        <p:spPr>
          <a:xfrm flipH="1">
            <a:off x="1809750" y="2736920"/>
            <a:ext cx="20505" cy="259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3" idx="3"/>
          </p:cNvCxnSpPr>
          <p:nvPr/>
        </p:nvCxnSpPr>
        <p:spPr>
          <a:xfrm>
            <a:off x="1600200" y="2788623"/>
            <a:ext cx="142875" cy="93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9" idx="2"/>
          </p:cNvCxnSpPr>
          <p:nvPr/>
        </p:nvCxnSpPr>
        <p:spPr>
          <a:xfrm flipH="1">
            <a:off x="3905250" y="1730752"/>
            <a:ext cx="194021" cy="342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429000" y="2177534"/>
            <a:ext cx="5715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44" idx="2"/>
          </p:cNvCxnSpPr>
          <p:nvPr/>
        </p:nvCxnSpPr>
        <p:spPr>
          <a:xfrm flipH="1">
            <a:off x="4295775" y="2413755"/>
            <a:ext cx="283627" cy="344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5" idx="2"/>
          </p:cNvCxnSpPr>
          <p:nvPr/>
        </p:nvCxnSpPr>
        <p:spPr>
          <a:xfrm>
            <a:off x="3766051" y="2713911"/>
            <a:ext cx="548774" cy="9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343400" y="3150930"/>
            <a:ext cx="209550" cy="5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514850" y="2889320"/>
            <a:ext cx="83600" cy="240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400800" y="2465159"/>
            <a:ext cx="304800" cy="11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53" idx="2"/>
          </p:cNvCxnSpPr>
          <p:nvPr/>
        </p:nvCxnSpPr>
        <p:spPr>
          <a:xfrm flipH="1">
            <a:off x="6981825" y="2772936"/>
            <a:ext cx="243592" cy="299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553200" y="2011577"/>
            <a:ext cx="228600" cy="28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315075" y="1626305"/>
            <a:ext cx="85725" cy="275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/>
          </p:cNvCxnSpPr>
          <p:nvPr/>
        </p:nvCxnSpPr>
        <p:spPr>
          <a:xfrm flipH="1" flipV="1">
            <a:off x="6223940" y="5256450"/>
            <a:ext cx="292617" cy="415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 flipV="1">
            <a:off x="6713873" y="5671740"/>
            <a:ext cx="348765" cy="46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84" idx="1"/>
          </p:cNvCxnSpPr>
          <p:nvPr/>
        </p:nvCxnSpPr>
        <p:spPr>
          <a:xfrm flipH="1">
            <a:off x="4752975" y="3775382"/>
            <a:ext cx="117586" cy="107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343400" y="3899653"/>
            <a:ext cx="314325" cy="135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89" idx="1"/>
          </p:cNvCxnSpPr>
          <p:nvPr/>
        </p:nvCxnSpPr>
        <p:spPr>
          <a:xfrm flipH="1">
            <a:off x="4419600" y="4368908"/>
            <a:ext cx="178850" cy="94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256974" y="4264967"/>
            <a:ext cx="86426" cy="32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88" idx="2"/>
          </p:cNvCxnSpPr>
          <p:nvPr/>
        </p:nvCxnSpPr>
        <p:spPr>
          <a:xfrm>
            <a:off x="3956347" y="4784406"/>
            <a:ext cx="139403" cy="22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4048125" y="5006459"/>
            <a:ext cx="460900" cy="10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/>
          </p:cNvCxnSpPr>
          <p:nvPr/>
        </p:nvCxnSpPr>
        <p:spPr>
          <a:xfrm>
            <a:off x="3655599" y="5425915"/>
            <a:ext cx="220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91" idx="1"/>
          </p:cNvCxnSpPr>
          <p:nvPr/>
        </p:nvCxnSpPr>
        <p:spPr>
          <a:xfrm flipH="1">
            <a:off x="3895725" y="5305453"/>
            <a:ext cx="148659" cy="72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057400" y="3929270"/>
            <a:ext cx="152400" cy="229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2124075" y="4231957"/>
            <a:ext cx="314325" cy="107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600200" y="4526577"/>
            <a:ext cx="283659" cy="25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55" idx="1"/>
          </p:cNvCxnSpPr>
          <p:nvPr/>
        </p:nvCxnSpPr>
        <p:spPr>
          <a:xfrm flipH="1">
            <a:off x="1629927" y="4927401"/>
            <a:ext cx="307276" cy="254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57" idx="2"/>
          </p:cNvCxnSpPr>
          <p:nvPr/>
        </p:nvCxnSpPr>
        <p:spPr>
          <a:xfrm>
            <a:off x="1382055" y="5029943"/>
            <a:ext cx="117353" cy="347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15F4D7F-40C8-4929-A454-3E6C1851A00A}"/>
              </a:ext>
            </a:extLst>
          </p:cNvPr>
          <p:cNvSpPr txBox="1"/>
          <p:nvPr/>
        </p:nvSpPr>
        <p:spPr>
          <a:xfrm>
            <a:off x="6053891" y="6138412"/>
            <a:ext cx="1359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Classifiers/gates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4E1937E-49C0-4D3A-986E-2BCEF1949860}"/>
              </a:ext>
            </a:extLst>
          </p:cNvPr>
          <p:cNvSpPr txBox="1"/>
          <p:nvPr/>
        </p:nvSpPr>
        <p:spPr>
          <a:xfrm>
            <a:off x="5686878" y="4817506"/>
            <a:ext cx="162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Fluorescence measurement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487F84-90C7-41DD-95D1-1518A62F5E2B}"/>
              </a:ext>
            </a:extLst>
          </p:cNvPr>
          <p:cNvSpPr/>
          <p:nvPr/>
        </p:nvSpPr>
        <p:spPr>
          <a:xfrm>
            <a:off x="5686878" y="4665791"/>
            <a:ext cx="3338813" cy="2075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7B48E-ACB3-4A5D-9F39-961FF9D7798B}"/>
              </a:ext>
            </a:extLst>
          </p:cNvPr>
          <p:cNvSpPr txBox="1"/>
          <p:nvPr/>
        </p:nvSpPr>
        <p:spPr>
          <a:xfrm>
            <a:off x="6593888" y="4320182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Analysis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81C3077-D0C1-44BF-A356-62C6A7BCAC4E}"/>
              </a:ext>
            </a:extLst>
          </p:cNvPr>
          <p:cNvCxnSpPr>
            <a:cxnSpLocks/>
          </p:cNvCxnSpPr>
          <p:nvPr/>
        </p:nvCxnSpPr>
        <p:spPr>
          <a:xfrm flipV="1">
            <a:off x="6324600" y="3390720"/>
            <a:ext cx="512175" cy="694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309A8C3-4798-4B73-9D70-81864FB57245}"/>
              </a:ext>
            </a:extLst>
          </p:cNvPr>
          <p:cNvSpPr txBox="1"/>
          <p:nvPr/>
        </p:nvSpPr>
        <p:spPr>
          <a:xfrm>
            <a:off x="5965220" y="4022621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0A55A3-D3C5-40BB-BB79-8D04EB49F4FE}"/>
              </a:ext>
            </a:extLst>
          </p:cNvPr>
          <p:cNvCxnSpPr/>
          <p:nvPr/>
        </p:nvCxnSpPr>
        <p:spPr>
          <a:xfrm flipH="1" flipV="1">
            <a:off x="6556159" y="3754834"/>
            <a:ext cx="274080" cy="152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3CA7A1-A1CD-4871-8F77-6B748B64783D}"/>
              </a:ext>
            </a:extLst>
          </p:cNvPr>
          <p:cNvSpPr txBox="1"/>
          <p:nvPr/>
        </p:nvSpPr>
        <p:spPr>
          <a:xfrm>
            <a:off x="6773664" y="3841430"/>
            <a:ext cx="1321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Counting beads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7A88423-D32A-4419-8088-C9A43AB78287}"/>
              </a:ext>
            </a:extLst>
          </p:cNvPr>
          <p:cNvCxnSpPr>
            <a:cxnSpLocks/>
          </p:cNvCxnSpPr>
          <p:nvPr/>
        </p:nvCxnSpPr>
        <p:spPr>
          <a:xfrm flipH="1" flipV="1">
            <a:off x="1600201" y="5256450"/>
            <a:ext cx="337002" cy="16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21BAFB-718F-4DB7-A7C3-0477A73BE3C9}"/>
              </a:ext>
            </a:extLst>
          </p:cNvPr>
          <p:cNvSpPr txBox="1"/>
          <p:nvPr/>
        </p:nvSpPr>
        <p:spPr>
          <a:xfrm>
            <a:off x="1938578" y="5256450"/>
            <a:ext cx="119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Antibody quality</a:t>
            </a:r>
          </a:p>
        </p:txBody>
      </p:sp>
    </p:spTree>
    <p:extLst>
      <p:ext uri="{BB962C8B-B14F-4D97-AF65-F5344CB8AC3E}">
        <p14:creationId xmlns:p14="http://schemas.microsoft.com/office/powerpoint/2010/main" val="264551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51" y="20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 we have the appropriate process controls?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5300" y="3392626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5300" y="4154626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5300" y="4916626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" y="5678626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00" y="427327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Cell staining/sampling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" y="499282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Flow cytometer experiment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" y="575482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Generate test result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5300" y="2655451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9700" y="276322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Treatment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714500" y="3219981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714500" y="3926026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714500" y="4688026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714500" y="5450026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0100" y="346882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Cell preparation/harvest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" y="1924581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04900" y="202102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Cell Maintenance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1714500" y="2457981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324100" y="1965363"/>
            <a:ext cx="5429250" cy="4511637"/>
            <a:chOff x="2324100" y="1965363"/>
            <a:chExt cx="5429250" cy="4511637"/>
          </a:xfrm>
        </p:grpSpPr>
        <p:sp>
          <p:nvSpPr>
            <p:cNvPr id="46" name="Rounded Rectangle 45"/>
            <p:cNvSpPr/>
            <p:nvPr/>
          </p:nvSpPr>
          <p:spPr>
            <a:xfrm>
              <a:off x="5807403" y="6008191"/>
              <a:ext cx="1742263" cy="4688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952467" y="4916626"/>
              <a:ext cx="1982712" cy="102772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992037" y="4307026"/>
              <a:ext cx="1742263" cy="85100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927138" y="3532222"/>
              <a:ext cx="1742263" cy="85100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63437" y="2706826"/>
              <a:ext cx="1742263" cy="85100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74738" y="1965363"/>
              <a:ext cx="1742263" cy="85100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314700" y="5162103"/>
              <a:ext cx="612438" cy="2879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000500" y="2006144"/>
              <a:ext cx="14237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Doubling time</a:t>
              </a:r>
            </a:p>
            <a:p>
              <a:r>
                <a:rPr lang="en-US" sz="1100" dirty="0"/>
                <a:t>Seeding density</a:t>
              </a:r>
            </a:p>
            <a:p>
              <a:r>
                <a:rPr lang="en-US" sz="1100" dirty="0"/>
                <a:t>Cell counting/viability</a:t>
              </a:r>
            </a:p>
            <a:p>
              <a:r>
                <a:rPr lang="en-US" sz="1100" dirty="0"/>
                <a:t>Cell morph/volume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5501" y="2805170"/>
              <a:ext cx="148630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Drug stock absorbance</a:t>
              </a:r>
            </a:p>
            <a:p>
              <a:r>
                <a:rPr lang="en-US" sz="1100" dirty="0"/>
                <a:t>Solvent control</a:t>
              </a:r>
            </a:p>
            <a:p>
              <a:r>
                <a:rPr lang="en-US" sz="1100" dirty="0"/>
                <a:t>replicates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52467" y="3688086"/>
              <a:ext cx="173477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Cell agglomeration fraction</a:t>
              </a:r>
            </a:p>
            <a:p>
              <a:r>
                <a:rPr lang="en-US" sz="1100" dirty="0"/>
                <a:t>Cell debris detection</a:t>
              </a:r>
            </a:p>
            <a:p>
              <a:r>
                <a:rPr lang="en-US" sz="1100" dirty="0"/>
                <a:t>Cell count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7580" y="4357930"/>
              <a:ext cx="13740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Stain stock character</a:t>
              </a:r>
            </a:p>
            <a:p>
              <a:r>
                <a:rPr lang="en-US" sz="1100" dirty="0"/>
                <a:t>Solvent control</a:t>
              </a:r>
            </a:p>
            <a:p>
              <a:r>
                <a:rPr lang="en-US" sz="1100" dirty="0"/>
                <a:t>Replicates</a:t>
              </a:r>
            </a:p>
            <a:p>
              <a:r>
                <a:rPr lang="en-US" sz="1100" dirty="0"/>
                <a:t>Cell debris detection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0500" y="4968507"/>
              <a:ext cx="1944763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Linearity/sensitivity/saturation</a:t>
              </a:r>
            </a:p>
            <a:p>
              <a:r>
                <a:rPr lang="en-US" sz="1100" dirty="0"/>
                <a:t>Reference materials</a:t>
              </a:r>
            </a:p>
            <a:p>
              <a:r>
                <a:rPr lang="en-US" sz="1100" dirty="0"/>
                <a:t>Benchmark</a:t>
              </a:r>
            </a:p>
            <a:p>
              <a:r>
                <a:rPr lang="en-US" sz="1100" dirty="0"/>
                <a:t>Stain intensity</a:t>
              </a:r>
            </a:p>
            <a:p>
              <a:r>
                <a:rPr lang="en-US" sz="1100" dirty="0"/>
                <a:t>Scattering/debris</a:t>
              </a:r>
            </a:p>
          </p:txBody>
        </p:sp>
        <p:cxnSp>
          <p:nvCxnSpPr>
            <p:cNvPr id="37" name="Straight Arrow Connector 36"/>
            <p:cNvCxnSpPr>
              <a:stCxn id="31" idx="1"/>
            </p:cNvCxnSpPr>
            <p:nvPr/>
          </p:nvCxnSpPr>
          <p:spPr>
            <a:xfrm flipH="1">
              <a:off x="2476500" y="2390865"/>
              <a:ext cx="1298238" cy="153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1"/>
            </p:cNvCxnSpPr>
            <p:nvPr/>
          </p:nvCxnSpPr>
          <p:spPr>
            <a:xfrm flipH="1">
              <a:off x="2552700" y="3132328"/>
              <a:ext cx="3210737" cy="1739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3" idx="1"/>
            </p:cNvCxnSpPr>
            <p:nvPr/>
          </p:nvCxnSpPr>
          <p:spPr>
            <a:xfrm flipH="1">
              <a:off x="2400300" y="3957724"/>
              <a:ext cx="1526838" cy="5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1"/>
            </p:cNvCxnSpPr>
            <p:nvPr/>
          </p:nvCxnSpPr>
          <p:spPr>
            <a:xfrm flipH="1">
              <a:off x="2324100" y="4732528"/>
              <a:ext cx="3667937" cy="418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54230" y="6046113"/>
              <a:ext cx="1799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Control experiment for setting gates</a:t>
              </a:r>
            </a:p>
          </p:txBody>
        </p:sp>
        <p:cxnSp>
          <p:nvCxnSpPr>
            <p:cNvPr id="48" name="Straight Arrow Connector 47"/>
            <p:cNvCxnSpPr>
              <a:stCxn id="46" idx="1"/>
            </p:cNvCxnSpPr>
            <p:nvPr/>
          </p:nvCxnSpPr>
          <p:spPr>
            <a:xfrm flipH="1" flipV="1">
              <a:off x="3314700" y="6046113"/>
              <a:ext cx="2492703" cy="1964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590548" y="121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Possible process controls to provide evidence of step completion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087330" y="1865531"/>
            <a:ext cx="3733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3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Charting Process Control Data and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charting process control results, begin to establish specifications for the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Meeting a process control specifications </a:t>
            </a:r>
            <a:r>
              <a:rPr lang="en-US"/>
              <a:t>indicates a measurement process worked</a:t>
            </a:r>
            <a:endParaRPr lang="en-US" dirty="0"/>
          </a:p>
          <a:p>
            <a:r>
              <a:rPr lang="en-US" dirty="0"/>
              <a:t>Process controls results in evidence for measurement assurance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1" t="55357" r="10357" b="15674"/>
          <a:stretch/>
        </p:blipFill>
        <p:spPr bwMode="auto">
          <a:xfrm>
            <a:off x="990600" y="2599506"/>
            <a:ext cx="3657600" cy="176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92968" y="316215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971516"/>
            <a:ext cx="265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Linearity:  Expected Range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81600" y="3340848"/>
            <a:ext cx="2971800" cy="5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65632" y="344066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21.75-23.75</a:t>
            </a:r>
          </a:p>
        </p:txBody>
      </p:sp>
    </p:spTree>
    <p:extLst>
      <p:ext uri="{BB962C8B-B14F-4D97-AF65-F5344CB8AC3E}">
        <p14:creationId xmlns:p14="http://schemas.microsoft.com/office/powerpoint/2010/main" val="219708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3F64617-5D3E-49CB-ADCA-0A27F98BC0E7}"/>
              </a:ext>
            </a:extLst>
          </p:cNvPr>
          <p:cNvSpPr/>
          <p:nvPr/>
        </p:nvSpPr>
        <p:spPr>
          <a:xfrm>
            <a:off x="431108" y="2078876"/>
            <a:ext cx="3590461" cy="172545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B4F3C-79E0-4E2D-8553-E0CB32B8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confidence look like?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9C1D4-6F3C-4AAB-A4FF-0CF19DCE6DD2}"/>
              </a:ext>
            </a:extLst>
          </p:cNvPr>
          <p:cNvSpPr/>
          <p:nvPr/>
        </p:nvSpPr>
        <p:spPr>
          <a:xfrm>
            <a:off x="304800" y="4139682"/>
            <a:ext cx="3942155" cy="156175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A4C31-4F49-4BF6-A759-D345BEF65503}"/>
              </a:ext>
            </a:extLst>
          </p:cNvPr>
          <p:cNvSpPr txBox="1"/>
          <p:nvPr/>
        </p:nvSpPr>
        <p:spPr>
          <a:xfrm>
            <a:off x="4951443" y="3157318"/>
            <a:ext cx="35588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Evidence for confidence:</a:t>
            </a:r>
          </a:p>
          <a:p>
            <a:endParaRPr lang="en-US" dirty="0"/>
          </a:p>
          <a:p>
            <a:r>
              <a:rPr lang="en-US" dirty="0"/>
              <a:t>Benchmark reference materials</a:t>
            </a:r>
          </a:p>
          <a:p>
            <a:r>
              <a:rPr lang="en-US" dirty="0"/>
              <a:t>Assigned ERF beads</a:t>
            </a:r>
          </a:p>
          <a:p>
            <a:r>
              <a:rPr lang="en-US" dirty="0"/>
              <a:t>Instrument performance in spec</a:t>
            </a:r>
          </a:p>
          <a:p>
            <a:r>
              <a:rPr lang="en-US" dirty="0"/>
              <a:t>Cell count/mL&lt; 20000</a:t>
            </a:r>
          </a:p>
          <a:p>
            <a:r>
              <a:rPr lang="en-US" dirty="0"/>
              <a:t>Aggregate/doublets  &lt;10%</a:t>
            </a:r>
          </a:p>
          <a:p>
            <a:r>
              <a:rPr lang="en-US" dirty="0"/>
              <a:t>Cell debris &lt;10%</a:t>
            </a:r>
          </a:p>
          <a:p>
            <a:r>
              <a:rPr lang="en-US" dirty="0"/>
              <a:t>Scattering in spec</a:t>
            </a:r>
          </a:p>
          <a:p>
            <a:r>
              <a:rPr lang="en-US" dirty="0"/>
              <a:t>Antibody staining in specification</a:t>
            </a:r>
          </a:p>
          <a:p>
            <a:r>
              <a:rPr lang="en-US" dirty="0"/>
              <a:t>Compensation collected and in spec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4835D-44FE-426A-B8D6-80BCC8E66522}"/>
              </a:ext>
            </a:extLst>
          </p:cNvPr>
          <p:cNvSpPr txBox="1"/>
          <p:nvPr/>
        </p:nvSpPr>
        <p:spPr>
          <a:xfrm>
            <a:off x="2613113" y="1281024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FF2B"/>
                </a:solidFill>
              </a:rPr>
              <a:t>Test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1E55D-1441-4518-AA35-72E4E1C722FD}"/>
              </a:ext>
            </a:extLst>
          </p:cNvPr>
          <p:cNvSpPr txBox="1"/>
          <p:nvPr/>
        </p:nvSpPr>
        <p:spPr>
          <a:xfrm>
            <a:off x="1131812" y="4494107"/>
            <a:ext cx="313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Clumps/debris/count not affecting measurement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BC06EF-8AB2-4070-8593-A1AEB6BD2D86}"/>
              </a:ext>
            </a:extLst>
          </p:cNvPr>
          <p:cNvCxnSpPr>
            <a:cxnSpLocks/>
          </p:cNvCxnSpPr>
          <p:nvPr/>
        </p:nvCxnSpPr>
        <p:spPr>
          <a:xfrm>
            <a:off x="3776269" y="1468913"/>
            <a:ext cx="1084078" cy="231474"/>
          </a:xfrm>
          <a:prstGeom prst="straightConnector1">
            <a:avLst/>
          </a:prstGeom>
          <a:ln>
            <a:solidFill>
              <a:srgbClr val="01FF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06ED22-426B-4944-BDA6-8659869A94A8}"/>
              </a:ext>
            </a:extLst>
          </p:cNvPr>
          <p:cNvCxnSpPr>
            <a:cxnSpLocks/>
          </p:cNvCxnSpPr>
          <p:nvPr/>
        </p:nvCxnSpPr>
        <p:spPr>
          <a:xfrm>
            <a:off x="3786334" y="4470843"/>
            <a:ext cx="1165109" cy="23210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D6D489-1FF2-4D6A-95E8-CCCFFBCB54AF}"/>
              </a:ext>
            </a:extLst>
          </p:cNvPr>
          <p:cNvCxnSpPr>
            <a:cxnSpLocks/>
          </p:cNvCxnSpPr>
          <p:nvPr/>
        </p:nvCxnSpPr>
        <p:spPr>
          <a:xfrm>
            <a:off x="3748877" y="4817272"/>
            <a:ext cx="1187256" cy="21683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22F5386-AB17-41A4-B866-10B79FC6B514}"/>
              </a:ext>
            </a:extLst>
          </p:cNvPr>
          <p:cNvSpPr/>
          <p:nvPr/>
        </p:nvSpPr>
        <p:spPr>
          <a:xfrm>
            <a:off x="304799" y="5802245"/>
            <a:ext cx="3942155" cy="96115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09D145-F61B-4F3E-937E-A677E8A4DDAF}"/>
              </a:ext>
            </a:extLst>
          </p:cNvPr>
          <p:cNvCxnSpPr>
            <a:cxnSpLocks/>
          </p:cNvCxnSpPr>
          <p:nvPr/>
        </p:nvCxnSpPr>
        <p:spPr>
          <a:xfrm flipV="1">
            <a:off x="3865780" y="5840370"/>
            <a:ext cx="1085662" cy="1509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44CEF1-05CB-4010-9D34-AC83F33F81A9}"/>
              </a:ext>
            </a:extLst>
          </p:cNvPr>
          <p:cNvCxnSpPr>
            <a:cxnSpLocks/>
          </p:cNvCxnSpPr>
          <p:nvPr/>
        </p:nvCxnSpPr>
        <p:spPr>
          <a:xfrm flipV="1">
            <a:off x="3755926" y="6114774"/>
            <a:ext cx="1195516" cy="3318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>
            <a:extLst>
              <a:ext uri="{FF2B5EF4-FFF2-40B4-BE49-F238E27FC236}">
                <a16:creationId xmlns:a16="http://schemas.microsoft.com/office/drawing/2014/main" id="{538F5B45-30A5-46C5-A373-84468659E8D6}"/>
              </a:ext>
            </a:extLst>
          </p:cNvPr>
          <p:cNvSpPr txBox="1"/>
          <p:nvPr/>
        </p:nvSpPr>
        <p:spPr>
          <a:xfrm>
            <a:off x="2165137" y="5797036"/>
            <a:ext cx="156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Fit for purpose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CAF8935D-84B4-457B-8E28-DB171618EBA3}"/>
              </a:ext>
            </a:extLst>
          </p:cNvPr>
          <p:cNvSpPr txBox="1"/>
          <p:nvPr/>
        </p:nvSpPr>
        <p:spPr>
          <a:xfrm>
            <a:off x="2182486" y="6261965"/>
            <a:ext cx="156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Fit for purpose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0D0F3173-44F5-4249-B6AE-0C50E7C6845E}"/>
              </a:ext>
            </a:extLst>
          </p:cNvPr>
          <p:cNvSpPr txBox="1"/>
          <p:nvPr/>
        </p:nvSpPr>
        <p:spPr>
          <a:xfrm rot="16200000">
            <a:off x="-188374" y="4563199"/>
            <a:ext cx="158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In-line measurements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7D275536-7918-4EF4-A930-2BA9B4C2A8CF}"/>
              </a:ext>
            </a:extLst>
          </p:cNvPr>
          <p:cNvSpPr txBox="1"/>
          <p:nvPr/>
        </p:nvSpPr>
        <p:spPr>
          <a:xfrm>
            <a:off x="304798" y="5943148"/>
            <a:ext cx="166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One-off process control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7A963A86-8AC4-4D04-A4AD-D7B474F9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64" y="1272892"/>
            <a:ext cx="193516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5CFA71C5-C493-458D-B802-57B8B3F6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27" y="1340027"/>
            <a:ext cx="19558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A49B83-90C1-4110-92A8-FF2B1E8DC1B3}"/>
              </a:ext>
            </a:extLst>
          </p:cNvPr>
          <p:cNvSpPr txBox="1"/>
          <p:nvPr/>
        </p:nvSpPr>
        <p:spPr>
          <a:xfrm>
            <a:off x="5826516" y="2888914"/>
            <a:ext cx="5052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FSC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249E3-E50F-4A5E-A33E-89B306A31ED6}"/>
              </a:ext>
            </a:extLst>
          </p:cNvPr>
          <p:cNvSpPr txBox="1"/>
          <p:nvPr/>
        </p:nvSpPr>
        <p:spPr>
          <a:xfrm rot="16200000">
            <a:off x="4804161" y="1867310"/>
            <a:ext cx="5052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SSC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F4B122-B56A-4DDD-B5B3-F5B07B6AF5D2}"/>
              </a:ext>
            </a:extLst>
          </p:cNvPr>
          <p:cNvSpPr txBox="1"/>
          <p:nvPr/>
        </p:nvSpPr>
        <p:spPr>
          <a:xfrm>
            <a:off x="7695960" y="2925655"/>
            <a:ext cx="86754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FL3-DRAQ5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797B83-067B-4FFD-886F-07E1298DB5F3}"/>
              </a:ext>
            </a:extLst>
          </p:cNvPr>
          <p:cNvSpPr txBox="1"/>
          <p:nvPr/>
        </p:nvSpPr>
        <p:spPr>
          <a:xfrm rot="16200000">
            <a:off x="6679563" y="1820708"/>
            <a:ext cx="71686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FL1-GFP      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042EDBEB-4B77-4A64-A6F9-263BC7BF506A}"/>
              </a:ext>
            </a:extLst>
          </p:cNvPr>
          <p:cNvSpPr txBox="1"/>
          <p:nvPr/>
        </p:nvSpPr>
        <p:spPr>
          <a:xfrm rot="16200000">
            <a:off x="17902" y="2412346"/>
            <a:ext cx="141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Calibrations/Instrument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C8A8D5-09C8-4110-9C82-B7A73EC60B84}"/>
              </a:ext>
            </a:extLst>
          </p:cNvPr>
          <p:cNvSpPr txBox="1"/>
          <p:nvPr/>
        </p:nvSpPr>
        <p:spPr>
          <a:xfrm>
            <a:off x="1199415" y="2057390"/>
            <a:ext cx="27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 channels benchmarked/calibrated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D19FF-E0FF-4233-8284-47AA85F2591D}"/>
              </a:ext>
            </a:extLst>
          </p:cNvPr>
          <p:cNvSpPr txBox="1"/>
          <p:nvPr/>
        </p:nvSpPr>
        <p:spPr>
          <a:xfrm>
            <a:off x="1209841" y="2782659"/>
            <a:ext cx="290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Fluorescent events in linear range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23CFD6-1BDD-442F-BF1E-75E7A8E054A8}"/>
              </a:ext>
            </a:extLst>
          </p:cNvPr>
          <p:cNvSpPr txBox="1"/>
          <p:nvPr/>
        </p:nvSpPr>
        <p:spPr>
          <a:xfrm>
            <a:off x="1219906" y="3411920"/>
            <a:ext cx="290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Instrument OK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39739A0-734D-4DCC-85EC-87AFC4C5181D}"/>
              </a:ext>
            </a:extLst>
          </p:cNvPr>
          <p:cNvCxnSpPr>
            <a:cxnSpLocks/>
          </p:cNvCxnSpPr>
          <p:nvPr/>
        </p:nvCxnSpPr>
        <p:spPr>
          <a:xfrm>
            <a:off x="3710984" y="5086487"/>
            <a:ext cx="1187256" cy="21683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075B74-1385-4AF1-A106-68E08B5CCE80}"/>
              </a:ext>
            </a:extLst>
          </p:cNvPr>
          <p:cNvCxnSpPr>
            <a:cxnSpLocks/>
          </p:cNvCxnSpPr>
          <p:nvPr/>
        </p:nvCxnSpPr>
        <p:spPr>
          <a:xfrm>
            <a:off x="3673091" y="5355702"/>
            <a:ext cx="1187256" cy="21683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7C978D-9B35-49DC-A593-EAF001473E6C}"/>
              </a:ext>
            </a:extLst>
          </p:cNvPr>
          <p:cNvCxnSpPr>
            <a:cxnSpLocks/>
          </p:cNvCxnSpPr>
          <p:nvPr/>
        </p:nvCxnSpPr>
        <p:spPr>
          <a:xfrm>
            <a:off x="3599653" y="2552953"/>
            <a:ext cx="1377060" cy="131889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B9D4953-C22B-4514-9027-70AA8254F7A7}"/>
              </a:ext>
            </a:extLst>
          </p:cNvPr>
          <p:cNvCxnSpPr>
            <a:cxnSpLocks/>
          </p:cNvCxnSpPr>
          <p:nvPr/>
        </p:nvCxnSpPr>
        <p:spPr>
          <a:xfrm>
            <a:off x="3582341" y="3086978"/>
            <a:ext cx="1353792" cy="10607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AABD098-9B16-49C3-9412-E171C3F76393}"/>
              </a:ext>
            </a:extLst>
          </p:cNvPr>
          <p:cNvCxnSpPr>
            <a:cxnSpLocks/>
          </p:cNvCxnSpPr>
          <p:nvPr/>
        </p:nvCxnSpPr>
        <p:spPr>
          <a:xfrm>
            <a:off x="3184519" y="3617362"/>
            <a:ext cx="1745163" cy="80110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0124089-C988-441A-AB87-D68C1D275C8B}"/>
              </a:ext>
            </a:extLst>
          </p:cNvPr>
          <p:cNvSpPr/>
          <p:nvPr/>
        </p:nvSpPr>
        <p:spPr>
          <a:xfrm>
            <a:off x="4572000" y="3156487"/>
            <a:ext cx="4280390" cy="3222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6A25-0135-423F-BF02-B1C94140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3640-6FFE-468D-8E67-6CCFE093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1 (11:20 am-12:00 pm)-  Reference materials and standardizing fluorescence measurements:  What and how do you do it.</a:t>
            </a:r>
          </a:p>
          <a:p>
            <a:r>
              <a:rPr lang="en-US" dirty="0"/>
              <a:t>Discussion 2 (3:00 pm-4:30 pm)- Best practices and other ways to provide measurement assurance:  controls, samples, reagents, gating, new methods, moving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658</Words>
  <Application>Microsoft Office PowerPoint</Application>
  <PresentationFormat>On-screen Show (4:3)</PresentationFormat>
  <Paragraphs>170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Palatino Linotype</vt:lpstr>
      <vt:lpstr>Office Theme</vt:lpstr>
      <vt:lpstr>Measurement Assurance Concepts for Flow Cytometry</vt:lpstr>
      <vt:lpstr>What is Measurement Science?</vt:lpstr>
      <vt:lpstr>What is Measurement Science?</vt:lpstr>
      <vt:lpstr>PowerPoint Presentation</vt:lpstr>
      <vt:lpstr>Cause and Effect Diagram</vt:lpstr>
      <vt:lpstr>Do we have the appropriate process controls?</vt:lpstr>
      <vt:lpstr>Charting Process Control Data and Specifications</vt:lpstr>
      <vt:lpstr>What does confidence look like?</vt:lpstr>
      <vt:lpstr>Focus of this workshop</vt:lpstr>
      <vt:lpstr>Developing a Flow Cytometry Standard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Refining Cellular Measurements</dc:title>
  <dc:creator>J</dc:creator>
  <cp:lastModifiedBy>Elliott, John T. (Fed)</cp:lastModifiedBy>
  <cp:revision>41</cp:revision>
  <dcterms:created xsi:type="dcterms:W3CDTF">2016-12-14T01:32:33Z</dcterms:created>
  <dcterms:modified xsi:type="dcterms:W3CDTF">2017-10-25T11:37:59Z</dcterms:modified>
</cp:coreProperties>
</file>