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46.xml" ContentType="application/vnd.openxmlformats-officedocument.presentationml.slide+xml"/>
  <Override PartName="/ppt/slides/slide5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32.xml" ContentType="application/vnd.openxmlformats-officedocument.presentationml.slide+xml"/>
  <Override PartName="/ppt/slides/slide45.xml" ContentType="application/vnd.openxmlformats-officedocument.presentationml.slide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7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0">
  <p:sldMasterIdLst>
    <p:sldMasterId id="2147483673" r:id="rId1"/>
    <p:sldMasterId id="2147483685" r:id="rId2"/>
  </p:sldMasterIdLst>
  <p:notesMasterIdLst>
    <p:notesMasterId r:id="rId56"/>
  </p:notesMasterIdLst>
  <p:sldIdLst>
    <p:sldId id="256" r:id="rId3"/>
    <p:sldId id="257" r:id="rId4"/>
    <p:sldId id="749" r:id="rId5"/>
    <p:sldId id="418" r:id="rId6"/>
    <p:sldId id="261" r:id="rId7"/>
    <p:sldId id="296" r:id="rId8"/>
    <p:sldId id="780" r:id="rId9"/>
    <p:sldId id="781" r:id="rId10"/>
    <p:sldId id="653" r:id="rId11"/>
    <p:sldId id="747" r:id="rId12"/>
    <p:sldId id="782" r:id="rId13"/>
    <p:sldId id="648" r:id="rId14"/>
    <p:sldId id="745" r:id="rId15"/>
    <p:sldId id="783" r:id="rId16"/>
    <p:sldId id="756" r:id="rId17"/>
    <p:sldId id="654" r:id="rId18"/>
    <p:sldId id="786" r:id="rId19"/>
    <p:sldId id="655" r:id="rId20"/>
    <p:sldId id="785" r:id="rId21"/>
    <p:sldId id="320" r:id="rId22"/>
    <p:sldId id="787" r:id="rId23"/>
    <p:sldId id="672" r:id="rId24"/>
    <p:sldId id="784" r:id="rId25"/>
    <p:sldId id="752" r:id="rId26"/>
    <p:sldId id="704" r:id="rId27"/>
    <p:sldId id="710" r:id="rId28"/>
    <p:sldId id="708" r:id="rId29"/>
    <p:sldId id="709" r:id="rId30"/>
    <p:sldId id="711" r:id="rId31"/>
    <p:sldId id="702" r:id="rId32"/>
    <p:sldId id="777" r:id="rId33"/>
    <p:sldId id="778" r:id="rId34"/>
    <p:sldId id="714" r:id="rId35"/>
    <p:sldId id="390" r:id="rId36"/>
    <p:sldId id="669" r:id="rId37"/>
    <p:sldId id="381" r:id="rId38"/>
    <p:sldId id="388" r:id="rId39"/>
    <p:sldId id="389" r:id="rId40"/>
    <p:sldId id="753" r:id="rId41"/>
    <p:sldId id="619" r:id="rId42"/>
    <p:sldId id="621" r:id="rId43"/>
    <p:sldId id="706" r:id="rId44"/>
    <p:sldId id="722" r:id="rId45"/>
    <p:sldId id="721" r:id="rId46"/>
    <p:sldId id="754" r:id="rId47"/>
    <p:sldId id="724" r:id="rId48"/>
    <p:sldId id="725" r:id="rId49"/>
    <p:sldId id="382" r:id="rId50"/>
    <p:sldId id="383" r:id="rId51"/>
    <p:sldId id="651" r:id="rId52"/>
    <p:sldId id="779" r:id="rId53"/>
    <p:sldId id="641" r:id="rId54"/>
    <p:sldId id="503" r:id="rId5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00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730" autoAdjust="0"/>
  </p:normalViewPr>
  <p:slideViewPr>
    <p:cSldViewPr>
      <p:cViewPr varScale="1">
        <p:scale>
          <a:sx n="72" d="100"/>
          <a:sy n="72" d="100"/>
        </p:scale>
        <p:origin x="78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customXml" Target="../customXml/item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E575B-51FD-4093-B36F-2FDB317540F9}" type="doc">
      <dgm:prSet loTypeId="urn:microsoft.com/office/officeart/2005/8/layout/cycle7" loCatId="cycle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A8D70C0-8245-47B7-82F5-95A74BAFF8B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Standards</a:t>
          </a:r>
        </a:p>
      </dgm:t>
    </dgm:pt>
    <dgm:pt modelId="{3931C0A2-5CD3-48B2-912B-382823AD651E}" type="parTrans" cxnId="{815A390B-3827-4EE3-BCC6-9A541FDD7CDF}">
      <dgm:prSet/>
      <dgm:spPr/>
      <dgm:t>
        <a:bodyPr/>
        <a:lstStyle/>
        <a:p>
          <a:endParaRPr lang="en-US"/>
        </a:p>
      </dgm:t>
    </dgm:pt>
    <dgm:pt modelId="{341ED42C-402F-46C8-8C74-D2F01B47B946}" type="sibTrans" cxnId="{815A390B-3827-4EE3-BCC6-9A541FDD7CDF}">
      <dgm:prSet/>
      <dgm:spPr/>
      <dgm:t>
        <a:bodyPr/>
        <a:lstStyle/>
        <a:p>
          <a:endParaRPr lang="en-US" dirty="0"/>
        </a:p>
      </dgm:t>
    </dgm:pt>
    <dgm:pt modelId="{DB3A974E-B679-4770-BE8B-169E1E50A1D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Testing</a:t>
          </a:r>
        </a:p>
      </dgm:t>
    </dgm:pt>
    <dgm:pt modelId="{DEB3D0F3-C939-4771-8802-92603613CABB}" type="parTrans" cxnId="{DC70C3D1-7AA9-4086-81FC-E87341560AE4}">
      <dgm:prSet/>
      <dgm:spPr/>
      <dgm:t>
        <a:bodyPr/>
        <a:lstStyle/>
        <a:p>
          <a:endParaRPr lang="en-US"/>
        </a:p>
      </dgm:t>
    </dgm:pt>
    <dgm:pt modelId="{503D7CDD-90F1-434D-A29F-17E9447DCF05}" type="sibTrans" cxnId="{DC70C3D1-7AA9-4086-81FC-E87341560AE4}">
      <dgm:prSet/>
      <dgm:spPr/>
      <dgm:t>
        <a:bodyPr/>
        <a:lstStyle/>
        <a:p>
          <a:endParaRPr lang="en-US" dirty="0"/>
        </a:p>
      </dgm:t>
    </dgm:pt>
    <dgm:pt modelId="{46113FA5-3C57-4641-9FFF-5DC4F19B7EA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Implementation</a:t>
          </a:r>
        </a:p>
      </dgm:t>
    </dgm:pt>
    <dgm:pt modelId="{0D73DDD7-D5B2-43DD-ADD6-F3C28414E693}" type="parTrans" cxnId="{415D1417-EB79-4F70-A617-347DE65FA0DD}">
      <dgm:prSet/>
      <dgm:spPr/>
      <dgm:t>
        <a:bodyPr/>
        <a:lstStyle/>
        <a:p>
          <a:endParaRPr lang="en-US"/>
        </a:p>
      </dgm:t>
    </dgm:pt>
    <dgm:pt modelId="{DDA7E514-498A-4A2B-9EEB-6FF5E42EEBD4}" type="sibTrans" cxnId="{415D1417-EB79-4F70-A617-347DE65FA0DD}">
      <dgm:prSet/>
      <dgm:spPr/>
      <dgm:t>
        <a:bodyPr/>
        <a:lstStyle/>
        <a:p>
          <a:endParaRPr lang="en-US" dirty="0"/>
        </a:p>
      </dgm:t>
    </dgm:pt>
    <dgm:pt modelId="{37E6D642-2049-4BB5-AEF5-E1B20042FE87}" type="pres">
      <dgm:prSet presAssocID="{0F5E575B-51FD-4093-B36F-2FDB317540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C42A2-EBC5-4D17-B2B9-2CF33CDC2CF1}" type="pres">
      <dgm:prSet presAssocID="{3A8D70C0-8245-47B7-82F5-95A74BAFF8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3898C-45FE-40FA-880D-47DD3152A0B3}" type="pres">
      <dgm:prSet presAssocID="{341ED42C-402F-46C8-8C74-D2F01B47B94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00438AA-C412-43DC-9800-B0283A9115A4}" type="pres">
      <dgm:prSet presAssocID="{341ED42C-402F-46C8-8C74-D2F01B47B94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138BBE0-B956-4820-963D-A81298907352}" type="pres">
      <dgm:prSet presAssocID="{DB3A974E-B679-4770-BE8B-169E1E50A1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59886-BC7B-47B6-82FF-B273035F0E9D}" type="pres">
      <dgm:prSet presAssocID="{503D7CDD-90F1-434D-A29F-17E9447DCF0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FE1676E-58B9-4B52-9A9B-9DAEE0DEE2D5}" type="pres">
      <dgm:prSet presAssocID="{503D7CDD-90F1-434D-A29F-17E9447DCF0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F84731D-8454-4F8C-BB77-95B6C2C2D9EF}" type="pres">
      <dgm:prSet presAssocID="{46113FA5-3C57-4641-9FFF-5DC4F19B7E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E406D-8955-47C4-93FB-650684E1C42F}" type="pres">
      <dgm:prSet presAssocID="{DDA7E514-498A-4A2B-9EEB-6FF5E42EEBD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D15FF75-AB8F-4AE1-B1A6-70572916BEEF}" type="pres">
      <dgm:prSet presAssocID="{DDA7E514-498A-4A2B-9EEB-6FF5E42EEBD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A7252E2-7E3B-4463-8648-2C0374808736}" type="presOf" srcId="{503D7CDD-90F1-434D-A29F-17E9447DCF05}" destId="{3FE1676E-58B9-4B52-9A9B-9DAEE0DEE2D5}" srcOrd="1" destOrd="0" presId="urn:microsoft.com/office/officeart/2005/8/layout/cycle7"/>
    <dgm:cxn modelId="{7F19B918-4E55-4546-AC20-2F284D49B8BE}" type="presOf" srcId="{0F5E575B-51FD-4093-B36F-2FDB317540F9}" destId="{37E6D642-2049-4BB5-AEF5-E1B20042FE87}" srcOrd="0" destOrd="0" presId="urn:microsoft.com/office/officeart/2005/8/layout/cycle7"/>
    <dgm:cxn modelId="{815A390B-3827-4EE3-BCC6-9A541FDD7CDF}" srcId="{0F5E575B-51FD-4093-B36F-2FDB317540F9}" destId="{3A8D70C0-8245-47B7-82F5-95A74BAFF8BF}" srcOrd="0" destOrd="0" parTransId="{3931C0A2-5CD3-48B2-912B-382823AD651E}" sibTransId="{341ED42C-402F-46C8-8C74-D2F01B47B946}"/>
    <dgm:cxn modelId="{BCE7A487-EB1C-40E6-BE60-4BE29C763AB0}" type="presOf" srcId="{341ED42C-402F-46C8-8C74-D2F01B47B946}" destId="{07C3898C-45FE-40FA-880D-47DD3152A0B3}" srcOrd="0" destOrd="0" presId="urn:microsoft.com/office/officeart/2005/8/layout/cycle7"/>
    <dgm:cxn modelId="{198F10F8-B622-4968-A7DB-E07474ECA680}" type="presOf" srcId="{3A8D70C0-8245-47B7-82F5-95A74BAFF8BF}" destId="{192C42A2-EBC5-4D17-B2B9-2CF33CDC2CF1}" srcOrd="0" destOrd="0" presId="urn:microsoft.com/office/officeart/2005/8/layout/cycle7"/>
    <dgm:cxn modelId="{0A956F3E-E850-4077-9A94-D89B7BC834A8}" type="presOf" srcId="{DB3A974E-B679-4770-BE8B-169E1E50A1DD}" destId="{9138BBE0-B956-4820-963D-A81298907352}" srcOrd="0" destOrd="0" presId="urn:microsoft.com/office/officeart/2005/8/layout/cycle7"/>
    <dgm:cxn modelId="{415D1417-EB79-4F70-A617-347DE65FA0DD}" srcId="{0F5E575B-51FD-4093-B36F-2FDB317540F9}" destId="{46113FA5-3C57-4641-9FFF-5DC4F19B7EA0}" srcOrd="2" destOrd="0" parTransId="{0D73DDD7-D5B2-43DD-ADD6-F3C28414E693}" sibTransId="{DDA7E514-498A-4A2B-9EEB-6FF5E42EEBD4}"/>
    <dgm:cxn modelId="{C4381B6E-0C70-4321-9753-6C78A8F7B60D}" type="presOf" srcId="{DDA7E514-498A-4A2B-9EEB-6FF5E42EEBD4}" destId="{4D15FF75-AB8F-4AE1-B1A6-70572916BEEF}" srcOrd="1" destOrd="0" presId="urn:microsoft.com/office/officeart/2005/8/layout/cycle7"/>
    <dgm:cxn modelId="{8A03EFE9-044C-45A0-ADC8-1FAEFAC94ADF}" type="presOf" srcId="{46113FA5-3C57-4641-9FFF-5DC4F19B7EA0}" destId="{6F84731D-8454-4F8C-BB77-95B6C2C2D9EF}" srcOrd="0" destOrd="0" presId="urn:microsoft.com/office/officeart/2005/8/layout/cycle7"/>
    <dgm:cxn modelId="{E63CC972-A6F6-472F-A0DD-CE0247A3557E}" type="presOf" srcId="{341ED42C-402F-46C8-8C74-D2F01B47B946}" destId="{700438AA-C412-43DC-9800-B0283A9115A4}" srcOrd="1" destOrd="0" presId="urn:microsoft.com/office/officeart/2005/8/layout/cycle7"/>
    <dgm:cxn modelId="{D890B75E-FB64-43D4-8CFC-4A6E86CC767B}" type="presOf" srcId="{DDA7E514-498A-4A2B-9EEB-6FF5E42EEBD4}" destId="{0A0E406D-8955-47C4-93FB-650684E1C42F}" srcOrd="0" destOrd="0" presId="urn:microsoft.com/office/officeart/2005/8/layout/cycle7"/>
    <dgm:cxn modelId="{F2A4FE28-441B-495C-9429-A3A678E357A4}" type="presOf" srcId="{503D7CDD-90F1-434D-A29F-17E9447DCF05}" destId="{95859886-BC7B-47B6-82FF-B273035F0E9D}" srcOrd="0" destOrd="0" presId="urn:microsoft.com/office/officeart/2005/8/layout/cycle7"/>
    <dgm:cxn modelId="{DC70C3D1-7AA9-4086-81FC-E87341560AE4}" srcId="{0F5E575B-51FD-4093-B36F-2FDB317540F9}" destId="{DB3A974E-B679-4770-BE8B-169E1E50A1DD}" srcOrd="1" destOrd="0" parTransId="{DEB3D0F3-C939-4771-8802-92603613CABB}" sibTransId="{503D7CDD-90F1-434D-A29F-17E9447DCF05}"/>
    <dgm:cxn modelId="{3212943E-4672-401B-AEA8-32C4F5866027}" type="presParOf" srcId="{37E6D642-2049-4BB5-AEF5-E1B20042FE87}" destId="{192C42A2-EBC5-4D17-B2B9-2CF33CDC2CF1}" srcOrd="0" destOrd="0" presId="urn:microsoft.com/office/officeart/2005/8/layout/cycle7"/>
    <dgm:cxn modelId="{37745247-3C21-4D14-8DE0-9C31BA6A0005}" type="presParOf" srcId="{37E6D642-2049-4BB5-AEF5-E1B20042FE87}" destId="{07C3898C-45FE-40FA-880D-47DD3152A0B3}" srcOrd="1" destOrd="0" presId="urn:microsoft.com/office/officeart/2005/8/layout/cycle7"/>
    <dgm:cxn modelId="{6A0E25A3-F9F9-42CA-A315-8362AB76A62A}" type="presParOf" srcId="{07C3898C-45FE-40FA-880D-47DD3152A0B3}" destId="{700438AA-C412-43DC-9800-B0283A9115A4}" srcOrd="0" destOrd="0" presId="urn:microsoft.com/office/officeart/2005/8/layout/cycle7"/>
    <dgm:cxn modelId="{D94CE470-BACB-4789-8914-254C5EC8DF24}" type="presParOf" srcId="{37E6D642-2049-4BB5-AEF5-E1B20042FE87}" destId="{9138BBE0-B956-4820-963D-A81298907352}" srcOrd="2" destOrd="0" presId="urn:microsoft.com/office/officeart/2005/8/layout/cycle7"/>
    <dgm:cxn modelId="{9B5230D6-2712-4397-BF85-FCE0E71B9432}" type="presParOf" srcId="{37E6D642-2049-4BB5-AEF5-E1B20042FE87}" destId="{95859886-BC7B-47B6-82FF-B273035F0E9D}" srcOrd="3" destOrd="0" presId="urn:microsoft.com/office/officeart/2005/8/layout/cycle7"/>
    <dgm:cxn modelId="{474B86FE-390C-483A-8C73-66D8BB58E402}" type="presParOf" srcId="{95859886-BC7B-47B6-82FF-B273035F0E9D}" destId="{3FE1676E-58B9-4B52-9A9B-9DAEE0DEE2D5}" srcOrd="0" destOrd="0" presId="urn:microsoft.com/office/officeart/2005/8/layout/cycle7"/>
    <dgm:cxn modelId="{29602E92-DCD6-4261-AC34-87E3CC439A12}" type="presParOf" srcId="{37E6D642-2049-4BB5-AEF5-E1B20042FE87}" destId="{6F84731D-8454-4F8C-BB77-95B6C2C2D9EF}" srcOrd="4" destOrd="0" presId="urn:microsoft.com/office/officeart/2005/8/layout/cycle7"/>
    <dgm:cxn modelId="{DCE158EE-195E-4168-89FD-FB4A1F4DDF58}" type="presParOf" srcId="{37E6D642-2049-4BB5-AEF5-E1B20042FE87}" destId="{0A0E406D-8955-47C4-93FB-650684E1C42F}" srcOrd="5" destOrd="0" presId="urn:microsoft.com/office/officeart/2005/8/layout/cycle7"/>
    <dgm:cxn modelId="{A3C160E6-DF5C-4C60-88EA-2B36196724E3}" type="presParOf" srcId="{0A0E406D-8955-47C4-93FB-650684E1C42F}" destId="{4D15FF75-AB8F-4AE1-B1A6-70572916BE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42A2-EBC5-4D17-B2B9-2CF33CDC2CF1}">
      <dsp:nvSpPr>
        <dsp:cNvPr id="0" name=""/>
        <dsp:cNvSpPr/>
      </dsp:nvSpPr>
      <dsp:spPr>
        <a:xfrm>
          <a:off x="979588" y="741"/>
          <a:ext cx="1163308" cy="5816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Standards</a:t>
          </a:r>
        </a:p>
      </dsp:txBody>
      <dsp:txXfrm>
        <a:off x="996624" y="17777"/>
        <a:ext cx="1129236" cy="547582"/>
      </dsp:txXfrm>
    </dsp:sp>
    <dsp:sp modelId="{07C3898C-45FE-40FA-880D-47DD3152A0B3}">
      <dsp:nvSpPr>
        <dsp:cNvPr id="0" name=""/>
        <dsp:cNvSpPr/>
      </dsp:nvSpPr>
      <dsp:spPr>
        <a:xfrm rot="3600000">
          <a:off x="1738308" y="1021909"/>
          <a:ext cx="606731" cy="2035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799382" y="1062625"/>
        <a:ext cx="484583" cy="122147"/>
      </dsp:txXfrm>
    </dsp:sp>
    <dsp:sp modelId="{9138BBE0-B956-4820-963D-A81298907352}">
      <dsp:nvSpPr>
        <dsp:cNvPr id="0" name=""/>
        <dsp:cNvSpPr/>
      </dsp:nvSpPr>
      <dsp:spPr>
        <a:xfrm>
          <a:off x="1940450" y="1665002"/>
          <a:ext cx="1163308" cy="5816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Testing</a:t>
          </a:r>
        </a:p>
      </dsp:txBody>
      <dsp:txXfrm>
        <a:off x="1957486" y="1682038"/>
        <a:ext cx="1129236" cy="547582"/>
      </dsp:txXfrm>
    </dsp:sp>
    <dsp:sp modelId="{95859886-BC7B-47B6-82FF-B273035F0E9D}">
      <dsp:nvSpPr>
        <dsp:cNvPr id="0" name=""/>
        <dsp:cNvSpPr/>
      </dsp:nvSpPr>
      <dsp:spPr>
        <a:xfrm rot="10800000">
          <a:off x="1257877" y="1854040"/>
          <a:ext cx="606731" cy="2035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1318951" y="1894756"/>
        <a:ext cx="484583" cy="122147"/>
      </dsp:txXfrm>
    </dsp:sp>
    <dsp:sp modelId="{6F84731D-8454-4F8C-BB77-95B6C2C2D9EF}">
      <dsp:nvSpPr>
        <dsp:cNvPr id="0" name=""/>
        <dsp:cNvSpPr/>
      </dsp:nvSpPr>
      <dsp:spPr>
        <a:xfrm>
          <a:off x="18726" y="1665002"/>
          <a:ext cx="1163308" cy="5816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Implementation</a:t>
          </a:r>
        </a:p>
      </dsp:txBody>
      <dsp:txXfrm>
        <a:off x="35762" y="1682038"/>
        <a:ext cx="1129236" cy="547582"/>
      </dsp:txXfrm>
    </dsp:sp>
    <dsp:sp modelId="{0A0E406D-8955-47C4-93FB-650684E1C42F}">
      <dsp:nvSpPr>
        <dsp:cNvPr id="0" name=""/>
        <dsp:cNvSpPr/>
      </dsp:nvSpPr>
      <dsp:spPr>
        <a:xfrm rot="18000000">
          <a:off x="777446" y="1021909"/>
          <a:ext cx="606731" cy="20357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838520" y="1062625"/>
        <a:ext cx="484583" cy="122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92D5FE-85CA-40E6-8273-48A5F35DE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41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64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94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0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20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19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33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20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6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8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89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5FE-85CA-40E6-8273-48A5F35DE01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34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NIST HL7 v2 XML format. To be submitted to HL7</a:t>
            </a:r>
            <a:r>
              <a:rPr lang="en-US" baseline="0" dirty="0"/>
              <a:t> to standardize. The NIST format adds additional conformance constructs.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08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36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96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37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96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38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47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72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40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16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41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33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48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39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49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70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51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Implementers/Specifiers can decide how far to go—profiling mechanisms should provide capabilities for a precise specification.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NO SHORT CUTS—YOU HAVE TO DO IT ONE WAY OR THE OTHER!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tools help us manage and leverage/reuse existing models.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about now Trading Partner C with the same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Improves Patient Safety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Data Sharing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Saves Time and Money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Reasonable confidence that the product meets the conformance requirements stated in the standard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Closer to achieving interoperability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expect “out-of-the-box” interoperability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adaptation and testing is necessary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likely each integration will still require translation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Reasonable scope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what standards are part of the certification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if no usability standards, don’t set unrealistic 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21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52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Implementers/Specifiers can decide how far to go—profiling mechanisms should provide capabilities for a precise specification.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NO SHORT CUTS—YOU HAVE TO DO IT ONE WAY OR THE OTHER!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tools help us manage and leverage/reuse existing models.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about now Trading Partner C with the same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Improves Patient Safety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Data Sharing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Saves Time and Money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Reasonable confidence that the product meets the conformance requirements stated in the standard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Closer to achieving interoperability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expect “out-of-the-box” interoperability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adaptation and testing is necessary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likely each integration will still require translation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Reasonable scope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what standards are part of the certification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if no usability standards, don’t set unrealistic 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70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53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5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1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“well-defined standards” </a:t>
            </a:r>
            <a:r>
              <a:rPr lang="en-US" dirty="0">
                <a:sym typeface="Wingdings" panose="05000000000000000000" pitchFamily="2" charset="2"/>
              </a:rPr>
              <a:t> having and using conformance constructs correctly.</a:t>
            </a:r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Standards must be created and adopted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Not just standards, but well-defined standards (they must be understandable)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Standards must be specific (profiled for use)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Standards should/must be represented in a computable format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Send good acknowledgements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Implementations must be tested for conformance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Systems must be tested for interoperability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2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1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12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0" y="6637184"/>
            <a:ext cx="609600" cy="143224"/>
          </a:xfrm>
        </p:spPr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8100" y="6612924"/>
            <a:ext cx="441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This seminar was created</a:t>
            </a:r>
            <a:r>
              <a:rPr lang="en-US" sz="600" b="1" baseline="0" dirty="0"/>
              <a:t> by</a:t>
            </a:r>
            <a:r>
              <a:rPr lang="en-US" sz="600" b="1" dirty="0"/>
              <a:t> Robert</a:t>
            </a:r>
            <a:r>
              <a:rPr lang="en-US" sz="600" b="1" baseline="0" dirty="0"/>
              <a:t> Snelick </a:t>
            </a:r>
            <a:r>
              <a:rPr lang="en-US" sz="600" b="1" dirty="0"/>
              <a:t>as</a:t>
            </a:r>
            <a:r>
              <a:rPr lang="en-US" sz="600" b="1" baseline="0" dirty="0"/>
              <a:t> part of</a:t>
            </a:r>
            <a:r>
              <a:rPr lang="en-US" sz="600" b="1" dirty="0"/>
              <a:t> official duties as an employee of the US Federal Government.</a:t>
            </a:r>
            <a:r>
              <a:rPr lang="en-US" sz="600" b="1" baseline="0" dirty="0"/>
              <a:t> </a:t>
            </a:r>
            <a:r>
              <a:rPr lang="en-US" sz="600" b="1" dirty="0"/>
              <a:t>The seminar slide deck is not subject to copyright protection and is in the public domain.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928823-3CB3-492F-ACFD-A9D2EA0D0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2546" y="248910"/>
            <a:ext cx="1327128" cy="635327"/>
          </a:xfrm>
          <a:prstGeom prst="rect">
            <a:avLst/>
          </a:prstGeom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B1635864-22A0-4B7D-AE2D-11ACBC13F6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3600" y="6616576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B471-FB90-46FA-8B98-F55B29ABD840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DD071-FAF0-42AF-BCBC-4495406D1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73075"/>
            <a:ext cx="209550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3075"/>
            <a:ext cx="613410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D8C03-4B48-4E6D-AEDF-1A9300C7BAE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9C5E0-66B6-492B-B5B1-955EA64CE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506887" y="6655603"/>
            <a:ext cx="637113" cy="145018"/>
          </a:xfrm>
        </p:spPr>
        <p:txBody>
          <a:bodyPr/>
          <a:lstStyle/>
          <a:p>
            <a:r>
              <a:rPr lang="en-US" dirty="0"/>
              <a:t>01/01/2011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241963" y="6503249"/>
            <a:ext cx="533400" cy="476250"/>
          </a:xfrm>
        </p:spPr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9100" y="1259114"/>
            <a:ext cx="8382000" cy="647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8100" y="6616598"/>
            <a:ext cx="441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This</a:t>
            </a:r>
            <a:r>
              <a:rPr lang="en-US" sz="600" b="1" baseline="0" dirty="0"/>
              <a:t> </a:t>
            </a:r>
            <a:r>
              <a:rPr lang="en-US" sz="600" b="1" dirty="0"/>
              <a:t>presentation was created</a:t>
            </a:r>
            <a:r>
              <a:rPr lang="en-US" sz="600" b="1" baseline="0" dirty="0"/>
              <a:t> by</a:t>
            </a:r>
            <a:r>
              <a:rPr lang="en-US" sz="600" b="1" dirty="0"/>
              <a:t> Robert</a:t>
            </a:r>
            <a:r>
              <a:rPr lang="en-US" sz="600" b="1" baseline="0" dirty="0"/>
              <a:t> Snelick </a:t>
            </a:r>
            <a:r>
              <a:rPr lang="en-US" sz="600" b="1" dirty="0"/>
              <a:t>as</a:t>
            </a:r>
            <a:r>
              <a:rPr lang="en-US" sz="600" b="1" baseline="0" dirty="0"/>
              <a:t> part of</a:t>
            </a:r>
            <a:r>
              <a:rPr lang="en-US" sz="600" b="1" dirty="0"/>
              <a:t> official duties as an employee of the US Federal Government.</a:t>
            </a:r>
            <a:r>
              <a:rPr lang="en-US" sz="600" b="1" baseline="0" dirty="0"/>
              <a:t> </a:t>
            </a:r>
            <a:r>
              <a:rPr lang="en-US" sz="600" b="1" dirty="0"/>
              <a:t>This presentation is not subject to copyright protection and is in the public domain.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2546" y="248910"/>
            <a:ext cx="1327128" cy="635327"/>
          </a:xfrm>
          <a:prstGeom prst="rect">
            <a:avLst/>
          </a:prstGeom>
        </p:spPr>
      </p:pic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6382147" y="6669165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29584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8481"/>
            <a:ext cx="8382000" cy="647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/>
          <a:lstStyle>
            <a:lvl2pPr marL="742950" indent="-285750">
              <a:buFont typeface="Wingdings" panose="05000000000000000000" pitchFamily="2" charset="2"/>
              <a:buChar char="q"/>
              <a:defRPr/>
            </a:lvl2pPr>
            <a:lvl3pPr>
              <a:buClr>
                <a:srgbClr val="002060"/>
              </a:buClr>
              <a:buSzPct val="60000"/>
              <a:defRPr/>
            </a:lvl3pPr>
            <a:lvl4pPr marL="1600200" indent="-228600">
              <a:buClr>
                <a:srgbClr val="002060"/>
              </a:buClr>
              <a:buSzPct val="60000"/>
              <a:buFont typeface="Wingdings" panose="05000000000000000000" pitchFamily="2" charset="2"/>
              <a:buChar char="v"/>
              <a:defRPr/>
            </a:lvl4pPr>
            <a:lvl5pPr>
              <a:buClr>
                <a:srgbClr val="002060"/>
              </a:buClr>
              <a:buSzPct val="75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36790-EF9F-4521-A783-189BE19EEE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2CAAC-72B4-49BF-8D8A-B248BD60D0AB}" type="datetime1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17A56-5D33-48BC-B612-81C2A448BE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5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8C14C-5A61-4D4D-B38C-096C9971D9C2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22542-FAC0-4800-BAC9-80AE50E939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2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45C78-7BD8-47C0-88A0-6DA77AB0E0BB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51A7F-C561-42D3-BDE2-6604AC35B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46038" y="6650750"/>
            <a:ext cx="597962" cy="164394"/>
          </a:xfrm>
        </p:spPr>
        <p:txBody>
          <a:bodyPr/>
          <a:lstStyle>
            <a:lvl1pPr>
              <a:defRPr/>
            </a:lvl1pPr>
          </a:lstStyle>
          <a:p>
            <a:fld id="{36621641-DE6C-4460-BF47-734601E4A699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91000" y="6494822"/>
            <a:ext cx="533400" cy="476250"/>
          </a:xfrm>
        </p:spPr>
        <p:txBody>
          <a:bodyPr/>
          <a:lstStyle>
            <a:lvl1pPr>
              <a:defRPr/>
            </a:lvl1pPr>
          </a:lstStyle>
          <a:p>
            <a:fld id="{C429D7E7-1099-47AD-B3F2-624E90DDB7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6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70101" y="6644000"/>
            <a:ext cx="597962" cy="164394"/>
          </a:xfrm>
        </p:spPr>
        <p:txBody>
          <a:bodyPr/>
          <a:lstStyle>
            <a:lvl1pPr>
              <a:defRPr/>
            </a:lvl1pPr>
          </a:lstStyle>
          <a:p>
            <a:fld id="{D60E83B5-0457-4AA6-A2AF-7E85AB57C9B7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98B49-91C9-4AE6-BCDD-3C6B3DE25E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8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80F34-8997-452F-82F9-376965C1575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01C3C-0F9F-4B82-B0E4-702459263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1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36790-EF9F-4521-A783-189BE19EE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570FB-6AC0-4D6C-9E03-450BCCB52573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1F142-224D-427D-930A-AAAE46FDA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2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B471-FB90-46FA-8B98-F55B29ABD840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DD071-FAF0-42AF-BCBC-4495406D1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6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73075"/>
            <a:ext cx="209550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3075"/>
            <a:ext cx="613410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D8C03-4B48-4E6D-AEDF-1A9300C7BAE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9C5E0-66B6-492B-B5B1-955EA64CE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8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2CAAC-72B4-49BF-8D8A-B248BD60D0AB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17A56-5D33-48BC-B612-81C2A448BE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8C14C-5A61-4D4D-B38C-096C9971D9C2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22542-FAC0-4800-BAC9-80AE50E93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45C78-7BD8-47C0-88A0-6DA77AB0E0BB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51A7F-C561-42D3-BDE2-6604AC35B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21641-DE6C-4460-BF47-734601E4A699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9D7E7-1099-47AD-B3F2-624E90DDB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E83B5-0457-4AA6-A2AF-7E85AB57C9B7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98B49-91C9-4AE6-BCDD-3C6B3DE25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80F34-8997-452F-82F9-376965C1575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01C3C-0F9F-4B82-B0E4-702459263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570FB-6AC0-4D6C-9E03-450BCCB52573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1F142-224D-427D-930A-AAAE46FDA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66725" y="13716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534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35535"/>
            <a:ext cx="8382000" cy="490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81" name="Rectangle 13"/>
          <p:cNvSpPr>
            <a:spLocks noChangeArrowheads="1"/>
          </p:cNvSpPr>
          <p:nvPr userDrawn="1"/>
        </p:nvSpPr>
        <p:spPr bwMode="auto">
          <a:xfrm>
            <a:off x="563002" y="6621462"/>
            <a:ext cx="396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This seminar was created by Robert Snelick as part of official duties as</a:t>
            </a:r>
            <a:r>
              <a:rPr lang="en-US" sz="600" b="1" baseline="0" dirty="0"/>
              <a:t> an</a:t>
            </a:r>
            <a:r>
              <a:rPr lang="en-US" sz="600" b="1" dirty="0"/>
              <a:t> employee of the US Federal Government. The seminar slide deck is not subject to copyright protection and is in the public domain.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91538" y="6650291"/>
            <a:ext cx="576262" cy="14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341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DD8FDF0E-2772-4D89-9F72-F3CB15D8B8A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78B2C8-B45B-4E90-9690-F52ACF8977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4983" y="6629400"/>
            <a:ext cx="457200" cy="218872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5F4AB1AE-F140-467C-8FE9-7DF4A96CC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6400" y="6654645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81000" y="1219200"/>
            <a:ext cx="83820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45082"/>
            <a:ext cx="8382000" cy="64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03339"/>
            <a:ext cx="8382000" cy="516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06887" y="6650750"/>
            <a:ext cx="597962" cy="1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3800" y="6488072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DD8FDF0E-2772-4D89-9F72-F3CB15D8B8A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94663" y="172618"/>
            <a:ext cx="895350" cy="428625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36715" y="6650750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166266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2060"/>
        </a:buClr>
        <a:buSzPct val="75000"/>
        <a:buFont typeface="Wingdings" panose="05000000000000000000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q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2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v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snelick@nist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69950"/>
            <a:ext cx="7772400" cy="2559050"/>
          </a:xfrm>
        </p:spPr>
        <p:txBody>
          <a:bodyPr anchor="ctr"/>
          <a:lstStyle/>
          <a:p>
            <a:pPr algn="ctr"/>
            <a:r>
              <a:rPr lang="en-US" sz="3200" dirty="0"/>
              <a:t>Advancing HL7 v2 to New Heights: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i="1" dirty="0"/>
              <a:t>1) NIST HL7 v2 Test Tools</a:t>
            </a:r>
            <a:br>
              <a:rPr lang="en-US" sz="2400" i="1" dirty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/>
              <a:t>2) NIST HL7 v2 Platform Developing Specification, Test Plans, and Testing Tools</a:t>
            </a:r>
            <a:br>
              <a:rPr lang="en-US" sz="2400" i="1" dirty="0"/>
            </a:br>
            <a:r>
              <a:rPr lang="en-US" sz="2400" i="1" dirty="0"/>
              <a:t/>
            </a:r>
            <a:br>
              <a:rPr lang="en-US" sz="2400" i="1" dirty="0"/>
            </a:br>
            <a:endParaRPr lang="en-US" sz="24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629400" cy="1873250"/>
          </a:xfrm>
        </p:spPr>
        <p:txBody>
          <a:bodyPr/>
          <a:lstStyle/>
          <a:p>
            <a:r>
              <a:rPr lang="en-US" dirty="0"/>
              <a:t>Telstra Health, Sydney</a:t>
            </a:r>
          </a:p>
          <a:p>
            <a:r>
              <a:rPr lang="en-US" dirty="0"/>
              <a:t>January 31</a:t>
            </a:r>
            <a:r>
              <a:rPr lang="en-US" baseline="30000" dirty="0"/>
              <a:t>st</a:t>
            </a:r>
            <a:r>
              <a:rPr lang="en-US" dirty="0"/>
              <a:t>, 2020</a:t>
            </a:r>
          </a:p>
          <a:p>
            <a:r>
              <a:rPr lang="en-US" dirty="0"/>
              <a:t>Robert Snelick, NIST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Conformance Constructs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71F37C-53D1-438B-A1E3-2F0314346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58918"/>
            <a:ext cx="7772400" cy="50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2CAC-D338-40DE-AC25-D9C8ABFB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 Conformance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602D-7963-42BC-9C33-1932134E0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Normative in Spring 2020—in ballot now</a:t>
            </a:r>
          </a:p>
          <a:p>
            <a:r>
              <a:rPr lang="en-US" dirty="0"/>
              <a:t>Comprehensive Vocabulary Definition Support</a:t>
            </a:r>
          </a:p>
          <a:p>
            <a:r>
              <a:rPr lang="en-US" dirty="0"/>
              <a:t>Data Type Flavors</a:t>
            </a:r>
          </a:p>
          <a:p>
            <a:r>
              <a:rPr lang="en-US" dirty="0"/>
              <a:t>Data Type Flavor Library</a:t>
            </a:r>
          </a:p>
          <a:p>
            <a:r>
              <a:rPr lang="en-US" dirty="0"/>
              <a:t>Segment Flavors</a:t>
            </a:r>
          </a:p>
          <a:p>
            <a:r>
              <a:rPr lang="en-US" dirty="0"/>
              <a:t>Profile Components/Composite Profiles</a:t>
            </a:r>
          </a:p>
          <a:p>
            <a:r>
              <a:rPr lang="en-US" dirty="0"/>
              <a:t>Explicit/Computable Conformance Statements</a:t>
            </a:r>
          </a:p>
          <a:p>
            <a:r>
              <a:rPr lang="en-US" dirty="0"/>
              <a:t>Explicit/Computable Condition Predicates</a:t>
            </a:r>
          </a:p>
          <a:p>
            <a:r>
              <a:rPr lang="en-US" dirty="0"/>
              <a:t>Expanded Conditional Usage T/F Outcomes</a:t>
            </a:r>
          </a:p>
          <a:p>
            <a:r>
              <a:rPr lang="en-US" dirty="0"/>
              <a:t>Co-Constraints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4B502-4C7F-4B72-8A02-4B42E996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BCC32-4C81-44D8-9833-62BD19859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NIST HL7 v2 Platform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953350" y="6438970"/>
            <a:ext cx="533400" cy="476250"/>
          </a:xfrm>
        </p:spPr>
        <p:txBody>
          <a:bodyPr/>
          <a:lstStyle/>
          <a:p>
            <a:fld id="{64C44300-96F5-4E68-AEBC-759F83B9379E}" type="slidenum">
              <a:rPr lang="en-US"/>
              <a:pPr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2534" y="1421691"/>
            <a:ext cx="8377084" cy="1317523"/>
            <a:chOff x="1189703" y="1504335"/>
            <a:chExt cx="8377084" cy="1317523"/>
          </a:xfrm>
        </p:grpSpPr>
        <p:sp>
          <p:nvSpPr>
            <p:cNvPr id="19" name="Rounded Rectangle 31"/>
            <p:cNvSpPr/>
            <p:nvPr/>
          </p:nvSpPr>
          <p:spPr>
            <a:xfrm>
              <a:off x="1189703" y="1504335"/>
              <a:ext cx="8377084" cy="1317523"/>
            </a:xfrm>
            <a:prstGeom prst="roundRect">
              <a:avLst>
                <a:gd name="adj" fmla="val 5486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17290" y="1750143"/>
              <a:ext cx="1135967" cy="884902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IGAMT</a:t>
              </a:r>
            </a:p>
          </p:txBody>
        </p:sp>
        <p:pic>
          <p:nvPicPr>
            <p:cNvPr id="25" name="Picture 5" descr="C:\Users\rob\Desktop\ICONS\iconex_v5\v_collection\v_collection_png\64x64\plain\user_generic_bl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677" y="1928514"/>
              <a:ext cx="503239" cy="50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ight Arrow 5"/>
            <p:cNvSpPr/>
            <p:nvPr/>
          </p:nvSpPr>
          <p:spPr>
            <a:xfrm>
              <a:off x="1634807" y="2083969"/>
              <a:ext cx="280218" cy="1984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21737" y="1750143"/>
              <a:ext cx="1137513" cy="884902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TCAMT</a:t>
              </a:r>
            </a:p>
          </p:txBody>
        </p:sp>
        <p:pic>
          <p:nvPicPr>
            <p:cNvPr id="28" name="Picture 5" descr="C:\Users\rob\Desktop\ICONS\iconex_v5\v_collection\v_collection_png\64x64\plain\user_generic_bl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451" y="1646302"/>
              <a:ext cx="503239" cy="50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ight Arrow 8"/>
            <p:cNvSpPr/>
            <p:nvPr/>
          </p:nvSpPr>
          <p:spPr>
            <a:xfrm>
              <a:off x="3726351" y="1809814"/>
              <a:ext cx="280218" cy="1984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27676" y="1750143"/>
              <a:ext cx="1221801" cy="884902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Testing Infrastructure &amp; Framework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317903" y="1740737"/>
              <a:ext cx="1137128" cy="884902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Testing Tool</a:t>
              </a:r>
            </a:p>
          </p:txBody>
        </p:sp>
        <p:sp>
          <p:nvSpPr>
            <p:cNvPr id="32" name="Right Arrow 11"/>
            <p:cNvSpPr/>
            <p:nvPr/>
          </p:nvSpPr>
          <p:spPr>
            <a:xfrm>
              <a:off x="3732158" y="2410114"/>
              <a:ext cx="280218" cy="1984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ight Arrow 12"/>
            <p:cNvSpPr/>
            <p:nvPr/>
          </p:nvSpPr>
          <p:spPr>
            <a:xfrm>
              <a:off x="3064637" y="2405671"/>
              <a:ext cx="280218" cy="1984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989" y="2208354"/>
              <a:ext cx="459016" cy="459016"/>
            </a:xfrm>
            <a:prstGeom prst="rect">
              <a:avLst/>
            </a:prstGeom>
          </p:spPr>
        </p:pic>
        <p:pic>
          <p:nvPicPr>
            <p:cNvPr id="35" name="Picture 5" descr="C:\Users\rob\Desktop\ICONS\iconex_v5\v_collection\v_collection_png\64x64\plain\user_generic_bl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429" y="1643248"/>
              <a:ext cx="503239" cy="50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ight Arrow 20"/>
            <p:cNvSpPr/>
            <p:nvPr/>
          </p:nvSpPr>
          <p:spPr>
            <a:xfrm>
              <a:off x="5821079" y="1829294"/>
              <a:ext cx="280218" cy="1984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ight Arrow 21"/>
            <p:cNvSpPr/>
            <p:nvPr/>
          </p:nvSpPr>
          <p:spPr>
            <a:xfrm>
              <a:off x="5823136" y="2407060"/>
              <a:ext cx="280218" cy="1984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ight Arrow 22"/>
            <p:cNvSpPr/>
            <p:nvPr/>
          </p:nvSpPr>
          <p:spPr>
            <a:xfrm>
              <a:off x="5155615" y="2402617"/>
              <a:ext cx="280218" cy="1984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967" y="2205300"/>
              <a:ext cx="459016" cy="459016"/>
            </a:xfrm>
            <a:prstGeom prst="rect">
              <a:avLst/>
            </a:prstGeom>
          </p:spPr>
        </p:pic>
        <p:sp>
          <p:nvSpPr>
            <p:cNvPr id="40" name="Right Arrow 24"/>
            <p:cNvSpPr/>
            <p:nvPr/>
          </p:nvSpPr>
          <p:spPr>
            <a:xfrm>
              <a:off x="8016998" y="2407060"/>
              <a:ext cx="280218" cy="1984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ight Arrow 25"/>
            <p:cNvSpPr/>
            <p:nvPr/>
          </p:nvSpPr>
          <p:spPr>
            <a:xfrm>
              <a:off x="7349477" y="2402617"/>
              <a:ext cx="280218" cy="1984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829" y="2205300"/>
              <a:ext cx="459016" cy="45901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429" y="1750884"/>
              <a:ext cx="454416" cy="454416"/>
            </a:xfrm>
            <a:prstGeom prst="rect">
              <a:avLst/>
            </a:prstGeom>
          </p:spPr>
        </p:pic>
        <p:sp>
          <p:nvSpPr>
            <p:cNvPr id="44" name="Right Arrow 28"/>
            <p:cNvSpPr/>
            <p:nvPr/>
          </p:nvSpPr>
          <p:spPr>
            <a:xfrm>
              <a:off x="8025233" y="1934551"/>
              <a:ext cx="280218" cy="1984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ight Arrow 29"/>
            <p:cNvSpPr/>
            <p:nvPr/>
          </p:nvSpPr>
          <p:spPr>
            <a:xfrm>
              <a:off x="7357712" y="1930108"/>
              <a:ext cx="280218" cy="198440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3"/>
          <p:cNvSpPr>
            <a:spLocks noGrp="1" noChangeArrowheads="1"/>
          </p:cNvSpPr>
          <p:nvPr>
            <p:ph idx="1"/>
          </p:nvPr>
        </p:nvSpPr>
        <p:spPr>
          <a:xfrm>
            <a:off x="390570" y="2975616"/>
            <a:ext cx="8388618" cy="3359521"/>
          </a:xfrm>
        </p:spPr>
        <p:txBody>
          <a:bodyPr>
            <a:normAutofit/>
          </a:bodyPr>
          <a:lstStyle/>
          <a:p>
            <a:r>
              <a:rPr lang="en-US" dirty="0"/>
              <a:t>IGAMT – Implementation Guide Authoring and Management Tool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Specification</a:t>
            </a:r>
          </a:p>
          <a:p>
            <a:r>
              <a:rPr lang="en-US" dirty="0"/>
              <a:t>TCAMT – Test Case Authoring and Management Tool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Test Plans</a:t>
            </a:r>
          </a:p>
          <a:p>
            <a:r>
              <a:rPr lang="en-US" dirty="0"/>
              <a:t>Testing Infrastructure and Framework</a:t>
            </a:r>
          </a:p>
          <a:p>
            <a:r>
              <a:rPr lang="en-US" dirty="0"/>
              <a:t>Testing Tool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Conformance Testing</a:t>
            </a:r>
          </a:p>
        </p:txBody>
      </p:sp>
    </p:spTree>
    <p:extLst>
      <p:ext uri="{BB962C8B-B14F-4D97-AF65-F5344CB8AC3E}">
        <p14:creationId xmlns:p14="http://schemas.microsoft.com/office/powerpoint/2010/main" val="239285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v2 Development Phases/Cycle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1/30/2020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DFCD67-039E-4381-8B68-4F456723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534400" cy="52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4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2CAC-D338-40DE-AC25-D9C8ABFB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602D-7963-42BC-9C33-1932134E0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Easily support localization and “one-offs”</a:t>
            </a:r>
          </a:p>
          <a:p>
            <a:r>
              <a:rPr lang="en-US" dirty="0"/>
              <a:t>Customize specification of national profiles or other specifications in minutes/hours</a:t>
            </a:r>
          </a:p>
          <a:p>
            <a:r>
              <a:rPr lang="en-US" dirty="0"/>
              <a:t>Customize test cases minutes/hours</a:t>
            </a:r>
          </a:p>
          <a:p>
            <a:r>
              <a:rPr lang="en-US" dirty="0"/>
              <a:t>Customized test tool—automatically generated in minutes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4B502-4C7F-4B72-8A02-4B42E996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BCC32-4C81-44D8-9833-62BD19859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4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/>
          <a:lstStyle/>
          <a:p>
            <a:r>
              <a:rPr lang="en-US" dirty="0"/>
              <a:t>NIST Productivity and Testing Tool Use</a:t>
            </a:r>
          </a:p>
        </p:txBody>
      </p:sp>
    </p:spTree>
    <p:extLst>
      <p:ext uri="{BB962C8B-B14F-4D97-AF65-F5344CB8AC3E}">
        <p14:creationId xmlns:p14="http://schemas.microsoft.com/office/powerpoint/2010/main" val="375536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NIST Productivity Tool – IGAMT I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220502"/>
              </p:ext>
            </p:extLst>
          </p:nvPr>
        </p:nvGraphicFramePr>
        <p:xfrm>
          <a:off x="411539" y="1485900"/>
          <a:ext cx="8368130" cy="46634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17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IGAMT –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Implementation Guide Authoring and Management Tool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0676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Standard</a:t>
                      </a:r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Developer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Use</a:t>
                      </a:r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HL7 Version</a:t>
                      </a:r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Immunization HL7 R1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aseline="0" dirty="0">
                          <a:solidFill>
                            <a:srgbClr val="C00000"/>
                          </a:solidFill>
                        </a:rPr>
                        <a:t>May 2017 HL7 Ballot – Re-balloted 2018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100" baseline="0" dirty="0"/>
                        <a:t>HL7 v2.8.2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Immunization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R1.5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aseline="0" dirty="0"/>
                        <a:t>NIST Internal for ONC 2015 Ed. Certification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HL7</a:t>
                      </a:r>
                      <a:r>
                        <a:rPr lang="en-US" sz="1100" baseline="0" dirty="0"/>
                        <a:t> v2.5.1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Syndromic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Surveillance  HL7 R1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CDC/ISDS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May 2019 HL7 Ballot – 2nd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100" baseline="0" dirty="0"/>
                        <a:t>HL7 v2.5.1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Syndromic Surveillance  R2.0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NIST Internal for ONC 2015 Ed. Certification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HL7</a:t>
                      </a:r>
                      <a:r>
                        <a:rPr lang="en-US" sz="1100" baseline="0" dirty="0"/>
                        <a:t> v2.5.1</a:t>
                      </a:r>
                      <a:r>
                        <a:rPr lang="en-US" sz="1100" dirty="0"/>
                        <a:t> 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Vital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Records Birth Reporting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May 2017 HL7 Ballot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HL7 v2.6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Vital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Records Death Reporting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May 2019 HL7 Ballot &amp; May 2020 Ballot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HL7 v2.6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dirty="0">
                          <a:solidFill>
                            <a:schemeClr val="bg1"/>
                          </a:solidFill>
                        </a:rPr>
                        <a:t>V2 Anesthesia Billing Support IG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HL7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Planned May 2020 HL7 Ballot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84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Critical Congenital Heart Defects R1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HL7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February 2020 HL7 Ballot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HL7 v2.6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05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Early Hearing Detection &amp; Intervention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HL7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February 2020 HL7 Ballot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HL7 v2.6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90903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LOI/LRI/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</a:rPr>
                        <a:t>eDOS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 R1 DSTU R2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NIST</a:t>
                      </a:r>
                      <a:r>
                        <a:rPr lang="en-US" sz="1100" baseline="0" dirty="0"/>
                        <a:t> Internal (for testing tools)</a:t>
                      </a:r>
                      <a:endParaRPr lang="en-US" sz="1100" dirty="0"/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HL7 v2.5.1 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ELR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APHL/NIST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APHL Testing-In Progress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HL7 v2.5.1 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endParaRPr lang="en-US" sz="1100" dirty="0"/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endParaRPr lang="en-US" sz="1100" dirty="0"/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HL7 v2.5.1 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Patient Care Devices (PCD)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</a:rPr>
                        <a:t>IHE PCD Cycle 14  and 15 (2018-2020)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HL7 v2.6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2782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Electronic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Case Reporting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>
                          <a:solidFill>
                            <a:srgbClr val="7030A0"/>
                          </a:solidFill>
                        </a:rPr>
                        <a:t>Local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HL7 v2.5.1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909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Pennsylvania State Immunization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State of PA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>
                          <a:solidFill>
                            <a:srgbClr val="7030A0"/>
                          </a:solidFill>
                        </a:rPr>
                        <a:t>June 2019 – Published Local Tool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HL7 v2.5.1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5693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Local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Use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Vendors/States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Unknown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Unknown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6372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870" y="6289075"/>
            <a:ext cx="858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70C0"/>
                </a:solidFill>
              </a:rPr>
              <a:t>= 280+ registrations                                                                </a:t>
            </a:r>
            <a:r>
              <a:rPr lang="en-US" sz="1200" dirty="0">
                <a:solidFill>
                  <a:srgbClr val="C00000"/>
                </a:solidFill>
              </a:rPr>
              <a:t>IGAMT-generated implementation guides balloted by HL7 </a:t>
            </a:r>
          </a:p>
        </p:txBody>
      </p:sp>
    </p:spTree>
    <p:extLst>
      <p:ext uri="{BB962C8B-B14F-4D97-AF65-F5344CB8AC3E}">
        <p14:creationId xmlns:p14="http://schemas.microsoft.com/office/powerpoint/2010/main" val="211486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BAA2-D71A-452F-9CC0-1BF503E6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IGAMT-2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9F5A3-55E0-4E0B-B771-390AB2C71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Beta Release for trial use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CC099-9745-4B43-B84F-69F5DE4F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2936-25FB-4301-9011-2C7D8B948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NIST Productivity Tool – TCAMT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597920"/>
              </p:ext>
            </p:extLst>
          </p:nvPr>
        </p:nvGraphicFramePr>
        <p:xfrm>
          <a:off x="381000" y="1479814"/>
          <a:ext cx="8382000" cy="3627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TCAMT –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Test Case Authoring and Management Tool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dirty="0"/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0676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Standard</a:t>
                      </a:r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Developer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Use</a:t>
                      </a:r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Immunization R1.5 v2.5.1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CDC/CNI/HIMSS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aseline="0" dirty="0">
                          <a:solidFill>
                            <a:srgbClr val="C00000"/>
                          </a:solidFill>
                        </a:rPr>
                        <a:t>HIMSS Certification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Immunization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R1.5 v2.5.1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CDC/NIST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aseline="0" dirty="0"/>
                        <a:t>ONC 2015 Ed. Certification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Immunization HL7 R1.0 v2.8.2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CDC/NIST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aseline="0" dirty="0"/>
                        <a:t>Test Cases for trial use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56748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Immunization R1.5 v2.5.1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AIRA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aseline="0" dirty="0"/>
                        <a:t>AIRA IIS Assessment Program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93124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Syndromic Surveillance  R2.0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ISDS/NIST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ONC 2015 Ed. Certification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Vital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Records Death Reporting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CDC/NIST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IHE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Pre-connect-a-thon/Connect-a-thon, CDC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Vital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Records Birth Reporting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CDC/NIST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IHE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Pre-connect-a-thon/Connect-a-thon, CDC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7795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LOI R1 DSTU R2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NIST</a:t>
                      </a:r>
                      <a:r>
                        <a:rPr lang="en-US" sz="1100" baseline="0" dirty="0"/>
                        <a:t> Internal-In Progress</a:t>
                      </a:r>
                      <a:endParaRPr lang="en-US" sz="1100" dirty="0"/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LRI R1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DSTU R2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NIST Internal-In Progress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>
                          <a:solidFill>
                            <a:schemeClr val="bg1"/>
                          </a:solidFill>
                        </a:rPr>
                        <a:t>eDOS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 R2 DSTU R2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NIST Internal-In Progress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Patient Care Devices (PCD)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NIST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NIST Internal-In Progress for IHE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2782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>
                          <a:solidFill>
                            <a:schemeClr val="bg1"/>
                          </a:solidFill>
                        </a:rPr>
                        <a:t>ePrescribing</a:t>
                      </a:r>
                      <a:endParaRPr lang="en-US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NIST/NCPDP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>
                          <a:solidFill>
                            <a:srgbClr val="00B0F0"/>
                          </a:solidFill>
                        </a:rPr>
                        <a:t>Tool</a:t>
                      </a:r>
                      <a:r>
                        <a:rPr lang="en-US" sz="1100" baseline="0" dirty="0">
                          <a:solidFill>
                            <a:srgbClr val="00B0F0"/>
                          </a:solidFill>
                        </a:rPr>
                        <a:t> in development (Adapted)</a:t>
                      </a:r>
                      <a:endParaRPr lang="en-US" sz="1100" dirty="0">
                        <a:solidFill>
                          <a:srgbClr val="00B0F0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909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3448" y="5141526"/>
            <a:ext cx="841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C00000"/>
                </a:solidFill>
              </a:rPr>
              <a:t>TCAMT allows domain experts to develop test scenarios and test cases, with example messages—set in the foundation of the XML Profile created in IGAMT.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C00000"/>
                </a:solidFill>
              </a:rPr>
              <a:t>Scenarios can be created to test capabilities, workflow, functional requirements, and robustness via “negative” testing. </a:t>
            </a:r>
          </a:p>
        </p:txBody>
      </p:sp>
    </p:spTree>
    <p:extLst>
      <p:ext uri="{BB962C8B-B14F-4D97-AF65-F5344CB8AC3E}">
        <p14:creationId xmlns:p14="http://schemas.microsoft.com/office/powerpoint/2010/main" val="341826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HL7 v2 Tool Portfolio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240709"/>
              </p:ext>
            </p:extLst>
          </p:nvPr>
        </p:nvGraphicFramePr>
        <p:xfrm>
          <a:off x="411539" y="1554427"/>
          <a:ext cx="8368130" cy="46329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9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Standard</a:t>
                      </a:r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aseline="0" dirty="0"/>
                        <a:t>Owner</a:t>
                      </a:r>
                      <a:endParaRPr lang="en-US" sz="1100" dirty="0"/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Testing</a:t>
                      </a:r>
                      <a:r>
                        <a:rPr lang="en-US" sz="1100" baseline="0" dirty="0"/>
                        <a:t> Program</a:t>
                      </a:r>
                      <a:endParaRPr lang="en-US" sz="1100" dirty="0"/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Links</a:t>
                      </a:r>
                    </a:p>
                  </a:txBody>
                  <a:tcPr marL="92279" marR="92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Immunization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R1.4*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ONC</a:t>
                      </a:r>
                      <a:r>
                        <a:rPr lang="en-US" sz="1100" baseline="0" dirty="0"/>
                        <a:t> 2014 Ed. Certification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100" baseline="0" dirty="0"/>
                        <a:t>http://hl7v2-iz-testing.nist.gov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Immunization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R1.5*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ONC</a:t>
                      </a:r>
                      <a:r>
                        <a:rPr lang="en-US" sz="1100" baseline="0" dirty="0"/>
                        <a:t> 2015 Ed. Certification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aseline="0" dirty="0"/>
                        <a:t>AIRA IIS Assessment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aseline="0" dirty="0"/>
                        <a:t>HIMSS/CDC EHR Certification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http://hl7v2-iz-r1.5-testing.nist.gov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dirty="0"/>
                        <a:t>http://iztool-cdc.hit.icsl.net:8080/iztool 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Syndromic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Surveillance  R1.1*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CDC/ISDS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ONC 2014 Ed. Certification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http://hl7v2-ss-testing.nist.gov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Syndromic Surveillance  R2.0*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CDC/ISDS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ONC 2015 Ed. Certification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http://hl7v2-ss-r2-testing.nist.gov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LRI R1 DSTU R1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HL7/ONC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ONC 2014 Ed. Certification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http://hl7v2-lab-testing.nist.gov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ELR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(Reportable Labs) R1.0*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HL7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ONC 2014/2015 Ed. Certification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http://hl7v2-elr-testing.nist.gov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355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General Validation Tool (GVT)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General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General Tool Portal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http://https://hl7v2.gvt.nist.gov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LRI/LOI/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</a:rPr>
                        <a:t>eDOS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 LAB 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STU R2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HL7/ONC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ONC Pilot Testing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http://hl7v2-lab-r2-testing.nist.gov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endParaRPr lang="en-US" sz="1100" dirty="0"/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endParaRPr lang="en-US" sz="1100" dirty="0"/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Vital Records DR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R1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CDC/HL7/IHE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CDC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IHE</a:t>
                      </a:r>
                      <a:r>
                        <a:rPr lang="en-US" sz="1100" baseline="0" dirty="0"/>
                        <a:t> Connect-a-thon</a:t>
                      </a:r>
                      <a:endParaRPr lang="en-US" sz="1100" dirty="0"/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/>
                        <a:t>http://https://hl7v2.gvt.nist.gov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2782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Vital Records Birth Reporting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CDC/IHE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CDC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IHE Connect-a-thon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/>
                        <a:t>http://https://hl7v2.gvt.nist.gov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909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Patient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Care Devices (PCD)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IHE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IHE Pre-connect-a-thon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IHE Connect-a-thon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/>
                        <a:t>http://ihe-pcd-precon.nist.gov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/>
                        <a:t>http://ihe-pcd-con.nist.gov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75472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PIX and PDQ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dirty="0"/>
                        <a:t>IHE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IHE Pre-connect-a-thon</a:t>
                      </a:r>
                    </a:p>
                    <a:p>
                      <a:pPr marL="171450" indent="-171450" algn="l">
                        <a:buClr>
                          <a:srgbClr val="0070C0"/>
                        </a:buClr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1100" dirty="0"/>
                        <a:t>IHE Connect-a-thon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/>
                        <a:t>http://pixpdqtests.nist.gov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dirty="0"/>
                        <a:t>http://hl7.connectathon-pixpdq.nist.gov/</a:t>
                      </a:r>
                    </a:p>
                  </a:txBody>
                  <a:tcPr marL="92279" marR="922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88621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620688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*State Registries use for on-boarding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6214465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70C0"/>
                </a:solidFill>
              </a:rPr>
              <a:t>Unknown number of local installations</a:t>
            </a:r>
          </a:p>
        </p:txBody>
      </p:sp>
    </p:spTree>
    <p:extLst>
      <p:ext uri="{BB962C8B-B14F-4D97-AF65-F5344CB8AC3E}">
        <p14:creationId xmlns:p14="http://schemas.microsoft.com/office/powerpoint/2010/main" val="330716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U.S. Federal Agency under the Dept. of Commerce—”Standards and Measurement”</a:t>
            </a:r>
          </a:p>
          <a:p>
            <a:r>
              <a:rPr lang="en-US" dirty="0"/>
              <a:t>Developed the conformance test method (test procedures, test data, and test tools) for ONC 2011, 2014, and 2015 Edition certification</a:t>
            </a:r>
          </a:p>
          <a:p>
            <a:r>
              <a:rPr lang="en-US" dirty="0"/>
              <a:t>Developed conformance test tools for CDC, IHE, HL7, ONC, AIRA, ISDS, HIMSS, …)</a:t>
            </a:r>
          </a:p>
          <a:p>
            <a:r>
              <a:rPr lang="en-US" dirty="0"/>
              <a:t>Supports SDOs via guidance; and assessment and certification programs via tools, but does not perform certification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/>
          <a:lstStyle/>
          <a:p>
            <a:pPr algn="ctr"/>
            <a:r>
              <a:rPr lang="en-US" dirty="0"/>
              <a:t>Tools and Validation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2438400"/>
          </a:xfrm>
        </p:spPr>
        <p:txBody>
          <a:bodyPr/>
          <a:lstStyle/>
          <a:p>
            <a:r>
              <a:rPr lang="en-US" sz="3600" b="1" u="sng" dirty="0"/>
              <a:t>NIST HL7 v2 Platform</a:t>
            </a:r>
          </a:p>
          <a:p>
            <a:r>
              <a:rPr lang="en-US" dirty="0"/>
              <a:t>Authoring IGs and Profiles</a:t>
            </a:r>
          </a:p>
          <a:p>
            <a:r>
              <a:rPr lang="en-US" dirty="0"/>
              <a:t>Authoring Test Plans</a:t>
            </a:r>
          </a:p>
          <a:p>
            <a:r>
              <a:rPr lang="en-US" dirty="0"/>
              <a:t>Conformance Testing</a:t>
            </a:r>
          </a:p>
        </p:txBody>
      </p:sp>
    </p:spTree>
    <p:extLst>
      <p:ext uri="{BB962C8B-B14F-4D97-AF65-F5344CB8AC3E}">
        <p14:creationId xmlns:p14="http://schemas.microsoft.com/office/powerpoint/2010/main" val="744936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v2 Development Phases/Cycle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1/30/2020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DFCD67-039E-4381-8B68-4F456723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534400" cy="52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13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HL7 v2 Platform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6482E-00C8-45EA-B568-D383A772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458200" cy="50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09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HL7 v2 Platform Detail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38972B-62E1-4686-8C9C-43E4D0F510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1501839"/>
            <a:ext cx="8305800" cy="49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87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IGAMT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38710"/>
            <a:ext cx="8458200" cy="49339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Tool to create implementation guides</a:t>
            </a:r>
          </a:p>
          <a:p>
            <a:r>
              <a:rPr lang="en-US" dirty="0"/>
              <a:t>Narrative + Message Definition</a:t>
            </a:r>
          </a:p>
          <a:p>
            <a:r>
              <a:rPr lang="en-US" dirty="0"/>
              <a:t>Built-in template</a:t>
            </a:r>
          </a:p>
          <a:p>
            <a:r>
              <a:rPr lang="en-US" dirty="0"/>
              <a:t>Supports current conformance constructs </a:t>
            </a:r>
          </a:p>
          <a:p>
            <a:r>
              <a:rPr lang="en-US" dirty="0"/>
              <a:t>Enforces compliance rules</a:t>
            </a:r>
          </a:p>
          <a:p>
            <a:r>
              <a:rPr lang="en-US" dirty="0"/>
              <a:t>Promotes consistency in requirements</a:t>
            </a:r>
          </a:p>
          <a:p>
            <a:r>
              <a:rPr lang="en-US" dirty="0"/>
              <a:t>Single source of truth</a:t>
            </a:r>
          </a:p>
          <a:p>
            <a:r>
              <a:rPr lang="en-US" dirty="0"/>
              <a:t>New profile schema (for XML profile instances)</a:t>
            </a:r>
          </a:p>
          <a:p>
            <a:r>
              <a:rPr lang="en-US" dirty="0"/>
              <a:t>XML export is bridge to services (</a:t>
            </a:r>
            <a:r>
              <a:rPr lang="en-US" dirty="0" err="1"/>
              <a:t>e.g.,validation</a:t>
            </a:r>
            <a:r>
              <a:rPr lang="en-US" dirty="0"/>
              <a:t>)</a:t>
            </a:r>
          </a:p>
          <a:p>
            <a:r>
              <a:rPr lang="en-US" dirty="0"/>
              <a:t>Constraints for context-free testing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84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IGAMT: User’s Implementation Guide List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FEFDD82-A5BD-4E8C-82EA-763A74ACE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686800" cy="43433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06CA89-5D45-46AC-9A16-6927028F38E9}"/>
              </a:ext>
            </a:extLst>
          </p:cNvPr>
          <p:cNvSpPr txBox="1"/>
          <p:nvPr/>
        </p:nvSpPr>
        <p:spPr>
          <a:xfrm>
            <a:off x="228600" y="51816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Create Implementation Guides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Shared Implementation Guides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Clone pre-loaded “National Level” Implementation guides for localization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Export as XML, HTML, or WORD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Testing Tool built directly from XML and Test Framework (immediately)</a:t>
            </a:r>
          </a:p>
        </p:txBody>
      </p:sp>
    </p:spTree>
    <p:extLst>
      <p:ext uri="{BB962C8B-B14F-4D97-AF65-F5344CB8AC3E}">
        <p14:creationId xmlns:p14="http://schemas.microsoft.com/office/powerpoint/2010/main" val="1762405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IGAMT: Narrative with Editing Capabilities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0E509AF-0550-48BD-89FB-0BBCE6FA9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88392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69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IGAMT: Table of Contents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DD14731-2066-4E77-8F2E-01F2A6A77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9" y="762000"/>
            <a:ext cx="2819400" cy="5943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E8DD82-FD03-4A7C-9C2A-4D8C22F9B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451" y="758792"/>
            <a:ext cx="2736174" cy="5939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8C191-A0DA-4926-9630-2FE9AC4A5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436" y="762000"/>
            <a:ext cx="2997167" cy="32084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91D64D-4EB0-4C41-A34A-F929ABFFB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228" y="3536073"/>
            <a:ext cx="3000375" cy="1590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E206F7-D2DE-42FE-A3F6-F576A1C869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2228" y="5126749"/>
            <a:ext cx="3000375" cy="1571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6A228A-183F-4CAF-B3C7-E72E0A9D9D26}"/>
              </a:ext>
            </a:extLst>
          </p:cNvPr>
          <p:cNvSpPr txBox="1"/>
          <p:nvPr/>
        </p:nvSpPr>
        <p:spPr>
          <a:xfrm>
            <a:off x="888334" y="44553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Narrative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C1F7B-6ED7-4B7C-A8BD-FA92184B36CD}"/>
              </a:ext>
            </a:extLst>
          </p:cNvPr>
          <p:cNvSpPr txBox="1"/>
          <p:nvPr/>
        </p:nvSpPr>
        <p:spPr>
          <a:xfrm>
            <a:off x="2978412" y="44553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Profiles and Segments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71CFA-EF06-4E29-88CF-53B59AF7A2B0}"/>
              </a:ext>
            </a:extLst>
          </p:cNvPr>
          <p:cNvSpPr txBox="1"/>
          <p:nvPr/>
        </p:nvSpPr>
        <p:spPr>
          <a:xfrm>
            <a:off x="5734395" y="426280"/>
            <a:ext cx="308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Data Types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030C70-BCFF-43B4-BB5D-134FE8F8D61C}"/>
              </a:ext>
            </a:extLst>
          </p:cNvPr>
          <p:cNvSpPr txBox="1"/>
          <p:nvPr/>
        </p:nvSpPr>
        <p:spPr>
          <a:xfrm>
            <a:off x="7128839" y="3437821"/>
            <a:ext cx="131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Value Sets </a:t>
            </a:r>
          </a:p>
        </p:txBody>
      </p:sp>
    </p:spTree>
    <p:extLst>
      <p:ext uri="{BB962C8B-B14F-4D97-AF65-F5344CB8AC3E}">
        <p14:creationId xmlns:p14="http://schemas.microsoft.com/office/powerpoint/2010/main" val="2611021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Message Level Profiling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D72B85C-FB98-4E28-8FB2-901B22182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7" y="609601"/>
            <a:ext cx="8743045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69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Segment Profiling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12EA2E7-604C-4F88-973F-95A13C73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570700"/>
            <a:ext cx="8790038" cy="59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1"/>
            <a:ext cx="8382000" cy="4990284"/>
          </a:xfrm>
        </p:spPr>
        <p:txBody>
          <a:bodyPr/>
          <a:lstStyle/>
          <a:p>
            <a:r>
              <a:rPr lang="en-US" dirty="0"/>
              <a:t>Robert Snelick</a:t>
            </a:r>
          </a:p>
          <a:p>
            <a:pPr lvl="1"/>
            <a:r>
              <a:rPr lang="en-US" dirty="0"/>
              <a:t>Project Manager and System Architect - National Institute of Standards and Technology (NIST)</a:t>
            </a:r>
          </a:p>
          <a:p>
            <a:pPr lvl="1"/>
            <a:r>
              <a:rPr lang="en-US" dirty="0"/>
              <a:t>Co-chair – HL7 Conformance Working Group</a:t>
            </a:r>
          </a:p>
          <a:p>
            <a:pPr lvl="1"/>
            <a:r>
              <a:rPr lang="en-US" dirty="0"/>
              <a:t>Architect and lead of the NIST Testing Infrastructure for conformance test tools including those for the CDC, IHE, and ONC Certification</a:t>
            </a:r>
          </a:p>
          <a:p>
            <a:pPr lvl="1"/>
            <a:r>
              <a:rPr lang="en-US" dirty="0"/>
              <a:t>Co-author – </a:t>
            </a:r>
            <a:r>
              <a:rPr lang="en-US" i="1" dirty="0"/>
              <a:t>Healthcare Interoperability    Standards Compliance Handbook</a:t>
            </a:r>
            <a:r>
              <a:rPr lang="en-US" dirty="0"/>
              <a:t>,             Springer 2016</a:t>
            </a:r>
          </a:p>
          <a:p>
            <a:pPr lvl="1"/>
            <a:r>
              <a:rPr lang="en-US" dirty="0"/>
              <a:t>robert.snelick@nist.gov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AD609C-E653-4531-9021-A9D1A00E0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609317"/>
            <a:ext cx="1252538" cy="18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95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Data Type Flavor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31764A-DDB9-4E64-A012-601BF8D19BC8}"/>
              </a:ext>
            </a:extLst>
          </p:cNvPr>
          <p:cNvSpPr txBox="1"/>
          <p:nvPr/>
        </p:nvSpPr>
        <p:spPr>
          <a:xfrm>
            <a:off x="152400" y="461574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1. Clone and constrain (Create CE_CN01 Data Type Flavor)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EE71F5-E400-4D7F-BD19-20E23A737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399"/>
            <a:ext cx="8686800" cy="3200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778B8D-3060-4CF7-9C97-A13AAD2EBD38}"/>
              </a:ext>
            </a:extLst>
          </p:cNvPr>
          <p:cNvSpPr txBox="1"/>
          <p:nvPr/>
        </p:nvSpPr>
        <p:spPr>
          <a:xfrm>
            <a:off x="152400" y="4343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2. Bind to element (Bind to OBX-3 Field)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C0ED9-A7D0-44EC-B71F-8685E33A5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778050"/>
            <a:ext cx="8686800" cy="1901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A98BDE7-AA9A-421F-9CB1-EE41E94A5223}"/>
              </a:ext>
            </a:extLst>
          </p:cNvPr>
          <p:cNvSpPr/>
          <p:nvPr/>
        </p:nvSpPr>
        <p:spPr bwMode="auto">
          <a:xfrm>
            <a:off x="3886200" y="5740340"/>
            <a:ext cx="1600200" cy="4572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F3D6FE-945D-4843-B94C-A7F0D718ACFE}"/>
              </a:ext>
            </a:extLst>
          </p:cNvPr>
          <p:cNvSpPr/>
          <p:nvPr/>
        </p:nvSpPr>
        <p:spPr bwMode="auto">
          <a:xfrm>
            <a:off x="4876800" y="1989804"/>
            <a:ext cx="1981200" cy="677195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9D6271-7A7C-4A21-8D75-B63D689742BF}"/>
              </a:ext>
            </a:extLst>
          </p:cNvPr>
          <p:cNvSpPr/>
          <p:nvPr/>
        </p:nvSpPr>
        <p:spPr bwMode="auto">
          <a:xfrm>
            <a:off x="228600" y="1707536"/>
            <a:ext cx="1752600" cy="566796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71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Value Set Profiling and Binding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31764A-DDB9-4E64-A012-601BF8D19BC8}"/>
              </a:ext>
            </a:extLst>
          </p:cNvPr>
          <p:cNvSpPr txBox="1"/>
          <p:nvPr/>
        </p:nvSpPr>
        <p:spPr>
          <a:xfrm>
            <a:off x="152400" y="461574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1. Clone and constrain (Create Value Set HL70001_CN for Table HL70001)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78B8D-3060-4CF7-9C97-A13AAD2EBD38}"/>
              </a:ext>
            </a:extLst>
          </p:cNvPr>
          <p:cNvSpPr txBox="1"/>
          <p:nvPr/>
        </p:nvSpPr>
        <p:spPr>
          <a:xfrm>
            <a:off x="152400" y="4343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2. Bind to element (Bind to PID-8 Field)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FEAE7-7306-4852-8AB5-C1B3C1B43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766373"/>
            <a:ext cx="8686800" cy="3496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69D6271-7A7C-4A21-8D75-B63D689742BF}"/>
              </a:ext>
            </a:extLst>
          </p:cNvPr>
          <p:cNvSpPr/>
          <p:nvPr/>
        </p:nvSpPr>
        <p:spPr bwMode="auto">
          <a:xfrm>
            <a:off x="266700" y="1752453"/>
            <a:ext cx="1752600" cy="566796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F3D6FE-945D-4843-B94C-A7F0D718ACFE}"/>
              </a:ext>
            </a:extLst>
          </p:cNvPr>
          <p:cNvSpPr/>
          <p:nvPr/>
        </p:nvSpPr>
        <p:spPr bwMode="auto">
          <a:xfrm>
            <a:off x="5791200" y="2573776"/>
            <a:ext cx="1981200" cy="677195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78FDA6-AAC3-4143-827D-A243408D7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4" y="4797319"/>
            <a:ext cx="8822356" cy="17558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A98BDE7-AA9A-421F-9CB1-EE41E94A5223}"/>
              </a:ext>
            </a:extLst>
          </p:cNvPr>
          <p:cNvSpPr/>
          <p:nvPr/>
        </p:nvSpPr>
        <p:spPr bwMode="auto">
          <a:xfrm>
            <a:off x="7010400" y="5218050"/>
            <a:ext cx="1866900" cy="72555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02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Co-Constraints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147E555-7619-41E9-99D9-70AE78EC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09491"/>
            <a:ext cx="8534400" cy="18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37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IGAMT: Export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CD760E4-92BE-4D39-AF85-997878632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76400"/>
            <a:ext cx="7097734" cy="4710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AFD42-D343-4C79-A2D3-55017B3ED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9600"/>
            <a:ext cx="3808989" cy="1811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246CA3-9465-4A21-900E-D45A5FF7D0DF}"/>
              </a:ext>
            </a:extLst>
          </p:cNvPr>
          <p:cNvSpPr txBox="1"/>
          <p:nvPr/>
        </p:nvSpPr>
        <p:spPr>
          <a:xfrm>
            <a:off x="266700" y="2654175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Export in HTML, WORD, and XML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7A498-EC90-4EBC-8039-430F123CAD3D}"/>
              </a:ext>
            </a:extLst>
          </p:cNvPr>
          <p:cNvSpPr txBox="1"/>
          <p:nvPr/>
        </p:nvSpPr>
        <p:spPr>
          <a:xfrm>
            <a:off x="244146" y="4267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Multiple Styles</a:t>
            </a:r>
          </a:p>
        </p:txBody>
      </p:sp>
    </p:spTree>
    <p:extLst>
      <p:ext uri="{BB962C8B-B14F-4D97-AF65-F5344CB8AC3E}">
        <p14:creationId xmlns:p14="http://schemas.microsoft.com/office/powerpoint/2010/main" val="682005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2918"/>
            <a:ext cx="8382000" cy="822325"/>
          </a:xfrm>
        </p:spPr>
        <p:txBody>
          <a:bodyPr/>
          <a:lstStyle/>
          <a:p>
            <a:r>
              <a:rPr lang="en-US" dirty="0"/>
              <a:t>HL7 v2 Profile XML Format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34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6220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02" y="1485501"/>
            <a:ext cx="8255498" cy="49914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0252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C1932-F8A5-44D3-9563-D97D7A4ED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6016"/>
            <a:ext cx="8382000" cy="49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0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Context-free Validation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36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02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25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Messaging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37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47800"/>
            <a:ext cx="8343900" cy="502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228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Vocabulary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38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502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004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TCAMT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04950"/>
            <a:ext cx="8382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Tool Test Plans and Test Cases</a:t>
            </a:r>
          </a:p>
          <a:p>
            <a:r>
              <a:rPr lang="en-US" dirty="0"/>
              <a:t>Narrative + Test Case Definitions</a:t>
            </a:r>
          </a:p>
          <a:p>
            <a:r>
              <a:rPr lang="en-US" dirty="0"/>
              <a:t>Import XML profiles in IGAMT format</a:t>
            </a:r>
          </a:p>
          <a:p>
            <a:r>
              <a:rPr lang="en-US" dirty="0"/>
              <a:t>XML profiles provide underlying model</a:t>
            </a:r>
          </a:p>
          <a:p>
            <a:r>
              <a:rPr lang="en-US" dirty="0"/>
              <a:t>NIST-built constraint mechanism </a:t>
            </a:r>
          </a:p>
          <a:p>
            <a:r>
              <a:rPr lang="en-US" dirty="0"/>
              <a:t>Expands testing capabilities</a:t>
            </a:r>
          </a:p>
          <a:p>
            <a:r>
              <a:rPr lang="en-US" dirty="0"/>
              <a:t>Example/test messages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Powerful notion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Single source of truth</a:t>
            </a:r>
          </a:p>
          <a:p>
            <a:r>
              <a:rPr lang="en-US" dirty="0"/>
              <a:t>XML export is gateway to other services</a:t>
            </a:r>
          </a:p>
          <a:p>
            <a:r>
              <a:rPr lang="en-US" dirty="0"/>
              <a:t>Constraints for context-based testing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Interoperability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Specification of Requirements</a:t>
            </a:r>
          </a:p>
          <a:p>
            <a:pPr lvl="1"/>
            <a:r>
              <a:rPr lang="en-US" dirty="0"/>
              <a:t>Improved HL7 v2 Conformance Constructs</a:t>
            </a:r>
          </a:p>
          <a:p>
            <a:pPr lvl="1"/>
            <a:r>
              <a:rPr lang="en-US" dirty="0"/>
              <a:t>Best Practices</a:t>
            </a:r>
          </a:p>
          <a:p>
            <a:pPr lvl="1"/>
            <a:r>
              <a:rPr lang="en-US" dirty="0"/>
              <a:t>Example Specifications</a:t>
            </a:r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Test Cases</a:t>
            </a:r>
          </a:p>
          <a:p>
            <a:pPr lvl="2"/>
            <a:r>
              <a:rPr lang="en-US" dirty="0"/>
              <a:t>Targeted</a:t>
            </a:r>
          </a:p>
          <a:p>
            <a:pPr lvl="2"/>
            <a:r>
              <a:rPr lang="en-US" dirty="0"/>
              <a:t>Meaningful</a:t>
            </a:r>
          </a:p>
          <a:p>
            <a:pPr lvl="2"/>
            <a:r>
              <a:rPr lang="en-US" dirty="0"/>
              <a:t>Comprehensive</a:t>
            </a:r>
          </a:p>
          <a:p>
            <a:pPr lvl="1"/>
            <a:r>
              <a:rPr lang="en-US" dirty="0"/>
              <a:t>Tools</a:t>
            </a:r>
          </a:p>
          <a:p>
            <a:pPr lvl="2"/>
            <a:r>
              <a:rPr lang="en-US" dirty="0"/>
              <a:t>Specification Authoring Tool</a:t>
            </a:r>
          </a:p>
          <a:p>
            <a:pPr lvl="2"/>
            <a:r>
              <a:rPr lang="en-US" dirty="0"/>
              <a:t>Test Case Authoring Tool</a:t>
            </a:r>
          </a:p>
          <a:p>
            <a:pPr lvl="2"/>
            <a:r>
              <a:rPr lang="en-US" dirty="0"/>
              <a:t>Validation Tools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20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Context-based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40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5257799"/>
            <a:ext cx="8458199" cy="123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/>
              <a:t>Test Story gives the test scenario</a:t>
            </a:r>
          </a:p>
          <a:p>
            <a:pPr eaLnBrk="1" hangingPunct="1"/>
            <a:r>
              <a:rPr lang="en-US" sz="2000" kern="0" dirty="0"/>
              <a:t>Test Data indicates the real-world data</a:t>
            </a:r>
          </a:p>
          <a:p>
            <a:pPr eaLnBrk="1" hangingPunct="1"/>
            <a:r>
              <a:rPr lang="en-US" sz="2000" kern="0" dirty="0"/>
              <a:t>Content Assertions indicates how content will be validated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95815"/>
            <a:ext cx="21336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95815"/>
            <a:ext cx="21336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99017"/>
            <a:ext cx="2133600" cy="2892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73909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 Story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3877" y="477928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476668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 Assertions</a:t>
            </a:r>
          </a:p>
        </p:txBody>
      </p:sp>
    </p:spTree>
    <p:extLst>
      <p:ext uri="{BB962C8B-B14F-4D97-AF65-F5344CB8AC3E}">
        <p14:creationId xmlns:p14="http://schemas.microsoft.com/office/powerpoint/2010/main" val="913351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Context-based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41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9101" y="1484046"/>
            <a:ext cx="8496299" cy="40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/>
              <a:t>Example: Conformity Assessment for Context-based Testing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559659"/>
              </p:ext>
            </p:extLst>
          </p:nvPr>
        </p:nvGraphicFramePr>
        <p:xfrm>
          <a:off x="419100" y="2094289"/>
          <a:ext cx="8305800" cy="4114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367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4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Element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Usage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Test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Test</a:t>
                      </a:r>
                      <a:r>
                        <a:rPr lang="en-US" sz="1200" baseline="0" dirty="0"/>
                        <a:t> Category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Conformity 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Data in</a:t>
                      </a:r>
                      <a:r>
                        <a:rPr lang="en-US" sz="1200" baseline="0" dirty="0"/>
                        <a:t> Message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Validation Result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PID-5.3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(Middle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Name)*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Donna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Presence</a:t>
                      </a:r>
                      <a:r>
                        <a:rPr lang="en-US" sz="1200" baseline="0" dirty="0"/>
                        <a:t>-Content-Indifferent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Required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&lt;Empty&gt;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Fail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PID-5.3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(Middle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Name)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Donna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Presence</a:t>
                      </a:r>
                      <a:r>
                        <a:rPr lang="en-US" sz="1200" baseline="0" dirty="0"/>
                        <a:t>-Content-Indifferent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Required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Donna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PID-5.3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(Middle Name)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Donna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Presence</a:t>
                      </a:r>
                      <a:r>
                        <a:rPr lang="en-US" sz="1200" baseline="0" dirty="0"/>
                        <a:t>-Content-Indifferent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Required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PID-5.3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(Middle Name)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Donna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Presence</a:t>
                      </a:r>
                      <a:r>
                        <a:rPr lang="en-US" sz="1200" baseline="0" dirty="0"/>
                        <a:t>-Length-Content-Indifferent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Required</a:t>
                      </a:r>
                    </a:p>
                    <a:p>
                      <a:pPr algn="l"/>
                      <a:r>
                        <a:rPr lang="en-US" sz="1200" dirty="0"/>
                        <a:t>Min</a:t>
                      </a:r>
                      <a:r>
                        <a:rPr lang="en-US" sz="1200" baseline="0" dirty="0"/>
                        <a:t> Length = 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Victoria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PID-5.3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(Middle Name)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Donna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Presence</a:t>
                      </a:r>
                      <a:r>
                        <a:rPr lang="en-US" sz="1200" baseline="0" dirty="0"/>
                        <a:t>-Length-Content-Indifferent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Required</a:t>
                      </a:r>
                    </a:p>
                    <a:p>
                      <a:pPr algn="l"/>
                      <a:r>
                        <a:rPr lang="en-US" sz="1200" dirty="0"/>
                        <a:t>Min</a:t>
                      </a:r>
                      <a:r>
                        <a:rPr lang="en-US" sz="1200" baseline="0" dirty="0"/>
                        <a:t> Length = 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Fail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PID-5.3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(Middle Name)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Donna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/>
                        <a:t>Value-Test Case Fixed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Required</a:t>
                      </a:r>
                    </a:p>
                    <a:p>
                      <a:pPr algn="l"/>
                      <a:r>
                        <a:rPr lang="en-US" sz="1200" dirty="0"/>
                        <a:t>Value</a:t>
                      </a:r>
                      <a:r>
                        <a:rPr lang="en-US" sz="1200" baseline="0" dirty="0"/>
                        <a:t> = Donna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Donna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PID-5.3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(Middle Name)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Donna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/>
                        <a:t>Value-Test Case Fixed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Required</a:t>
                      </a:r>
                    </a:p>
                    <a:p>
                      <a:pPr algn="l"/>
                      <a:r>
                        <a:rPr lang="en-US" sz="1200" dirty="0"/>
                        <a:t>Value</a:t>
                      </a:r>
                      <a:r>
                        <a:rPr lang="en-US" sz="1200" baseline="0" dirty="0"/>
                        <a:t> = Donna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Fail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MSH-9.2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(Trigger Event)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70C0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200" dirty="0"/>
                        <a:t>V04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Value-Profile</a:t>
                      </a:r>
                      <a:r>
                        <a:rPr lang="en-US" sz="1200" baseline="0" dirty="0"/>
                        <a:t> Fixed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Required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Value = V04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V04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Pass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315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TCAMT: Creating Test Cases and Context-based Testing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2606A52-3C07-4893-A908-22036E99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98908"/>
            <a:ext cx="8003688" cy="2132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7EEBD6-F6AA-45EE-85EF-F6A4025B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31552"/>
            <a:ext cx="6477000" cy="385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7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TCAMT: Creating Test Cases and Context-based Testing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6746B18-8160-4994-9E4C-81ED691F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9" y="762000"/>
            <a:ext cx="8800042" cy="555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78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TCAMT: Creating Test Cases and Context-based Testing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B83BD2C-BCE6-4950-ACFA-1C2F8518F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22" y="914400"/>
            <a:ext cx="874102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TCAMT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71" y="1352116"/>
            <a:ext cx="7929657" cy="503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8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TCAMT: Creating Test Cases and Context-based Testing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C7446FC-7154-49C5-9B91-25657C121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51" y="1219200"/>
            <a:ext cx="8670698" cy="49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70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TCAMT: Creating Test Cases and Context-based Testing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1810A86-4573-4FA9-8330-0DE25A2E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8839200" cy="51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1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Context-based Validation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48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66778"/>
            <a:ext cx="78486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015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Context-based Validation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49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31711"/>
            <a:ext cx="78486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64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/>
          <a:lstStyle/>
          <a:p>
            <a:r>
              <a:rPr lang="en-US" dirty="0"/>
              <a:t>Motivation and Overview</a:t>
            </a:r>
          </a:p>
        </p:txBody>
      </p:sp>
    </p:spTree>
    <p:extLst>
      <p:ext uri="{BB962C8B-B14F-4D97-AF65-F5344CB8AC3E}">
        <p14:creationId xmlns:p14="http://schemas.microsoft.com/office/powerpoint/2010/main" val="3932144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B093-C72E-4D26-A1B7-6A932702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24D38-69F2-4419-A2BC-8E2F1E23D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1"/>
            <a:ext cx="8382000" cy="49902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tools in use for years</a:t>
            </a:r>
          </a:p>
          <a:p>
            <a:r>
              <a:rPr lang="en-US" dirty="0"/>
              <a:t>Public Domain—Free for use</a:t>
            </a:r>
          </a:p>
          <a:p>
            <a:r>
              <a:rPr lang="en-US" dirty="0"/>
              <a:t>Tools hosted by NIST</a:t>
            </a:r>
          </a:p>
          <a:p>
            <a:r>
              <a:rPr lang="en-US" dirty="0"/>
              <a:t>IGAMT-1</a:t>
            </a:r>
          </a:p>
          <a:p>
            <a:pPr lvl="1"/>
            <a:r>
              <a:rPr lang="en-US" dirty="0"/>
              <a:t>Used to ballot HL7 IGs, Local Use </a:t>
            </a:r>
          </a:p>
          <a:p>
            <a:r>
              <a:rPr lang="en-US" dirty="0"/>
              <a:t>IGAMT-2</a:t>
            </a:r>
          </a:p>
          <a:p>
            <a:pPr lvl="1"/>
            <a:r>
              <a:rPr lang="en-US" dirty="0"/>
              <a:t>Beta Testing—advanced features</a:t>
            </a:r>
          </a:p>
          <a:p>
            <a:r>
              <a:rPr lang="en-US" dirty="0"/>
              <a:t>TCAMT</a:t>
            </a:r>
          </a:p>
          <a:p>
            <a:pPr lvl="1"/>
            <a:r>
              <a:rPr lang="en-US" dirty="0"/>
              <a:t>Test Plans for ONC, CDC, HIMSS, etc.</a:t>
            </a:r>
          </a:p>
          <a:p>
            <a:r>
              <a:rPr lang="en-US" dirty="0"/>
              <a:t>Validation Tools</a:t>
            </a:r>
          </a:p>
          <a:p>
            <a:pPr lvl="1"/>
            <a:r>
              <a:rPr lang="en-US" dirty="0"/>
              <a:t>Specific (NIST Created) and General (User Created)</a:t>
            </a:r>
          </a:p>
          <a:p>
            <a:pPr lvl="1"/>
            <a:r>
              <a:rPr lang="en-US" dirty="0"/>
              <a:t>ONC, CDC, HIMSS, IHE,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A831F-6CE3-427B-83F0-D28D014F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89300-C4FF-4523-B37E-84BE42A10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18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5340"/>
            <a:ext cx="8458200" cy="822325"/>
          </a:xfrm>
        </p:spPr>
        <p:txBody>
          <a:bodyPr/>
          <a:lstStyle/>
          <a:p>
            <a:r>
              <a:rPr lang="en-US" sz="3600" dirty="0"/>
              <a:t>Real Success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E2886B-1606-4720-B206-50F37AD86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80887"/>
            <a:ext cx="8382000" cy="4770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C37D4F-9642-4C17-9C80-9A7AA08A7292}"/>
              </a:ext>
            </a:extLst>
          </p:cNvPr>
          <p:cNvSpPr txBox="1"/>
          <p:nvPr/>
        </p:nvSpPr>
        <p:spPr>
          <a:xfrm flipH="1">
            <a:off x="4724400" y="6321037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Source: American Immunization Registry Association, August 2019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090B35-4B0D-4683-B4DA-D3C7ECE66BDB}"/>
              </a:ext>
            </a:extLst>
          </p:cNvPr>
          <p:cNvSpPr txBox="1"/>
          <p:nvPr/>
        </p:nvSpPr>
        <p:spPr>
          <a:xfrm flipH="1">
            <a:off x="381000" y="1515697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Measures of Immunization Submissions and Acknowledgement Messages </a:t>
            </a:r>
          </a:p>
        </p:txBody>
      </p:sp>
    </p:spTree>
    <p:extLst>
      <p:ext uri="{BB962C8B-B14F-4D97-AF65-F5344CB8AC3E}">
        <p14:creationId xmlns:p14="http://schemas.microsoft.com/office/powerpoint/2010/main" val="2434120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5340"/>
            <a:ext cx="8458200" cy="822325"/>
          </a:xfrm>
        </p:spPr>
        <p:txBody>
          <a:bodyPr/>
          <a:lstStyle/>
          <a:p>
            <a:r>
              <a:rPr lang="en-US" sz="3600" dirty="0"/>
              <a:t>Summary: Towards Interoperability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52</a:t>
            </a:fld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>
            <a:off x="1838772" y="1297222"/>
            <a:ext cx="2823082" cy="32710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2954" y="2670467"/>
            <a:ext cx="1418095" cy="4959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6200000">
            <a:off x="4463155" y="1286893"/>
            <a:ext cx="2823082" cy="32710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9876" y="2484031"/>
            <a:ext cx="100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Helvetica Neue Light"/>
              </a:rPr>
              <a:t>Trading Partner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5807" y="2460744"/>
            <a:ext cx="100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Helvetica Neue Light"/>
              </a:rPr>
              <a:t>Trading Partner B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32873" y="2781932"/>
            <a:ext cx="2300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Helvetica Neue Light"/>
              </a:rPr>
              <a:t>Requirements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6484634" y="2787323"/>
            <a:ext cx="2300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Helvetica Neue Light"/>
              </a:rPr>
              <a:t>Requirements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1379259" y="1572894"/>
            <a:ext cx="261610" cy="163826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1356805" y="4134920"/>
            <a:ext cx="261610" cy="163826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7497168" y="1570098"/>
            <a:ext cx="261610" cy="163826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7506952" y="4115821"/>
            <a:ext cx="261610" cy="163826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8729" y="2616884"/>
            <a:ext cx="1186543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Helvetica Neue Light"/>
              </a:rPr>
              <a:t>Reduced Negotiations &amp;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Helvetica Neue Light"/>
              </a:rPr>
              <a:t> Translations</a:t>
            </a:r>
          </a:p>
        </p:txBody>
      </p:sp>
      <p:sp>
        <p:nvSpPr>
          <p:cNvPr id="19" name="Right Arrow 18"/>
          <p:cNvSpPr/>
          <p:nvPr/>
        </p:nvSpPr>
        <p:spPr>
          <a:xfrm rot="9376868">
            <a:off x="4903959" y="2075702"/>
            <a:ext cx="2628852" cy="124460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 rot="12192940">
            <a:off x="4861159" y="3634283"/>
            <a:ext cx="2628852" cy="124460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 rot="1379567">
            <a:off x="1570945" y="2089025"/>
            <a:ext cx="2628852" cy="124460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 rot="20212787">
            <a:off x="1601435" y="3641539"/>
            <a:ext cx="2628852" cy="124460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1790288" y="3216178"/>
            <a:ext cx="5539454" cy="1131460"/>
          </a:xfrm>
          <a:prstGeom prst="triangle">
            <a:avLst>
              <a:gd name="adj" fmla="val 50095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13547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7" name="Isosceles Triangle 26"/>
          <p:cNvSpPr/>
          <p:nvPr/>
        </p:nvSpPr>
        <p:spPr>
          <a:xfrm rot="10800000">
            <a:off x="1802273" y="1524000"/>
            <a:ext cx="5539454" cy="1097573"/>
          </a:xfrm>
          <a:prstGeom prst="triangle">
            <a:avLst>
              <a:gd name="adj" fmla="val 50095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13547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0573" y="1756213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Helvetica Neue Light"/>
              </a:rPr>
              <a:t>Use Cases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53283" y="3508939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Helvetica Neue Light"/>
              </a:rPr>
              <a:t>Standards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11288" y="3938552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Helvetica Neue Light"/>
              </a:rPr>
              <a:t>Profiling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35046" y="3943618"/>
            <a:ext cx="1555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Helvetica Neue Light"/>
              </a:rPr>
              <a:t>Implementation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20155" y="3943618"/>
            <a:ext cx="89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Helvetica Neue Light"/>
              </a:rPr>
              <a:t>Testing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72CC9656-53D3-4B64-9DA1-120AFAA45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4595570"/>
            <a:ext cx="8382000" cy="184047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Need quality data exchange standards</a:t>
            </a:r>
          </a:p>
          <a:p>
            <a:r>
              <a:rPr lang="en-US" dirty="0"/>
              <a:t>Be precise, and demand it from SDOs</a:t>
            </a:r>
          </a:p>
          <a:p>
            <a:r>
              <a:rPr lang="en-US" dirty="0"/>
              <a:t>Profile, Modularize, and Reuse</a:t>
            </a:r>
          </a:p>
          <a:p>
            <a:r>
              <a:rPr lang="en-US" dirty="0"/>
              <a:t>Use existing tools (profiling and testing)</a:t>
            </a:r>
          </a:p>
          <a:p>
            <a:r>
              <a:rPr lang="en-US" dirty="0"/>
              <a:t>Non-conformance should not prevent useful exchange of data</a:t>
            </a:r>
          </a:p>
          <a:p>
            <a:r>
              <a:rPr lang="en-US" dirty="0"/>
              <a:t>Plan for testing, and test (at all layers)</a:t>
            </a:r>
          </a:p>
        </p:txBody>
      </p:sp>
    </p:spTree>
    <p:extLst>
      <p:ext uri="{BB962C8B-B14F-4D97-AF65-F5344CB8AC3E}">
        <p14:creationId xmlns:p14="http://schemas.microsoft.com/office/powerpoint/2010/main" val="14733868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685800"/>
          </a:xfrm>
        </p:spPr>
        <p:txBody>
          <a:bodyPr/>
          <a:lstStyle/>
          <a:p>
            <a:r>
              <a:rPr lang="en-US" dirty="0"/>
              <a:t>Contact: </a:t>
            </a:r>
            <a:r>
              <a:rPr lang="en-US" dirty="0">
                <a:hlinkClick r:id="rId3"/>
              </a:rPr>
              <a:t>robert.snelick@nist.gov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D5B9C-D54E-495B-A655-885CCB79A385}"/>
              </a:ext>
            </a:extLst>
          </p:cNvPr>
          <p:cNvSpPr txBox="1"/>
          <p:nvPr/>
        </p:nvSpPr>
        <p:spPr>
          <a:xfrm>
            <a:off x="1485900" y="5213350"/>
            <a:ext cx="6172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ym typeface="Wingdings" panose="05000000000000000000" pitchFamily="2" charset="2"/>
              </a:rPr>
              <a:t>https://hl7v2tools.nist.gov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337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for Interoperability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582018"/>
            <a:ext cx="8382000" cy="4724400"/>
          </a:xfrm>
        </p:spPr>
        <p:txBody>
          <a:bodyPr>
            <a:normAutofit/>
          </a:bodyPr>
          <a:lstStyle/>
          <a:p>
            <a:r>
              <a:rPr lang="en-US" dirty="0"/>
              <a:t>Well-defined Standards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Standards Development Lifecycle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34189988"/>
              </p:ext>
            </p:extLst>
          </p:nvPr>
        </p:nvGraphicFramePr>
        <p:xfrm>
          <a:off x="1013535" y="4114800"/>
          <a:ext cx="3122486" cy="2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257800" y="4061203"/>
            <a:ext cx="2675004" cy="2354592"/>
            <a:chOff x="304800" y="457200"/>
            <a:chExt cx="2667000" cy="21897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800" y="457200"/>
              <a:ext cx="2667000" cy="21897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7110011">
              <a:off x="202196" y="1793323"/>
              <a:ext cx="13331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Implementation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072979" y="1675513"/>
              <a:ext cx="1130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Well-defined Standards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4423600">
              <a:off x="1899800" y="1678955"/>
              <a:ext cx="1030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Conformance Testing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8777" y="552127"/>
              <a:ext cx="14657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HIT Interoperability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4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a Better Approach is Needed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Undocumented/Poorly Documented Interface Specifications</a:t>
            </a:r>
          </a:p>
          <a:p>
            <a:r>
              <a:rPr lang="en-US" dirty="0"/>
              <a:t>Ambiguous and inconsistent HL7 v2 IGs</a:t>
            </a:r>
          </a:p>
          <a:p>
            <a:r>
              <a:rPr lang="en-US" dirty="0"/>
              <a:t>Inadequate conformance mechanisms to specify requirements</a:t>
            </a:r>
          </a:p>
          <a:p>
            <a:r>
              <a:rPr lang="en-US" dirty="0"/>
              <a:t>Misuse and misunderstanding of conformance concepts</a:t>
            </a:r>
          </a:p>
          <a:p>
            <a:r>
              <a:rPr lang="en-US" dirty="0"/>
              <a:t>Limited/outdated tools to help in standards development</a:t>
            </a:r>
          </a:p>
          <a:p>
            <a:r>
              <a:rPr lang="en-US" dirty="0"/>
              <a:t>Lack of tools to create test cases and example messages</a:t>
            </a:r>
          </a:p>
          <a:p>
            <a:r>
              <a:rPr lang="en-US" dirty="0"/>
              <a:t>Example messages in IGs are always wrong</a:t>
            </a:r>
          </a:p>
          <a:p>
            <a:r>
              <a:rPr lang="en-US" dirty="0"/>
              <a:t>Conformance Testing bound to the quality of the IG</a:t>
            </a:r>
          </a:p>
          <a:p>
            <a:r>
              <a:rPr lang="en-US" dirty="0"/>
              <a:t>Conformance Testing tools are often not rigorous/complete</a:t>
            </a:r>
          </a:p>
          <a:p>
            <a:r>
              <a:rPr lang="en-US" dirty="0"/>
              <a:t>Conformance Testing Tools are expensive to build</a:t>
            </a:r>
          </a:p>
          <a:p>
            <a:r>
              <a:rPr lang="en-US" dirty="0"/>
              <a:t>Conformance Testing Tools are expensive to maintain</a:t>
            </a:r>
          </a:p>
          <a:p>
            <a:r>
              <a:rPr lang="en-US" dirty="0"/>
              <a:t>Lack of tools to assist in creating conformance tools</a:t>
            </a:r>
          </a:p>
          <a:p>
            <a:r>
              <a:rPr lang="en-US" dirty="0"/>
              <a:t>Testing Platform to meet the stages of testing</a:t>
            </a:r>
          </a:p>
          <a:p>
            <a:r>
              <a:rPr lang="en-US" dirty="0"/>
              <a:t>Lack of tooling to migrate from national IGs to local implementations easily</a:t>
            </a:r>
          </a:p>
          <a:p>
            <a:r>
              <a:rPr lang="en-US" dirty="0"/>
              <a:t>Lack of complete standards development life-cycle (tooling)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4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2CAC-D338-40DE-AC25-D9C8ABFB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602D-7963-42BC-9C33-1932134E0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of Requirements</a:t>
            </a:r>
          </a:p>
          <a:p>
            <a:r>
              <a:rPr lang="en-US" dirty="0"/>
              <a:t>Development of Specifications</a:t>
            </a:r>
          </a:p>
          <a:p>
            <a:r>
              <a:rPr lang="en-US" dirty="0"/>
              <a:t>Development of Test Cases</a:t>
            </a:r>
          </a:p>
          <a:p>
            <a:r>
              <a:rPr lang="en-US" dirty="0"/>
              <a:t>Testing Infrastructure</a:t>
            </a:r>
          </a:p>
          <a:p>
            <a:r>
              <a:rPr lang="en-US" dirty="0"/>
              <a:t>Platform to build and manage testing tools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NIST builds the platform—let domain experts create and maintain guides, test cases, and tool instances via productivity tools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4B502-4C7F-4B72-8A02-4B42E996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BCC32-4C81-44D8-9833-62BD19859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v2 Profiling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501" y="7000477"/>
            <a:ext cx="838200" cy="152400"/>
          </a:xfrm>
        </p:spPr>
        <p:txBody>
          <a:bodyPr/>
          <a:lstStyle/>
          <a:p>
            <a:fld id="{235313DE-39FF-4199-8686-1B682DE047CF}" type="datetime1">
              <a:rPr lang="en-US"/>
              <a:pPr/>
              <a:t>1/30/2020</a:t>
            </a:fld>
            <a:endParaRPr lang="en-US" dirty="0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34150"/>
            <a:ext cx="533400" cy="476250"/>
          </a:xfrm>
        </p:spPr>
        <p:txBody>
          <a:bodyPr/>
          <a:lstStyle/>
          <a:p>
            <a:fld id="{64C44300-96F5-4E68-AEBC-759F83B9379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9" name="Date Placeholder 3"/>
          <p:cNvSpPr txBox="1">
            <a:spLocks/>
          </p:cNvSpPr>
          <p:nvPr/>
        </p:nvSpPr>
        <p:spPr bwMode="auto">
          <a:xfrm>
            <a:off x="8077200" y="66294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35313DE-39FF-4199-8686-1B682DE047CF}" type="datetime1">
              <a:rPr lang="en-US" smtClean="0"/>
              <a:pPr/>
              <a:t>1/30/2020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3DC2C1-9E0A-4159-939E-25037E36FD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433829"/>
            <a:ext cx="8305800" cy="49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25997"/>
      </p:ext>
    </p:extLst>
  </p:cSld>
  <p:clrMapOvr>
    <a:masterClrMapping/>
  </p:clrMapOvr>
</p:sld>
</file>

<file path=ppt/theme/theme1.xml><?xml version="1.0" encoding="utf-8"?>
<a:theme xmlns:a="http://schemas.openxmlformats.org/drawingml/2006/main" name="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F66F932ADC614EBDCF913D22EDF397" ma:contentTypeVersion="4" ma:contentTypeDescription="Create a new document." ma:contentTypeScope="" ma:versionID="a4815695f05635ecaa53fca478c01191">
  <xsd:schema xmlns:xsd="http://www.w3.org/2001/XMLSchema" xmlns:xs="http://www.w3.org/2001/XMLSchema" xmlns:p="http://schemas.microsoft.com/office/2006/metadata/properties" xmlns:ns2="0717026a-7d61-41b3-b6f9-3008e6979e3f" xmlns:ns3="afca1dfc-5db1-45d7-abcd-8f5bb720cd5c" targetNamespace="http://schemas.microsoft.com/office/2006/metadata/properties" ma:root="true" ma:fieldsID="026d99105e58777826b1ee4899615125" ns2:_="" ns3:_="">
    <xsd:import namespace="0717026a-7d61-41b3-b6f9-3008e6979e3f"/>
    <xsd:import namespace="afca1dfc-5db1-45d7-abcd-8f5bb720cd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7026a-7d61-41b3-b6f9-3008e6979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a1dfc-5db1-45d7-abcd-8f5bb720cd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5D7FBD-A268-478F-ABE9-11116DD97393}"/>
</file>

<file path=customXml/itemProps2.xml><?xml version="1.0" encoding="utf-8"?>
<ds:datastoreItem xmlns:ds="http://schemas.openxmlformats.org/officeDocument/2006/customXml" ds:itemID="{0525253B-4560-4F93-BBC1-9BFDD031C112}"/>
</file>

<file path=customXml/itemProps3.xml><?xml version="1.0" encoding="utf-8"?>
<ds:datastoreItem xmlns:ds="http://schemas.openxmlformats.org/officeDocument/2006/customXml" ds:itemID="{763EB2CE-C1ED-4A24-AAEE-5BAE96ED2DC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52901</TotalTime>
  <Words>2144</Words>
  <Application>Microsoft Office PowerPoint</Application>
  <PresentationFormat>On-screen Show (4:3)</PresentationFormat>
  <Paragraphs>607</Paragraphs>
  <Slides>53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Helvetica Neue Light</vt:lpstr>
      <vt:lpstr>Times New Roman</vt:lpstr>
      <vt:lpstr>Verdana</vt:lpstr>
      <vt:lpstr>Wingdings</vt:lpstr>
      <vt:lpstr>Refined</vt:lpstr>
      <vt:lpstr>1_Refined</vt:lpstr>
      <vt:lpstr>Advancing HL7 v2 to New Heights:  1) NIST HL7 v2 Test Tools  2) NIST HL7 v2 Platform Developing Specification, Test Plans, and Testing Tools  </vt:lpstr>
      <vt:lpstr>NIST</vt:lpstr>
      <vt:lpstr>Speaker</vt:lpstr>
      <vt:lpstr>Path to Interoperability</vt:lpstr>
      <vt:lpstr>Motivation and Overview</vt:lpstr>
      <vt:lpstr>Foundation for Interoperability</vt:lpstr>
      <vt:lpstr>Why a Better Approach is Needed</vt:lpstr>
      <vt:lpstr>End-to-End Strategy</vt:lpstr>
      <vt:lpstr>HL7 v2 Profiling Overview</vt:lpstr>
      <vt:lpstr>Conformance Constructs</vt:lpstr>
      <vt:lpstr>v2 Conformance Methodology</vt:lpstr>
      <vt:lpstr>NIST HL7 v2 Platform Overview</vt:lpstr>
      <vt:lpstr>HL7 v2 Development Phases/Cycle</vt:lpstr>
      <vt:lpstr>Customization</vt:lpstr>
      <vt:lpstr>NIST Productivity and Testing Tool Use</vt:lpstr>
      <vt:lpstr>NIST Productivity Tool – IGAMT I</vt:lpstr>
      <vt:lpstr>IGAMT-2</vt:lpstr>
      <vt:lpstr>NIST Productivity Tool – TCAMT</vt:lpstr>
      <vt:lpstr>NIST HL7 v2 Tool Portfolio</vt:lpstr>
      <vt:lpstr>Tools and Validation  </vt:lpstr>
      <vt:lpstr>HL7 v2 Development Phases/Cycle</vt:lpstr>
      <vt:lpstr>NIST HL7 v2 Platform</vt:lpstr>
      <vt:lpstr>NIST HL7 v2 Platform Detail</vt:lpstr>
      <vt:lpstr>IGAMT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HL7 v2 Profile XML Format</vt:lpstr>
      <vt:lpstr>Validation Process</vt:lpstr>
      <vt:lpstr>Context-free Validation</vt:lpstr>
      <vt:lpstr>View Messaging Requirements</vt:lpstr>
      <vt:lpstr>View Vocabulary Requirements</vt:lpstr>
      <vt:lpstr>TCAMT</vt:lpstr>
      <vt:lpstr>Context-based Testing</vt:lpstr>
      <vt:lpstr>Context-based Testing</vt:lpstr>
      <vt:lpstr>PowerPoint Presentation</vt:lpstr>
      <vt:lpstr>PowerPoint Presentation</vt:lpstr>
      <vt:lpstr>PowerPoint Presentation</vt:lpstr>
      <vt:lpstr>TCAMT</vt:lpstr>
      <vt:lpstr>PowerPoint Presentation</vt:lpstr>
      <vt:lpstr>PowerPoint Presentation</vt:lpstr>
      <vt:lpstr>Context-based Validation</vt:lpstr>
      <vt:lpstr>Context-based Validation</vt:lpstr>
      <vt:lpstr>Platform Status</vt:lpstr>
      <vt:lpstr>Real Success</vt:lpstr>
      <vt:lpstr>Summary: Towards Interoperability</vt:lpstr>
      <vt:lpstr>Thank You    Questions</vt:lpstr>
    </vt:vector>
  </TitlesOfParts>
  <Company>Stewardshop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Snelick, Robert D. (Fed)</dc:creator>
  <cp:lastModifiedBy>rob</cp:lastModifiedBy>
  <cp:revision>1354</cp:revision>
  <cp:lastPrinted>2019-10-18T21:19:55Z</cp:lastPrinted>
  <dcterms:created xsi:type="dcterms:W3CDTF">2008-01-21T06:12:12Z</dcterms:created>
  <dcterms:modified xsi:type="dcterms:W3CDTF">2020-01-30T19:43:55Z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0x01010003F66F932ADC614EBDCF913D22EDF397</vt:lpwstr>
  </property>
</Properties>
</file>