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367" r:id="rId3"/>
    <p:sldId id="370" r:id="rId4"/>
    <p:sldId id="369" r:id="rId5"/>
    <p:sldId id="368" r:id="rId6"/>
    <p:sldId id="373" r:id="rId7"/>
    <p:sldId id="371" r:id="rId8"/>
    <p:sldId id="372" r:id="rId9"/>
    <p:sldId id="386" r:id="rId10"/>
    <p:sldId id="357" r:id="rId11"/>
    <p:sldId id="358" r:id="rId12"/>
    <p:sldId id="385" r:id="rId13"/>
    <p:sldId id="383" r:id="rId14"/>
    <p:sldId id="380" r:id="rId15"/>
    <p:sldId id="379" r:id="rId16"/>
    <p:sldId id="387"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CC7"/>
    <a:srgbClr val="3F53E9"/>
    <a:srgbClr val="8A96F2"/>
    <a:srgbClr val="642DEF"/>
    <a:srgbClr val="000066"/>
    <a:srgbClr val="333399"/>
    <a:srgbClr val="3B0CC0"/>
    <a:srgbClr val="74DFF4"/>
    <a:srgbClr val="97D6DD"/>
    <a:srgbClr val="386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74" autoAdjust="0"/>
  </p:normalViewPr>
  <p:slideViewPr>
    <p:cSldViewPr>
      <p:cViewPr varScale="1">
        <p:scale>
          <a:sx n="99" d="100"/>
          <a:sy n="99" d="100"/>
        </p:scale>
        <p:origin x="1146" y="90"/>
      </p:cViewPr>
      <p:guideLst>
        <p:guide orient="horz" pos="2160"/>
        <p:guide pos="2880"/>
      </p:guideLst>
    </p:cSldViewPr>
  </p:slideViewPr>
  <p:notesTextViewPr>
    <p:cViewPr>
      <p:scale>
        <a:sx n="1" d="1"/>
        <a:sy n="1" d="1"/>
      </p:scale>
      <p:origin x="0" y="0"/>
    </p:cViewPr>
  </p:notesTextViewPr>
  <p:notesViewPr>
    <p:cSldViewPr>
      <p:cViewPr varScale="1">
        <p:scale>
          <a:sx n="99" d="100"/>
          <a:sy n="99" d="100"/>
        </p:scale>
        <p:origin x="-352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5" dirty="0" smtClean="0"/>
              <a:t>Active</a:t>
            </a:r>
            <a:r>
              <a:rPr lang="en-US" sz="2005" baseline="0" dirty="0" smtClean="0"/>
              <a:t> </a:t>
            </a:r>
            <a:r>
              <a:rPr lang="en-US" sz="2005" dirty="0" smtClean="0"/>
              <a:t>CRADAs</a:t>
            </a:r>
            <a:endParaRPr lang="en-US" sz="20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numRef>
              <c:f>Sheet1!$A$2:$A$6</c:f>
              <c:numCache>
                <c:formatCode>General</c:formatCode>
                <c:ptCount val="5"/>
                <c:pt idx="0">
                  <c:v>2007</c:v>
                </c:pt>
                <c:pt idx="1">
                  <c:v>2008</c:v>
                </c:pt>
                <c:pt idx="2">
                  <c:v>2009</c:v>
                </c:pt>
                <c:pt idx="3">
                  <c:v>2010</c:v>
                </c:pt>
                <c:pt idx="4">
                  <c:v>2011</c:v>
                </c:pt>
              </c:numCache>
            </c:numRef>
          </c:cat>
          <c:val>
            <c:numRef>
              <c:f>Sheet1!$B$2:$B$6</c:f>
              <c:numCache>
                <c:formatCode>General</c:formatCode>
                <c:ptCount val="5"/>
                <c:pt idx="0">
                  <c:v>7333</c:v>
                </c:pt>
                <c:pt idx="1">
                  <c:v>6952</c:v>
                </c:pt>
                <c:pt idx="2">
                  <c:v>7756</c:v>
                </c:pt>
                <c:pt idx="3">
                  <c:v>8391</c:v>
                </c:pt>
                <c:pt idx="4">
                  <c:v>7798</c:v>
                </c:pt>
              </c:numCache>
            </c:numRef>
          </c:val>
        </c:ser>
        <c:dLbls>
          <c:showLegendKey val="0"/>
          <c:showVal val="0"/>
          <c:showCatName val="0"/>
          <c:showSerName val="0"/>
          <c:showPercent val="0"/>
          <c:showBubbleSize val="0"/>
        </c:dLbls>
        <c:gapWidth val="150"/>
        <c:axId val="405824824"/>
        <c:axId val="405825216"/>
      </c:barChart>
      <c:catAx>
        <c:axId val="405824824"/>
        <c:scaling>
          <c:orientation val="minMax"/>
        </c:scaling>
        <c:delete val="0"/>
        <c:axPos val="b"/>
        <c:numFmt formatCode="General" sourceLinked="1"/>
        <c:majorTickMark val="out"/>
        <c:minorTickMark val="none"/>
        <c:tickLblPos val="nextTo"/>
        <c:crossAx val="405825216"/>
        <c:crosses val="autoZero"/>
        <c:auto val="1"/>
        <c:lblAlgn val="ctr"/>
        <c:lblOffset val="100"/>
        <c:noMultiLvlLbl val="0"/>
      </c:catAx>
      <c:valAx>
        <c:axId val="405825216"/>
        <c:scaling>
          <c:orientation val="minMax"/>
        </c:scaling>
        <c:delete val="0"/>
        <c:axPos val="l"/>
        <c:majorGridlines/>
        <c:numFmt formatCode="#,##0" sourceLinked="0"/>
        <c:majorTickMark val="out"/>
        <c:minorTickMark val="none"/>
        <c:tickLblPos val="nextTo"/>
        <c:crossAx val="405824824"/>
        <c:crosses val="autoZero"/>
        <c:crossBetween val="between"/>
      </c:valAx>
      <c:spPr>
        <a:noFill/>
        <a:ln w="25376">
          <a:noFill/>
        </a:ln>
      </c:spPr>
    </c:plotArea>
    <c:plotVisOnly val="1"/>
    <c:dispBlanksAs val="gap"/>
    <c:showDLblsOverMax val="0"/>
  </c:chart>
  <c:txPr>
    <a:bodyPr/>
    <a:lstStyle/>
    <a:p>
      <a:pPr>
        <a:defRPr sz="1804"/>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995" dirty="0" smtClean="0"/>
              <a:t>Patents Issued</a:t>
            </a:r>
            <a:endParaRPr lang="en-US" sz="2000" dirty="0"/>
          </a:p>
        </c:rich>
      </c:tx>
      <c:layout/>
      <c:overlay val="0"/>
    </c:title>
    <c:autoTitleDeleted val="0"/>
    <c:plotArea>
      <c:layout/>
      <c:barChart>
        <c:barDir val="col"/>
        <c:grouping val="clustered"/>
        <c:varyColors val="0"/>
        <c:ser>
          <c:idx val="0"/>
          <c:order val="0"/>
          <c:tx>
            <c:strRef>
              <c:f>Sheet1!$B$1</c:f>
              <c:strCache>
                <c:ptCount val="1"/>
                <c:pt idx="0">
                  <c:v>Column2</c:v>
                </c:pt>
              </c:strCache>
            </c:strRef>
          </c:tx>
          <c:invertIfNegative val="0"/>
          <c:cat>
            <c:numRef>
              <c:f>Sheet1!$A$2:$A$6</c:f>
              <c:numCache>
                <c:formatCode>General</c:formatCode>
                <c:ptCount val="5"/>
                <c:pt idx="0">
                  <c:v>2007</c:v>
                </c:pt>
                <c:pt idx="1">
                  <c:v>2008</c:v>
                </c:pt>
                <c:pt idx="2">
                  <c:v>2009</c:v>
                </c:pt>
                <c:pt idx="3">
                  <c:v>2010</c:v>
                </c:pt>
                <c:pt idx="4">
                  <c:v>2011</c:v>
                </c:pt>
              </c:numCache>
            </c:numRef>
          </c:cat>
          <c:val>
            <c:numRef>
              <c:f>Sheet1!$B$2:$B$6</c:f>
              <c:numCache>
                <c:formatCode>General</c:formatCode>
                <c:ptCount val="5"/>
                <c:pt idx="0">
                  <c:v>1380</c:v>
                </c:pt>
                <c:pt idx="1">
                  <c:v>1251</c:v>
                </c:pt>
                <c:pt idx="2">
                  <c:v>1319</c:v>
                </c:pt>
                <c:pt idx="3">
                  <c:v>1148</c:v>
                </c:pt>
                <c:pt idx="4">
                  <c:v>1575</c:v>
                </c:pt>
              </c:numCache>
            </c:numRef>
          </c:val>
        </c:ser>
        <c:dLbls>
          <c:showLegendKey val="0"/>
          <c:showVal val="0"/>
          <c:showCatName val="0"/>
          <c:showSerName val="0"/>
          <c:showPercent val="0"/>
          <c:showBubbleSize val="0"/>
        </c:dLbls>
        <c:gapWidth val="150"/>
        <c:axId val="403450288"/>
        <c:axId val="403450680"/>
      </c:barChart>
      <c:catAx>
        <c:axId val="403450288"/>
        <c:scaling>
          <c:orientation val="minMax"/>
        </c:scaling>
        <c:delete val="0"/>
        <c:axPos val="b"/>
        <c:numFmt formatCode="General" sourceLinked="1"/>
        <c:majorTickMark val="out"/>
        <c:minorTickMark val="none"/>
        <c:tickLblPos val="nextTo"/>
        <c:crossAx val="403450680"/>
        <c:crosses val="autoZero"/>
        <c:auto val="1"/>
        <c:lblAlgn val="ctr"/>
        <c:lblOffset val="100"/>
        <c:noMultiLvlLbl val="0"/>
      </c:catAx>
      <c:valAx>
        <c:axId val="403450680"/>
        <c:scaling>
          <c:orientation val="minMax"/>
        </c:scaling>
        <c:delete val="0"/>
        <c:axPos val="l"/>
        <c:majorGridlines/>
        <c:numFmt formatCode="#,##0" sourceLinked="0"/>
        <c:majorTickMark val="out"/>
        <c:minorTickMark val="none"/>
        <c:tickLblPos val="nextTo"/>
        <c:crossAx val="403450288"/>
        <c:crosses val="autoZero"/>
        <c:crossBetween val="between"/>
      </c:valAx>
      <c:spPr>
        <a:noFill/>
        <a:ln w="25392">
          <a:noFill/>
        </a:ln>
      </c:spPr>
    </c:plotArea>
    <c:plotVisOnly val="1"/>
    <c:dispBlanksAs val="gap"/>
    <c:showDLblsOverMax val="0"/>
  </c:chart>
  <c:txPr>
    <a:bodyPr/>
    <a:lstStyle/>
    <a:p>
      <a:pPr>
        <a:defRPr sz="1796"/>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344ED98-9DDB-46A3-87B0-CF9D37D7BE91}" type="datetimeFigureOut">
              <a:rPr lang="en-US" smtClean="0"/>
              <a:t>8/28/2014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977ED2A-EF13-45AB-9BD9-F78C9B7A6EFC}" type="slidenum">
              <a:rPr lang="en-US" smtClean="0"/>
              <a:t>‹#›</a:t>
            </a:fld>
            <a:endParaRPr lang="en-US"/>
          </a:p>
        </p:txBody>
      </p:sp>
    </p:spTree>
    <p:extLst>
      <p:ext uri="{BB962C8B-B14F-4D97-AF65-F5344CB8AC3E}">
        <p14:creationId xmlns:p14="http://schemas.microsoft.com/office/powerpoint/2010/main" val="3590805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424E139-68DE-4FE8-926A-47B16E3DBC7D}" type="datetimeFigureOut">
              <a:rPr lang="en-US" smtClean="0"/>
              <a:t>8/28/2014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54C400D-34D7-4CEC-BED3-1AE304529279}" type="slidenum">
              <a:rPr lang="en-US" smtClean="0"/>
              <a:t>‹#›</a:t>
            </a:fld>
            <a:endParaRPr lang="en-US"/>
          </a:p>
        </p:txBody>
      </p:sp>
    </p:spTree>
    <p:extLst>
      <p:ext uri="{BB962C8B-B14F-4D97-AF65-F5344CB8AC3E}">
        <p14:creationId xmlns:p14="http://schemas.microsoft.com/office/powerpoint/2010/main" val="3333527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228600"/>
            <a:ext cx="4648200" cy="3486150"/>
          </a:xfrm>
        </p:spPr>
      </p:sp>
      <p:sp>
        <p:nvSpPr>
          <p:cNvPr id="3" name="Notes Placeholder 2"/>
          <p:cNvSpPr>
            <a:spLocks noGrp="1"/>
          </p:cNvSpPr>
          <p:nvPr>
            <p:ph type="body" idx="1"/>
          </p:nvPr>
        </p:nvSpPr>
        <p:spPr>
          <a:xfrm>
            <a:off x="228600" y="4038600"/>
            <a:ext cx="6705600" cy="4183380"/>
          </a:xfrm>
        </p:spPr>
        <p:txBody>
          <a:bodyPr/>
          <a:lstStyle/>
          <a:p>
            <a:endParaRPr lang="en-US" sz="1100" dirty="0"/>
          </a:p>
        </p:txBody>
      </p:sp>
      <p:sp>
        <p:nvSpPr>
          <p:cNvPr id="4" name="Slide Number Placeholder 3"/>
          <p:cNvSpPr>
            <a:spLocks noGrp="1"/>
          </p:cNvSpPr>
          <p:nvPr>
            <p:ph type="sldNum" sz="quarter" idx="10"/>
          </p:nvPr>
        </p:nvSpPr>
        <p:spPr/>
        <p:txBody>
          <a:bodyPr/>
          <a:lstStyle/>
          <a:p>
            <a:fld id="{554C400D-34D7-4CEC-BED3-1AE304529279}" type="slidenum">
              <a:rPr lang="en-US" smtClean="0"/>
              <a:t>1</a:t>
            </a:fld>
            <a:endParaRPr lang="en-US"/>
          </a:p>
        </p:txBody>
      </p:sp>
    </p:spTree>
    <p:extLst>
      <p:ext uri="{BB962C8B-B14F-4D97-AF65-F5344CB8AC3E}">
        <p14:creationId xmlns:p14="http://schemas.microsoft.com/office/powerpoint/2010/main" val="247811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DF5FF402-4F3D-4E6C-A95B-95DF48F0878B}" type="slidenum">
              <a:rPr lang="en-US" smtClean="0"/>
              <a:pPr/>
              <a:t>13</a:t>
            </a:fld>
            <a:endParaRPr lang="en-US"/>
          </a:p>
        </p:txBody>
      </p:sp>
    </p:spTree>
    <p:extLst>
      <p:ext uri="{BB962C8B-B14F-4D97-AF65-F5344CB8AC3E}">
        <p14:creationId xmlns:p14="http://schemas.microsoft.com/office/powerpoint/2010/main" val="1837879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14F006EF-19D9-4F62-8E85-9DD559092333}" type="slidenum">
              <a:rPr lang="en-US" smtClean="0"/>
              <a:pPr eaLnBrk="1" hangingPunct="1"/>
              <a:t>16</a:t>
            </a:fld>
            <a:endParaRPr lang="en-US" smtClean="0"/>
          </a:p>
        </p:txBody>
      </p:sp>
    </p:spTree>
    <p:extLst>
      <p:ext uri="{BB962C8B-B14F-4D97-AF65-F5344CB8AC3E}">
        <p14:creationId xmlns:p14="http://schemas.microsoft.com/office/powerpoint/2010/main" val="3893565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b="1">
                <a:solidFill>
                  <a:schemeClr val="tx1"/>
                </a:solidFill>
                <a:latin typeface="Arial" pitchFamily="34" charset="0"/>
              </a:defRPr>
            </a:lvl1pPr>
            <a:lvl2pPr marL="742950" indent="-285750" defTabSz="922338" eaLnBrk="0" hangingPunct="0">
              <a:defRPr sz="2400" b="1">
                <a:solidFill>
                  <a:schemeClr val="tx1"/>
                </a:solidFill>
                <a:latin typeface="Arial" pitchFamily="34" charset="0"/>
              </a:defRPr>
            </a:lvl2pPr>
            <a:lvl3pPr marL="1143000" indent="-228600" defTabSz="922338" eaLnBrk="0" hangingPunct="0">
              <a:defRPr sz="2400" b="1">
                <a:solidFill>
                  <a:schemeClr val="tx1"/>
                </a:solidFill>
                <a:latin typeface="Arial" pitchFamily="34" charset="0"/>
              </a:defRPr>
            </a:lvl3pPr>
            <a:lvl4pPr marL="1600200" indent="-228600" defTabSz="922338" eaLnBrk="0" hangingPunct="0">
              <a:defRPr sz="2400" b="1">
                <a:solidFill>
                  <a:schemeClr val="tx1"/>
                </a:solidFill>
                <a:latin typeface="Arial" pitchFamily="34" charset="0"/>
              </a:defRPr>
            </a:lvl4pPr>
            <a:lvl5pPr marL="2057400" indent="-228600" defTabSz="922338" eaLnBrk="0" hangingPunct="0">
              <a:defRPr sz="2400" b="1">
                <a:solidFill>
                  <a:schemeClr val="tx1"/>
                </a:solidFill>
                <a:latin typeface="Arial" pitchFamily="34" charset="0"/>
              </a:defRPr>
            </a:lvl5pPr>
            <a:lvl6pPr marL="2514600" indent="-228600" defTabSz="922338" eaLnBrk="0" fontAlgn="base" hangingPunct="0">
              <a:spcBef>
                <a:spcPct val="0"/>
              </a:spcBef>
              <a:spcAft>
                <a:spcPct val="0"/>
              </a:spcAft>
              <a:defRPr sz="2400" b="1">
                <a:solidFill>
                  <a:schemeClr val="tx1"/>
                </a:solidFill>
                <a:latin typeface="Arial" pitchFamily="34" charset="0"/>
              </a:defRPr>
            </a:lvl6pPr>
            <a:lvl7pPr marL="2971800" indent="-228600" defTabSz="922338" eaLnBrk="0" fontAlgn="base" hangingPunct="0">
              <a:spcBef>
                <a:spcPct val="0"/>
              </a:spcBef>
              <a:spcAft>
                <a:spcPct val="0"/>
              </a:spcAft>
              <a:defRPr sz="2400" b="1">
                <a:solidFill>
                  <a:schemeClr val="tx1"/>
                </a:solidFill>
                <a:latin typeface="Arial" pitchFamily="34" charset="0"/>
              </a:defRPr>
            </a:lvl7pPr>
            <a:lvl8pPr marL="3429000" indent="-228600" defTabSz="922338" eaLnBrk="0" fontAlgn="base" hangingPunct="0">
              <a:spcBef>
                <a:spcPct val="0"/>
              </a:spcBef>
              <a:spcAft>
                <a:spcPct val="0"/>
              </a:spcAft>
              <a:defRPr sz="2400" b="1">
                <a:solidFill>
                  <a:schemeClr val="tx1"/>
                </a:solidFill>
                <a:latin typeface="Arial" pitchFamily="34" charset="0"/>
              </a:defRPr>
            </a:lvl8pPr>
            <a:lvl9pPr marL="3886200" indent="-228600" defTabSz="922338" eaLnBrk="0" fontAlgn="base" hangingPunct="0">
              <a:spcBef>
                <a:spcPct val="0"/>
              </a:spcBef>
              <a:spcAft>
                <a:spcPct val="0"/>
              </a:spcAft>
              <a:defRPr sz="2400" b="1">
                <a:solidFill>
                  <a:schemeClr val="tx1"/>
                </a:solidFill>
                <a:latin typeface="Arial" pitchFamily="34" charset="0"/>
              </a:defRPr>
            </a:lvl9pPr>
          </a:lstStyle>
          <a:p>
            <a:pPr eaLnBrk="1" hangingPunct="1"/>
            <a:fld id="{CDF67393-3C57-4B63-A85A-06E06D004973}" type="slidenum">
              <a:rPr lang="en-US" sz="1200" b="0" smtClean="0">
                <a:latin typeface="Times New Roman" pitchFamily="18" charset="0"/>
              </a:rPr>
              <a:pPr eaLnBrk="1" hangingPunct="1"/>
              <a:t>3</a:t>
            </a:fld>
            <a:endParaRPr lang="en-US" sz="1200" b="0" smtClean="0">
              <a:latin typeface="Times New Roman"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150000"/>
              </a:lnSpc>
            </a:pPr>
            <a:r>
              <a:rPr lang="en-US" sz="1800" dirty="0" smtClean="0"/>
              <a:t>Today – there are 205 people from the People’s Republic of China</a:t>
            </a:r>
            <a:r>
              <a:rPr lang="en-US" sz="1800" baseline="0" dirty="0" smtClean="0"/>
              <a:t> on the NIST campuses and 60 people from the Republic of Korea</a:t>
            </a:r>
            <a:endParaRPr lang="en-US" sz="1800" dirty="0" smtClean="0"/>
          </a:p>
        </p:txBody>
      </p:sp>
    </p:spTree>
    <p:extLst>
      <p:ext uri="{BB962C8B-B14F-4D97-AF65-F5344CB8AC3E}">
        <p14:creationId xmlns:p14="http://schemas.microsoft.com/office/powerpoint/2010/main" val="399509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14F006EF-19D9-4F62-8E85-9DD559092333}" type="slidenum">
              <a:rPr lang="en-US" smtClean="0"/>
              <a:pPr eaLnBrk="1" hangingPunct="1"/>
              <a:t>4</a:t>
            </a:fld>
            <a:endParaRPr lang="en-US" smtClean="0"/>
          </a:p>
        </p:txBody>
      </p:sp>
    </p:spTree>
    <p:extLst>
      <p:ext uri="{BB962C8B-B14F-4D97-AF65-F5344CB8AC3E}">
        <p14:creationId xmlns:p14="http://schemas.microsoft.com/office/powerpoint/2010/main" val="301517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b="1">
                <a:solidFill>
                  <a:schemeClr val="tx1"/>
                </a:solidFill>
                <a:latin typeface="Arial" pitchFamily="34" charset="0"/>
              </a:defRPr>
            </a:lvl1pPr>
            <a:lvl2pPr marL="742950" indent="-285750" defTabSz="922338" eaLnBrk="0" hangingPunct="0">
              <a:defRPr sz="2400" b="1">
                <a:solidFill>
                  <a:schemeClr val="tx1"/>
                </a:solidFill>
                <a:latin typeface="Arial" pitchFamily="34" charset="0"/>
              </a:defRPr>
            </a:lvl2pPr>
            <a:lvl3pPr marL="1143000" indent="-228600" defTabSz="922338" eaLnBrk="0" hangingPunct="0">
              <a:defRPr sz="2400" b="1">
                <a:solidFill>
                  <a:schemeClr val="tx1"/>
                </a:solidFill>
                <a:latin typeface="Arial" pitchFamily="34" charset="0"/>
              </a:defRPr>
            </a:lvl3pPr>
            <a:lvl4pPr marL="1600200" indent="-228600" defTabSz="922338" eaLnBrk="0" hangingPunct="0">
              <a:defRPr sz="2400" b="1">
                <a:solidFill>
                  <a:schemeClr val="tx1"/>
                </a:solidFill>
                <a:latin typeface="Arial" pitchFamily="34" charset="0"/>
              </a:defRPr>
            </a:lvl4pPr>
            <a:lvl5pPr marL="2057400" indent="-228600" defTabSz="922338" eaLnBrk="0" hangingPunct="0">
              <a:defRPr sz="2400" b="1">
                <a:solidFill>
                  <a:schemeClr val="tx1"/>
                </a:solidFill>
                <a:latin typeface="Arial" pitchFamily="34" charset="0"/>
              </a:defRPr>
            </a:lvl5pPr>
            <a:lvl6pPr marL="2514600" indent="-228600" defTabSz="922338" eaLnBrk="0" fontAlgn="base" hangingPunct="0">
              <a:spcBef>
                <a:spcPct val="0"/>
              </a:spcBef>
              <a:spcAft>
                <a:spcPct val="0"/>
              </a:spcAft>
              <a:defRPr sz="2400" b="1">
                <a:solidFill>
                  <a:schemeClr val="tx1"/>
                </a:solidFill>
                <a:latin typeface="Arial" pitchFamily="34" charset="0"/>
              </a:defRPr>
            </a:lvl6pPr>
            <a:lvl7pPr marL="2971800" indent="-228600" defTabSz="922338" eaLnBrk="0" fontAlgn="base" hangingPunct="0">
              <a:spcBef>
                <a:spcPct val="0"/>
              </a:spcBef>
              <a:spcAft>
                <a:spcPct val="0"/>
              </a:spcAft>
              <a:defRPr sz="2400" b="1">
                <a:solidFill>
                  <a:schemeClr val="tx1"/>
                </a:solidFill>
                <a:latin typeface="Arial" pitchFamily="34" charset="0"/>
              </a:defRPr>
            </a:lvl7pPr>
            <a:lvl8pPr marL="3429000" indent="-228600" defTabSz="922338" eaLnBrk="0" fontAlgn="base" hangingPunct="0">
              <a:spcBef>
                <a:spcPct val="0"/>
              </a:spcBef>
              <a:spcAft>
                <a:spcPct val="0"/>
              </a:spcAft>
              <a:defRPr sz="2400" b="1">
                <a:solidFill>
                  <a:schemeClr val="tx1"/>
                </a:solidFill>
                <a:latin typeface="Arial" pitchFamily="34" charset="0"/>
              </a:defRPr>
            </a:lvl8pPr>
            <a:lvl9pPr marL="3886200" indent="-228600" defTabSz="922338" eaLnBrk="0" fontAlgn="base" hangingPunct="0">
              <a:spcBef>
                <a:spcPct val="0"/>
              </a:spcBef>
              <a:spcAft>
                <a:spcPct val="0"/>
              </a:spcAft>
              <a:defRPr sz="2400" b="1">
                <a:solidFill>
                  <a:schemeClr val="tx1"/>
                </a:solidFill>
                <a:latin typeface="Arial" pitchFamily="34" charset="0"/>
              </a:defRPr>
            </a:lvl9pPr>
          </a:lstStyle>
          <a:p>
            <a:pPr eaLnBrk="1" hangingPunct="1"/>
            <a:fld id="{63233815-2FC4-475F-8B7D-8A453E24E919}" type="slidenum">
              <a:rPr lang="en-US" sz="1200" b="0" smtClean="0">
                <a:latin typeface="Times New Roman" pitchFamily="18" charset="0"/>
              </a:rPr>
              <a:pPr eaLnBrk="1" hangingPunct="1"/>
              <a:t>5</a:t>
            </a:fld>
            <a:endParaRPr lang="en-US" sz="1200" b="0" smtClean="0">
              <a:latin typeface="Times New Roman" pitchFamily="18" charset="0"/>
            </a:endParaRPr>
          </a:p>
        </p:txBody>
      </p:sp>
      <p:sp>
        <p:nvSpPr>
          <p:cNvPr id="20483" name="Rectangle 2"/>
          <p:cNvSpPr>
            <a:spLocks noGrp="1" noRot="1" noChangeAspect="1" noChangeArrowheads="1" noTextEdit="1"/>
          </p:cNvSpPr>
          <p:nvPr>
            <p:ph type="sldImg"/>
          </p:nvPr>
        </p:nvSpPr>
        <p:spPr>
          <a:xfrm>
            <a:off x="1106488" y="700088"/>
            <a:ext cx="4645025" cy="3484562"/>
          </a:xfrm>
          <a:ln/>
        </p:spPr>
      </p:sp>
      <p:sp>
        <p:nvSpPr>
          <p:cNvPr id="20484" name="Rectangle 3"/>
          <p:cNvSpPr>
            <a:spLocks noGrp="1" noChangeArrowheads="1"/>
          </p:cNvSpPr>
          <p:nvPr>
            <p:ph type="body" idx="1"/>
          </p:nvPr>
        </p:nvSpPr>
        <p:spPr>
          <a:xfrm>
            <a:off x="912813" y="4416425"/>
            <a:ext cx="5032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61376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b="1">
                <a:solidFill>
                  <a:schemeClr val="tx1"/>
                </a:solidFill>
                <a:latin typeface="Arial" pitchFamily="34" charset="0"/>
              </a:defRPr>
            </a:lvl1pPr>
            <a:lvl2pPr marL="742950" indent="-285750" defTabSz="922338" eaLnBrk="0" hangingPunct="0">
              <a:defRPr sz="2400" b="1">
                <a:solidFill>
                  <a:schemeClr val="tx1"/>
                </a:solidFill>
                <a:latin typeface="Arial" pitchFamily="34" charset="0"/>
              </a:defRPr>
            </a:lvl2pPr>
            <a:lvl3pPr marL="1143000" indent="-228600" defTabSz="922338" eaLnBrk="0" hangingPunct="0">
              <a:defRPr sz="2400" b="1">
                <a:solidFill>
                  <a:schemeClr val="tx1"/>
                </a:solidFill>
                <a:latin typeface="Arial" pitchFamily="34" charset="0"/>
              </a:defRPr>
            </a:lvl3pPr>
            <a:lvl4pPr marL="1600200" indent="-228600" defTabSz="922338" eaLnBrk="0" hangingPunct="0">
              <a:defRPr sz="2400" b="1">
                <a:solidFill>
                  <a:schemeClr val="tx1"/>
                </a:solidFill>
                <a:latin typeface="Arial" pitchFamily="34" charset="0"/>
              </a:defRPr>
            </a:lvl4pPr>
            <a:lvl5pPr marL="2057400" indent="-228600" defTabSz="922338" eaLnBrk="0" hangingPunct="0">
              <a:defRPr sz="2400" b="1">
                <a:solidFill>
                  <a:schemeClr val="tx1"/>
                </a:solidFill>
                <a:latin typeface="Arial" pitchFamily="34" charset="0"/>
              </a:defRPr>
            </a:lvl5pPr>
            <a:lvl6pPr marL="2514600" indent="-228600" defTabSz="922338" eaLnBrk="0" fontAlgn="base" hangingPunct="0">
              <a:spcBef>
                <a:spcPct val="0"/>
              </a:spcBef>
              <a:spcAft>
                <a:spcPct val="0"/>
              </a:spcAft>
              <a:defRPr sz="2400" b="1">
                <a:solidFill>
                  <a:schemeClr val="tx1"/>
                </a:solidFill>
                <a:latin typeface="Arial" pitchFamily="34" charset="0"/>
              </a:defRPr>
            </a:lvl6pPr>
            <a:lvl7pPr marL="2971800" indent="-228600" defTabSz="922338" eaLnBrk="0" fontAlgn="base" hangingPunct="0">
              <a:spcBef>
                <a:spcPct val="0"/>
              </a:spcBef>
              <a:spcAft>
                <a:spcPct val="0"/>
              </a:spcAft>
              <a:defRPr sz="2400" b="1">
                <a:solidFill>
                  <a:schemeClr val="tx1"/>
                </a:solidFill>
                <a:latin typeface="Arial" pitchFamily="34" charset="0"/>
              </a:defRPr>
            </a:lvl7pPr>
            <a:lvl8pPr marL="3429000" indent="-228600" defTabSz="922338" eaLnBrk="0" fontAlgn="base" hangingPunct="0">
              <a:spcBef>
                <a:spcPct val="0"/>
              </a:spcBef>
              <a:spcAft>
                <a:spcPct val="0"/>
              </a:spcAft>
              <a:defRPr sz="2400" b="1">
                <a:solidFill>
                  <a:schemeClr val="tx1"/>
                </a:solidFill>
                <a:latin typeface="Arial" pitchFamily="34" charset="0"/>
              </a:defRPr>
            </a:lvl8pPr>
            <a:lvl9pPr marL="3886200" indent="-228600" defTabSz="922338" eaLnBrk="0" fontAlgn="base" hangingPunct="0">
              <a:spcBef>
                <a:spcPct val="0"/>
              </a:spcBef>
              <a:spcAft>
                <a:spcPct val="0"/>
              </a:spcAft>
              <a:defRPr sz="2400" b="1">
                <a:solidFill>
                  <a:schemeClr val="tx1"/>
                </a:solidFill>
                <a:latin typeface="Arial" pitchFamily="34" charset="0"/>
              </a:defRPr>
            </a:lvl9pPr>
          </a:lstStyle>
          <a:p>
            <a:pPr eaLnBrk="1" hangingPunct="1"/>
            <a:fld id="{224396C0-AAFF-4CFC-9B63-D7A02E3360FA}" type="slidenum">
              <a:rPr lang="en-US" sz="1200" b="0" smtClean="0">
                <a:latin typeface="Times New Roman" pitchFamily="18" charset="0"/>
              </a:rPr>
              <a:pPr eaLnBrk="1" hangingPunct="1"/>
              <a:t>6</a:t>
            </a:fld>
            <a:endParaRPr lang="en-US" sz="1200" b="0" smtClean="0">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About 3,000 new CRADAs each year</a:t>
            </a:r>
          </a:p>
          <a:p>
            <a:pPr eaLnBrk="1" hangingPunct="1"/>
            <a:endParaRPr lang="en-US" dirty="0" smtClean="0"/>
          </a:p>
          <a:p>
            <a:pPr eaLnBrk="1" hangingPunct="1"/>
            <a:r>
              <a:rPr lang="en-US" dirty="0" smtClean="0"/>
              <a:t>About 10,000 active licenses</a:t>
            </a:r>
          </a:p>
        </p:txBody>
      </p:sp>
    </p:spTree>
    <p:extLst>
      <p:ext uri="{BB962C8B-B14F-4D97-AF65-F5344CB8AC3E}">
        <p14:creationId xmlns:p14="http://schemas.microsoft.com/office/powerpoint/2010/main" val="376861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Stangler</a:t>
            </a:r>
            <a:r>
              <a:rPr lang="en-US" altLang="en-US" dirty="0" smtClean="0"/>
              <a:t>, D. (2009). The economic future just happened.  Ewing Marion Kauffman Foundation.</a:t>
            </a:r>
            <a:endParaRPr lang="en-US" altLang="en-US" dirty="0"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800">
                <a:solidFill>
                  <a:schemeClr val="tx1"/>
                </a:solidFill>
                <a:latin typeface="Arial" panose="020B0604020202020204" pitchFamily="34" charset="0"/>
              </a:defRPr>
            </a:lvl1pPr>
            <a:lvl2pPr marL="742950" indent="-285750" defTabSz="930275">
              <a:defRPr sz="800">
                <a:solidFill>
                  <a:schemeClr val="tx1"/>
                </a:solidFill>
                <a:latin typeface="Arial" panose="020B0604020202020204" pitchFamily="34" charset="0"/>
              </a:defRPr>
            </a:lvl2pPr>
            <a:lvl3pPr marL="1143000" indent="-228600" defTabSz="930275">
              <a:defRPr sz="800">
                <a:solidFill>
                  <a:schemeClr val="tx1"/>
                </a:solidFill>
                <a:latin typeface="Arial" panose="020B0604020202020204" pitchFamily="34" charset="0"/>
              </a:defRPr>
            </a:lvl3pPr>
            <a:lvl4pPr marL="1600200" indent="-228600" defTabSz="930275">
              <a:defRPr sz="800">
                <a:solidFill>
                  <a:schemeClr val="tx1"/>
                </a:solidFill>
                <a:latin typeface="Arial" panose="020B0604020202020204" pitchFamily="34" charset="0"/>
              </a:defRPr>
            </a:lvl4pPr>
            <a:lvl5pPr marL="2057400" indent="-228600" defTabSz="930275">
              <a:defRPr sz="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800">
                <a:solidFill>
                  <a:schemeClr val="tx1"/>
                </a:solidFill>
                <a:latin typeface="Arial" panose="020B0604020202020204" pitchFamily="34" charset="0"/>
              </a:defRPr>
            </a:lvl9pPr>
          </a:lstStyle>
          <a:p>
            <a:fld id="{C1793462-A267-4303-9007-FF450D2B38B2}"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021762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800">
                <a:solidFill>
                  <a:schemeClr val="tx1"/>
                </a:solidFill>
                <a:latin typeface="Arial" panose="020B0604020202020204" pitchFamily="34" charset="0"/>
              </a:defRPr>
            </a:lvl1pPr>
            <a:lvl2pPr marL="742950" indent="-285750" defTabSz="930275">
              <a:defRPr sz="800">
                <a:solidFill>
                  <a:schemeClr val="tx1"/>
                </a:solidFill>
                <a:latin typeface="Arial" panose="020B0604020202020204" pitchFamily="34" charset="0"/>
              </a:defRPr>
            </a:lvl2pPr>
            <a:lvl3pPr marL="1143000" indent="-228600" defTabSz="930275">
              <a:defRPr sz="800">
                <a:solidFill>
                  <a:schemeClr val="tx1"/>
                </a:solidFill>
                <a:latin typeface="Arial" panose="020B0604020202020204" pitchFamily="34" charset="0"/>
              </a:defRPr>
            </a:lvl3pPr>
            <a:lvl4pPr marL="1600200" indent="-228600" defTabSz="930275">
              <a:defRPr sz="800">
                <a:solidFill>
                  <a:schemeClr val="tx1"/>
                </a:solidFill>
                <a:latin typeface="Arial" panose="020B0604020202020204" pitchFamily="34" charset="0"/>
              </a:defRPr>
            </a:lvl4pPr>
            <a:lvl5pPr marL="2057400" indent="-228600" defTabSz="930275">
              <a:defRPr sz="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800">
                <a:solidFill>
                  <a:schemeClr val="tx1"/>
                </a:solidFill>
                <a:latin typeface="Arial" panose="020B0604020202020204" pitchFamily="34" charset="0"/>
              </a:defRPr>
            </a:lvl9pPr>
          </a:lstStyle>
          <a:p>
            <a:fld id="{85FB5C64-5282-447C-870A-85CC99855D0D}"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20385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800">
                <a:solidFill>
                  <a:schemeClr val="tx1"/>
                </a:solidFill>
                <a:latin typeface="Arial" panose="020B0604020202020204" pitchFamily="34" charset="0"/>
              </a:defRPr>
            </a:lvl1pPr>
            <a:lvl2pPr marL="742950" indent="-285750" defTabSz="930275">
              <a:defRPr sz="800">
                <a:solidFill>
                  <a:schemeClr val="tx1"/>
                </a:solidFill>
                <a:latin typeface="Arial" panose="020B0604020202020204" pitchFamily="34" charset="0"/>
              </a:defRPr>
            </a:lvl2pPr>
            <a:lvl3pPr marL="1143000" indent="-228600" defTabSz="930275">
              <a:defRPr sz="800">
                <a:solidFill>
                  <a:schemeClr val="tx1"/>
                </a:solidFill>
                <a:latin typeface="Arial" panose="020B0604020202020204" pitchFamily="34" charset="0"/>
              </a:defRPr>
            </a:lvl3pPr>
            <a:lvl4pPr marL="1600200" indent="-228600" defTabSz="930275">
              <a:defRPr sz="800">
                <a:solidFill>
                  <a:schemeClr val="tx1"/>
                </a:solidFill>
                <a:latin typeface="Arial" panose="020B0604020202020204" pitchFamily="34" charset="0"/>
              </a:defRPr>
            </a:lvl4pPr>
            <a:lvl5pPr marL="2057400" indent="-228600" defTabSz="930275">
              <a:defRPr sz="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800">
                <a:solidFill>
                  <a:schemeClr val="tx1"/>
                </a:solidFill>
                <a:latin typeface="Arial" panose="020B0604020202020204" pitchFamily="34" charset="0"/>
              </a:defRPr>
            </a:lvl9pPr>
          </a:lstStyle>
          <a:p>
            <a:fld id="{485D86F5-E1B3-42BC-8C04-097CA67272AB}"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84285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http://www.rdmag.com/award-winners/2011/08/platinum-adds-x-ray-visibility</a:t>
            </a:r>
            <a:endParaRPr lang="en-US" dirty="0"/>
          </a:p>
        </p:txBody>
      </p:sp>
      <p:sp>
        <p:nvSpPr>
          <p:cNvPr id="4" name="Slide Number Placeholder 3"/>
          <p:cNvSpPr>
            <a:spLocks noGrp="1"/>
          </p:cNvSpPr>
          <p:nvPr>
            <p:ph type="sldNum" sz="quarter" idx="10"/>
          </p:nvPr>
        </p:nvSpPr>
        <p:spPr/>
        <p:txBody>
          <a:bodyPr/>
          <a:lstStyle/>
          <a:p>
            <a:fld id="{554C400D-34D7-4CEC-BED3-1AE304529279}" type="slidenum">
              <a:rPr lang="en-US" smtClean="0"/>
              <a:t>12</a:t>
            </a:fld>
            <a:endParaRPr lang="en-US"/>
          </a:p>
        </p:txBody>
      </p:sp>
    </p:spTree>
    <p:extLst>
      <p:ext uri="{BB962C8B-B14F-4D97-AF65-F5344CB8AC3E}">
        <p14:creationId xmlns:p14="http://schemas.microsoft.com/office/powerpoint/2010/main" val="3724986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5EE25CC-374B-4B8A-9D35-443E16533274}"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EA3C0-5E39-4AAD-8BF8-8CCA19DD0FA9}"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E25CC-374B-4B8A-9D35-443E16533274}"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EA3C0-5E39-4AAD-8BF8-8CCA19DD0F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E25CC-374B-4B8A-9D35-443E16533274}"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EA3C0-5E39-4AAD-8BF8-8CCA19DD0F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65EE25CC-374B-4B8A-9D35-443E16533274}"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EA3C0-5E39-4AAD-8BF8-8CCA19DD0FA9}"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EE25CC-374B-4B8A-9D35-443E16533274}"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EA3C0-5E39-4AAD-8BF8-8CCA19DD0FA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5EE25CC-374B-4B8A-9D35-443E16533274}"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EA3C0-5E39-4AAD-8BF8-8CCA19DD0FA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5EE25CC-374B-4B8A-9D35-443E16533274}" type="datetimeFigureOut">
              <a:rPr lang="en-US" smtClean="0"/>
              <a:t>8/28/2014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EA3C0-5E39-4AAD-8BF8-8CCA19DD0FA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EE25CC-374B-4B8A-9D35-443E16533274}" type="datetimeFigureOut">
              <a:rPr lang="en-US" smtClean="0"/>
              <a:t>8/28/2014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EA3C0-5E39-4AAD-8BF8-8CCA19DD0F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E25CC-374B-4B8A-9D35-443E16533274}" type="datetimeFigureOut">
              <a:rPr lang="en-US" smtClean="0"/>
              <a:t>8/28/2014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EA3C0-5E39-4AAD-8BF8-8CCA19DD0F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E25CC-374B-4B8A-9D35-443E16533274}"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EA3C0-5E39-4AAD-8BF8-8CCA19DD0FA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E25CC-374B-4B8A-9D35-443E16533274}"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EA3C0-5E39-4AAD-8BF8-8CCA19DD0F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5EE25CC-374B-4B8A-9D35-443E16533274}" type="datetimeFigureOut">
              <a:rPr lang="en-US" smtClean="0"/>
              <a:t>8/28/2014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32EA3C0-5E39-4AAD-8BF8-8CCA19DD0FA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0"/>
            <a:ext cx="6934200" cy="2438400"/>
          </a:xfrm>
        </p:spPr>
        <p:txBody>
          <a:bodyPr>
            <a:normAutofit fontScale="90000"/>
          </a:bodyPr>
          <a:lstStyle/>
          <a:p>
            <a:r>
              <a:rPr lang="en-US" sz="4800" b="1" dirty="0" smtClean="0">
                <a:solidFill>
                  <a:srgbClr val="00B050"/>
                </a:solidFill>
              </a:rPr>
              <a:t/>
            </a:r>
            <a:br>
              <a:rPr lang="en-US" sz="4800" b="1" dirty="0" smtClean="0">
                <a:solidFill>
                  <a:srgbClr val="00B050"/>
                </a:solidFill>
              </a:rPr>
            </a:br>
            <a:r>
              <a:rPr lang="en-US" sz="4900" b="1" cap="none" dirty="0" smtClean="0">
                <a:solidFill>
                  <a:srgbClr val="00B050"/>
                </a:solidFill>
                <a:latin typeface="+mn-lt"/>
              </a:rPr>
              <a:t>Technology Transfer in The United </a:t>
            </a:r>
            <a:r>
              <a:rPr lang="en-US" sz="4900" b="1" cap="none" dirty="0" smtClean="0">
                <a:solidFill>
                  <a:srgbClr val="00B050"/>
                </a:solidFill>
                <a:latin typeface="+mn-lt"/>
              </a:rPr>
              <a:t>States</a:t>
            </a:r>
            <a:br>
              <a:rPr lang="en-US" sz="4900" b="1" cap="none" dirty="0" smtClean="0">
                <a:solidFill>
                  <a:srgbClr val="00B050"/>
                </a:solidFill>
                <a:latin typeface="+mn-lt"/>
              </a:rPr>
            </a:br>
            <a:endParaRPr lang="en-US" sz="4800" b="1" dirty="0">
              <a:solidFill>
                <a:srgbClr val="00B05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9144000" cy="309489"/>
          </a:xfrm>
          <a:prstGeom prst="rect">
            <a:avLst/>
          </a:prstGeom>
        </p:spPr>
      </p:pic>
      <p:sp>
        <p:nvSpPr>
          <p:cNvPr id="4" name="Rectangle 3"/>
          <p:cNvSpPr/>
          <p:nvPr/>
        </p:nvSpPr>
        <p:spPr>
          <a:xfrm>
            <a:off x="1905000" y="3962400"/>
            <a:ext cx="6477000" cy="1323439"/>
          </a:xfrm>
          <a:prstGeom prst="rect">
            <a:avLst/>
          </a:prstGeom>
        </p:spPr>
        <p:txBody>
          <a:bodyPr wrap="square">
            <a:spAutoFit/>
          </a:bodyPr>
          <a:lstStyle/>
          <a:p>
            <a:r>
              <a:rPr lang="en-US" sz="2000" b="1" dirty="0">
                <a:solidFill>
                  <a:srgbClr val="00B050"/>
                </a:solidFill>
              </a:rPr>
              <a:t>Paul </a:t>
            </a:r>
            <a:r>
              <a:rPr lang="en-US" sz="2000" b="1" dirty="0" smtClean="0">
                <a:solidFill>
                  <a:srgbClr val="00B050"/>
                </a:solidFill>
              </a:rPr>
              <a:t>Zielinski</a:t>
            </a:r>
          </a:p>
          <a:p>
            <a:r>
              <a:rPr lang="en-US" sz="2000" b="1" dirty="0" smtClean="0">
                <a:solidFill>
                  <a:srgbClr val="00B050"/>
                </a:solidFill>
              </a:rPr>
              <a:t>Director, Technology </a:t>
            </a:r>
            <a:r>
              <a:rPr lang="en-US" sz="2000" b="1" dirty="0">
                <a:solidFill>
                  <a:srgbClr val="00B050"/>
                </a:solidFill>
              </a:rPr>
              <a:t>P</a:t>
            </a:r>
            <a:r>
              <a:rPr lang="en-US" sz="2000" b="1" dirty="0" smtClean="0">
                <a:solidFill>
                  <a:srgbClr val="00B050"/>
                </a:solidFill>
              </a:rPr>
              <a:t>artnerships Office, National Institute of Standards and Technology</a:t>
            </a:r>
          </a:p>
          <a:p>
            <a:r>
              <a:rPr lang="en-US" sz="2000" b="1" dirty="0" smtClean="0">
                <a:solidFill>
                  <a:srgbClr val="00B050"/>
                </a:solidFill>
              </a:rPr>
              <a:t>Chair, Federal Laboratory Consortium for Technology Transfer</a:t>
            </a:r>
            <a:endParaRPr lang="en-US" sz="2000" dirty="0"/>
          </a:p>
        </p:txBody>
      </p:sp>
    </p:spTree>
    <p:extLst>
      <p:ext uri="{BB962C8B-B14F-4D97-AF65-F5344CB8AC3E}">
        <p14:creationId xmlns:p14="http://schemas.microsoft.com/office/powerpoint/2010/main" val="4246708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8001000" cy="599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405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09600" y="457200"/>
            <a:ext cx="7980363" cy="5981700"/>
          </a:xfrm>
          <a:prstGeom prst="rect">
            <a:avLst/>
          </a:prstGeom>
        </p:spPr>
      </p:pic>
    </p:spTree>
    <p:extLst>
      <p:ext uri="{BB962C8B-B14F-4D97-AF65-F5344CB8AC3E}">
        <p14:creationId xmlns:p14="http://schemas.microsoft.com/office/powerpoint/2010/main" val="4138752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482224"/>
            <a:ext cx="8153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sz="3600" b="1" cap="none" dirty="0" smtClean="0">
                <a:latin typeface="Arial" panose="020B0604020202020204" pitchFamily="34" charset="0"/>
                <a:cs typeface="Arial" panose="020B0604020202020204" pitchFamily="34" charset="0"/>
              </a:rPr>
              <a:t>Coronary Stents</a:t>
            </a:r>
            <a:endParaRPr lang="en-US" altLang="en-US" sz="3600" b="1" cap="none" dirty="0" smtClean="0">
              <a:latin typeface="Arial" panose="020B0604020202020204" pitchFamily="34" charset="0"/>
              <a:cs typeface="Arial" panose="020B0604020202020204" pitchFamily="34" charset="0"/>
            </a:endParaRPr>
          </a:p>
        </p:txBody>
      </p:sp>
      <p:sp>
        <p:nvSpPr>
          <p:cNvPr id="7171" name="Text Box 4"/>
          <p:cNvSpPr txBox="1">
            <a:spLocks noChangeArrowheads="1"/>
          </p:cNvSpPr>
          <p:nvPr/>
        </p:nvSpPr>
        <p:spPr bwMode="auto">
          <a:xfrm>
            <a:off x="3465095" y="3176635"/>
            <a:ext cx="533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0513" indent="-2905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
            </a:pPr>
            <a:r>
              <a:rPr lang="en-US" altLang="en-US" sz="2000" dirty="0" smtClean="0">
                <a:cs typeface="Times New Roman" panose="02020603050405020304" pitchFamily="18" charset="0"/>
              </a:rPr>
              <a:t>The lab worked </a:t>
            </a:r>
            <a:r>
              <a:rPr lang="en-US" altLang="en-US" sz="2000" dirty="0">
                <a:cs typeface="Times New Roman" panose="02020603050405020304" pitchFamily="18" charset="0"/>
              </a:rPr>
              <a:t>closely with its commercial partner, Boston Scientific Corp, to perform innovative alloy formulation and primary material process development.</a:t>
            </a:r>
          </a:p>
          <a:p>
            <a:pPr>
              <a:buFont typeface="Wingdings" panose="05000000000000000000" pitchFamily="2" charset="2"/>
              <a:buChar char="§"/>
            </a:pPr>
            <a:endParaRPr lang="en-US" altLang="en-US" sz="2000" dirty="0">
              <a:cs typeface="Times New Roman" panose="02020603050405020304" pitchFamily="18" charset="0"/>
            </a:endParaRPr>
          </a:p>
          <a:p>
            <a:pPr>
              <a:buFont typeface="Wingdings" panose="05000000000000000000" pitchFamily="2" charset="2"/>
              <a:buChar char="§"/>
            </a:pPr>
            <a:r>
              <a:rPr lang="en-US" altLang="en-US" sz="2000" dirty="0">
                <a:cs typeface="Times New Roman" panose="02020603050405020304" pitchFamily="18" charset="0"/>
              </a:rPr>
              <a:t>Global sales since 2009 have exceeded $1 billion.  The technology was an </a:t>
            </a:r>
            <a:r>
              <a:rPr lang="en-US" altLang="en-US" sz="2000" i="1" dirty="0">
                <a:cs typeface="Times New Roman" panose="02020603050405020304" pitchFamily="18" charset="0"/>
              </a:rPr>
              <a:t>R&amp;D 100 </a:t>
            </a:r>
            <a:r>
              <a:rPr lang="en-US" altLang="en-US" sz="2000" dirty="0">
                <a:cs typeface="Times New Roman" panose="02020603050405020304" pitchFamily="18" charset="0"/>
              </a:rPr>
              <a:t>award recipient in </a:t>
            </a:r>
            <a:r>
              <a:rPr lang="en-US" altLang="en-US" sz="2000" dirty="0" smtClean="0">
                <a:cs typeface="Times New Roman" panose="02020603050405020304" pitchFamily="18" charset="0"/>
              </a:rPr>
              <a:t>2012.</a:t>
            </a:r>
            <a:endParaRPr lang="en-US" altLang="en-US" sz="2000" dirty="0"/>
          </a:p>
        </p:txBody>
      </p:sp>
      <p:pic>
        <p:nvPicPr>
          <p:cNvPr id="7172" name="Picture 2" descr="C:\Users\gkjones\AppData\Local\Microsoft\Windows\Temporary Internet Files\Content.Outlook\T3PBGUHD\stent closeup.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0"/>
            <a:ext cx="3020896" cy="23347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1401589"/>
            <a:ext cx="8382000" cy="1938992"/>
          </a:xfrm>
          <a:prstGeom prst="rect">
            <a:avLst/>
          </a:prstGeom>
        </p:spPr>
        <p:txBody>
          <a:bodyPr wrap="square">
            <a:spAutoFit/>
          </a:bodyPr>
          <a:lstStyle/>
          <a:p>
            <a:pPr marL="346075" indent="-346075">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Coronary stents save thousands of lives each year, but can be hard to see by </a:t>
            </a:r>
            <a:r>
              <a:rPr lang="en-US" altLang="en-US" sz="2000" dirty="0" smtClean="0">
                <a:latin typeface="Arial" panose="020B0604020202020204" pitchFamily="34" charset="0"/>
                <a:cs typeface="Arial" panose="020B0604020202020204" pitchFamily="34" charset="0"/>
              </a:rPr>
              <a:t>X-rays, </a:t>
            </a:r>
            <a:r>
              <a:rPr lang="en-US" altLang="en-US" sz="2000" dirty="0">
                <a:latin typeface="Arial" panose="020B0604020202020204" pitchFamily="34" charset="0"/>
                <a:cs typeface="Arial" panose="020B0604020202020204" pitchFamily="34" charset="0"/>
              </a:rPr>
              <a:t>making proper placement difficult.  A platinum- chromium alloy, developed at Department of Energy National Energy Technology Laboratory </a:t>
            </a:r>
            <a:r>
              <a:rPr lang="en-US" altLang="en-US" sz="2000" dirty="0" smtClean="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makes it easier for coronary specialists to see the stent in the catheter during insertion, placement and expansion.</a:t>
            </a: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615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9669"/>
            <a:ext cx="7924800" cy="731838"/>
          </a:xfrm>
        </p:spPr>
        <p:txBody>
          <a:bodyPr>
            <a:noAutofit/>
          </a:bodyPr>
          <a:lstStyle/>
          <a:p>
            <a:r>
              <a:rPr lang="en-US" sz="3600" b="1" cap="none" dirty="0" err="1" smtClean="0">
                <a:latin typeface="Arial" panose="020B0604020202020204" pitchFamily="34" charset="0"/>
                <a:cs typeface="Arial" panose="020B0604020202020204" pitchFamily="34" charset="0"/>
              </a:rPr>
              <a:t>Cryo</a:t>
            </a:r>
            <a:r>
              <a:rPr lang="en-US" sz="3600" b="1" cap="none" dirty="0" smtClean="0">
                <a:latin typeface="Arial" panose="020B0604020202020204" pitchFamily="34" charset="0"/>
                <a:cs typeface="Arial" panose="020B0604020202020204" pitchFamily="34" charset="0"/>
              </a:rPr>
              <a:t>-ablation Surgical Systems</a:t>
            </a:r>
            <a:endParaRPr lang="en-US" sz="3600"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249455" y="1143000"/>
            <a:ext cx="8229600" cy="5410200"/>
          </a:xfrm>
          <a:prstGeom prst="rect">
            <a:avLst/>
          </a:prstGeom>
        </p:spPr>
        <p:txBody>
          <a:bodyPr>
            <a:normAutofit/>
          </a:bodyPr>
          <a:lstStyle/>
          <a:p>
            <a:pPr>
              <a:buFont typeface="Arial" pitchFamily="34" charset="0"/>
              <a:buChar char="•"/>
            </a:pPr>
            <a:r>
              <a:rPr lang="en-US" sz="2000" dirty="0" smtClean="0"/>
              <a:t>NIST research enabled the emergence of patented cryosurgical instruments for use in treating heart arrhythmias and uterine conditions</a:t>
            </a:r>
          </a:p>
          <a:p>
            <a:r>
              <a:rPr lang="en-US" sz="2000" dirty="0"/>
              <a:t>Based on an optimization of gas mixtures in the mixed-gas Joule Thomson </a:t>
            </a:r>
            <a:r>
              <a:rPr lang="en-US" sz="2000" dirty="0" smtClean="0"/>
              <a:t>refrigeration process</a:t>
            </a:r>
            <a:endParaRPr lang="en-US" sz="2000" dirty="0"/>
          </a:p>
          <a:p>
            <a:pPr>
              <a:spcBef>
                <a:spcPts val="0"/>
              </a:spcBef>
              <a:spcAft>
                <a:spcPts val="1000"/>
              </a:spcAft>
            </a:pPr>
            <a:r>
              <a:rPr lang="en-US" sz="2000" dirty="0" smtClean="0"/>
              <a:t>Developed </a:t>
            </a:r>
            <a:r>
              <a:rPr lang="en-US" sz="2000" dirty="0"/>
              <a:t>a 3-mm-diameter cryogenic catheter capable of achieving very </a:t>
            </a:r>
            <a:r>
              <a:rPr lang="en-US" sz="2000" dirty="0" smtClean="0"/>
              <a:t>low temperatures </a:t>
            </a:r>
            <a:r>
              <a:rPr lang="en-US" sz="2000" dirty="0"/>
              <a:t>at its tip for use in freezing tissues.</a:t>
            </a:r>
          </a:p>
          <a:p>
            <a:r>
              <a:rPr lang="en-US" sz="2000" dirty="0"/>
              <a:t>Technology developed through a CRADA and transferred to a partner. </a:t>
            </a:r>
          </a:p>
          <a:p>
            <a:pPr>
              <a:buNone/>
            </a:pPr>
            <a:endParaRPr lang="en-US" sz="2000" dirty="0"/>
          </a:p>
        </p:txBody>
      </p:sp>
      <p:pic>
        <p:nvPicPr>
          <p:cNvPr id="4" name="Picture 3" descr="HerOptWideAngl1-Lrg.jpg"/>
          <p:cNvPicPr>
            <a:picLocks noChangeAspect="1"/>
          </p:cNvPicPr>
          <p:nvPr/>
        </p:nvPicPr>
        <p:blipFill>
          <a:blip r:embed="rId3" cstate="print"/>
          <a:stretch>
            <a:fillRect/>
          </a:stretch>
        </p:blipFill>
        <p:spPr>
          <a:xfrm>
            <a:off x="5867400" y="3848100"/>
            <a:ext cx="2971800" cy="2713383"/>
          </a:xfrm>
          <a:prstGeom prst="rect">
            <a:avLst/>
          </a:prstGeom>
        </p:spPr>
      </p:pic>
      <p:sp>
        <p:nvSpPr>
          <p:cNvPr id="5" name="Rectangle 4"/>
          <p:cNvSpPr/>
          <p:nvPr/>
        </p:nvSpPr>
        <p:spPr>
          <a:xfrm>
            <a:off x="256674" y="3943149"/>
            <a:ext cx="5410200" cy="2067233"/>
          </a:xfrm>
          <a:prstGeom prst="rect">
            <a:avLst/>
          </a:prstGeom>
        </p:spPr>
        <p:txBody>
          <a:bodyPr wrap="square">
            <a:spAutoFit/>
          </a:bodyPr>
          <a:lstStyle/>
          <a:p>
            <a:pPr marL="288925" indent="-288925">
              <a:spcAft>
                <a:spcPts val="1000"/>
              </a:spcAft>
              <a:buClr>
                <a:schemeClr val="tx2"/>
              </a:buClr>
              <a:buFont typeface="Arial" pitchFamily="34" charset="0"/>
              <a:buChar char="•"/>
            </a:pPr>
            <a:r>
              <a:rPr lang="en-US" sz="2000" dirty="0"/>
              <a:t>Licensed to small firm, has become part of a system owned by </a:t>
            </a:r>
            <a:r>
              <a:rPr lang="en-US" sz="2000" dirty="0" err="1"/>
              <a:t>CooperSurgical</a:t>
            </a:r>
            <a:r>
              <a:rPr lang="en-US" sz="2000" dirty="0"/>
              <a:t>, </a:t>
            </a:r>
            <a:r>
              <a:rPr lang="en-US" sz="2000" dirty="0" err="1"/>
              <a:t>HerOption</a:t>
            </a:r>
            <a:r>
              <a:rPr lang="en-US" sz="2000" dirty="0"/>
              <a:t>® </a:t>
            </a:r>
            <a:r>
              <a:rPr lang="en-US" sz="2000" dirty="0" err="1"/>
              <a:t>cryo</a:t>
            </a:r>
            <a:r>
              <a:rPr lang="en-US" sz="2000" dirty="0"/>
              <a:t>-ablation system, to treat a variety of abnormal uterine conditions resulting in excessive bleeding</a:t>
            </a:r>
          </a:p>
          <a:p>
            <a:pPr marL="288925" indent="-288925">
              <a:spcAft>
                <a:spcPts val="1000"/>
              </a:spcAft>
              <a:buClr>
                <a:schemeClr val="tx2"/>
              </a:buClr>
              <a:buFont typeface="Arial" pitchFamily="34" charset="0"/>
              <a:buChar char="•"/>
            </a:pPr>
            <a:r>
              <a:rPr lang="en-US" sz="2000" dirty="0"/>
              <a:t>Minimally invasive, reduced  patient risk from infection and  anesthesia</a:t>
            </a:r>
          </a:p>
        </p:txBody>
      </p:sp>
    </p:spTree>
    <p:extLst>
      <p:ext uri="{BB962C8B-B14F-4D97-AF65-F5344CB8AC3E}">
        <p14:creationId xmlns:p14="http://schemas.microsoft.com/office/powerpoint/2010/main" val="3205576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762000"/>
            <a:ext cx="8991600" cy="4878062"/>
          </a:xfrm>
          <a:prstGeom prst="rect">
            <a:avLst/>
          </a:prstGeom>
          <a:noFill/>
          <a:ln w="9525">
            <a:noFill/>
            <a:miter lim="800000"/>
            <a:headEnd/>
            <a:tailEnd/>
          </a:ln>
        </p:spPr>
      </p:pic>
    </p:spTree>
    <p:extLst>
      <p:ext uri="{BB962C8B-B14F-4D97-AF65-F5344CB8AC3E}">
        <p14:creationId xmlns:p14="http://schemas.microsoft.com/office/powerpoint/2010/main" val="3886466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
          </a:xfrm>
          <a:prstGeom prst="rect">
            <a:avLst/>
          </a:prstGeom>
          <a:solidFill>
            <a:srgbClr val="3399FF"/>
          </a:solidFill>
          <a:ln w="9525">
            <a:noFill/>
            <a:miter lim="800000"/>
            <a:headEnd/>
            <a:tailEnd/>
          </a:ln>
        </p:spPr>
        <p:txBody>
          <a:bodyPr wrap="none" anchor="ctr"/>
          <a:lstStyle/>
          <a:p>
            <a:pPr fontAlgn="auto">
              <a:spcBef>
                <a:spcPts val="0"/>
              </a:spcBef>
              <a:spcAft>
                <a:spcPts val="0"/>
              </a:spcAft>
            </a:pPr>
            <a:endParaRPr lang="en-US" sz="1800" b="0">
              <a:solidFill>
                <a:prstClr val="black"/>
              </a:solidFill>
              <a:latin typeface="Calibri"/>
              <a:cs typeface="+mn-cs"/>
            </a:endParaRPr>
          </a:p>
        </p:txBody>
      </p:sp>
      <p:sp>
        <p:nvSpPr>
          <p:cNvPr id="7171" name="Rectangle 6"/>
          <p:cNvSpPr>
            <a:spLocks noChangeArrowheads="1"/>
          </p:cNvSpPr>
          <p:nvPr/>
        </p:nvSpPr>
        <p:spPr bwMode="auto">
          <a:xfrm>
            <a:off x="3429000" y="1700213"/>
            <a:ext cx="9144000" cy="0"/>
          </a:xfrm>
          <a:prstGeom prst="rect">
            <a:avLst/>
          </a:prstGeom>
          <a:noFill/>
          <a:ln w="9525">
            <a:noFill/>
            <a:miter lim="800000"/>
            <a:headEnd/>
            <a:tailEnd/>
          </a:ln>
        </p:spPr>
        <p:txBody>
          <a:bodyPr>
            <a:spAutoFit/>
          </a:bodyPr>
          <a:lstStyle/>
          <a:p>
            <a:pPr fontAlgn="auto">
              <a:spcBef>
                <a:spcPts val="0"/>
              </a:spcBef>
              <a:spcAft>
                <a:spcPts val="0"/>
              </a:spcAft>
            </a:pPr>
            <a:endParaRPr lang="en-US" sz="1800" b="0">
              <a:solidFill>
                <a:prstClr val="black"/>
              </a:solidFill>
              <a:latin typeface="Calibri"/>
              <a:cs typeface="+mn-cs"/>
            </a:endParaRPr>
          </a:p>
        </p:txBody>
      </p:sp>
      <p:sp>
        <p:nvSpPr>
          <p:cNvPr id="7172" name="TextBox 10"/>
          <p:cNvSpPr txBox="1">
            <a:spLocks noChangeArrowheads="1"/>
          </p:cNvSpPr>
          <p:nvPr/>
        </p:nvSpPr>
        <p:spPr bwMode="auto">
          <a:xfrm>
            <a:off x="685800" y="0"/>
            <a:ext cx="7848600" cy="646113"/>
          </a:xfrm>
          <a:prstGeom prst="rect">
            <a:avLst/>
          </a:prstGeom>
          <a:noFill/>
          <a:ln w="9525">
            <a:noFill/>
            <a:miter lim="800000"/>
            <a:headEnd/>
            <a:tailEnd/>
          </a:ln>
        </p:spPr>
        <p:txBody>
          <a:bodyPr>
            <a:spAutoFit/>
          </a:bodyPr>
          <a:lstStyle/>
          <a:p>
            <a:pPr algn="ctr" fontAlgn="auto">
              <a:spcBef>
                <a:spcPts val="0"/>
              </a:spcBef>
              <a:spcAft>
                <a:spcPts val="0"/>
              </a:spcAft>
            </a:pPr>
            <a:r>
              <a:rPr lang="en-US" sz="3600" dirty="0" err="1">
                <a:solidFill>
                  <a:prstClr val="white"/>
                </a:solidFill>
                <a:latin typeface="Arial" pitchFamily="34" charset="0"/>
                <a:cs typeface="Arial" pitchFamily="34" charset="0"/>
              </a:rPr>
              <a:t>CrispTek</a:t>
            </a:r>
            <a:r>
              <a:rPr lang="en-US" sz="3600" dirty="0">
                <a:solidFill>
                  <a:prstClr val="white"/>
                </a:solidFill>
                <a:latin typeface="Arial" pitchFamily="34" charset="0"/>
                <a:cs typeface="Arial" pitchFamily="34" charset="0"/>
              </a:rPr>
              <a:t>/Choice Batter </a:t>
            </a:r>
            <a:r>
              <a:rPr lang="en-US" sz="3600" b="0" baseline="30000" dirty="0">
                <a:solidFill>
                  <a:prstClr val="white"/>
                </a:solidFill>
                <a:latin typeface="Arial" pitchFamily="34" charset="0"/>
                <a:cs typeface="Arial" pitchFamily="34" charset="0"/>
              </a:rPr>
              <a:t>® </a:t>
            </a:r>
            <a:r>
              <a:rPr lang="en-US" sz="3600" dirty="0">
                <a:solidFill>
                  <a:prstClr val="white"/>
                </a:solidFill>
                <a:latin typeface="Arial" pitchFamily="34" charset="0"/>
                <a:cs typeface="Arial" pitchFamily="34" charset="0"/>
              </a:rPr>
              <a:t>Time Line</a:t>
            </a:r>
          </a:p>
        </p:txBody>
      </p:sp>
      <p:grpSp>
        <p:nvGrpSpPr>
          <p:cNvPr id="2" name="Group 125"/>
          <p:cNvGrpSpPr>
            <a:grpSpLocks/>
          </p:cNvGrpSpPr>
          <p:nvPr/>
        </p:nvGrpSpPr>
        <p:grpSpPr bwMode="auto">
          <a:xfrm>
            <a:off x="190500" y="903048"/>
            <a:ext cx="8761413" cy="4009808"/>
            <a:chOff x="1999" y="967950"/>
            <a:chExt cx="8684801" cy="2418866"/>
          </a:xfrm>
        </p:grpSpPr>
        <p:grpSp>
          <p:nvGrpSpPr>
            <p:cNvPr id="3" name="Group 99"/>
            <p:cNvGrpSpPr>
              <a:grpSpLocks/>
            </p:cNvGrpSpPr>
            <p:nvPr/>
          </p:nvGrpSpPr>
          <p:grpSpPr bwMode="auto">
            <a:xfrm>
              <a:off x="1999" y="967950"/>
              <a:ext cx="8684801" cy="708798"/>
              <a:chOff x="-226601" y="282150"/>
              <a:chExt cx="8684801" cy="708798"/>
            </a:xfrm>
          </p:grpSpPr>
          <p:cxnSp>
            <p:nvCxnSpPr>
              <p:cNvPr id="47" name="Straight Connector 6"/>
              <p:cNvCxnSpPr/>
              <p:nvPr/>
            </p:nvCxnSpPr>
            <p:spPr>
              <a:xfrm flipV="1">
                <a:off x="386917" y="762072"/>
                <a:ext cx="8071283" cy="4788"/>
              </a:xfrm>
              <a:prstGeom prst="line">
                <a:avLst/>
              </a:prstGeom>
              <a:ln w="38100">
                <a:solidFill>
                  <a:srgbClr val="00B05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028984" y="800378"/>
                <a:ext cx="38114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2248538" y="800378"/>
                <a:ext cx="381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857529" y="800378"/>
                <a:ext cx="381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466519" y="800378"/>
                <a:ext cx="381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4686074" y="800378"/>
                <a:ext cx="381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5905628" y="800378"/>
                <a:ext cx="38114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251" name="TextBox 92"/>
              <p:cNvSpPr txBox="1">
                <a:spLocks noChangeArrowheads="1"/>
              </p:cNvSpPr>
              <p:nvPr/>
            </p:nvSpPr>
            <p:spPr bwMode="auto">
              <a:xfrm>
                <a:off x="-226601" y="288998"/>
                <a:ext cx="1208516" cy="352699"/>
              </a:xfrm>
              <a:prstGeom prst="rect">
                <a:avLst/>
              </a:prstGeom>
              <a:noFill/>
              <a:ln w="9525">
                <a:noFill/>
                <a:miter lim="800000"/>
                <a:headEnd/>
                <a:tailEnd/>
              </a:ln>
            </p:spPr>
            <p:txBody>
              <a:bodyPr>
                <a:spAutoFit/>
              </a:bodyPr>
              <a:lstStyle/>
              <a:p>
                <a:pPr algn="ctr" fontAlgn="auto">
                  <a:spcBef>
                    <a:spcPts val="0"/>
                  </a:spcBef>
                  <a:spcAft>
                    <a:spcPts val="0"/>
                  </a:spcAft>
                </a:pPr>
                <a:r>
                  <a:rPr lang="en-US" sz="1600" dirty="0">
                    <a:latin typeface="Arial" panose="020B0604020202020204" pitchFamily="34" charset="0"/>
                    <a:cs typeface="Arial" panose="020B0604020202020204" pitchFamily="34" charset="0"/>
                  </a:rPr>
                  <a:t>Sept-Dec </a:t>
                </a:r>
              </a:p>
              <a:p>
                <a:pPr algn="ctr" fontAlgn="auto">
                  <a:spcBef>
                    <a:spcPts val="0"/>
                  </a:spcBef>
                  <a:spcAft>
                    <a:spcPts val="0"/>
                  </a:spcAft>
                </a:pPr>
                <a:r>
                  <a:rPr lang="en-US" sz="1600" dirty="0">
                    <a:latin typeface="Arial" panose="020B0604020202020204" pitchFamily="34" charset="0"/>
                    <a:cs typeface="Arial" panose="020B0604020202020204" pitchFamily="34" charset="0"/>
                  </a:rPr>
                  <a:t>2006</a:t>
                </a:r>
              </a:p>
            </p:txBody>
          </p:sp>
          <p:sp>
            <p:nvSpPr>
              <p:cNvPr id="94" name="TextBox 93"/>
              <p:cNvSpPr txBox="1"/>
              <p:nvPr/>
            </p:nvSpPr>
            <p:spPr>
              <a:xfrm>
                <a:off x="830871" y="288998"/>
                <a:ext cx="906404" cy="352411"/>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a:spAutoFit/>
              </a:bodyPr>
              <a:lstStyle/>
              <a:p>
                <a:pPr algn="ctr" fontAlgn="auto">
                  <a:spcBef>
                    <a:spcPts val="0"/>
                  </a:spcBef>
                  <a:spcAft>
                    <a:spcPts val="0"/>
                  </a:spcAft>
                  <a:defRPr/>
                </a:pPr>
                <a:r>
                  <a:rPr lang="en-US" sz="1600" dirty="0">
                    <a:latin typeface="Arial" panose="020B0604020202020204" pitchFamily="34" charset="0"/>
                    <a:cs typeface="Arial" panose="020B0604020202020204" pitchFamily="34" charset="0"/>
                  </a:rPr>
                  <a:t>Sept 2007</a:t>
                </a:r>
              </a:p>
            </p:txBody>
          </p:sp>
          <p:sp>
            <p:nvSpPr>
              <p:cNvPr id="7253" name="TextBox 94"/>
              <p:cNvSpPr txBox="1">
                <a:spLocks noChangeArrowheads="1"/>
              </p:cNvSpPr>
              <p:nvPr/>
            </p:nvSpPr>
            <p:spPr bwMode="auto">
              <a:xfrm>
                <a:off x="2039410" y="288998"/>
                <a:ext cx="760668" cy="352699"/>
              </a:xfrm>
              <a:prstGeom prst="rect">
                <a:avLst/>
              </a:prstGeom>
              <a:noFill/>
              <a:ln w="9525">
                <a:noFill/>
                <a:miter lim="800000"/>
                <a:headEnd/>
                <a:tailEnd/>
              </a:ln>
            </p:spPr>
            <p:txBody>
              <a:bodyPr>
                <a:spAutoFit/>
              </a:bodyPr>
              <a:lstStyle/>
              <a:p>
                <a:pPr algn="ctr" fontAlgn="auto">
                  <a:spcBef>
                    <a:spcPts val="0"/>
                  </a:spcBef>
                  <a:spcAft>
                    <a:spcPts val="0"/>
                  </a:spcAft>
                </a:pPr>
                <a:r>
                  <a:rPr lang="en-US" sz="1600">
                    <a:latin typeface="Arial" panose="020B0604020202020204" pitchFamily="34" charset="0"/>
                    <a:cs typeface="Arial" panose="020B0604020202020204" pitchFamily="34" charset="0"/>
                  </a:rPr>
                  <a:t>April 2008</a:t>
                </a:r>
              </a:p>
            </p:txBody>
          </p:sp>
          <p:sp>
            <p:nvSpPr>
              <p:cNvPr id="7254" name="TextBox 98"/>
              <p:cNvSpPr txBox="1">
                <a:spLocks noChangeArrowheads="1"/>
              </p:cNvSpPr>
              <p:nvPr/>
            </p:nvSpPr>
            <p:spPr bwMode="auto">
              <a:xfrm>
                <a:off x="3323482" y="288998"/>
                <a:ext cx="679803" cy="352699"/>
              </a:xfrm>
              <a:prstGeom prst="rect">
                <a:avLst/>
              </a:prstGeom>
              <a:noFill/>
              <a:ln w="9525">
                <a:noFill/>
                <a:miter lim="800000"/>
                <a:headEnd/>
                <a:tailEnd/>
              </a:ln>
            </p:spPr>
            <p:txBody>
              <a:bodyPr>
                <a:spAutoFit/>
              </a:bodyPr>
              <a:lstStyle/>
              <a:p>
                <a:pPr algn="ctr" fontAlgn="auto">
                  <a:spcBef>
                    <a:spcPts val="0"/>
                  </a:spcBef>
                  <a:spcAft>
                    <a:spcPts val="0"/>
                  </a:spcAft>
                </a:pPr>
                <a:r>
                  <a:rPr lang="en-US" sz="1600">
                    <a:latin typeface="Arial" panose="020B0604020202020204" pitchFamily="34" charset="0"/>
                    <a:cs typeface="Arial" panose="020B0604020202020204" pitchFamily="34" charset="0"/>
                  </a:rPr>
                  <a:t>Sept 2008</a:t>
                </a:r>
              </a:p>
            </p:txBody>
          </p:sp>
          <p:sp>
            <p:nvSpPr>
              <p:cNvPr id="7255" name="TextBox 99"/>
              <p:cNvSpPr txBox="1">
                <a:spLocks noChangeArrowheads="1"/>
              </p:cNvSpPr>
              <p:nvPr/>
            </p:nvSpPr>
            <p:spPr bwMode="auto">
              <a:xfrm>
                <a:off x="4403005" y="282150"/>
                <a:ext cx="1057451" cy="352699"/>
              </a:xfrm>
              <a:prstGeom prst="rect">
                <a:avLst/>
              </a:prstGeom>
              <a:noFill/>
              <a:ln w="9525">
                <a:noFill/>
                <a:miter lim="800000"/>
                <a:headEnd/>
                <a:tailEnd/>
              </a:ln>
            </p:spPr>
            <p:txBody>
              <a:bodyPr>
                <a:spAutoFit/>
              </a:bodyPr>
              <a:lstStyle/>
              <a:p>
                <a:pPr algn="ctr" fontAlgn="auto">
                  <a:spcBef>
                    <a:spcPts val="0"/>
                  </a:spcBef>
                  <a:spcAft>
                    <a:spcPts val="0"/>
                  </a:spcAft>
                </a:pPr>
                <a:r>
                  <a:rPr lang="en-US" sz="1600" dirty="0">
                    <a:latin typeface="Arial" panose="020B0604020202020204" pitchFamily="34" charset="0"/>
                    <a:cs typeface="Arial" panose="020B0604020202020204" pitchFamily="34" charset="0"/>
                  </a:rPr>
                  <a:t>May/July 2009</a:t>
                </a:r>
              </a:p>
            </p:txBody>
          </p:sp>
          <p:sp>
            <p:nvSpPr>
              <p:cNvPr id="7256" name="TextBox 100"/>
              <p:cNvSpPr txBox="1">
                <a:spLocks noChangeArrowheads="1"/>
              </p:cNvSpPr>
              <p:nvPr/>
            </p:nvSpPr>
            <p:spPr bwMode="auto">
              <a:xfrm>
                <a:off x="5740560" y="288998"/>
                <a:ext cx="679803" cy="352699"/>
              </a:xfrm>
              <a:prstGeom prst="rect">
                <a:avLst/>
              </a:prstGeom>
              <a:noFill/>
              <a:ln w="9525">
                <a:noFill/>
                <a:miter lim="800000"/>
                <a:headEnd/>
                <a:tailEnd/>
              </a:ln>
            </p:spPr>
            <p:txBody>
              <a:bodyPr>
                <a:spAutoFit/>
              </a:bodyPr>
              <a:lstStyle/>
              <a:p>
                <a:pPr algn="ctr" fontAlgn="auto">
                  <a:spcBef>
                    <a:spcPts val="0"/>
                  </a:spcBef>
                  <a:spcAft>
                    <a:spcPts val="0"/>
                  </a:spcAft>
                </a:pPr>
                <a:r>
                  <a:rPr lang="en-US" sz="1600">
                    <a:latin typeface="Arial" panose="020B0604020202020204" pitchFamily="34" charset="0"/>
                    <a:cs typeface="Arial" panose="020B0604020202020204" pitchFamily="34" charset="0"/>
                  </a:rPr>
                  <a:t>Dec 2009</a:t>
                </a:r>
              </a:p>
            </p:txBody>
          </p:sp>
          <p:sp>
            <p:nvSpPr>
              <p:cNvPr id="7257" name="TextBox 102"/>
              <p:cNvSpPr txBox="1">
                <a:spLocks noChangeArrowheads="1"/>
              </p:cNvSpPr>
              <p:nvPr/>
            </p:nvSpPr>
            <p:spPr bwMode="auto">
              <a:xfrm>
                <a:off x="6949099" y="288998"/>
                <a:ext cx="679803" cy="352699"/>
              </a:xfrm>
              <a:prstGeom prst="rect">
                <a:avLst/>
              </a:prstGeom>
              <a:noFill/>
              <a:ln w="9525">
                <a:noFill/>
                <a:miter lim="800000"/>
                <a:headEnd/>
                <a:tailEnd/>
              </a:ln>
            </p:spPr>
            <p:txBody>
              <a:bodyPr>
                <a:spAutoFit/>
              </a:bodyPr>
              <a:lstStyle/>
              <a:p>
                <a:pPr algn="ctr" fontAlgn="auto">
                  <a:spcBef>
                    <a:spcPts val="0"/>
                  </a:spcBef>
                  <a:spcAft>
                    <a:spcPts val="0"/>
                  </a:spcAft>
                </a:pPr>
                <a:r>
                  <a:rPr lang="en-US" sz="1600">
                    <a:latin typeface="Arial" panose="020B0604020202020204" pitchFamily="34" charset="0"/>
                    <a:cs typeface="Arial" panose="020B0604020202020204" pitchFamily="34" charset="0"/>
                  </a:rPr>
                  <a:t>June 2010</a:t>
                </a:r>
              </a:p>
            </p:txBody>
          </p:sp>
          <p:sp>
            <p:nvSpPr>
              <p:cNvPr id="7258" name="TextBox 104"/>
              <p:cNvSpPr txBox="1">
                <a:spLocks noChangeArrowheads="1"/>
              </p:cNvSpPr>
              <p:nvPr/>
            </p:nvSpPr>
            <p:spPr bwMode="auto">
              <a:xfrm>
                <a:off x="7628903" y="288998"/>
                <a:ext cx="679803" cy="352699"/>
              </a:xfrm>
              <a:prstGeom prst="rect">
                <a:avLst/>
              </a:prstGeom>
              <a:noFill/>
              <a:ln w="9525">
                <a:noFill/>
                <a:miter lim="800000"/>
                <a:headEnd/>
                <a:tailEnd/>
              </a:ln>
            </p:spPr>
            <p:txBody>
              <a:bodyPr>
                <a:spAutoFit/>
              </a:bodyPr>
              <a:lstStyle/>
              <a:p>
                <a:pPr algn="ctr" fontAlgn="auto">
                  <a:spcBef>
                    <a:spcPts val="0"/>
                  </a:spcBef>
                  <a:spcAft>
                    <a:spcPts val="0"/>
                  </a:spcAft>
                </a:pPr>
                <a:r>
                  <a:rPr lang="en-US" sz="1600">
                    <a:latin typeface="Arial" panose="020B0604020202020204" pitchFamily="34" charset="0"/>
                    <a:cs typeface="Arial" panose="020B0604020202020204" pitchFamily="34" charset="0"/>
                  </a:rPr>
                  <a:t>Sept 2010</a:t>
                </a:r>
              </a:p>
            </p:txBody>
          </p:sp>
          <p:cxnSp>
            <p:nvCxnSpPr>
              <p:cNvPr id="108" name="Straight Connector 107"/>
              <p:cNvCxnSpPr/>
              <p:nvPr/>
            </p:nvCxnSpPr>
            <p:spPr>
              <a:xfrm rot="5400000">
                <a:off x="7125182" y="800378"/>
                <a:ext cx="381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7734172" y="800378"/>
                <a:ext cx="38114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rot="5400000">
              <a:off x="2477138" y="1486178"/>
              <a:ext cx="38114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086129" y="1486178"/>
              <a:ext cx="38114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695119" y="1486178"/>
              <a:ext cx="38114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914674" y="1486178"/>
              <a:ext cx="38114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7353782" y="1486178"/>
              <a:ext cx="38114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7962772" y="1486178"/>
              <a:ext cx="38114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7200" name="TextBox 22"/>
            <p:cNvSpPr txBox="1">
              <a:spLocks noChangeArrowheads="1"/>
            </p:cNvSpPr>
            <p:nvPr/>
          </p:nvSpPr>
          <p:spPr bwMode="auto">
            <a:xfrm>
              <a:off x="153066" y="1699731"/>
              <a:ext cx="1284073" cy="835481"/>
            </a:xfrm>
            <a:prstGeom prst="rect">
              <a:avLst/>
            </a:prstGeom>
            <a:noFill/>
            <a:ln w="9525">
              <a:noFill/>
              <a:miter lim="800000"/>
              <a:headEnd/>
              <a:tailEnd/>
            </a:ln>
          </p:spPr>
          <p:txBody>
            <a:bodyPr>
              <a:spAutoFit/>
            </a:bodyPr>
            <a:lstStyle/>
            <a:p>
              <a:pPr fontAlgn="auto">
                <a:spcBef>
                  <a:spcPts val="0"/>
                </a:spcBef>
                <a:spcAft>
                  <a:spcPts val="0"/>
                </a:spcAft>
                <a:defRPr/>
              </a:pPr>
              <a:r>
                <a:rPr lang="en-US" sz="1400" dirty="0">
                  <a:latin typeface="Arial" panose="020B0604020202020204" pitchFamily="34" charset="0"/>
                  <a:cs typeface="Arial" panose="020B0604020202020204" pitchFamily="34" charset="0"/>
                </a:rPr>
                <a:t>Howard Community College – Technology Assessment Program</a:t>
              </a:r>
            </a:p>
          </p:txBody>
        </p:sp>
        <p:sp>
          <p:nvSpPr>
            <p:cNvPr id="7202" name="TextBox 23"/>
            <p:cNvSpPr txBox="1">
              <a:spLocks noChangeArrowheads="1"/>
            </p:cNvSpPr>
            <p:nvPr/>
          </p:nvSpPr>
          <p:spPr bwMode="auto">
            <a:xfrm>
              <a:off x="757336" y="2996991"/>
              <a:ext cx="1284073" cy="389825"/>
            </a:xfrm>
            <a:prstGeom prst="rect">
              <a:avLst/>
            </a:prstGeom>
            <a:noFill/>
            <a:ln w="9525">
              <a:noFill/>
              <a:miter lim="800000"/>
              <a:headEnd/>
              <a:tailEnd/>
            </a:ln>
          </p:spPr>
          <p:txBody>
            <a:bodyPr>
              <a:spAutoFit/>
            </a:bodyPr>
            <a:lstStyle/>
            <a:p>
              <a:pPr algn="ctr" fontAlgn="auto">
                <a:spcBef>
                  <a:spcPts val="0"/>
                </a:spcBef>
                <a:spcAft>
                  <a:spcPts val="0"/>
                </a:spcAft>
              </a:pPr>
              <a:r>
                <a:rPr lang="en-US" sz="1800">
                  <a:latin typeface="Arial" panose="020B0604020202020204" pitchFamily="34" charset="0"/>
                  <a:cs typeface="Arial" panose="020B0604020202020204" pitchFamily="34" charset="0"/>
                </a:rPr>
                <a:t>CrispTek Formed</a:t>
              </a:r>
            </a:p>
          </p:txBody>
        </p:sp>
        <p:sp>
          <p:nvSpPr>
            <p:cNvPr id="7203" name="TextBox 24"/>
            <p:cNvSpPr txBox="1">
              <a:spLocks noChangeArrowheads="1"/>
            </p:cNvSpPr>
            <p:nvPr/>
          </p:nvSpPr>
          <p:spPr bwMode="auto">
            <a:xfrm>
              <a:off x="2796745" y="1985894"/>
              <a:ext cx="981938" cy="389825"/>
            </a:xfrm>
            <a:prstGeom prst="rect">
              <a:avLst/>
            </a:prstGeom>
            <a:noFill/>
            <a:ln w="9525">
              <a:noFill/>
              <a:miter lim="800000"/>
              <a:headEnd/>
              <a:tailEnd/>
            </a:ln>
          </p:spPr>
          <p:txBody>
            <a:bodyPr>
              <a:spAutoFit/>
            </a:bodyPr>
            <a:lstStyle/>
            <a:p>
              <a:pPr algn="ctr" fontAlgn="auto">
                <a:spcBef>
                  <a:spcPts val="0"/>
                </a:spcBef>
                <a:spcAft>
                  <a:spcPts val="0"/>
                </a:spcAft>
              </a:pPr>
              <a:r>
                <a:rPr lang="en-US" sz="1800">
                  <a:latin typeface="Arial" panose="020B0604020202020204" pitchFamily="34" charset="0"/>
                  <a:cs typeface="Arial" panose="020B0604020202020204" pitchFamily="34" charset="0"/>
                </a:rPr>
                <a:t>TEDCO Grant</a:t>
              </a:r>
            </a:p>
          </p:txBody>
        </p:sp>
        <p:sp>
          <p:nvSpPr>
            <p:cNvPr id="7204" name="TextBox 25"/>
            <p:cNvSpPr txBox="1">
              <a:spLocks noChangeArrowheads="1"/>
            </p:cNvSpPr>
            <p:nvPr/>
          </p:nvSpPr>
          <p:spPr bwMode="auto">
            <a:xfrm>
              <a:off x="1625973" y="2318568"/>
              <a:ext cx="1284073" cy="556987"/>
            </a:xfrm>
            <a:prstGeom prst="rect">
              <a:avLst/>
            </a:prstGeom>
            <a:noFill/>
            <a:ln w="9525">
              <a:noFill/>
              <a:miter lim="800000"/>
              <a:headEnd/>
              <a:tailEnd/>
            </a:ln>
          </p:spPr>
          <p:txBody>
            <a:bodyPr>
              <a:spAutoFit/>
            </a:bodyPr>
            <a:lstStyle/>
            <a:p>
              <a:pPr algn="ctr" fontAlgn="auto">
                <a:spcBef>
                  <a:spcPts val="0"/>
                </a:spcBef>
                <a:spcAft>
                  <a:spcPts val="0"/>
                </a:spcAft>
              </a:pPr>
              <a:r>
                <a:rPr lang="en-US" sz="1800" dirty="0">
                  <a:latin typeface="Arial" panose="020B0604020202020204" pitchFamily="34" charset="0"/>
                  <a:cs typeface="Arial" panose="020B0604020202020204" pitchFamily="34" charset="0"/>
                </a:rPr>
                <a:t>Exclusive License ARS</a:t>
              </a:r>
            </a:p>
          </p:txBody>
        </p:sp>
        <p:sp>
          <p:nvSpPr>
            <p:cNvPr id="7205" name="TextBox 27"/>
            <p:cNvSpPr txBox="1">
              <a:spLocks noChangeArrowheads="1"/>
            </p:cNvSpPr>
            <p:nvPr/>
          </p:nvSpPr>
          <p:spPr bwMode="auto">
            <a:xfrm>
              <a:off x="3098880" y="2629320"/>
              <a:ext cx="1661741" cy="389891"/>
            </a:xfrm>
            <a:prstGeom prst="rect">
              <a:avLst/>
            </a:prstGeom>
            <a:noFill/>
            <a:ln w="9525">
              <a:noFill/>
              <a:miter lim="800000"/>
              <a:headEnd/>
              <a:tailEnd/>
            </a:ln>
          </p:spPr>
          <p:txBody>
            <a:bodyPr>
              <a:spAutoFit/>
            </a:bodyPr>
            <a:lstStyle/>
            <a:p>
              <a:pPr algn="ctr" fontAlgn="auto">
                <a:spcBef>
                  <a:spcPts val="0"/>
                </a:spcBef>
                <a:spcAft>
                  <a:spcPts val="0"/>
                </a:spcAft>
              </a:pPr>
              <a:r>
                <a:rPr lang="en-US" sz="1800" dirty="0">
                  <a:latin typeface="Arial" panose="020B0604020202020204" pitchFamily="34" charset="0"/>
                  <a:cs typeface="Arial" panose="020B0604020202020204" pitchFamily="34" charset="0"/>
                </a:rPr>
                <a:t>Contract </a:t>
              </a:r>
              <a:r>
                <a:rPr lang="en-US" sz="1800" dirty="0" smtClean="0">
                  <a:latin typeface="Arial" panose="020B0604020202020204" pitchFamily="34" charset="0"/>
                  <a:cs typeface="Arial" panose="020B0604020202020204" pitchFamily="34" charset="0"/>
                </a:rPr>
                <a:t>Manufacturer</a:t>
              </a:r>
              <a:endParaRPr lang="en-US" sz="1800" dirty="0">
                <a:latin typeface="Arial" panose="020B0604020202020204" pitchFamily="34" charset="0"/>
                <a:cs typeface="Arial" panose="020B0604020202020204" pitchFamily="34" charset="0"/>
              </a:endParaRPr>
            </a:p>
          </p:txBody>
        </p:sp>
        <p:sp>
          <p:nvSpPr>
            <p:cNvPr id="7206" name="TextBox 28"/>
            <p:cNvSpPr txBox="1">
              <a:spLocks noChangeArrowheads="1"/>
            </p:cNvSpPr>
            <p:nvPr/>
          </p:nvSpPr>
          <p:spPr bwMode="auto">
            <a:xfrm>
              <a:off x="4156352" y="2123771"/>
              <a:ext cx="906404" cy="389825"/>
            </a:xfrm>
            <a:prstGeom prst="rect">
              <a:avLst/>
            </a:prstGeom>
            <a:noFill/>
            <a:ln w="9525">
              <a:noFill/>
              <a:miter lim="800000"/>
              <a:headEnd/>
              <a:tailEnd/>
            </a:ln>
          </p:spPr>
          <p:txBody>
            <a:bodyPr>
              <a:spAutoFit/>
            </a:bodyPr>
            <a:lstStyle/>
            <a:p>
              <a:pPr algn="ctr" fontAlgn="auto">
                <a:spcBef>
                  <a:spcPts val="0"/>
                </a:spcBef>
                <a:spcAft>
                  <a:spcPts val="0"/>
                </a:spcAft>
              </a:pPr>
              <a:r>
                <a:rPr lang="en-US" sz="1800">
                  <a:latin typeface="Arial" panose="020B0604020202020204" pitchFamily="34" charset="0"/>
                  <a:cs typeface="Arial" panose="020B0604020202020204" pitchFamily="34" charset="0"/>
                </a:rPr>
                <a:t>First Sales</a:t>
              </a:r>
            </a:p>
          </p:txBody>
        </p:sp>
        <p:sp>
          <p:nvSpPr>
            <p:cNvPr id="7207" name="TextBox 31"/>
            <p:cNvSpPr txBox="1">
              <a:spLocks noChangeArrowheads="1"/>
            </p:cNvSpPr>
            <p:nvPr/>
          </p:nvSpPr>
          <p:spPr bwMode="auto">
            <a:xfrm>
              <a:off x="5232708" y="2047076"/>
              <a:ext cx="1133005" cy="556893"/>
            </a:xfrm>
            <a:prstGeom prst="rect">
              <a:avLst/>
            </a:prstGeom>
            <a:noFill/>
            <a:ln w="9525">
              <a:noFill/>
              <a:miter lim="800000"/>
              <a:headEnd/>
              <a:tailEnd/>
            </a:ln>
          </p:spPr>
          <p:txBody>
            <a:bodyPr>
              <a:spAutoFit/>
            </a:bodyPr>
            <a:lstStyle/>
            <a:p>
              <a:pPr algn="ctr" fontAlgn="auto">
                <a:spcBef>
                  <a:spcPts val="0"/>
                </a:spcBef>
                <a:spcAft>
                  <a:spcPts val="0"/>
                </a:spcAft>
              </a:pPr>
              <a:r>
                <a:rPr lang="en-US" sz="1800" dirty="0">
                  <a:latin typeface="Arial" panose="020B0604020202020204" pitchFamily="34" charset="0"/>
                  <a:cs typeface="Arial" panose="020B0604020202020204" pitchFamily="34" charset="0"/>
                </a:rPr>
                <a:t>35 Grocery Stores</a:t>
              </a:r>
            </a:p>
          </p:txBody>
        </p:sp>
        <p:sp>
          <p:nvSpPr>
            <p:cNvPr id="7208" name="TextBox 33"/>
            <p:cNvSpPr txBox="1">
              <a:spLocks noChangeArrowheads="1"/>
            </p:cNvSpPr>
            <p:nvPr/>
          </p:nvSpPr>
          <p:spPr bwMode="auto">
            <a:xfrm>
              <a:off x="6422362" y="2353566"/>
              <a:ext cx="981938" cy="556987"/>
            </a:xfrm>
            <a:prstGeom prst="rect">
              <a:avLst/>
            </a:prstGeom>
            <a:noFill/>
            <a:ln w="9525">
              <a:noFill/>
              <a:miter lim="800000"/>
              <a:headEnd/>
              <a:tailEnd/>
            </a:ln>
          </p:spPr>
          <p:txBody>
            <a:bodyPr>
              <a:spAutoFit/>
            </a:bodyPr>
            <a:lstStyle/>
            <a:p>
              <a:pPr algn="ctr" fontAlgn="auto">
                <a:spcBef>
                  <a:spcPts val="0"/>
                </a:spcBef>
                <a:spcAft>
                  <a:spcPts val="0"/>
                </a:spcAft>
              </a:pPr>
              <a:r>
                <a:rPr lang="en-US" sz="1800" dirty="0">
                  <a:latin typeface="Arial" panose="020B0604020202020204" pitchFamily="34" charset="0"/>
                  <a:cs typeface="Arial" panose="020B0604020202020204" pitchFamily="34" charset="0"/>
                </a:rPr>
                <a:t>First Bulk </a:t>
              </a:r>
              <a:r>
                <a:rPr lang="en-US" sz="1800" dirty="0" smtClean="0">
                  <a:latin typeface="Arial" panose="020B0604020202020204" pitchFamily="34" charset="0"/>
                  <a:cs typeface="Arial" panose="020B0604020202020204" pitchFamily="34" charset="0"/>
                </a:rPr>
                <a:t>Sale</a:t>
              </a:r>
              <a:endParaRPr lang="en-US" sz="1800" dirty="0">
                <a:latin typeface="Arial" panose="020B0604020202020204" pitchFamily="34" charset="0"/>
                <a:cs typeface="Arial" panose="020B0604020202020204" pitchFamily="34" charset="0"/>
              </a:endParaRPr>
            </a:p>
          </p:txBody>
        </p:sp>
        <p:cxnSp>
          <p:nvCxnSpPr>
            <p:cNvPr id="36" name="Straight Arrow Connector 35"/>
            <p:cNvCxnSpPr/>
            <p:nvPr/>
          </p:nvCxnSpPr>
          <p:spPr>
            <a:xfrm rot="5400000" flipH="1" flipV="1">
              <a:off x="819291" y="2377910"/>
              <a:ext cx="1237270" cy="157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174" name="TextBox 147"/>
          <p:cNvSpPr txBox="1">
            <a:spLocks noChangeArrowheads="1"/>
          </p:cNvSpPr>
          <p:nvPr/>
        </p:nvSpPr>
        <p:spPr bwMode="auto">
          <a:xfrm>
            <a:off x="7810500" y="2514600"/>
            <a:ext cx="1219200" cy="646331"/>
          </a:xfrm>
          <a:prstGeom prst="rect">
            <a:avLst/>
          </a:prstGeom>
          <a:noFill/>
          <a:ln w="9525">
            <a:noFill/>
            <a:miter lim="800000"/>
            <a:headEnd/>
            <a:tailEnd/>
          </a:ln>
        </p:spPr>
        <p:txBody>
          <a:bodyPr>
            <a:spAutoFit/>
          </a:bodyPr>
          <a:lstStyle/>
          <a:p>
            <a:pPr algn="ctr" fontAlgn="auto">
              <a:spcBef>
                <a:spcPts val="0"/>
              </a:spcBef>
              <a:spcAft>
                <a:spcPts val="0"/>
              </a:spcAft>
            </a:pPr>
            <a:r>
              <a:rPr lang="en-US" sz="1800" dirty="0">
                <a:latin typeface="Calibri"/>
                <a:cs typeface="+mn-cs"/>
              </a:rPr>
              <a:t>400-500 </a:t>
            </a:r>
            <a:r>
              <a:rPr lang="en-US" sz="1800" dirty="0" smtClean="0">
                <a:latin typeface="Calibri"/>
                <a:cs typeface="+mn-cs"/>
              </a:rPr>
              <a:t>Stores</a:t>
            </a:r>
            <a:endParaRPr lang="en-US" sz="1800" dirty="0">
              <a:latin typeface="Calibri"/>
              <a:cs typeface="+mn-cs"/>
            </a:endParaRPr>
          </a:p>
        </p:txBody>
      </p:sp>
      <p:sp>
        <p:nvSpPr>
          <p:cNvPr id="7177" name="TextBox 209"/>
          <p:cNvSpPr txBox="1">
            <a:spLocks noChangeArrowheads="1"/>
          </p:cNvSpPr>
          <p:nvPr/>
        </p:nvSpPr>
        <p:spPr bwMode="auto">
          <a:xfrm>
            <a:off x="5524500" y="914400"/>
            <a:ext cx="762000" cy="584200"/>
          </a:xfrm>
          <a:prstGeom prst="rect">
            <a:avLst/>
          </a:prstGeom>
          <a:noFill/>
          <a:ln w="9525">
            <a:noFill/>
            <a:miter lim="800000"/>
            <a:headEnd/>
            <a:tailEnd/>
          </a:ln>
        </p:spPr>
        <p:txBody>
          <a:bodyPr>
            <a:spAutoFit/>
          </a:bodyPr>
          <a:lstStyle/>
          <a:p>
            <a:pPr algn="ctr" fontAlgn="auto">
              <a:spcBef>
                <a:spcPts val="0"/>
              </a:spcBef>
              <a:spcAft>
                <a:spcPts val="0"/>
              </a:spcAft>
            </a:pPr>
            <a:r>
              <a:rPr lang="en-US" sz="1600">
                <a:solidFill>
                  <a:prstClr val="black"/>
                </a:solidFill>
                <a:latin typeface="Calibri"/>
                <a:cs typeface="+mn-cs"/>
              </a:rPr>
              <a:t>Sept 2009</a:t>
            </a:r>
          </a:p>
        </p:txBody>
      </p:sp>
      <p:sp>
        <p:nvSpPr>
          <p:cNvPr id="7178" name="TextBox 214"/>
          <p:cNvSpPr txBox="1">
            <a:spLocks noChangeArrowheads="1"/>
          </p:cNvSpPr>
          <p:nvPr/>
        </p:nvSpPr>
        <p:spPr bwMode="auto">
          <a:xfrm>
            <a:off x="3162300" y="914400"/>
            <a:ext cx="690563" cy="584200"/>
          </a:xfrm>
          <a:prstGeom prst="rect">
            <a:avLst/>
          </a:prstGeom>
          <a:noFill/>
          <a:ln w="9525">
            <a:noFill/>
            <a:miter lim="800000"/>
            <a:headEnd/>
            <a:tailEnd/>
          </a:ln>
        </p:spPr>
        <p:txBody>
          <a:bodyPr>
            <a:spAutoFit/>
          </a:bodyPr>
          <a:lstStyle/>
          <a:p>
            <a:pPr algn="ctr" fontAlgn="auto">
              <a:spcBef>
                <a:spcPts val="0"/>
              </a:spcBef>
              <a:spcAft>
                <a:spcPts val="0"/>
              </a:spcAft>
            </a:pPr>
            <a:r>
              <a:rPr lang="en-US" sz="1600">
                <a:solidFill>
                  <a:prstClr val="black"/>
                </a:solidFill>
                <a:latin typeface="Calibri"/>
                <a:cs typeface="+mn-cs"/>
              </a:rPr>
              <a:t>July 2008</a:t>
            </a:r>
          </a:p>
        </p:txBody>
      </p:sp>
      <p:cxnSp>
        <p:nvCxnSpPr>
          <p:cNvPr id="225" name="Straight Arrow Connector 224"/>
          <p:cNvCxnSpPr/>
          <p:nvPr/>
        </p:nvCxnSpPr>
        <p:spPr>
          <a:xfrm rot="5400000" flipH="1" flipV="1">
            <a:off x="620518" y="2007580"/>
            <a:ext cx="381000" cy="31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bwMode="auto">
          <a:xfrm rot="5400000" flipH="1" flipV="1">
            <a:off x="2174875" y="2435225"/>
            <a:ext cx="908050" cy="457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rot="5400000" flipH="1" flipV="1">
            <a:off x="8268494" y="23614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flipH="1" flipV="1">
            <a:off x="7048500" y="2428875"/>
            <a:ext cx="9144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5400000" flipH="1" flipV="1">
            <a:off x="4762500" y="2286000"/>
            <a:ext cx="6096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flipH="1" flipV="1">
            <a:off x="3400425" y="2886075"/>
            <a:ext cx="1371600" cy="190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V="1">
            <a:off x="6210300" y="2209800"/>
            <a:ext cx="304800" cy="4215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flipH="1" flipV="1">
            <a:off x="3316288" y="2405716"/>
            <a:ext cx="381000" cy="31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0" name="TextBox 7"/>
          <p:cNvSpPr txBox="1">
            <a:spLocks noChangeArrowheads="1"/>
          </p:cNvSpPr>
          <p:nvPr/>
        </p:nvSpPr>
        <p:spPr bwMode="auto">
          <a:xfrm>
            <a:off x="0" y="5486400"/>
            <a:ext cx="9220200" cy="461665"/>
          </a:xfrm>
          <a:prstGeom prst="rect">
            <a:avLst/>
          </a:prstGeom>
          <a:noFill/>
          <a:ln w="9525">
            <a:noFill/>
            <a:miter lim="800000"/>
            <a:headEnd/>
            <a:tailEnd/>
          </a:ln>
        </p:spPr>
        <p:txBody>
          <a:bodyPr wrap="square">
            <a:spAutoFit/>
          </a:bodyPr>
          <a:lstStyle/>
          <a:p>
            <a:pPr marL="457200" indent="-457200" algn="ctr" fontAlgn="auto">
              <a:spcBef>
                <a:spcPts val="0"/>
              </a:spcBef>
              <a:spcAft>
                <a:spcPts val="0"/>
              </a:spcAft>
              <a:buClr>
                <a:srgbClr val="000066"/>
              </a:buClr>
            </a:pPr>
            <a:r>
              <a:rPr lang="en-US" sz="2400" dirty="0">
                <a:latin typeface="Arial" pitchFamily="34" charset="0"/>
                <a:cs typeface="Arial" pitchFamily="34" charset="0"/>
              </a:rPr>
              <a:t>$4.7M </a:t>
            </a:r>
            <a:r>
              <a:rPr lang="en-US" sz="2400" dirty="0" smtClean="0">
                <a:latin typeface="Arial" pitchFamily="34" charset="0"/>
                <a:cs typeface="Arial" pitchFamily="34" charset="0"/>
              </a:rPr>
              <a:t>sales, 95 jobs, impact </a:t>
            </a:r>
            <a:r>
              <a:rPr lang="en-US" sz="2400" dirty="0">
                <a:latin typeface="Arial" pitchFamily="34" charset="0"/>
                <a:cs typeface="Arial" pitchFamily="34" charset="0"/>
              </a:rPr>
              <a:t>in 4 </a:t>
            </a:r>
            <a:r>
              <a:rPr lang="en-US" sz="2400" dirty="0" smtClean="0">
                <a:latin typeface="Arial" pitchFamily="34" charset="0"/>
                <a:cs typeface="Arial" pitchFamily="34" charset="0"/>
              </a:rPr>
              <a:t>states (MD</a:t>
            </a:r>
            <a:r>
              <a:rPr lang="en-US" sz="2400" dirty="0">
                <a:latin typeface="Arial" pitchFamily="34" charset="0"/>
                <a:cs typeface="Arial" pitchFamily="34" charset="0"/>
              </a:rPr>
              <a:t>, IA, IL, </a:t>
            </a:r>
            <a:r>
              <a:rPr lang="en-US" sz="2400" dirty="0" smtClean="0">
                <a:latin typeface="Arial" pitchFamily="34" charset="0"/>
                <a:cs typeface="Arial" pitchFamily="34" charset="0"/>
              </a:rPr>
              <a:t>TX)</a:t>
            </a:r>
            <a:endParaRPr lang="en-US" sz="2400" dirty="0">
              <a:latin typeface="Arial" pitchFamily="34" charset="0"/>
              <a:cs typeface="Arial" pitchFamily="34" charset="0"/>
            </a:endParaRPr>
          </a:p>
        </p:txBody>
      </p:sp>
      <p:sp>
        <p:nvSpPr>
          <p:cNvPr id="101" name="Rectangle 100"/>
          <p:cNvSpPr/>
          <p:nvPr/>
        </p:nvSpPr>
        <p:spPr>
          <a:xfrm>
            <a:off x="2005817" y="3942613"/>
            <a:ext cx="1118383" cy="523220"/>
          </a:xfrm>
          <a:prstGeom prst="rect">
            <a:avLst/>
          </a:prstGeom>
        </p:spPr>
        <p:txBody>
          <a:bodyPr wrap="square">
            <a:spAutoFit/>
          </a:bodyPr>
          <a:lstStyle/>
          <a:p>
            <a:pPr algn="ctr" fontAlgn="auto">
              <a:spcBef>
                <a:spcPts val="0"/>
              </a:spcBef>
              <a:spcAft>
                <a:spcPts val="0"/>
              </a:spcAft>
            </a:pPr>
            <a:r>
              <a:rPr lang="en-US" sz="1400" dirty="0">
                <a:solidFill>
                  <a:srgbClr val="FFFF00"/>
                </a:solidFill>
                <a:latin typeface="Arial" pitchFamily="34" charset="0"/>
                <a:cs typeface="Arial" pitchFamily="34" charset="0"/>
              </a:rPr>
              <a:t>U.S. </a:t>
            </a:r>
            <a:r>
              <a:rPr lang="en-US" sz="1400" dirty="0" smtClean="0">
                <a:solidFill>
                  <a:srgbClr val="FFFF00"/>
                </a:solidFill>
                <a:latin typeface="Arial" pitchFamily="34" charset="0"/>
                <a:cs typeface="Arial" pitchFamily="34" charset="0"/>
              </a:rPr>
              <a:t>Patent</a:t>
            </a:r>
          </a:p>
          <a:p>
            <a:pPr algn="ctr" fontAlgn="auto">
              <a:spcBef>
                <a:spcPts val="0"/>
              </a:spcBef>
              <a:spcAft>
                <a:spcPts val="0"/>
              </a:spcAft>
            </a:pPr>
            <a:r>
              <a:rPr lang="en-US" sz="1400" dirty="0" smtClean="0">
                <a:solidFill>
                  <a:prstClr val="white"/>
                </a:solidFill>
                <a:latin typeface="Arial" pitchFamily="34" charset="0"/>
                <a:cs typeface="Arial" pitchFamily="34" charset="0"/>
              </a:rPr>
              <a:t>6,224,921 </a:t>
            </a:r>
            <a:endParaRPr lang="en-US" sz="14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455155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5"/>
          <p:cNvSpPr txBox="1">
            <a:spLocks noChangeArrowheads="1"/>
          </p:cNvSpPr>
          <p:nvPr/>
        </p:nvSpPr>
        <p:spPr bwMode="auto">
          <a:xfrm>
            <a:off x="584334" y="533400"/>
            <a:ext cx="4432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sz="3200" dirty="0" smtClean="0"/>
              <a:t>Summary</a:t>
            </a:r>
            <a:endParaRPr lang="en-US" sz="3200" dirty="0"/>
          </a:p>
        </p:txBody>
      </p:sp>
      <p:sp>
        <p:nvSpPr>
          <p:cNvPr id="13318" name="TextBox 6"/>
          <p:cNvSpPr txBox="1">
            <a:spLocks noChangeArrowheads="1"/>
          </p:cNvSpPr>
          <p:nvPr/>
        </p:nvSpPr>
        <p:spPr bwMode="auto">
          <a:xfrm>
            <a:off x="584334" y="1371600"/>
            <a:ext cx="8001000" cy="5432256"/>
          </a:xfrm>
          <a:prstGeom prst="rect">
            <a:avLst/>
          </a:prstGeom>
          <a:noFill/>
          <a:ln w="9525">
            <a:noFill/>
            <a:miter lim="800000"/>
            <a:headEnd/>
            <a:tailEnd/>
          </a:ln>
        </p:spPr>
        <p:txBody>
          <a:bodyPr>
            <a:spAutoFit/>
          </a:bodyPr>
          <a:lstStyle/>
          <a:p>
            <a:pPr marL="225425" indent="-225425">
              <a:spcAft>
                <a:spcPts val="1000"/>
              </a:spcAft>
              <a:buFont typeface="Arial" pitchFamily="34" charset="0"/>
              <a:buChar char="•"/>
              <a:defRPr/>
            </a:pPr>
            <a:r>
              <a:rPr lang="en-US" sz="2400" b="0" dirty="0" smtClean="0">
                <a:latin typeface="Arial" charset="0"/>
                <a:ea typeface="ヒラギノ角ゴ Pro W3" pitchFamily="-109" charset="-128"/>
              </a:rPr>
              <a:t>Role of technology transfer is to encourage private business development to make innovations available</a:t>
            </a:r>
            <a:endParaRPr lang="en-US" sz="2400" b="0" dirty="0">
              <a:latin typeface="Arial" charset="0"/>
              <a:ea typeface="ヒラギノ角ゴ Pro W3" pitchFamily="-109" charset="-128"/>
            </a:endParaRPr>
          </a:p>
          <a:p>
            <a:pPr marL="225425" indent="-225425">
              <a:spcAft>
                <a:spcPts val="1000"/>
              </a:spcAft>
              <a:buFont typeface="Arial" pitchFamily="34" charset="0"/>
              <a:buChar char="•"/>
              <a:defRPr/>
            </a:pPr>
            <a:r>
              <a:rPr lang="en-US" sz="2400" b="0" dirty="0" smtClean="0">
                <a:latin typeface="Arial" charset="0"/>
                <a:ea typeface="ヒラギノ角ゴ Pro W3" pitchFamily="-109" charset="-128"/>
              </a:rPr>
              <a:t>Decentralized role of government, rely on partnerships</a:t>
            </a:r>
          </a:p>
          <a:p>
            <a:pPr marL="225425" indent="-225425">
              <a:spcAft>
                <a:spcPts val="1000"/>
              </a:spcAft>
              <a:buFont typeface="Arial" pitchFamily="34" charset="0"/>
              <a:buChar char="•"/>
              <a:defRPr/>
            </a:pPr>
            <a:r>
              <a:rPr lang="en-US" sz="2400" dirty="0" smtClean="0">
                <a:latin typeface="Arial" charset="0"/>
                <a:ea typeface="ヒラギノ角ゴ Pro W3" pitchFamily="-109" charset="-128"/>
              </a:rPr>
              <a:t>Continued emphasis on technology and innovation</a:t>
            </a:r>
          </a:p>
          <a:p>
            <a:pPr marL="225425" indent="-225425">
              <a:spcAft>
                <a:spcPts val="1000"/>
              </a:spcAft>
              <a:buFont typeface="Arial" pitchFamily="34" charset="0"/>
              <a:buChar char="•"/>
              <a:defRPr/>
            </a:pPr>
            <a:endParaRPr lang="en-US" sz="2400" b="0" dirty="0">
              <a:latin typeface="Arial" charset="0"/>
              <a:ea typeface="ヒラギノ角ゴ Pro W3" pitchFamily="-109" charset="-128"/>
            </a:endParaRPr>
          </a:p>
          <a:p>
            <a:pPr algn="ctr">
              <a:spcAft>
                <a:spcPts val="1000"/>
              </a:spcAft>
              <a:defRPr/>
            </a:pPr>
            <a:r>
              <a:rPr lang="en-US" sz="3200" dirty="0" smtClean="0">
                <a:latin typeface="Arial" charset="0"/>
                <a:ea typeface="ヒラギノ角ゴ Pro W3" pitchFamily="-109" charset="-128"/>
              </a:rPr>
              <a:t>Thank You</a:t>
            </a:r>
          </a:p>
          <a:p>
            <a:pPr algn="ctr">
              <a:spcAft>
                <a:spcPts val="1000"/>
              </a:spcAft>
              <a:defRPr/>
            </a:pPr>
            <a:endParaRPr lang="en-US" sz="2400" b="0" dirty="0">
              <a:latin typeface="Arial" charset="0"/>
              <a:ea typeface="ヒラギノ角ゴ Pro W3" pitchFamily="-109" charset="-128"/>
            </a:endParaRPr>
          </a:p>
          <a:p>
            <a:pPr algn="ctr">
              <a:spcAft>
                <a:spcPts val="1000"/>
              </a:spcAft>
              <a:defRPr/>
            </a:pPr>
            <a:r>
              <a:rPr lang="en-US" sz="2400" dirty="0" smtClean="0">
                <a:latin typeface="Arial" charset="0"/>
                <a:ea typeface="ヒラギノ角ゴ Pro W3" pitchFamily="-109" charset="-128"/>
              </a:rPr>
              <a:t>Paul Zielinski</a:t>
            </a:r>
          </a:p>
          <a:p>
            <a:pPr algn="ctr">
              <a:spcAft>
                <a:spcPts val="1000"/>
              </a:spcAft>
              <a:defRPr/>
            </a:pPr>
            <a:r>
              <a:rPr lang="en-US" sz="2400" b="0" dirty="0" smtClean="0">
                <a:latin typeface="Arial" charset="0"/>
                <a:ea typeface="ヒラギノ角ゴ Pro W3" pitchFamily="-109" charset="-128"/>
              </a:rPr>
              <a:t>Paul.zielinski@nist.gov</a:t>
            </a:r>
          </a:p>
          <a:p>
            <a:pPr marL="225425" indent="-225425">
              <a:spcAft>
                <a:spcPts val="1000"/>
              </a:spcAft>
              <a:buFont typeface="Arial" pitchFamily="34" charset="0"/>
              <a:buChar char="•"/>
              <a:defRPr/>
            </a:pPr>
            <a:endParaRPr lang="en-US" sz="2400" b="0" dirty="0">
              <a:latin typeface="Arial" charset="0"/>
              <a:ea typeface="ヒラギノ角ゴ Pro W3" pitchFamily="-109" charset="-128"/>
            </a:endParaRPr>
          </a:p>
          <a:p>
            <a:pPr>
              <a:spcAft>
                <a:spcPts val="1000"/>
              </a:spcAft>
              <a:defRPr/>
            </a:pPr>
            <a:r>
              <a:rPr lang="en-US" sz="2400" b="0" dirty="0">
                <a:latin typeface="Arial" charset="0"/>
                <a:ea typeface="ヒラギノ角ゴ Pro W3" pitchFamily="-109" charset="-128"/>
              </a:rPr>
              <a:t> </a:t>
            </a:r>
          </a:p>
        </p:txBody>
      </p:sp>
    </p:spTree>
    <p:extLst>
      <p:ext uri="{BB962C8B-B14F-4D97-AF65-F5344CB8AC3E}">
        <p14:creationId xmlns:p14="http://schemas.microsoft.com/office/powerpoint/2010/main" val="3854012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9148" y="1000225"/>
            <a:ext cx="8240027" cy="762000"/>
          </a:xfrm>
        </p:spPr>
        <p:txBody>
          <a:bodyPr/>
          <a:lstStyle/>
          <a:p>
            <a:r>
              <a:rPr lang="en-US" sz="3600" cap="none" dirty="0" smtClean="0">
                <a:effectLst/>
                <a:latin typeface="Arial" panose="020B0604020202020204" pitchFamily="34" charset="0"/>
                <a:cs typeface="Arial" panose="020B0604020202020204" pitchFamily="34" charset="0"/>
              </a:rPr>
              <a:t>Goal of </a:t>
            </a:r>
            <a:r>
              <a:rPr lang="en-US" sz="3600" cap="none" dirty="0" smtClean="0">
                <a:latin typeface="Arial" panose="020B0604020202020204" pitchFamily="34" charset="0"/>
                <a:cs typeface="Arial" panose="020B0604020202020204" pitchFamily="34" charset="0"/>
              </a:rPr>
              <a:t>U.S. </a:t>
            </a:r>
            <a:r>
              <a:rPr lang="en-US" sz="3600" cap="none" dirty="0" smtClean="0">
                <a:effectLst/>
                <a:latin typeface="Arial" panose="020B0604020202020204" pitchFamily="34" charset="0"/>
                <a:cs typeface="Arial" panose="020B0604020202020204" pitchFamily="34" charset="0"/>
              </a:rPr>
              <a:t>Technology Transfer: Availability and Use of Innovations</a:t>
            </a:r>
            <a:endParaRPr lang="en-US" cap="none" dirty="0" smtClean="0">
              <a:effectLst/>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094473" y="2290813"/>
            <a:ext cx="3124200" cy="3352800"/>
          </a:xfrm>
          <a:prstGeom prst="rect">
            <a:avLst/>
          </a:prstGeom>
        </p:spPr>
        <p:txBody>
          <a:bodyPr/>
          <a:lstStyle/>
          <a:p>
            <a:pPr marL="0" indent="0">
              <a:buNone/>
              <a:defRPr/>
            </a:pPr>
            <a:r>
              <a:rPr lang="en-US" sz="2800" b="1" dirty="0" smtClean="0">
                <a:effectLst/>
                <a:latin typeface="+mj-lt"/>
              </a:rPr>
              <a:t>Government</a:t>
            </a:r>
          </a:p>
          <a:p>
            <a:pPr>
              <a:buClrTx/>
              <a:buFont typeface="Arial" pitchFamily="34" charset="0"/>
              <a:buChar char="•"/>
              <a:defRPr/>
            </a:pPr>
            <a:r>
              <a:rPr lang="en-US" sz="2800" dirty="0" smtClean="0">
                <a:effectLst/>
                <a:latin typeface="+mj-lt"/>
              </a:rPr>
              <a:t>Research/Invent</a:t>
            </a:r>
          </a:p>
          <a:p>
            <a:pPr>
              <a:buClrTx/>
              <a:buFont typeface="Arial" pitchFamily="34" charset="0"/>
              <a:buChar char="•"/>
              <a:defRPr/>
            </a:pPr>
            <a:r>
              <a:rPr lang="en-US" sz="2800" dirty="0" smtClean="0">
                <a:effectLst/>
                <a:latin typeface="+mj-lt"/>
              </a:rPr>
              <a:t>Regulate</a:t>
            </a:r>
          </a:p>
          <a:p>
            <a:pPr>
              <a:buClrTx/>
              <a:buFont typeface="Arial" pitchFamily="34" charset="0"/>
              <a:buChar char="•"/>
              <a:defRPr/>
            </a:pPr>
            <a:r>
              <a:rPr lang="en-US" sz="2800" dirty="0" smtClean="0">
                <a:effectLst/>
                <a:latin typeface="+mj-lt"/>
              </a:rPr>
              <a:t>Public benefit</a:t>
            </a:r>
          </a:p>
          <a:p>
            <a:pPr>
              <a:buClrTx/>
              <a:buFont typeface="Arial" pitchFamily="34" charset="0"/>
              <a:buChar char="•"/>
              <a:defRPr/>
            </a:pPr>
            <a:r>
              <a:rPr lang="en-US" sz="2800" dirty="0" smtClean="0">
                <a:effectLst/>
                <a:latin typeface="+mj-lt"/>
              </a:rPr>
              <a:t>Consumer</a:t>
            </a:r>
          </a:p>
        </p:txBody>
      </p:sp>
      <p:pic>
        <p:nvPicPr>
          <p:cNvPr id="7172" name="Picture 2" descr="C:\Documents and Settings\pzielins\Local Settings\Temporary Internet Files\Content.IE5\3HA475BX\MCj0433896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05075"/>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C:\Documents and Settings\pzielins\Local Settings\Temporary Internet Files\Content.IE5\WY99QXWO\MCj0439824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733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5181600" y="2286000"/>
            <a:ext cx="2895600" cy="2743200"/>
          </a:xfrm>
          <a:prstGeom prst="rect">
            <a:avLst/>
          </a:prstGeom>
          <a:noFill/>
          <a:ln w="9525">
            <a:noFill/>
            <a:miter lim="800000"/>
            <a:headEnd/>
            <a:tailEnd/>
          </a:ln>
        </p:spPr>
        <p:txBody>
          <a:bodyPr/>
          <a:lstStyle/>
          <a:p>
            <a:pPr marL="342900" indent="-342900" eaLnBrk="0" hangingPunct="0">
              <a:spcBef>
                <a:spcPct val="20000"/>
              </a:spcBef>
              <a:defRPr/>
            </a:pPr>
            <a:r>
              <a:rPr lang="en-US" sz="2800" kern="0" dirty="0" smtClean="0">
                <a:latin typeface="+mj-lt"/>
              </a:rPr>
              <a:t>Private Industry</a:t>
            </a:r>
            <a:endParaRPr lang="en-US" sz="2800" kern="0" dirty="0">
              <a:latin typeface="+mj-lt"/>
            </a:endParaRPr>
          </a:p>
          <a:p>
            <a:pPr marL="342900" indent="-342900" eaLnBrk="0" hangingPunct="0">
              <a:spcBef>
                <a:spcPct val="20000"/>
              </a:spcBef>
              <a:buFontTx/>
              <a:buChar char="•"/>
              <a:defRPr/>
            </a:pPr>
            <a:r>
              <a:rPr lang="en-US" sz="2800" b="0" kern="0" dirty="0">
                <a:latin typeface="+mj-lt"/>
              </a:rPr>
              <a:t>Develop</a:t>
            </a:r>
          </a:p>
          <a:p>
            <a:pPr marL="342900" indent="-342900" eaLnBrk="0" hangingPunct="0">
              <a:spcBef>
                <a:spcPct val="20000"/>
              </a:spcBef>
              <a:buFontTx/>
              <a:buChar char="•"/>
              <a:defRPr/>
            </a:pPr>
            <a:r>
              <a:rPr lang="en-US" sz="2800" b="0" kern="0" dirty="0">
                <a:latin typeface="+mj-lt"/>
              </a:rPr>
              <a:t>Manufacture</a:t>
            </a:r>
          </a:p>
          <a:p>
            <a:pPr marL="342900" indent="-342900" eaLnBrk="0" hangingPunct="0">
              <a:spcBef>
                <a:spcPct val="20000"/>
              </a:spcBef>
              <a:buFontTx/>
              <a:buChar char="•"/>
              <a:defRPr/>
            </a:pPr>
            <a:r>
              <a:rPr lang="en-US" sz="2800" b="0" kern="0" dirty="0">
                <a:latin typeface="+mj-lt"/>
              </a:rPr>
              <a:t>Distribute</a:t>
            </a:r>
          </a:p>
          <a:p>
            <a:pPr marL="342900" indent="-342900" eaLnBrk="0" hangingPunct="0">
              <a:spcBef>
                <a:spcPct val="20000"/>
              </a:spcBef>
              <a:buFontTx/>
              <a:buChar char="•"/>
              <a:defRPr/>
            </a:pPr>
            <a:r>
              <a:rPr lang="en-US" sz="2800" b="0" kern="0" dirty="0">
                <a:latin typeface="+mj-lt"/>
              </a:rPr>
              <a:t>Market</a:t>
            </a:r>
          </a:p>
          <a:p>
            <a:pPr marL="342900" indent="-342900" eaLnBrk="0" hangingPunct="0">
              <a:spcBef>
                <a:spcPct val="20000"/>
              </a:spcBef>
              <a:buFontTx/>
              <a:buChar char="•"/>
              <a:defRPr/>
            </a:pPr>
            <a:r>
              <a:rPr lang="en-US" sz="2800" b="0" kern="0" dirty="0" smtClean="0">
                <a:latin typeface="+mj-lt"/>
              </a:rPr>
              <a:t>Sell</a:t>
            </a:r>
          </a:p>
          <a:p>
            <a:pPr marL="342900" indent="-342900" eaLnBrk="0" hangingPunct="0">
              <a:spcBef>
                <a:spcPct val="20000"/>
              </a:spcBef>
              <a:buFontTx/>
              <a:buChar char="•"/>
              <a:defRPr/>
            </a:pPr>
            <a:r>
              <a:rPr lang="en-US" sz="2800" kern="0" dirty="0" smtClean="0">
                <a:latin typeface="+mj-lt"/>
              </a:rPr>
              <a:t>Requires private capital</a:t>
            </a:r>
            <a:endParaRPr lang="en-US" sz="2800" b="0" kern="0" dirty="0">
              <a:latin typeface="+mj-lt"/>
            </a:endParaRPr>
          </a:p>
        </p:txBody>
      </p:sp>
      <p:pic>
        <p:nvPicPr>
          <p:cNvPr id="7175" name="Picture 7" descr="C:\Documents and Settings\pzielins\Local Settings\Temporary Internet Files\Content.IE5\H24O652C\MCj0437685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2524125"/>
            <a:ext cx="8667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9" descr="C:\Documents and Settings\pzielins\Local Settings\Temporary Internet Files\Content.IE5\SOAFLZ0X\MCj0434835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038600"/>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eft-Right Arrow 12"/>
          <p:cNvSpPr/>
          <p:nvPr/>
        </p:nvSpPr>
        <p:spPr>
          <a:xfrm>
            <a:off x="3505200" y="3352800"/>
            <a:ext cx="1524000" cy="6096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1998732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76200"/>
            <a:ext cx="8077200" cy="990600"/>
          </a:xfrm>
        </p:spPr>
        <p:txBody>
          <a:bodyPr/>
          <a:lstStyle/>
          <a:p>
            <a:pPr eaLnBrk="1" hangingPunct="1"/>
            <a:r>
              <a:rPr lang="en-US" sz="3600" cap="none" dirty="0" smtClean="0">
                <a:effectLst/>
              </a:rPr>
              <a:t>Government Sponsored Transfer Technology</a:t>
            </a:r>
          </a:p>
        </p:txBody>
      </p:sp>
      <p:sp>
        <p:nvSpPr>
          <p:cNvPr id="3075" name="Rectangle 3"/>
          <p:cNvSpPr>
            <a:spLocks noGrp="1" noChangeArrowheads="1"/>
          </p:cNvSpPr>
          <p:nvPr>
            <p:ph idx="4294967295"/>
          </p:nvPr>
        </p:nvSpPr>
        <p:spPr>
          <a:xfrm>
            <a:off x="457200" y="1143000"/>
            <a:ext cx="8305800" cy="4648200"/>
          </a:xfrm>
          <a:prstGeom prst="rect">
            <a:avLst/>
          </a:prstGeom>
        </p:spPr>
        <p:txBody>
          <a:bodyPr>
            <a:normAutofit fontScale="92500" lnSpcReduction="10000"/>
          </a:bodyPr>
          <a:lstStyle/>
          <a:p>
            <a:pPr eaLnBrk="1" hangingPunct="1">
              <a:buClr>
                <a:schemeClr val="tx1"/>
              </a:buClr>
              <a:buFont typeface="Arial" pitchFamily="34" charset="0"/>
              <a:buChar char="•"/>
              <a:defRPr/>
            </a:pPr>
            <a:r>
              <a:rPr lang="en-US" sz="2400" dirty="0" smtClean="0">
                <a:effectLst/>
                <a:latin typeface="Arial" panose="020B0604020202020204" pitchFamily="34" charset="0"/>
                <a:cs typeface="Arial" panose="020B0604020202020204" pitchFamily="34" charset="0"/>
              </a:rPr>
              <a:t>Large investment in mission focused </a:t>
            </a:r>
            <a:r>
              <a:rPr lang="en-US" sz="2400" dirty="0" smtClean="0">
                <a:effectLst/>
                <a:latin typeface="Arial" panose="020B0604020202020204" pitchFamily="34" charset="0"/>
                <a:cs typeface="Arial" panose="020B0604020202020204" pitchFamily="34" charset="0"/>
              </a:rPr>
              <a:t>research, including basic research - </a:t>
            </a:r>
            <a:r>
              <a:rPr lang="en-US" sz="2400" dirty="0" smtClean="0">
                <a:effectLst/>
                <a:latin typeface="Arial" panose="020B0604020202020204" pitchFamily="34" charset="0"/>
                <a:cs typeface="Arial" panose="020B0604020202020204" pitchFamily="34" charset="0"/>
              </a:rPr>
              <a:t>$140 billion </a:t>
            </a:r>
          </a:p>
          <a:p>
            <a:pPr eaLnBrk="1" hangingPunct="1">
              <a:buClr>
                <a:schemeClr val="tx1"/>
              </a:buClr>
              <a:buFont typeface="Arial" pitchFamily="34" charset="0"/>
              <a:buChar char="•"/>
              <a:defRPr/>
            </a:pPr>
            <a:r>
              <a:rPr lang="en-US" sz="2400" dirty="0" smtClean="0">
                <a:latin typeface="Arial" panose="020B0604020202020204" pitchFamily="34" charset="0"/>
                <a:cs typeface="Arial" panose="020B0604020202020204" pitchFamily="34" charset="0"/>
              </a:rPr>
              <a:t>Missions range from space flight at NASA, defense industries, energy </a:t>
            </a:r>
            <a:r>
              <a:rPr lang="en-US" sz="2400" dirty="0" smtClean="0">
                <a:latin typeface="Arial" panose="020B0604020202020204" pitchFamily="34" charset="0"/>
                <a:cs typeface="Arial" panose="020B0604020202020204" pitchFamily="34" charset="0"/>
              </a:rPr>
              <a:t>production, health care </a:t>
            </a:r>
            <a:r>
              <a:rPr lang="en-US" sz="2400" dirty="0" smtClean="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many </a:t>
            </a:r>
            <a:r>
              <a:rPr lang="en-US" sz="2400" dirty="0" smtClean="0">
                <a:latin typeface="Arial" panose="020B0604020202020204" pitchFamily="34" charset="0"/>
                <a:cs typeface="Arial" panose="020B0604020202020204" pitchFamily="34" charset="0"/>
              </a:rPr>
              <a:t>others</a:t>
            </a:r>
          </a:p>
          <a:p>
            <a:pPr eaLnBrk="1" hangingPunct="1">
              <a:buClr>
                <a:schemeClr val="tx1"/>
              </a:buClr>
              <a:buFont typeface="Arial" pitchFamily="34" charset="0"/>
              <a:buChar char="•"/>
              <a:defRPr/>
            </a:pPr>
            <a:r>
              <a:rPr lang="en-US" sz="2400" dirty="0" smtClean="0">
                <a:latin typeface="Arial" panose="020B0604020202020204" pitchFamily="34" charset="0"/>
                <a:cs typeface="Arial" panose="020B0604020202020204" pitchFamily="34" charset="0"/>
              </a:rPr>
              <a:t>Useful as an economic engine for innovation and growth of new businesses</a:t>
            </a:r>
            <a:endParaRPr lang="en-US" sz="2400" dirty="0" smtClean="0">
              <a:effectLst/>
              <a:latin typeface="Arial" panose="020B0604020202020204" pitchFamily="34" charset="0"/>
              <a:cs typeface="Arial" panose="020B0604020202020204" pitchFamily="34" charset="0"/>
            </a:endParaRPr>
          </a:p>
          <a:p>
            <a:pPr eaLnBrk="1" hangingPunct="1">
              <a:buClr>
                <a:schemeClr val="tx1"/>
              </a:buClr>
              <a:buFont typeface="Arial" pitchFamily="34" charset="0"/>
              <a:buChar char="•"/>
              <a:defRPr/>
            </a:pPr>
            <a:r>
              <a:rPr lang="en-US" sz="2400" dirty="0" smtClean="0">
                <a:effectLst/>
                <a:latin typeface="Arial" panose="020B0604020202020204" pitchFamily="34" charset="0"/>
                <a:cs typeface="Arial" panose="020B0604020202020204" pitchFamily="34" charset="0"/>
              </a:rPr>
              <a:t>We consider </a:t>
            </a:r>
            <a:r>
              <a:rPr lang="en-US" sz="2400" dirty="0" smtClean="0">
                <a:latin typeface="Arial" panose="020B0604020202020204" pitchFamily="34" charset="0"/>
                <a:cs typeface="Arial" panose="020B0604020202020204" pitchFamily="34" charset="0"/>
              </a:rPr>
              <a:t>an expansive view of technology transfer</a:t>
            </a:r>
          </a:p>
          <a:p>
            <a:pPr lvl="1">
              <a:buClr>
                <a:schemeClr val="tx1"/>
              </a:buClr>
              <a:defRPr/>
            </a:pPr>
            <a:r>
              <a:rPr lang="en-US" sz="2400" dirty="0" smtClean="0">
                <a:effectLst/>
                <a:latin typeface="Arial" panose="020B0604020202020204" pitchFamily="34" charset="0"/>
                <a:cs typeface="Arial" panose="020B0604020202020204" pitchFamily="34" charset="0"/>
              </a:rPr>
              <a:t>Patenting/Licensing</a:t>
            </a:r>
          </a:p>
          <a:p>
            <a:pPr lvl="1">
              <a:buClr>
                <a:schemeClr val="tx1"/>
              </a:buClr>
              <a:defRPr/>
            </a:pPr>
            <a:r>
              <a:rPr lang="en-US" sz="2400" dirty="0" smtClean="0">
                <a:effectLst/>
                <a:latin typeface="Arial" panose="020B0604020202020204" pitchFamily="34" charset="0"/>
                <a:cs typeface="Arial" panose="020B0604020202020204" pitchFamily="34" charset="0"/>
              </a:rPr>
              <a:t>Technical publications </a:t>
            </a:r>
          </a:p>
          <a:p>
            <a:pPr lvl="1">
              <a:buClr>
                <a:schemeClr val="tx1"/>
              </a:buClr>
              <a:defRPr/>
            </a:pPr>
            <a:r>
              <a:rPr lang="en-US" sz="2400" dirty="0" smtClean="0">
                <a:effectLst/>
                <a:latin typeface="Arial" panose="020B0604020202020204" pitchFamily="34" charset="0"/>
                <a:cs typeface="Arial" panose="020B0604020202020204" pitchFamily="34" charset="0"/>
              </a:rPr>
              <a:t>Collaborations – formal and informal</a:t>
            </a:r>
          </a:p>
          <a:p>
            <a:pPr lvl="1">
              <a:buClr>
                <a:schemeClr val="tx1"/>
              </a:buClr>
              <a:defRPr/>
            </a:pPr>
            <a:r>
              <a:rPr lang="en-US" sz="2400" dirty="0" smtClean="0">
                <a:effectLst/>
                <a:latin typeface="Arial" panose="020B0604020202020204" pitchFamily="34" charset="0"/>
                <a:cs typeface="Arial" panose="020B0604020202020204" pitchFamily="34" charset="0"/>
              </a:rPr>
              <a:t>Public Domain software</a:t>
            </a:r>
          </a:p>
        </p:txBody>
      </p:sp>
    </p:spTree>
    <p:extLst>
      <p:ext uri="{BB962C8B-B14F-4D97-AF65-F5344CB8AC3E}">
        <p14:creationId xmlns:p14="http://schemas.microsoft.com/office/powerpoint/2010/main" val="2365375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5"/>
          <p:cNvSpPr txBox="1">
            <a:spLocks noChangeArrowheads="1"/>
          </p:cNvSpPr>
          <p:nvPr/>
        </p:nvSpPr>
        <p:spPr bwMode="auto">
          <a:xfrm>
            <a:off x="584334" y="533400"/>
            <a:ext cx="4432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sz="3200" dirty="0"/>
              <a:t>Policy </a:t>
            </a:r>
            <a:r>
              <a:rPr lang="en-US" sz="3200" dirty="0" smtClean="0"/>
              <a:t>Coordination</a:t>
            </a:r>
            <a:endParaRPr lang="en-US" sz="3200" dirty="0"/>
          </a:p>
        </p:txBody>
      </p:sp>
      <p:sp>
        <p:nvSpPr>
          <p:cNvPr id="13318" name="TextBox 6"/>
          <p:cNvSpPr txBox="1">
            <a:spLocks noChangeArrowheads="1"/>
          </p:cNvSpPr>
          <p:nvPr/>
        </p:nvSpPr>
        <p:spPr bwMode="auto">
          <a:xfrm>
            <a:off x="584334" y="1139030"/>
            <a:ext cx="8001000" cy="5037276"/>
          </a:xfrm>
          <a:prstGeom prst="rect">
            <a:avLst/>
          </a:prstGeom>
          <a:noFill/>
          <a:ln w="9525">
            <a:noFill/>
            <a:miter lim="800000"/>
            <a:headEnd/>
            <a:tailEnd/>
          </a:ln>
        </p:spPr>
        <p:txBody>
          <a:bodyPr>
            <a:spAutoFit/>
          </a:bodyPr>
          <a:lstStyle/>
          <a:p>
            <a:pPr marL="225425" indent="-225425">
              <a:spcAft>
                <a:spcPts val="1000"/>
              </a:spcAft>
              <a:buFont typeface="Arial" pitchFamily="34" charset="0"/>
              <a:buChar char="•"/>
              <a:defRPr/>
            </a:pPr>
            <a:r>
              <a:rPr lang="en-US" sz="2400" b="0" dirty="0" smtClean="0">
                <a:latin typeface="Arial" charset="0"/>
                <a:ea typeface="ヒラギノ角ゴ Pro W3" pitchFamily="-109" charset="-128"/>
              </a:rPr>
              <a:t>The U.S. Department of Commerce provides policy coordination and promulgation </a:t>
            </a:r>
            <a:r>
              <a:rPr lang="en-US" sz="2400" b="0" dirty="0">
                <a:latin typeface="Arial" charset="0"/>
                <a:ea typeface="ヒラギノ角ゴ Pro W3" pitchFamily="-109" charset="-128"/>
              </a:rPr>
              <a:t>of technology transfer </a:t>
            </a:r>
            <a:r>
              <a:rPr lang="en-US" sz="2400" b="0" dirty="0" smtClean="0">
                <a:latin typeface="Arial" charset="0"/>
                <a:ea typeface="ヒラギノ角ゴ Pro W3" pitchFamily="-109" charset="-128"/>
              </a:rPr>
              <a:t>regulation</a:t>
            </a:r>
            <a:endParaRPr lang="en-US" sz="2400" b="0" dirty="0">
              <a:latin typeface="Arial" charset="0"/>
              <a:ea typeface="ヒラギノ角ゴ Pro W3" pitchFamily="-109" charset="-128"/>
            </a:endParaRPr>
          </a:p>
          <a:p>
            <a:pPr marL="225425" indent="-225425">
              <a:spcAft>
                <a:spcPts val="1000"/>
              </a:spcAft>
              <a:buFont typeface="Arial" pitchFamily="34" charset="0"/>
              <a:buChar char="•"/>
              <a:defRPr/>
            </a:pPr>
            <a:r>
              <a:rPr lang="en-US" sz="2400" b="0" dirty="0">
                <a:latin typeface="Arial" charset="0"/>
                <a:ea typeface="ヒラギノ角ゴ Pro W3" pitchFamily="-109" charset="-128"/>
              </a:rPr>
              <a:t>Chair the Interagency Workgroup for Technology Transfer (11 agencies)</a:t>
            </a:r>
          </a:p>
          <a:p>
            <a:pPr marL="225425" indent="-225425">
              <a:spcAft>
                <a:spcPts val="1000"/>
              </a:spcAft>
              <a:buFont typeface="Arial" pitchFamily="34" charset="0"/>
              <a:buChar char="•"/>
              <a:defRPr/>
            </a:pPr>
            <a:r>
              <a:rPr lang="en-US" sz="2400" b="0" dirty="0">
                <a:latin typeface="Arial" charset="0"/>
                <a:ea typeface="ヒラギノ角ゴ Pro W3" pitchFamily="-109" charset="-128"/>
              </a:rPr>
              <a:t>Annual reports for the President, the Congress, and OMB on utilization of technology transfer by DOC and across all agencies</a:t>
            </a:r>
          </a:p>
          <a:p>
            <a:pPr marL="225425" indent="-225425">
              <a:spcAft>
                <a:spcPts val="1000"/>
              </a:spcAft>
              <a:buFont typeface="Arial" pitchFamily="34" charset="0"/>
              <a:buChar char="•"/>
              <a:defRPr/>
            </a:pPr>
            <a:r>
              <a:rPr lang="en-US" sz="2400" b="0" dirty="0">
                <a:latin typeface="Arial" charset="0"/>
                <a:ea typeface="ヒラギノ角ゴ Pro W3" pitchFamily="-109" charset="-128"/>
              </a:rPr>
              <a:t>NIST has a statutory role as the “Host Agency” for the Federal Laboratory Consortium for Technology Transfer (~</a:t>
            </a:r>
            <a:r>
              <a:rPr lang="en-US" sz="2400" b="0" dirty="0" smtClean="0">
                <a:latin typeface="Arial" charset="0"/>
                <a:ea typeface="ヒラギノ角ゴ Pro W3" pitchFamily="-109" charset="-128"/>
              </a:rPr>
              <a:t>300 </a:t>
            </a:r>
            <a:r>
              <a:rPr lang="en-US" sz="2400" b="0" dirty="0">
                <a:latin typeface="Arial" charset="0"/>
                <a:ea typeface="ヒラギノ角ゴ Pro W3" pitchFamily="-109" charset="-128"/>
              </a:rPr>
              <a:t>labs)</a:t>
            </a:r>
          </a:p>
          <a:p>
            <a:pPr>
              <a:spcAft>
                <a:spcPts val="1000"/>
              </a:spcAft>
              <a:defRPr/>
            </a:pPr>
            <a:r>
              <a:rPr lang="en-US" sz="2400" b="0" dirty="0">
                <a:latin typeface="Arial" charset="0"/>
                <a:ea typeface="ヒラギノ角ゴ Pro W3" pitchFamily="-109" charset="-128"/>
              </a:rPr>
              <a:t> </a:t>
            </a:r>
          </a:p>
        </p:txBody>
      </p:sp>
    </p:spTree>
    <p:extLst>
      <p:ext uri="{BB962C8B-B14F-4D97-AF65-F5344CB8AC3E}">
        <p14:creationId xmlns:p14="http://schemas.microsoft.com/office/powerpoint/2010/main" val="202625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381000" y="0"/>
            <a:ext cx="8077200" cy="990600"/>
          </a:xfrm>
        </p:spPr>
        <p:txBody>
          <a:bodyPr/>
          <a:lstStyle/>
          <a:p>
            <a:r>
              <a:rPr lang="en-US" sz="3600" cap="none" dirty="0" smtClean="0">
                <a:effectLst/>
                <a:latin typeface="Arial" panose="020B0604020202020204" pitchFamily="34" charset="0"/>
                <a:cs typeface="Arial" panose="020B0604020202020204" pitchFamily="34" charset="0"/>
              </a:rPr>
              <a:t>U.S. Technology Transfer Legislation</a:t>
            </a:r>
          </a:p>
        </p:txBody>
      </p:sp>
      <p:sp>
        <p:nvSpPr>
          <p:cNvPr id="4099" name="Rectangle 3"/>
          <p:cNvSpPr>
            <a:spLocks noGrp="1" noChangeArrowheads="1"/>
          </p:cNvSpPr>
          <p:nvPr>
            <p:ph idx="4294967295"/>
          </p:nvPr>
        </p:nvSpPr>
        <p:spPr>
          <a:xfrm>
            <a:off x="367364" y="1066800"/>
            <a:ext cx="8382000" cy="3276600"/>
          </a:xfrm>
          <a:prstGeom prst="rect">
            <a:avLst/>
          </a:prstGeom>
        </p:spPr>
        <p:txBody>
          <a:bodyPr>
            <a:noAutofit/>
          </a:bodyPr>
          <a:lstStyle/>
          <a:p>
            <a:pPr marL="0" indent="0">
              <a:spcBef>
                <a:spcPts val="0"/>
              </a:spcBef>
              <a:spcAft>
                <a:spcPts val="1000"/>
              </a:spcAft>
              <a:buNone/>
              <a:defRPr/>
            </a:pPr>
            <a:r>
              <a:rPr lang="en-US" altLang="en-US" sz="1600" b="1" dirty="0" smtClean="0">
                <a:latin typeface="Arial" panose="020B0604020202020204" pitchFamily="34" charset="0"/>
                <a:cs typeface="Arial" panose="020B0604020202020204" pitchFamily="34" charset="0"/>
              </a:rPr>
              <a:t>Objective: Achieve </a:t>
            </a:r>
            <a:r>
              <a:rPr lang="en-US" altLang="en-US" sz="1600" b="1" dirty="0">
                <a:latin typeface="Arial" panose="020B0604020202020204" pitchFamily="34" charset="0"/>
                <a:cs typeface="Arial" panose="020B0604020202020204" pitchFamily="34" charset="0"/>
              </a:rPr>
              <a:t>practical application of </a:t>
            </a:r>
            <a:r>
              <a:rPr lang="en-US" altLang="en-US" sz="1600" b="1" dirty="0" smtClean="0">
                <a:latin typeface="Arial" panose="020B0604020202020204" pitchFamily="34" charset="0"/>
                <a:cs typeface="Arial" panose="020B0604020202020204" pitchFamily="34" charset="0"/>
              </a:rPr>
              <a:t>funded </a:t>
            </a:r>
            <a:r>
              <a:rPr lang="en-US" altLang="en-US" sz="1600" b="1" dirty="0">
                <a:latin typeface="Arial" panose="020B0604020202020204" pitchFamily="34" charset="0"/>
                <a:cs typeface="Arial" panose="020B0604020202020204" pitchFamily="34" charset="0"/>
              </a:rPr>
              <a:t>research for the benefit of the public.</a:t>
            </a:r>
            <a:endParaRPr lang="en-US" sz="1600" b="1" dirty="0" smtClean="0">
              <a:solidFill>
                <a:schemeClr val="tx1"/>
              </a:solidFill>
              <a:effectLst/>
              <a:latin typeface="Arial" panose="020B0604020202020204" pitchFamily="34" charset="0"/>
              <a:cs typeface="Arial" panose="020B0604020202020204" pitchFamily="34" charset="0"/>
            </a:endParaRPr>
          </a:p>
          <a:p>
            <a:pPr marL="0" indent="0">
              <a:spcBef>
                <a:spcPts val="0"/>
              </a:spcBef>
              <a:spcAft>
                <a:spcPts val="1000"/>
              </a:spcAft>
              <a:buNone/>
              <a:defRPr/>
            </a:pPr>
            <a:r>
              <a:rPr lang="en-US" sz="1600" b="1" dirty="0" smtClean="0">
                <a:solidFill>
                  <a:schemeClr val="tx1"/>
                </a:solidFill>
                <a:effectLst/>
                <a:latin typeface="Arial" panose="020B0604020202020204" pitchFamily="34" charset="0"/>
                <a:cs typeface="Arial" panose="020B0604020202020204" pitchFamily="34" charset="0"/>
              </a:rPr>
              <a:t>Stevenson-Wydler Technology Innovation Act of 1980 (P.L. 96-480, 15 USC 3710)</a:t>
            </a:r>
          </a:p>
          <a:p>
            <a:pPr marL="231775" indent="231775">
              <a:spcBef>
                <a:spcPts val="0"/>
              </a:spcBef>
              <a:spcAft>
                <a:spcPts val="0"/>
              </a:spcAft>
              <a:defRPr/>
            </a:pPr>
            <a:r>
              <a:rPr lang="en-US" sz="1600" dirty="0" smtClean="0">
                <a:solidFill>
                  <a:schemeClr val="tx1"/>
                </a:solidFill>
                <a:effectLst/>
                <a:latin typeface="Arial" panose="020B0604020202020204" pitchFamily="34" charset="0"/>
                <a:cs typeface="Arial" panose="020B0604020202020204" pitchFamily="34" charset="0"/>
              </a:rPr>
              <a:t>The first of a series of laws </a:t>
            </a:r>
            <a:r>
              <a:rPr lang="en-US" sz="1600" dirty="0" smtClean="0">
                <a:effectLst/>
                <a:latin typeface="Arial" panose="020B0604020202020204" pitchFamily="34" charset="0"/>
                <a:cs typeface="Arial" panose="020B0604020202020204" pitchFamily="34" charset="0"/>
              </a:rPr>
              <a:t>about federal t</a:t>
            </a:r>
            <a:r>
              <a:rPr lang="en-US" sz="1600" dirty="0" smtClean="0">
                <a:solidFill>
                  <a:schemeClr val="tx1"/>
                </a:solidFill>
                <a:effectLst/>
                <a:latin typeface="Arial" panose="020B0604020202020204" pitchFamily="34" charset="0"/>
                <a:cs typeface="Arial" panose="020B0604020202020204" pitchFamily="34" charset="0"/>
              </a:rPr>
              <a:t>echnology transfer.</a:t>
            </a:r>
          </a:p>
          <a:p>
            <a:pPr marL="231775" indent="231775">
              <a:spcBef>
                <a:spcPts val="0"/>
              </a:spcBef>
              <a:spcAft>
                <a:spcPts val="0"/>
              </a:spcAft>
              <a:defRPr/>
            </a:pPr>
            <a:r>
              <a:rPr lang="en-US" sz="1600" dirty="0" smtClean="0">
                <a:solidFill>
                  <a:schemeClr val="tx1"/>
                </a:solidFill>
                <a:effectLst/>
                <a:latin typeface="Arial" panose="020B0604020202020204" pitchFamily="34" charset="0"/>
                <a:cs typeface="Arial" panose="020B0604020202020204" pitchFamily="34" charset="0"/>
              </a:rPr>
              <a:t>Requires laboratories to take an active role in technical cooperation.</a:t>
            </a:r>
          </a:p>
          <a:p>
            <a:pPr marL="461963" indent="-230188">
              <a:spcBef>
                <a:spcPts val="0"/>
              </a:spcBef>
              <a:spcAft>
                <a:spcPts val="0"/>
              </a:spcAft>
              <a:defRPr/>
            </a:pPr>
            <a:r>
              <a:rPr lang="en-US" sz="1600" dirty="0" smtClean="0">
                <a:effectLst/>
                <a:latin typeface="Arial" panose="020B0604020202020204" pitchFamily="34" charset="0"/>
                <a:cs typeface="Arial" panose="020B0604020202020204" pitchFamily="34" charset="0"/>
              </a:rPr>
              <a:t>E</a:t>
            </a:r>
            <a:r>
              <a:rPr lang="en-US" sz="1600" dirty="0" smtClean="0">
                <a:solidFill>
                  <a:schemeClr val="tx1"/>
                </a:solidFill>
                <a:effectLst/>
                <a:latin typeface="Arial" panose="020B0604020202020204" pitchFamily="34" charset="0"/>
                <a:cs typeface="Arial" panose="020B0604020202020204" pitchFamily="34" charset="0"/>
              </a:rPr>
              <a:t>stablished an office in each laboratory to coordinate and promote technology transfer.</a:t>
            </a:r>
          </a:p>
          <a:p>
            <a:pPr marL="231775" indent="231775">
              <a:spcBef>
                <a:spcPts val="0"/>
              </a:spcBef>
              <a:spcAft>
                <a:spcPts val="0"/>
              </a:spcAft>
              <a:defRPr/>
            </a:pPr>
            <a:r>
              <a:rPr lang="en-US" sz="1600" dirty="0" smtClean="0">
                <a:latin typeface="Arial" panose="020B0604020202020204" pitchFamily="34" charset="0"/>
                <a:cs typeface="Arial" panose="020B0604020202020204" pitchFamily="34" charset="0"/>
              </a:rPr>
              <a:t>Sharing of royalties with inventors.</a:t>
            </a:r>
            <a:endParaRPr lang="en-US" sz="1600" dirty="0" smtClean="0">
              <a:solidFill>
                <a:schemeClr val="tx1"/>
              </a:solidFill>
              <a:effectLst/>
              <a:latin typeface="Arial" panose="020B0604020202020204" pitchFamily="34" charset="0"/>
              <a:cs typeface="Arial" panose="020B0604020202020204" pitchFamily="34" charset="0"/>
            </a:endParaRPr>
          </a:p>
          <a:p>
            <a:pPr marL="0" indent="0">
              <a:spcBef>
                <a:spcPts val="0"/>
              </a:spcBef>
              <a:spcAft>
                <a:spcPts val="1000"/>
              </a:spcAft>
              <a:buNone/>
              <a:defRPr/>
            </a:pPr>
            <a:endParaRPr lang="en-US" sz="700" b="1" dirty="0" smtClean="0">
              <a:solidFill>
                <a:schemeClr val="tx1"/>
              </a:solidFill>
              <a:effectLst/>
              <a:latin typeface="Arial" panose="020B0604020202020204" pitchFamily="34" charset="0"/>
              <a:cs typeface="Arial" panose="020B0604020202020204" pitchFamily="34" charset="0"/>
            </a:endParaRPr>
          </a:p>
          <a:p>
            <a:pPr marL="0" indent="0">
              <a:spcBef>
                <a:spcPts val="0"/>
              </a:spcBef>
              <a:spcAft>
                <a:spcPts val="1000"/>
              </a:spcAft>
              <a:buNone/>
              <a:defRPr/>
            </a:pPr>
            <a:r>
              <a:rPr lang="en-US" sz="1600" b="1" dirty="0" smtClean="0">
                <a:solidFill>
                  <a:schemeClr val="tx1"/>
                </a:solidFill>
                <a:effectLst/>
                <a:latin typeface="Arial" panose="020B0604020202020204" pitchFamily="34" charset="0"/>
                <a:cs typeface="Arial" panose="020B0604020202020204" pitchFamily="34" charset="0"/>
              </a:rPr>
              <a:t>Bayh-Dole Act of 1980 (P.L. 96-517; 35 USC 200)</a:t>
            </a:r>
          </a:p>
          <a:p>
            <a:pPr marL="461963" indent="-231775">
              <a:spcBef>
                <a:spcPts val="0"/>
              </a:spcBef>
              <a:spcAft>
                <a:spcPts val="0"/>
              </a:spcAft>
              <a:defRPr/>
            </a:pPr>
            <a:r>
              <a:rPr lang="en-US" sz="1600" dirty="0" smtClean="0">
                <a:solidFill>
                  <a:schemeClr val="tx1"/>
                </a:solidFill>
                <a:effectLst/>
                <a:latin typeface="Arial" panose="020B0604020202020204" pitchFamily="34" charset="0"/>
                <a:cs typeface="Arial" panose="020B0604020202020204" pitchFamily="34" charset="0"/>
              </a:rPr>
              <a:t>Presumption of ownership by contractor to inventions developed with federal funds. </a:t>
            </a:r>
          </a:p>
          <a:p>
            <a:pPr marL="461963" indent="-231775">
              <a:spcBef>
                <a:spcPts val="0"/>
              </a:spcBef>
              <a:spcAft>
                <a:spcPts val="0"/>
              </a:spcAft>
              <a:defRPr/>
            </a:pPr>
            <a:r>
              <a:rPr lang="en-US" sz="1600" dirty="0" smtClean="0">
                <a:solidFill>
                  <a:schemeClr val="tx1"/>
                </a:solidFill>
                <a:effectLst/>
                <a:latin typeface="Arial" panose="020B0604020202020204" pitchFamily="34" charset="0"/>
                <a:cs typeface="Arial" panose="020B0604020202020204" pitchFamily="34" charset="0"/>
              </a:rPr>
              <a:t>Government retains use license.</a:t>
            </a:r>
          </a:p>
          <a:p>
            <a:pPr marL="461963" indent="-231775">
              <a:spcBef>
                <a:spcPts val="0"/>
              </a:spcBef>
              <a:spcAft>
                <a:spcPts val="0"/>
              </a:spcAft>
              <a:defRPr/>
            </a:pPr>
            <a:r>
              <a:rPr lang="en-US" sz="1600" dirty="0" smtClean="0">
                <a:latin typeface="Arial" panose="020B0604020202020204" pitchFamily="34" charset="0"/>
                <a:cs typeface="Arial" panose="020B0604020202020204" pitchFamily="34" charset="0"/>
              </a:rPr>
              <a:t>March-in rights.</a:t>
            </a:r>
            <a:endParaRPr lang="en-US" sz="1600" dirty="0" smtClean="0">
              <a:solidFill>
                <a:schemeClr val="tx1"/>
              </a:solidFill>
              <a:effectLst/>
              <a:latin typeface="Arial" panose="020B0604020202020204" pitchFamily="34" charset="0"/>
              <a:cs typeface="Arial" panose="020B0604020202020204" pitchFamily="34" charset="0"/>
            </a:endParaRPr>
          </a:p>
          <a:p>
            <a:pPr marL="0" indent="0">
              <a:spcBef>
                <a:spcPts val="0"/>
              </a:spcBef>
              <a:spcAft>
                <a:spcPts val="1000"/>
              </a:spcAft>
              <a:buNone/>
              <a:defRPr/>
            </a:pPr>
            <a:endParaRPr lang="en-US" sz="400" b="1" dirty="0" smtClean="0">
              <a:solidFill>
                <a:schemeClr val="tx1"/>
              </a:solidFill>
              <a:effectLst/>
              <a:latin typeface="Arial" panose="020B0604020202020204" pitchFamily="34" charset="0"/>
              <a:cs typeface="Arial" panose="020B0604020202020204" pitchFamily="34" charset="0"/>
            </a:endParaRPr>
          </a:p>
          <a:p>
            <a:pPr marL="0" indent="0">
              <a:spcBef>
                <a:spcPts val="0"/>
              </a:spcBef>
              <a:spcAft>
                <a:spcPts val="1000"/>
              </a:spcAft>
              <a:buNone/>
              <a:defRPr/>
            </a:pPr>
            <a:r>
              <a:rPr lang="en-US" sz="1600" b="1" dirty="0" smtClean="0">
                <a:solidFill>
                  <a:schemeClr val="tx1"/>
                </a:solidFill>
                <a:effectLst/>
                <a:latin typeface="Arial" panose="020B0604020202020204" pitchFamily="34" charset="0"/>
                <a:cs typeface="Arial" panose="020B0604020202020204" pitchFamily="34" charset="0"/>
              </a:rPr>
              <a:t>Federal Technology Transfer Act of 1986 (P.L. 99-502; 15 USC 3710a)</a:t>
            </a:r>
          </a:p>
          <a:p>
            <a:pPr marL="461963" indent="-231775">
              <a:spcBef>
                <a:spcPts val="0"/>
              </a:spcBef>
              <a:spcAft>
                <a:spcPts val="1000"/>
              </a:spcAft>
              <a:defRPr/>
            </a:pPr>
            <a:r>
              <a:rPr lang="en-US" sz="1600" dirty="0" smtClean="0">
                <a:solidFill>
                  <a:schemeClr val="tx1"/>
                </a:solidFill>
                <a:effectLst/>
                <a:latin typeface="Arial" panose="020B0604020202020204" pitchFamily="34" charset="0"/>
                <a:cs typeface="Arial" panose="020B0604020202020204" pitchFamily="34" charset="0"/>
              </a:rPr>
              <a:t>Enabled government laboratories to enter into Cooperative Research and Development Agreements (CRADAs) and to negotiate licensing arrangements for patented inventions</a:t>
            </a:r>
            <a:endParaRPr lang="en-US" sz="1600" b="1" dirty="0" smtClean="0">
              <a:effectLst/>
              <a:latin typeface="Arial" panose="020B0604020202020204" pitchFamily="34" charset="0"/>
              <a:cs typeface="Arial" panose="020B0604020202020204" pitchFamily="34" charset="0"/>
            </a:endParaRPr>
          </a:p>
          <a:p>
            <a:pPr eaLnBrk="1" hangingPunct="1">
              <a:spcBef>
                <a:spcPts val="0"/>
              </a:spcBef>
              <a:spcAft>
                <a:spcPts val="1000"/>
              </a:spcAft>
              <a:buFontTx/>
              <a:buNone/>
              <a:defRPr/>
            </a:pPr>
            <a:endParaRPr lang="en-US" sz="1600" dirty="0" smtClean="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914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533400" y="228600"/>
            <a:ext cx="8077200" cy="990600"/>
          </a:xfrm>
        </p:spPr>
        <p:txBody>
          <a:bodyPr/>
          <a:lstStyle/>
          <a:p>
            <a:pPr>
              <a:defRPr/>
            </a:pPr>
            <a:r>
              <a:rPr lang="en-US" sz="3600" cap="none" dirty="0" smtClean="0">
                <a:latin typeface="Arial" panose="020B0604020202020204" pitchFamily="34" charset="0"/>
                <a:cs typeface="Arial" panose="020B0604020202020204" pitchFamily="34" charset="0"/>
              </a:rPr>
              <a:t>US Lab Patent And CRADA Trends</a:t>
            </a:r>
            <a:endParaRPr lang="en-US" sz="3600" cap="none" dirty="0">
              <a:latin typeface="Arial" panose="020B0604020202020204" pitchFamily="34" charset="0"/>
              <a:cs typeface="Arial" panose="020B0604020202020204" pitchFamily="34" charset="0"/>
            </a:endParaRPr>
          </a:p>
        </p:txBody>
      </p:sp>
      <p:graphicFrame>
        <p:nvGraphicFramePr>
          <p:cNvPr id="2" name="Content Placeholder 5"/>
          <p:cNvGraphicFramePr>
            <a:graphicFrameLocks noGrp="1"/>
          </p:cNvGraphicFramePr>
          <p:nvPr>
            <p:ph sz="half" idx="4294967295"/>
            <p:extLst/>
          </p:nvPr>
        </p:nvGraphicFramePr>
        <p:xfrm>
          <a:off x="563563" y="1706563"/>
          <a:ext cx="3778250" cy="42560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4"/>
          <p:cNvGraphicFramePr>
            <a:graphicFrameLocks noGrp="1"/>
          </p:cNvGraphicFramePr>
          <p:nvPr>
            <p:ph sz="half" idx="4294967295"/>
            <p:extLst/>
          </p:nvPr>
        </p:nvGraphicFramePr>
        <p:xfrm>
          <a:off x="4724400" y="1625600"/>
          <a:ext cx="3860800" cy="4292600"/>
        </p:xfrm>
        <a:graphic>
          <a:graphicData uri="http://schemas.openxmlformats.org/drawingml/2006/chart">
            <c:chart xmlns:c="http://schemas.openxmlformats.org/drawingml/2006/chart" xmlns:r="http://schemas.openxmlformats.org/officeDocument/2006/relationships" r:id="rId4"/>
          </a:graphicData>
        </a:graphic>
      </p:graphicFrame>
      <p:sp>
        <p:nvSpPr>
          <p:cNvPr id="11269"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eaLnBrk="0" hangingPunct="0"/>
            <a:endParaRPr lang="en-US"/>
          </a:p>
        </p:txBody>
      </p:sp>
    </p:spTree>
    <p:extLst>
      <p:ext uri="{BB962C8B-B14F-4D97-AF65-F5344CB8AC3E}">
        <p14:creationId xmlns:p14="http://schemas.microsoft.com/office/powerpoint/2010/main" val="1992471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52926" y="68263"/>
            <a:ext cx="8077200" cy="990600"/>
          </a:xfrm>
        </p:spPr>
        <p:txBody>
          <a:bodyPr/>
          <a:lstStyle/>
          <a:p>
            <a:r>
              <a:rPr lang="en-US" sz="3600" cap="none" dirty="0" smtClean="0">
                <a:effectLst/>
                <a:latin typeface="Arial" panose="020B0604020202020204" pitchFamily="34" charset="0"/>
                <a:cs typeface="Arial" panose="020B0604020202020204" pitchFamily="34" charset="0"/>
              </a:rPr>
              <a:t>Technology Transfer Organizations</a:t>
            </a:r>
          </a:p>
        </p:txBody>
      </p:sp>
      <p:sp>
        <p:nvSpPr>
          <p:cNvPr id="3" name="Content Placeholder 2"/>
          <p:cNvSpPr>
            <a:spLocks noGrp="1"/>
          </p:cNvSpPr>
          <p:nvPr>
            <p:ph idx="4294967295"/>
          </p:nvPr>
        </p:nvSpPr>
        <p:spPr>
          <a:xfrm>
            <a:off x="228600" y="1295400"/>
            <a:ext cx="5334000" cy="1905000"/>
          </a:xfrm>
          <a:prstGeom prst="rect">
            <a:avLst/>
          </a:prstGeom>
        </p:spPr>
        <p:txBody>
          <a:bodyPr>
            <a:noAutofit/>
          </a:bodyPr>
          <a:lstStyle/>
          <a:p>
            <a:pPr marL="228600" indent="-228600">
              <a:buClrTx/>
              <a:buFont typeface="Arial" pitchFamily="34" charset="0"/>
              <a:buChar char="•"/>
              <a:defRPr/>
            </a:pPr>
            <a:r>
              <a:rPr lang="en-US" sz="2000" dirty="0" smtClean="0">
                <a:effectLst/>
                <a:latin typeface="Arial" panose="020B0604020202020204" pitchFamily="34" charset="0"/>
                <a:cs typeface="Arial" panose="020B0604020202020204" pitchFamily="34" charset="0"/>
              </a:rPr>
              <a:t>The Federal Laboratory Consortium for Technology Transfer (FLC): nationwide network of federal laboratories to link laboratory technologies and expertise with the marketplace.</a:t>
            </a:r>
          </a:p>
          <a:p>
            <a:pPr marL="228600" indent="-228600">
              <a:buClrTx/>
              <a:buFont typeface="Arial" pitchFamily="34" charset="0"/>
              <a:buChar char="•"/>
              <a:defRPr/>
            </a:pPr>
            <a:r>
              <a:rPr lang="en-US" sz="2000" dirty="0" smtClean="0">
                <a:solidFill>
                  <a:schemeClr val="accent6"/>
                </a:solidFill>
                <a:effectLst/>
                <a:latin typeface="Arial" panose="020B0604020202020204" pitchFamily="34" charset="0"/>
                <a:cs typeface="Arial" panose="020B0604020202020204" pitchFamily="34" charset="0"/>
              </a:rPr>
              <a:t>http://www.federallabs.org/</a:t>
            </a:r>
          </a:p>
          <a:p>
            <a:pPr marL="228600" indent="-228600">
              <a:buClrTx/>
              <a:buFont typeface="Arial" pitchFamily="34" charset="0"/>
              <a:buChar char="•"/>
              <a:defRPr/>
            </a:pPr>
            <a:r>
              <a:rPr lang="en-US" sz="2000" dirty="0" smtClean="0">
                <a:effectLst/>
                <a:latin typeface="Arial" panose="020B0604020202020204" pitchFamily="34" charset="0"/>
                <a:cs typeface="Arial" panose="020B0604020202020204" pitchFamily="34" charset="0"/>
              </a:rPr>
              <a:t>Association of University Technology Managers (AUTM): global network of members come from more than 350 universities, research institutions, teaching hospitals and government agencies as well as hundreds of companies involved with managing and licensing innovations derived from academic and nonprofit research.</a:t>
            </a:r>
          </a:p>
          <a:p>
            <a:pPr marL="228600" indent="-228600">
              <a:buClrTx/>
              <a:buFont typeface="Arial" pitchFamily="34" charset="0"/>
              <a:buChar char="•"/>
              <a:defRPr/>
            </a:pPr>
            <a:r>
              <a:rPr lang="en-US" sz="2000" dirty="0" smtClean="0">
                <a:solidFill>
                  <a:schemeClr val="accent6"/>
                </a:solidFill>
                <a:effectLst/>
                <a:latin typeface="Arial" panose="020B0604020202020204" pitchFamily="34" charset="0"/>
                <a:cs typeface="Arial" panose="020B0604020202020204" pitchFamily="34" charset="0"/>
              </a:rPr>
              <a:t>http://autm.net/Home.htm</a:t>
            </a:r>
          </a:p>
          <a:p>
            <a:pPr>
              <a:defRPr/>
            </a:pPr>
            <a:endParaRPr lang="en-US" sz="2000" dirty="0" smtClean="0">
              <a:effectLst/>
              <a:latin typeface="Arial" panose="020B0604020202020204" pitchFamily="34" charset="0"/>
              <a:cs typeface="Arial" panose="020B0604020202020204" pitchFamily="34" charset="0"/>
            </a:endParaRPr>
          </a:p>
          <a:p>
            <a:pPr>
              <a:defRPr/>
            </a:pPr>
            <a:endParaRPr lang="en-US" sz="2000" dirty="0">
              <a:effectLst/>
              <a:latin typeface="Arial" panose="020B0604020202020204" pitchFamily="34" charset="0"/>
              <a:cs typeface="Arial" panose="020B0604020202020204" pitchFamily="34" charset="0"/>
            </a:endParaRPr>
          </a:p>
        </p:txBody>
      </p:sp>
      <p:sp>
        <p:nvSpPr>
          <p:cNvPr id="12292"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sz="1800" b="0"/>
          </a:p>
        </p:txBody>
      </p:sp>
      <p:sp>
        <p:nvSpPr>
          <p:cNvPr id="1229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sz="1800" b="0"/>
          </a:p>
        </p:txBody>
      </p:sp>
      <p:sp>
        <p:nvSpPr>
          <p:cNvPr id="12294"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sz="1800" b="0"/>
          </a:p>
        </p:txBody>
      </p:sp>
      <p:sp>
        <p:nvSpPr>
          <p:cNvPr id="1229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sz="1800" b="0"/>
          </a:p>
        </p:txBody>
      </p:sp>
      <p:pic>
        <p:nvPicPr>
          <p:cNvPr id="12296" name="Picture 8" descr="http://acweb.upr.edu/vpit/newsdata/autm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687762"/>
            <a:ext cx="32400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52600"/>
            <a:ext cx="32766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54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111503"/>
            <a:ext cx="8077200" cy="990600"/>
          </a:xfrm>
        </p:spPr>
        <p:txBody>
          <a:bodyPr/>
          <a:lstStyle/>
          <a:p>
            <a:r>
              <a:rPr lang="en-US" sz="3600" cap="none" dirty="0" smtClean="0">
                <a:effectLst/>
                <a:latin typeface="Arial" panose="020B0604020202020204" pitchFamily="34" charset="0"/>
                <a:cs typeface="Arial" panose="020B0604020202020204" pitchFamily="34" charset="0"/>
              </a:rPr>
              <a:t>State Economic Development</a:t>
            </a:r>
          </a:p>
        </p:txBody>
      </p:sp>
      <p:sp>
        <p:nvSpPr>
          <p:cNvPr id="12292"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sz="1800" b="0"/>
          </a:p>
        </p:txBody>
      </p:sp>
      <p:sp>
        <p:nvSpPr>
          <p:cNvPr id="1229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sz="1800" b="0"/>
          </a:p>
        </p:txBody>
      </p:sp>
      <p:sp>
        <p:nvSpPr>
          <p:cNvPr id="12294"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sz="1800" b="0"/>
          </a:p>
        </p:txBody>
      </p:sp>
      <p:sp>
        <p:nvSpPr>
          <p:cNvPr id="1229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sz="1800" b="0"/>
          </a:p>
        </p:txBody>
      </p:sp>
      <p:pic>
        <p:nvPicPr>
          <p:cNvPr id="276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0" y="1447800"/>
            <a:ext cx="54102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133600" y="3321725"/>
            <a:ext cx="4876800" cy="461665"/>
          </a:xfrm>
          <a:prstGeom prst="rect">
            <a:avLst/>
          </a:prstGeom>
        </p:spPr>
        <p:txBody>
          <a:bodyPr wrap="square">
            <a:spAutoFit/>
          </a:bodyPr>
          <a:lstStyle/>
          <a:p>
            <a:r>
              <a:rPr lang="en-US" dirty="0" smtClean="0"/>
              <a:t>http://www.marylandtedco.org/</a:t>
            </a:r>
            <a:endParaRPr lang="en-US" dirty="0"/>
          </a:p>
        </p:txBody>
      </p:sp>
      <p:sp>
        <p:nvSpPr>
          <p:cNvPr id="8" name="Rectangle 7"/>
          <p:cNvSpPr/>
          <p:nvPr/>
        </p:nvSpPr>
        <p:spPr>
          <a:xfrm>
            <a:off x="4800600" y="5943600"/>
            <a:ext cx="3360215" cy="461665"/>
          </a:xfrm>
          <a:prstGeom prst="rect">
            <a:avLst/>
          </a:prstGeom>
        </p:spPr>
        <p:txBody>
          <a:bodyPr wrap="none">
            <a:spAutoFit/>
          </a:bodyPr>
          <a:lstStyle/>
          <a:p>
            <a:r>
              <a:rPr lang="en-US" dirty="0" smtClean="0"/>
              <a:t>http://benfranklin.org/</a:t>
            </a:r>
            <a:endParaRPr lang="en-US" dirty="0"/>
          </a:p>
        </p:txBody>
      </p:sp>
      <p:pic>
        <p:nvPicPr>
          <p:cNvPr id="276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418565"/>
            <a:ext cx="3436415" cy="136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45314"/>
            <a:ext cx="2665400" cy="169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94088" y="5694251"/>
            <a:ext cx="2851871" cy="461665"/>
          </a:xfrm>
          <a:prstGeom prst="rect">
            <a:avLst/>
          </a:prstGeom>
        </p:spPr>
        <p:txBody>
          <a:bodyPr wrap="none">
            <a:spAutoFit/>
          </a:bodyPr>
          <a:lstStyle/>
          <a:p>
            <a:r>
              <a:rPr lang="en-US" dirty="0" smtClean="0"/>
              <a:t>http://www.cit.org/</a:t>
            </a:r>
            <a:endParaRPr lang="en-US" dirty="0"/>
          </a:p>
        </p:txBody>
      </p:sp>
    </p:spTree>
    <p:extLst>
      <p:ext uri="{BB962C8B-B14F-4D97-AF65-F5344CB8AC3E}">
        <p14:creationId xmlns:p14="http://schemas.microsoft.com/office/powerpoint/2010/main" val="2813360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04800" y="152400"/>
            <a:ext cx="8382000" cy="1143000"/>
          </a:xfrm>
        </p:spPr>
        <p:txBody>
          <a:bodyPr anchor="b"/>
          <a:lstStyle/>
          <a:p>
            <a:pPr eaLnBrk="1" hangingPunct="1"/>
            <a:r>
              <a:rPr lang="en-US" altLang="en-US" sz="3600" b="1" cap="none" dirty="0" smtClean="0">
                <a:latin typeface="Arial" panose="020B0604020202020204" pitchFamily="34" charset="0"/>
                <a:cs typeface="Arial" panose="020B0604020202020204" pitchFamily="34" charset="0"/>
              </a:rPr>
              <a:t>Entrepreneurship and Job Creation</a:t>
            </a:r>
          </a:p>
        </p:txBody>
      </p:sp>
      <p:sp>
        <p:nvSpPr>
          <p:cNvPr id="17411" name="Rectangle 3"/>
          <p:cNvSpPr>
            <a:spLocks noGrp="1" noChangeArrowheads="1"/>
          </p:cNvSpPr>
          <p:nvPr>
            <p:ph type="body" idx="4294967295"/>
          </p:nvPr>
        </p:nvSpPr>
        <p:spPr>
          <a:xfrm>
            <a:off x="457200" y="1676400"/>
            <a:ext cx="8229600" cy="4754563"/>
          </a:xfrm>
        </p:spPr>
        <p:txBody>
          <a:bodyPr>
            <a:noAutofit/>
          </a:bodyPr>
          <a:lstStyle/>
          <a:p>
            <a:pPr eaLnBrk="1" hangingPunct="1">
              <a:spcBef>
                <a:spcPts val="0"/>
              </a:spcBef>
              <a:spcAft>
                <a:spcPts val="1000"/>
              </a:spcAft>
            </a:pPr>
            <a:r>
              <a:rPr lang="en-US" altLang="en-US" sz="2400" dirty="0" smtClean="0">
                <a:latin typeface="Arial" panose="020B0604020202020204" pitchFamily="34" charset="0"/>
                <a:cs typeface="Arial" panose="020B0604020202020204" pitchFamily="34" charset="0"/>
              </a:rPr>
              <a:t>From 1980–2005, startups (firms less than five years old) accounted for all net job growth in the U.S.  </a:t>
            </a:r>
            <a:endParaRPr lang="en-US" altLang="en-US" sz="2400" i="1" dirty="0" smtClean="0">
              <a:latin typeface="Arial" panose="020B0604020202020204" pitchFamily="34" charset="0"/>
              <a:cs typeface="Arial" panose="020B0604020202020204" pitchFamily="34" charset="0"/>
            </a:endParaRPr>
          </a:p>
          <a:p>
            <a:pPr eaLnBrk="1" hangingPunct="1">
              <a:spcBef>
                <a:spcPts val="0"/>
              </a:spcBef>
              <a:spcAft>
                <a:spcPts val="1000"/>
              </a:spcAft>
            </a:pPr>
            <a:r>
              <a:rPr lang="en-US" altLang="en-US" sz="2400" dirty="0" smtClean="0">
                <a:latin typeface="Arial" panose="020B0604020202020204" pitchFamily="34" charset="0"/>
                <a:cs typeface="Arial" panose="020B0604020202020204" pitchFamily="34" charset="0"/>
              </a:rPr>
              <a:t>More than half of the companies on the 2009 </a:t>
            </a:r>
            <a:r>
              <a:rPr lang="en-US" altLang="en-US" sz="2400" i="1" dirty="0" smtClean="0">
                <a:latin typeface="Arial" panose="020B0604020202020204" pitchFamily="34" charset="0"/>
                <a:cs typeface="Arial" panose="020B0604020202020204" pitchFamily="34" charset="0"/>
              </a:rPr>
              <a:t>Fortune 500</a:t>
            </a:r>
            <a:r>
              <a:rPr lang="en-US" altLang="en-US" sz="2400" dirty="0" smtClean="0">
                <a:latin typeface="Arial" panose="020B0604020202020204" pitchFamily="34" charset="0"/>
                <a:cs typeface="Arial" panose="020B0604020202020204" pitchFamily="34" charset="0"/>
              </a:rPr>
              <a:t> list were launched during a recession, along with nearly half of the firms on the 2008 </a:t>
            </a:r>
            <a:r>
              <a:rPr lang="en-US" altLang="en-US" sz="2400" i="1" dirty="0" smtClean="0">
                <a:latin typeface="Arial" panose="020B0604020202020204" pitchFamily="34" charset="0"/>
                <a:cs typeface="Arial" panose="020B0604020202020204" pitchFamily="34" charset="0"/>
              </a:rPr>
              <a:t>Inc. Magazine</a:t>
            </a:r>
            <a:r>
              <a:rPr lang="en-US" altLang="en-US" sz="2400" dirty="0" smtClean="0">
                <a:latin typeface="Arial" panose="020B0604020202020204" pitchFamily="34" charset="0"/>
                <a:cs typeface="Arial" panose="020B0604020202020204" pitchFamily="34" charset="0"/>
              </a:rPr>
              <a:t> list of America’s fastest-growing companies </a:t>
            </a:r>
            <a:endParaRPr lang="en-US" altLang="en-US" sz="2400" i="1" dirty="0" smtClean="0">
              <a:latin typeface="Arial" panose="020B0604020202020204" pitchFamily="34" charset="0"/>
              <a:cs typeface="Arial" panose="020B0604020202020204" pitchFamily="34" charset="0"/>
            </a:endParaRPr>
          </a:p>
          <a:p>
            <a:pPr eaLnBrk="1" hangingPunct="1">
              <a:spcBef>
                <a:spcPts val="0"/>
              </a:spcBef>
              <a:spcAft>
                <a:spcPts val="1000"/>
              </a:spcAft>
            </a:pPr>
            <a:r>
              <a:rPr lang="en-US" altLang="en-US" sz="2400" dirty="0" smtClean="0">
                <a:latin typeface="Arial" panose="020B0604020202020204" pitchFamily="34" charset="0"/>
                <a:cs typeface="Arial" panose="020B0604020202020204" pitchFamily="34" charset="0"/>
              </a:rPr>
              <a:t>79% of Americans say entrepreneurs are critically important to job creation, ranking higher than big business, scientists, and government  </a:t>
            </a:r>
            <a:endParaRPr lang="en-US" altLang="en-US" sz="2400" i="1" dirty="0" smtClean="0">
              <a:latin typeface="Arial" panose="020B0604020202020204" pitchFamily="34" charset="0"/>
              <a:cs typeface="Arial" panose="020B0604020202020204" pitchFamily="34" charset="0"/>
            </a:endParaRPr>
          </a:p>
          <a:p>
            <a:pPr eaLnBrk="1" hangingPunct="1">
              <a:spcBef>
                <a:spcPts val="0"/>
              </a:spcBef>
              <a:spcAft>
                <a:spcPts val="1000"/>
              </a:spcAft>
            </a:pPr>
            <a:r>
              <a:rPr lang="en-US" altLang="en-US" sz="2400" dirty="0" smtClean="0">
                <a:latin typeface="Arial" panose="020B0604020202020204" pitchFamily="34" charset="0"/>
                <a:cs typeface="Arial" panose="020B0604020202020204" pitchFamily="34" charset="0"/>
              </a:rPr>
              <a:t>In 2008,  there were 530,000 new businesses per month</a:t>
            </a:r>
          </a:p>
          <a:p>
            <a:pPr eaLnBrk="1" hangingPunct="1">
              <a:spcBef>
                <a:spcPts val="0"/>
              </a:spcBef>
              <a:spcAft>
                <a:spcPts val="1000"/>
              </a:spcAft>
            </a:pPr>
            <a:endParaRPr lang="en-US" altLang="en-US" sz="2400" dirty="0" smtClean="0">
              <a:latin typeface="Arial" panose="020B0604020202020204" pitchFamily="34" charset="0"/>
              <a:cs typeface="Arial" panose="020B0604020202020204" pitchFamily="34" charset="0"/>
            </a:endParaRPr>
          </a:p>
          <a:p>
            <a:pPr eaLnBrk="1" hangingPunct="1">
              <a:spcBef>
                <a:spcPts val="0"/>
              </a:spcBef>
              <a:spcAft>
                <a:spcPts val="1000"/>
              </a:spcAft>
              <a:buFontTx/>
              <a:buNone/>
            </a:pPr>
            <a:endParaRPr lang="en-US" altLang="en-US" sz="24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312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48134</TotalTime>
  <Words>927</Words>
  <Application>Microsoft Office PowerPoint</Application>
  <PresentationFormat>On-screen Show (4:3)</PresentationFormat>
  <Paragraphs>128</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Calibri</vt:lpstr>
      <vt:lpstr>Times New Roman</vt:lpstr>
      <vt:lpstr>Wingdings</vt:lpstr>
      <vt:lpstr>ヒラギノ角ゴ Pro W3</vt:lpstr>
      <vt:lpstr>Horizon</vt:lpstr>
      <vt:lpstr> Technology Transfer in The United States </vt:lpstr>
      <vt:lpstr>Goal of U.S. Technology Transfer: Availability and Use of Innovations</vt:lpstr>
      <vt:lpstr>Government Sponsored Transfer Technology</vt:lpstr>
      <vt:lpstr>PowerPoint Presentation</vt:lpstr>
      <vt:lpstr>U.S. Technology Transfer Legislation</vt:lpstr>
      <vt:lpstr>US Lab Patent And CRADA Trends</vt:lpstr>
      <vt:lpstr>Technology Transfer Organizations</vt:lpstr>
      <vt:lpstr>State Economic Development</vt:lpstr>
      <vt:lpstr>Entrepreneurship and Job Creation</vt:lpstr>
      <vt:lpstr>PowerPoint Presentation</vt:lpstr>
      <vt:lpstr>PowerPoint Presentation</vt:lpstr>
      <vt:lpstr>Coronary Stents</vt:lpstr>
      <vt:lpstr>Cryo-ablation Surgical Systems</vt:lpstr>
      <vt:lpstr>PowerPoint Presentation</vt:lpstr>
      <vt:lpstr>PowerPoint Presentation</vt:lpstr>
      <vt:lpstr>PowerPoint Presentation</vt:lpstr>
    </vt:vector>
  </TitlesOfParts>
  <Company>NIST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Honeyeh Zube</dc:creator>
  <cp:lastModifiedBy>Zielinski, Paul R</cp:lastModifiedBy>
  <cp:revision>230</cp:revision>
  <cp:lastPrinted>2013-12-09T21:10:03Z</cp:lastPrinted>
  <dcterms:created xsi:type="dcterms:W3CDTF">2013-02-26T20:12:48Z</dcterms:created>
  <dcterms:modified xsi:type="dcterms:W3CDTF">2014-09-08T15:19:59Z</dcterms:modified>
</cp:coreProperties>
</file>