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8" r:id="rId5"/>
    <p:sldId id="956" r:id="rId6"/>
    <p:sldId id="957" r:id="rId7"/>
    <p:sldId id="960" r:id="rId8"/>
    <p:sldId id="961" r:id="rId9"/>
    <p:sldId id="298" r:id="rId10"/>
    <p:sldId id="962" r:id="rId11"/>
    <p:sldId id="955" r:id="rId12"/>
    <p:sldId id="958" r:id="rId13"/>
    <p:sldId id="314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949" userDrawn="1">
          <p15:clr>
            <a:srgbClr val="A4A3A4"/>
          </p15:clr>
        </p15:guide>
        <p15:guide id="4" pos="360" userDrawn="1">
          <p15:clr>
            <a:srgbClr val="A4A3A4"/>
          </p15:clr>
        </p15:guide>
        <p15:guide id="5" pos="7272" userDrawn="1">
          <p15:clr>
            <a:srgbClr val="A4A3A4"/>
          </p15:clr>
        </p15:guide>
        <p15:guide id="6" orient="horz" pos="347" userDrawn="1">
          <p15:clr>
            <a:srgbClr val="A4A3A4"/>
          </p15:clr>
        </p15:guide>
        <p15:guide id="7" orient="horz" pos="744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517B"/>
    <a:srgbClr val="073050"/>
    <a:srgbClr val="24607A"/>
    <a:srgbClr val="B2D5E1"/>
    <a:srgbClr val="B1EEEE"/>
    <a:srgbClr val="0E79A5"/>
    <a:srgbClr val="3C76AA"/>
    <a:srgbClr val="157BAB"/>
    <a:srgbClr val="3E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4" autoAdjust="0"/>
    <p:restoredTop sz="85151" autoAdjust="0"/>
  </p:normalViewPr>
  <p:slideViewPr>
    <p:cSldViewPr snapToGrid="0" snapToObjects="1" showGuides="1">
      <p:cViewPr varScale="1">
        <p:scale>
          <a:sx n="82" d="100"/>
          <a:sy n="82" d="100"/>
        </p:scale>
        <p:origin x="280" y="168"/>
      </p:cViewPr>
      <p:guideLst>
        <p:guide orient="horz" pos="3312"/>
        <p:guide pos="3864"/>
        <p:guide orient="horz" pos="949"/>
        <p:guide pos="360"/>
        <p:guide pos="7272"/>
        <p:guide orient="horz" pos="347"/>
        <p:guide orient="horz" pos="744"/>
        <p:guide orient="horz"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3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EB9506-D2DD-D34B-83EB-1A3247B239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B49D9-2A52-6B4D-A38B-60A6F9944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FF2E3-0443-2F4A-BFE8-89CFD5A0EBD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D6B1E-AFA1-944E-A56B-4C7B3F708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9FC2B-DF04-E54A-8B58-2CAAA0F970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58E10-D659-0144-99A9-D37AC760D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84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CD054-F9F0-2A44-B5A6-DB315E3E317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C026-B9ED-2F4B-9D2A-0294D00AC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9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0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0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2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0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Financial Services Sector Cybersecurity Profile is a harmonized approach to cybersecurity that recognizes the multiple, often overlapping, regulations and supervisory/examining agency approaches, while fostering an efficient, results-oriented approach to cybersecurity for institutions of all sizes and complexity.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Cybersecurity Act of 2015 (CSA) 405(d) Guidance aligns healthcare cybersecurity approaches by identifying the current most prevalent threats facing the industry, and establishing cybersecurity practices to mitigate them.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Cybersecurity Coalition Distributed Denial-of-Service (DDoS) &amp;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BotNet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Profiles are used to assist in identifying opportunities to improve DDoS 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BotNet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threat mitigations and aids in cybersecurity prioritization by comparing current state with the desired target state.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5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6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5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138CF-12D6-4F45-98B1-14E74009B36A}"/>
              </a:ext>
            </a:extLst>
          </p:cNvPr>
          <p:cNvSpPr>
            <a:spLocks/>
          </p:cNvSpPr>
          <p:nvPr userDrawn="1"/>
        </p:nvSpPr>
        <p:spPr>
          <a:xfrm>
            <a:off x="-1" y="-1"/>
            <a:ext cx="12188952" cy="475488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BF558-8300-42F2-8E89-8E2CF1B3D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-1" y="4754880"/>
            <a:ext cx="12202160" cy="2103119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-7112" y="4893833"/>
            <a:ext cx="12188952" cy="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0528" y="0"/>
            <a:ext cx="1906329" cy="19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970" y="365125"/>
            <a:ext cx="579482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5741894" y="2921439"/>
            <a:ext cx="1020264" cy="10202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741894" y="4403248"/>
            <a:ext cx="1020264" cy="1020264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16652" y="4162705"/>
            <a:ext cx="5611906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DA1A8-CF16-4348-B069-4E1DEFFA0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725545"/>
            <a:ext cx="4191001" cy="5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7B4815E7-029E-6945-878E-738A5C96D660}" type="datetimeFigureOut">
              <a:rPr lang="en-US" smtClean="0"/>
              <a:pPr/>
              <a:t>10/26/18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A80616F9-FE95-834F-B80C-D4174256B1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" y="0"/>
            <a:ext cx="12178082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1A0F7-A84B-4E50-8B1C-2710253E77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424C0-7CB7-4BFC-A1C0-55AFE5032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22" t="20721" r="20722" b="20721"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EF1A3-1BD0-490B-9FB0-C99E09BA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22" t="20721" r="20722" b="20721"/>
          <a:stretch/>
        </p:blipFill>
        <p:spPr>
          <a:xfrm>
            <a:off x="11573615" y="4682"/>
            <a:ext cx="612648" cy="61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1408E-C981-463F-9D1B-68AA425069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F36CA05-1471-4F91-8093-BF1D0888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4768" cy="117043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09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1718E-5123-4AD1-B3FE-7FCF57F78D4A}"/>
              </a:ext>
            </a:extLst>
          </p:cNvPr>
          <p:cNvSpPr/>
          <p:nvPr userDrawn="1"/>
        </p:nvSpPr>
        <p:spPr>
          <a:xfrm>
            <a:off x="3008376" y="0"/>
            <a:ext cx="6636139" cy="248087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BE82-2A70-476C-9654-A0C998D2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22" t="20721" r="20722" b="20721"/>
          <a:stretch/>
        </p:blipFill>
        <p:spPr>
          <a:xfrm>
            <a:off x="13414208" y="-2636482"/>
            <a:ext cx="612648" cy="61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66B55-37C2-456D-8917-4B296A7ACE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76251" y="0"/>
            <a:ext cx="61574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12191030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162E6-1E01-4BAA-918F-8021B5B9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46F9D-D10A-43A3-929B-F4DA1C1C6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22" t="20721" r="20722" b="20721"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9" y="640080"/>
            <a:ext cx="6144768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0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9841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84504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69841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284504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69841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84504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8199167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8199167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199167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76628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912523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8808662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979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7391404" cy="685800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906637" y="298585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6906637" y="1584271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6906637" y="2869957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8405766" y="1437124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8405766" y="2722810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8405766" y="4008496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C2D36-28B6-C646-8F07-1405E9C2D69E}"/>
              </a:ext>
            </a:extLst>
          </p:cNvPr>
          <p:cNvSpPr/>
          <p:nvPr userDrawn="1"/>
        </p:nvSpPr>
        <p:spPr>
          <a:xfrm>
            <a:off x="6906637" y="4155643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E3158-6983-CF47-A9D8-9298B96CE20D}"/>
              </a:ext>
            </a:extLst>
          </p:cNvPr>
          <p:cNvSpPr/>
          <p:nvPr userDrawn="1"/>
        </p:nvSpPr>
        <p:spPr>
          <a:xfrm>
            <a:off x="6906637" y="5441329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B2BE5-F53F-AD41-A450-69337DFBE660}"/>
              </a:ext>
            </a:extLst>
          </p:cNvPr>
          <p:cNvCxnSpPr/>
          <p:nvPr userDrawn="1"/>
        </p:nvCxnSpPr>
        <p:spPr>
          <a:xfrm>
            <a:off x="8405766" y="5294182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6BEF3A-BDBA-4342-BEC5-1E3E3C061A2C}"/>
              </a:ext>
            </a:extLst>
          </p:cNvPr>
          <p:cNvCxnSpPr/>
          <p:nvPr userDrawn="1"/>
        </p:nvCxnSpPr>
        <p:spPr>
          <a:xfrm>
            <a:off x="8405766" y="6513317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141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0865" y="613356"/>
            <a:ext cx="6189674" cy="574299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113494" y="778371"/>
            <a:ext cx="4706471" cy="10181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113494" y="2205069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113494" y="367784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113494" y="518021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94856" y="948134"/>
            <a:ext cx="1811322" cy="1775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7325108" y="894346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1.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7325108" y="2400417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2.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325108" y="3893040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325108" y="5412558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744EBC-9D7B-4B69-BE89-59BBF8B9D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72" t="26190" r="26072" b="26190"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737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71499" y="3560876"/>
            <a:ext cx="5373755" cy="2808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71499" y="804672"/>
            <a:ext cx="5373755" cy="255475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170545" y="3560876"/>
            <a:ext cx="5373755" cy="280856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170545" y="804672"/>
            <a:ext cx="5373755" cy="25547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973179" y="1090382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973179" y="4026318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555832" y="1090382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7555832" y="4026318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-2032" y="4939883"/>
            <a:ext cx="12194032" cy="1918118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6C12E-12D0-4D46-8CB3-384556E33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5212080" y="0"/>
            <a:ext cx="1911096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6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735686" y="3271524"/>
            <a:ext cx="4968071" cy="27945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0408" y="3271524"/>
            <a:ext cx="5356335" cy="27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3"/>
          <a:stretch/>
        </p:blipFill>
        <p:spPr>
          <a:xfrm>
            <a:off x="565355" y="3271524"/>
            <a:ext cx="5303520" cy="2743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4" b="-1"/>
          <a:stretch/>
        </p:blipFill>
        <p:spPr>
          <a:xfrm>
            <a:off x="6422741" y="2875284"/>
            <a:ext cx="53035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751528" y="112713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STAYING IN TOUCH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F8363-E064-4FA8-901E-380DDDD7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72" t="26190" r="26072" b="26190"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84613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534848" y="2269884"/>
            <a:ext cx="4918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QUESTIONS ?</a:t>
            </a:r>
            <a:endParaRPr lang="en-US" sz="48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65506-867B-49F6-BF0F-DAF62D385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72" t="26190" r="26072" b="26190"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020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91FC-0DC8-47D7-8D3C-53871346D9AD}" type="datetimeFigureOut">
              <a:rPr lang="en-US" smtClean="0"/>
              <a:t>10/26/18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99D8-DEE2-4D24-902D-951CD14441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A59970B5-2F6D-47C0-9C0C-5D0410BF2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6126480"/>
            <a:ext cx="121889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1790947"/>
            <a:ext cx="12192000" cy="50933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113059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062317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587688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8113059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4578723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078F7-8360-3840-93FE-F084D1D81CCC}"/>
              </a:ext>
            </a:extLst>
          </p:cNvPr>
          <p:cNvSpPr/>
          <p:nvPr userDrawn="1"/>
        </p:nvSpPr>
        <p:spPr>
          <a:xfrm>
            <a:off x="1053352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66799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92170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117541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1963270"/>
            <a:ext cx="3155576" cy="301384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96001" y="1963270"/>
            <a:ext cx="3155576" cy="30138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30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581400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36125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141101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9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25642" y="4682"/>
            <a:ext cx="4427621" cy="150653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25642" y="1506539"/>
            <a:ext cx="10956758" cy="466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066800" y="2118434"/>
            <a:ext cx="1452525" cy="1452525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066800" y="4043487"/>
            <a:ext cx="1452525" cy="14525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1FCE-086D-48BD-8C1D-B13A8F79E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72" t="26190" r="26072" b="26190"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24753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24753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470159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470159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4754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24754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470160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6470160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51202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612414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951202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612414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40173-E1B4-4515-8D70-BDBB1DE5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072" t="26190" r="26072" b="26190"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1" r:id="rId3"/>
    <p:sldLayoutId id="2147483656" r:id="rId4"/>
    <p:sldLayoutId id="2147483650" r:id="rId5"/>
    <p:sldLayoutId id="2147483654" r:id="rId6"/>
    <p:sldLayoutId id="2147483672" r:id="rId7"/>
    <p:sldLayoutId id="2147483657" r:id="rId8"/>
    <p:sldLayoutId id="2147483667" r:id="rId9"/>
    <p:sldLayoutId id="2147483668" r:id="rId10"/>
    <p:sldLayoutId id="2147483675" r:id="rId11"/>
    <p:sldLayoutId id="2147483662" r:id="rId12"/>
    <p:sldLayoutId id="2147483681" r:id="rId13"/>
    <p:sldLayoutId id="2147483682" r:id="rId14"/>
    <p:sldLayoutId id="2147483683" r:id="rId15"/>
    <p:sldLayoutId id="2147483663" r:id="rId16"/>
    <p:sldLayoutId id="2147483679" r:id="rId17"/>
    <p:sldLayoutId id="2147483665" r:id="rId18"/>
    <p:sldLayoutId id="2147483666" r:id="rId19"/>
    <p:sldLayoutId id="2147483669" r:id="rId20"/>
    <p:sldLayoutId id="2147483684" r:id="rId21"/>
    <p:sldLayoutId id="2147483673" r:id="rId22"/>
    <p:sldLayoutId id="2147483680" r:id="rId23"/>
    <p:sldLayoutId id="214748368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nist.gov/news-events/events/2018/11/nist-cybersecurity-risk-management-conferenc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news-events/events/2018/07/cybersecurity-framework-webcast-nex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cyberframework@nist.gov" TargetMode="External"/><Relationship Id="rId4" Type="http://schemas.openxmlformats.org/officeDocument/2006/relationships/hyperlink" Target="https://www.nist.gov/news-events/events/2018/10/cybersecurity-framework-webcast-next-series-critical-sector-chec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hyperlink" Target="https://bpi.com/welcome/" TargetMode="External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hyperlink" Target="https://www.cybersecuritycoalition.org/" TargetMode="External"/><Relationship Id="rId10" Type="http://schemas.openxmlformats.org/officeDocument/2006/relationships/image" Target="../media/image25.tiff"/><Relationship Id="rId4" Type="http://schemas.openxmlformats.org/officeDocument/2006/relationships/hyperlink" Target="http://www.uchospitals.edu/index.shtml" TargetMode="External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scc.org/Financial-Sector-Cybersecurity-Profi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ybersecuritycoalition.org/threat-profile-ddos-nist-framewor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cyberframework/framework-resources-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cyberframework@nist.gov" TargetMode="External"/><Relationship Id="rId4" Type="http://schemas.openxmlformats.org/officeDocument/2006/relationships/hyperlink" Target="https://www.nist.gov/cyberframework/success-sto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73510" y="3141049"/>
            <a:ext cx="8503049" cy="2118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4800" b="1" dirty="0">
                <a:latin typeface="+mj-lt"/>
              </a:rPr>
              <a:t>Recent Cybersecurity Framework-Based Guidance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3200" i="1" dirty="0">
                <a:latin typeface="+mj-lt"/>
              </a:rPr>
              <a:t>The Cybersecurity Framework “Next Up!” Webcast Series </a:t>
            </a: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2400" dirty="0">
                <a:latin typeface="+mj-lt"/>
              </a:rPr>
              <a:t>October 2018</a:t>
            </a:r>
          </a:p>
        </p:txBody>
      </p:sp>
    </p:spTree>
    <p:extLst>
      <p:ext uri="{BB962C8B-B14F-4D97-AF65-F5344CB8AC3E}">
        <p14:creationId xmlns:p14="http://schemas.microsoft.com/office/powerpoint/2010/main" val="128302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94117"/>
          </a:xfrm>
          <a:solidFill>
            <a:srgbClr val="2D72C5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NIST Cybersecurity Risk Management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2326E-66B1-C444-BC93-878575DBC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57" y="17528"/>
            <a:ext cx="9478957" cy="64184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A19D7E-7857-5941-8E9A-93BAE8DE0715}"/>
              </a:ext>
            </a:extLst>
          </p:cNvPr>
          <p:cNvSpPr/>
          <p:nvPr/>
        </p:nvSpPr>
        <p:spPr>
          <a:xfrm>
            <a:off x="1309354" y="6500384"/>
            <a:ext cx="9590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 algn="ctr">
              <a:spcAft>
                <a:spcPts val="100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https://www.nist.gov/news-events/events/2018/11/nist-cybersecurity-risk-management-conference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6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2ED466-FA6D-2A4E-825F-FE6551C04BE7}"/>
              </a:ext>
            </a:extLst>
          </p:cNvPr>
          <p:cNvSpPr txBox="1"/>
          <p:nvPr/>
        </p:nvSpPr>
        <p:spPr>
          <a:xfrm>
            <a:off x="7343611" y="2847180"/>
            <a:ext cx="28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cyberframework@nist.gov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1325-F3C1-FA4D-B60F-E97CF10B9799}"/>
              </a:ext>
            </a:extLst>
          </p:cNvPr>
          <p:cNvSpPr txBox="1"/>
          <p:nvPr/>
        </p:nvSpPr>
        <p:spPr>
          <a:xfrm>
            <a:off x="2932781" y="2847180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NIST.gov</a:t>
            </a: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/</a:t>
            </a:r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cyberframework</a:t>
            </a:r>
            <a:endParaRPr lang="en-US" sz="1800" b="0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600F24-1CD5-DB41-BDE4-3A3FB2751403}"/>
              </a:ext>
            </a:extLst>
          </p:cNvPr>
          <p:cNvSpPr/>
          <p:nvPr/>
        </p:nvSpPr>
        <p:spPr>
          <a:xfrm>
            <a:off x="2045756" y="2615198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1BBC74-F7CD-E54C-BE9D-A2414063CA0E}"/>
              </a:ext>
            </a:extLst>
          </p:cNvPr>
          <p:cNvSpPr/>
          <p:nvPr/>
        </p:nvSpPr>
        <p:spPr>
          <a:xfrm>
            <a:off x="6477511" y="2615198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@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C1E1D-8E31-644F-9118-1EF8E77907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2578069"/>
            <a:ext cx="974555" cy="90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77E21A-E4BB-BA40-AD21-FD0B644B5324}"/>
              </a:ext>
            </a:extLst>
          </p:cNvPr>
          <p:cNvSpPr txBox="1"/>
          <p:nvPr/>
        </p:nvSpPr>
        <p:spPr>
          <a:xfrm>
            <a:off x="7343611" y="5367908"/>
            <a:ext cx="156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NISTcyber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AB912-3938-6C4B-8500-AAAFCFDC0809}"/>
              </a:ext>
            </a:extLst>
          </p:cNvPr>
          <p:cNvSpPr txBox="1"/>
          <p:nvPr/>
        </p:nvSpPr>
        <p:spPr>
          <a:xfrm>
            <a:off x="2932781" y="5367908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NIST.gov</a:t>
            </a: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/topics/cybersecurity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66317-5E82-AA4F-8DDB-BA444B713BC0}"/>
              </a:ext>
            </a:extLst>
          </p:cNvPr>
          <p:cNvSpPr/>
          <p:nvPr/>
        </p:nvSpPr>
        <p:spPr>
          <a:xfrm>
            <a:off x="2045756" y="513592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4EC490-BEEA-3F46-B2D5-F626E4225CA3}"/>
              </a:ext>
            </a:extLst>
          </p:cNvPr>
          <p:cNvSpPr/>
          <p:nvPr/>
        </p:nvSpPr>
        <p:spPr>
          <a:xfrm>
            <a:off x="6477511" y="513592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B6BE82-91AF-8243-A3DE-699E871BC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630" y="5189824"/>
            <a:ext cx="779059" cy="72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E0F91-B3DE-264E-86DB-8820550CA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5098797"/>
            <a:ext cx="974555" cy="907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65652E-CE1B-1E4A-BE90-7EE5F920280D}"/>
              </a:ext>
            </a:extLst>
          </p:cNvPr>
          <p:cNvSpPr txBox="1"/>
          <p:nvPr/>
        </p:nvSpPr>
        <p:spPr>
          <a:xfrm>
            <a:off x="7343611" y="4083409"/>
            <a:ext cx="176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NCCoE.NIST.gov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17E72-FDCD-FF4B-B0F3-F6342AA7D5A7}"/>
              </a:ext>
            </a:extLst>
          </p:cNvPr>
          <p:cNvSpPr txBox="1"/>
          <p:nvPr/>
        </p:nvSpPr>
        <p:spPr>
          <a:xfrm>
            <a:off x="2932781" y="4083409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CSRC.NIST.gov</a:t>
            </a:r>
            <a:endParaRPr lang="en-US" sz="1800" b="0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BD234F-12D5-A941-84D0-C7E28DB59844}"/>
              </a:ext>
            </a:extLst>
          </p:cNvPr>
          <p:cNvSpPr/>
          <p:nvPr/>
        </p:nvSpPr>
        <p:spPr>
          <a:xfrm>
            <a:off x="2045756" y="3851427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D63265-0203-0743-A9D6-A1A8BBF50043}"/>
              </a:ext>
            </a:extLst>
          </p:cNvPr>
          <p:cNvSpPr/>
          <p:nvPr/>
        </p:nvSpPr>
        <p:spPr>
          <a:xfrm>
            <a:off x="6477511" y="3851427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FDB6BE-3948-FC4D-A6BC-11B406AF8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3814298"/>
            <a:ext cx="974555" cy="907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832DDE-08DF-CB41-858C-63EFF70A03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82" y="3814298"/>
            <a:ext cx="974555" cy="9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Notes to Viewers</a:t>
            </a:r>
            <a:br>
              <a:rPr lang="en-US" sz="3600" dirty="0"/>
            </a:br>
            <a:r>
              <a:rPr lang="en-US" sz="2400" i="1" dirty="0"/>
              <a:t>The Cybersecurity Framework “Next Up!” Webcast Series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E0FD10-5ACB-954B-A10F-A84C297A3FF6}"/>
              </a:ext>
            </a:extLst>
          </p:cNvPr>
          <p:cNvSpPr txBox="1">
            <a:spLocks/>
          </p:cNvSpPr>
          <p:nvPr/>
        </p:nvSpPr>
        <p:spPr>
          <a:xfrm>
            <a:off x="1185263" y="1168454"/>
            <a:ext cx="10113002" cy="533773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2400" dirty="0">
                <a:solidFill>
                  <a:srgbClr val="595959"/>
                </a:solidFill>
              </a:rPr>
              <a:t>In case you missed it, check out our last Next Up! Webcast at </a:t>
            </a:r>
            <a:r>
              <a:rPr lang="en-US" sz="2400" dirty="0">
                <a:solidFill>
                  <a:srgbClr val="595959"/>
                </a:solidFill>
                <a:hlinkClick r:id="rId3"/>
              </a:rPr>
              <a:t>https://www.nist.gov/news-events/events/2018/07/cybersecurity-framework-webcast-next</a:t>
            </a:r>
            <a:endParaRPr lang="en-US" sz="2400" dirty="0">
              <a:solidFill>
                <a:srgbClr val="595959"/>
              </a:solidFill>
            </a:endParaRP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 sz="2400" dirty="0">
              <a:solidFill>
                <a:srgbClr val="595959"/>
              </a:solidFill>
            </a:endParaRP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2400" dirty="0">
                <a:solidFill>
                  <a:srgbClr val="595959"/>
                </a:solidFill>
              </a:rPr>
              <a:t>Pre-registration is appreciated, but not necessary.  Additional viewers are welcome at </a:t>
            </a:r>
            <a:r>
              <a:rPr lang="en-US" sz="2400" dirty="0">
                <a:solidFill>
                  <a:srgbClr val="595959"/>
                </a:solidFill>
                <a:hlinkClick r:id="rId4"/>
              </a:rPr>
              <a:t>https://www.nist.gov/news-events/events/2018/10/cybersecurity-framework-webcast-next-series-critical-sector-check</a:t>
            </a:r>
            <a:endParaRPr lang="en-US" sz="2400" dirty="0">
              <a:solidFill>
                <a:srgbClr val="595959"/>
              </a:solidFill>
            </a:endParaRP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 sz="2400" dirty="0">
              <a:solidFill>
                <a:srgbClr val="595959"/>
              </a:solidFill>
            </a:endParaRP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2400" dirty="0">
                <a:solidFill>
                  <a:srgbClr val="595959"/>
                </a:solidFill>
              </a:rPr>
              <a:t>The presentation will be recorded for future playback. Those videos will be available with closed captioning in mid November 2018.</a:t>
            </a: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 sz="2400" dirty="0">
              <a:solidFill>
                <a:srgbClr val="595959"/>
              </a:solidFill>
            </a:endParaRPr>
          </a:p>
          <a:p>
            <a:pPr marL="5715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sz="2400" dirty="0">
                <a:solidFill>
                  <a:srgbClr val="595959"/>
                </a:solidFill>
              </a:rPr>
              <a:t>Questions can be send throughout the session to </a:t>
            </a:r>
            <a:r>
              <a:rPr lang="en-US" sz="2400" dirty="0">
                <a:solidFill>
                  <a:srgbClr val="595959"/>
                </a:solidFill>
                <a:hlinkClick r:id="rId5"/>
              </a:rPr>
              <a:t>cyberframework@nist.gov</a:t>
            </a:r>
            <a:r>
              <a:rPr lang="en-US" sz="2400" dirty="0">
                <a:solidFill>
                  <a:srgbClr val="595959"/>
                </a:solidFill>
              </a:rPr>
              <a:t> or Twitter #</a:t>
            </a:r>
            <a:r>
              <a:rPr lang="en-US" sz="2400" dirty="0" err="1">
                <a:solidFill>
                  <a:srgbClr val="595959"/>
                </a:solidFill>
              </a:rPr>
              <a:t>CyberFramework</a:t>
            </a:r>
            <a:endParaRPr lang="en-US" sz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6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Objective and Agenda</a:t>
            </a:r>
            <a:br>
              <a:rPr lang="en-US" sz="3600" dirty="0"/>
            </a:br>
            <a:r>
              <a:rPr lang="en-US" sz="2400" i="1" dirty="0"/>
              <a:t>The Cybersecurity Framework “Next Up!” Webcast Series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CA015-8969-904B-ACBB-A22E5F1ABE91}"/>
              </a:ext>
            </a:extLst>
          </p:cNvPr>
          <p:cNvSpPr txBox="1">
            <a:spLocks/>
          </p:cNvSpPr>
          <p:nvPr/>
        </p:nvSpPr>
        <p:spPr>
          <a:xfrm>
            <a:off x="1128344" y="1000195"/>
            <a:ext cx="9996856" cy="5161841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>
                <a:cs typeface="Arial"/>
              </a:rPr>
              <a:t>Objective</a:t>
            </a:r>
            <a:r>
              <a:rPr lang="en-US" sz="3200" dirty="0">
                <a:cs typeface="Arial"/>
              </a:rPr>
              <a:t>: Understand more about recent work products that are based on the Cybersecurity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D7338-2F3D-EE4C-826A-934B66A503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961" y="1704551"/>
            <a:ext cx="3594566" cy="354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B2095-F352-D544-963F-AFD98EDB30CD}"/>
              </a:ext>
            </a:extLst>
          </p:cNvPr>
          <p:cNvSpPr/>
          <p:nvPr/>
        </p:nvSpPr>
        <p:spPr>
          <a:xfrm>
            <a:off x="1498740" y="1925309"/>
            <a:ext cx="7616902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indent="-2936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Cybersecurity Framework Basics</a:t>
            </a:r>
          </a:p>
          <a:p>
            <a:pPr marL="350838" indent="-35083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Financial Services Sector Cybersecurity Profile Version 1.0</a:t>
            </a:r>
          </a:p>
          <a:p>
            <a:pPr marL="350838" indent="-35083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Health Industry Cybersecurity Practices: Managing Threats and Protecting Patients 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Distributed Denial-of-Service and Botnet Cybersecurity Framework Profiles </a:t>
            </a:r>
          </a:p>
          <a:p>
            <a:pPr marL="295275" indent="-29527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Discussion and Question-Answer Time</a:t>
            </a:r>
          </a:p>
        </p:txBody>
      </p:sp>
    </p:spTree>
    <p:extLst>
      <p:ext uri="{BB962C8B-B14F-4D97-AF65-F5344CB8AC3E}">
        <p14:creationId xmlns:p14="http://schemas.microsoft.com/office/powerpoint/2010/main" val="102452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Our Guests</a:t>
            </a:r>
            <a:br>
              <a:rPr lang="en-US" sz="3600" dirty="0"/>
            </a:br>
            <a:r>
              <a:rPr lang="en-US" sz="2400" i="1" dirty="0"/>
              <a:t>The Cybersecurity Framework “Next Up!” Webcast Series</a:t>
            </a:r>
            <a:endParaRPr lang="en-US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8CAA4-1D61-EC49-902F-2048C435FC54}"/>
              </a:ext>
            </a:extLst>
          </p:cNvPr>
          <p:cNvSpPr txBox="1">
            <a:spLocks/>
          </p:cNvSpPr>
          <p:nvPr/>
        </p:nvSpPr>
        <p:spPr>
          <a:xfrm>
            <a:off x="6812280" y="1072370"/>
            <a:ext cx="5173394" cy="541020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b="1" dirty="0"/>
              <a:t>Josh </a:t>
            </a:r>
            <a:r>
              <a:rPr lang="en-US" b="1" dirty="0" err="1"/>
              <a:t>Magri</a:t>
            </a:r>
            <a:endParaRPr lang="en-US" b="1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200" dirty="0"/>
              <a:t>Senior Vice President, Counsel for Regulation and Developing Technologies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>
                <a:hlinkClick r:id="rId3"/>
              </a:rPr>
              <a:t>Bank Policy Institute</a:t>
            </a:r>
            <a:endParaRPr lang="en-US" sz="2200" dirty="0"/>
          </a:p>
          <a:p>
            <a:pPr marL="0" indent="0">
              <a:spcBef>
                <a:spcPts val="30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b="1" dirty="0"/>
              <a:t>Erik Decker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200" dirty="0"/>
              <a:t>Chief Security and Privacy Officer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200" dirty="0">
                <a:hlinkClick r:id="rId4"/>
              </a:rPr>
              <a:t>University of Chicago Medicine</a:t>
            </a:r>
            <a:endParaRPr lang="en-US" sz="2200" dirty="0"/>
          </a:p>
          <a:p>
            <a:pPr marL="0" indent="0">
              <a:spcBef>
                <a:spcPts val="300"/>
              </a:spcBef>
              <a:buNone/>
            </a:pPr>
            <a:endParaRPr lang="en-US" sz="3600" b="1" dirty="0"/>
          </a:p>
          <a:p>
            <a:pPr marL="0" indent="0">
              <a:spcBef>
                <a:spcPts val="300"/>
              </a:spcBef>
              <a:buNone/>
            </a:pPr>
            <a:r>
              <a:rPr lang="en-US" b="1" dirty="0"/>
              <a:t>Ari Schwartz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200"/>
              <a:t>Executive Coordinator</a:t>
            </a:r>
            <a:endParaRPr lang="en-US" sz="22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>
                <a:hlinkClick r:id="rId5"/>
              </a:rPr>
              <a:t>Coalition for Cybersecurity Policy and Law</a:t>
            </a: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51FDD-7701-514D-94BB-5C9F9D6A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081" y="2953872"/>
            <a:ext cx="27305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DEA20-D53C-B746-AFEB-ACE0AA6FD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332" y="4935774"/>
            <a:ext cx="2754249" cy="742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B6D55-6BCB-3742-BDA2-FC1837A72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720" y="1285776"/>
            <a:ext cx="1310861" cy="1213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B05DD-9BE6-2E49-838C-428B9D3E4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6767" y="1205755"/>
            <a:ext cx="1373898" cy="1373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0046A-2713-8040-BBF4-288E1DE202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583"/>
          <a:stretch/>
        </p:blipFill>
        <p:spPr>
          <a:xfrm>
            <a:off x="5197916" y="4605747"/>
            <a:ext cx="1371600" cy="1402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186AC-E1FF-4D49-9E05-D89EB7159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7916" y="290307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2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Resources</a:t>
            </a:r>
            <a:b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400" i="1" dirty="0"/>
              <a:t>The Cybersecurity Framework “Next Up!” Webcast Series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8686A3-D383-0B4A-8825-4C8138EAF06E}"/>
              </a:ext>
            </a:extLst>
          </p:cNvPr>
          <p:cNvSpPr txBox="1">
            <a:spLocks/>
          </p:cNvSpPr>
          <p:nvPr/>
        </p:nvSpPr>
        <p:spPr>
          <a:xfrm>
            <a:off x="2215001" y="1359384"/>
            <a:ext cx="7761997" cy="57150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684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256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74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400" dirty="0"/>
              <a:t>The Financial Services Sector Cybersecurity Profile Version 1.0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https://www.fsscc.org/Financial-Sector-Cybersecurity-Profile</a:t>
            </a:r>
            <a:endParaRPr lang="en-US" dirty="0"/>
          </a:p>
          <a:p>
            <a:pPr lvl="1"/>
            <a:endParaRPr lang="en-US" sz="2400" dirty="0"/>
          </a:p>
          <a:p>
            <a:pPr marL="0" indent="0"/>
            <a:r>
              <a:rPr lang="en-US" sz="2400" dirty="0"/>
              <a:t>Health Industry Cybersecurity Practices: Managing Threats and Protecting Patients 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70C0"/>
                </a:solidFill>
              </a:rPr>
              <a:t>soon to be published</a:t>
            </a:r>
          </a:p>
          <a:p>
            <a:pPr lvl="1"/>
            <a:endParaRPr lang="en-US" b="1" i="1" dirty="0">
              <a:solidFill>
                <a:srgbClr val="0070C0"/>
              </a:solidFill>
            </a:endParaRPr>
          </a:p>
          <a:p>
            <a:pPr marL="0" indent="0"/>
            <a:r>
              <a:rPr lang="en-US" sz="2400" dirty="0"/>
              <a:t>Distributed Denial-of-Service and Botnet Cybersecurity Framework Profiles 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https://www.cybersecuritycoalition.org/threat-profile-ddos-nist-framework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661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Cybersecurity Framework Outcomes</a:t>
            </a:r>
            <a:b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400" i="1" dirty="0"/>
              <a:t>The Cybersecurity Framework “Next Up!” Webcast Series</a:t>
            </a:r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43FA44-9D5A-3148-97B8-CABCD5E17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7657"/>
              </p:ext>
            </p:extLst>
          </p:nvPr>
        </p:nvGraphicFramePr>
        <p:xfrm>
          <a:off x="1695488" y="1454316"/>
          <a:ext cx="9290426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3388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4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Function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Understand risks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Identify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692150" marR="0" indent="-446088" algn="l">
                        <a:spcBef>
                          <a:spcPts val="300"/>
                        </a:spcBef>
                        <a:spcAft>
                          <a:spcPts val="1200"/>
                        </a:spcAft>
                        <a:buFont typeface="Arial" charset="0"/>
                        <a:buChar char="•"/>
                        <a:tabLst/>
                      </a:pPr>
                      <a:r>
                        <a:rPr lang="en-US" sz="2400" b="0" dirty="0">
                          <a:effectLst/>
                          <a:latin typeface="+mn-lt"/>
                          <a:ea typeface="Times New Roman"/>
                        </a:rPr>
                        <a:t>Understandable by everyone</a:t>
                      </a:r>
                    </a:p>
                    <a:p>
                      <a:pPr marL="692150" marR="0" indent="-4460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2400" b="0" dirty="0">
                          <a:effectLst/>
                          <a:latin typeface="+mn-lt"/>
                          <a:ea typeface="Times New Roman"/>
                        </a:rPr>
                        <a:t>Applies to any type of risk management</a:t>
                      </a:r>
                    </a:p>
                    <a:p>
                      <a:pPr marL="692150" marR="0" indent="-446088" algn="l">
                        <a:spcBef>
                          <a:spcPts val="300"/>
                        </a:spcBef>
                        <a:spcAft>
                          <a:spcPts val="1200"/>
                        </a:spcAft>
                        <a:buFont typeface="Arial" charset="0"/>
                        <a:buChar char="•"/>
                        <a:tabLst/>
                      </a:pPr>
                      <a:r>
                        <a:rPr lang="en-US" sz="2400" b="0" dirty="0">
                          <a:effectLst/>
                          <a:latin typeface="+mn-lt"/>
                          <a:ea typeface="Times New Roman"/>
                        </a:rPr>
                        <a:t>Defines the entire breadth of cybersecurity</a:t>
                      </a:r>
                    </a:p>
                    <a:p>
                      <a:pPr marL="692150" marR="0" indent="-446088" algn="l">
                        <a:spcBef>
                          <a:spcPts val="300"/>
                        </a:spcBef>
                        <a:spcAft>
                          <a:spcPts val="1200"/>
                        </a:spcAft>
                        <a:buFont typeface="Arial" charset="0"/>
                        <a:buChar char="•"/>
                        <a:tabLst/>
                      </a:pPr>
                      <a:r>
                        <a:rPr lang="en-US" sz="2400" b="0" dirty="0">
                          <a:effectLst/>
                          <a:latin typeface="+mn-lt"/>
                          <a:ea typeface="Times New Roman"/>
                        </a:rPr>
                        <a:t>Spans both prevention and reaction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Determine safeguards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Protect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Identify events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Detect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Address incidents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Respond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Restore capabilities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Recover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5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61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Customizing Framework with Profiles</a:t>
            </a:r>
            <a:br>
              <a:rPr lang="en-US" sz="3600" dirty="0"/>
            </a:br>
            <a:r>
              <a:rPr lang="en-US" sz="2400" i="1" dirty="0"/>
              <a:t>The Cybersecurity Framework “Next Up!” Webcast Series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EA7F6-CBBE-3A4A-9B29-707E9507175C}"/>
              </a:ext>
            </a:extLst>
          </p:cNvPr>
          <p:cNvSpPr/>
          <p:nvPr/>
        </p:nvSpPr>
        <p:spPr>
          <a:xfrm>
            <a:off x="8369307" y="1491215"/>
            <a:ext cx="1528655" cy="36450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Identify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715306-314F-7D42-9EC7-6152BAE7B3C7}"/>
              </a:ext>
            </a:extLst>
          </p:cNvPr>
          <p:cNvSpPr/>
          <p:nvPr/>
        </p:nvSpPr>
        <p:spPr>
          <a:xfrm>
            <a:off x="8369306" y="1919736"/>
            <a:ext cx="1787350" cy="364506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Protect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6D37F-8829-C444-A30D-C43A3E7068C0}"/>
              </a:ext>
            </a:extLst>
          </p:cNvPr>
          <p:cNvSpPr/>
          <p:nvPr/>
        </p:nvSpPr>
        <p:spPr>
          <a:xfrm>
            <a:off x="8369306" y="2348257"/>
            <a:ext cx="1787350" cy="3645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Detect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B3F8AF-FDC4-2040-B05A-EDD72C834FD1}"/>
              </a:ext>
            </a:extLst>
          </p:cNvPr>
          <p:cNvSpPr/>
          <p:nvPr/>
        </p:nvSpPr>
        <p:spPr>
          <a:xfrm>
            <a:off x="8369307" y="2776778"/>
            <a:ext cx="1528655" cy="3645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Respond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CF5B73-8845-1A4D-B4F0-18878ADF2655}"/>
              </a:ext>
            </a:extLst>
          </p:cNvPr>
          <p:cNvSpPr/>
          <p:nvPr/>
        </p:nvSpPr>
        <p:spPr>
          <a:xfrm>
            <a:off x="8369306" y="3205299"/>
            <a:ext cx="1280160" cy="36450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Recover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0395CF-3B8F-0744-9DC2-AC56E932F32C}"/>
              </a:ext>
            </a:extLst>
          </p:cNvPr>
          <p:cNvSpPr txBox="1"/>
          <p:nvPr/>
        </p:nvSpPr>
        <p:spPr>
          <a:xfrm>
            <a:off x="1508760" y="1221044"/>
            <a:ext cx="6568441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i="1" dirty="0"/>
              <a:t>Ways to think about a Profile: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800" dirty="0"/>
              <a:t>A customization of the Core for a given sector, subsector, or organization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800" dirty="0"/>
              <a:t>A fusion of business/mission logic and cybersecurity outcomes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CF1D73-61A5-CA4E-83EF-D0DB3BE5FD62}"/>
              </a:ext>
            </a:extLst>
          </p:cNvPr>
          <p:cNvSpPr/>
          <p:nvPr/>
        </p:nvSpPr>
        <p:spPr>
          <a:xfrm>
            <a:off x="1508761" y="3689174"/>
            <a:ext cx="8855908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800" dirty="0"/>
              <a:t>An alignment of cybersecurity requirements with operational methodologies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800" dirty="0"/>
              <a:t>A basis for assessment and expressing target state</a:t>
            </a:r>
          </a:p>
          <a:p>
            <a:pPr marL="342900" indent="-342900">
              <a:spcAft>
                <a:spcPts val="1000"/>
              </a:spcAft>
              <a:buFont typeface="Arial"/>
              <a:buChar char="•"/>
            </a:pPr>
            <a:r>
              <a:rPr lang="en-US" sz="2800" dirty="0"/>
              <a:t>A decision support tool for cybersecurity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143366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0112" y="2596398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Panelist Presentations</a:t>
            </a:r>
            <a:b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39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Ways to Share Framework Best Practices</a:t>
            </a:r>
            <a:br>
              <a:rPr lang="en-US" sz="4000" b="1" dirty="0"/>
            </a:br>
            <a:r>
              <a:rPr lang="en-US" sz="2400" i="1" dirty="0"/>
              <a:t>The Cybersecurity Framework “Next Up!” Webcast Series</a:t>
            </a:r>
            <a:endParaRPr lang="en-US" sz="16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93EFA76-B2EB-5B4B-B619-0D677A566B45}"/>
              </a:ext>
            </a:extLst>
          </p:cNvPr>
          <p:cNvSpPr txBox="1">
            <a:spLocks/>
          </p:cNvSpPr>
          <p:nvPr/>
        </p:nvSpPr>
        <p:spPr>
          <a:xfrm>
            <a:off x="1783080" y="1237464"/>
            <a:ext cx="8403896" cy="4753130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>
              <a:spcAft>
                <a:spcPts val="1000"/>
              </a:spcAft>
              <a:buNone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coordination with NIST:</a:t>
            </a:r>
          </a:p>
          <a:p>
            <a:pPr marL="695325" indent="-2873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 your </a:t>
            </a:r>
            <a:r>
              <a:rPr lang="en-US" sz="3200" dirty="0">
                <a:solidFill>
                  <a:schemeClr val="accent1"/>
                </a:solidFill>
                <a:hlinkClick r:id="rId3"/>
              </a:rPr>
              <a:t>Resources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others</a:t>
            </a:r>
          </a:p>
          <a:p>
            <a:pPr marL="695325" indent="-287338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Publish </a:t>
            </a:r>
            <a:r>
              <a:rPr lang="en-US" sz="3200" dirty="0">
                <a:solidFill>
                  <a:schemeClr val="accent1"/>
                </a:solidFill>
                <a:hlinkClick r:id="rId4"/>
              </a:rPr>
              <a:t>Success Stories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of your Framework implementation</a:t>
            </a:r>
          </a:p>
          <a:p>
            <a:pPr marL="0" indent="0" algn="ctr"/>
            <a:endParaRPr lang="en-US" i="1" dirty="0"/>
          </a:p>
          <a:p>
            <a:pPr marL="0" indent="0" algn="ctr"/>
            <a:endParaRPr lang="en-US" i="1" dirty="0"/>
          </a:p>
          <a:p>
            <a:pPr marL="0" indent="0" algn="ctr">
              <a:buNone/>
            </a:pPr>
            <a:r>
              <a:rPr lang="en-US" i="1" dirty="0">
                <a:hlinkClick r:id="rId5"/>
              </a:rPr>
              <a:t>cyberframework@nist.gov</a:t>
            </a:r>
            <a:r>
              <a:rPr lang="en-US" i="1" dirty="0"/>
              <a:t> for all NIST</a:t>
            </a:r>
          </a:p>
          <a:p>
            <a:pPr marL="0" indent="0" algn="ctr">
              <a:buNone/>
            </a:pPr>
            <a:r>
              <a:rPr lang="en-US" i="1" dirty="0"/>
              <a:t>coordination and communication</a:t>
            </a:r>
          </a:p>
          <a:p>
            <a:pPr marL="0" indent="0" algn="ctr"/>
            <a:endParaRPr lang="en-US" sz="1800" i="1" dirty="0"/>
          </a:p>
          <a:p>
            <a:pPr marL="0" indent="0" algn="ctr"/>
            <a:endParaRPr lang="en-US" sz="1800" i="1" dirty="0"/>
          </a:p>
          <a:p>
            <a:pPr marL="0" indent="0" algn="ctr"/>
            <a:endParaRPr lang="en-US" sz="1800" i="1" dirty="0"/>
          </a:p>
          <a:p>
            <a:endParaRPr lang="en-US" sz="2400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75047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517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D PowerPoint Template DRAFT" id="{7AABC728-7246-4144-9335-36FA4BBEF1B6}" vid="{3BFFB42D-61DB-4BFA-BCEB-6E70CD9E89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884782EBE0AC40B79C4ABBCC18EF29" ma:contentTypeVersion="5" ma:contentTypeDescription="Create a new document." ma:contentTypeScope="" ma:versionID="f900ea23fd44dd800ee16a114301d1f5">
  <xsd:schema xmlns:xsd="http://www.w3.org/2001/XMLSchema" xmlns:xs="http://www.w3.org/2001/XMLSchema" xmlns:p="http://schemas.microsoft.com/office/2006/metadata/properties" xmlns:ns2="0a005485-acef-47eb-9797-706c3edc0723" targetNamespace="http://schemas.microsoft.com/office/2006/metadata/properties" ma:root="true" ma:fieldsID="cfd6986052abc2f12661a7582eddd758" ns2:_="">
    <xsd:import namespace="0a005485-acef-47eb-9797-706c3edc07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05485-acef-47eb-9797-706c3edc0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CEF5D8-BE80-4CDC-828D-18508E773F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2D1E57-BE01-45A3-805A-71862529C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05485-acef-47eb-9797-706c3edc07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A9EE54-AB2E-438A-9391-83236BF0D4A4}">
  <ds:schemaRefs>
    <ds:schemaRef ds:uri="0a005485-acef-47eb-9797-706c3edc072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 PowerPoint Template DRAFT</Template>
  <TotalTime>1091</TotalTime>
  <Words>532</Words>
  <Application>Microsoft Macintosh PowerPoint</Application>
  <PresentationFormat>Widescreen</PresentationFormat>
  <Paragraphs>106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Office Theme</vt:lpstr>
      <vt:lpstr>PowerPoint Presentation</vt:lpstr>
      <vt:lpstr>Notes to Viewers The Cybersecurity Framework “Next Up!” Webcast Series</vt:lpstr>
      <vt:lpstr>Objective and Agenda The Cybersecurity Framework “Next Up!” Webcast Series</vt:lpstr>
      <vt:lpstr>Our Guests The Cybersecurity Framework “Next Up!” Webcast Series</vt:lpstr>
      <vt:lpstr>Resources The Cybersecurity Framework “Next Up!” Webcast Series</vt:lpstr>
      <vt:lpstr>Cybersecurity Framework Outcomes The Cybersecurity Framework “Next Up!” Webcast Series</vt:lpstr>
      <vt:lpstr>Customizing Framework with Profiles The Cybersecurity Framework “Next Up!” Webcast Series</vt:lpstr>
      <vt:lpstr>Panelist Presentations </vt:lpstr>
      <vt:lpstr>Ways to Share Framework Best Practices The Cybersecurity Framework “Next Up!” Webcast Series</vt:lpstr>
      <vt:lpstr>NIST Cybersecurity Risk Management Conference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Matt Barrett, NIST</cp:lastModifiedBy>
  <cp:revision>107</cp:revision>
  <cp:lastPrinted>2018-10-26T16:12:45Z</cp:lastPrinted>
  <dcterms:created xsi:type="dcterms:W3CDTF">2018-08-01T13:56:07Z</dcterms:created>
  <dcterms:modified xsi:type="dcterms:W3CDTF">2018-10-26T16:40:56Z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0x010100B5884782EBE0AC40B79C4ABBCC18EF29</vt:lpwstr>
  </property>
</Properties>
</file>