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3" r:id="rId1"/>
  </p:sldMasterIdLst>
  <p:notesMasterIdLst>
    <p:notesMasterId r:id="rId32"/>
  </p:notesMasterIdLst>
  <p:handoutMasterIdLst>
    <p:handoutMasterId r:id="rId33"/>
  </p:handoutMasterIdLst>
  <p:sldIdLst>
    <p:sldId id="256" r:id="rId2"/>
    <p:sldId id="257" r:id="rId3"/>
    <p:sldId id="265" r:id="rId4"/>
    <p:sldId id="266" r:id="rId5"/>
    <p:sldId id="259" r:id="rId6"/>
    <p:sldId id="258" r:id="rId7"/>
    <p:sldId id="260" r:id="rId8"/>
    <p:sldId id="269" r:id="rId9"/>
    <p:sldId id="273" r:id="rId10"/>
    <p:sldId id="274" r:id="rId11"/>
    <p:sldId id="263" r:id="rId12"/>
    <p:sldId id="267" r:id="rId13"/>
    <p:sldId id="268" r:id="rId14"/>
    <p:sldId id="264" r:id="rId15"/>
    <p:sldId id="276" r:id="rId16"/>
    <p:sldId id="275" r:id="rId17"/>
    <p:sldId id="270" r:id="rId18"/>
    <p:sldId id="283" r:id="rId19"/>
    <p:sldId id="285" r:id="rId20"/>
    <p:sldId id="286" r:id="rId21"/>
    <p:sldId id="287" r:id="rId22"/>
    <p:sldId id="288" r:id="rId23"/>
    <p:sldId id="289" r:id="rId24"/>
    <p:sldId id="290" r:id="rId25"/>
    <p:sldId id="262" r:id="rId26"/>
    <p:sldId id="291" r:id="rId27"/>
    <p:sldId id="294" r:id="rId28"/>
    <p:sldId id="272" r:id="rId29"/>
    <p:sldId id="271"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3"/>
    <p:restoredTop sz="75275"/>
  </p:normalViewPr>
  <p:slideViewPr>
    <p:cSldViewPr snapToGrid="0" snapToObjects="1">
      <p:cViewPr varScale="1">
        <p:scale>
          <a:sx n="95" d="100"/>
          <a:sy n="95" d="100"/>
        </p:scale>
        <p:origin x="1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77ACA-FE4B-0E40-B8B8-8F35B020B383}"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D9D13185-1D4F-AD46-8F12-E84B6C07FFB0}">
      <dgm:prSet phldrT="[Text]"/>
      <dgm:spPr/>
      <dgm:t>
        <a:bodyPr/>
        <a:lstStyle/>
        <a:p>
          <a:r>
            <a:rPr lang="en-US" dirty="0" err="1"/>
            <a:t>dd</a:t>
          </a:r>
          <a:endParaRPr lang="en-US" dirty="0"/>
        </a:p>
      </dgm:t>
    </dgm:pt>
    <dgm:pt modelId="{6E8FF0F1-FD9E-6049-BA00-07A6D6143718}" type="parTrans" cxnId="{BB334C96-49D4-AD48-9099-1B403C60A0FB}">
      <dgm:prSet/>
      <dgm:spPr/>
      <dgm:t>
        <a:bodyPr/>
        <a:lstStyle/>
        <a:p>
          <a:endParaRPr lang="en-US"/>
        </a:p>
      </dgm:t>
    </dgm:pt>
    <dgm:pt modelId="{F37247D3-F239-0242-811D-3FE9AEFC88C0}" type="sibTrans" cxnId="{BB334C96-49D4-AD48-9099-1B403C60A0FB}">
      <dgm:prSet/>
      <dgm:spPr/>
      <dgm:t>
        <a:bodyPr/>
        <a:lstStyle/>
        <a:p>
          <a:endParaRPr lang="en-US"/>
        </a:p>
      </dgm:t>
    </dgm:pt>
    <dgm:pt modelId="{2D746AB6-C669-8843-A98E-EF9740B1E882}">
      <dgm:prSet phldrT="[Text]"/>
      <dgm:spPr/>
      <dgm:t>
        <a:bodyPr/>
        <a:lstStyle/>
        <a:p>
          <a:r>
            <a:rPr lang="en-US" dirty="0"/>
            <a:t>horse</a:t>
          </a:r>
        </a:p>
      </dgm:t>
    </dgm:pt>
    <dgm:pt modelId="{3E33BA42-CDA7-3840-B428-08C3A83EE6D9}" type="parTrans" cxnId="{3DAD1646-BAA8-944A-93E4-1078031B23D8}">
      <dgm:prSet/>
      <dgm:spPr/>
      <dgm:t>
        <a:bodyPr/>
        <a:lstStyle/>
        <a:p>
          <a:endParaRPr lang="en-US"/>
        </a:p>
      </dgm:t>
    </dgm:pt>
    <dgm:pt modelId="{26EDE8D4-C2E0-3742-AE1B-FCB97C24BA9A}" type="sibTrans" cxnId="{3DAD1646-BAA8-944A-93E4-1078031B23D8}">
      <dgm:prSet/>
      <dgm:spPr/>
      <dgm:t>
        <a:bodyPr/>
        <a:lstStyle/>
        <a:p>
          <a:endParaRPr lang="en-US"/>
        </a:p>
      </dgm:t>
    </dgm:pt>
    <dgm:pt modelId="{85C9CBBE-6AF2-FD42-8AF1-82AF8FB63411}">
      <dgm:prSet phldrT="[Text]"/>
      <dgm:spPr/>
      <dgm:t>
        <a:bodyPr/>
        <a:lstStyle/>
        <a:p>
          <a:r>
            <a:rPr lang="en-US" dirty="0"/>
            <a:t>orchid</a:t>
          </a:r>
        </a:p>
      </dgm:t>
    </dgm:pt>
    <dgm:pt modelId="{871DCC32-D4BE-A245-B7EF-019A7547B843}" type="parTrans" cxnId="{175026F0-7F8B-2D4F-BDAC-C3CA5C824906}">
      <dgm:prSet/>
      <dgm:spPr/>
      <dgm:t>
        <a:bodyPr/>
        <a:lstStyle/>
        <a:p>
          <a:endParaRPr lang="en-US"/>
        </a:p>
      </dgm:t>
    </dgm:pt>
    <dgm:pt modelId="{E276971D-4E6D-5D47-B0EA-540A41894018}" type="sibTrans" cxnId="{175026F0-7F8B-2D4F-BDAC-C3CA5C824906}">
      <dgm:prSet/>
      <dgm:spPr/>
      <dgm:t>
        <a:bodyPr/>
        <a:lstStyle/>
        <a:p>
          <a:endParaRPr lang="en-US"/>
        </a:p>
      </dgm:t>
    </dgm:pt>
    <dgm:pt modelId="{87549ABD-5BC6-0B49-BFCC-5146BBBCA454}">
      <dgm:prSet phldrT="[Text]"/>
      <dgm:spPr/>
      <dgm:t>
        <a:bodyPr/>
        <a:lstStyle/>
        <a:p>
          <a:r>
            <a:rPr lang="en-US" dirty="0"/>
            <a:t>Leaf</a:t>
          </a:r>
        </a:p>
      </dgm:t>
    </dgm:pt>
    <dgm:pt modelId="{3D601CF0-DBB3-DD4C-AF24-E116B27411C0}" type="parTrans" cxnId="{8006226F-5972-9742-948D-2CDFDF5697EF}">
      <dgm:prSet/>
      <dgm:spPr/>
      <dgm:t>
        <a:bodyPr/>
        <a:lstStyle/>
        <a:p>
          <a:endParaRPr lang="en-US"/>
        </a:p>
      </dgm:t>
    </dgm:pt>
    <dgm:pt modelId="{242289B7-AC23-5341-BEF6-34661F6A1AF3}" type="sibTrans" cxnId="{8006226F-5972-9742-948D-2CDFDF5697EF}">
      <dgm:prSet/>
      <dgm:spPr/>
      <dgm:t>
        <a:bodyPr/>
        <a:lstStyle/>
        <a:p>
          <a:endParaRPr lang="en-US"/>
        </a:p>
      </dgm:t>
    </dgm:pt>
    <dgm:pt modelId="{98F3050C-634B-D74E-895F-26A1B5FE1ABE}">
      <dgm:prSet phldrT="[Text]"/>
      <dgm:spPr/>
      <dgm:t>
        <a:bodyPr/>
        <a:lstStyle/>
        <a:p>
          <a:r>
            <a:rPr lang="en-US" dirty="0"/>
            <a:t>log</a:t>
          </a:r>
        </a:p>
      </dgm:t>
    </dgm:pt>
    <dgm:pt modelId="{267D0748-FABF-3345-BE5C-A447242E159A}" type="parTrans" cxnId="{82F19554-AFBB-C649-82B2-B82872FB1919}">
      <dgm:prSet/>
      <dgm:spPr/>
      <dgm:t>
        <a:bodyPr/>
        <a:lstStyle/>
        <a:p>
          <a:endParaRPr lang="en-US"/>
        </a:p>
      </dgm:t>
    </dgm:pt>
    <dgm:pt modelId="{F6A442CB-5155-F54F-89C7-06E8E4F7B045}" type="sibTrans" cxnId="{82F19554-AFBB-C649-82B2-B82872FB1919}">
      <dgm:prSet/>
      <dgm:spPr/>
      <dgm:t>
        <a:bodyPr/>
        <a:lstStyle/>
        <a:p>
          <a:endParaRPr lang="en-US"/>
        </a:p>
      </dgm:t>
    </dgm:pt>
    <dgm:pt modelId="{ADB9C41F-D89F-CA40-95E7-9BB8C384BE12}" type="pres">
      <dgm:prSet presAssocID="{B7F77ACA-FE4B-0E40-B8B8-8F35B020B383}" presName="cycle" presStyleCnt="0">
        <dgm:presLayoutVars>
          <dgm:chMax val="1"/>
          <dgm:dir/>
          <dgm:animLvl val="ctr"/>
          <dgm:resizeHandles val="exact"/>
        </dgm:presLayoutVars>
      </dgm:prSet>
      <dgm:spPr/>
    </dgm:pt>
    <dgm:pt modelId="{04013C77-E359-EC45-8C26-556E1FFB164D}" type="pres">
      <dgm:prSet presAssocID="{D9D13185-1D4F-AD46-8F12-E84B6C07FFB0}" presName="centerShape" presStyleLbl="node0" presStyleIdx="0" presStyleCnt="1"/>
      <dgm:spPr/>
    </dgm:pt>
    <dgm:pt modelId="{EC617EDC-9A65-4643-89B5-1A3AF5F6FBEB}" type="pres">
      <dgm:prSet presAssocID="{3E33BA42-CDA7-3840-B428-08C3A83EE6D9}" presName="parTrans" presStyleLbl="bgSibTrans2D1" presStyleIdx="0" presStyleCnt="4"/>
      <dgm:spPr/>
    </dgm:pt>
    <dgm:pt modelId="{6E210095-CF97-864A-945A-F704F5A92C8A}" type="pres">
      <dgm:prSet presAssocID="{2D746AB6-C669-8843-A98E-EF9740B1E882}" presName="node" presStyleLbl="node1" presStyleIdx="0" presStyleCnt="4">
        <dgm:presLayoutVars>
          <dgm:bulletEnabled val="1"/>
        </dgm:presLayoutVars>
      </dgm:prSet>
      <dgm:spPr/>
    </dgm:pt>
    <dgm:pt modelId="{EF619620-1820-B145-B562-F8C9F27B62A7}" type="pres">
      <dgm:prSet presAssocID="{871DCC32-D4BE-A245-B7EF-019A7547B843}" presName="parTrans" presStyleLbl="bgSibTrans2D1" presStyleIdx="1" presStyleCnt="4"/>
      <dgm:spPr/>
    </dgm:pt>
    <dgm:pt modelId="{A3AB46EA-9F11-F74C-8877-2B52BEF5C1CE}" type="pres">
      <dgm:prSet presAssocID="{85C9CBBE-6AF2-FD42-8AF1-82AF8FB63411}" presName="node" presStyleLbl="node1" presStyleIdx="1" presStyleCnt="4">
        <dgm:presLayoutVars>
          <dgm:bulletEnabled val="1"/>
        </dgm:presLayoutVars>
      </dgm:prSet>
      <dgm:spPr/>
    </dgm:pt>
    <dgm:pt modelId="{BCFA52F2-7B85-FF4F-B11C-A0098D6599AA}" type="pres">
      <dgm:prSet presAssocID="{3D601CF0-DBB3-DD4C-AF24-E116B27411C0}" presName="parTrans" presStyleLbl="bgSibTrans2D1" presStyleIdx="2" presStyleCnt="4"/>
      <dgm:spPr/>
    </dgm:pt>
    <dgm:pt modelId="{915666E4-8CF7-C84C-A975-AC4D240F9C56}" type="pres">
      <dgm:prSet presAssocID="{87549ABD-5BC6-0B49-BFCC-5146BBBCA454}" presName="node" presStyleLbl="node1" presStyleIdx="2" presStyleCnt="4">
        <dgm:presLayoutVars>
          <dgm:bulletEnabled val="1"/>
        </dgm:presLayoutVars>
      </dgm:prSet>
      <dgm:spPr/>
    </dgm:pt>
    <dgm:pt modelId="{E0BC2D4E-B6EB-664B-99CB-0A520C20CDF0}" type="pres">
      <dgm:prSet presAssocID="{267D0748-FABF-3345-BE5C-A447242E159A}" presName="parTrans" presStyleLbl="bgSibTrans2D1" presStyleIdx="3" presStyleCnt="4"/>
      <dgm:spPr/>
    </dgm:pt>
    <dgm:pt modelId="{1A6C2E19-3ECA-A146-84BE-528785B40FB1}" type="pres">
      <dgm:prSet presAssocID="{98F3050C-634B-D74E-895F-26A1B5FE1ABE}" presName="node" presStyleLbl="node1" presStyleIdx="3" presStyleCnt="4">
        <dgm:presLayoutVars>
          <dgm:bulletEnabled val="1"/>
        </dgm:presLayoutVars>
      </dgm:prSet>
      <dgm:spPr/>
    </dgm:pt>
  </dgm:ptLst>
  <dgm:cxnLst>
    <dgm:cxn modelId="{631B7D16-2789-AD4A-BB29-8157B2B2E847}" type="presOf" srcId="{98F3050C-634B-D74E-895F-26A1B5FE1ABE}" destId="{1A6C2E19-3ECA-A146-84BE-528785B40FB1}" srcOrd="0" destOrd="0" presId="urn:microsoft.com/office/officeart/2005/8/layout/radial4"/>
    <dgm:cxn modelId="{15904A21-2B5C-804D-873E-D9C73E164E27}" type="presOf" srcId="{87549ABD-5BC6-0B49-BFCC-5146BBBCA454}" destId="{915666E4-8CF7-C84C-A975-AC4D240F9C56}" srcOrd="0" destOrd="0" presId="urn:microsoft.com/office/officeart/2005/8/layout/radial4"/>
    <dgm:cxn modelId="{3DAD1646-BAA8-944A-93E4-1078031B23D8}" srcId="{D9D13185-1D4F-AD46-8F12-E84B6C07FFB0}" destId="{2D746AB6-C669-8843-A98E-EF9740B1E882}" srcOrd="0" destOrd="0" parTransId="{3E33BA42-CDA7-3840-B428-08C3A83EE6D9}" sibTransId="{26EDE8D4-C2E0-3742-AE1B-FCB97C24BA9A}"/>
    <dgm:cxn modelId="{8006226F-5972-9742-948D-2CDFDF5697EF}" srcId="{D9D13185-1D4F-AD46-8F12-E84B6C07FFB0}" destId="{87549ABD-5BC6-0B49-BFCC-5146BBBCA454}" srcOrd="2" destOrd="0" parTransId="{3D601CF0-DBB3-DD4C-AF24-E116B27411C0}" sibTransId="{242289B7-AC23-5341-BEF6-34661F6A1AF3}"/>
    <dgm:cxn modelId="{82F19554-AFBB-C649-82B2-B82872FB1919}" srcId="{D9D13185-1D4F-AD46-8F12-E84B6C07FFB0}" destId="{98F3050C-634B-D74E-895F-26A1B5FE1ABE}" srcOrd="3" destOrd="0" parTransId="{267D0748-FABF-3345-BE5C-A447242E159A}" sibTransId="{F6A442CB-5155-F54F-89C7-06E8E4F7B045}"/>
    <dgm:cxn modelId="{6C5DB794-83EE-DA40-BD45-6E292D7769E9}" type="presOf" srcId="{871DCC32-D4BE-A245-B7EF-019A7547B843}" destId="{EF619620-1820-B145-B562-F8C9F27B62A7}" srcOrd="0" destOrd="0" presId="urn:microsoft.com/office/officeart/2005/8/layout/radial4"/>
    <dgm:cxn modelId="{BB334C96-49D4-AD48-9099-1B403C60A0FB}" srcId="{B7F77ACA-FE4B-0E40-B8B8-8F35B020B383}" destId="{D9D13185-1D4F-AD46-8F12-E84B6C07FFB0}" srcOrd="0" destOrd="0" parTransId="{6E8FF0F1-FD9E-6049-BA00-07A6D6143718}" sibTransId="{F37247D3-F239-0242-811D-3FE9AEFC88C0}"/>
    <dgm:cxn modelId="{3FD445A5-7A4F-D04F-873B-D2D2BB4A1650}" type="presOf" srcId="{85C9CBBE-6AF2-FD42-8AF1-82AF8FB63411}" destId="{A3AB46EA-9F11-F74C-8877-2B52BEF5C1CE}" srcOrd="0" destOrd="0" presId="urn:microsoft.com/office/officeart/2005/8/layout/radial4"/>
    <dgm:cxn modelId="{557A23B9-5B1D-034E-AECE-A76805FAEDA3}" type="presOf" srcId="{3E33BA42-CDA7-3840-B428-08C3A83EE6D9}" destId="{EC617EDC-9A65-4643-89B5-1A3AF5F6FBEB}" srcOrd="0" destOrd="0" presId="urn:microsoft.com/office/officeart/2005/8/layout/radial4"/>
    <dgm:cxn modelId="{6607C4CA-12ED-7544-804E-6BFF29CFB8E0}" type="presOf" srcId="{3D601CF0-DBB3-DD4C-AF24-E116B27411C0}" destId="{BCFA52F2-7B85-FF4F-B11C-A0098D6599AA}" srcOrd="0" destOrd="0" presId="urn:microsoft.com/office/officeart/2005/8/layout/radial4"/>
    <dgm:cxn modelId="{75F360D3-AEBE-0344-8D87-54A725F60791}" type="presOf" srcId="{B7F77ACA-FE4B-0E40-B8B8-8F35B020B383}" destId="{ADB9C41F-D89F-CA40-95E7-9BB8C384BE12}" srcOrd="0" destOrd="0" presId="urn:microsoft.com/office/officeart/2005/8/layout/radial4"/>
    <dgm:cxn modelId="{AB744DDE-29C3-9C4B-B9B5-AF19AC70FE63}" type="presOf" srcId="{D9D13185-1D4F-AD46-8F12-E84B6C07FFB0}" destId="{04013C77-E359-EC45-8C26-556E1FFB164D}" srcOrd="0" destOrd="0" presId="urn:microsoft.com/office/officeart/2005/8/layout/radial4"/>
    <dgm:cxn modelId="{0C21AAE3-FE19-6C4F-9EAD-7A5F12F0F397}" type="presOf" srcId="{2D746AB6-C669-8843-A98E-EF9740B1E882}" destId="{6E210095-CF97-864A-945A-F704F5A92C8A}" srcOrd="0" destOrd="0" presId="urn:microsoft.com/office/officeart/2005/8/layout/radial4"/>
    <dgm:cxn modelId="{175026F0-7F8B-2D4F-BDAC-C3CA5C824906}" srcId="{D9D13185-1D4F-AD46-8F12-E84B6C07FFB0}" destId="{85C9CBBE-6AF2-FD42-8AF1-82AF8FB63411}" srcOrd="1" destOrd="0" parTransId="{871DCC32-D4BE-A245-B7EF-019A7547B843}" sibTransId="{E276971D-4E6D-5D47-B0EA-540A41894018}"/>
    <dgm:cxn modelId="{32F645F5-0300-A344-AE62-9A0181230B19}" type="presOf" srcId="{267D0748-FABF-3345-BE5C-A447242E159A}" destId="{E0BC2D4E-B6EB-664B-99CB-0A520C20CDF0}" srcOrd="0" destOrd="0" presId="urn:microsoft.com/office/officeart/2005/8/layout/radial4"/>
    <dgm:cxn modelId="{78A6DFEB-EBB2-7648-8F81-180AF2BC1459}" type="presParOf" srcId="{ADB9C41F-D89F-CA40-95E7-9BB8C384BE12}" destId="{04013C77-E359-EC45-8C26-556E1FFB164D}" srcOrd="0" destOrd="0" presId="urn:microsoft.com/office/officeart/2005/8/layout/radial4"/>
    <dgm:cxn modelId="{B6214A2C-8A58-9249-820C-EA0A6B8576A2}" type="presParOf" srcId="{ADB9C41F-D89F-CA40-95E7-9BB8C384BE12}" destId="{EC617EDC-9A65-4643-89B5-1A3AF5F6FBEB}" srcOrd="1" destOrd="0" presId="urn:microsoft.com/office/officeart/2005/8/layout/radial4"/>
    <dgm:cxn modelId="{35D38A39-2287-BE43-B5EE-BB1A58F66FBC}" type="presParOf" srcId="{ADB9C41F-D89F-CA40-95E7-9BB8C384BE12}" destId="{6E210095-CF97-864A-945A-F704F5A92C8A}" srcOrd="2" destOrd="0" presId="urn:microsoft.com/office/officeart/2005/8/layout/radial4"/>
    <dgm:cxn modelId="{19C5C676-1BC8-D54C-A48E-334ABA00CF21}" type="presParOf" srcId="{ADB9C41F-D89F-CA40-95E7-9BB8C384BE12}" destId="{EF619620-1820-B145-B562-F8C9F27B62A7}" srcOrd="3" destOrd="0" presId="urn:microsoft.com/office/officeart/2005/8/layout/radial4"/>
    <dgm:cxn modelId="{18C8E764-02A6-6D48-872F-7B3177C0FCBC}" type="presParOf" srcId="{ADB9C41F-D89F-CA40-95E7-9BB8C384BE12}" destId="{A3AB46EA-9F11-F74C-8877-2B52BEF5C1CE}" srcOrd="4" destOrd="0" presId="urn:microsoft.com/office/officeart/2005/8/layout/radial4"/>
    <dgm:cxn modelId="{962D1856-18BA-6646-8359-145ACA5DEDBC}" type="presParOf" srcId="{ADB9C41F-D89F-CA40-95E7-9BB8C384BE12}" destId="{BCFA52F2-7B85-FF4F-B11C-A0098D6599AA}" srcOrd="5" destOrd="0" presId="urn:microsoft.com/office/officeart/2005/8/layout/radial4"/>
    <dgm:cxn modelId="{095EEF13-92A8-7541-A6CF-5EB862D03DB5}" type="presParOf" srcId="{ADB9C41F-D89F-CA40-95E7-9BB8C384BE12}" destId="{915666E4-8CF7-C84C-A975-AC4D240F9C56}" srcOrd="6" destOrd="0" presId="urn:microsoft.com/office/officeart/2005/8/layout/radial4"/>
    <dgm:cxn modelId="{826B9E11-6049-0448-9DE9-A851C241096F}" type="presParOf" srcId="{ADB9C41F-D89F-CA40-95E7-9BB8C384BE12}" destId="{E0BC2D4E-B6EB-664B-99CB-0A520C20CDF0}" srcOrd="7" destOrd="0" presId="urn:microsoft.com/office/officeart/2005/8/layout/radial4"/>
    <dgm:cxn modelId="{87817746-A73C-3A42-A651-2116AA2026AD}" type="presParOf" srcId="{ADB9C41F-D89F-CA40-95E7-9BB8C384BE12}" destId="{1A6C2E19-3ECA-A146-84BE-528785B40FB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634DB7-21C7-544A-BD10-59DFADD91A8C}"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lang="en-US"/>
        </a:p>
      </dgm:t>
    </dgm:pt>
    <dgm:pt modelId="{1EE14426-B7A2-2F4D-A9E2-AFB6FFB06661}">
      <dgm:prSet phldrT="[Text]" custT="1"/>
      <dgm:spPr/>
      <dgm:t>
        <a:bodyPr/>
        <a:lstStyle/>
        <a:p>
          <a:r>
            <a:rPr lang="en-US" sz="2400" baseline="0" dirty="0">
              <a:solidFill>
                <a:schemeClr val="tx1"/>
              </a:solidFill>
            </a:rPr>
            <a:t>Base -- no padding</a:t>
          </a:r>
        </a:p>
      </dgm:t>
    </dgm:pt>
    <dgm:pt modelId="{59700818-7120-C04C-B195-05B54212599D}" type="parTrans" cxnId="{E1BA6D99-3A6A-4047-872D-36DACC76FB60}">
      <dgm:prSet/>
      <dgm:spPr/>
      <dgm:t>
        <a:bodyPr/>
        <a:lstStyle/>
        <a:p>
          <a:endParaRPr lang="en-US"/>
        </a:p>
      </dgm:t>
    </dgm:pt>
    <dgm:pt modelId="{871C1811-0050-8241-A6FC-3DAF1A358757}" type="sibTrans" cxnId="{E1BA6D99-3A6A-4047-872D-36DACC76FB60}">
      <dgm:prSet/>
      <dgm:spPr/>
      <dgm:t>
        <a:bodyPr/>
        <a:lstStyle/>
        <a:p>
          <a:endParaRPr lang="en-US"/>
        </a:p>
      </dgm:t>
    </dgm:pt>
    <dgm:pt modelId="{DF35AAEA-C7E5-DE45-B30C-B532ABF44D59}">
      <dgm:prSet phldrT="[Text]" custT="1"/>
      <dgm:spPr/>
      <dgm:t>
        <a:bodyPr/>
        <a:lstStyle/>
        <a:p>
          <a:r>
            <a:rPr lang="en-US" sz="2400" baseline="0" dirty="0">
              <a:solidFill>
                <a:schemeClr val="tx1"/>
              </a:solidFill>
            </a:rPr>
            <a:t>Cluster Padded</a:t>
          </a:r>
        </a:p>
      </dgm:t>
    </dgm:pt>
    <dgm:pt modelId="{D4B79B31-B181-9449-B422-6A843BE27CED}" type="parTrans" cxnId="{E9D9B8E6-7237-324A-AEF7-4C54A6520026}">
      <dgm:prSet/>
      <dgm:spPr/>
      <dgm:t>
        <a:bodyPr/>
        <a:lstStyle/>
        <a:p>
          <a:endParaRPr lang="en-US" baseline="0">
            <a:solidFill>
              <a:schemeClr val="tx1"/>
            </a:solidFill>
          </a:endParaRPr>
        </a:p>
      </dgm:t>
    </dgm:pt>
    <dgm:pt modelId="{19DE8514-074C-9348-BAE3-73AD7DC9E973}" type="sibTrans" cxnId="{E9D9B8E6-7237-324A-AEF7-4C54A6520026}">
      <dgm:prSet/>
      <dgm:spPr/>
      <dgm:t>
        <a:bodyPr/>
        <a:lstStyle/>
        <a:p>
          <a:endParaRPr lang="en-US"/>
        </a:p>
      </dgm:t>
    </dgm:pt>
    <dgm:pt modelId="{9EFB8CA6-359B-1F4D-B12B-2218C3141FB8}">
      <dgm:prSet phldrT="[Text]" custT="1"/>
      <dgm:spPr/>
      <dgm:t>
        <a:bodyPr/>
        <a:lstStyle/>
        <a:p>
          <a:r>
            <a:rPr lang="en-US" sz="2400" baseline="0" dirty="0">
              <a:solidFill>
                <a:schemeClr val="tx1"/>
              </a:solidFill>
            </a:rPr>
            <a:t>Byte Shifted</a:t>
          </a:r>
        </a:p>
      </dgm:t>
    </dgm:pt>
    <dgm:pt modelId="{23B84BAF-A245-E740-A2DC-3CD85A8A1E18}" type="parTrans" cxnId="{DCAF15C6-9F04-5645-AD45-C279C168DC5C}">
      <dgm:prSet/>
      <dgm:spPr/>
      <dgm:t>
        <a:bodyPr/>
        <a:lstStyle/>
        <a:p>
          <a:endParaRPr lang="en-US" baseline="0">
            <a:solidFill>
              <a:schemeClr val="tx1"/>
            </a:solidFill>
          </a:endParaRPr>
        </a:p>
      </dgm:t>
    </dgm:pt>
    <dgm:pt modelId="{FFA272D6-3588-2D42-A88C-905CD73D9743}" type="sibTrans" cxnId="{DCAF15C6-9F04-5645-AD45-C279C168DC5C}">
      <dgm:prSet/>
      <dgm:spPr/>
      <dgm:t>
        <a:bodyPr/>
        <a:lstStyle/>
        <a:p>
          <a:endParaRPr lang="en-US"/>
        </a:p>
      </dgm:t>
    </dgm:pt>
    <dgm:pt modelId="{D526CFD7-70A6-C142-88BE-7E11CE60463C}">
      <dgm:prSet custT="1"/>
      <dgm:spPr/>
      <dgm:t>
        <a:bodyPr/>
        <a:lstStyle/>
        <a:p>
          <a:r>
            <a:rPr lang="en-US" sz="2400" baseline="0" dirty="0">
              <a:solidFill>
                <a:schemeClr val="tx1"/>
              </a:solidFill>
            </a:rPr>
            <a:t>Fragmented in order</a:t>
          </a:r>
        </a:p>
      </dgm:t>
    </dgm:pt>
    <dgm:pt modelId="{C2C660EC-DBC7-EA46-83F5-494ECE22DD8D}" type="parTrans" cxnId="{3A876502-90D3-A044-9F67-A04E3D9641D2}">
      <dgm:prSet/>
      <dgm:spPr/>
      <dgm:t>
        <a:bodyPr/>
        <a:lstStyle/>
        <a:p>
          <a:endParaRPr lang="en-US" baseline="0">
            <a:solidFill>
              <a:schemeClr val="tx1"/>
            </a:solidFill>
          </a:endParaRPr>
        </a:p>
      </dgm:t>
    </dgm:pt>
    <dgm:pt modelId="{D8A99922-0EFB-BF46-8938-8A6AA7213224}" type="sibTrans" cxnId="{3A876502-90D3-A044-9F67-A04E3D9641D2}">
      <dgm:prSet/>
      <dgm:spPr/>
      <dgm:t>
        <a:bodyPr/>
        <a:lstStyle/>
        <a:p>
          <a:endParaRPr lang="en-US"/>
        </a:p>
      </dgm:t>
    </dgm:pt>
    <dgm:pt modelId="{F33D69D9-5B60-264A-BCEC-8FC438037160}">
      <dgm:prSet custT="1"/>
      <dgm:spPr>
        <a:ln>
          <a:noFill/>
        </a:ln>
      </dgm:spPr>
      <dgm:t>
        <a:bodyPr/>
        <a:lstStyle/>
        <a:p>
          <a:r>
            <a:rPr lang="en-US" sz="2400" baseline="0" dirty="0">
              <a:solidFill>
                <a:schemeClr val="tx1"/>
              </a:solidFill>
            </a:rPr>
            <a:t>Reorder fragments</a:t>
          </a:r>
        </a:p>
      </dgm:t>
    </dgm:pt>
    <dgm:pt modelId="{6CE9BC27-4734-7E44-A1F3-CFEC74402DF6}" type="parTrans" cxnId="{EC32140D-2736-7645-A371-58CE946378D1}">
      <dgm:prSet/>
      <dgm:spPr/>
      <dgm:t>
        <a:bodyPr/>
        <a:lstStyle/>
        <a:p>
          <a:endParaRPr lang="en-US" baseline="0">
            <a:solidFill>
              <a:schemeClr val="tx1"/>
            </a:solidFill>
          </a:endParaRPr>
        </a:p>
      </dgm:t>
    </dgm:pt>
    <dgm:pt modelId="{C8BF636D-D617-6F4C-B0EB-1C9A49F269E8}" type="sibTrans" cxnId="{EC32140D-2736-7645-A371-58CE946378D1}">
      <dgm:prSet/>
      <dgm:spPr/>
      <dgm:t>
        <a:bodyPr/>
        <a:lstStyle/>
        <a:p>
          <a:endParaRPr lang="en-US"/>
        </a:p>
      </dgm:t>
    </dgm:pt>
    <dgm:pt modelId="{6575B48A-24F9-8B40-8DEE-B7BF820990EB}">
      <dgm:prSet custT="1"/>
      <dgm:spPr/>
      <dgm:t>
        <a:bodyPr/>
        <a:lstStyle/>
        <a:p>
          <a:r>
            <a:rPr lang="en-US" sz="2400" baseline="0" dirty="0">
              <a:solidFill>
                <a:schemeClr val="tx1"/>
              </a:solidFill>
            </a:rPr>
            <a:t>Delete one fragment</a:t>
          </a:r>
        </a:p>
      </dgm:t>
    </dgm:pt>
    <dgm:pt modelId="{301286D6-D588-2542-8C7F-187D9A0A2019}" type="parTrans" cxnId="{20DD2112-C835-C14F-8B24-9C602BB2ABBC}">
      <dgm:prSet/>
      <dgm:spPr/>
      <dgm:t>
        <a:bodyPr/>
        <a:lstStyle/>
        <a:p>
          <a:endParaRPr lang="en-US" baseline="0">
            <a:solidFill>
              <a:schemeClr val="tx1"/>
            </a:solidFill>
          </a:endParaRPr>
        </a:p>
      </dgm:t>
    </dgm:pt>
    <dgm:pt modelId="{A7701039-2F25-2F4A-A3EF-EAE7CEF7AC3F}" type="sibTrans" cxnId="{20DD2112-C835-C14F-8B24-9C602BB2ABBC}">
      <dgm:prSet/>
      <dgm:spPr/>
      <dgm:t>
        <a:bodyPr/>
        <a:lstStyle/>
        <a:p>
          <a:endParaRPr lang="en-US"/>
        </a:p>
      </dgm:t>
    </dgm:pt>
    <dgm:pt modelId="{93596533-12D6-8C49-A852-DF01D5CB704E}">
      <dgm:prSet custT="1"/>
      <dgm:spPr/>
      <dgm:t>
        <a:bodyPr/>
        <a:lstStyle/>
        <a:p>
          <a:r>
            <a:rPr lang="en-US" sz="2000" baseline="0" dirty="0">
              <a:solidFill>
                <a:schemeClr val="tx1"/>
              </a:solidFill>
            </a:rPr>
            <a:t>Braid fragments from pair of files</a:t>
          </a:r>
        </a:p>
      </dgm:t>
    </dgm:pt>
    <dgm:pt modelId="{DD7BBB77-92D2-7147-AEC5-DBD310E87C1D}" type="parTrans" cxnId="{BDF203C5-4838-BA46-B1AC-8CCF5E145D5A}">
      <dgm:prSet/>
      <dgm:spPr/>
      <dgm:t>
        <a:bodyPr/>
        <a:lstStyle/>
        <a:p>
          <a:endParaRPr lang="en-US" baseline="0">
            <a:solidFill>
              <a:schemeClr val="tx1"/>
            </a:solidFill>
          </a:endParaRPr>
        </a:p>
      </dgm:t>
    </dgm:pt>
    <dgm:pt modelId="{65C867BB-CD27-1D4B-B438-7FE6650ACD7D}" type="sibTrans" cxnId="{BDF203C5-4838-BA46-B1AC-8CCF5E145D5A}">
      <dgm:prSet/>
      <dgm:spPr/>
      <dgm:t>
        <a:bodyPr/>
        <a:lstStyle/>
        <a:p>
          <a:endParaRPr lang="en-US"/>
        </a:p>
      </dgm:t>
    </dgm:pt>
    <dgm:pt modelId="{85D6EAEE-9C41-A94D-91AE-7017AE8AA97E}" type="pres">
      <dgm:prSet presAssocID="{A7634DB7-21C7-544A-BD10-59DFADD91A8C}" presName="hierChild1" presStyleCnt="0">
        <dgm:presLayoutVars>
          <dgm:chPref val="1"/>
          <dgm:dir/>
          <dgm:animOne val="branch"/>
          <dgm:animLvl val="lvl"/>
          <dgm:resizeHandles/>
        </dgm:presLayoutVars>
      </dgm:prSet>
      <dgm:spPr/>
    </dgm:pt>
    <dgm:pt modelId="{4DAE7F94-A3E4-4545-8822-137511D7F30E}" type="pres">
      <dgm:prSet presAssocID="{1EE14426-B7A2-2F4D-A9E2-AFB6FFB06661}" presName="hierRoot1" presStyleCnt="0"/>
      <dgm:spPr/>
    </dgm:pt>
    <dgm:pt modelId="{4FE46C29-9A5B-5B4A-B9DF-0E93C43012AE}" type="pres">
      <dgm:prSet presAssocID="{1EE14426-B7A2-2F4D-A9E2-AFB6FFB06661}" presName="composite" presStyleCnt="0"/>
      <dgm:spPr/>
    </dgm:pt>
    <dgm:pt modelId="{D37DB927-B49B-C64C-9CA5-C7E73364DE58}" type="pres">
      <dgm:prSet presAssocID="{1EE14426-B7A2-2F4D-A9E2-AFB6FFB06661}" presName="image" presStyleLbl="node0" presStyleIdx="0" presStyleCnt="1" custLinFactX="-29964" custLinFactNeighborX="-100000" custLinFactNeighborY="-53325"/>
      <dgm:spPr>
        <a:solidFill>
          <a:srgbClr val="00B0F0"/>
        </a:solidFill>
      </dgm:spPr>
    </dgm:pt>
    <dgm:pt modelId="{C0B3F371-D9FA-E04B-A58F-8C5E14BA1527}" type="pres">
      <dgm:prSet presAssocID="{1EE14426-B7A2-2F4D-A9E2-AFB6FFB06661}" presName="text" presStyleLbl="revTx" presStyleIdx="0" presStyleCnt="7" custScaleX="250049" custLinFactNeighborX="-8147" custLinFactNeighborY="-33547">
        <dgm:presLayoutVars>
          <dgm:chPref val="3"/>
        </dgm:presLayoutVars>
      </dgm:prSet>
      <dgm:spPr/>
    </dgm:pt>
    <dgm:pt modelId="{7336ED37-ADC1-A64E-8623-DB760126B66E}" type="pres">
      <dgm:prSet presAssocID="{1EE14426-B7A2-2F4D-A9E2-AFB6FFB06661}" presName="hierChild2" presStyleCnt="0"/>
      <dgm:spPr/>
    </dgm:pt>
    <dgm:pt modelId="{253E5500-5C6E-9F4A-86D3-EB2BAB405B7A}" type="pres">
      <dgm:prSet presAssocID="{D4B79B31-B181-9449-B422-6A843BE27CED}" presName="Name10" presStyleLbl="parChTrans1D2" presStyleIdx="0" presStyleCnt="2"/>
      <dgm:spPr/>
    </dgm:pt>
    <dgm:pt modelId="{37A42C1F-4DD8-EE48-BA09-073C85C277DD}" type="pres">
      <dgm:prSet presAssocID="{DF35AAEA-C7E5-DE45-B30C-B532ABF44D59}" presName="hierRoot2" presStyleCnt="0"/>
      <dgm:spPr/>
    </dgm:pt>
    <dgm:pt modelId="{3D75DF85-1E24-614E-8B7F-7D6A79612EF3}" type="pres">
      <dgm:prSet presAssocID="{DF35AAEA-C7E5-DE45-B30C-B532ABF44D59}" presName="composite2" presStyleCnt="0"/>
      <dgm:spPr/>
    </dgm:pt>
    <dgm:pt modelId="{45CF83D0-3A19-5F4E-B8F8-DC13EF80BA8C}" type="pres">
      <dgm:prSet presAssocID="{DF35AAEA-C7E5-DE45-B30C-B532ABF44D59}" presName="image2" presStyleLbl="node2" presStyleIdx="0" presStyleCnt="2" custLinFactX="-79951" custLinFactNeighborX="-100000" custLinFactNeighborY="-58324"/>
      <dgm:spPr>
        <a:solidFill>
          <a:srgbClr val="00B0F0"/>
        </a:solidFill>
      </dgm:spPr>
    </dgm:pt>
    <dgm:pt modelId="{43E3EEF4-778B-E944-965F-6205B4265141}" type="pres">
      <dgm:prSet presAssocID="{DF35AAEA-C7E5-DE45-B30C-B532ABF44D59}" presName="text2" presStyleLbl="revTx" presStyleIdx="1" presStyleCnt="7" custScaleX="136933" custScaleY="165106" custLinFactNeighborX="-96640" custLinFactNeighborY="-49992">
        <dgm:presLayoutVars>
          <dgm:chPref val="3"/>
        </dgm:presLayoutVars>
      </dgm:prSet>
      <dgm:spPr/>
    </dgm:pt>
    <dgm:pt modelId="{7F0C24C2-90EE-A244-99F7-9A91422088BC}" type="pres">
      <dgm:prSet presAssocID="{DF35AAEA-C7E5-DE45-B30C-B532ABF44D59}" presName="hierChild3" presStyleCnt="0"/>
      <dgm:spPr/>
    </dgm:pt>
    <dgm:pt modelId="{E8D4C7CE-8601-9B48-9001-2A6DF8FA52D8}" type="pres">
      <dgm:prSet presAssocID="{C2C660EC-DBC7-EA46-83F5-494ECE22DD8D}" presName="Name17" presStyleLbl="parChTrans1D3" presStyleIdx="0" presStyleCnt="1"/>
      <dgm:spPr/>
    </dgm:pt>
    <dgm:pt modelId="{EEF4D1DA-C197-9C46-94A3-74B0564B7F2C}" type="pres">
      <dgm:prSet presAssocID="{D526CFD7-70A6-C142-88BE-7E11CE60463C}" presName="hierRoot3" presStyleCnt="0"/>
      <dgm:spPr/>
    </dgm:pt>
    <dgm:pt modelId="{91BB085B-4993-754C-BF89-5E860948F6AC}" type="pres">
      <dgm:prSet presAssocID="{D526CFD7-70A6-C142-88BE-7E11CE60463C}" presName="composite3" presStyleCnt="0"/>
      <dgm:spPr/>
    </dgm:pt>
    <dgm:pt modelId="{9F3D640D-9BC2-3D4A-85C4-B33B3BF6CA54}" type="pres">
      <dgm:prSet presAssocID="{D526CFD7-70A6-C142-88BE-7E11CE60463C}" presName="image3" presStyleLbl="node3" presStyleIdx="0" presStyleCnt="1" custLinFactX="-43465" custLinFactNeighborX="-100000" custLinFactNeighborY="-54991"/>
      <dgm:spPr>
        <a:solidFill>
          <a:srgbClr val="00B0F0"/>
        </a:solidFill>
      </dgm:spPr>
    </dgm:pt>
    <dgm:pt modelId="{56DE984E-3753-494A-A8D1-29A4BC6E5F1D}" type="pres">
      <dgm:prSet presAssocID="{D526CFD7-70A6-C142-88BE-7E11CE60463C}" presName="text3" presStyleLbl="revTx" presStyleIdx="2" presStyleCnt="7" custScaleX="402908" custLinFactNeighborX="51347" custLinFactNeighborY="-52850">
        <dgm:presLayoutVars>
          <dgm:chPref val="3"/>
        </dgm:presLayoutVars>
      </dgm:prSet>
      <dgm:spPr/>
    </dgm:pt>
    <dgm:pt modelId="{45C5CC79-4482-FE42-BFD4-CCE82E86D50F}" type="pres">
      <dgm:prSet presAssocID="{D526CFD7-70A6-C142-88BE-7E11CE60463C}" presName="hierChild4" presStyleCnt="0"/>
      <dgm:spPr/>
    </dgm:pt>
    <dgm:pt modelId="{39EF6077-0CA1-634C-8C5F-3077CCF322CF}" type="pres">
      <dgm:prSet presAssocID="{6CE9BC27-4734-7E44-A1F3-CFEC74402DF6}" presName="Name23" presStyleLbl="parChTrans1D4" presStyleIdx="0" presStyleCnt="3"/>
      <dgm:spPr/>
    </dgm:pt>
    <dgm:pt modelId="{B7AF6BC2-BAD7-6D4D-B9DE-33FD16C1309F}" type="pres">
      <dgm:prSet presAssocID="{F33D69D9-5B60-264A-BCEC-8FC438037160}" presName="hierRoot4" presStyleCnt="0"/>
      <dgm:spPr/>
    </dgm:pt>
    <dgm:pt modelId="{9B9BE35F-3DB8-D942-9344-39E852F9DD98}" type="pres">
      <dgm:prSet presAssocID="{F33D69D9-5B60-264A-BCEC-8FC438037160}" presName="composite4" presStyleCnt="0"/>
      <dgm:spPr/>
    </dgm:pt>
    <dgm:pt modelId="{78BC096F-F7DF-3246-9F6F-4C315BBDFA51}" type="pres">
      <dgm:prSet presAssocID="{F33D69D9-5B60-264A-BCEC-8FC438037160}" presName="image4" presStyleLbl="node4" presStyleIdx="0" presStyleCnt="3"/>
      <dgm:spPr>
        <a:solidFill>
          <a:srgbClr val="00B0F0"/>
        </a:solidFill>
      </dgm:spPr>
    </dgm:pt>
    <dgm:pt modelId="{BFC575EA-3522-8446-A686-7631AEFCD30D}" type="pres">
      <dgm:prSet presAssocID="{F33D69D9-5B60-264A-BCEC-8FC438037160}" presName="text4" presStyleLbl="revTx" presStyleIdx="3" presStyleCnt="7" custScaleX="157567" custLinFactNeighborX="25648">
        <dgm:presLayoutVars>
          <dgm:chPref val="3"/>
        </dgm:presLayoutVars>
      </dgm:prSet>
      <dgm:spPr/>
    </dgm:pt>
    <dgm:pt modelId="{A68BB918-9F04-AF4D-9265-D2024973141D}" type="pres">
      <dgm:prSet presAssocID="{F33D69D9-5B60-264A-BCEC-8FC438037160}" presName="hierChild5" presStyleCnt="0"/>
      <dgm:spPr/>
    </dgm:pt>
    <dgm:pt modelId="{30FCE58A-EC29-5343-80FD-D543F5CD4E83}" type="pres">
      <dgm:prSet presAssocID="{301286D6-D588-2542-8C7F-187D9A0A2019}" presName="Name23" presStyleLbl="parChTrans1D4" presStyleIdx="1" presStyleCnt="3"/>
      <dgm:spPr/>
    </dgm:pt>
    <dgm:pt modelId="{BA562A9E-3DA4-1643-82F4-0EB2A00984B7}" type="pres">
      <dgm:prSet presAssocID="{6575B48A-24F9-8B40-8DEE-B7BF820990EB}" presName="hierRoot4" presStyleCnt="0"/>
      <dgm:spPr/>
    </dgm:pt>
    <dgm:pt modelId="{EF9D2DD9-E336-E049-A681-FCEF808E3166}" type="pres">
      <dgm:prSet presAssocID="{6575B48A-24F9-8B40-8DEE-B7BF820990EB}" presName="composite4" presStyleCnt="0"/>
      <dgm:spPr/>
    </dgm:pt>
    <dgm:pt modelId="{5CB52DFA-8EAE-0D40-8CEA-BC385335F1E5}" type="pres">
      <dgm:prSet presAssocID="{6575B48A-24F9-8B40-8DEE-B7BF820990EB}" presName="image4" presStyleLbl="node4" presStyleIdx="1" presStyleCnt="3"/>
      <dgm:spPr>
        <a:solidFill>
          <a:srgbClr val="00B0F0"/>
        </a:solidFill>
      </dgm:spPr>
    </dgm:pt>
    <dgm:pt modelId="{B0FAAE82-CE81-AC4F-B91A-478111EB68BF}" type="pres">
      <dgm:prSet presAssocID="{6575B48A-24F9-8B40-8DEE-B7BF820990EB}" presName="text4" presStyleLbl="revTx" presStyleIdx="4" presStyleCnt="7" custScaleX="144371" custLinFactNeighborX="24438">
        <dgm:presLayoutVars>
          <dgm:chPref val="3"/>
        </dgm:presLayoutVars>
      </dgm:prSet>
      <dgm:spPr/>
    </dgm:pt>
    <dgm:pt modelId="{B17DB5B3-F61E-3A40-B5B7-87B204BF134A}" type="pres">
      <dgm:prSet presAssocID="{6575B48A-24F9-8B40-8DEE-B7BF820990EB}" presName="hierChild5" presStyleCnt="0"/>
      <dgm:spPr/>
    </dgm:pt>
    <dgm:pt modelId="{16F3C8DA-58AB-5241-96EF-B4F6F242C63D}" type="pres">
      <dgm:prSet presAssocID="{DD7BBB77-92D2-7147-AEC5-DBD310E87C1D}" presName="Name23" presStyleLbl="parChTrans1D4" presStyleIdx="2" presStyleCnt="3"/>
      <dgm:spPr/>
    </dgm:pt>
    <dgm:pt modelId="{E0C745BD-6638-D04C-A884-AC3D97A8BD61}" type="pres">
      <dgm:prSet presAssocID="{93596533-12D6-8C49-A852-DF01D5CB704E}" presName="hierRoot4" presStyleCnt="0"/>
      <dgm:spPr/>
    </dgm:pt>
    <dgm:pt modelId="{12DDD766-DD80-E24C-9C48-D02603DFFDF1}" type="pres">
      <dgm:prSet presAssocID="{93596533-12D6-8C49-A852-DF01D5CB704E}" presName="composite4" presStyleCnt="0"/>
      <dgm:spPr/>
    </dgm:pt>
    <dgm:pt modelId="{F0EFCB7B-FA79-E146-A572-77A65D941F54}" type="pres">
      <dgm:prSet presAssocID="{93596533-12D6-8C49-A852-DF01D5CB704E}" presName="image4" presStyleLbl="node4" presStyleIdx="2" presStyleCnt="3" custLinFactNeighborX="-36831"/>
      <dgm:spPr>
        <a:solidFill>
          <a:srgbClr val="00B0F0"/>
        </a:solidFill>
      </dgm:spPr>
    </dgm:pt>
    <dgm:pt modelId="{45BC7382-DB86-7240-A957-F713FF1F8CD9}" type="pres">
      <dgm:prSet presAssocID="{93596533-12D6-8C49-A852-DF01D5CB704E}" presName="text4" presStyleLbl="revTx" presStyleIdx="5" presStyleCnt="7" custScaleX="147500" custLinFactNeighborX="124">
        <dgm:presLayoutVars>
          <dgm:chPref val="3"/>
        </dgm:presLayoutVars>
      </dgm:prSet>
      <dgm:spPr/>
    </dgm:pt>
    <dgm:pt modelId="{C7DE9FCE-5BBF-9C47-8F04-F185AC193C85}" type="pres">
      <dgm:prSet presAssocID="{93596533-12D6-8C49-A852-DF01D5CB704E}" presName="hierChild5" presStyleCnt="0"/>
      <dgm:spPr/>
    </dgm:pt>
    <dgm:pt modelId="{B99349EC-E7AF-454B-B60A-93E0B8849AC7}" type="pres">
      <dgm:prSet presAssocID="{23B84BAF-A245-E740-A2DC-3CD85A8A1E18}" presName="Name10" presStyleLbl="parChTrans1D2" presStyleIdx="1" presStyleCnt="2"/>
      <dgm:spPr/>
    </dgm:pt>
    <dgm:pt modelId="{240DEA30-0E77-FF40-9CB3-D4E39B1FE91B}" type="pres">
      <dgm:prSet presAssocID="{9EFB8CA6-359B-1F4D-B12B-2218C3141FB8}" presName="hierRoot2" presStyleCnt="0"/>
      <dgm:spPr/>
    </dgm:pt>
    <dgm:pt modelId="{9B7A6682-9523-9A45-9CDA-F4E6251F94F3}" type="pres">
      <dgm:prSet presAssocID="{9EFB8CA6-359B-1F4D-B12B-2218C3141FB8}" presName="composite2" presStyleCnt="0"/>
      <dgm:spPr/>
    </dgm:pt>
    <dgm:pt modelId="{8A3C84E9-7D35-F848-8501-B9A460F74E54}" type="pres">
      <dgm:prSet presAssocID="{9EFB8CA6-359B-1F4D-B12B-2218C3141FB8}" presName="image2" presStyleLbl="node2" presStyleIdx="1" presStyleCnt="2" custLinFactNeighborX="-82018" custLinFactNeighborY="-69543"/>
      <dgm:spPr>
        <a:solidFill>
          <a:srgbClr val="00B0F0"/>
        </a:solidFill>
      </dgm:spPr>
    </dgm:pt>
    <dgm:pt modelId="{792D1CE1-8C14-7D48-9C38-DD0CD8A4E40F}" type="pres">
      <dgm:prSet presAssocID="{9EFB8CA6-359B-1F4D-B12B-2218C3141FB8}" presName="text2" presStyleLbl="revTx" presStyleIdx="6" presStyleCnt="7" custScaleX="146786" custScaleY="187097" custLinFactNeighborX="-29992" custLinFactNeighborY="-53325">
        <dgm:presLayoutVars>
          <dgm:chPref val="3"/>
        </dgm:presLayoutVars>
      </dgm:prSet>
      <dgm:spPr/>
    </dgm:pt>
    <dgm:pt modelId="{2A51453D-0004-3546-A5E6-8757C4A835A8}" type="pres">
      <dgm:prSet presAssocID="{9EFB8CA6-359B-1F4D-B12B-2218C3141FB8}" presName="hierChild3" presStyleCnt="0"/>
      <dgm:spPr/>
    </dgm:pt>
  </dgm:ptLst>
  <dgm:cxnLst>
    <dgm:cxn modelId="{3A876502-90D3-A044-9F67-A04E3D9641D2}" srcId="{DF35AAEA-C7E5-DE45-B30C-B532ABF44D59}" destId="{D526CFD7-70A6-C142-88BE-7E11CE60463C}" srcOrd="0" destOrd="0" parTransId="{C2C660EC-DBC7-EA46-83F5-494ECE22DD8D}" sibTransId="{D8A99922-0EFB-BF46-8938-8A6AA7213224}"/>
    <dgm:cxn modelId="{A230A106-75BE-3041-834B-8F2A58C95F1F}" type="presOf" srcId="{DF35AAEA-C7E5-DE45-B30C-B532ABF44D59}" destId="{43E3EEF4-778B-E944-965F-6205B4265141}" srcOrd="0" destOrd="0" presId="urn:microsoft.com/office/officeart/2009/layout/CirclePictureHierarchy"/>
    <dgm:cxn modelId="{EC32140D-2736-7645-A371-58CE946378D1}" srcId="{D526CFD7-70A6-C142-88BE-7E11CE60463C}" destId="{F33D69D9-5B60-264A-BCEC-8FC438037160}" srcOrd="0" destOrd="0" parTransId="{6CE9BC27-4734-7E44-A1F3-CFEC74402DF6}" sibTransId="{C8BF636D-D617-6F4C-B0EB-1C9A49F269E8}"/>
    <dgm:cxn modelId="{20DD2112-C835-C14F-8B24-9C602BB2ABBC}" srcId="{D526CFD7-70A6-C142-88BE-7E11CE60463C}" destId="{6575B48A-24F9-8B40-8DEE-B7BF820990EB}" srcOrd="1" destOrd="0" parTransId="{301286D6-D588-2542-8C7F-187D9A0A2019}" sibTransId="{A7701039-2F25-2F4A-A3EF-EAE7CEF7AC3F}"/>
    <dgm:cxn modelId="{CA87522D-FCB6-AA43-BFF2-254B96E1F1DC}" type="presOf" srcId="{A7634DB7-21C7-544A-BD10-59DFADD91A8C}" destId="{85D6EAEE-9C41-A94D-91AE-7017AE8AA97E}" srcOrd="0" destOrd="0" presId="urn:microsoft.com/office/officeart/2009/layout/CirclePictureHierarchy"/>
    <dgm:cxn modelId="{CF6A802D-B172-F44C-B95E-FE344388BC0C}" type="presOf" srcId="{6575B48A-24F9-8B40-8DEE-B7BF820990EB}" destId="{B0FAAE82-CE81-AC4F-B91A-478111EB68BF}" srcOrd="0" destOrd="0" presId="urn:microsoft.com/office/officeart/2009/layout/CirclePictureHierarchy"/>
    <dgm:cxn modelId="{736E6B63-051D-0A43-9621-6C25530E5AC6}" type="presOf" srcId="{F33D69D9-5B60-264A-BCEC-8FC438037160}" destId="{BFC575EA-3522-8446-A686-7631AEFCD30D}" srcOrd="0" destOrd="0" presId="urn:microsoft.com/office/officeart/2009/layout/CirclePictureHierarchy"/>
    <dgm:cxn modelId="{136F5A49-31CB-0646-9FE6-BB74F247D88A}" type="presOf" srcId="{DD7BBB77-92D2-7147-AEC5-DBD310E87C1D}" destId="{16F3C8DA-58AB-5241-96EF-B4F6F242C63D}" srcOrd="0" destOrd="0" presId="urn:microsoft.com/office/officeart/2009/layout/CirclePictureHierarchy"/>
    <dgm:cxn modelId="{C6444677-CE63-8E4E-94AA-2762C2FDAEAE}" type="presOf" srcId="{C2C660EC-DBC7-EA46-83F5-494ECE22DD8D}" destId="{E8D4C7CE-8601-9B48-9001-2A6DF8FA52D8}" srcOrd="0" destOrd="0" presId="urn:microsoft.com/office/officeart/2009/layout/CirclePictureHierarchy"/>
    <dgm:cxn modelId="{A4F8EE8B-5B27-1A4A-B74E-09A57EC4D1C2}" type="presOf" srcId="{1EE14426-B7A2-2F4D-A9E2-AFB6FFB06661}" destId="{C0B3F371-D9FA-E04B-A58F-8C5E14BA1527}" srcOrd="0" destOrd="0" presId="urn:microsoft.com/office/officeart/2009/layout/CirclePictureHierarchy"/>
    <dgm:cxn modelId="{081EA18D-4EB5-A84D-92F1-BA516A7B0D0C}" type="presOf" srcId="{93596533-12D6-8C49-A852-DF01D5CB704E}" destId="{45BC7382-DB86-7240-A957-F713FF1F8CD9}" srcOrd="0" destOrd="0" presId="urn:microsoft.com/office/officeart/2009/layout/CirclePictureHierarchy"/>
    <dgm:cxn modelId="{BCB3A28D-09AE-DF4D-BC58-29D406921B75}" type="presOf" srcId="{301286D6-D588-2542-8C7F-187D9A0A2019}" destId="{30FCE58A-EC29-5343-80FD-D543F5CD4E83}" srcOrd="0" destOrd="0" presId="urn:microsoft.com/office/officeart/2009/layout/CirclePictureHierarchy"/>
    <dgm:cxn modelId="{CBDBE18D-45CF-5B42-A9DD-99D05F4EFD2E}" type="presOf" srcId="{6CE9BC27-4734-7E44-A1F3-CFEC74402DF6}" destId="{39EF6077-0CA1-634C-8C5F-3077CCF322CF}" srcOrd="0" destOrd="0" presId="urn:microsoft.com/office/officeart/2009/layout/CirclePictureHierarchy"/>
    <dgm:cxn modelId="{E1BA6D99-3A6A-4047-872D-36DACC76FB60}" srcId="{A7634DB7-21C7-544A-BD10-59DFADD91A8C}" destId="{1EE14426-B7A2-2F4D-A9E2-AFB6FFB06661}" srcOrd="0" destOrd="0" parTransId="{59700818-7120-C04C-B195-05B54212599D}" sibTransId="{871C1811-0050-8241-A6FC-3DAF1A358757}"/>
    <dgm:cxn modelId="{BA6069BB-A4BC-B14A-AE27-694BDED47F8C}" type="presOf" srcId="{23B84BAF-A245-E740-A2DC-3CD85A8A1E18}" destId="{B99349EC-E7AF-454B-B60A-93E0B8849AC7}" srcOrd="0" destOrd="0" presId="urn:microsoft.com/office/officeart/2009/layout/CirclePictureHierarchy"/>
    <dgm:cxn modelId="{BDF203C5-4838-BA46-B1AC-8CCF5E145D5A}" srcId="{D526CFD7-70A6-C142-88BE-7E11CE60463C}" destId="{93596533-12D6-8C49-A852-DF01D5CB704E}" srcOrd="2" destOrd="0" parTransId="{DD7BBB77-92D2-7147-AEC5-DBD310E87C1D}" sibTransId="{65C867BB-CD27-1D4B-B438-7FE6650ACD7D}"/>
    <dgm:cxn modelId="{DCAF15C6-9F04-5645-AD45-C279C168DC5C}" srcId="{1EE14426-B7A2-2F4D-A9E2-AFB6FFB06661}" destId="{9EFB8CA6-359B-1F4D-B12B-2218C3141FB8}" srcOrd="1" destOrd="0" parTransId="{23B84BAF-A245-E740-A2DC-3CD85A8A1E18}" sibTransId="{FFA272D6-3588-2D42-A88C-905CD73D9743}"/>
    <dgm:cxn modelId="{BBDEF1D5-853D-1C4D-B3B0-2E40594D207B}" type="presOf" srcId="{9EFB8CA6-359B-1F4D-B12B-2218C3141FB8}" destId="{792D1CE1-8C14-7D48-9C38-DD0CD8A4E40F}" srcOrd="0" destOrd="0" presId="urn:microsoft.com/office/officeart/2009/layout/CirclePictureHierarchy"/>
    <dgm:cxn modelId="{E9D9B8E6-7237-324A-AEF7-4C54A6520026}" srcId="{1EE14426-B7A2-2F4D-A9E2-AFB6FFB06661}" destId="{DF35AAEA-C7E5-DE45-B30C-B532ABF44D59}" srcOrd="0" destOrd="0" parTransId="{D4B79B31-B181-9449-B422-6A843BE27CED}" sibTransId="{19DE8514-074C-9348-BAE3-73AD7DC9E973}"/>
    <dgm:cxn modelId="{DDA544EB-134A-C34D-922E-B7A66225B8D4}" type="presOf" srcId="{D4B79B31-B181-9449-B422-6A843BE27CED}" destId="{253E5500-5C6E-9F4A-86D3-EB2BAB405B7A}" srcOrd="0" destOrd="0" presId="urn:microsoft.com/office/officeart/2009/layout/CirclePictureHierarchy"/>
    <dgm:cxn modelId="{A38026ED-D711-134A-AB36-3A3E567BDED1}" type="presOf" srcId="{D526CFD7-70A6-C142-88BE-7E11CE60463C}" destId="{56DE984E-3753-494A-A8D1-29A4BC6E5F1D}" srcOrd="0" destOrd="0" presId="urn:microsoft.com/office/officeart/2009/layout/CirclePictureHierarchy"/>
    <dgm:cxn modelId="{5D8BBAD4-421C-2C4C-9F90-84BC0C538521}" type="presParOf" srcId="{85D6EAEE-9C41-A94D-91AE-7017AE8AA97E}" destId="{4DAE7F94-A3E4-4545-8822-137511D7F30E}" srcOrd="0" destOrd="0" presId="urn:microsoft.com/office/officeart/2009/layout/CirclePictureHierarchy"/>
    <dgm:cxn modelId="{DC2019F0-7560-954E-A0A5-6F36089E715E}" type="presParOf" srcId="{4DAE7F94-A3E4-4545-8822-137511D7F30E}" destId="{4FE46C29-9A5B-5B4A-B9DF-0E93C43012AE}" srcOrd="0" destOrd="0" presId="urn:microsoft.com/office/officeart/2009/layout/CirclePictureHierarchy"/>
    <dgm:cxn modelId="{2A6505E2-6A12-084C-991B-37A610BFDC01}" type="presParOf" srcId="{4FE46C29-9A5B-5B4A-B9DF-0E93C43012AE}" destId="{D37DB927-B49B-C64C-9CA5-C7E73364DE58}" srcOrd="0" destOrd="0" presId="urn:microsoft.com/office/officeart/2009/layout/CirclePictureHierarchy"/>
    <dgm:cxn modelId="{F910F394-6DCF-B645-AAE0-D2BE6F8CACFB}" type="presParOf" srcId="{4FE46C29-9A5B-5B4A-B9DF-0E93C43012AE}" destId="{C0B3F371-D9FA-E04B-A58F-8C5E14BA1527}" srcOrd="1" destOrd="0" presId="urn:microsoft.com/office/officeart/2009/layout/CirclePictureHierarchy"/>
    <dgm:cxn modelId="{98686186-B8A3-4B44-AAB2-BB22CED18332}" type="presParOf" srcId="{4DAE7F94-A3E4-4545-8822-137511D7F30E}" destId="{7336ED37-ADC1-A64E-8623-DB760126B66E}" srcOrd="1" destOrd="0" presId="urn:microsoft.com/office/officeart/2009/layout/CirclePictureHierarchy"/>
    <dgm:cxn modelId="{238EC8AB-4C61-484C-9AA6-89909ACF2FA4}" type="presParOf" srcId="{7336ED37-ADC1-A64E-8623-DB760126B66E}" destId="{253E5500-5C6E-9F4A-86D3-EB2BAB405B7A}" srcOrd="0" destOrd="0" presId="urn:microsoft.com/office/officeart/2009/layout/CirclePictureHierarchy"/>
    <dgm:cxn modelId="{C36E59D4-2AFF-C148-8B4D-59E0ACBDC415}" type="presParOf" srcId="{7336ED37-ADC1-A64E-8623-DB760126B66E}" destId="{37A42C1F-4DD8-EE48-BA09-073C85C277DD}" srcOrd="1" destOrd="0" presId="urn:microsoft.com/office/officeart/2009/layout/CirclePictureHierarchy"/>
    <dgm:cxn modelId="{F80C507A-95A8-FE4C-975A-77CA8FDFE469}" type="presParOf" srcId="{37A42C1F-4DD8-EE48-BA09-073C85C277DD}" destId="{3D75DF85-1E24-614E-8B7F-7D6A79612EF3}" srcOrd="0" destOrd="0" presId="urn:microsoft.com/office/officeart/2009/layout/CirclePictureHierarchy"/>
    <dgm:cxn modelId="{EA2045C9-7118-0346-A60D-A988BF0D90CA}" type="presParOf" srcId="{3D75DF85-1E24-614E-8B7F-7D6A79612EF3}" destId="{45CF83D0-3A19-5F4E-B8F8-DC13EF80BA8C}" srcOrd="0" destOrd="0" presId="urn:microsoft.com/office/officeart/2009/layout/CirclePictureHierarchy"/>
    <dgm:cxn modelId="{BB55283F-3176-074B-9E2A-26C2AF5233B3}" type="presParOf" srcId="{3D75DF85-1E24-614E-8B7F-7D6A79612EF3}" destId="{43E3EEF4-778B-E944-965F-6205B4265141}" srcOrd="1" destOrd="0" presId="urn:microsoft.com/office/officeart/2009/layout/CirclePictureHierarchy"/>
    <dgm:cxn modelId="{14953F09-0F8D-5246-A0DF-FEF7F970005C}" type="presParOf" srcId="{37A42C1F-4DD8-EE48-BA09-073C85C277DD}" destId="{7F0C24C2-90EE-A244-99F7-9A91422088BC}" srcOrd="1" destOrd="0" presId="urn:microsoft.com/office/officeart/2009/layout/CirclePictureHierarchy"/>
    <dgm:cxn modelId="{17C10FDC-AC60-8F4F-89A4-F8E9948E6EC5}" type="presParOf" srcId="{7F0C24C2-90EE-A244-99F7-9A91422088BC}" destId="{E8D4C7CE-8601-9B48-9001-2A6DF8FA52D8}" srcOrd="0" destOrd="0" presId="urn:microsoft.com/office/officeart/2009/layout/CirclePictureHierarchy"/>
    <dgm:cxn modelId="{F8D6D71D-6328-2845-92F9-FBD00699B189}" type="presParOf" srcId="{7F0C24C2-90EE-A244-99F7-9A91422088BC}" destId="{EEF4D1DA-C197-9C46-94A3-74B0564B7F2C}" srcOrd="1" destOrd="0" presId="urn:microsoft.com/office/officeart/2009/layout/CirclePictureHierarchy"/>
    <dgm:cxn modelId="{47094ABF-83AD-934B-9534-D864CECD6216}" type="presParOf" srcId="{EEF4D1DA-C197-9C46-94A3-74B0564B7F2C}" destId="{91BB085B-4993-754C-BF89-5E860948F6AC}" srcOrd="0" destOrd="0" presId="urn:microsoft.com/office/officeart/2009/layout/CirclePictureHierarchy"/>
    <dgm:cxn modelId="{E435C8C4-D84F-664F-AF74-6C205C22A11D}" type="presParOf" srcId="{91BB085B-4993-754C-BF89-5E860948F6AC}" destId="{9F3D640D-9BC2-3D4A-85C4-B33B3BF6CA54}" srcOrd="0" destOrd="0" presId="urn:microsoft.com/office/officeart/2009/layout/CirclePictureHierarchy"/>
    <dgm:cxn modelId="{0199904F-F2FB-4F49-98CA-0C53A022893B}" type="presParOf" srcId="{91BB085B-4993-754C-BF89-5E860948F6AC}" destId="{56DE984E-3753-494A-A8D1-29A4BC6E5F1D}" srcOrd="1" destOrd="0" presId="urn:microsoft.com/office/officeart/2009/layout/CirclePictureHierarchy"/>
    <dgm:cxn modelId="{604E4D13-31F2-9745-BF54-15728711BDDA}" type="presParOf" srcId="{EEF4D1DA-C197-9C46-94A3-74B0564B7F2C}" destId="{45C5CC79-4482-FE42-BFD4-CCE82E86D50F}" srcOrd="1" destOrd="0" presId="urn:microsoft.com/office/officeart/2009/layout/CirclePictureHierarchy"/>
    <dgm:cxn modelId="{0B9D4A57-2702-0F40-A2AA-F62B5D5492D9}" type="presParOf" srcId="{45C5CC79-4482-FE42-BFD4-CCE82E86D50F}" destId="{39EF6077-0CA1-634C-8C5F-3077CCF322CF}" srcOrd="0" destOrd="0" presId="urn:microsoft.com/office/officeart/2009/layout/CirclePictureHierarchy"/>
    <dgm:cxn modelId="{D5A71DD7-4802-7149-AB31-E6402E089497}" type="presParOf" srcId="{45C5CC79-4482-FE42-BFD4-CCE82E86D50F}" destId="{B7AF6BC2-BAD7-6D4D-B9DE-33FD16C1309F}" srcOrd="1" destOrd="0" presId="urn:microsoft.com/office/officeart/2009/layout/CirclePictureHierarchy"/>
    <dgm:cxn modelId="{BDE2E93F-4B33-204D-ACFB-8F40D556B2DB}" type="presParOf" srcId="{B7AF6BC2-BAD7-6D4D-B9DE-33FD16C1309F}" destId="{9B9BE35F-3DB8-D942-9344-39E852F9DD98}" srcOrd="0" destOrd="0" presId="urn:microsoft.com/office/officeart/2009/layout/CirclePictureHierarchy"/>
    <dgm:cxn modelId="{361E255F-DB75-E74E-A486-734C636698F8}" type="presParOf" srcId="{9B9BE35F-3DB8-D942-9344-39E852F9DD98}" destId="{78BC096F-F7DF-3246-9F6F-4C315BBDFA51}" srcOrd="0" destOrd="0" presId="urn:microsoft.com/office/officeart/2009/layout/CirclePictureHierarchy"/>
    <dgm:cxn modelId="{A632DBB4-4602-394D-9267-64CDFB9E286C}" type="presParOf" srcId="{9B9BE35F-3DB8-D942-9344-39E852F9DD98}" destId="{BFC575EA-3522-8446-A686-7631AEFCD30D}" srcOrd="1" destOrd="0" presId="urn:microsoft.com/office/officeart/2009/layout/CirclePictureHierarchy"/>
    <dgm:cxn modelId="{752802D4-68C3-5E48-988E-16296645F6AA}" type="presParOf" srcId="{B7AF6BC2-BAD7-6D4D-B9DE-33FD16C1309F}" destId="{A68BB918-9F04-AF4D-9265-D2024973141D}" srcOrd="1" destOrd="0" presId="urn:microsoft.com/office/officeart/2009/layout/CirclePictureHierarchy"/>
    <dgm:cxn modelId="{BDE3ADAF-F1C8-DE47-A8A7-2D86E227AB6A}" type="presParOf" srcId="{45C5CC79-4482-FE42-BFD4-CCE82E86D50F}" destId="{30FCE58A-EC29-5343-80FD-D543F5CD4E83}" srcOrd="2" destOrd="0" presId="urn:microsoft.com/office/officeart/2009/layout/CirclePictureHierarchy"/>
    <dgm:cxn modelId="{42055624-74E2-074C-8AD2-7F9F54854C9E}" type="presParOf" srcId="{45C5CC79-4482-FE42-BFD4-CCE82E86D50F}" destId="{BA562A9E-3DA4-1643-82F4-0EB2A00984B7}" srcOrd="3" destOrd="0" presId="urn:microsoft.com/office/officeart/2009/layout/CirclePictureHierarchy"/>
    <dgm:cxn modelId="{E65AB0A8-209E-1244-845B-F734EE2F343F}" type="presParOf" srcId="{BA562A9E-3DA4-1643-82F4-0EB2A00984B7}" destId="{EF9D2DD9-E336-E049-A681-FCEF808E3166}" srcOrd="0" destOrd="0" presId="urn:microsoft.com/office/officeart/2009/layout/CirclePictureHierarchy"/>
    <dgm:cxn modelId="{B617C436-CC19-A44E-ACE4-7FA6934E03CD}" type="presParOf" srcId="{EF9D2DD9-E336-E049-A681-FCEF808E3166}" destId="{5CB52DFA-8EAE-0D40-8CEA-BC385335F1E5}" srcOrd="0" destOrd="0" presId="urn:microsoft.com/office/officeart/2009/layout/CirclePictureHierarchy"/>
    <dgm:cxn modelId="{F2AB0097-03FE-3147-81BE-8F915265E0D1}" type="presParOf" srcId="{EF9D2DD9-E336-E049-A681-FCEF808E3166}" destId="{B0FAAE82-CE81-AC4F-B91A-478111EB68BF}" srcOrd="1" destOrd="0" presId="urn:microsoft.com/office/officeart/2009/layout/CirclePictureHierarchy"/>
    <dgm:cxn modelId="{1E7B69A9-E992-EC46-A341-324B85DC99DF}" type="presParOf" srcId="{BA562A9E-3DA4-1643-82F4-0EB2A00984B7}" destId="{B17DB5B3-F61E-3A40-B5B7-87B204BF134A}" srcOrd="1" destOrd="0" presId="urn:microsoft.com/office/officeart/2009/layout/CirclePictureHierarchy"/>
    <dgm:cxn modelId="{5B869EF9-EF2B-4944-80A6-E3B122B13049}" type="presParOf" srcId="{45C5CC79-4482-FE42-BFD4-CCE82E86D50F}" destId="{16F3C8DA-58AB-5241-96EF-B4F6F242C63D}" srcOrd="4" destOrd="0" presId="urn:microsoft.com/office/officeart/2009/layout/CirclePictureHierarchy"/>
    <dgm:cxn modelId="{553FAFF6-FED3-B34D-9E00-FBC9852C823A}" type="presParOf" srcId="{45C5CC79-4482-FE42-BFD4-CCE82E86D50F}" destId="{E0C745BD-6638-D04C-A884-AC3D97A8BD61}" srcOrd="5" destOrd="0" presId="urn:microsoft.com/office/officeart/2009/layout/CirclePictureHierarchy"/>
    <dgm:cxn modelId="{3DE43495-2A4F-0343-B758-9E3803FAFBEB}" type="presParOf" srcId="{E0C745BD-6638-D04C-A884-AC3D97A8BD61}" destId="{12DDD766-DD80-E24C-9C48-D02603DFFDF1}" srcOrd="0" destOrd="0" presId="urn:microsoft.com/office/officeart/2009/layout/CirclePictureHierarchy"/>
    <dgm:cxn modelId="{25B58650-30E3-C346-B257-15F22D8FDA6E}" type="presParOf" srcId="{12DDD766-DD80-E24C-9C48-D02603DFFDF1}" destId="{F0EFCB7B-FA79-E146-A572-77A65D941F54}" srcOrd="0" destOrd="0" presId="urn:microsoft.com/office/officeart/2009/layout/CirclePictureHierarchy"/>
    <dgm:cxn modelId="{1D81FC8F-5D43-E148-A8F4-F4130E8E5EC6}" type="presParOf" srcId="{12DDD766-DD80-E24C-9C48-D02603DFFDF1}" destId="{45BC7382-DB86-7240-A957-F713FF1F8CD9}" srcOrd="1" destOrd="0" presId="urn:microsoft.com/office/officeart/2009/layout/CirclePictureHierarchy"/>
    <dgm:cxn modelId="{42DE0702-AD8F-8A4F-8A81-19036367AE61}" type="presParOf" srcId="{E0C745BD-6638-D04C-A884-AC3D97A8BD61}" destId="{C7DE9FCE-5BBF-9C47-8F04-F185AC193C85}" srcOrd="1" destOrd="0" presId="urn:microsoft.com/office/officeart/2009/layout/CirclePictureHierarchy"/>
    <dgm:cxn modelId="{2B256328-CAEC-084B-9568-64F7656AE1C6}" type="presParOf" srcId="{7336ED37-ADC1-A64E-8623-DB760126B66E}" destId="{B99349EC-E7AF-454B-B60A-93E0B8849AC7}" srcOrd="2" destOrd="0" presId="urn:microsoft.com/office/officeart/2009/layout/CirclePictureHierarchy"/>
    <dgm:cxn modelId="{1FFA8B79-9538-2E4D-8F1F-E8F5BD2C6D35}" type="presParOf" srcId="{7336ED37-ADC1-A64E-8623-DB760126B66E}" destId="{240DEA30-0E77-FF40-9CB3-D4E39B1FE91B}" srcOrd="3" destOrd="0" presId="urn:microsoft.com/office/officeart/2009/layout/CirclePictureHierarchy"/>
    <dgm:cxn modelId="{2EB525D6-40B0-8542-A449-3B4EF4B70FBF}" type="presParOf" srcId="{240DEA30-0E77-FF40-9CB3-D4E39B1FE91B}" destId="{9B7A6682-9523-9A45-9CDA-F4E6251F94F3}" srcOrd="0" destOrd="0" presId="urn:microsoft.com/office/officeart/2009/layout/CirclePictureHierarchy"/>
    <dgm:cxn modelId="{43E66C21-862E-4141-9BA0-5E3EFBB5813C}" type="presParOf" srcId="{9B7A6682-9523-9A45-9CDA-F4E6251F94F3}" destId="{8A3C84E9-7D35-F848-8501-B9A460F74E54}" srcOrd="0" destOrd="0" presId="urn:microsoft.com/office/officeart/2009/layout/CirclePictureHierarchy"/>
    <dgm:cxn modelId="{6FB6845D-FF4C-2E41-9E4E-9288F2406E16}" type="presParOf" srcId="{9B7A6682-9523-9A45-9CDA-F4E6251F94F3}" destId="{792D1CE1-8C14-7D48-9C38-DD0CD8A4E40F}" srcOrd="1" destOrd="0" presId="urn:microsoft.com/office/officeart/2009/layout/CirclePictureHierarchy"/>
    <dgm:cxn modelId="{C2257035-0654-D840-9E73-A77B7A531BCB}" type="presParOf" srcId="{240DEA30-0E77-FF40-9CB3-D4E39B1FE91B}" destId="{2A51453D-0004-3546-A5E6-8757C4A835A8}"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13C77-E359-EC45-8C26-556E1FFB164D}">
      <dsp:nvSpPr>
        <dsp:cNvPr id="0" name=""/>
        <dsp:cNvSpPr/>
      </dsp:nvSpPr>
      <dsp:spPr>
        <a:xfrm>
          <a:off x="904908" y="700141"/>
          <a:ext cx="669384" cy="669384"/>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err="1"/>
            <a:t>dd</a:t>
          </a:r>
          <a:endParaRPr lang="en-US" sz="3200" kern="1200" dirty="0"/>
        </a:p>
      </dsp:txBody>
      <dsp:txXfrm>
        <a:off x="1002937" y="798170"/>
        <a:ext cx="473326" cy="473326"/>
      </dsp:txXfrm>
    </dsp:sp>
    <dsp:sp modelId="{EC617EDC-9A65-4643-89B5-1A3AF5F6FBEB}">
      <dsp:nvSpPr>
        <dsp:cNvPr id="0" name=""/>
        <dsp:cNvSpPr/>
      </dsp:nvSpPr>
      <dsp:spPr>
        <a:xfrm rot="11700000">
          <a:off x="399481" y="780968"/>
          <a:ext cx="497345" cy="190774"/>
        </a:xfrm>
        <a:prstGeom prst="leftArrow">
          <a:avLst>
            <a:gd name="adj1" fmla="val 60000"/>
            <a:gd name="adj2" fmla="val 50000"/>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210095-CF97-864A-945A-F704F5A92C8A}">
      <dsp:nvSpPr>
        <dsp:cNvPr id="0" name=""/>
        <dsp:cNvSpPr/>
      </dsp:nvSpPr>
      <dsp:spPr>
        <a:xfrm>
          <a:off x="89996" y="557628"/>
          <a:ext cx="635915" cy="508732"/>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horse</a:t>
          </a:r>
        </a:p>
      </dsp:txBody>
      <dsp:txXfrm>
        <a:off x="104896" y="572528"/>
        <a:ext cx="606115" cy="478932"/>
      </dsp:txXfrm>
    </dsp:sp>
    <dsp:sp modelId="{EF619620-1820-B145-B562-F8C9F27B62A7}">
      <dsp:nvSpPr>
        <dsp:cNvPr id="0" name=""/>
        <dsp:cNvSpPr/>
      </dsp:nvSpPr>
      <dsp:spPr>
        <a:xfrm rot="14700000">
          <a:off x="732154" y="384504"/>
          <a:ext cx="497345" cy="190774"/>
        </a:xfrm>
        <a:prstGeom prst="leftArrow">
          <a:avLst>
            <a:gd name="adj1" fmla="val 60000"/>
            <a:gd name="adj2" fmla="val 50000"/>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3AB46EA-9F11-F74C-8877-2B52BEF5C1CE}">
      <dsp:nvSpPr>
        <dsp:cNvPr id="0" name=""/>
        <dsp:cNvSpPr/>
      </dsp:nvSpPr>
      <dsp:spPr>
        <a:xfrm>
          <a:off x="557775" y="151"/>
          <a:ext cx="635915" cy="508732"/>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orchid</a:t>
          </a:r>
        </a:p>
      </dsp:txBody>
      <dsp:txXfrm>
        <a:off x="572675" y="15051"/>
        <a:ext cx="606115" cy="478932"/>
      </dsp:txXfrm>
    </dsp:sp>
    <dsp:sp modelId="{BCFA52F2-7B85-FF4F-B11C-A0098D6599AA}">
      <dsp:nvSpPr>
        <dsp:cNvPr id="0" name=""/>
        <dsp:cNvSpPr/>
      </dsp:nvSpPr>
      <dsp:spPr>
        <a:xfrm rot="17700000">
          <a:off x="1249702" y="384504"/>
          <a:ext cx="497345" cy="190774"/>
        </a:xfrm>
        <a:prstGeom prst="leftArrow">
          <a:avLst>
            <a:gd name="adj1" fmla="val 60000"/>
            <a:gd name="adj2" fmla="val 50000"/>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15666E4-8CF7-C84C-A975-AC4D240F9C56}">
      <dsp:nvSpPr>
        <dsp:cNvPr id="0" name=""/>
        <dsp:cNvSpPr/>
      </dsp:nvSpPr>
      <dsp:spPr>
        <a:xfrm>
          <a:off x="1285510" y="151"/>
          <a:ext cx="635915" cy="508732"/>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Leaf</a:t>
          </a:r>
        </a:p>
      </dsp:txBody>
      <dsp:txXfrm>
        <a:off x="1300410" y="15051"/>
        <a:ext cx="606115" cy="478932"/>
      </dsp:txXfrm>
    </dsp:sp>
    <dsp:sp modelId="{E0BC2D4E-B6EB-664B-99CB-0A520C20CDF0}">
      <dsp:nvSpPr>
        <dsp:cNvPr id="0" name=""/>
        <dsp:cNvSpPr/>
      </dsp:nvSpPr>
      <dsp:spPr>
        <a:xfrm rot="20700000">
          <a:off x="1582375" y="780968"/>
          <a:ext cx="497345" cy="190774"/>
        </a:xfrm>
        <a:prstGeom prst="leftArrow">
          <a:avLst>
            <a:gd name="adj1" fmla="val 60000"/>
            <a:gd name="adj2" fmla="val 50000"/>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6C2E19-3ECA-A146-84BE-528785B40FB1}">
      <dsp:nvSpPr>
        <dsp:cNvPr id="0" name=""/>
        <dsp:cNvSpPr/>
      </dsp:nvSpPr>
      <dsp:spPr>
        <a:xfrm>
          <a:off x="1753289" y="557628"/>
          <a:ext cx="635915" cy="508732"/>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log</a:t>
          </a:r>
        </a:p>
      </dsp:txBody>
      <dsp:txXfrm>
        <a:off x="1768189" y="572528"/>
        <a:ext cx="606115" cy="478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349EC-E7AF-454B-B60A-93E0B8849AC7}">
      <dsp:nvSpPr>
        <dsp:cNvPr id="0" name=""/>
        <dsp:cNvSpPr/>
      </dsp:nvSpPr>
      <dsp:spPr>
        <a:xfrm>
          <a:off x="2796407" y="559431"/>
          <a:ext cx="1402444" cy="91440"/>
        </a:xfrm>
        <a:custGeom>
          <a:avLst/>
          <a:gdLst/>
          <a:ahLst/>
          <a:cxnLst/>
          <a:rect l="0" t="0" r="0" b="0"/>
          <a:pathLst>
            <a:path>
              <a:moveTo>
                <a:pt x="0" y="45720"/>
              </a:moveTo>
              <a:lnTo>
                <a:pt x="1402444" y="45720"/>
              </a:lnTo>
              <a:lnTo>
                <a:pt x="1402444" y="1018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F3C8DA-58AB-5241-96EF-B4F6F242C63D}">
      <dsp:nvSpPr>
        <dsp:cNvPr id="0" name=""/>
        <dsp:cNvSpPr/>
      </dsp:nvSpPr>
      <dsp:spPr>
        <a:xfrm>
          <a:off x="1776450" y="2279178"/>
          <a:ext cx="2735575" cy="523401"/>
        </a:xfrm>
        <a:custGeom>
          <a:avLst/>
          <a:gdLst/>
          <a:ahLst/>
          <a:cxnLst/>
          <a:rect l="0" t="0" r="0" b="0"/>
          <a:pathLst>
            <a:path>
              <a:moveTo>
                <a:pt x="0" y="0"/>
              </a:moveTo>
              <a:lnTo>
                <a:pt x="0" y="428846"/>
              </a:lnTo>
              <a:lnTo>
                <a:pt x="2735575" y="428846"/>
              </a:lnTo>
              <a:lnTo>
                <a:pt x="2735575" y="52340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FCE58A-EC29-5343-80FD-D543F5CD4E83}">
      <dsp:nvSpPr>
        <dsp:cNvPr id="0" name=""/>
        <dsp:cNvSpPr/>
      </dsp:nvSpPr>
      <dsp:spPr>
        <a:xfrm>
          <a:off x="1776450" y="2279178"/>
          <a:ext cx="1092909" cy="523401"/>
        </a:xfrm>
        <a:custGeom>
          <a:avLst/>
          <a:gdLst/>
          <a:ahLst/>
          <a:cxnLst/>
          <a:rect l="0" t="0" r="0" b="0"/>
          <a:pathLst>
            <a:path>
              <a:moveTo>
                <a:pt x="0" y="0"/>
              </a:moveTo>
              <a:lnTo>
                <a:pt x="0" y="428846"/>
              </a:lnTo>
              <a:lnTo>
                <a:pt x="1092909" y="428846"/>
              </a:lnTo>
              <a:lnTo>
                <a:pt x="1092909" y="52340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EF6077-0CA1-634C-8C5F-3077CCF322CF}">
      <dsp:nvSpPr>
        <dsp:cNvPr id="0" name=""/>
        <dsp:cNvSpPr/>
      </dsp:nvSpPr>
      <dsp:spPr>
        <a:xfrm>
          <a:off x="943918" y="2279178"/>
          <a:ext cx="832532" cy="523401"/>
        </a:xfrm>
        <a:custGeom>
          <a:avLst/>
          <a:gdLst/>
          <a:ahLst/>
          <a:cxnLst/>
          <a:rect l="0" t="0" r="0" b="0"/>
          <a:pathLst>
            <a:path>
              <a:moveTo>
                <a:pt x="832532" y="0"/>
              </a:moveTo>
              <a:lnTo>
                <a:pt x="832532" y="428846"/>
              </a:lnTo>
              <a:lnTo>
                <a:pt x="0" y="428846"/>
              </a:lnTo>
              <a:lnTo>
                <a:pt x="0" y="52340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D4C7CE-8601-9B48-9001-2A6DF8FA52D8}">
      <dsp:nvSpPr>
        <dsp:cNvPr id="0" name=""/>
        <dsp:cNvSpPr/>
      </dsp:nvSpPr>
      <dsp:spPr>
        <a:xfrm>
          <a:off x="1728697" y="1267753"/>
          <a:ext cx="91440" cy="406274"/>
        </a:xfrm>
        <a:custGeom>
          <a:avLst/>
          <a:gdLst/>
          <a:ahLst/>
          <a:cxnLst/>
          <a:rect l="0" t="0" r="0" b="0"/>
          <a:pathLst>
            <a:path>
              <a:moveTo>
                <a:pt x="45720" y="0"/>
              </a:moveTo>
              <a:lnTo>
                <a:pt x="45720" y="311719"/>
              </a:lnTo>
              <a:lnTo>
                <a:pt x="47752" y="311719"/>
              </a:lnTo>
              <a:lnTo>
                <a:pt x="47752" y="4062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3E5500-5C6E-9F4A-86D3-EB2BAB405B7A}">
      <dsp:nvSpPr>
        <dsp:cNvPr id="0" name=""/>
        <dsp:cNvSpPr/>
      </dsp:nvSpPr>
      <dsp:spPr>
        <a:xfrm>
          <a:off x="1774417" y="559431"/>
          <a:ext cx="1021989" cy="91440"/>
        </a:xfrm>
        <a:custGeom>
          <a:avLst/>
          <a:gdLst/>
          <a:ahLst/>
          <a:cxnLst/>
          <a:rect l="0" t="0" r="0" b="0"/>
          <a:pathLst>
            <a:path>
              <a:moveTo>
                <a:pt x="1021989" y="45720"/>
              </a:moveTo>
              <a:lnTo>
                <a:pt x="0" y="45720"/>
              </a:lnTo>
              <a:lnTo>
                <a:pt x="0" y="10317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7DB927-B49B-C64C-9CA5-C7E73364DE58}">
      <dsp:nvSpPr>
        <dsp:cNvPr id="0" name=""/>
        <dsp:cNvSpPr/>
      </dsp:nvSpPr>
      <dsp:spPr>
        <a:xfrm>
          <a:off x="2493831" y="0"/>
          <a:ext cx="605151" cy="605151"/>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C0B3F371-D9FA-E04B-A58F-8C5E14BA1527}">
      <dsp:nvSpPr>
        <dsp:cNvPr id="0" name=""/>
        <dsp:cNvSpPr/>
      </dsp:nvSpPr>
      <dsp:spPr>
        <a:xfrm>
          <a:off x="3130491" y="0"/>
          <a:ext cx="2269762" cy="60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solidFill>
                <a:schemeClr val="tx1"/>
              </a:solidFill>
            </a:rPr>
            <a:t>Base -- no padding</a:t>
          </a:r>
        </a:p>
      </dsp:txBody>
      <dsp:txXfrm>
        <a:off x="3130491" y="0"/>
        <a:ext cx="2269762" cy="605151"/>
      </dsp:txXfrm>
    </dsp:sp>
    <dsp:sp modelId="{45CF83D0-3A19-5F4E-B8F8-DC13EF80BA8C}">
      <dsp:nvSpPr>
        <dsp:cNvPr id="0" name=""/>
        <dsp:cNvSpPr/>
      </dsp:nvSpPr>
      <dsp:spPr>
        <a:xfrm>
          <a:off x="1471842" y="662601"/>
          <a:ext cx="605151" cy="605151"/>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43E3EEF4-778B-E944-965F-6205B4265141}">
      <dsp:nvSpPr>
        <dsp:cNvPr id="0" name=""/>
        <dsp:cNvSpPr/>
      </dsp:nvSpPr>
      <dsp:spPr>
        <a:xfrm>
          <a:off x="2121116" y="514515"/>
          <a:ext cx="1242977" cy="99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solidFill>
                <a:schemeClr val="tx1"/>
              </a:solidFill>
            </a:rPr>
            <a:t>Cluster Padded</a:t>
          </a:r>
        </a:p>
      </dsp:txBody>
      <dsp:txXfrm>
        <a:off x="2121116" y="514515"/>
        <a:ext cx="1242977" cy="999141"/>
      </dsp:txXfrm>
    </dsp:sp>
    <dsp:sp modelId="{9F3D640D-9BC2-3D4A-85C4-B33B3BF6CA54}">
      <dsp:nvSpPr>
        <dsp:cNvPr id="0" name=""/>
        <dsp:cNvSpPr/>
      </dsp:nvSpPr>
      <dsp:spPr>
        <a:xfrm>
          <a:off x="1473874" y="1674027"/>
          <a:ext cx="605151" cy="605151"/>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56DE984E-3753-494A-A8D1-29A4BC6E5F1D}">
      <dsp:nvSpPr>
        <dsp:cNvPr id="0" name=""/>
        <dsp:cNvSpPr/>
      </dsp:nvSpPr>
      <dsp:spPr>
        <a:xfrm>
          <a:off x="2038508" y="1685470"/>
          <a:ext cx="3657304" cy="60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solidFill>
                <a:schemeClr val="tx1"/>
              </a:solidFill>
            </a:rPr>
            <a:t>Fragmented in order</a:t>
          </a:r>
        </a:p>
      </dsp:txBody>
      <dsp:txXfrm>
        <a:off x="2038508" y="1685470"/>
        <a:ext cx="3657304" cy="605151"/>
      </dsp:txXfrm>
    </dsp:sp>
    <dsp:sp modelId="{78BC096F-F7DF-3246-9F6F-4C315BBDFA51}">
      <dsp:nvSpPr>
        <dsp:cNvPr id="0" name=""/>
        <dsp:cNvSpPr/>
      </dsp:nvSpPr>
      <dsp:spPr>
        <a:xfrm>
          <a:off x="641342" y="2802580"/>
          <a:ext cx="605151" cy="605151"/>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BFC575EA-3522-8446-A686-7631AEFCD30D}">
      <dsp:nvSpPr>
        <dsp:cNvPr id="0" name=""/>
        <dsp:cNvSpPr/>
      </dsp:nvSpPr>
      <dsp:spPr>
        <a:xfrm>
          <a:off x="1218031" y="2801067"/>
          <a:ext cx="1430278" cy="60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solidFill>
                <a:schemeClr val="tx1"/>
              </a:solidFill>
            </a:rPr>
            <a:t>Reorder fragments</a:t>
          </a:r>
        </a:p>
      </dsp:txBody>
      <dsp:txXfrm>
        <a:off x="1218031" y="2801067"/>
        <a:ext cx="1430278" cy="605151"/>
      </dsp:txXfrm>
    </dsp:sp>
    <dsp:sp modelId="{5CB52DFA-8EAE-0D40-8CEA-BC385335F1E5}">
      <dsp:nvSpPr>
        <dsp:cNvPr id="0" name=""/>
        <dsp:cNvSpPr/>
      </dsp:nvSpPr>
      <dsp:spPr>
        <a:xfrm>
          <a:off x="2566784" y="2802580"/>
          <a:ext cx="605151" cy="605151"/>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B0FAAE82-CE81-AC4F-B91A-478111EB68BF}">
      <dsp:nvSpPr>
        <dsp:cNvPr id="0" name=""/>
        <dsp:cNvSpPr/>
      </dsp:nvSpPr>
      <dsp:spPr>
        <a:xfrm>
          <a:off x="3192382" y="2801067"/>
          <a:ext cx="1310494" cy="60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solidFill>
                <a:schemeClr val="tx1"/>
              </a:solidFill>
            </a:rPr>
            <a:t>Delete one fragment</a:t>
          </a:r>
        </a:p>
      </dsp:txBody>
      <dsp:txXfrm>
        <a:off x="3192382" y="2801067"/>
        <a:ext cx="1310494" cy="605151"/>
      </dsp:txXfrm>
    </dsp:sp>
    <dsp:sp modelId="{F0EFCB7B-FA79-E146-A572-77A65D941F54}">
      <dsp:nvSpPr>
        <dsp:cNvPr id="0" name=""/>
        <dsp:cNvSpPr/>
      </dsp:nvSpPr>
      <dsp:spPr>
        <a:xfrm>
          <a:off x="4209450" y="2802580"/>
          <a:ext cx="605151" cy="605151"/>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45BC7382-DB86-7240-A957-F713FF1F8CD9}">
      <dsp:nvSpPr>
        <dsp:cNvPr id="0" name=""/>
        <dsp:cNvSpPr/>
      </dsp:nvSpPr>
      <dsp:spPr>
        <a:xfrm>
          <a:off x="4823025" y="2801067"/>
          <a:ext cx="1338897" cy="60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solidFill>
                <a:schemeClr val="tx1"/>
              </a:solidFill>
            </a:rPr>
            <a:t>Braid fragments from pair of files</a:t>
          </a:r>
        </a:p>
      </dsp:txBody>
      <dsp:txXfrm>
        <a:off x="4823025" y="2801067"/>
        <a:ext cx="1338897" cy="605151"/>
      </dsp:txXfrm>
    </dsp:sp>
    <dsp:sp modelId="{8A3C84E9-7D35-F848-8501-B9A460F74E54}">
      <dsp:nvSpPr>
        <dsp:cNvPr id="0" name=""/>
        <dsp:cNvSpPr/>
      </dsp:nvSpPr>
      <dsp:spPr>
        <a:xfrm>
          <a:off x="3896276" y="661249"/>
          <a:ext cx="605151" cy="605151"/>
        </a:xfrm>
        <a:prstGeom prst="ellips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792D1CE1-8C14-7D48-9C38-DD0CD8A4E40F}">
      <dsp:nvSpPr>
        <dsp:cNvPr id="0" name=""/>
        <dsp:cNvSpPr/>
      </dsp:nvSpPr>
      <dsp:spPr>
        <a:xfrm>
          <a:off x="4513170" y="494345"/>
          <a:ext cx="1332416" cy="113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solidFill>
                <a:schemeClr val="tx1"/>
              </a:solidFill>
            </a:rPr>
            <a:t>Byte Shifted</a:t>
          </a:r>
        </a:p>
      </dsp:txBody>
      <dsp:txXfrm>
        <a:off x="4513170" y="494345"/>
        <a:ext cx="1332416" cy="113221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5C7ABE-2BB0-294D-8C1E-CB2036C266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958005-D184-C440-B219-A80F7DDD82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561E9C-3D29-8B48-B71A-9DAAB9A6155A}" type="datetimeFigureOut">
              <a:rPr lang="en-US" smtClean="0"/>
              <a:t>11/7/2018</a:t>
            </a:fld>
            <a:endParaRPr lang="en-US"/>
          </a:p>
        </p:txBody>
      </p:sp>
      <p:sp>
        <p:nvSpPr>
          <p:cNvPr id="4" name="Footer Placeholder 3">
            <a:extLst>
              <a:ext uri="{FF2B5EF4-FFF2-40B4-BE49-F238E27FC236}">
                <a16:creationId xmlns:a16="http://schemas.microsoft.com/office/drawing/2014/main" id="{486D746C-734C-2740-B664-4ED7B3274F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89D50F-DCE4-B049-97A2-A18B632CAF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2ACF3D-F840-F143-A38D-474D37FDEC10}" type="slidenum">
              <a:rPr lang="en-US" smtClean="0"/>
              <a:t>‹#›</a:t>
            </a:fld>
            <a:endParaRPr lang="en-US"/>
          </a:p>
        </p:txBody>
      </p:sp>
    </p:spTree>
    <p:extLst>
      <p:ext uri="{BB962C8B-B14F-4D97-AF65-F5344CB8AC3E}">
        <p14:creationId xmlns:p14="http://schemas.microsoft.com/office/powerpoint/2010/main" val="2902056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A7A7-796D-F549-A3F1-52BC7F645977}" type="datetimeFigureOut">
              <a:rPr lang="en-US" smtClean="0"/>
              <a:t>11/7/2018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AB009-36EF-6840-9E28-0F03EFCD9970}" type="slidenum">
              <a:rPr lang="en-US" smtClean="0"/>
              <a:t>‹#›</a:t>
            </a:fld>
            <a:endParaRPr lang="en-US"/>
          </a:p>
        </p:txBody>
      </p:sp>
    </p:spTree>
    <p:extLst>
      <p:ext uri="{BB962C8B-B14F-4D97-AF65-F5344CB8AC3E}">
        <p14:creationId xmlns:p14="http://schemas.microsoft.com/office/powerpoint/2010/main" val="220100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Jim Lyle with NIST we’ve been doing forensic tool validation for about 18 years now. Thank you very much for inviting me to talk to you.</a:t>
            </a:r>
          </a:p>
        </p:txBody>
      </p:sp>
      <p:sp>
        <p:nvSpPr>
          <p:cNvPr id="4" name="Slide Number Placeholder 3"/>
          <p:cNvSpPr>
            <a:spLocks noGrp="1"/>
          </p:cNvSpPr>
          <p:nvPr>
            <p:ph type="sldNum" sz="quarter" idx="5"/>
          </p:nvPr>
        </p:nvSpPr>
        <p:spPr/>
        <p:txBody>
          <a:bodyPr/>
          <a:lstStyle/>
          <a:p>
            <a:fld id="{7CEAB009-36EF-6840-9E28-0F03EFCD9970}" type="slidenum">
              <a:rPr lang="en-US" smtClean="0"/>
              <a:t>1</a:t>
            </a:fld>
            <a:endParaRPr lang="en-US"/>
          </a:p>
        </p:txBody>
      </p:sp>
    </p:spTree>
    <p:extLst>
      <p:ext uri="{BB962C8B-B14F-4D97-AF65-F5344CB8AC3E}">
        <p14:creationId xmlns:p14="http://schemas.microsoft.com/office/powerpoint/2010/main" val="327145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things we’ve observed testing forensic tools over the years.</a:t>
            </a:r>
          </a:p>
        </p:txBody>
      </p:sp>
      <p:sp>
        <p:nvSpPr>
          <p:cNvPr id="4" name="Slide Number Placeholder 3"/>
          <p:cNvSpPr>
            <a:spLocks noGrp="1"/>
          </p:cNvSpPr>
          <p:nvPr>
            <p:ph type="sldNum" sz="quarter" idx="5"/>
          </p:nvPr>
        </p:nvSpPr>
        <p:spPr/>
        <p:txBody>
          <a:bodyPr/>
          <a:lstStyle/>
          <a:p>
            <a:fld id="{7CEAB009-36EF-6840-9E28-0F03EFCD9970}" type="slidenum">
              <a:rPr lang="en-US" smtClean="0"/>
              <a:t>12</a:t>
            </a:fld>
            <a:endParaRPr lang="en-US"/>
          </a:p>
        </p:txBody>
      </p:sp>
    </p:spTree>
    <p:extLst>
      <p:ext uri="{BB962C8B-B14F-4D97-AF65-F5344CB8AC3E}">
        <p14:creationId xmlns:p14="http://schemas.microsoft.com/office/powerpoint/2010/main" val="315071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string search seems to be very easy and not very complicated. Like I don’t need to fool with Unicode, everybody is doing stuff in English. That's all ASCII, right?  However, Word files may be stored in Unicode eight bit or Unicode 16-bit. Windows metadata is often Unicode 16 bit. And of course, you will never see a Russian hacker or Chinese. Yeah maybe we better test Unicode searching. I’m also certain there are no pictures in this big chunk of unallocated space that looks like somebody just reformatted their hard drive. After testing these tools, we think the most useful information is just to try to characterize what conditions trigger a failure.</a:t>
            </a:r>
          </a:p>
        </p:txBody>
      </p:sp>
      <p:sp>
        <p:nvSpPr>
          <p:cNvPr id="4" name="Slide Number Placeholder 3"/>
          <p:cNvSpPr>
            <a:spLocks noGrp="1"/>
          </p:cNvSpPr>
          <p:nvPr>
            <p:ph type="sldNum" sz="quarter" idx="5"/>
          </p:nvPr>
        </p:nvSpPr>
        <p:spPr/>
        <p:txBody>
          <a:bodyPr/>
          <a:lstStyle/>
          <a:p>
            <a:fld id="{7CEAB009-36EF-6840-9E28-0F03EFCD9970}" type="slidenum">
              <a:rPr lang="en-US" smtClean="0"/>
              <a:t>13</a:t>
            </a:fld>
            <a:endParaRPr lang="en-US"/>
          </a:p>
        </p:txBody>
      </p:sp>
    </p:spTree>
    <p:extLst>
      <p:ext uri="{BB962C8B-B14F-4D97-AF65-F5344CB8AC3E}">
        <p14:creationId xmlns:p14="http://schemas.microsoft.com/office/powerpoint/2010/main" val="157338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NIST we talk about tool testing. If you look at 17025, say for Laboratory accreditation you will see one of the V words. We avoid them they are confusing. Note that the English definitions are identical. However in the software engineering world they mean different things. Consider the leaning Tower of Pisa. The architect had a plan. The engineer implemented the plan. The tower leans. Who is to blame. The engineer followed the plan correctly, the tower verifies. The plan failed to consider soil conditions. The plan does not validate.</a:t>
            </a:r>
          </a:p>
        </p:txBody>
      </p:sp>
      <p:sp>
        <p:nvSpPr>
          <p:cNvPr id="4" name="Slide Number Placeholder 3"/>
          <p:cNvSpPr>
            <a:spLocks noGrp="1"/>
          </p:cNvSpPr>
          <p:nvPr>
            <p:ph type="sldNum" sz="quarter" idx="5"/>
          </p:nvPr>
        </p:nvSpPr>
        <p:spPr/>
        <p:txBody>
          <a:bodyPr/>
          <a:lstStyle/>
          <a:p>
            <a:fld id="{7CEAB009-36EF-6840-9E28-0F03EFCD9970}" type="slidenum">
              <a:rPr lang="en-US" smtClean="0"/>
              <a:t>14</a:t>
            </a:fld>
            <a:endParaRPr lang="en-US"/>
          </a:p>
        </p:txBody>
      </p:sp>
    </p:spTree>
    <p:extLst>
      <p:ext uri="{BB962C8B-B14F-4D97-AF65-F5344CB8AC3E}">
        <p14:creationId xmlns:p14="http://schemas.microsoft.com/office/powerpoint/2010/main" val="94743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Validation is all about the needs of the user. In other words is this the right thing to Build. Verification is all about the tool that was created. Is it a correct implementation of the design? When you test a tool you are evaluating both the design and the implementation.</a:t>
            </a:r>
          </a:p>
        </p:txBody>
      </p:sp>
      <p:sp>
        <p:nvSpPr>
          <p:cNvPr id="4" name="Slide Number Placeholder 3"/>
          <p:cNvSpPr>
            <a:spLocks noGrp="1"/>
          </p:cNvSpPr>
          <p:nvPr>
            <p:ph type="sldNum" sz="quarter" idx="5"/>
          </p:nvPr>
        </p:nvSpPr>
        <p:spPr/>
        <p:txBody>
          <a:bodyPr/>
          <a:lstStyle/>
          <a:p>
            <a:fld id="{7CEAB009-36EF-6840-9E28-0F03EFCD9970}" type="slidenum">
              <a:rPr lang="en-US" smtClean="0"/>
              <a:t>15</a:t>
            </a:fld>
            <a:endParaRPr lang="en-US"/>
          </a:p>
        </p:txBody>
      </p:sp>
    </p:spTree>
    <p:extLst>
      <p:ext uri="{BB962C8B-B14F-4D97-AF65-F5344CB8AC3E}">
        <p14:creationId xmlns:p14="http://schemas.microsoft.com/office/powerpoint/2010/main" val="18042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test software? Make a list of what the software is supposed to do. These are your requirements. If you’re going to build a tool yourself you need to decide how to meet the requirements. This may mean selecting an algorithm. For example if you want to do cryptographic hashes you would have to select from CRC-16, CRC-32, MD5, SHA-1, SHA-2 or SHA-3. At this point you probably should reflect on your chosen algorithm to see if it would meet your requirements. Meet your needs. The CRC algorithms do not meet your needs. I doubt if  very many of you will implement software, but you might design a process to accomplish some forensic task that uses existing components such as some software tool. You should still evaluate your process to see if it fits your requirements. Fit for use. If you’re going to use a tool you purchase or download from the Internet you still should do testing on the tool.</a:t>
            </a:r>
          </a:p>
        </p:txBody>
      </p:sp>
      <p:sp>
        <p:nvSpPr>
          <p:cNvPr id="4" name="Slide Number Placeholder 3"/>
          <p:cNvSpPr>
            <a:spLocks noGrp="1"/>
          </p:cNvSpPr>
          <p:nvPr>
            <p:ph type="sldNum" sz="quarter" idx="5"/>
          </p:nvPr>
        </p:nvSpPr>
        <p:spPr/>
        <p:txBody>
          <a:bodyPr/>
          <a:lstStyle/>
          <a:p>
            <a:fld id="{7CEAB009-36EF-6840-9E28-0F03EFCD9970}" type="slidenum">
              <a:rPr lang="en-US" smtClean="0"/>
              <a:t>16</a:t>
            </a:fld>
            <a:endParaRPr lang="en-US"/>
          </a:p>
        </p:txBody>
      </p:sp>
    </p:spTree>
    <p:extLst>
      <p:ext uri="{BB962C8B-B14F-4D97-AF65-F5344CB8AC3E}">
        <p14:creationId xmlns:p14="http://schemas.microsoft.com/office/powerpoint/2010/main" val="127639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your requirements you can develop a list of things to be tested. Testing is all about failure. A test that runs doesn’t tell you anything. Well maybe a little. A test should be designed so that it is likely to fail if the implementation or design has a problem. A test should be different from all the other tests. Remember my faulty hash program? If I had tested 1 million binary files I would not have uncovered the fault with text files. You need to be creative. You need to think outside the box. You need to be oriented toward how can I make this tool fail. I once saw someone test I deleted file recovery by creating a file immediately deleting the file then imaging the drive. Surprisingly the tool recovered hundred percent of the file every time. On my test data the tool got about, well most of the time it didn’t get much. But, I could see the conditions and situations where it worked and where it had shortcomings. I am not a fan of the “you can only use realistic data” school. I want to know what is in the test set before hand not try to figured it out from something I’m given.</a:t>
            </a:r>
          </a:p>
        </p:txBody>
      </p:sp>
      <p:sp>
        <p:nvSpPr>
          <p:cNvPr id="4" name="Slide Number Placeholder 3"/>
          <p:cNvSpPr>
            <a:spLocks noGrp="1"/>
          </p:cNvSpPr>
          <p:nvPr>
            <p:ph type="sldNum" sz="quarter" idx="5"/>
          </p:nvPr>
        </p:nvSpPr>
        <p:spPr/>
        <p:txBody>
          <a:bodyPr/>
          <a:lstStyle/>
          <a:p>
            <a:fld id="{7CEAB009-36EF-6840-9E28-0F03EFCD9970}" type="slidenum">
              <a:rPr lang="en-US" smtClean="0"/>
              <a:t>17</a:t>
            </a:fld>
            <a:endParaRPr lang="en-US"/>
          </a:p>
        </p:txBody>
      </p:sp>
    </p:spTree>
    <p:extLst>
      <p:ext uri="{BB962C8B-B14F-4D97-AF65-F5344CB8AC3E}">
        <p14:creationId xmlns:p14="http://schemas.microsoft.com/office/powerpoint/2010/main" val="68394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an example. Not all file types have recognizable signatures for example a plaintext file doesn’t have a signature, but might be identified by analysis of byte frequencies. However other files specifically pictures, videos and MS Office documents have a very definite structure that's easy to recognize. It would be rather daunting to try to test in one test report all these different types of files being carved so rather than try to test all of them at once we decided to break  testing up into groups. These groups seem rather natural to use. For example with the graphics files we can test all of the tools that carve that kind of file once and not worry about other types of objects.</a:t>
            </a:r>
          </a:p>
        </p:txBody>
      </p:sp>
      <p:sp>
        <p:nvSpPr>
          <p:cNvPr id="4" name="Slide Number Placeholder 3"/>
          <p:cNvSpPr>
            <a:spLocks noGrp="1"/>
          </p:cNvSpPr>
          <p:nvPr>
            <p:ph type="sldNum" sz="quarter" idx="10"/>
          </p:nvPr>
        </p:nvSpPr>
        <p:spPr/>
        <p:txBody>
          <a:bodyPr/>
          <a:lstStyle/>
          <a:p>
            <a:fld id="{DCBEC668-7F5B-EF4B-A1B0-9026EEBBC8C2}" type="slidenum">
              <a:rPr lang="en-US" smtClean="0"/>
              <a:t>18</a:t>
            </a:fld>
            <a:endParaRPr lang="en-US"/>
          </a:p>
        </p:txBody>
      </p:sp>
    </p:spTree>
    <p:extLst>
      <p:ext uri="{BB962C8B-B14F-4D97-AF65-F5344CB8AC3E}">
        <p14:creationId xmlns:p14="http://schemas.microsoft.com/office/powerpoint/2010/main" val="44173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Constructing test data for software is always a challenge. You have to put in enough features to reveal any interesting tool behaviors but you have to balance that with not trying to do too much at once. You want to have some easy things, like complete contiguous files, for the tool to do. This calibrates that you got the tool working and it's doing some basic recovery operations. Then you can add on some more interesting features to the data so that you can see how good the tool is with more challenging data sets like fragmented files or incomplete files.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Tool options are another challenge, trying every possible option and combination of options is not feasible. We could wind up with a large number of test runs. So we just hope that the vendor puts his best set of options as the default and we then use the default. Of course this isn't always going to be true but it gives us a uniform way to treat all the tools.</a:t>
            </a:r>
          </a:p>
          <a:p>
            <a:r>
              <a:rPr lang="en-US" sz="1200" kern="1200" dirty="0">
                <a:solidFill>
                  <a:schemeClr val="tx1"/>
                </a:solidFill>
                <a:effectLst/>
                <a:latin typeface="+mn-lt"/>
                <a:ea typeface="+mn-ea"/>
                <a:cs typeface="+mn-cs"/>
              </a:rPr>
              <a:t>There are other issues that we are aware of but we didn't include in this set of test data. We may come back in a later version of the test data and add some of these things in. These can be important, for example for one tool, if the first data in the </a:t>
            </a:r>
            <a:r>
              <a:rPr lang="en-US" sz="1200" kern="1200" dirty="0" err="1">
                <a:solidFill>
                  <a:schemeClr val="tx1"/>
                </a:solidFill>
                <a:effectLst/>
                <a:latin typeface="+mn-lt"/>
                <a:ea typeface="+mn-ea"/>
                <a:cs typeface="+mn-cs"/>
              </a:rPr>
              <a:t>dd</a:t>
            </a:r>
            <a:r>
              <a:rPr lang="en-US" sz="1200" kern="1200" dirty="0">
                <a:solidFill>
                  <a:schemeClr val="tx1"/>
                </a:solidFill>
                <a:effectLst/>
                <a:latin typeface="+mn-lt"/>
                <a:ea typeface="+mn-ea"/>
                <a:cs typeface="+mn-cs"/>
              </a:rPr>
              <a:t> file is </a:t>
            </a:r>
            <a:r>
              <a:rPr lang="en-US" sz="1200" kern="1200" dirty="0" err="1">
                <a:solidFill>
                  <a:schemeClr val="tx1"/>
                </a:solidFill>
                <a:effectLst/>
                <a:latin typeface="+mn-lt"/>
                <a:ea typeface="+mn-ea"/>
                <a:cs typeface="+mn-cs"/>
              </a:rPr>
              <a:t>exif</a:t>
            </a:r>
            <a:r>
              <a:rPr lang="en-US" sz="1200" kern="1200" dirty="0">
                <a:solidFill>
                  <a:schemeClr val="tx1"/>
                </a:solidFill>
                <a:effectLst/>
                <a:latin typeface="+mn-lt"/>
                <a:ea typeface="+mn-ea"/>
                <a:cs typeface="+mn-cs"/>
              </a:rPr>
              <a:t> data, like in a JPEG file, the tool doesn't carve any thing.</a:t>
            </a:r>
          </a:p>
        </p:txBody>
      </p:sp>
      <p:sp>
        <p:nvSpPr>
          <p:cNvPr id="4" name="Slide Number Placeholder 3"/>
          <p:cNvSpPr>
            <a:spLocks noGrp="1"/>
          </p:cNvSpPr>
          <p:nvPr>
            <p:ph type="sldNum" sz="quarter" idx="10"/>
          </p:nvPr>
        </p:nvSpPr>
        <p:spPr/>
        <p:txBody>
          <a:bodyPr/>
          <a:lstStyle/>
          <a:p>
            <a:fld id="{DCBEC668-7F5B-EF4B-A1B0-9026EEBBC8C2}" type="slidenum">
              <a:rPr lang="en-US" smtClean="0"/>
              <a:t>19</a:t>
            </a:fld>
            <a:endParaRPr lang="en-US"/>
          </a:p>
        </p:txBody>
      </p:sp>
    </p:spTree>
    <p:extLst>
      <p:ext uri="{BB962C8B-B14F-4D97-AF65-F5344CB8AC3E}">
        <p14:creationId xmlns:p14="http://schemas.microsoft.com/office/powerpoint/2010/main" val="396821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test data we are using is a set of </a:t>
            </a:r>
            <a:r>
              <a:rPr lang="en-US" sz="1200" kern="1200" dirty="0" err="1">
                <a:solidFill>
                  <a:schemeClr val="tx1"/>
                </a:solidFill>
                <a:effectLst/>
                <a:latin typeface="+mn-lt"/>
                <a:ea typeface="+mn-ea"/>
                <a:cs typeface="+mn-cs"/>
              </a:rPr>
              <a:t>dd</a:t>
            </a:r>
            <a:r>
              <a:rPr lang="en-US" sz="1200" kern="1200" dirty="0">
                <a:solidFill>
                  <a:schemeClr val="tx1"/>
                </a:solidFill>
                <a:effectLst/>
                <a:latin typeface="+mn-lt"/>
                <a:ea typeface="+mn-ea"/>
                <a:cs typeface="+mn-cs"/>
              </a:rPr>
              <a:t> disk image files that might be created by capturing the unallocated space from the hard drive. The source data for the DD files is a set of 40 graphics files, five file types, eight files of each type. To avoid confusion I will try to refer to disk image files that you might get by acquiring a hard drive as </a:t>
            </a:r>
            <a:r>
              <a:rPr lang="en-US" sz="1200" kern="1200" dirty="0" err="1">
                <a:solidFill>
                  <a:schemeClr val="tx1"/>
                </a:solidFill>
                <a:effectLst/>
                <a:latin typeface="+mn-lt"/>
                <a:ea typeface="+mn-ea"/>
                <a:cs typeface="+mn-cs"/>
              </a:rPr>
              <a:t>dd</a:t>
            </a:r>
            <a:r>
              <a:rPr lang="en-US" sz="1200" kern="1200" dirty="0">
                <a:solidFill>
                  <a:schemeClr val="tx1"/>
                </a:solidFill>
                <a:effectLst/>
                <a:latin typeface="+mn-lt"/>
                <a:ea typeface="+mn-ea"/>
                <a:cs typeface="+mn-cs"/>
              </a:rPr>
              <a:t> files and picture image files as graphics files or by file type, like jpeg.</a:t>
            </a:r>
          </a:p>
          <a:p>
            <a:endParaRPr lang="en-US" dirty="0"/>
          </a:p>
        </p:txBody>
      </p:sp>
      <p:sp>
        <p:nvSpPr>
          <p:cNvPr id="4" name="Slide Number Placeholder 3"/>
          <p:cNvSpPr>
            <a:spLocks noGrp="1"/>
          </p:cNvSpPr>
          <p:nvPr>
            <p:ph type="sldNum" sz="quarter" idx="10"/>
          </p:nvPr>
        </p:nvSpPr>
        <p:spPr/>
        <p:txBody>
          <a:bodyPr/>
          <a:lstStyle/>
          <a:p>
            <a:fld id="{DCBEC668-7F5B-EF4B-A1B0-9026EEBBC8C2}" type="slidenum">
              <a:rPr lang="en-US" smtClean="0"/>
              <a:t>20</a:t>
            </a:fld>
            <a:endParaRPr lang="en-US"/>
          </a:p>
        </p:txBody>
      </p:sp>
    </p:spTree>
    <p:extLst>
      <p:ext uri="{BB962C8B-B14F-4D97-AF65-F5344CB8AC3E}">
        <p14:creationId xmlns:p14="http://schemas.microsoft.com/office/powerpoint/2010/main" val="1062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don't actually image unallocated space. What we really do is concatenate all 40 files together into one file and that is  our first DD file. We also want to ensure that all files begin on a sector boundary. If the last sector doesn’t take up 512 bytes we add zero value bytes to make the file not have any file slack. This gives us a base image with complete contiguous files starting on sector boundaries that should be the easiest task for a file carver to work on.</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CBEC668-7F5B-EF4B-A1B0-9026EEBBC8C2}" type="slidenum">
              <a:rPr lang="en-US" smtClean="0"/>
              <a:t>21</a:t>
            </a:fld>
            <a:endParaRPr lang="en-US"/>
          </a:p>
        </p:txBody>
      </p:sp>
    </p:spTree>
    <p:extLst>
      <p:ext uri="{BB962C8B-B14F-4D97-AF65-F5344CB8AC3E}">
        <p14:creationId xmlns:p14="http://schemas.microsoft.com/office/powerpoint/2010/main" val="37866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I mention a company name does not mean that I endorse a product.  I don’t endorse any product. </a:t>
            </a:r>
          </a:p>
        </p:txBody>
      </p:sp>
      <p:sp>
        <p:nvSpPr>
          <p:cNvPr id="4" name="Slide Number Placeholder 3"/>
          <p:cNvSpPr>
            <a:spLocks noGrp="1"/>
          </p:cNvSpPr>
          <p:nvPr>
            <p:ph type="sldNum" sz="quarter" idx="5"/>
          </p:nvPr>
        </p:nvSpPr>
        <p:spPr/>
        <p:txBody>
          <a:bodyPr/>
          <a:lstStyle/>
          <a:p>
            <a:fld id="{7CEAB009-36EF-6840-9E28-0F03EFCD9970}" type="slidenum">
              <a:rPr lang="en-US" smtClean="0"/>
              <a:t>2</a:t>
            </a:fld>
            <a:endParaRPr lang="en-US"/>
          </a:p>
        </p:txBody>
      </p:sp>
    </p:spTree>
    <p:extLst>
      <p:ext uri="{BB962C8B-B14F-4D97-AF65-F5344CB8AC3E}">
        <p14:creationId xmlns:p14="http://schemas.microsoft.com/office/powerpoint/2010/main" val="1124159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other DD files we do the following: complete contiguous files with cluster size padding between each file. The content of the padding varies. Some padding is just zero bytes, other padding is random bytes, we also use text. Some of the text is English ASCII other text is foreign-language text and Unicode UTF-8 Unicode 16 ASCII upper bit standards for languages like Arabic and Russian and also text encoded in base 64 and uuencode.</a:t>
            </a:r>
          </a:p>
        </p:txBody>
      </p:sp>
      <p:sp>
        <p:nvSpPr>
          <p:cNvPr id="4" name="Slide Number Placeholder 3"/>
          <p:cNvSpPr>
            <a:spLocks noGrp="1"/>
          </p:cNvSpPr>
          <p:nvPr>
            <p:ph type="sldNum" sz="quarter" idx="10"/>
          </p:nvPr>
        </p:nvSpPr>
        <p:spPr/>
        <p:txBody>
          <a:bodyPr/>
          <a:lstStyle/>
          <a:p>
            <a:fld id="{DCBEC668-7F5B-EF4B-A1B0-9026EEBBC8C2}" type="slidenum">
              <a:rPr lang="en-US" smtClean="0"/>
              <a:t>22</a:t>
            </a:fld>
            <a:endParaRPr lang="en-US"/>
          </a:p>
        </p:txBody>
      </p:sp>
    </p:spTree>
    <p:extLst>
      <p:ext uri="{BB962C8B-B14F-4D97-AF65-F5344CB8AC3E}">
        <p14:creationId xmlns:p14="http://schemas.microsoft.com/office/powerpoint/2010/main" val="3868876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our current image files. Starting with the base file of just images concatenated together. Then we have one image where the graphic files are separated as if there's other text files between. We separate the graphic files with cluster sized chunks. The second image has padding of just a few bytes so that the graphic file signatures are not aligned on sector boundaries. The other four images are variations on fragmentation and completeness.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CBEC668-7F5B-EF4B-A1B0-9026EEBBC8C2}" type="slidenum">
              <a:rPr lang="en-US" smtClean="0"/>
              <a:t>23</a:t>
            </a:fld>
            <a:endParaRPr lang="en-US"/>
          </a:p>
        </p:txBody>
      </p:sp>
    </p:spTree>
    <p:extLst>
      <p:ext uri="{BB962C8B-B14F-4D97-AF65-F5344CB8AC3E}">
        <p14:creationId xmlns:p14="http://schemas.microsoft.com/office/powerpoint/2010/main" val="384483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 have our DD files we are ready to run some tests. We run the tool we want to test. We attach the DD test file we want to use. Then we see what the tool does. After the tool finishes carving we export all the files that are carved. So how do we measure what the tool has done? We know all the ground truth of what could be recovered and we have what was recovered so it is easy to look through the data and see if we miss anything or if we get something extra. But the practitioner really cares the most about if the tool produces visible graphic files that can be used as evidence. We use two measures of tool behavior. First we look at the visibility of the return files and second we look at the actual data returned so in addition to knowing how much we can see, we know how much data is actually returned and how much is missed.</a:t>
            </a:r>
          </a:p>
          <a:p>
            <a:endParaRPr lang="en-US" dirty="0"/>
          </a:p>
        </p:txBody>
      </p:sp>
      <p:sp>
        <p:nvSpPr>
          <p:cNvPr id="4" name="Slide Number Placeholder 3"/>
          <p:cNvSpPr>
            <a:spLocks noGrp="1"/>
          </p:cNvSpPr>
          <p:nvPr>
            <p:ph type="sldNum" sz="quarter" idx="10"/>
          </p:nvPr>
        </p:nvSpPr>
        <p:spPr/>
        <p:txBody>
          <a:bodyPr/>
          <a:lstStyle/>
          <a:p>
            <a:fld id="{DCBEC668-7F5B-EF4B-A1B0-9026EEBBC8C2}" type="slidenum">
              <a:rPr lang="en-US" smtClean="0"/>
              <a:t>24</a:t>
            </a:fld>
            <a:endParaRPr lang="en-US"/>
          </a:p>
        </p:txBody>
      </p:sp>
    </p:spTree>
    <p:extLst>
      <p:ext uri="{BB962C8B-B14F-4D97-AF65-F5344CB8AC3E}">
        <p14:creationId xmlns:p14="http://schemas.microsoft.com/office/powerpoint/2010/main" val="75472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thought of lots of ways to classify the visual results. We decided to go with a very simple classification of basically four categories. Did we get most of the file such that you can figure out what the file is. We call that visible complete. Sometimes we get a chunk of a graphic file and we can tell a little bit about the file but we don't see the whole picture. Third category is for files that we can't tell what it is or maybe it doesn't even display at all. The fourth category is for files that when we look at the file extension like a JPEG but then the content doesn't come from a JPEG file it's something else. The tool decided to declare this is a JPEG file even though it may be from a tiff file.</a:t>
            </a:r>
          </a:p>
        </p:txBody>
      </p:sp>
      <p:sp>
        <p:nvSpPr>
          <p:cNvPr id="4" name="Slide Number Placeholder 3"/>
          <p:cNvSpPr>
            <a:spLocks noGrp="1"/>
          </p:cNvSpPr>
          <p:nvPr>
            <p:ph type="sldNum" sz="quarter" idx="10"/>
          </p:nvPr>
        </p:nvSpPr>
        <p:spPr/>
        <p:txBody>
          <a:bodyPr/>
          <a:lstStyle/>
          <a:p>
            <a:fld id="{DCBEC668-7F5B-EF4B-A1B0-9026EEBBC8C2}" type="slidenum">
              <a:rPr lang="en-US" smtClean="0"/>
              <a:t>25</a:t>
            </a:fld>
            <a:endParaRPr lang="en-US"/>
          </a:p>
        </p:txBody>
      </p:sp>
    </p:spTree>
    <p:extLst>
      <p:ext uri="{BB962C8B-B14F-4D97-AF65-F5344CB8AC3E}">
        <p14:creationId xmlns:p14="http://schemas.microsoft.com/office/powerpoint/2010/main" val="2331062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data driven measure gives us a good idea about how much data is missed and how much stuff is actually noise coming from somewhere else that doesn't really belong in the graphic image file. I'm not going to say more on this but you can see it's based on information retrieval type metrics.</a:t>
            </a:r>
          </a:p>
          <a:p>
            <a:endParaRPr lang="en-US" dirty="0"/>
          </a:p>
        </p:txBody>
      </p:sp>
      <p:sp>
        <p:nvSpPr>
          <p:cNvPr id="4" name="Slide Number Placeholder 3"/>
          <p:cNvSpPr>
            <a:spLocks noGrp="1"/>
          </p:cNvSpPr>
          <p:nvPr>
            <p:ph type="sldNum" sz="quarter" idx="10"/>
          </p:nvPr>
        </p:nvSpPr>
        <p:spPr/>
        <p:txBody>
          <a:bodyPr/>
          <a:lstStyle/>
          <a:p>
            <a:fld id="{DCBEC668-7F5B-EF4B-A1B0-9026EEBBC8C2}" type="slidenum">
              <a:rPr lang="en-US" smtClean="0"/>
              <a:t>26</a:t>
            </a:fld>
            <a:endParaRPr lang="en-US"/>
          </a:p>
        </p:txBody>
      </p:sp>
    </p:spTree>
    <p:extLst>
      <p:ext uri="{BB962C8B-B14F-4D97-AF65-F5344CB8AC3E}">
        <p14:creationId xmlns:p14="http://schemas.microsoft.com/office/powerpoint/2010/main" val="746570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lots of rabbits that can be chased down. For the tool I’ll call A we noticed that for the data-driven measurement of tool behavior we got great results. our measure was 1.00 which pretty much means perfect behavior no noise all the data is recovered. But, only one file was viewable. Something’s interesting here, maybe we made a mistake. On a closer examination of what was returned it turned out that the last sector was missing from the TIF files. This is where having two complementary measures really helps. If we only looked at file visibility we would conclude of this tool doesn't give us anything. But after we looked at the data that was recovered and see the last sector is missing this gives us the potential for trying to repair that last sector or maybe go into the original file was carved from and manually pull out that last sector and attach it and then you got everything.</a:t>
            </a:r>
          </a:p>
          <a:p>
            <a:r>
              <a:rPr lang="en-US" sz="1200" kern="1200" dirty="0">
                <a:solidFill>
                  <a:schemeClr val="tx1"/>
                </a:solidFill>
                <a:effectLst/>
                <a:latin typeface="+mn-lt"/>
                <a:ea typeface="+mn-ea"/>
                <a:cs typeface="+mn-cs"/>
              </a:rPr>
              <a:t>Three other tools gave rather mixed results I like tool D it looks like my favorite for carving TIF files.</a:t>
            </a:r>
          </a:p>
          <a:p>
            <a:endParaRPr lang="en-US" dirty="0"/>
          </a:p>
        </p:txBody>
      </p:sp>
      <p:sp>
        <p:nvSpPr>
          <p:cNvPr id="4" name="Slide Number Placeholder 3"/>
          <p:cNvSpPr>
            <a:spLocks noGrp="1"/>
          </p:cNvSpPr>
          <p:nvPr>
            <p:ph type="sldNum" sz="quarter" idx="10"/>
          </p:nvPr>
        </p:nvSpPr>
        <p:spPr/>
        <p:txBody>
          <a:bodyPr/>
          <a:lstStyle/>
          <a:p>
            <a:fld id="{DCBEC668-7F5B-EF4B-A1B0-9026EEBBC8C2}" type="slidenum">
              <a:rPr lang="en-US" smtClean="0"/>
              <a:t>27</a:t>
            </a:fld>
            <a:endParaRPr lang="en-US"/>
          </a:p>
        </p:txBody>
      </p:sp>
    </p:spTree>
    <p:extLst>
      <p:ext uri="{BB962C8B-B14F-4D97-AF65-F5344CB8AC3E}">
        <p14:creationId xmlns:p14="http://schemas.microsoft.com/office/powerpoint/2010/main" val="2303017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places you can look for useful information. I assume everybody knows about SWGDE since there are so many members here. The CFTT website has requirements test plans and test reports for everything we have tested.  The </a:t>
            </a:r>
            <a:r>
              <a:rPr lang="en-US" dirty="0" err="1"/>
              <a:t>CFReDS</a:t>
            </a:r>
            <a:r>
              <a:rPr lang="en-US" dirty="0"/>
              <a:t> website has some test data sets that are interesting and the final carving test data sets that I talked about are there. The UK forensic science regulator has lots of good thoughtful information on a variety of topics including tool validation. Actually they focus on validating the method not just a tool.</a:t>
            </a:r>
          </a:p>
        </p:txBody>
      </p:sp>
      <p:sp>
        <p:nvSpPr>
          <p:cNvPr id="4" name="Slide Number Placeholder 3"/>
          <p:cNvSpPr>
            <a:spLocks noGrp="1"/>
          </p:cNvSpPr>
          <p:nvPr>
            <p:ph type="sldNum" sz="quarter" idx="5"/>
          </p:nvPr>
        </p:nvSpPr>
        <p:spPr/>
        <p:txBody>
          <a:bodyPr/>
          <a:lstStyle/>
          <a:p>
            <a:fld id="{7CEAB009-36EF-6840-9E28-0F03EFCD9970}" type="slidenum">
              <a:rPr lang="en-US" smtClean="0"/>
              <a:t>28</a:t>
            </a:fld>
            <a:endParaRPr lang="en-US"/>
          </a:p>
        </p:txBody>
      </p:sp>
    </p:spTree>
    <p:extLst>
      <p:ext uri="{BB962C8B-B14F-4D97-AF65-F5344CB8AC3E}">
        <p14:creationId xmlns:p14="http://schemas.microsoft.com/office/powerpoint/2010/main" val="2080336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get distracted trying to come up with an error rate. The key to testing is start with a list of requirements. Otherwise you’re just throwing spaghetti at the wall. Remember your test data should be designed to make the tool mess up. If an idea comes to you in the night of I bet this tool of mine would really freak out if it had to do this, write that down it’s going to be a good test case</a:t>
            </a:r>
          </a:p>
        </p:txBody>
      </p:sp>
      <p:sp>
        <p:nvSpPr>
          <p:cNvPr id="4" name="Slide Number Placeholder 3"/>
          <p:cNvSpPr>
            <a:spLocks noGrp="1"/>
          </p:cNvSpPr>
          <p:nvPr>
            <p:ph type="sldNum" sz="quarter" idx="5"/>
          </p:nvPr>
        </p:nvSpPr>
        <p:spPr/>
        <p:txBody>
          <a:bodyPr/>
          <a:lstStyle/>
          <a:p>
            <a:fld id="{7CEAB009-36EF-6840-9E28-0F03EFCD9970}" type="slidenum">
              <a:rPr lang="en-US" smtClean="0"/>
              <a:t>29</a:t>
            </a:fld>
            <a:endParaRPr lang="en-US"/>
          </a:p>
        </p:txBody>
      </p:sp>
    </p:spTree>
    <p:extLst>
      <p:ext uri="{BB962C8B-B14F-4D97-AF65-F5344CB8AC3E}">
        <p14:creationId xmlns:p14="http://schemas.microsoft.com/office/powerpoint/2010/main" val="641398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guys. Questions?</a:t>
            </a:r>
          </a:p>
        </p:txBody>
      </p:sp>
      <p:sp>
        <p:nvSpPr>
          <p:cNvPr id="4" name="Slide Number Placeholder 3"/>
          <p:cNvSpPr>
            <a:spLocks noGrp="1"/>
          </p:cNvSpPr>
          <p:nvPr>
            <p:ph type="sldNum" sz="quarter" idx="5"/>
          </p:nvPr>
        </p:nvSpPr>
        <p:spPr/>
        <p:txBody>
          <a:bodyPr/>
          <a:lstStyle/>
          <a:p>
            <a:fld id="{7CEAB009-36EF-6840-9E28-0F03EFCD9970}" type="slidenum">
              <a:rPr lang="en-US" smtClean="0"/>
              <a:t>30</a:t>
            </a:fld>
            <a:endParaRPr lang="en-US"/>
          </a:p>
        </p:txBody>
      </p:sp>
    </p:spTree>
    <p:extLst>
      <p:ext uri="{BB962C8B-B14F-4D97-AF65-F5344CB8AC3E}">
        <p14:creationId xmlns:p14="http://schemas.microsoft.com/office/powerpoint/2010/main" val="267751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computer forensics tool testing project at NIST has been developing methods for testing computer forensic software. Forensic tools come in a variety of designs. Some tools are special-purpose they do a single task other tools are like a Swiss Army knife and have a variety of features. What we do is look at specific forensic tasks in isolation and develop methods for testing that task. For a given task we produce a requirements document or specification document that has a list of what we expect that sort of forensic tool to do. We also produce a second document called a test assertions and test plan. The test assertions are simple testable tasks that a tool can attempt and we can easily evaluate the success or failure of the tool. The test plan is a list of test cases in this context test case is a run of a tool that attempts to evaluate a specific assertion or set of test assertions. The third thing that we produce is a test data set for a given test method. The test data set may be an actual tangible Data file or it may be a plan to generate Data to be used in the test. For example to test string searching we have a pair of DD files with strings they can be searched for embedded throughout the DD files. For disk imaging we have a program that writes known data to a hard drive. To test disk imaging we first write known data to a hard drive and then we apply the imaging tool to acquire the hard drive.  We also have federated testing, This is a downloadable bootable DVD that allows the user to select a forensic task for testing and guides the user through the steps of running the tests and then generates a draft test report that can be finished off with local customizations for the lab running the test. We think is the big win for everyone. After you have completed a test report it can be submitted to NIST to post on the web making the test report available to the entire community.</a:t>
            </a:r>
          </a:p>
        </p:txBody>
      </p:sp>
      <p:sp>
        <p:nvSpPr>
          <p:cNvPr id="4" name="Slide Number Placeholder 3"/>
          <p:cNvSpPr>
            <a:spLocks noGrp="1"/>
          </p:cNvSpPr>
          <p:nvPr>
            <p:ph type="sldNum" sz="quarter" idx="5"/>
          </p:nvPr>
        </p:nvSpPr>
        <p:spPr/>
        <p:txBody>
          <a:bodyPr/>
          <a:lstStyle/>
          <a:p>
            <a:fld id="{7CEAB009-36EF-6840-9E28-0F03EFCD9970}" type="slidenum">
              <a:rPr lang="en-US" smtClean="0"/>
              <a:t>3</a:t>
            </a:fld>
            <a:endParaRPr lang="en-US"/>
          </a:p>
        </p:txBody>
      </p:sp>
    </p:spTree>
    <p:extLst>
      <p:ext uri="{BB962C8B-B14F-4D97-AF65-F5344CB8AC3E}">
        <p14:creationId xmlns:p14="http://schemas.microsoft.com/office/powerpoint/2010/main" val="302800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String search is the latest addition to our test methodologies. Our federated testing CD currently  includes disk imaging write blocking Mobile device tools and will soon include string search and drive wiping. Next year we hope to add file carving and deleted file recovery to federated testing and possibly registry forensics.</a:t>
            </a:r>
          </a:p>
        </p:txBody>
      </p:sp>
      <p:sp>
        <p:nvSpPr>
          <p:cNvPr id="4" name="Slide Number Placeholder 3"/>
          <p:cNvSpPr>
            <a:spLocks noGrp="1"/>
          </p:cNvSpPr>
          <p:nvPr>
            <p:ph type="sldNum" sz="quarter" idx="5"/>
          </p:nvPr>
        </p:nvSpPr>
        <p:spPr/>
        <p:txBody>
          <a:bodyPr/>
          <a:lstStyle/>
          <a:p>
            <a:fld id="{7CEAB009-36EF-6840-9E28-0F03EFCD9970}" type="slidenum">
              <a:rPr lang="en-US" smtClean="0"/>
              <a:t>4</a:t>
            </a:fld>
            <a:endParaRPr lang="en-US"/>
          </a:p>
        </p:txBody>
      </p:sp>
    </p:spTree>
    <p:extLst>
      <p:ext uri="{BB962C8B-B14F-4D97-AF65-F5344CB8AC3E}">
        <p14:creationId xmlns:p14="http://schemas.microsoft.com/office/powerpoint/2010/main" val="309129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reliable is your forensic tool? Can you trust the results? It’s not just your tool it’s your entire forensic process that needs to be evaluated for reliability. Any forensics tools you use should be tested in the context of your process.  you may be asked to provide an error rate for your tools or for that matter your whole forensic process.</a:t>
            </a:r>
          </a:p>
        </p:txBody>
      </p:sp>
      <p:sp>
        <p:nvSpPr>
          <p:cNvPr id="4" name="Slide Number Placeholder 3"/>
          <p:cNvSpPr>
            <a:spLocks noGrp="1"/>
          </p:cNvSpPr>
          <p:nvPr>
            <p:ph type="sldNum" sz="quarter" idx="5"/>
          </p:nvPr>
        </p:nvSpPr>
        <p:spPr/>
        <p:txBody>
          <a:bodyPr/>
          <a:lstStyle/>
          <a:p>
            <a:fld id="{7CEAB009-36EF-6840-9E28-0F03EFCD9970}" type="slidenum">
              <a:rPr lang="en-US" smtClean="0"/>
              <a:t>5</a:t>
            </a:fld>
            <a:endParaRPr lang="en-US"/>
          </a:p>
        </p:txBody>
      </p:sp>
    </p:spTree>
    <p:extLst>
      <p:ext uri="{BB962C8B-B14F-4D97-AF65-F5344CB8AC3E}">
        <p14:creationId xmlns:p14="http://schemas.microsoft.com/office/powerpoint/2010/main" val="99145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my tool for years. I know it works. I’ve never ever seen it do anything weird. Well there was that one time last month where it uh, but I figured it out. Oh yeah and there was that other time too. Maybe I need to document some of the stuff that I have seen the tool do. I hear error rates mentioned a lot. But no one has shown one to me for a digital forensic tool.</a:t>
            </a:r>
          </a:p>
        </p:txBody>
      </p:sp>
      <p:sp>
        <p:nvSpPr>
          <p:cNvPr id="4" name="Slide Number Placeholder 3"/>
          <p:cNvSpPr>
            <a:spLocks noGrp="1"/>
          </p:cNvSpPr>
          <p:nvPr>
            <p:ph type="sldNum" sz="quarter" idx="5"/>
          </p:nvPr>
        </p:nvSpPr>
        <p:spPr/>
        <p:txBody>
          <a:bodyPr/>
          <a:lstStyle/>
          <a:p>
            <a:fld id="{7CEAB009-36EF-6840-9E28-0F03EFCD9970}" type="slidenum">
              <a:rPr lang="en-US" smtClean="0"/>
              <a:t>6</a:t>
            </a:fld>
            <a:endParaRPr lang="en-US"/>
          </a:p>
        </p:txBody>
      </p:sp>
    </p:spTree>
    <p:extLst>
      <p:ext uri="{BB962C8B-B14F-4D97-AF65-F5344CB8AC3E}">
        <p14:creationId xmlns:p14="http://schemas.microsoft.com/office/powerpoint/2010/main" val="557712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the relevant aspects of Daubert is error rate and tool testing. Error rates arise naturally with statistical hypothesis testing usually answering the questions such as are these two DNA samples from the same person. In digital forensics cryptographic hashes have a natural error rate. If the computed cryptographic hash say MD5, for two files is different then the two files are different the chance of two identical files having different MD5 is zero so the error rate for that type of error is a zero. The other type of error you could have is two files that are different having the same identical cryptographic hash value. This is called a hash collision. The chance of this is very small. For MD5 the chance is one in 2 raised to the 128</a:t>
            </a:r>
            <a:r>
              <a:rPr lang="en-US" baseline="30000" dirty="0"/>
              <a:t>th</a:t>
            </a:r>
            <a:r>
              <a:rPr lang="en-US" dirty="0"/>
              <a:t> power. For a SHA1 hash the chance of the collision is one in 2 raised to the 160</a:t>
            </a:r>
            <a:r>
              <a:rPr lang="en-US" baseline="30000" dirty="0"/>
              <a:t>th</a:t>
            </a:r>
            <a:r>
              <a:rPr lang="en-US" dirty="0"/>
              <a:t> power. these are unimaginably small numbers.</a:t>
            </a:r>
          </a:p>
        </p:txBody>
      </p:sp>
      <p:sp>
        <p:nvSpPr>
          <p:cNvPr id="4" name="Slide Number Placeholder 3"/>
          <p:cNvSpPr>
            <a:spLocks noGrp="1"/>
          </p:cNvSpPr>
          <p:nvPr>
            <p:ph type="sldNum" sz="quarter" idx="5"/>
          </p:nvPr>
        </p:nvSpPr>
        <p:spPr/>
        <p:txBody>
          <a:bodyPr/>
          <a:lstStyle/>
          <a:p>
            <a:fld id="{7CEAB009-36EF-6840-9E28-0F03EFCD9970}" type="slidenum">
              <a:rPr lang="en-US" smtClean="0"/>
              <a:t>7</a:t>
            </a:fld>
            <a:endParaRPr lang="en-US"/>
          </a:p>
        </p:txBody>
      </p:sp>
    </p:spTree>
    <p:extLst>
      <p:ext uri="{BB962C8B-B14F-4D97-AF65-F5344CB8AC3E}">
        <p14:creationId xmlns:p14="http://schemas.microsoft.com/office/powerpoint/2010/main" val="3837938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simple. Just try the method a few times and count the number of times it gets the answer wrong. How many times do I need to do this though? You need to talk to the statistician to find out how many trials you need. But it’s not going to be a small number. You need lots. Not only do you need lots of trials, but you may need multiple error rates. For example, the type of filesystem matters for deleted file recovery. You in essence use a different method for each type of filesystem and you get different behavior. You would need to calculate a new error rate when a new filesystem type is introduced. The underlying storage technology can also have an impact. Spinning disk versus solid state drive. Small memory card highly fragmented versus three Terra byte Drive with plenty of unused space and no fragmentation.</a:t>
            </a:r>
          </a:p>
        </p:txBody>
      </p:sp>
      <p:sp>
        <p:nvSpPr>
          <p:cNvPr id="4" name="Slide Number Placeholder 3"/>
          <p:cNvSpPr>
            <a:spLocks noGrp="1"/>
          </p:cNvSpPr>
          <p:nvPr>
            <p:ph type="sldNum" sz="quarter" idx="5"/>
          </p:nvPr>
        </p:nvSpPr>
        <p:spPr/>
        <p:txBody>
          <a:bodyPr/>
          <a:lstStyle/>
          <a:p>
            <a:fld id="{7CEAB009-36EF-6840-9E28-0F03EFCD9970}" type="slidenum">
              <a:rPr lang="en-US" smtClean="0"/>
              <a:t>9</a:t>
            </a:fld>
            <a:endParaRPr lang="en-US"/>
          </a:p>
        </p:txBody>
      </p:sp>
    </p:spTree>
    <p:extLst>
      <p:ext uri="{BB962C8B-B14F-4D97-AF65-F5344CB8AC3E}">
        <p14:creationId xmlns:p14="http://schemas.microsoft.com/office/powerpoint/2010/main" val="2474613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Daubert is really about basing a forensic exam on sound scientific principles. You must use a technique that will work. Using a cryptographic hash to determine if two files are the same is scientifically sound, however casting a horoscope, a water witch using a forked stick or I picked a few spots and it looked the same and it feels like they are the same just doesn’t cut it. There is another forensic project at NIST called the national software reference library (NSRL). This is a library of hashes. I implemented the first program to compute hashes for them. Tested my program on my UNIX computer. It worked. Gave the source file to the folks that were going to run it. They came back to me and said it doesn’t work. Some of the hashes are good some of them are not. We looked at the results and noticed that the files with an incorrect hash were all text files. Binary files had a correctly computed hash. You are not running this on a Windows box are you? Yes we are. Wait a few minutes I’ll give you a new version. Windows helps you out and unless you say a file is binary or if the file looks like it’s text, Windows adds an extra character at the end of each line. I modified the open statement to specify binary file. Now it works. What would I do to define an error rate for the faulty program. Oh it’s simple, the error rate is the proportion of text files in the universe.</a:t>
            </a:r>
          </a:p>
        </p:txBody>
      </p:sp>
      <p:sp>
        <p:nvSpPr>
          <p:cNvPr id="4" name="Slide Number Placeholder 3"/>
          <p:cNvSpPr>
            <a:spLocks noGrp="1"/>
          </p:cNvSpPr>
          <p:nvPr>
            <p:ph type="sldNum" sz="quarter" idx="5"/>
          </p:nvPr>
        </p:nvSpPr>
        <p:spPr/>
        <p:txBody>
          <a:bodyPr/>
          <a:lstStyle/>
          <a:p>
            <a:fld id="{7CEAB009-36EF-6840-9E28-0F03EFCD9970}" type="slidenum">
              <a:rPr lang="en-US" smtClean="0"/>
              <a:t>10</a:t>
            </a:fld>
            <a:endParaRPr lang="en-US"/>
          </a:p>
        </p:txBody>
      </p:sp>
    </p:spTree>
    <p:extLst>
      <p:ext uri="{BB962C8B-B14F-4D97-AF65-F5344CB8AC3E}">
        <p14:creationId xmlns:p14="http://schemas.microsoft.com/office/powerpoint/2010/main" val="846803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Nov 8, 2018</a:t>
            </a:r>
            <a:endParaRPr lang="en-US" dirty="0"/>
          </a:p>
        </p:txBody>
      </p:sp>
      <p:sp>
        <p:nvSpPr>
          <p:cNvPr id="5" name="Footer Placeholder 4"/>
          <p:cNvSpPr>
            <a:spLocks noGrp="1"/>
          </p:cNvSpPr>
          <p:nvPr>
            <p:ph type="ftr" sz="quarter" idx="11"/>
          </p:nvPr>
        </p:nvSpPr>
        <p:spPr>
          <a:xfrm>
            <a:off x="2416500" y="329307"/>
            <a:ext cx="4973915" cy="309201"/>
          </a:xfrm>
        </p:spPr>
        <p:txBody>
          <a:bodyPr/>
          <a:lstStyle/>
          <a:p>
            <a:r>
              <a:rPr lang="en-US"/>
              <a:t>LEVA @ San Antonio</a:t>
            </a:r>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259CB5AB-F5B2-C943-89F2-2A2FCCAB705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descr="Graphic representation of the Computer Forensic Tool Testing Project">
            <a:extLst>
              <a:ext uri="{FF2B5EF4-FFF2-40B4-BE49-F238E27FC236}">
                <a16:creationId xmlns:a16="http://schemas.microsoft.com/office/drawing/2014/main" id="{E7474E8D-EACD-6F4D-94CD-8551B4349478}"/>
              </a:ext>
            </a:extLst>
          </p:cNvPr>
          <p:cNvPicPr>
            <a:picLocks noChangeAspect="1"/>
          </p:cNvPicPr>
          <p:nvPr userDrawn="1"/>
        </p:nvPicPr>
        <p:blipFill>
          <a:blip r:embed="rId2"/>
          <a:stretch>
            <a:fillRect/>
          </a:stretch>
        </p:blipFill>
        <p:spPr>
          <a:xfrm>
            <a:off x="9982200" y="4453059"/>
            <a:ext cx="1796605" cy="1793631"/>
          </a:xfrm>
          <a:prstGeom prst="rect">
            <a:avLst/>
          </a:prstGeom>
        </p:spPr>
      </p:pic>
    </p:spTree>
    <p:extLst>
      <p:ext uri="{BB962C8B-B14F-4D97-AF65-F5344CB8AC3E}">
        <p14:creationId xmlns:p14="http://schemas.microsoft.com/office/powerpoint/2010/main" val="33879488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259CB5AB-F5B2-C943-89F2-2A2FCCAB705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056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259CB5AB-F5B2-C943-89F2-2A2FCCAB705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6445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259CB5AB-F5B2-C943-89F2-2A2FCCAB705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500A697A-C14D-E442-A138-005364096361}"/>
              </a:ext>
            </a:extLst>
          </p:cNvPr>
          <p:cNvPicPr>
            <a:picLocks noChangeAspect="1"/>
          </p:cNvPicPr>
          <p:nvPr userDrawn="1"/>
        </p:nvPicPr>
        <p:blipFill>
          <a:blip r:embed="rId2"/>
          <a:stretch>
            <a:fillRect/>
          </a:stretch>
        </p:blipFill>
        <p:spPr>
          <a:xfrm>
            <a:off x="10276321" y="4676652"/>
            <a:ext cx="1162510" cy="1160585"/>
          </a:xfrm>
          <a:prstGeom prst="rect">
            <a:avLst/>
          </a:prstGeom>
        </p:spPr>
      </p:pic>
    </p:spTree>
    <p:extLst>
      <p:ext uri="{BB962C8B-B14F-4D97-AF65-F5344CB8AC3E}">
        <p14:creationId xmlns:p14="http://schemas.microsoft.com/office/powerpoint/2010/main" val="264203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259CB5AB-F5B2-C943-89F2-2A2FCCAB705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503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Nov 8, 2018</a:t>
            </a:r>
          </a:p>
        </p:txBody>
      </p:sp>
      <p:sp>
        <p:nvSpPr>
          <p:cNvPr id="6" name="Footer Placeholder 5"/>
          <p:cNvSpPr>
            <a:spLocks noGrp="1"/>
          </p:cNvSpPr>
          <p:nvPr>
            <p:ph type="ftr" sz="quarter" idx="11"/>
          </p:nvPr>
        </p:nvSpPr>
        <p:spPr/>
        <p:txBody>
          <a:bodyPr/>
          <a:lstStyle/>
          <a:p>
            <a:r>
              <a:rPr lang="en-US"/>
              <a:t>LEVA @ San Antonio</a:t>
            </a:r>
          </a:p>
        </p:txBody>
      </p:sp>
      <p:sp>
        <p:nvSpPr>
          <p:cNvPr id="7" name="Slide Number Placeholder 6"/>
          <p:cNvSpPr>
            <a:spLocks noGrp="1"/>
          </p:cNvSpPr>
          <p:nvPr>
            <p:ph type="sldNum" sz="quarter" idx="12"/>
          </p:nvPr>
        </p:nvSpPr>
        <p:spPr/>
        <p:txBody>
          <a:bodyPr/>
          <a:lstStyle/>
          <a:p>
            <a:fld id="{259CB5AB-F5B2-C943-89F2-2A2FCCAB705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995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Nov 8, 2018</a:t>
            </a:r>
          </a:p>
        </p:txBody>
      </p:sp>
      <p:sp>
        <p:nvSpPr>
          <p:cNvPr id="8" name="Footer Placeholder 7"/>
          <p:cNvSpPr>
            <a:spLocks noGrp="1"/>
          </p:cNvSpPr>
          <p:nvPr>
            <p:ph type="ftr" sz="quarter" idx="11"/>
          </p:nvPr>
        </p:nvSpPr>
        <p:spPr/>
        <p:txBody>
          <a:bodyPr/>
          <a:lstStyle/>
          <a:p>
            <a:r>
              <a:rPr lang="en-US"/>
              <a:t>LEVA @ San Antonio</a:t>
            </a:r>
          </a:p>
        </p:txBody>
      </p:sp>
      <p:sp>
        <p:nvSpPr>
          <p:cNvPr id="9" name="Slide Number Placeholder 8"/>
          <p:cNvSpPr>
            <a:spLocks noGrp="1"/>
          </p:cNvSpPr>
          <p:nvPr>
            <p:ph type="sldNum" sz="quarter" idx="12"/>
          </p:nvPr>
        </p:nvSpPr>
        <p:spPr/>
        <p:txBody>
          <a:bodyPr/>
          <a:lstStyle/>
          <a:p>
            <a:fld id="{259CB5AB-F5B2-C943-89F2-2A2FCCAB705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2165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Nov 8, 2018</a:t>
            </a:r>
          </a:p>
        </p:txBody>
      </p:sp>
      <p:sp>
        <p:nvSpPr>
          <p:cNvPr id="4" name="Footer Placeholder 3"/>
          <p:cNvSpPr>
            <a:spLocks noGrp="1"/>
          </p:cNvSpPr>
          <p:nvPr>
            <p:ph type="ftr" sz="quarter" idx="11"/>
          </p:nvPr>
        </p:nvSpPr>
        <p:spPr/>
        <p:txBody>
          <a:bodyPr/>
          <a:lstStyle/>
          <a:p>
            <a:r>
              <a:rPr lang="en-US"/>
              <a:t>LEVA @ San Antonio</a:t>
            </a:r>
          </a:p>
        </p:txBody>
      </p:sp>
      <p:sp>
        <p:nvSpPr>
          <p:cNvPr id="5" name="Slide Number Placeholder 4"/>
          <p:cNvSpPr>
            <a:spLocks noGrp="1"/>
          </p:cNvSpPr>
          <p:nvPr>
            <p:ph type="sldNum" sz="quarter" idx="12"/>
          </p:nvPr>
        </p:nvSpPr>
        <p:spPr/>
        <p:txBody>
          <a:bodyPr/>
          <a:lstStyle/>
          <a:p>
            <a:fld id="{259CB5AB-F5B2-C943-89F2-2A2FCCAB705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739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 8, 2018</a:t>
            </a:r>
          </a:p>
        </p:txBody>
      </p:sp>
      <p:sp>
        <p:nvSpPr>
          <p:cNvPr id="3" name="Footer Placeholder 2"/>
          <p:cNvSpPr>
            <a:spLocks noGrp="1"/>
          </p:cNvSpPr>
          <p:nvPr>
            <p:ph type="ftr" sz="quarter" idx="11"/>
          </p:nvPr>
        </p:nvSpPr>
        <p:spPr/>
        <p:txBody>
          <a:bodyPr/>
          <a:lstStyle/>
          <a:p>
            <a:r>
              <a:rPr lang="en-US"/>
              <a:t>LEVA @ San Antonio</a:t>
            </a:r>
          </a:p>
        </p:txBody>
      </p:sp>
      <p:sp>
        <p:nvSpPr>
          <p:cNvPr id="4" name="Slide Number Placeholder 3"/>
          <p:cNvSpPr>
            <a:spLocks noGrp="1"/>
          </p:cNvSpPr>
          <p:nvPr>
            <p:ph type="sldNum" sz="quarter" idx="12"/>
          </p:nvPr>
        </p:nvSpPr>
        <p:spPr/>
        <p:txBody>
          <a:bodyPr/>
          <a:lstStyle/>
          <a:p>
            <a:fld id="{259CB5AB-F5B2-C943-89F2-2A2FCCAB7055}" type="slidenum">
              <a:rPr lang="en-US" smtClean="0"/>
              <a:t>‹#›</a:t>
            </a:fld>
            <a:endParaRPr lang="en-US"/>
          </a:p>
        </p:txBody>
      </p:sp>
    </p:spTree>
    <p:extLst>
      <p:ext uri="{BB962C8B-B14F-4D97-AF65-F5344CB8AC3E}">
        <p14:creationId xmlns:p14="http://schemas.microsoft.com/office/powerpoint/2010/main" val="33527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Nov 8, 2018</a:t>
            </a:r>
          </a:p>
        </p:txBody>
      </p:sp>
      <p:sp>
        <p:nvSpPr>
          <p:cNvPr id="6" name="Footer Placeholder 5"/>
          <p:cNvSpPr>
            <a:spLocks noGrp="1"/>
          </p:cNvSpPr>
          <p:nvPr>
            <p:ph type="ftr" sz="quarter" idx="11"/>
          </p:nvPr>
        </p:nvSpPr>
        <p:spPr/>
        <p:txBody>
          <a:bodyPr/>
          <a:lstStyle/>
          <a:p>
            <a:r>
              <a:rPr lang="en-US"/>
              <a:t>LEVA @ San Antonio</a:t>
            </a:r>
          </a:p>
        </p:txBody>
      </p:sp>
      <p:sp>
        <p:nvSpPr>
          <p:cNvPr id="7" name="Slide Number Placeholder 6"/>
          <p:cNvSpPr>
            <a:spLocks noGrp="1"/>
          </p:cNvSpPr>
          <p:nvPr>
            <p:ph type="sldNum" sz="quarter" idx="12"/>
          </p:nvPr>
        </p:nvSpPr>
        <p:spPr/>
        <p:txBody>
          <a:bodyPr/>
          <a:lstStyle/>
          <a:p>
            <a:fld id="{259CB5AB-F5B2-C943-89F2-2A2FCCAB705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269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r>
              <a:rPr lang="en-US"/>
              <a:t>Nov 8, 2018</a:t>
            </a:r>
          </a:p>
        </p:txBody>
      </p:sp>
      <p:sp>
        <p:nvSpPr>
          <p:cNvPr id="6" name="Footer Placeholder 5"/>
          <p:cNvSpPr>
            <a:spLocks noGrp="1"/>
          </p:cNvSpPr>
          <p:nvPr>
            <p:ph type="ftr" sz="quarter" idx="11"/>
          </p:nvPr>
        </p:nvSpPr>
        <p:spPr>
          <a:xfrm>
            <a:off x="1447382" y="318640"/>
            <a:ext cx="5541004" cy="320931"/>
          </a:xfrm>
        </p:spPr>
        <p:txBody>
          <a:bodyPr/>
          <a:lstStyle/>
          <a:p>
            <a:r>
              <a:rPr lang="en-US"/>
              <a:t>LEVA @ San Antonio</a:t>
            </a:r>
          </a:p>
        </p:txBody>
      </p:sp>
      <p:sp>
        <p:nvSpPr>
          <p:cNvPr id="7" name="Slide Number Placeholder 6"/>
          <p:cNvSpPr>
            <a:spLocks noGrp="1"/>
          </p:cNvSpPr>
          <p:nvPr>
            <p:ph type="sldNum" sz="quarter" idx="12"/>
          </p:nvPr>
        </p:nvSpPr>
        <p:spPr/>
        <p:txBody>
          <a:bodyPr/>
          <a:lstStyle/>
          <a:p>
            <a:fld id="{259CB5AB-F5B2-C943-89F2-2A2FCCAB705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36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Nov 8, 2018</a:t>
            </a: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LEVA @ San Antonio</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59CB5AB-F5B2-C943-89F2-2A2FCCAB705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537031"/>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tiff"/></Relationships>
</file>

<file path=ppt/slides/_rels/slide2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0" Type="http://schemas.openxmlformats.org/officeDocument/2006/relationships/image" Target="../media/image9.tiff"/><Relationship Id="rId4" Type="http://schemas.openxmlformats.org/officeDocument/2006/relationships/diagramLayout" Target="../diagrams/layout1.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gif"/></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swgde.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gov.uk/government/organisations/forensic-science-regulator" TargetMode="External"/><Relationship Id="rId5" Type="http://schemas.openxmlformats.org/officeDocument/2006/relationships/hyperlink" Target="http://www.cfreds.nist.gov/" TargetMode="External"/><Relationship Id="rId4" Type="http://schemas.openxmlformats.org/officeDocument/2006/relationships/hyperlink" Target="http://www.cftt.nist.gov/"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JLYLE@NIST.GOV" TargetMode="External"/><Relationship Id="rId7" Type="http://schemas.openxmlformats.org/officeDocument/2006/relationships/hyperlink" Target="http://www.cftt.nist.gov"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cfreds.nist.gov" TargetMode="External"/><Relationship Id="rId5" Type="http://schemas.openxmlformats.org/officeDocument/2006/relationships/hyperlink" Target="mailto:BARBARA.GUTTMAN@NIST.GOV" TargetMode="External"/><Relationship Id="rId4" Type="http://schemas.openxmlformats.org/officeDocument/2006/relationships/hyperlink" Target="RICHARD.AYERS@NIST.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D479-CEBF-F942-94A3-FCAC266318CD}"/>
              </a:ext>
            </a:extLst>
          </p:cNvPr>
          <p:cNvSpPr>
            <a:spLocks noGrp="1"/>
          </p:cNvSpPr>
          <p:nvPr>
            <p:ph type="ctrTitle"/>
          </p:nvPr>
        </p:nvSpPr>
        <p:spPr/>
        <p:txBody>
          <a:bodyPr>
            <a:normAutofit fontScale="90000"/>
          </a:bodyPr>
          <a:lstStyle/>
          <a:p>
            <a:r>
              <a:rPr lang="en-US" dirty="0"/>
              <a:t>Tool Validation: Was That Supposed to Happen?</a:t>
            </a:r>
          </a:p>
        </p:txBody>
      </p:sp>
      <p:sp>
        <p:nvSpPr>
          <p:cNvPr id="3" name="Subtitle 2">
            <a:extLst>
              <a:ext uri="{FF2B5EF4-FFF2-40B4-BE49-F238E27FC236}">
                <a16:creationId xmlns:a16="http://schemas.microsoft.com/office/drawing/2014/main" id="{7A889291-73E3-F447-9C3C-C9468D8D7B54}"/>
              </a:ext>
            </a:extLst>
          </p:cNvPr>
          <p:cNvSpPr>
            <a:spLocks noGrp="1"/>
          </p:cNvSpPr>
          <p:nvPr>
            <p:ph type="subTitle" idx="1"/>
          </p:nvPr>
        </p:nvSpPr>
        <p:spPr/>
        <p:txBody>
          <a:bodyPr>
            <a:normAutofit fontScale="62500" lnSpcReduction="20000"/>
          </a:bodyPr>
          <a:lstStyle/>
          <a:p>
            <a:r>
              <a:rPr lang="en-US" dirty="0"/>
              <a:t>NIST Perspective and Programs</a:t>
            </a:r>
          </a:p>
          <a:p>
            <a:r>
              <a:rPr lang="en-US" dirty="0"/>
              <a:t>Jim Lyle</a:t>
            </a:r>
          </a:p>
          <a:p>
            <a:r>
              <a:rPr lang="en-US" dirty="0"/>
              <a:t>CFTT@NIST.GOV</a:t>
            </a:r>
          </a:p>
        </p:txBody>
      </p:sp>
      <p:sp>
        <p:nvSpPr>
          <p:cNvPr id="4" name="Date Placeholder 3">
            <a:extLst>
              <a:ext uri="{FF2B5EF4-FFF2-40B4-BE49-F238E27FC236}">
                <a16:creationId xmlns:a16="http://schemas.microsoft.com/office/drawing/2014/main" id="{C3E8284B-3E4F-9748-9D2C-7D51A36B96BA}"/>
              </a:ext>
            </a:extLst>
          </p:cNvPr>
          <p:cNvSpPr>
            <a:spLocks noGrp="1"/>
          </p:cNvSpPr>
          <p:nvPr>
            <p:ph type="dt" sz="half" idx="10"/>
          </p:nvPr>
        </p:nvSpPr>
        <p:spPr/>
        <p:txBody>
          <a:bodyPr/>
          <a:lstStyle/>
          <a:p>
            <a:r>
              <a:rPr lang="en-US"/>
              <a:t>Nov 8, 2018</a:t>
            </a:r>
            <a:endParaRPr lang="en-US" dirty="0"/>
          </a:p>
        </p:txBody>
      </p:sp>
      <p:sp>
        <p:nvSpPr>
          <p:cNvPr id="5" name="Footer Placeholder 4">
            <a:extLst>
              <a:ext uri="{FF2B5EF4-FFF2-40B4-BE49-F238E27FC236}">
                <a16:creationId xmlns:a16="http://schemas.microsoft.com/office/drawing/2014/main" id="{76D91A96-DE86-4B45-AFDB-7528D972CC98}"/>
              </a:ext>
            </a:extLst>
          </p:cNvPr>
          <p:cNvSpPr>
            <a:spLocks noGrp="1"/>
          </p:cNvSpPr>
          <p:nvPr>
            <p:ph type="ftr" sz="quarter" idx="11"/>
          </p:nvPr>
        </p:nvSpPr>
        <p:spPr/>
        <p:txBody>
          <a:bodyPr/>
          <a:lstStyle/>
          <a:p>
            <a:r>
              <a:rPr lang="en-US"/>
              <a:t>LEVA @ San Antonio</a:t>
            </a:r>
            <a:endParaRPr lang="en-US" dirty="0"/>
          </a:p>
        </p:txBody>
      </p:sp>
      <p:sp>
        <p:nvSpPr>
          <p:cNvPr id="6" name="Slide Number Placeholder 5">
            <a:extLst>
              <a:ext uri="{FF2B5EF4-FFF2-40B4-BE49-F238E27FC236}">
                <a16:creationId xmlns:a16="http://schemas.microsoft.com/office/drawing/2014/main" id="{3FD2F6AD-324B-8044-BC46-21C90295A60A}"/>
              </a:ext>
            </a:extLst>
          </p:cNvPr>
          <p:cNvSpPr>
            <a:spLocks noGrp="1"/>
          </p:cNvSpPr>
          <p:nvPr>
            <p:ph type="sldNum" sz="quarter" idx="12"/>
          </p:nvPr>
        </p:nvSpPr>
        <p:spPr/>
        <p:txBody>
          <a:bodyPr/>
          <a:lstStyle/>
          <a:p>
            <a:fld id="{259CB5AB-F5B2-C943-89F2-2A2FCCAB7055}" type="slidenum">
              <a:rPr lang="en-US" smtClean="0"/>
              <a:t>1</a:t>
            </a:fld>
            <a:endParaRPr lang="en-US"/>
          </a:p>
        </p:txBody>
      </p:sp>
    </p:spTree>
    <p:extLst>
      <p:ext uri="{BB962C8B-B14F-4D97-AF65-F5344CB8AC3E}">
        <p14:creationId xmlns:p14="http://schemas.microsoft.com/office/powerpoint/2010/main" val="2731404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C13C-28F9-0D4D-BCC7-E8260756FB5E}"/>
              </a:ext>
            </a:extLst>
          </p:cNvPr>
          <p:cNvSpPr>
            <a:spLocks noGrp="1"/>
          </p:cNvSpPr>
          <p:nvPr>
            <p:ph type="title"/>
          </p:nvPr>
        </p:nvSpPr>
        <p:spPr/>
        <p:txBody>
          <a:bodyPr/>
          <a:lstStyle/>
          <a:p>
            <a:r>
              <a:rPr lang="en-US" dirty="0"/>
              <a:t>Algorithm  vs  Implementation</a:t>
            </a:r>
          </a:p>
        </p:txBody>
      </p:sp>
      <p:sp>
        <p:nvSpPr>
          <p:cNvPr id="3" name="Content Placeholder 2">
            <a:extLst>
              <a:ext uri="{FF2B5EF4-FFF2-40B4-BE49-F238E27FC236}">
                <a16:creationId xmlns:a16="http://schemas.microsoft.com/office/drawing/2014/main" id="{330156D9-461B-F04F-86A2-4ED87D4E2812}"/>
              </a:ext>
            </a:extLst>
          </p:cNvPr>
          <p:cNvSpPr>
            <a:spLocks noGrp="1"/>
          </p:cNvSpPr>
          <p:nvPr>
            <p:ph idx="1"/>
          </p:nvPr>
        </p:nvSpPr>
        <p:spPr/>
        <p:txBody>
          <a:bodyPr>
            <a:normAutofit/>
          </a:bodyPr>
          <a:lstStyle/>
          <a:p>
            <a:r>
              <a:rPr lang="en-US" dirty="0"/>
              <a:t>Error rate for Hash algorithms is based on the math in the  algorithm, but actual performance is based on the implementation.</a:t>
            </a:r>
          </a:p>
          <a:p>
            <a:r>
              <a:rPr lang="en-US" dirty="0"/>
              <a:t>Are two files the same – The probability two file hashes match is a very very very very very small number that is close to zero.</a:t>
            </a:r>
          </a:p>
          <a:p>
            <a:r>
              <a:rPr lang="en-US" dirty="0"/>
              <a:t>An implementation may have an error rate quite different from the algorithm</a:t>
            </a:r>
          </a:p>
          <a:p>
            <a:r>
              <a:rPr lang="en-US" dirty="0"/>
              <a:t>It depends on how software can fail . . .</a:t>
            </a:r>
          </a:p>
        </p:txBody>
      </p:sp>
      <p:sp>
        <p:nvSpPr>
          <p:cNvPr id="4" name="Date Placeholder 3">
            <a:extLst>
              <a:ext uri="{FF2B5EF4-FFF2-40B4-BE49-F238E27FC236}">
                <a16:creationId xmlns:a16="http://schemas.microsoft.com/office/drawing/2014/main" id="{54571D27-452F-1A43-8E05-80365EDCCA09}"/>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301F19B8-2013-204E-BBAE-D690A0A1894E}"/>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CC1CA0FF-7DBA-314C-9CAF-03A805E5CDF5}"/>
              </a:ext>
            </a:extLst>
          </p:cNvPr>
          <p:cNvSpPr>
            <a:spLocks noGrp="1"/>
          </p:cNvSpPr>
          <p:nvPr>
            <p:ph type="sldNum" sz="quarter" idx="12"/>
          </p:nvPr>
        </p:nvSpPr>
        <p:spPr/>
        <p:txBody>
          <a:bodyPr/>
          <a:lstStyle/>
          <a:p>
            <a:fld id="{259CB5AB-F5B2-C943-89F2-2A2FCCAB7055}" type="slidenum">
              <a:rPr lang="en-US" smtClean="0"/>
              <a:t>10</a:t>
            </a:fld>
            <a:endParaRPr lang="en-US"/>
          </a:p>
        </p:txBody>
      </p:sp>
    </p:spTree>
    <p:extLst>
      <p:ext uri="{BB962C8B-B14F-4D97-AF65-F5344CB8AC3E}">
        <p14:creationId xmlns:p14="http://schemas.microsoft.com/office/powerpoint/2010/main" val="169089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2AFC-36F5-4546-B8CB-EE47EDB9E553}"/>
              </a:ext>
            </a:extLst>
          </p:cNvPr>
          <p:cNvSpPr>
            <a:spLocks noGrp="1"/>
          </p:cNvSpPr>
          <p:nvPr>
            <p:ph type="title"/>
          </p:nvPr>
        </p:nvSpPr>
        <p:spPr/>
        <p:txBody>
          <a:bodyPr/>
          <a:lstStyle/>
          <a:p>
            <a:r>
              <a:rPr lang="en-US" dirty="0"/>
              <a:t>How Does Software Fail?</a:t>
            </a:r>
          </a:p>
        </p:txBody>
      </p:sp>
      <p:sp>
        <p:nvSpPr>
          <p:cNvPr id="3" name="Content Placeholder 2">
            <a:extLst>
              <a:ext uri="{FF2B5EF4-FFF2-40B4-BE49-F238E27FC236}">
                <a16:creationId xmlns:a16="http://schemas.microsoft.com/office/drawing/2014/main" id="{BEB25394-704A-0946-97E0-BDB6FBAE5BD3}"/>
              </a:ext>
            </a:extLst>
          </p:cNvPr>
          <p:cNvSpPr>
            <a:spLocks noGrp="1"/>
          </p:cNvSpPr>
          <p:nvPr>
            <p:ph idx="1"/>
          </p:nvPr>
        </p:nvSpPr>
        <p:spPr/>
        <p:txBody>
          <a:bodyPr>
            <a:normAutofit fontScale="92500" lnSpcReduction="20000"/>
          </a:bodyPr>
          <a:lstStyle/>
          <a:p>
            <a:r>
              <a:rPr lang="en-US" dirty="0"/>
              <a:t>Software failure is not statistical in nature . . .</a:t>
            </a:r>
          </a:p>
          <a:p>
            <a:r>
              <a:rPr lang="en-US" dirty="0"/>
              <a:t>Software (usually) does the same thing (wanted or not) with the same input. – systematic errors</a:t>
            </a:r>
          </a:p>
          <a:p>
            <a:r>
              <a:rPr lang="en-US" dirty="0"/>
              <a:t>But wait, you often see the question “What is the error rate of this or that tool?”</a:t>
            </a:r>
          </a:p>
          <a:p>
            <a:r>
              <a:rPr lang="en-US" dirty="0"/>
              <a:t>For software this is the wrong question. It is possible to derive an error rate from observation of a large number of trials, but the rate is an average and not relevant to any specific case</a:t>
            </a:r>
          </a:p>
          <a:p>
            <a:r>
              <a:rPr lang="en-US" dirty="0"/>
              <a:t>Need to ask what limitations have been revealed by testing?</a:t>
            </a:r>
          </a:p>
          <a:p>
            <a:r>
              <a:rPr lang="en-US" dirty="0"/>
              <a:t>Keep in mind that technology changes steadily</a:t>
            </a:r>
          </a:p>
        </p:txBody>
      </p:sp>
      <p:sp>
        <p:nvSpPr>
          <p:cNvPr id="4" name="Date Placeholder 3">
            <a:extLst>
              <a:ext uri="{FF2B5EF4-FFF2-40B4-BE49-F238E27FC236}">
                <a16:creationId xmlns:a16="http://schemas.microsoft.com/office/drawing/2014/main" id="{DC0C76C8-542D-154A-AF3E-8C113BD0703E}"/>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DC0F4F83-48A2-CA4D-A4AC-2057FF3BEBF7}"/>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DC12AFAA-E0F2-464E-857A-905E48B8F633}"/>
              </a:ext>
            </a:extLst>
          </p:cNvPr>
          <p:cNvSpPr>
            <a:spLocks noGrp="1"/>
          </p:cNvSpPr>
          <p:nvPr>
            <p:ph type="sldNum" sz="quarter" idx="12"/>
          </p:nvPr>
        </p:nvSpPr>
        <p:spPr/>
        <p:txBody>
          <a:bodyPr/>
          <a:lstStyle/>
          <a:p>
            <a:fld id="{259CB5AB-F5B2-C943-89F2-2A2FCCAB7055}" type="slidenum">
              <a:rPr lang="en-US" smtClean="0"/>
              <a:t>11</a:t>
            </a:fld>
            <a:endParaRPr lang="en-US"/>
          </a:p>
        </p:txBody>
      </p:sp>
    </p:spTree>
    <p:extLst>
      <p:ext uri="{BB962C8B-B14F-4D97-AF65-F5344CB8AC3E}">
        <p14:creationId xmlns:p14="http://schemas.microsoft.com/office/powerpoint/2010/main" val="4931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08136-D43C-5E43-88DB-96E4C08613C0}"/>
              </a:ext>
            </a:extLst>
          </p:cNvPr>
          <p:cNvSpPr>
            <a:spLocks noGrp="1"/>
          </p:cNvSpPr>
          <p:nvPr>
            <p:ph type="title"/>
          </p:nvPr>
        </p:nvSpPr>
        <p:spPr/>
        <p:txBody>
          <a:bodyPr/>
          <a:lstStyle/>
          <a:p>
            <a:r>
              <a:rPr lang="en-US" dirty="0"/>
              <a:t>Forensic Tool Failure Examples</a:t>
            </a:r>
          </a:p>
        </p:txBody>
      </p:sp>
      <p:sp>
        <p:nvSpPr>
          <p:cNvPr id="3" name="Content Placeholder 2">
            <a:extLst>
              <a:ext uri="{FF2B5EF4-FFF2-40B4-BE49-F238E27FC236}">
                <a16:creationId xmlns:a16="http://schemas.microsoft.com/office/drawing/2014/main" id="{0E84EDD8-6508-BA44-B339-30048E8E57BE}"/>
              </a:ext>
            </a:extLst>
          </p:cNvPr>
          <p:cNvSpPr>
            <a:spLocks noGrp="1"/>
          </p:cNvSpPr>
          <p:nvPr>
            <p:ph idx="1"/>
          </p:nvPr>
        </p:nvSpPr>
        <p:spPr/>
        <p:txBody>
          <a:bodyPr>
            <a:normAutofit fontScale="77500" lnSpcReduction="20000"/>
          </a:bodyPr>
          <a:lstStyle/>
          <a:p>
            <a:r>
              <a:rPr lang="en-US" dirty="0"/>
              <a:t>Acquire Digital Data</a:t>
            </a:r>
          </a:p>
          <a:p>
            <a:pPr lvl="1"/>
            <a:r>
              <a:rPr lang="en-US" dirty="0"/>
              <a:t>Fail to acquire last few sectors of a device</a:t>
            </a:r>
          </a:p>
          <a:p>
            <a:pPr lvl="1"/>
            <a:r>
              <a:rPr lang="en-US" dirty="0"/>
              <a:t>Report incorrect digital device size</a:t>
            </a:r>
          </a:p>
          <a:p>
            <a:pPr lvl="1"/>
            <a:r>
              <a:rPr lang="en-US" dirty="0"/>
              <a:t>Treatment of bad sectors</a:t>
            </a:r>
          </a:p>
          <a:p>
            <a:r>
              <a:rPr lang="en-US" dirty="0"/>
              <a:t>Write Block</a:t>
            </a:r>
          </a:p>
          <a:p>
            <a:pPr lvl="1"/>
            <a:r>
              <a:rPr lang="en-US" dirty="0"/>
              <a:t>Fail to block all write commands on all interfaces</a:t>
            </a:r>
          </a:p>
          <a:p>
            <a:pPr lvl="1"/>
            <a:r>
              <a:rPr lang="en-US" dirty="0"/>
              <a:t>Block some read commands too.</a:t>
            </a:r>
          </a:p>
          <a:p>
            <a:r>
              <a:rPr lang="en-US" dirty="0"/>
              <a:t>Mobile Devices</a:t>
            </a:r>
          </a:p>
          <a:p>
            <a:pPr lvl="1"/>
            <a:r>
              <a:rPr lang="en-US" dirty="0"/>
              <a:t>Partial acquire of some artifacts</a:t>
            </a:r>
          </a:p>
          <a:p>
            <a:pPr lvl="1"/>
            <a:r>
              <a:rPr lang="en-US" dirty="0"/>
              <a:t>Get the phone’s number wrong</a:t>
            </a:r>
          </a:p>
          <a:p>
            <a:pPr lvl="1"/>
            <a:r>
              <a:rPr lang="en-US" dirty="0"/>
              <a:t>Different failures for different devices</a:t>
            </a:r>
          </a:p>
        </p:txBody>
      </p:sp>
      <p:sp>
        <p:nvSpPr>
          <p:cNvPr id="4" name="Date Placeholder 3">
            <a:extLst>
              <a:ext uri="{FF2B5EF4-FFF2-40B4-BE49-F238E27FC236}">
                <a16:creationId xmlns:a16="http://schemas.microsoft.com/office/drawing/2014/main" id="{D2802FBE-EB68-D442-A400-7583FFB770F7}"/>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D2B491A4-6BC3-5044-8F7C-9A625AEA733C}"/>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5039342C-FEE5-3E45-84A7-3AFEA987245E}"/>
              </a:ext>
            </a:extLst>
          </p:cNvPr>
          <p:cNvSpPr>
            <a:spLocks noGrp="1"/>
          </p:cNvSpPr>
          <p:nvPr>
            <p:ph type="sldNum" sz="quarter" idx="12"/>
          </p:nvPr>
        </p:nvSpPr>
        <p:spPr/>
        <p:txBody>
          <a:bodyPr/>
          <a:lstStyle/>
          <a:p>
            <a:fld id="{259CB5AB-F5B2-C943-89F2-2A2FCCAB7055}" type="slidenum">
              <a:rPr lang="en-US" smtClean="0"/>
              <a:t>12</a:t>
            </a:fld>
            <a:endParaRPr lang="en-US"/>
          </a:p>
        </p:txBody>
      </p:sp>
    </p:spTree>
    <p:extLst>
      <p:ext uri="{BB962C8B-B14F-4D97-AF65-F5344CB8AC3E}">
        <p14:creationId xmlns:p14="http://schemas.microsoft.com/office/powerpoint/2010/main" val="200727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635D-0153-3B4B-AB8C-4B964E2280AA}"/>
              </a:ext>
            </a:extLst>
          </p:cNvPr>
          <p:cNvSpPr>
            <a:spLocks noGrp="1"/>
          </p:cNvSpPr>
          <p:nvPr>
            <p:ph type="title"/>
          </p:nvPr>
        </p:nvSpPr>
        <p:spPr/>
        <p:txBody>
          <a:bodyPr/>
          <a:lstStyle/>
          <a:p>
            <a:r>
              <a:rPr lang="en-US" dirty="0"/>
              <a:t>More Tool Failures</a:t>
            </a:r>
          </a:p>
        </p:txBody>
      </p:sp>
      <p:sp>
        <p:nvSpPr>
          <p:cNvPr id="3" name="Content Placeholder 2">
            <a:extLst>
              <a:ext uri="{FF2B5EF4-FFF2-40B4-BE49-F238E27FC236}">
                <a16:creationId xmlns:a16="http://schemas.microsoft.com/office/drawing/2014/main" id="{1F7D0E1C-13E8-7C42-8EE5-A102405E817D}"/>
              </a:ext>
            </a:extLst>
          </p:cNvPr>
          <p:cNvSpPr>
            <a:spLocks noGrp="1"/>
          </p:cNvSpPr>
          <p:nvPr>
            <p:ph idx="1"/>
          </p:nvPr>
        </p:nvSpPr>
        <p:spPr/>
        <p:txBody>
          <a:bodyPr>
            <a:normAutofit fontScale="92500" lnSpcReduction="20000"/>
          </a:bodyPr>
          <a:lstStyle/>
          <a:p>
            <a:r>
              <a:rPr lang="en-US" dirty="0"/>
              <a:t>String Search</a:t>
            </a:r>
          </a:p>
          <a:p>
            <a:pPr lvl="1"/>
            <a:r>
              <a:rPr lang="en-US" dirty="0"/>
              <a:t>Strings missed in specific combinations of parameters, e.g., UTF-8 Chinese found, but not if UTF-16</a:t>
            </a:r>
          </a:p>
          <a:p>
            <a:pPr lvl="1"/>
            <a:r>
              <a:rPr lang="en-US" dirty="0"/>
              <a:t>Latin based character string (English, French, German, Italian, etc.) reported twice for UTF-16, reported once for UTF-8.</a:t>
            </a:r>
          </a:p>
          <a:p>
            <a:pPr lvl="1"/>
            <a:r>
              <a:rPr lang="en-US" dirty="0"/>
              <a:t>ASCII strings not found in unallocated space.</a:t>
            </a:r>
          </a:p>
          <a:p>
            <a:r>
              <a:rPr lang="en-US" dirty="0"/>
              <a:t>File Carving for JPG, GIF, TIFF, </a:t>
            </a:r>
            <a:r>
              <a:rPr lang="en-US" dirty="0" err="1"/>
              <a:t>etc</a:t>
            </a:r>
            <a:r>
              <a:rPr lang="en-US" dirty="0"/>
              <a:t> . . .</a:t>
            </a:r>
          </a:p>
          <a:p>
            <a:pPr lvl="1"/>
            <a:r>
              <a:rPr lang="en-US" dirty="0"/>
              <a:t>Tool reported lots of false positives</a:t>
            </a:r>
          </a:p>
          <a:p>
            <a:pPr lvl="1"/>
            <a:r>
              <a:rPr lang="en-US" dirty="0"/>
              <a:t>Tool confused by file fragmentation</a:t>
            </a:r>
          </a:p>
          <a:p>
            <a:pPr lvl="1"/>
            <a:r>
              <a:rPr lang="en-US" dirty="0"/>
              <a:t>Color map corrupted</a:t>
            </a:r>
          </a:p>
          <a:p>
            <a:pPr lvl="1"/>
            <a:r>
              <a:rPr lang="en-US" dirty="0"/>
              <a:t>Carved file has elements from more than one source</a:t>
            </a:r>
          </a:p>
        </p:txBody>
      </p:sp>
      <p:sp>
        <p:nvSpPr>
          <p:cNvPr id="4" name="Date Placeholder 3">
            <a:extLst>
              <a:ext uri="{FF2B5EF4-FFF2-40B4-BE49-F238E27FC236}">
                <a16:creationId xmlns:a16="http://schemas.microsoft.com/office/drawing/2014/main" id="{14DE9791-3649-B142-9F47-D076EA714E07}"/>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F6CBA9E4-C68B-2948-B592-F15F1C351BAE}"/>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14A4032C-18CA-504C-9169-697C9F9E9FD0}"/>
              </a:ext>
            </a:extLst>
          </p:cNvPr>
          <p:cNvSpPr>
            <a:spLocks noGrp="1"/>
          </p:cNvSpPr>
          <p:nvPr>
            <p:ph type="sldNum" sz="quarter" idx="12"/>
          </p:nvPr>
        </p:nvSpPr>
        <p:spPr/>
        <p:txBody>
          <a:bodyPr/>
          <a:lstStyle/>
          <a:p>
            <a:fld id="{259CB5AB-F5B2-C943-89F2-2A2FCCAB7055}" type="slidenum">
              <a:rPr lang="en-US" smtClean="0"/>
              <a:t>13</a:t>
            </a:fld>
            <a:endParaRPr lang="en-US"/>
          </a:p>
        </p:txBody>
      </p:sp>
    </p:spTree>
    <p:extLst>
      <p:ext uri="{BB962C8B-B14F-4D97-AF65-F5344CB8AC3E}">
        <p14:creationId xmlns:p14="http://schemas.microsoft.com/office/powerpoint/2010/main" val="304413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11AD-AE9C-AA44-A911-786C038140AD}"/>
              </a:ext>
            </a:extLst>
          </p:cNvPr>
          <p:cNvSpPr>
            <a:spLocks noGrp="1"/>
          </p:cNvSpPr>
          <p:nvPr>
            <p:ph type="title"/>
          </p:nvPr>
        </p:nvSpPr>
        <p:spPr/>
        <p:txBody>
          <a:bodyPr/>
          <a:lstStyle/>
          <a:p>
            <a:r>
              <a:rPr lang="en-US" dirty="0"/>
              <a:t>V   vs   V – Terminology </a:t>
            </a:r>
          </a:p>
        </p:txBody>
      </p:sp>
      <p:sp>
        <p:nvSpPr>
          <p:cNvPr id="3" name="Content Placeholder 2">
            <a:extLst>
              <a:ext uri="{FF2B5EF4-FFF2-40B4-BE49-F238E27FC236}">
                <a16:creationId xmlns:a16="http://schemas.microsoft.com/office/drawing/2014/main" id="{515B4F2B-9E47-FA4C-ADC9-DD0EC9A9F937}"/>
              </a:ext>
            </a:extLst>
          </p:cNvPr>
          <p:cNvSpPr>
            <a:spLocks noGrp="1"/>
          </p:cNvSpPr>
          <p:nvPr>
            <p:ph idx="1"/>
          </p:nvPr>
        </p:nvSpPr>
        <p:spPr/>
        <p:txBody>
          <a:bodyPr>
            <a:normAutofit fontScale="85000" lnSpcReduction="20000"/>
          </a:bodyPr>
          <a:lstStyle/>
          <a:p>
            <a:r>
              <a:rPr lang="en-US" dirty="0"/>
              <a:t>Verification is the same as Validation, Right?</a:t>
            </a:r>
          </a:p>
          <a:p>
            <a:r>
              <a:rPr lang="en-US" dirty="0"/>
              <a:t>Lots of confusion – NIST/CFTT just uses “tool testing”</a:t>
            </a:r>
          </a:p>
          <a:p>
            <a:r>
              <a:rPr lang="en-US" dirty="0"/>
              <a:t>Usual English definition of </a:t>
            </a:r>
            <a:r>
              <a:rPr lang="en-US" b="1" dirty="0"/>
              <a:t>verification*</a:t>
            </a:r>
            <a:r>
              <a:rPr lang="en-US" dirty="0"/>
              <a:t>: the process of establishing the truth, accuracy, or validity of something.</a:t>
            </a:r>
          </a:p>
          <a:p>
            <a:r>
              <a:rPr lang="en-US" dirty="0"/>
              <a:t>Usual English definition of </a:t>
            </a:r>
            <a:r>
              <a:rPr lang="en-US" b="1" dirty="0"/>
              <a:t>validation*</a:t>
            </a:r>
            <a:r>
              <a:rPr lang="en-US" dirty="0"/>
              <a:t>: the action of checking or proving the validity or accuracy of something.</a:t>
            </a:r>
          </a:p>
          <a:p>
            <a:r>
              <a:rPr lang="en-US" dirty="0"/>
              <a:t>In the Software Engineering context, a subtle distinction:</a:t>
            </a:r>
          </a:p>
          <a:p>
            <a:pPr lvl="1"/>
            <a:r>
              <a:rPr lang="en-US" dirty="0"/>
              <a:t>Validation: Check if building the right tool – testing &amp; design review</a:t>
            </a:r>
          </a:p>
          <a:p>
            <a:pPr lvl="1"/>
            <a:r>
              <a:rPr lang="en-US" dirty="0"/>
              <a:t>Verification: Check if the tool is built right – software testing</a:t>
            </a:r>
          </a:p>
          <a:p>
            <a:pPr marL="0" indent="0">
              <a:buNone/>
            </a:pPr>
            <a:r>
              <a:rPr lang="en-US" dirty="0"/>
              <a:t>* Definitions from Mac Dictionary app</a:t>
            </a:r>
          </a:p>
        </p:txBody>
      </p:sp>
      <p:sp>
        <p:nvSpPr>
          <p:cNvPr id="4" name="Date Placeholder 3">
            <a:extLst>
              <a:ext uri="{FF2B5EF4-FFF2-40B4-BE49-F238E27FC236}">
                <a16:creationId xmlns:a16="http://schemas.microsoft.com/office/drawing/2014/main" id="{385180C3-D8B1-7F48-990F-6D59172FCA7C}"/>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5CCE94BA-7B1C-C040-B1C6-610F71851FBA}"/>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A4F84875-582C-BC4C-8557-DB5E9203FBFE}"/>
              </a:ext>
            </a:extLst>
          </p:cNvPr>
          <p:cNvSpPr>
            <a:spLocks noGrp="1"/>
          </p:cNvSpPr>
          <p:nvPr>
            <p:ph type="sldNum" sz="quarter" idx="12"/>
          </p:nvPr>
        </p:nvSpPr>
        <p:spPr/>
        <p:txBody>
          <a:bodyPr/>
          <a:lstStyle/>
          <a:p>
            <a:fld id="{259CB5AB-F5B2-C943-89F2-2A2FCCAB7055}" type="slidenum">
              <a:rPr lang="en-US" smtClean="0"/>
              <a:t>14</a:t>
            </a:fld>
            <a:endParaRPr lang="en-US"/>
          </a:p>
        </p:txBody>
      </p:sp>
    </p:spTree>
    <p:extLst>
      <p:ext uri="{BB962C8B-B14F-4D97-AF65-F5344CB8AC3E}">
        <p14:creationId xmlns:p14="http://schemas.microsoft.com/office/powerpoint/2010/main" val="396918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ACF0-2F8B-F440-8008-6CFE059E257F}"/>
              </a:ext>
            </a:extLst>
          </p:cNvPr>
          <p:cNvSpPr>
            <a:spLocks noGrp="1"/>
          </p:cNvSpPr>
          <p:nvPr>
            <p:ph type="title"/>
          </p:nvPr>
        </p:nvSpPr>
        <p:spPr/>
        <p:txBody>
          <a:bodyPr/>
          <a:lstStyle/>
          <a:p>
            <a:r>
              <a:rPr lang="en-US" dirty="0"/>
              <a:t>Software V&amp;V</a:t>
            </a:r>
          </a:p>
        </p:txBody>
      </p:sp>
      <p:sp>
        <p:nvSpPr>
          <p:cNvPr id="3" name="Content Placeholder 2">
            <a:extLst>
              <a:ext uri="{FF2B5EF4-FFF2-40B4-BE49-F238E27FC236}">
                <a16:creationId xmlns:a16="http://schemas.microsoft.com/office/drawing/2014/main" id="{799B1BA0-30BA-7D4D-B14B-AADD67E8D097}"/>
              </a:ext>
            </a:extLst>
          </p:cNvPr>
          <p:cNvSpPr>
            <a:spLocks noGrp="1"/>
          </p:cNvSpPr>
          <p:nvPr>
            <p:ph idx="1"/>
          </p:nvPr>
        </p:nvSpPr>
        <p:spPr/>
        <p:txBody>
          <a:bodyPr>
            <a:normAutofit fontScale="92500" lnSpcReduction="20000"/>
          </a:bodyPr>
          <a:lstStyle/>
          <a:p>
            <a:r>
              <a:rPr lang="en-US" dirty="0"/>
              <a:t>Software Validation: The process of evaluating software during or at the end of the development process to determine whether it satisfies specified requirements. [IEEE-STD-610]</a:t>
            </a:r>
          </a:p>
          <a:p>
            <a:r>
              <a:rPr lang="en-US" dirty="0"/>
              <a:t>Software Verification: The process of evaluating software to determine whether the products of a given development phase satisfy the conditions imposed at the start of that phase. [IEEE-STD-610]</a:t>
            </a:r>
          </a:p>
          <a:p>
            <a:r>
              <a:rPr lang="en-US" dirty="0"/>
              <a:t>Software validation ensures that "you built the right thing" and confirms that the product, as provided, fulfills the intended use and goals of the stakeholders. </a:t>
            </a:r>
          </a:p>
          <a:p>
            <a:r>
              <a:rPr lang="en-US" dirty="0"/>
              <a:t>Software verification ensures that "you built it right" and confirms that the product, as provided, fulfills the plans of the developers. </a:t>
            </a:r>
          </a:p>
          <a:p>
            <a:pPr marL="0" indent="0">
              <a:buNone/>
            </a:pPr>
            <a:endParaRPr lang="en-US" dirty="0"/>
          </a:p>
        </p:txBody>
      </p:sp>
      <p:sp>
        <p:nvSpPr>
          <p:cNvPr id="4" name="Date Placeholder 3">
            <a:extLst>
              <a:ext uri="{FF2B5EF4-FFF2-40B4-BE49-F238E27FC236}">
                <a16:creationId xmlns:a16="http://schemas.microsoft.com/office/drawing/2014/main" id="{35A909E9-77FF-C144-97F1-48E012A9608A}"/>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23623F19-F01D-FC4F-B2B1-74E98F81C572}"/>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23B0886E-634B-5D49-9E69-4272BC01B7EC}"/>
              </a:ext>
            </a:extLst>
          </p:cNvPr>
          <p:cNvSpPr>
            <a:spLocks noGrp="1"/>
          </p:cNvSpPr>
          <p:nvPr>
            <p:ph type="sldNum" sz="quarter" idx="12"/>
          </p:nvPr>
        </p:nvSpPr>
        <p:spPr/>
        <p:txBody>
          <a:bodyPr/>
          <a:lstStyle/>
          <a:p>
            <a:fld id="{259CB5AB-F5B2-C943-89F2-2A2FCCAB7055}" type="slidenum">
              <a:rPr lang="en-US" smtClean="0"/>
              <a:t>15</a:t>
            </a:fld>
            <a:endParaRPr lang="en-US"/>
          </a:p>
        </p:txBody>
      </p:sp>
    </p:spTree>
    <p:extLst>
      <p:ext uri="{BB962C8B-B14F-4D97-AF65-F5344CB8AC3E}">
        <p14:creationId xmlns:p14="http://schemas.microsoft.com/office/powerpoint/2010/main" val="3674383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9DEB-AD8C-424E-88FB-5D7F7414E73B}"/>
              </a:ext>
            </a:extLst>
          </p:cNvPr>
          <p:cNvSpPr>
            <a:spLocks noGrp="1"/>
          </p:cNvSpPr>
          <p:nvPr>
            <p:ph type="title"/>
          </p:nvPr>
        </p:nvSpPr>
        <p:spPr/>
        <p:txBody>
          <a:bodyPr/>
          <a:lstStyle/>
          <a:p>
            <a:r>
              <a:rPr lang="en-US" dirty="0"/>
              <a:t>To Do List for Testing</a:t>
            </a:r>
          </a:p>
        </p:txBody>
      </p:sp>
      <p:sp>
        <p:nvSpPr>
          <p:cNvPr id="3" name="Content Placeholder 2">
            <a:extLst>
              <a:ext uri="{FF2B5EF4-FFF2-40B4-BE49-F238E27FC236}">
                <a16:creationId xmlns:a16="http://schemas.microsoft.com/office/drawing/2014/main" id="{EF06FD8D-B1D1-8540-AEAC-6E62F4CC2DC6}"/>
              </a:ext>
            </a:extLst>
          </p:cNvPr>
          <p:cNvSpPr>
            <a:spLocks noGrp="1"/>
          </p:cNvSpPr>
          <p:nvPr>
            <p:ph idx="1"/>
          </p:nvPr>
        </p:nvSpPr>
        <p:spPr/>
        <p:txBody>
          <a:bodyPr>
            <a:normAutofit/>
          </a:bodyPr>
          <a:lstStyle/>
          <a:p>
            <a:pPr marL="0" indent="0">
              <a:buNone/>
            </a:pPr>
            <a:r>
              <a:rPr lang="en-US" dirty="0"/>
              <a:t>You need three things:</a:t>
            </a:r>
          </a:p>
          <a:p>
            <a:pPr marL="514350" indent="-514350">
              <a:buFont typeface="+mj-lt"/>
              <a:buAutoNum type="arabicPeriod"/>
            </a:pPr>
            <a:r>
              <a:rPr lang="en-US" dirty="0"/>
              <a:t>Decide what the tool or process needs to do – write requirements</a:t>
            </a:r>
          </a:p>
          <a:p>
            <a:pPr marL="514350" indent="-514350">
              <a:buFont typeface="+mj-lt"/>
              <a:buAutoNum type="arabicPeriod"/>
            </a:pPr>
            <a:r>
              <a:rPr lang="en-US" dirty="0"/>
              <a:t>Decide on a method (algorithm) to meet the requirements</a:t>
            </a:r>
          </a:p>
          <a:p>
            <a:pPr marL="514350" indent="-514350">
              <a:buFont typeface="+mj-lt"/>
              <a:buAutoNum type="arabicPeriod"/>
            </a:pPr>
            <a:r>
              <a:rPr lang="en-US" dirty="0"/>
              <a:t>Implement the selected algorithm (Write software)</a:t>
            </a:r>
          </a:p>
          <a:p>
            <a:pPr marL="0" indent="0">
              <a:buNone/>
            </a:pPr>
            <a:endParaRPr lang="en-US" dirty="0"/>
          </a:p>
          <a:p>
            <a:r>
              <a:rPr lang="en-US" dirty="0"/>
              <a:t>Validation is checking if the algorithm meets the requirements</a:t>
            </a:r>
          </a:p>
          <a:p>
            <a:r>
              <a:rPr lang="en-US" dirty="0"/>
              <a:t>Verification is checking that the software correctly implements the algorithm</a:t>
            </a:r>
          </a:p>
        </p:txBody>
      </p:sp>
      <p:sp>
        <p:nvSpPr>
          <p:cNvPr id="4" name="Date Placeholder 3">
            <a:extLst>
              <a:ext uri="{FF2B5EF4-FFF2-40B4-BE49-F238E27FC236}">
                <a16:creationId xmlns:a16="http://schemas.microsoft.com/office/drawing/2014/main" id="{F6DDFDE9-D1D1-2F44-8F2C-520C76B7EDA3}"/>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F4379756-3A7A-E04B-8A2F-494A0DA78DB6}"/>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324C8EBE-C149-6843-89E2-72391B7DE406}"/>
              </a:ext>
            </a:extLst>
          </p:cNvPr>
          <p:cNvSpPr>
            <a:spLocks noGrp="1"/>
          </p:cNvSpPr>
          <p:nvPr>
            <p:ph type="sldNum" sz="quarter" idx="12"/>
          </p:nvPr>
        </p:nvSpPr>
        <p:spPr/>
        <p:txBody>
          <a:bodyPr/>
          <a:lstStyle/>
          <a:p>
            <a:fld id="{259CB5AB-F5B2-C943-89F2-2A2FCCAB7055}" type="slidenum">
              <a:rPr lang="en-US" smtClean="0"/>
              <a:t>16</a:t>
            </a:fld>
            <a:endParaRPr lang="en-US"/>
          </a:p>
        </p:txBody>
      </p:sp>
    </p:spTree>
    <p:extLst>
      <p:ext uri="{BB962C8B-B14F-4D97-AF65-F5344CB8AC3E}">
        <p14:creationId xmlns:p14="http://schemas.microsoft.com/office/powerpoint/2010/main" val="1323266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21EA-F700-514B-B5D6-BFFB84F426DD}"/>
              </a:ext>
            </a:extLst>
          </p:cNvPr>
          <p:cNvSpPr>
            <a:spLocks noGrp="1"/>
          </p:cNvSpPr>
          <p:nvPr>
            <p:ph type="title"/>
          </p:nvPr>
        </p:nvSpPr>
        <p:spPr/>
        <p:txBody>
          <a:bodyPr/>
          <a:lstStyle/>
          <a:p>
            <a:r>
              <a:rPr lang="en-US" dirty="0"/>
              <a:t>How to Test Software</a:t>
            </a:r>
          </a:p>
        </p:txBody>
      </p:sp>
      <p:sp>
        <p:nvSpPr>
          <p:cNvPr id="3" name="Content Placeholder 2">
            <a:extLst>
              <a:ext uri="{FF2B5EF4-FFF2-40B4-BE49-F238E27FC236}">
                <a16:creationId xmlns:a16="http://schemas.microsoft.com/office/drawing/2014/main" id="{5DEBA828-B4B1-AF48-85E9-B0B73F2E1B03}"/>
              </a:ext>
            </a:extLst>
          </p:cNvPr>
          <p:cNvSpPr>
            <a:spLocks noGrp="1"/>
          </p:cNvSpPr>
          <p:nvPr>
            <p:ph idx="1"/>
          </p:nvPr>
        </p:nvSpPr>
        <p:spPr>
          <a:xfrm>
            <a:off x="885570" y="2018702"/>
            <a:ext cx="9251962" cy="3450613"/>
          </a:xfrm>
        </p:spPr>
        <p:txBody>
          <a:bodyPr>
            <a:normAutofit fontScale="92500" lnSpcReduction="20000"/>
          </a:bodyPr>
          <a:lstStyle/>
          <a:p>
            <a:r>
              <a:rPr lang="en-US" dirty="0"/>
              <a:t>As many different methods as there are programmers</a:t>
            </a:r>
          </a:p>
          <a:p>
            <a:r>
              <a:rPr lang="en-US" dirty="0"/>
              <a:t>Lots of general approaches – details differ – in general it’s all about failure</a:t>
            </a:r>
          </a:p>
          <a:p>
            <a:pPr lvl="1"/>
            <a:r>
              <a:rPr lang="en-US" dirty="0"/>
              <a:t>Start with requirements</a:t>
            </a:r>
          </a:p>
          <a:p>
            <a:pPr lvl="1"/>
            <a:r>
              <a:rPr lang="en-US" dirty="0"/>
              <a:t>Make a list of items that can be tested (i.e., you can create a test case that can fail)</a:t>
            </a:r>
          </a:p>
          <a:p>
            <a:pPr lvl="1"/>
            <a:r>
              <a:rPr lang="en-US" dirty="0"/>
              <a:t>Create test data sets </a:t>
            </a:r>
          </a:p>
          <a:p>
            <a:pPr lvl="2"/>
            <a:r>
              <a:rPr lang="en-US" dirty="0"/>
              <a:t>You need to have tight control of everything</a:t>
            </a:r>
          </a:p>
          <a:p>
            <a:pPr lvl="2"/>
            <a:r>
              <a:rPr lang="en-US" dirty="0"/>
              <a:t>You need to know what results the tool should report</a:t>
            </a:r>
          </a:p>
          <a:p>
            <a:pPr lvl="2"/>
            <a:r>
              <a:rPr lang="en-US" dirty="0"/>
              <a:t>It’s tempting to use the data from the last several investigations with multiple tools to try and establish what a tool should report, but this is not reliable and you don’t know if it contains data elements you need</a:t>
            </a:r>
          </a:p>
          <a:p>
            <a:pPr lvl="1"/>
            <a:r>
              <a:rPr lang="en-US" dirty="0"/>
              <a:t>Run the test cases </a:t>
            </a:r>
          </a:p>
        </p:txBody>
      </p:sp>
      <p:sp>
        <p:nvSpPr>
          <p:cNvPr id="4" name="Date Placeholder 3">
            <a:extLst>
              <a:ext uri="{FF2B5EF4-FFF2-40B4-BE49-F238E27FC236}">
                <a16:creationId xmlns:a16="http://schemas.microsoft.com/office/drawing/2014/main" id="{9516708D-E5EC-2247-86CC-2C4487792566}"/>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271884A1-B356-E54C-B5A1-D591C2238702}"/>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F78ADF27-03D0-7A46-81C0-811A2E74DB5F}"/>
              </a:ext>
            </a:extLst>
          </p:cNvPr>
          <p:cNvSpPr>
            <a:spLocks noGrp="1"/>
          </p:cNvSpPr>
          <p:nvPr>
            <p:ph type="sldNum" sz="quarter" idx="12"/>
          </p:nvPr>
        </p:nvSpPr>
        <p:spPr/>
        <p:txBody>
          <a:bodyPr/>
          <a:lstStyle/>
          <a:p>
            <a:fld id="{259CB5AB-F5B2-C943-89F2-2A2FCCAB7055}" type="slidenum">
              <a:rPr lang="en-US" smtClean="0"/>
              <a:t>17</a:t>
            </a:fld>
            <a:endParaRPr lang="en-US"/>
          </a:p>
        </p:txBody>
      </p:sp>
    </p:spTree>
    <p:extLst>
      <p:ext uri="{BB962C8B-B14F-4D97-AF65-F5344CB8AC3E}">
        <p14:creationId xmlns:p14="http://schemas.microsoft.com/office/powerpoint/2010/main" val="2653125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Example – File Carving</a:t>
            </a:r>
          </a:p>
        </p:txBody>
      </p:sp>
      <p:sp>
        <p:nvSpPr>
          <p:cNvPr id="3" name="Content Placeholder 2"/>
          <p:cNvSpPr>
            <a:spLocks noGrp="1"/>
          </p:cNvSpPr>
          <p:nvPr>
            <p:ph idx="1"/>
          </p:nvPr>
        </p:nvSpPr>
        <p:spPr/>
        <p:txBody>
          <a:bodyPr/>
          <a:lstStyle/>
          <a:p>
            <a:r>
              <a:rPr lang="en-US" dirty="0"/>
              <a:t>Many file types have recognizable signatures in the file data</a:t>
            </a:r>
          </a:p>
          <a:p>
            <a:pPr lvl="1">
              <a:buFont typeface="Wingdings" charset="2"/>
              <a:buChar char="Ø"/>
            </a:pPr>
            <a:r>
              <a:rPr lang="en-US" dirty="0"/>
              <a:t>Graphic – jpeg, gif, </a:t>
            </a:r>
            <a:r>
              <a:rPr lang="en-US" dirty="0" err="1"/>
              <a:t>png</a:t>
            </a:r>
            <a:r>
              <a:rPr lang="en-US" dirty="0"/>
              <a:t>, bmp &amp; tiff</a:t>
            </a:r>
          </a:p>
          <a:p>
            <a:pPr lvl="1">
              <a:buFont typeface="Wingdings" charset="2"/>
              <a:buChar char="Ø"/>
            </a:pPr>
            <a:r>
              <a:rPr lang="en-US" dirty="0"/>
              <a:t>Video – mp4, </a:t>
            </a:r>
            <a:r>
              <a:rPr lang="en-US" dirty="0" err="1"/>
              <a:t>wmv</a:t>
            </a:r>
            <a:r>
              <a:rPr lang="en-US" dirty="0"/>
              <a:t>, 3gp, </a:t>
            </a:r>
            <a:r>
              <a:rPr lang="en-US" dirty="0" err="1"/>
              <a:t>ogv</a:t>
            </a:r>
            <a:r>
              <a:rPr lang="en-US" dirty="0"/>
              <a:t>, </a:t>
            </a:r>
            <a:r>
              <a:rPr lang="en-US" dirty="0" err="1"/>
              <a:t>mov</a:t>
            </a:r>
            <a:r>
              <a:rPr lang="en-US" dirty="0"/>
              <a:t>, </a:t>
            </a:r>
            <a:r>
              <a:rPr lang="en-US" dirty="0" err="1"/>
              <a:t>avi</a:t>
            </a:r>
            <a:endParaRPr lang="en-US" dirty="0"/>
          </a:p>
          <a:p>
            <a:pPr lvl="1">
              <a:buFont typeface="Wingdings" charset="2"/>
              <a:buChar char="Ø"/>
            </a:pPr>
            <a:r>
              <a:rPr lang="en-US" dirty="0"/>
              <a:t>Document – doc, </a:t>
            </a:r>
            <a:r>
              <a:rPr lang="en-US" dirty="0" err="1"/>
              <a:t>docx</a:t>
            </a:r>
            <a:r>
              <a:rPr lang="en-US" dirty="0"/>
              <a:t>, </a:t>
            </a:r>
            <a:r>
              <a:rPr lang="en-US" dirty="0" err="1"/>
              <a:t>xls</a:t>
            </a:r>
            <a:r>
              <a:rPr lang="en-US" dirty="0"/>
              <a:t>, </a:t>
            </a:r>
            <a:r>
              <a:rPr lang="en-US" dirty="0" err="1"/>
              <a:t>xlsx</a:t>
            </a:r>
            <a:r>
              <a:rPr lang="en-US" dirty="0"/>
              <a:t>, </a:t>
            </a:r>
            <a:r>
              <a:rPr lang="en-US" dirty="0" err="1"/>
              <a:t>pdf</a:t>
            </a:r>
            <a:r>
              <a:rPr lang="en-US" dirty="0"/>
              <a:t>, </a:t>
            </a:r>
            <a:r>
              <a:rPr lang="en-US" dirty="0" err="1"/>
              <a:t>ppt</a:t>
            </a:r>
            <a:r>
              <a:rPr lang="en-US" dirty="0"/>
              <a:t> &amp; </a:t>
            </a:r>
            <a:r>
              <a:rPr lang="en-US" dirty="0" err="1"/>
              <a:t>pptx</a:t>
            </a:r>
            <a:endParaRPr lang="en-US" dirty="0"/>
          </a:p>
          <a:p>
            <a:pPr lvl="1">
              <a:buFont typeface="Wingdings" charset="2"/>
              <a:buChar char="Ø"/>
            </a:pPr>
            <a:r>
              <a:rPr lang="en-US" dirty="0"/>
              <a:t>Archive – zip, </a:t>
            </a:r>
            <a:r>
              <a:rPr lang="en-US" dirty="0" err="1"/>
              <a:t>rar</a:t>
            </a:r>
            <a:r>
              <a:rPr lang="en-US" dirty="0"/>
              <a:t>, 7z, </a:t>
            </a:r>
            <a:r>
              <a:rPr lang="en-US" dirty="0" err="1"/>
              <a:t>gz</a:t>
            </a:r>
            <a:r>
              <a:rPr lang="en-US" dirty="0"/>
              <a:t> &amp; tar</a:t>
            </a:r>
          </a:p>
          <a:p>
            <a:pPr lvl="1">
              <a:buFont typeface="Wingdings" charset="2"/>
              <a:buChar char="Ø"/>
            </a:pPr>
            <a:r>
              <a:rPr lang="en-US" dirty="0"/>
              <a:t>Others -- ???</a:t>
            </a:r>
          </a:p>
          <a:p>
            <a:r>
              <a:rPr lang="en-US" dirty="0"/>
              <a:t>Can’t test all at once</a:t>
            </a:r>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18</a:t>
            </a:fld>
            <a:endParaRPr lang="en-US"/>
          </a:p>
        </p:txBody>
      </p:sp>
    </p:spTree>
    <p:extLst>
      <p:ext uri="{BB962C8B-B14F-4D97-AF65-F5344CB8AC3E}">
        <p14:creationId xmlns:p14="http://schemas.microsoft.com/office/powerpoint/2010/main" val="2016249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Issues  -- Identify Requirements</a:t>
            </a:r>
          </a:p>
        </p:txBody>
      </p:sp>
      <p:sp>
        <p:nvSpPr>
          <p:cNvPr id="3" name="Content Placeholder 2"/>
          <p:cNvSpPr>
            <a:spLocks noGrp="1"/>
          </p:cNvSpPr>
          <p:nvPr>
            <p:ph idx="1"/>
          </p:nvPr>
        </p:nvSpPr>
        <p:spPr/>
        <p:txBody>
          <a:bodyPr>
            <a:normAutofit fontScale="70000" lnSpcReduction="20000"/>
          </a:bodyPr>
          <a:lstStyle/>
          <a:p>
            <a:r>
              <a:rPr lang="en-US" dirty="0"/>
              <a:t>Dozens of parameters that might affect tool behavior</a:t>
            </a:r>
          </a:p>
          <a:p>
            <a:r>
              <a:rPr lang="en-US" dirty="0"/>
              <a:t>Focus on most important parameters </a:t>
            </a:r>
          </a:p>
          <a:p>
            <a:pPr lvl="1"/>
            <a:r>
              <a:rPr lang="en-US" dirty="0"/>
              <a:t>Completeness</a:t>
            </a:r>
          </a:p>
          <a:p>
            <a:pPr lvl="1"/>
            <a:r>
              <a:rPr lang="en-US" dirty="0"/>
              <a:t>Fragmentation</a:t>
            </a:r>
          </a:p>
          <a:p>
            <a:pPr lvl="1"/>
            <a:r>
              <a:rPr lang="en-US" dirty="0"/>
              <a:t>Embedded pictures (thumbnails)</a:t>
            </a:r>
          </a:p>
          <a:p>
            <a:pPr lvl="1"/>
            <a:r>
              <a:rPr lang="en-US" dirty="0"/>
              <a:t>Tool option settings (use default values)</a:t>
            </a:r>
          </a:p>
          <a:p>
            <a:r>
              <a:rPr lang="en-US" dirty="0"/>
              <a:t>Be aware of other issues like . . .</a:t>
            </a:r>
          </a:p>
          <a:p>
            <a:pPr lvl="1"/>
            <a:r>
              <a:rPr lang="en-US" dirty="0"/>
              <a:t>File type specific characteristics</a:t>
            </a:r>
          </a:p>
          <a:p>
            <a:pPr lvl="1"/>
            <a:r>
              <a:rPr lang="en-US" dirty="0"/>
              <a:t>Compression level</a:t>
            </a:r>
          </a:p>
          <a:p>
            <a:pPr lvl="1"/>
            <a:r>
              <a:rPr lang="en-US" dirty="0"/>
              <a:t>Thumbnails</a:t>
            </a:r>
          </a:p>
          <a:p>
            <a:pPr lvl="1"/>
            <a:r>
              <a:rPr lang="en-US" dirty="0"/>
              <a:t>EXIF data</a:t>
            </a:r>
          </a:p>
          <a:p>
            <a:pPr lvl="1"/>
            <a:r>
              <a:rPr lang="en-US" dirty="0"/>
              <a:t>Audio track </a:t>
            </a:r>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19</a:t>
            </a:fld>
            <a:endParaRPr lang="en-US"/>
          </a:p>
        </p:txBody>
      </p:sp>
    </p:spTree>
    <p:extLst>
      <p:ext uri="{BB962C8B-B14F-4D97-AF65-F5344CB8AC3E}">
        <p14:creationId xmlns:p14="http://schemas.microsoft.com/office/powerpoint/2010/main" val="1942054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9440-BD11-EE47-BA49-326EF25391A2}"/>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45629DE5-AEE3-FF46-9AB5-E33B5F17E766}"/>
              </a:ext>
            </a:extLst>
          </p:cNvPr>
          <p:cNvSpPr>
            <a:spLocks noGrp="1"/>
          </p:cNvSpPr>
          <p:nvPr>
            <p:ph idx="1"/>
          </p:nvPr>
        </p:nvSpPr>
        <p:spPr/>
        <p:txBody>
          <a:bodyPr/>
          <a:lstStyle/>
          <a:p>
            <a:pPr marL="0" indent="0">
              <a:buNone/>
            </a:pPr>
            <a:r>
              <a:rPr lang="en-US" dirty="0">
                <a:ea typeface="ＭＳ Ｐゴシック" charset="-128"/>
                <a:cs typeface="ＭＳ Ｐゴシック" charset="-128"/>
              </a:rPr>
              <a:t>Certain trade names and company products are mentioned in the text or identified. In no case does such identification imply recommendation or endorsement by the National Institute of Standards and Technology, nor does it imply that the products are necessarily the best available for the purpose. No financial interest. </a:t>
            </a:r>
            <a:endParaRPr lang="en-US" dirty="0"/>
          </a:p>
          <a:p>
            <a:endParaRPr lang="en-US" dirty="0"/>
          </a:p>
        </p:txBody>
      </p:sp>
      <p:sp>
        <p:nvSpPr>
          <p:cNvPr id="4" name="Date Placeholder 3">
            <a:extLst>
              <a:ext uri="{FF2B5EF4-FFF2-40B4-BE49-F238E27FC236}">
                <a16:creationId xmlns:a16="http://schemas.microsoft.com/office/drawing/2014/main" id="{6B9A3C68-B484-0049-AF5B-4F10435498E1}"/>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FEC394C2-3B3C-2A40-A242-98DE65F9FCE7}"/>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D4DFD17C-B7B8-2148-902F-0D2A634E0544}"/>
              </a:ext>
            </a:extLst>
          </p:cNvPr>
          <p:cNvSpPr>
            <a:spLocks noGrp="1"/>
          </p:cNvSpPr>
          <p:nvPr>
            <p:ph type="sldNum" sz="quarter" idx="12"/>
          </p:nvPr>
        </p:nvSpPr>
        <p:spPr/>
        <p:txBody>
          <a:bodyPr/>
          <a:lstStyle/>
          <a:p>
            <a:fld id="{259CB5AB-F5B2-C943-89F2-2A2FCCAB7055}" type="slidenum">
              <a:rPr lang="en-US" smtClean="0"/>
              <a:t>2</a:t>
            </a:fld>
            <a:endParaRPr lang="en-US"/>
          </a:p>
        </p:txBody>
      </p:sp>
    </p:spTree>
    <p:extLst>
      <p:ext uri="{BB962C8B-B14F-4D97-AF65-F5344CB8AC3E}">
        <p14:creationId xmlns:p14="http://schemas.microsoft.com/office/powerpoint/2010/main" val="1779211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Sets for Graphic Files</a:t>
            </a:r>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20</a:t>
            </a:fld>
            <a:endParaRPr lang="en-US"/>
          </a:p>
        </p:txBody>
      </p:sp>
      <p:sp>
        <p:nvSpPr>
          <p:cNvPr id="9" name="Content Placeholder 8"/>
          <p:cNvSpPr>
            <a:spLocks noGrp="1"/>
          </p:cNvSpPr>
          <p:nvPr>
            <p:ph idx="1"/>
          </p:nvPr>
        </p:nvSpPr>
        <p:spPr/>
        <p:txBody>
          <a:bodyPr/>
          <a:lstStyle/>
          <a:p>
            <a:r>
              <a:rPr lang="en-US" dirty="0"/>
              <a:t>Collection of separate graphic files:</a:t>
            </a:r>
          </a:p>
          <a:p>
            <a:pPr lvl="1"/>
            <a:r>
              <a:rPr lang="en-US" dirty="0" err="1"/>
              <a:t>Barn.gif</a:t>
            </a:r>
            <a:endParaRPr lang="en-US" dirty="0"/>
          </a:p>
          <a:p>
            <a:pPr lvl="1"/>
            <a:r>
              <a:rPr lang="en-US" dirty="0" err="1"/>
              <a:t>Winter.tiff</a:t>
            </a:r>
            <a:endParaRPr lang="en-US" dirty="0"/>
          </a:p>
          <a:p>
            <a:pPr lvl="1"/>
            <a:r>
              <a:rPr lang="en-US" dirty="0" err="1"/>
              <a:t>River.png</a:t>
            </a:r>
            <a:endParaRPr lang="en-US" dirty="0"/>
          </a:p>
          <a:p>
            <a:pPr lvl="1"/>
            <a:r>
              <a:rPr lang="en-US" dirty="0" err="1"/>
              <a:t>Oak.jpg</a:t>
            </a:r>
            <a:endParaRPr lang="en-US" dirty="0"/>
          </a:p>
          <a:p>
            <a:pPr lvl="1"/>
            <a:r>
              <a:rPr lang="en-US" dirty="0"/>
              <a:t>Also bmp</a:t>
            </a:r>
          </a:p>
          <a:p>
            <a:r>
              <a:rPr lang="en-US" dirty="0"/>
              <a:t>Eight files of each type</a:t>
            </a:r>
          </a:p>
          <a:p>
            <a:r>
              <a:rPr lang="en-US" dirty="0"/>
              <a:t>Can construct “</a:t>
            </a:r>
            <a:r>
              <a:rPr lang="en-US" dirty="0" err="1"/>
              <a:t>dd</a:t>
            </a:r>
            <a:r>
              <a:rPr lang="en-US" dirty="0"/>
              <a:t> disk image file”</a:t>
            </a:r>
          </a:p>
          <a:p>
            <a:endParaRPr lang="en-US" dirty="0"/>
          </a:p>
          <a:p>
            <a:pPr marL="0" indent="0">
              <a:buNone/>
            </a:pPr>
            <a:endParaRPr lang="en-US" dirty="0"/>
          </a:p>
        </p:txBody>
      </p:sp>
      <p:pic>
        <p:nvPicPr>
          <p:cNvPr id="10" name="Picture 9" descr="Picture of a bar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5454" y="1993516"/>
            <a:ext cx="1670242" cy="1250739"/>
          </a:xfrm>
          <a:prstGeom prst="rect">
            <a:avLst/>
          </a:prstGeom>
        </p:spPr>
      </p:pic>
      <p:pic>
        <p:nvPicPr>
          <p:cNvPr id="11" name="Picture 10" descr="Picture of a street in win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5326" y="3320331"/>
            <a:ext cx="1630370" cy="1220882"/>
          </a:xfrm>
          <a:prstGeom prst="rect">
            <a:avLst/>
          </a:prstGeom>
        </p:spPr>
      </p:pic>
      <p:pic>
        <p:nvPicPr>
          <p:cNvPr id="13" name="Picture 12" descr="Picutre of a riv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5326" y="4671716"/>
            <a:ext cx="1645032" cy="1231861"/>
          </a:xfrm>
          <a:prstGeom prst="rect">
            <a:avLst/>
          </a:prstGeom>
        </p:spPr>
      </p:pic>
      <p:pic>
        <p:nvPicPr>
          <p:cNvPr id="14" name="Picture 13" descr="Picture of tree covered with snow"/>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2845" y="2917152"/>
            <a:ext cx="1490186" cy="1990000"/>
          </a:xfrm>
          <a:prstGeom prst="rect">
            <a:avLst/>
          </a:prstGeom>
        </p:spPr>
      </p:pic>
    </p:spTree>
    <p:extLst>
      <p:ext uri="{BB962C8B-B14F-4D97-AF65-F5344CB8AC3E}">
        <p14:creationId xmlns:p14="http://schemas.microsoft.com/office/powerpoint/2010/main" val="1277624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a:t>
            </a:r>
            <a:r>
              <a:rPr lang="en-US" dirty="0" err="1"/>
              <a:t>dd</a:t>
            </a:r>
            <a:r>
              <a:rPr lang="en-US" dirty="0"/>
              <a:t> file – Complete &amp; Contiguous Picture Files</a:t>
            </a:r>
          </a:p>
        </p:txBody>
      </p:sp>
      <p:sp>
        <p:nvSpPr>
          <p:cNvPr id="3" name="Date Placeholder 2"/>
          <p:cNvSpPr>
            <a:spLocks noGrp="1"/>
          </p:cNvSpPr>
          <p:nvPr>
            <p:ph type="dt" sz="half" idx="10"/>
          </p:nvPr>
        </p:nvSpPr>
        <p:spPr/>
        <p:txBody>
          <a:bodyPr/>
          <a:lstStyle/>
          <a:p>
            <a:r>
              <a:rPr lang="en-US"/>
              <a:t>Nov 8, 2018</a:t>
            </a:r>
          </a:p>
        </p:txBody>
      </p:sp>
      <p:sp>
        <p:nvSpPr>
          <p:cNvPr id="4" name="Footer Placeholder 3"/>
          <p:cNvSpPr>
            <a:spLocks noGrp="1"/>
          </p:cNvSpPr>
          <p:nvPr>
            <p:ph type="ftr" sz="quarter" idx="11"/>
          </p:nvPr>
        </p:nvSpPr>
        <p:spPr/>
        <p:txBody>
          <a:bodyPr/>
          <a:lstStyle/>
          <a:p>
            <a:r>
              <a:rPr lang="en-US"/>
              <a:t>LEVA @ San Antonio</a:t>
            </a:r>
          </a:p>
        </p:txBody>
      </p:sp>
      <p:sp>
        <p:nvSpPr>
          <p:cNvPr id="5" name="Slide Number Placeholder 4"/>
          <p:cNvSpPr>
            <a:spLocks noGrp="1"/>
          </p:cNvSpPr>
          <p:nvPr>
            <p:ph type="sldNum" sz="quarter" idx="12"/>
          </p:nvPr>
        </p:nvSpPr>
        <p:spPr/>
        <p:txBody>
          <a:bodyPr/>
          <a:lstStyle/>
          <a:p>
            <a:fld id="{93E4AAA4-6363-4581-962D-1ACCC2D600C5}" type="slidenum">
              <a:rPr lang="en-US" smtClean="0"/>
              <a:t>21</a:t>
            </a:fld>
            <a:endParaRPr lang="en-US"/>
          </a:p>
        </p:txBody>
      </p:sp>
      <p:graphicFrame>
        <p:nvGraphicFramePr>
          <p:cNvPr id="7" name="Diagram 6" descr="boxes titled &quot;orchid&quot;, &quot;leaf&quot;, &quot;horse&quot;, and &quot;log&quot; pointing to box titled &quot;dd&quot;" title="Base dd file"/>
          <p:cNvGraphicFramePr/>
          <p:nvPr>
            <p:extLst>
              <p:ext uri="{D42A27DB-BD31-4B8C-83A1-F6EECF244321}">
                <p14:modId xmlns:p14="http://schemas.microsoft.com/office/powerpoint/2010/main" val="2256385722"/>
              </p:ext>
            </p:extLst>
          </p:nvPr>
        </p:nvGraphicFramePr>
        <p:xfrm>
          <a:off x="4268806" y="2841331"/>
          <a:ext cx="2479202" cy="1369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Picture of a lea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2304" y="1645622"/>
            <a:ext cx="1260234" cy="943710"/>
          </a:xfrm>
          <a:prstGeom prst="rect">
            <a:avLst/>
          </a:prstGeom>
        </p:spPr>
      </p:pic>
      <p:pic>
        <p:nvPicPr>
          <p:cNvPr id="9" name="Picture 8" descr="Picture of an orchi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1456" y="1719361"/>
            <a:ext cx="1208424" cy="904913"/>
          </a:xfrm>
          <a:prstGeom prst="rect">
            <a:avLst/>
          </a:prstGeom>
        </p:spPr>
      </p:pic>
      <p:pic>
        <p:nvPicPr>
          <p:cNvPr id="10" name="Picture 9" descr="Picture of person on hors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1716" y="4385744"/>
            <a:ext cx="1362363" cy="926407"/>
          </a:xfrm>
          <a:prstGeom prst="rect">
            <a:avLst/>
          </a:prstGeom>
        </p:spPr>
      </p:pic>
      <p:pic>
        <p:nvPicPr>
          <p:cNvPr id="11" name="Picture 10" descr="Picture of a lo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7949" y="1662903"/>
            <a:ext cx="1214051" cy="909127"/>
          </a:xfrm>
          <a:prstGeom prst="rect">
            <a:avLst/>
          </a:prstGeom>
        </p:spPr>
      </p:pic>
      <p:pic>
        <p:nvPicPr>
          <p:cNvPr id="12" name="Picture 11" descr="Picture of person on hors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7434" y="1645622"/>
            <a:ext cx="1362363" cy="926407"/>
          </a:xfrm>
          <a:prstGeom prst="rect">
            <a:avLst/>
          </a:prstGeom>
        </p:spPr>
      </p:pic>
      <p:pic>
        <p:nvPicPr>
          <p:cNvPr id="13" name="Picture 12" descr="Picture of an orchi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4078" y="4385744"/>
            <a:ext cx="1208424" cy="904913"/>
          </a:xfrm>
          <a:prstGeom prst="rect">
            <a:avLst/>
          </a:prstGeom>
        </p:spPr>
      </p:pic>
      <p:pic>
        <p:nvPicPr>
          <p:cNvPr id="14" name="Picture 13" descr="Picture of a lea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2502" y="4385743"/>
            <a:ext cx="1260234" cy="943710"/>
          </a:xfrm>
          <a:prstGeom prst="rect">
            <a:avLst/>
          </a:prstGeom>
        </p:spPr>
      </p:pic>
      <p:pic>
        <p:nvPicPr>
          <p:cNvPr id="15" name="Picture 14" descr="Picture of a lo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2737" y="4420327"/>
            <a:ext cx="1214051" cy="909127"/>
          </a:xfrm>
          <a:prstGeom prst="rect">
            <a:avLst/>
          </a:prstGeom>
        </p:spPr>
      </p:pic>
      <p:sp>
        <p:nvSpPr>
          <p:cNvPr id="6" name="TextBox 5"/>
          <p:cNvSpPr txBox="1"/>
          <p:nvPr/>
        </p:nvSpPr>
        <p:spPr>
          <a:xfrm>
            <a:off x="7018574" y="3282033"/>
            <a:ext cx="2250637" cy="646331"/>
          </a:xfrm>
          <a:prstGeom prst="rect">
            <a:avLst/>
          </a:prstGeom>
          <a:noFill/>
        </p:spPr>
        <p:txBody>
          <a:bodyPr wrap="square" rtlCol="0">
            <a:spAutoFit/>
          </a:bodyPr>
          <a:lstStyle/>
          <a:p>
            <a:r>
              <a:rPr lang="en-US" dirty="0"/>
              <a:t>Zero fill to end of last sector</a:t>
            </a:r>
          </a:p>
        </p:txBody>
      </p:sp>
    </p:spTree>
    <p:extLst>
      <p:ext uri="{BB962C8B-B14F-4D97-AF65-F5344CB8AC3E}">
        <p14:creationId xmlns:p14="http://schemas.microsoft.com/office/powerpoint/2010/main" val="148783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icture of stonehen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741" y="3901597"/>
            <a:ext cx="1439333" cy="1077826"/>
          </a:xfrm>
          <a:prstGeom prst="rect">
            <a:avLst/>
          </a:prstGeom>
        </p:spPr>
      </p:pic>
      <p:pic>
        <p:nvPicPr>
          <p:cNvPr id="14" name="Picture 13" descr="Picture of stonehen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607" y="3901597"/>
            <a:ext cx="1439333" cy="1077826"/>
          </a:xfrm>
          <a:prstGeom prst="rect">
            <a:avLst/>
          </a:prstGeom>
        </p:spPr>
      </p:pic>
      <p:sp>
        <p:nvSpPr>
          <p:cNvPr id="18" name="TextBox 17"/>
          <p:cNvSpPr txBox="1"/>
          <p:nvPr/>
        </p:nvSpPr>
        <p:spPr>
          <a:xfrm>
            <a:off x="3413607" y="3901597"/>
            <a:ext cx="415637" cy="1107996"/>
          </a:xfrm>
          <a:prstGeom prst="rect">
            <a:avLst/>
          </a:prstGeom>
          <a:solidFill>
            <a:schemeClr val="accent2">
              <a:lumMod val="40000"/>
              <a:lumOff val="60000"/>
            </a:schemeClr>
          </a:solidFill>
        </p:spPr>
        <p:txBody>
          <a:bodyPr wrap="square" rtlCol="0">
            <a:spAutoFit/>
          </a:bodyPr>
          <a:lstStyle/>
          <a:p>
            <a:r>
              <a:rPr lang="zh-CN" altLang="en-US" dirty="0"/>
              <a:t>美国</a:t>
            </a:r>
            <a:endParaRPr lang="en-US" altLang="zh-CN" dirty="0"/>
          </a:p>
          <a:p>
            <a:endParaRPr lang="en-US" sz="1000" dirty="0"/>
          </a:p>
          <a:p>
            <a:endParaRPr lang="en-US" sz="1000" dirty="0"/>
          </a:p>
          <a:p>
            <a:endParaRPr lang="en-US" sz="1000" dirty="0"/>
          </a:p>
        </p:txBody>
      </p:sp>
      <p:sp>
        <p:nvSpPr>
          <p:cNvPr id="2" name="Title 1"/>
          <p:cNvSpPr>
            <a:spLocks noGrp="1"/>
          </p:cNvSpPr>
          <p:nvPr>
            <p:ph type="title"/>
          </p:nvPr>
        </p:nvSpPr>
        <p:spPr/>
        <p:txBody>
          <a:bodyPr/>
          <a:lstStyle/>
          <a:p>
            <a:r>
              <a:rPr lang="en-US" dirty="0"/>
              <a:t>Constructing Other Images</a:t>
            </a:r>
          </a:p>
        </p:txBody>
      </p:sp>
      <p:sp>
        <p:nvSpPr>
          <p:cNvPr id="3" name="Date Placeholder 2"/>
          <p:cNvSpPr>
            <a:spLocks noGrp="1"/>
          </p:cNvSpPr>
          <p:nvPr>
            <p:ph type="dt" sz="half" idx="10"/>
          </p:nvPr>
        </p:nvSpPr>
        <p:spPr/>
        <p:txBody>
          <a:bodyPr/>
          <a:lstStyle/>
          <a:p>
            <a:r>
              <a:rPr lang="en-US">
                <a:solidFill>
                  <a:schemeClr val="tx1"/>
                </a:solidFill>
              </a:rPr>
              <a:t>Nov 8, 2018</a:t>
            </a:r>
          </a:p>
        </p:txBody>
      </p:sp>
      <p:sp>
        <p:nvSpPr>
          <p:cNvPr id="4" name="Footer Placeholder 3"/>
          <p:cNvSpPr>
            <a:spLocks noGrp="1"/>
          </p:cNvSpPr>
          <p:nvPr>
            <p:ph type="ftr" sz="quarter" idx="11"/>
          </p:nvPr>
        </p:nvSpPr>
        <p:spPr/>
        <p:txBody>
          <a:bodyPr/>
          <a:lstStyle/>
          <a:p>
            <a:r>
              <a:rPr lang="en-US">
                <a:solidFill>
                  <a:schemeClr val="tx1"/>
                </a:solidFill>
              </a:rPr>
              <a:t>LEVA @ San Antonio</a:t>
            </a:r>
          </a:p>
        </p:txBody>
      </p:sp>
      <p:sp>
        <p:nvSpPr>
          <p:cNvPr id="5" name="Slide Number Placeholder 4"/>
          <p:cNvSpPr>
            <a:spLocks noGrp="1"/>
          </p:cNvSpPr>
          <p:nvPr>
            <p:ph type="sldNum" sz="quarter" idx="12"/>
          </p:nvPr>
        </p:nvSpPr>
        <p:spPr/>
        <p:txBody>
          <a:bodyPr/>
          <a:lstStyle/>
          <a:p>
            <a:fld id="{93E4AAA4-6363-4581-962D-1ACCC2D600C5}" type="slidenum">
              <a:rPr lang="en-US" smtClean="0">
                <a:solidFill>
                  <a:schemeClr val="tx1"/>
                </a:solidFill>
              </a:rPr>
              <a:t>22</a:t>
            </a:fld>
            <a:endParaRPr lang="en-US">
              <a:solidFill>
                <a:schemeClr val="tx1"/>
              </a:solidFill>
            </a:endParaRPr>
          </a:p>
        </p:txBody>
      </p:sp>
      <p:sp>
        <p:nvSpPr>
          <p:cNvPr id="6" name="TextBox 5"/>
          <p:cNvSpPr txBox="1"/>
          <p:nvPr/>
        </p:nvSpPr>
        <p:spPr>
          <a:xfrm>
            <a:off x="3717637" y="2188877"/>
            <a:ext cx="415637" cy="1107996"/>
          </a:xfrm>
          <a:prstGeom prst="rect">
            <a:avLst/>
          </a:prstGeom>
          <a:solidFill>
            <a:schemeClr val="accent2">
              <a:lumMod val="40000"/>
              <a:lumOff val="60000"/>
            </a:schemeClr>
          </a:solidFill>
        </p:spPr>
        <p:txBody>
          <a:bodyPr wrap="square" rtlCol="0">
            <a:spAutoFit/>
          </a:bodyPr>
          <a:lstStyle/>
          <a:p>
            <a:r>
              <a:rPr lang="zh-CN" altLang="en-US" dirty="0"/>
              <a:t>美国</a:t>
            </a:r>
            <a:endParaRPr lang="en-US" altLang="zh-CN" dirty="0"/>
          </a:p>
          <a:p>
            <a:endParaRPr lang="en-US" sz="1000" dirty="0"/>
          </a:p>
          <a:p>
            <a:endParaRPr lang="en-US" sz="1000" dirty="0"/>
          </a:p>
          <a:p>
            <a:endParaRPr lang="en-US" sz="1000" dirty="0"/>
          </a:p>
        </p:txBody>
      </p:sp>
      <p:sp>
        <p:nvSpPr>
          <p:cNvPr id="7" name="TextBox 6"/>
          <p:cNvSpPr txBox="1"/>
          <p:nvPr/>
        </p:nvSpPr>
        <p:spPr>
          <a:xfrm>
            <a:off x="5572606" y="2188878"/>
            <a:ext cx="269392" cy="830997"/>
          </a:xfrm>
          <a:prstGeom prst="rect">
            <a:avLst/>
          </a:prstGeom>
          <a:solidFill>
            <a:schemeClr val="accent2">
              <a:lumMod val="40000"/>
              <a:lumOff val="60000"/>
            </a:schemeClr>
          </a:solidFill>
        </p:spPr>
        <p:txBody>
          <a:bodyPr wrap="square" rtlCol="0">
            <a:spAutoFit/>
          </a:bodyPr>
          <a:lstStyle/>
          <a:p>
            <a:r>
              <a:rPr lang="en-US" sz="1200" dirty="0" err="1"/>
              <a:t>Ч</a:t>
            </a:r>
            <a:endParaRPr lang="en-US" sz="1200" dirty="0"/>
          </a:p>
          <a:p>
            <a:r>
              <a:rPr lang="ru-RU" sz="1200" dirty="0"/>
              <a:t>а</a:t>
            </a:r>
            <a:endParaRPr lang="en-US" sz="1200" dirty="0"/>
          </a:p>
          <a:p>
            <a:r>
              <a:rPr lang="en-US" sz="1200" dirty="0" err="1"/>
              <a:t>Й</a:t>
            </a:r>
            <a:endParaRPr lang="en-US" sz="1200" dirty="0"/>
          </a:p>
          <a:p>
            <a:endParaRPr lang="en-US" sz="1200" dirty="0"/>
          </a:p>
        </p:txBody>
      </p:sp>
      <p:sp>
        <p:nvSpPr>
          <p:cNvPr id="8" name="TextBox 7"/>
          <p:cNvSpPr txBox="1"/>
          <p:nvPr/>
        </p:nvSpPr>
        <p:spPr>
          <a:xfrm>
            <a:off x="7250545" y="2188878"/>
            <a:ext cx="569576" cy="1015663"/>
          </a:xfrm>
          <a:prstGeom prst="rect">
            <a:avLst/>
          </a:prstGeom>
          <a:solidFill>
            <a:schemeClr val="accent2">
              <a:lumMod val="40000"/>
              <a:lumOff val="60000"/>
            </a:schemeClr>
          </a:solidFill>
        </p:spPr>
        <p:txBody>
          <a:bodyPr wrap="square" rtlCol="0">
            <a:spAutoFit/>
          </a:bodyPr>
          <a:lstStyle/>
          <a:p>
            <a:r>
              <a:rPr lang="ar-sa" sz="2000" dirty="0"/>
              <a:t>سلام</a:t>
            </a:r>
            <a:endParaRPr lang="en-US" sz="2000" dirty="0"/>
          </a:p>
          <a:p>
            <a:endParaRPr lang="en-US" sz="2000" dirty="0"/>
          </a:p>
          <a:p>
            <a:endParaRPr lang="en-US" sz="2000" dirty="0"/>
          </a:p>
        </p:txBody>
      </p:sp>
      <p:sp>
        <p:nvSpPr>
          <p:cNvPr id="9" name="TextBox 8"/>
          <p:cNvSpPr txBox="1"/>
          <p:nvPr/>
        </p:nvSpPr>
        <p:spPr>
          <a:xfrm>
            <a:off x="2578583" y="1408607"/>
            <a:ext cx="6319212" cy="2492990"/>
          </a:xfrm>
          <a:prstGeom prst="rect">
            <a:avLst/>
          </a:prstGeom>
          <a:noFill/>
        </p:spPr>
        <p:txBody>
          <a:bodyPr wrap="square" rtlCol="0">
            <a:spAutoFit/>
          </a:bodyPr>
          <a:lstStyle/>
          <a:p>
            <a:pPr marL="285750" indent="-285750">
              <a:buFont typeface="Arial"/>
              <a:buChar char="•"/>
            </a:pPr>
            <a:r>
              <a:rPr lang="en-US" sz="2400" dirty="0"/>
              <a:t>Padded with cluster sized blocks of non-English text between pictures</a:t>
            </a:r>
          </a:p>
          <a:p>
            <a:pPr marL="285750" indent="-285750">
              <a:buFont typeface="Arial"/>
              <a:buChar char="•"/>
            </a:pPr>
            <a:endParaRPr lang="en-US" sz="2400" dirty="0"/>
          </a:p>
          <a:p>
            <a:pPr marL="285750" indent="-285750">
              <a:buFont typeface="Arial"/>
              <a:buChar char="•"/>
            </a:pPr>
            <a:endParaRPr lang="en-US" sz="2400" dirty="0"/>
          </a:p>
          <a:p>
            <a:pPr marL="285750" indent="-285750">
              <a:buFont typeface="Arial"/>
              <a:buChar char="•"/>
            </a:pPr>
            <a:endParaRPr lang="en-US" dirty="0"/>
          </a:p>
          <a:p>
            <a:endParaRPr lang="en-US" dirty="0"/>
          </a:p>
          <a:p>
            <a:pPr marL="285750" indent="-285750">
              <a:buFont typeface="Arial"/>
              <a:buChar char="•"/>
            </a:pPr>
            <a:r>
              <a:rPr lang="en-US" sz="2400" dirty="0"/>
              <a:t>Fragmented (in order)</a:t>
            </a:r>
          </a:p>
        </p:txBody>
      </p:sp>
      <p:pic>
        <p:nvPicPr>
          <p:cNvPr id="10" name="Picture 9" descr="Picture of tomato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999" y="2188877"/>
            <a:ext cx="1408547" cy="1054772"/>
          </a:xfrm>
          <a:prstGeom prst="rect">
            <a:avLst/>
          </a:prstGeom>
        </p:spPr>
      </p:pic>
      <p:pic>
        <p:nvPicPr>
          <p:cNvPr id="11" name="Picture 10" descr="Picture of stonehen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274" y="2188877"/>
            <a:ext cx="1439333" cy="1077826"/>
          </a:xfrm>
          <a:prstGeom prst="rect">
            <a:avLst/>
          </a:prstGeom>
        </p:spPr>
      </p:pic>
      <p:pic>
        <p:nvPicPr>
          <p:cNvPr id="12" name="Picture 11" descr="picture of a shi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3464" y="2188878"/>
            <a:ext cx="1414172" cy="1058985"/>
          </a:xfrm>
          <a:prstGeom prst="rect">
            <a:avLst/>
          </a:prstGeom>
        </p:spPr>
      </p:pic>
      <p:pic>
        <p:nvPicPr>
          <p:cNvPr id="13" name="Picture 12" descr="Picture of horse jum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122" y="2188878"/>
            <a:ext cx="694075" cy="1015663"/>
          </a:xfrm>
          <a:prstGeom prst="rect">
            <a:avLst/>
          </a:prstGeom>
        </p:spPr>
      </p:pic>
      <p:sp>
        <p:nvSpPr>
          <p:cNvPr id="19" name="TextBox 18"/>
          <p:cNvSpPr txBox="1"/>
          <p:nvPr/>
        </p:nvSpPr>
        <p:spPr>
          <a:xfrm>
            <a:off x="5202398" y="4119744"/>
            <a:ext cx="5219073" cy="1938992"/>
          </a:xfrm>
          <a:prstGeom prst="rect">
            <a:avLst/>
          </a:prstGeom>
          <a:noFill/>
        </p:spPr>
        <p:txBody>
          <a:bodyPr wrap="square" rtlCol="0">
            <a:spAutoFit/>
          </a:bodyPr>
          <a:lstStyle/>
          <a:p>
            <a:pPr lvl="2"/>
            <a:r>
              <a:rPr lang="en-US" sz="2400" dirty="0"/>
              <a:t>Other </a:t>
            </a:r>
            <a:r>
              <a:rPr lang="en-US" sz="2400" dirty="0" err="1"/>
              <a:t>dd</a:t>
            </a:r>
            <a:r>
              <a:rPr lang="en-US" sz="2400" dirty="0"/>
              <a:t> images</a:t>
            </a:r>
          </a:p>
          <a:p>
            <a:pPr marL="285750" indent="-285750">
              <a:buFont typeface="Arial"/>
              <a:buChar char="•"/>
            </a:pPr>
            <a:r>
              <a:rPr lang="en-US" sz="2400" dirty="0"/>
              <a:t>Fragmented (out of order)</a:t>
            </a:r>
          </a:p>
          <a:p>
            <a:pPr marL="285750" indent="-285750">
              <a:buFont typeface="Arial"/>
              <a:buChar char="•"/>
            </a:pPr>
            <a:r>
              <a:rPr lang="en-US" sz="2400" dirty="0"/>
              <a:t>Braided (two files intertwined)</a:t>
            </a:r>
          </a:p>
          <a:p>
            <a:pPr marL="285750" indent="-285750">
              <a:buFont typeface="Arial"/>
              <a:buChar char="•"/>
            </a:pPr>
            <a:r>
              <a:rPr lang="en-US" sz="2400" dirty="0"/>
              <a:t>Incomplete files</a:t>
            </a:r>
          </a:p>
          <a:p>
            <a:pPr marL="285750" indent="-285750">
              <a:buFont typeface="Arial"/>
              <a:buChar char="•"/>
            </a:pPr>
            <a:r>
              <a:rPr lang="en-US" sz="2400" dirty="0"/>
              <a:t>Non-aligned to sectors</a:t>
            </a:r>
          </a:p>
        </p:txBody>
      </p:sp>
    </p:spTree>
    <p:extLst>
      <p:ext uri="{BB962C8B-B14F-4D97-AF65-F5344CB8AC3E}">
        <p14:creationId xmlns:p14="http://schemas.microsoft.com/office/powerpoint/2010/main" val="251625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Carving Test Images</a:t>
            </a:r>
          </a:p>
        </p:txBody>
      </p:sp>
      <p:graphicFrame>
        <p:nvGraphicFramePr>
          <p:cNvPr id="3" name="Diagram 2"/>
          <p:cNvGraphicFramePr/>
          <p:nvPr>
            <p:extLst>
              <p:ext uri="{D42A27DB-BD31-4B8C-83A1-F6EECF244321}">
                <p14:modId xmlns:p14="http://schemas.microsoft.com/office/powerpoint/2010/main" val="3344688897"/>
              </p:ext>
            </p:extLst>
          </p:nvPr>
        </p:nvGraphicFramePr>
        <p:xfrm>
          <a:off x="3048000" y="2136531"/>
          <a:ext cx="680214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234B2A6D-53B5-AB45-A8C4-BFF17E7A9552}"/>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F4F672E8-8E27-0B4F-A869-2DDF3FA20AD3}"/>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8040F042-487A-0C44-BC24-245D53C92955}"/>
              </a:ext>
            </a:extLst>
          </p:cNvPr>
          <p:cNvSpPr>
            <a:spLocks noGrp="1"/>
          </p:cNvSpPr>
          <p:nvPr>
            <p:ph type="sldNum" sz="quarter" idx="12"/>
          </p:nvPr>
        </p:nvSpPr>
        <p:spPr/>
        <p:txBody>
          <a:bodyPr/>
          <a:lstStyle/>
          <a:p>
            <a:fld id="{259CB5AB-F5B2-C943-89F2-2A2FCCAB7055}" type="slidenum">
              <a:rPr lang="en-US" smtClean="0"/>
              <a:t>23</a:t>
            </a:fld>
            <a:endParaRPr lang="en-US"/>
          </a:p>
        </p:txBody>
      </p:sp>
    </p:spTree>
    <p:extLst>
      <p:ext uri="{BB962C8B-B14F-4D97-AF65-F5344CB8AC3E}">
        <p14:creationId xmlns:p14="http://schemas.microsoft.com/office/powerpoint/2010/main" val="3676201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Results</a:t>
            </a:r>
          </a:p>
        </p:txBody>
      </p:sp>
      <p:sp>
        <p:nvSpPr>
          <p:cNvPr id="3" name="Content Placeholder 2"/>
          <p:cNvSpPr>
            <a:spLocks noGrp="1"/>
          </p:cNvSpPr>
          <p:nvPr>
            <p:ph idx="1"/>
          </p:nvPr>
        </p:nvSpPr>
        <p:spPr/>
        <p:txBody>
          <a:bodyPr/>
          <a:lstStyle/>
          <a:p>
            <a:r>
              <a:rPr lang="en-US" dirty="0"/>
              <a:t>Two approaches –</a:t>
            </a:r>
          </a:p>
          <a:p>
            <a:pPr lvl="1"/>
            <a:r>
              <a:rPr lang="en-US" dirty="0"/>
              <a:t>Visibility driven – does the tool produce usable (viewable) results</a:t>
            </a:r>
          </a:p>
          <a:p>
            <a:pPr lvl="1"/>
            <a:r>
              <a:rPr lang="en-US" dirty="0"/>
              <a:t>Data driven – See what the tool actually does in relation to ground truth</a:t>
            </a:r>
          </a:p>
          <a:p>
            <a:pPr lvl="2"/>
            <a:r>
              <a:rPr lang="en-US" dirty="0"/>
              <a:t>Measure fraction of returned data that belongs</a:t>
            </a:r>
          </a:p>
          <a:p>
            <a:pPr lvl="2"/>
            <a:r>
              <a:rPr lang="en-US" dirty="0"/>
              <a:t>Measure fraction of possible data returned</a:t>
            </a:r>
          </a:p>
          <a:p>
            <a:r>
              <a:rPr lang="en-US" dirty="0"/>
              <a:t>Methods are complementary </a:t>
            </a:r>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24</a:t>
            </a:fld>
            <a:endParaRPr lang="en-US"/>
          </a:p>
        </p:txBody>
      </p:sp>
    </p:spTree>
    <p:extLst>
      <p:ext uri="{BB962C8B-B14F-4D97-AF65-F5344CB8AC3E}">
        <p14:creationId xmlns:p14="http://schemas.microsoft.com/office/powerpoint/2010/main" val="478621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Visibility Driven Measurement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16149864"/>
              </p:ext>
            </p:extLst>
          </p:nvPr>
        </p:nvGraphicFramePr>
        <p:xfrm>
          <a:off x="2303462" y="4054545"/>
          <a:ext cx="7583488" cy="1854200"/>
        </p:xfrm>
        <a:graphic>
          <a:graphicData uri="http://schemas.openxmlformats.org/drawingml/2006/table">
            <a:tbl>
              <a:tblPr firstRow="1" bandRow="1">
                <a:tableStyleId>{5C22544A-7EE6-4342-B048-85BDC9FD1C3A}</a:tableStyleId>
              </a:tblPr>
              <a:tblGrid>
                <a:gridCol w="2678220">
                  <a:extLst>
                    <a:ext uri="{9D8B030D-6E8A-4147-A177-3AD203B41FA5}">
                      <a16:colId xmlns:a16="http://schemas.microsoft.com/office/drawing/2014/main" val="20000"/>
                    </a:ext>
                  </a:extLst>
                </a:gridCol>
                <a:gridCol w="4905268">
                  <a:extLst>
                    <a:ext uri="{9D8B030D-6E8A-4147-A177-3AD203B41FA5}">
                      <a16:colId xmlns:a16="http://schemas.microsoft.com/office/drawing/2014/main" val="20001"/>
                    </a:ext>
                  </a:extLst>
                </a:gridCol>
              </a:tblGrid>
              <a:tr h="370840">
                <a:tc>
                  <a:txBody>
                    <a:bodyPr/>
                    <a:lstStyle/>
                    <a:p>
                      <a:r>
                        <a:rPr lang="en-US" dirty="0"/>
                        <a:t>Category</a:t>
                      </a:r>
                    </a:p>
                  </a:txBody>
                  <a:tcPr/>
                </a:tc>
                <a:tc>
                  <a:txBody>
                    <a:bodyPr/>
                    <a:lstStyle/>
                    <a:p>
                      <a:r>
                        <a:rPr lang="en-US" dirty="0"/>
                        <a:t>Visibility </a:t>
                      </a:r>
                    </a:p>
                  </a:txBody>
                  <a:tcPr/>
                </a:tc>
                <a:extLst>
                  <a:ext uri="{0D108BD9-81ED-4DB2-BD59-A6C34878D82A}">
                    <a16:rowId xmlns:a16="http://schemas.microsoft.com/office/drawing/2014/main" val="10000"/>
                  </a:ext>
                </a:extLst>
              </a:tr>
              <a:tr h="370840">
                <a:tc>
                  <a:txBody>
                    <a:bodyPr/>
                    <a:lstStyle/>
                    <a:p>
                      <a:r>
                        <a:rPr lang="en-US" dirty="0"/>
                        <a:t>Viewable Complete</a:t>
                      </a:r>
                    </a:p>
                  </a:txBody>
                  <a:tcPr/>
                </a:tc>
                <a:tc>
                  <a:txBody>
                    <a:bodyPr/>
                    <a:lstStyle/>
                    <a:p>
                      <a:r>
                        <a:rPr lang="en-US" dirty="0"/>
                        <a:t>Flaws</a:t>
                      </a:r>
                      <a:r>
                        <a:rPr lang="en-US" baseline="0" dirty="0"/>
                        <a:t> – minor or none</a:t>
                      </a:r>
                      <a:endParaRPr lang="en-US" dirty="0"/>
                    </a:p>
                  </a:txBody>
                  <a:tcPr/>
                </a:tc>
                <a:extLst>
                  <a:ext uri="{0D108BD9-81ED-4DB2-BD59-A6C34878D82A}">
                    <a16:rowId xmlns:a16="http://schemas.microsoft.com/office/drawing/2014/main" val="10001"/>
                  </a:ext>
                </a:extLst>
              </a:tr>
              <a:tr h="370840">
                <a:tc>
                  <a:txBody>
                    <a:bodyPr/>
                    <a:lstStyle/>
                    <a:p>
                      <a:r>
                        <a:rPr lang="en-US" dirty="0"/>
                        <a:t>Viewable Incomplete</a:t>
                      </a:r>
                    </a:p>
                  </a:txBody>
                  <a:tcPr/>
                </a:tc>
                <a:tc>
                  <a:txBody>
                    <a:bodyPr/>
                    <a:lstStyle/>
                    <a:p>
                      <a:r>
                        <a:rPr lang="en-US" dirty="0"/>
                        <a:t>Flaws</a:t>
                      </a:r>
                      <a:r>
                        <a:rPr lang="en-US" baseline="0" dirty="0"/>
                        <a:t> – partial, multiple files </a:t>
                      </a:r>
                      <a:endParaRPr lang="en-US" dirty="0"/>
                    </a:p>
                  </a:txBody>
                  <a:tcPr/>
                </a:tc>
                <a:extLst>
                  <a:ext uri="{0D108BD9-81ED-4DB2-BD59-A6C34878D82A}">
                    <a16:rowId xmlns:a16="http://schemas.microsoft.com/office/drawing/2014/main" val="10002"/>
                  </a:ext>
                </a:extLst>
              </a:tr>
              <a:tr h="370840">
                <a:tc>
                  <a:txBody>
                    <a:bodyPr/>
                    <a:lstStyle/>
                    <a:p>
                      <a:r>
                        <a:rPr lang="en-US" dirty="0"/>
                        <a:t>Not viewable</a:t>
                      </a:r>
                    </a:p>
                  </a:txBody>
                  <a:tcPr/>
                </a:tc>
                <a:tc>
                  <a:txBody>
                    <a:bodyPr/>
                    <a:lstStyle/>
                    <a:p>
                      <a:r>
                        <a:rPr lang="en-US" dirty="0"/>
                        <a:t>Data matches file type, Flaw prevents display</a:t>
                      </a:r>
                    </a:p>
                  </a:txBody>
                  <a:tcPr/>
                </a:tc>
                <a:extLst>
                  <a:ext uri="{0D108BD9-81ED-4DB2-BD59-A6C34878D82A}">
                    <a16:rowId xmlns:a16="http://schemas.microsoft.com/office/drawing/2014/main" val="10003"/>
                  </a:ext>
                </a:extLst>
              </a:tr>
              <a:tr h="370840">
                <a:tc>
                  <a:txBody>
                    <a:bodyPr/>
                    <a:lstStyle/>
                    <a:p>
                      <a:r>
                        <a:rPr lang="en-US" dirty="0"/>
                        <a:t>False Positive</a:t>
                      </a:r>
                    </a:p>
                  </a:txBody>
                  <a:tcPr/>
                </a:tc>
                <a:tc>
                  <a:txBody>
                    <a:bodyPr/>
                    <a:lstStyle/>
                    <a:p>
                      <a:r>
                        <a:rPr lang="en-US" dirty="0"/>
                        <a:t>Data doesn’t match file type</a:t>
                      </a:r>
                    </a:p>
                  </a:txBody>
                  <a:tcPr/>
                </a:tc>
                <a:extLst>
                  <a:ext uri="{0D108BD9-81ED-4DB2-BD59-A6C34878D82A}">
                    <a16:rowId xmlns:a16="http://schemas.microsoft.com/office/drawing/2014/main" val="10004"/>
                  </a:ext>
                </a:extLst>
              </a:tr>
            </a:tbl>
          </a:graphicData>
        </a:graphic>
      </p:graphicFrame>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25</a:t>
            </a:fld>
            <a:endParaRPr lang="en-US"/>
          </a:p>
        </p:txBody>
      </p:sp>
      <p:sp>
        <p:nvSpPr>
          <p:cNvPr id="8" name="TextBox 7"/>
          <p:cNvSpPr txBox="1"/>
          <p:nvPr/>
        </p:nvSpPr>
        <p:spPr>
          <a:xfrm>
            <a:off x="2303462" y="2054469"/>
            <a:ext cx="4331514" cy="1569660"/>
          </a:xfrm>
          <a:prstGeom prst="rect">
            <a:avLst/>
          </a:prstGeom>
          <a:noFill/>
        </p:spPr>
        <p:txBody>
          <a:bodyPr wrap="square" rtlCol="0">
            <a:spAutoFit/>
          </a:bodyPr>
          <a:lstStyle/>
          <a:p>
            <a:pPr marL="285750" indent="-285750">
              <a:buFont typeface="Arial"/>
              <a:buChar char="•"/>
            </a:pPr>
            <a:r>
              <a:rPr lang="en-US" sz="2400" dirty="0"/>
              <a:t>Each file checked for visibility by two independent observers</a:t>
            </a:r>
          </a:p>
          <a:p>
            <a:pPr marL="285750" indent="-285750">
              <a:buFont typeface="Arial"/>
              <a:buChar char="•"/>
            </a:pPr>
            <a:r>
              <a:rPr lang="en-US" sz="2400" dirty="0"/>
              <a:t>Resolve differences if disagreement</a:t>
            </a:r>
          </a:p>
        </p:txBody>
      </p:sp>
      <p:pic>
        <p:nvPicPr>
          <p:cNvPr id="3" name="Picture 2" descr="Picture of a snow covered tree distorted by a blue overlaying box"/>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845" y="1983351"/>
            <a:ext cx="1377373" cy="1839349"/>
          </a:xfrm>
          <a:prstGeom prst="rect">
            <a:avLst/>
          </a:prstGeom>
        </p:spPr>
      </p:pic>
      <p:pic>
        <p:nvPicPr>
          <p:cNvPr id="11" name="Picture 10" descr="Picture of a building, covered halfway by a black box">
            <a:extLst>
              <a:ext uri="{FF2B5EF4-FFF2-40B4-BE49-F238E27FC236}">
                <a16:creationId xmlns:a16="http://schemas.microsoft.com/office/drawing/2014/main" id="{DFEB55E9-284C-BD43-87B4-57B37F553D74}"/>
              </a:ext>
            </a:extLst>
          </p:cNvPr>
          <p:cNvPicPr>
            <a:picLocks noChangeAspect="1"/>
          </p:cNvPicPr>
          <p:nvPr/>
        </p:nvPicPr>
        <p:blipFill>
          <a:blip r:embed="rId4"/>
          <a:stretch>
            <a:fillRect/>
          </a:stretch>
        </p:blipFill>
        <p:spPr>
          <a:xfrm>
            <a:off x="6871030" y="2016055"/>
            <a:ext cx="2184400" cy="1574800"/>
          </a:xfrm>
          <a:prstGeom prst="rect">
            <a:avLst/>
          </a:prstGeom>
        </p:spPr>
      </p:pic>
    </p:spTree>
    <p:extLst>
      <p:ext uri="{BB962C8B-B14F-4D97-AF65-F5344CB8AC3E}">
        <p14:creationId xmlns:p14="http://schemas.microsoft.com/office/powerpoint/2010/main" val="3615539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Data-driven Measurement </a:t>
            </a:r>
          </a:p>
        </p:txBody>
      </p:sp>
      <p:sp>
        <p:nvSpPr>
          <p:cNvPr id="3" name="Content Placeholder 2"/>
          <p:cNvSpPr>
            <a:spLocks noGrp="1"/>
          </p:cNvSpPr>
          <p:nvPr>
            <p:ph idx="1"/>
          </p:nvPr>
        </p:nvSpPr>
        <p:spPr/>
        <p:txBody>
          <a:bodyPr>
            <a:normAutofit fontScale="85000" lnSpcReduction="10000"/>
          </a:bodyPr>
          <a:lstStyle/>
          <a:p>
            <a:r>
              <a:rPr lang="en-US" dirty="0"/>
              <a:t>We know the ground truth</a:t>
            </a:r>
          </a:p>
          <a:p>
            <a:r>
              <a:rPr lang="en-US" dirty="0"/>
              <a:t>Based on sectors present in carved files and information retrieval based statistics – evaluate returned data</a:t>
            </a:r>
          </a:p>
          <a:p>
            <a:pPr lvl="1"/>
            <a:r>
              <a:rPr lang="en-US" dirty="0"/>
              <a:t>Relevant – sector comes from a source file in </a:t>
            </a:r>
            <a:r>
              <a:rPr lang="en-US" dirty="0" err="1"/>
              <a:t>dd</a:t>
            </a:r>
            <a:r>
              <a:rPr lang="en-US" dirty="0"/>
              <a:t> file</a:t>
            </a:r>
          </a:p>
          <a:p>
            <a:pPr lvl="1"/>
            <a:r>
              <a:rPr lang="en-US" dirty="0"/>
              <a:t>Retrieved – sector returned in a carved file</a:t>
            </a:r>
          </a:p>
          <a:p>
            <a:r>
              <a:rPr lang="en-US" dirty="0"/>
              <a:t>P = (relevant </a:t>
            </a:r>
            <a:r>
              <a:rPr lang="en-US" dirty="0">
                <a:ea typeface="ＭＳ ゴシック"/>
                <a:cs typeface="ＭＳ ゴシック"/>
              </a:rPr>
              <a:t>∧</a:t>
            </a:r>
            <a:r>
              <a:rPr lang="en-US" dirty="0"/>
              <a:t> retrieved)/retrieved  -- fraction of retrieved sectors from a source file  -- </a:t>
            </a:r>
            <a:r>
              <a:rPr lang="en-US" b="1" dirty="0"/>
              <a:t>how much noise returned</a:t>
            </a:r>
          </a:p>
          <a:p>
            <a:r>
              <a:rPr lang="en-US" dirty="0"/>
              <a:t>R = (relevant </a:t>
            </a:r>
            <a:r>
              <a:rPr lang="en-US" dirty="0">
                <a:ea typeface="ＭＳ ゴシック"/>
                <a:cs typeface="ＭＳ ゴシック"/>
              </a:rPr>
              <a:t>∧ retrieved)/relevant – fraction of relevant sectors retrieved – </a:t>
            </a:r>
            <a:r>
              <a:rPr lang="en-US" b="1" dirty="0">
                <a:ea typeface="ＭＳ ゴシック"/>
                <a:cs typeface="ＭＳ ゴシック"/>
              </a:rPr>
              <a:t>how much stuff missed</a:t>
            </a:r>
          </a:p>
          <a:p>
            <a:r>
              <a:rPr lang="en-US" dirty="0">
                <a:latin typeface="ＭＳ ゴシック"/>
                <a:ea typeface="ＭＳ ゴシック"/>
                <a:cs typeface="ＭＳ ゴシック"/>
              </a:rPr>
              <a:t>F = 2 x (P x R)/(P + R) – average of P &amp; R</a:t>
            </a:r>
            <a:endParaRPr lang="en-US" dirty="0"/>
          </a:p>
          <a:p>
            <a:endParaRPr lang="en-US" dirty="0"/>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26</a:t>
            </a:fld>
            <a:endParaRPr lang="en-US"/>
          </a:p>
        </p:txBody>
      </p:sp>
    </p:spTree>
    <p:extLst>
      <p:ext uri="{BB962C8B-B14F-4D97-AF65-F5344CB8AC3E}">
        <p14:creationId xmlns:p14="http://schemas.microsoft.com/office/powerpoint/2010/main" val="358581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Rabbit-hole of Interesting Behavior</a:t>
            </a:r>
          </a:p>
        </p:txBody>
      </p:sp>
      <p:sp>
        <p:nvSpPr>
          <p:cNvPr id="3" name="Content Placeholder 2"/>
          <p:cNvSpPr>
            <a:spLocks noGrp="1"/>
          </p:cNvSpPr>
          <p:nvPr>
            <p:ph idx="1"/>
          </p:nvPr>
        </p:nvSpPr>
        <p:spPr/>
        <p:txBody>
          <a:bodyPr>
            <a:normAutofit fontScale="70000" lnSpcReduction="20000"/>
          </a:bodyPr>
          <a:lstStyle/>
          <a:p>
            <a:r>
              <a:rPr lang="en-US" dirty="0"/>
              <a:t>One tool (A) recovered 8 tiff files from the unpadded </a:t>
            </a:r>
            <a:r>
              <a:rPr lang="en-US" dirty="0" err="1"/>
              <a:t>dd</a:t>
            </a:r>
            <a:r>
              <a:rPr lang="en-US" dirty="0"/>
              <a:t> file</a:t>
            </a:r>
          </a:p>
          <a:p>
            <a:r>
              <a:rPr lang="en-US" dirty="0"/>
              <a:t>F score for tiff files was 1.00</a:t>
            </a:r>
          </a:p>
          <a:p>
            <a:r>
              <a:rPr lang="en-US" dirty="0"/>
              <a:t>But, only one file was viewable, seven were not viewable</a:t>
            </a:r>
          </a:p>
          <a:p>
            <a:r>
              <a:rPr lang="en-US" dirty="0"/>
              <a:t>Examination of the eight files – last sector of tiff file replaced by noise in the carved file</a:t>
            </a:r>
          </a:p>
          <a:p>
            <a:r>
              <a:rPr lang="en-US" dirty="0"/>
              <a:t>That last sector is critical to having a displayable file</a:t>
            </a:r>
          </a:p>
          <a:p>
            <a:r>
              <a:rPr lang="en-US" dirty="0"/>
              <a:t>Other tools on same data –</a:t>
            </a:r>
          </a:p>
          <a:p>
            <a:pPr lvl="1"/>
            <a:r>
              <a:rPr lang="en-US" dirty="0"/>
              <a:t>Tool B Carved 4 with 3 viewable</a:t>
            </a:r>
          </a:p>
          <a:p>
            <a:pPr lvl="1"/>
            <a:r>
              <a:rPr lang="en-US" dirty="0"/>
              <a:t>Tool C Carved 10, none viewable</a:t>
            </a:r>
          </a:p>
          <a:p>
            <a:pPr lvl="1"/>
            <a:r>
              <a:rPr lang="en-US" dirty="0"/>
              <a:t>Tool D Carved 8, all viewable</a:t>
            </a:r>
          </a:p>
          <a:p>
            <a:r>
              <a:rPr lang="en-US" dirty="0"/>
              <a:t>Without both measures we wouldn’t know how close the tool was. Maybe an investigator can repair the file and extract a critical piece of evidence</a:t>
            </a:r>
          </a:p>
        </p:txBody>
      </p:sp>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27</a:t>
            </a:fld>
            <a:endParaRPr lang="en-US"/>
          </a:p>
        </p:txBody>
      </p:sp>
    </p:spTree>
    <p:extLst>
      <p:ext uri="{BB962C8B-B14F-4D97-AF65-F5344CB8AC3E}">
        <p14:creationId xmlns:p14="http://schemas.microsoft.com/office/powerpoint/2010/main" val="3468738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404D-BB98-2D4F-BE41-EBA19D8EC18A}"/>
              </a:ext>
            </a:extLst>
          </p:cNvPr>
          <p:cNvSpPr>
            <a:spLocks noGrp="1"/>
          </p:cNvSpPr>
          <p:nvPr>
            <p:ph type="title"/>
          </p:nvPr>
        </p:nvSpPr>
        <p:spPr/>
        <p:txBody>
          <a:bodyPr/>
          <a:lstStyle/>
          <a:p>
            <a:r>
              <a:rPr lang="en-US" dirty="0"/>
              <a:t>Other Resources</a:t>
            </a:r>
          </a:p>
        </p:txBody>
      </p:sp>
      <p:sp>
        <p:nvSpPr>
          <p:cNvPr id="3" name="Content Placeholder 2">
            <a:extLst>
              <a:ext uri="{FF2B5EF4-FFF2-40B4-BE49-F238E27FC236}">
                <a16:creationId xmlns:a16="http://schemas.microsoft.com/office/drawing/2014/main" id="{2942E978-BFA9-BF4D-A2BA-1FD5F011218A}"/>
              </a:ext>
            </a:extLst>
          </p:cNvPr>
          <p:cNvSpPr>
            <a:spLocks noGrp="1"/>
          </p:cNvSpPr>
          <p:nvPr>
            <p:ph idx="1"/>
          </p:nvPr>
        </p:nvSpPr>
        <p:spPr/>
        <p:txBody>
          <a:bodyPr>
            <a:normAutofit/>
          </a:bodyPr>
          <a:lstStyle/>
          <a:p>
            <a:r>
              <a:rPr lang="en-US" dirty="0">
                <a:hlinkClick r:id="rId3"/>
              </a:rPr>
              <a:t>www.SWGDE.org</a:t>
            </a:r>
            <a:endParaRPr lang="en-US" dirty="0"/>
          </a:p>
          <a:p>
            <a:r>
              <a:rPr lang="en-US" dirty="0"/>
              <a:t>CFTT &amp; </a:t>
            </a:r>
            <a:r>
              <a:rPr lang="en-US" dirty="0" err="1"/>
              <a:t>CFReDS</a:t>
            </a:r>
            <a:r>
              <a:rPr lang="en-US" dirty="0"/>
              <a:t>:</a:t>
            </a:r>
          </a:p>
          <a:p>
            <a:pPr lvl="1"/>
            <a:r>
              <a:rPr lang="en-US" dirty="0">
                <a:hlinkClick r:id="rId4"/>
              </a:rPr>
              <a:t>www.cftt.nist.gov</a:t>
            </a:r>
            <a:r>
              <a:rPr lang="en-US" dirty="0"/>
              <a:t>  -- Test Requirements, Test Plans &amp; Tool Test Reports</a:t>
            </a:r>
          </a:p>
          <a:p>
            <a:pPr lvl="1"/>
            <a:r>
              <a:rPr lang="en-US" dirty="0">
                <a:hlinkClick r:id="rId5"/>
              </a:rPr>
              <a:t>www.cfreds.nist.gov</a:t>
            </a:r>
            <a:r>
              <a:rPr lang="en-US" dirty="0"/>
              <a:t> – Test Data Sets</a:t>
            </a:r>
          </a:p>
          <a:p>
            <a:r>
              <a:rPr lang="en-US" dirty="0"/>
              <a:t>UK Forensic Science Regulator:</a:t>
            </a:r>
          </a:p>
          <a:p>
            <a:pPr lvl="1"/>
            <a:r>
              <a:rPr lang="en-US" dirty="0">
                <a:hlinkClick r:id="rId6"/>
              </a:rPr>
              <a:t>https://www.gov.uk/government/organisations/forensic-science-regulator</a:t>
            </a:r>
            <a:endParaRPr lang="en-US" dirty="0"/>
          </a:p>
          <a:p>
            <a:pPr lvl="1"/>
            <a:r>
              <a:rPr lang="en-US" dirty="0"/>
              <a:t>https://</a:t>
            </a:r>
            <a:r>
              <a:rPr lang="en-US" dirty="0" err="1"/>
              <a:t>www.gov.uk</a:t>
            </a:r>
            <a:r>
              <a:rPr lang="en-US" dirty="0"/>
              <a:t>/government/publications/method-validation-in-digital-forensics</a:t>
            </a:r>
          </a:p>
        </p:txBody>
      </p:sp>
      <p:sp>
        <p:nvSpPr>
          <p:cNvPr id="4" name="Date Placeholder 3">
            <a:extLst>
              <a:ext uri="{FF2B5EF4-FFF2-40B4-BE49-F238E27FC236}">
                <a16:creationId xmlns:a16="http://schemas.microsoft.com/office/drawing/2014/main" id="{047D1A0A-19F0-AC48-901E-35265D446593}"/>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26B17C13-E412-F446-B39E-9111460E748F}"/>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F54EB3D7-CF9F-AB4C-8AE2-BD59CAE06D33}"/>
              </a:ext>
            </a:extLst>
          </p:cNvPr>
          <p:cNvSpPr>
            <a:spLocks noGrp="1"/>
          </p:cNvSpPr>
          <p:nvPr>
            <p:ph type="sldNum" sz="quarter" idx="12"/>
          </p:nvPr>
        </p:nvSpPr>
        <p:spPr/>
        <p:txBody>
          <a:bodyPr/>
          <a:lstStyle/>
          <a:p>
            <a:fld id="{259CB5AB-F5B2-C943-89F2-2A2FCCAB7055}" type="slidenum">
              <a:rPr lang="en-US" smtClean="0"/>
              <a:t>28</a:t>
            </a:fld>
            <a:endParaRPr lang="en-US"/>
          </a:p>
        </p:txBody>
      </p:sp>
    </p:spTree>
    <p:extLst>
      <p:ext uri="{BB962C8B-B14F-4D97-AF65-F5344CB8AC3E}">
        <p14:creationId xmlns:p14="http://schemas.microsoft.com/office/powerpoint/2010/main" val="2463550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2AEE-44C6-7846-8C53-01035A816D4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56BAF10-360E-1548-904C-95C7EAAD7A5D}"/>
              </a:ext>
            </a:extLst>
          </p:cNvPr>
          <p:cNvSpPr>
            <a:spLocks noGrp="1"/>
          </p:cNvSpPr>
          <p:nvPr>
            <p:ph idx="1"/>
          </p:nvPr>
        </p:nvSpPr>
        <p:spPr/>
        <p:txBody>
          <a:bodyPr/>
          <a:lstStyle/>
          <a:p>
            <a:r>
              <a:rPr lang="en-US" dirty="0"/>
              <a:t>Most tasks not likely to have an error rate (except for some tasks like matching)</a:t>
            </a:r>
          </a:p>
          <a:p>
            <a:r>
              <a:rPr lang="en-US" dirty="0"/>
              <a:t>Even if you have an error rate it can be misleading or obsolete</a:t>
            </a:r>
          </a:p>
          <a:p>
            <a:r>
              <a:rPr lang="en-US" dirty="0"/>
              <a:t>Use tool testing to uncover tool limitations</a:t>
            </a:r>
          </a:p>
          <a:p>
            <a:r>
              <a:rPr lang="en-US" dirty="0"/>
              <a:t>Work from a list of requirements</a:t>
            </a:r>
          </a:p>
          <a:p>
            <a:r>
              <a:rPr lang="en-US" dirty="0"/>
              <a:t>Design Test Data to try to get the tool to fail sidetracked</a:t>
            </a:r>
          </a:p>
          <a:p>
            <a:r>
              <a:rPr lang="en-US" dirty="0"/>
              <a:t>Look at SWGDE ”Error Mitigation Document” for guidance on reporting on tool limitations</a:t>
            </a:r>
          </a:p>
        </p:txBody>
      </p:sp>
      <p:sp>
        <p:nvSpPr>
          <p:cNvPr id="4" name="Date Placeholder 3">
            <a:extLst>
              <a:ext uri="{FF2B5EF4-FFF2-40B4-BE49-F238E27FC236}">
                <a16:creationId xmlns:a16="http://schemas.microsoft.com/office/drawing/2014/main" id="{AD9ACCAC-CD64-E74F-BCF1-7628809E9CFE}"/>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0BF60AD7-AD37-C24B-9EED-BB48C18FAF15}"/>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04F3661E-F1CC-854A-85AD-27BA4B28B070}"/>
              </a:ext>
            </a:extLst>
          </p:cNvPr>
          <p:cNvSpPr>
            <a:spLocks noGrp="1"/>
          </p:cNvSpPr>
          <p:nvPr>
            <p:ph type="sldNum" sz="quarter" idx="12"/>
          </p:nvPr>
        </p:nvSpPr>
        <p:spPr/>
        <p:txBody>
          <a:bodyPr/>
          <a:lstStyle/>
          <a:p>
            <a:fld id="{259CB5AB-F5B2-C943-89F2-2A2FCCAB7055}" type="slidenum">
              <a:rPr lang="en-US" smtClean="0"/>
              <a:t>29</a:t>
            </a:fld>
            <a:endParaRPr lang="en-US"/>
          </a:p>
        </p:txBody>
      </p:sp>
    </p:spTree>
    <p:extLst>
      <p:ext uri="{BB962C8B-B14F-4D97-AF65-F5344CB8AC3E}">
        <p14:creationId xmlns:p14="http://schemas.microsoft.com/office/powerpoint/2010/main" val="196304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8B2B-9623-7248-92AC-4F2910A58F98}"/>
              </a:ext>
            </a:extLst>
          </p:cNvPr>
          <p:cNvSpPr>
            <a:spLocks noGrp="1"/>
          </p:cNvSpPr>
          <p:nvPr>
            <p:ph type="title"/>
          </p:nvPr>
        </p:nvSpPr>
        <p:spPr/>
        <p:txBody>
          <a:bodyPr/>
          <a:lstStyle/>
          <a:p>
            <a:r>
              <a:rPr lang="en-US" dirty="0"/>
              <a:t>NIST &amp; CFTT</a:t>
            </a:r>
          </a:p>
        </p:txBody>
      </p:sp>
      <p:sp>
        <p:nvSpPr>
          <p:cNvPr id="3" name="Content Placeholder 2">
            <a:extLst>
              <a:ext uri="{FF2B5EF4-FFF2-40B4-BE49-F238E27FC236}">
                <a16:creationId xmlns:a16="http://schemas.microsoft.com/office/drawing/2014/main" id="{141B9F56-BDD7-E841-AED5-6C1F7E0B0BE1}"/>
              </a:ext>
            </a:extLst>
          </p:cNvPr>
          <p:cNvSpPr>
            <a:spLocks noGrp="1"/>
          </p:cNvSpPr>
          <p:nvPr>
            <p:ph idx="1"/>
          </p:nvPr>
        </p:nvSpPr>
        <p:spPr>
          <a:xfrm>
            <a:off x="838200" y="1825625"/>
            <a:ext cx="9396046" cy="4351338"/>
          </a:xfrm>
        </p:spPr>
        <p:txBody>
          <a:bodyPr/>
          <a:lstStyle/>
          <a:p>
            <a:r>
              <a:rPr lang="en-US" dirty="0"/>
              <a:t>CFTT – Computer Forensics Tool Testing project</a:t>
            </a:r>
          </a:p>
          <a:p>
            <a:r>
              <a:rPr lang="en-US" dirty="0"/>
              <a:t>Established in 2000 to provide a methodology for testing computer forensic software tools</a:t>
            </a:r>
          </a:p>
          <a:p>
            <a:r>
              <a:rPr lang="en-US" dirty="0"/>
              <a:t>Develop . . .</a:t>
            </a:r>
          </a:p>
          <a:p>
            <a:pPr lvl="1"/>
            <a:r>
              <a:rPr lang="en-US" dirty="0"/>
              <a:t>Tool Requirements</a:t>
            </a:r>
          </a:p>
          <a:p>
            <a:pPr lvl="1"/>
            <a:r>
              <a:rPr lang="en-US" dirty="0"/>
              <a:t>Methods to test tools against tool requirements</a:t>
            </a:r>
          </a:p>
          <a:p>
            <a:pPr lvl="1"/>
            <a:r>
              <a:rPr lang="en-US" dirty="0"/>
              <a:t>Test data sets (</a:t>
            </a:r>
            <a:r>
              <a:rPr lang="en-US" dirty="0" err="1"/>
              <a:t>CFReDS</a:t>
            </a:r>
            <a:r>
              <a:rPr lang="en-US" dirty="0"/>
              <a:t>) and tools to generate test data sets </a:t>
            </a:r>
          </a:p>
          <a:p>
            <a:r>
              <a:rPr lang="en-US" dirty="0"/>
              <a:t>Federated Testing – Test plan in a box: select test data, run tests, record results, generate standard format test report and share results.</a:t>
            </a:r>
          </a:p>
        </p:txBody>
      </p:sp>
      <p:sp>
        <p:nvSpPr>
          <p:cNvPr id="4" name="Date Placeholder 3">
            <a:extLst>
              <a:ext uri="{FF2B5EF4-FFF2-40B4-BE49-F238E27FC236}">
                <a16:creationId xmlns:a16="http://schemas.microsoft.com/office/drawing/2014/main" id="{1C59E8AB-6A64-5548-B7FE-09741E4D3E46}"/>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B14A9475-F276-D747-AADD-E2784B9E0577}"/>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18E8B929-1F62-F147-A5F2-ECD8B6C84F9A}"/>
              </a:ext>
            </a:extLst>
          </p:cNvPr>
          <p:cNvSpPr>
            <a:spLocks noGrp="1"/>
          </p:cNvSpPr>
          <p:nvPr>
            <p:ph type="sldNum" sz="quarter" idx="12"/>
          </p:nvPr>
        </p:nvSpPr>
        <p:spPr/>
        <p:txBody>
          <a:bodyPr/>
          <a:lstStyle/>
          <a:p>
            <a:fld id="{259CB5AB-F5B2-C943-89F2-2A2FCCAB7055}" type="slidenum">
              <a:rPr lang="en-US" smtClean="0"/>
              <a:t>3</a:t>
            </a:fld>
            <a:endParaRPr lang="en-US"/>
          </a:p>
        </p:txBody>
      </p:sp>
    </p:spTree>
    <p:extLst>
      <p:ext uri="{BB962C8B-B14F-4D97-AF65-F5344CB8AC3E}">
        <p14:creationId xmlns:p14="http://schemas.microsoft.com/office/powerpoint/2010/main" val="200763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32541386"/>
              </p:ext>
            </p:extLst>
          </p:nvPr>
        </p:nvGraphicFramePr>
        <p:xfrm>
          <a:off x="1714500" y="1828800"/>
          <a:ext cx="8172450" cy="1402080"/>
        </p:xfrm>
        <a:graphic>
          <a:graphicData uri="http://schemas.openxmlformats.org/drawingml/2006/table">
            <a:tbl>
              <a:tblPr firstRow="1" bandRow="1">
                <a:tableStyleId>{2D5ABB26-0587-4C30-8999-92F81FD0307C}</a:tableStyleId>
              </a:tblPr>
              <a:tblGrid>
                <a:gridCol w="4086225">
                  <a:extLst>
                    <a:ext uri="{9D8B030D-6E8A-4147-A177-3AD203B41FA5}">
                      <a16:colId xmlns:a16="http://schemas.microsoft.com/office/drawing/2014/main" val="20000"/>
                    </a:ext>
                  </a:extLst>
                </a:gridCol>
                <a:gridCol w="4086225">
                  <a:extLst>
                    <a:ext uri="{9D8B030D-6E8A-4147-A177-3AD203B41FA5}">
                      <a16:colId xmlns:a16="http://schemas.microsoft.com/office/drawing/2014/main" val="20001"/>
                    </a:ext>
                  </a:extLst>
                </a:gridCol>
              </a:tblGrid>
              <a:tr h="370840">
                <a:tc>
                  <a:txBody>
                    <a:bodyPr/>
                    <a:lstStyle/>
                    <a:p>
                      <a:r>
                        <a:rPr lang="en-US" sz="2000" dirty="0"/>
                        <a:t>Jim Lyle</a:t>
                      </a:r>
                    </a:p>
                    <a:p>
                      <a:r>
                        <a:rPr lang="en-US" sz="2000" dirty="0">
                          <a:hlinkClick r:id="rId3"/>
                        </a:rPr>
                        <a:t>JLYLE@NIST.GOV</a:t>
                      </a:r>
                      <a:endParaRPr lang="en-US" sz="2000" dirty="0"/>
                    </a:p>
                  </a:txBody>
                  <a:tcPr/>
                </a:tc>
                <a:tc>
                  <a:txBody>
                    <a:bodyPr/>
                    <a:lstStyle/>
                    <a:p>
                      <a:r>
                        <a:rPr lang="en-US" sz="2000" dirty="0"/>
                        <a:t>Rick Ayers</a:t>
                      </a:r>
                    </a:p>
                    <a:p>
                      <a:r>
                        <a:rPr lang="en-US" sz="2000" dirty="0">
                          <a:hlinkClick r:id="rId4" action="ppaction://hlinkfile"/>
                        </a:rPr>
                        <a:t>RICHARD.AYERS@NIST.GOV</a:t>
                      </a:r>
                      <a:endParaRPr lang="en-US" sz="2000" dirty="0"/>
                    </a:p>
                  </a:txBody>
                  <a:tcPr/>
                </a:tc>
                <a:extLst>
                  <a:ext uri="{0D108BD9-81ED-4DB2-BD59-A6C34878D82A}">
                    <a16:rowId xmlns:a16="http://schemas.microsoft.com/office/drawing/2014/main" val="10000"/>
                  </a:ext>
                </a:extLst>
              </a:tr>
              <a:tr h="370840">
                <a:tc>
                  <a:txBody>
                    <a:bodyPr/>
                    <a:lstStyle/>
                    <a:p>
                      <a:r>
                        <a:rPr lang="en-US" sz="2000" dirty="0"/>
                        <a:t>Barbara</a:t>
                      </a:r>
                      <a:r>
                        <a:rPr lang="en-US" sz="2000" baseline="0" dirty="0"/>
                        <a:t> </a:t>
                      </a:r>
                      <a:r>
                        <a:rPr lang="en-US" sz="2000" baseline="0" dirty="0" err="1"/>
                        <a:t>Guttman</a:t>
                      </a:r>
                      <a:endParaRPr lang="en-US" sz="2000" baseline="0" dirty="0"/>
                    </a:p>
                    <a:p>
                      <a:r>
                        <a:rPr lang="en-US" sz="2000" dirty="0">
                          <a:hlinkClick r:id="rId5"/>
                        </a:rPr>
                        <a:t>BARBARA.GUTTMAN@NIST.GOV</a:t>
                      </a:r>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bl>
          </a:graphicData>
        </a:graphic>
      </p:graphicFrame>
      <p:sp>
        <p:nvSpPr>
          <p:cNvPr id="4" name="Date Placeholder 3"/>
          <p:cNvSpPr>
            <a:spLocks noGrp="1"/>
          </p:cNvSpPr>
          <p:nvPr>
            <p:ph type="dt" sz="half" idx="10"/>
          </p:nvPr>
        </p:nvSpPr>
        <p:spPr/>
        <p:txBody>
          <a:bodyPr/>
          <a:lstStyle/>
          <a:p>
            <a:r>
              <a:rPr lang="en-US"/>
              <a:t>Nov 8, 2018</a:t>
            </a:r>
          </a:p>
        </p:txBody>
      </p:sp>
      <p:sp>
        <p:nvSpPr>
          <p:cNvPr id="5" name="Footer Placeholder 4"/>
          <p:cNvSpPr>
            <a:spLocks noGrp="1"/>
          </p:cNvSpPr>
          <p:nvPr>
            <p:ph type="ftr" sz="quarter" idx="11"/>
          </p:nvPr>
        </p:nvSpPr>
        <p:spPr/>
        <p:txBody>
          <a:bodyPr/>
          <a:lstStyle/>
          <a:p>
            <a:r>
              <a:rPr lang="en-US"/>
              <a:t>LEVA @ San Antonio</a:t>
            </a:r>
          </a:p>
        </p:txBody>
      </p:sp>
      <p:sp>
        <p:nvSpPr>
          <p:cNvPr id="6" name="Slide Number Placeholder 5"/>
          <p:cNvSpPr>
            <a:spLocks noGrp="1"/>
          </p:cNvSpPr>
          <p:nvPr>
            <p:ph type="sldNum" sz="quarter" idx="12"/>
          </p:nvPr>
        </p:nvSpPr>
        <p:spPr/>
        <p:txBody>
          <a:bodyPr/>
          <a:lstStyle/>
          <a:p>
            <a:fld id="{93E4AAA4-6363-4581-962D-1ACCC2D600C5}" type="slidenum">
              <a:rPr lang="en-US" smtClean="0"/>
              <a:t>30</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822541187"/>
              </p:ext>
            </p:extLst>
          </p:nvPr>
        </p:nvGraphicFramePr>
        <p:xfrm>
          <a:off x="2847879" y="4229484"/>
          <a:ext cx="6347972" cy="792480"/>
        </p:xfrm>
        <a:graphic>
          <a:graphicData uri="http://schemas.openxmlformats.org/drawingml/2006/table">
            <a:tbl>
              <a:tblPr firstRow="1" bandRow="1">
                <a:tableStyleId>{2D5ABB26-0587-4C30-8999-92F81FD0307C}</a:tableStyleId>
              </a:tblPr>
              <a:tblGrid>
                <a:gridCol w="3961744">
                  <a:extLst>
                    <a:ext uri="{9D8B030D-6E8A-4147-A177-3AD203B41FA5}">
                      <a16:colId xmlns:a16="http://schemas.microsoft.com/office/drawing/2014/main" val="20000"/>
                    </a:ext>
                  </a:extLst>
                </a:gridCol>
                <a:gridCol w="2386228">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hlinkClick r:id="rId6"/>
                        </a:rPr>
                        <a:t>http://www.cfreds.nist.gov</a:t>
                      </a:r>
                      <a:endParaRPr lang="en-US" sz="2000" dirty="0"/>
                    </a:p>
                  </a:txBody>
                  <a:tcPr/>
                </a:tc>
                <a:tc>
                  <a:txBody>
                    <a:bodyPr/>
                    <a:lstStyle/>
                    <a:p>
                      <a:r>
                        <a:rPr lang="en-US" sz="2000" dirty="0"/>
                        <a:t>Test Data Sets</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hlinkClick r:id="rId7"/>
                        </a:rPr>
                        <a:t>http://www.cftt.nist.gov</a:t>
                      </a:r>
                      <a:endParaRPr lang="en-US" sz="2000" dirty="0">
                        <a:solidFill>
                          <a:schemeClr val="tx1"/>
                        </a:solidFill>
                      </a:endParaRPr>
                    </a:p>
                  </a:txBody>
                  <a:tcPr/>
                </a:tc>
                <a:tc>
                  <a:txBody>
                    <a:bodyPr/>
                    <a:lstStyle/>
                    <a:p>
                      <a:r>
                        <a:rPr lang="en-US" sz="2000" dirty="0"/>
                        <a:t>Test Reports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3821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15F8-5381-084B-97BF-8C325F60E28B}"/>
              </a:ext>
            </a:extLst>
          </p:cNvPr>
          <p:cNvSpPr>
            <a:spLocks noGrp="1"/>
          </p:cNvSpPr>
          <p:nvPr>
            <p:ph type="title"/>
          </p:nvPr>
        </p:nvSpPr>
        <p:spPr/>
        <p:txBody>
          <a:bodyPr/>
          <a:lstStyle/>
          <a:p>
            <a:r>
              <a:rPr lang="en-US" dirty="0"/>
              <a:t>CFTT Testing</a:t>
            </a:r>
          </a:p>
        </p:txBody>
      </p:sp>
      <p:sp>
        <p:nvSpPr>
          <p:cNvPr id="3" name="Content Placeholder 2">
            <a:extLst>
              <a:ext uri="{FF2B5EF4-FFF2-40B4-BE49-F238E27FC236}">
                <a16:creationId xmlns:a16="http://schemas.microsoft.com/office/drawing/2014/main" id="{00DEE015-FE8C-584F-B4D6-A889462977AF}"/>
              </a:ext>
            </a:extLst>
          </p:cNvPr>
          <p:cNvSpPr>
            <a:spLocks noGrp="1"/>
          </p:cNvSpPr>
          <p:nvPr>
            <p:ph idx="1"/>
          </p:nvPr>
        </p:nvSpPr>
        <p:spPr>
          <a:xfrm>
            <a:off x="791308" y="2495450"/>
            <a:ext cx="6037385" cy="4351338"/>
          </a:xfrm>
        </p:spPr>
        <p:txBody>
          <a:bodyPr/>
          <a:lstStyle/>
          <a:p>
            <a:pPr marL="0" indent="0">
              <a:buNone/>
            </a:pPr>
            <a:endParaRPr lang="en-US" dirty="0"/>
          </a:p>
          <a:p>
            <a:pPr>
              <a:lnSpc>
                <a:spcPct val="100000"/>
              </a:lnSpc>
            </a:pPr>
            <a:r>
              <a:rPr lang="en-US" sz="2800" dirty="0"/>
              <a:t>Digital Data Acquisition</a:t>
            </a:r>
          </a:p>
          <a:p>
            <a:pPr>
              <a:lnSpc>
                <a:spcPct val="100000"/>
              </a:lnSpc>
            </a:pPr>
            <a:r>
              <a:rPr lang="en-US" sz="2800" dirty="0"/>
              <a:t>Write Blocking</a:t>
            </a:r>
          </a:p>
          <a:p>
            <a:pPr>
              <a:lnSpc>
                <a:spcPct val="100000"/>
              </a:lnSpc>
            </a:pPr>
            <a:r>
              <a:rPr lang="en-US" sz="2800" dirty="0"/>
              <a:t>Drive Wiping </a:t>
            </a:r>
          </a:p>
          <a:p>
            <a:pPr>
              <a:lnSpc>
                <a:spcPct val="100000"/>
              </a:lnSpc>
            </a:pPr>
            <a:r>
              <a:rPr lang="en-US" sz="2800" dirty="0"/>
              <a:t>Deleted File Recovery (Meta-data based)</a:t>
            </a:r>
          </a:p>
        </p:txBody>
      </p:sp>
      <p:sp>
        <p:nvSpPr>
          <p:cNvPr id="4" name="Date Placeholder 3">
            <a:extLst>
              <a:ext uri="{FF2B5EF4-FFF2-40B4-BE49-F238E27FC236}">
                <a16:creationId xmlns:a16="http://schemas.microsoft.com/office/drawing/2014/main" id="{3A1B2EA6-A873-9C40-8ABE-EBAC2A5B4A5E}"/>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A82AE14B-3CE1-B94B-880B-EFAC395F3382}"/>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AFAB411D-3E22-DE42-935C-6DB8694D739D}"/>
              </a:ext>
            </a:extLst>
          </p:cNvPr>
          <p:cNvSpPr>
            <a:spLocks noGrp="1"/>
          </p:cNvSpPr>
          <p:nvPr>
            <p:ph type="sldNum" sz="quarter" idx="12"/>
          </p:nvPr>
        </p:nvSpPr>
        <p:spPr/>
        <p:txBody>
          <a:bodyPr/>
          <a:lstStyle/>
          <a:p>
            <a:fld id="{259CB5AB-F5B2-C943-89F2-2A2FCCAB7055}" type="slidenum">
              <a:rPr lang="en-US" smtClean="0"/>
              <a:t>4</a:t>
            </a:fld>
            <a:endParaRPr lang="en-US"/>
          </a:p>
        </p:txBody>
      </p:sp>
      <p:sp>
        <p:nvSpPr>
          <p:cNvPr id="7" name="TextBox 6">
            <a:extLst>
              <a:ext uri="{FF2B5EF4-FFF2-40B4-BE49-F238E27FC236}">
                <a16:creationId xmlns:a16="http://schemas.microsoft.com/office/drawing/2014/main" id="{0385478B-37C5-964A-BF84-B8DB7A85BDE2}"/>
              </a:ext>
            </a:extLst>
          </p:cNvPr>
          <p:cNvSpPr txBox="1"/>
          <p:nvPr/>
        </p:nvSpPr>
        <p:spPr>
          <a:xfrm>
            <a:off x="6219092" y="3042138"/>
            <a:ext cx="3631224"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Registry  Forensics</a:t>
            </a:r>
          </a:p>
          <a:p>
            <a:pPr marL="457200" indent="-457200">
              <a:buFont typeface="Arial" panose="020B0604020202020204" pitchFamily="34" charset="0"/>
              <a:buChar char="•"/>
            </a:pPr>
            <a:r>
              <a:rPr lang="en-US" sz="2800" dirty="0"/>
              <a:t>String Search</a:t>
            </a:r>
          </a:p>
          <a:p>
            <a:pPr marL="457200" indent="-457200">
              <a:buFont typeface="Arial" panose="020B0604020202020204" pitchFamily="34" charset="0"/>
              <a:buChar char="•"/>
            </a:pPr>
            <a:r>
              <a:rPr lang="en-US" sz="2800" dirty="0"/>
              <a:t>Mobile Devices </a:t>
            </a:r>
          </a:p>
          <a:p>
            <a:pPr marL="457200" indent="-457200">
              <a:buFont typeface="Arial" panose="020B0604020202020204" pitchFamily="34" charset="0"/>
              <a:buChar char="•"/>
            </a:pPr>
            <a:r>
              <a:rPr lang="en-US" sz="2800" dirty="0"/>
              <a:t>File Carving</a:t>
            </a:r>
          </a:p>
          <a:p>
            <a:endParaRPr lang="en-US" sz="2800" dirty="0"/>
          </a:p>
        </p:txBody>
      </p:sp>
      <p:sp>
        <p:nvSpPr>
          <p:cNvPr id="8" name="TextBox 7">
            <a:extLst>
              <a:ext uri="{FF2B5EF4-FFF2-40B4-BE49-F238E27FC236}">
                <a16:creationId xmlns:a16="http://schemas.microsoft.com/office/drawing/2014/main" id="{6389F2C7-D468-5E49-B7FC-DA377A280441}"/>
              </a:ext>
            </a:extLst>
          </p:cNvPr>
          <p:cNvSpPr txBox="1"/>
          <p:nvPr/>
        </p:nvSpPr>
        <p:spPr>
          <a:xfrm>
            <a:off x="1180403" y="2017141"/>
            <a:ext cx="8124092" cy="1231106"/>
          </a:xfrm>
          <a:prstGeom prst="rect">
            <a:avLst/>
          </a:prstGeom>
          <a:noFill/>
        </p:spPr>
        <p:txBody>
          <a:bodyPr wrap="square" rtlCol="0">
            <a:spAutoFit/>
          </a:bodyPr>
          <a:lstStyle/>
          <a:p>
            <a:r>
              <a:rPr lang="en-US" sz="2800" dirty="0"/>
              <a:t>There are CFTT test methodologies (requirements and test plans) &amp; Test Reports for:</a:t>
            </a:r>
          </a:p>
          <a:p>
            <a:endParaRPr lang="en-US" dirty="0"/>
          </a:p>
        </p:txBody>
      </p:sp>
    </p:spTree>
    <p:extLst>
      <p:ext uri="{BB962C8B-B14F-4D97-AF65-F5344CB8AC3E}">
        <p14:creationId xmlns:p14="http://schemas.microsoft.com/office/powerpoint/2010/main" val="399585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C8A2-CF0C-0F47-BCAC-F9A7C153690F}"/>
              </a:ext>
            </a:extLst>
          </p:cNvPr>
          <p:cNvSpPr>
            <a:spLocks noGrp="1"/>
          </p:cNvSpPr>
          <p:nvPr>
            <p:ph type="title"/>
          </p:nvPr>
        </p:nvSpPr>
        <p:spPr/>
        <p:txBody>
          <a:bodyPr/>
          <a:lstStyle/>
          <a:p>
            <a:r>
              <a:rPr lang="en-US" dirty="0"/>
              <a:t>Characterizing Reliability</a:t>
            </a:r>
          </a:p>
        </p:txBody>
      </p:sp>
      <p:sp>
        <p:nvSpPr>
          <p:cNvPr id="3" name="Content Placeholder 2">
            <a:extLst>
              <a:ext uri="{FF2B5EF4-FFF2-40B4-BE49-F238E27FC236}">
                <a16:creationId xmlns:a16="http://schemas.microsoft.com/office/drawing/2014/main" id="{7CEED408-BF6A-774B-9F92-B2B1DD7E70D5}"/>
              </a:ext>
            </a:extLst>
          </p:cNvPr>
          <p:cNvSpPr>
            <a:spLocks noGrp="1"/>
          </p:cNvSpPr>
          <p:nvPr>
            <p:ph idx="1"/>
          </p:nvPr>
        </p:nvSpPr>
        <p:spPr/>
        <p:txBody>
          <a:bodyPr>
            <a:normAutofit/>
          </a:bodyPr>
          <a:lstStyle/>
          <a:p>
            <a:r>
              <a:rPr lang="en-US" dirty="0"/>
              <a:t>Daubert – criteria to help assess reliability admissibility of scientific testimony</a:t>
            </a:r>
          </a:p>
          <a:p>
            <a:pPr lvl="2">
              <a:buFont typeface="Courier New"/>
              <a:buChar char="o"/>
            </a:pPr>
            <a:r>
              <a:rPr lang="en-US" dirty="0"/>
              <a:t>Tested</a:t>
            </a:r>
          </a:p>
          <a:p>
            <a:pPr lvl="2">
              <a:buFont typeface="Courier New"/>
              <a:buChar char="o"/>
            </a:pPr>
            <a:r>
              <a:rPr lang="en-US" dirty="0"/>
              <a:t>Peer review</a:t>
            </a:r>
          </a:p>
          <a:p>
            <a:pPr lvl="2">
              <a:buFont typeface="Courier New"/>
              <a:buChar char="o"/>
            </a:pPr>
            <a:r>
              <a:rPr lang="en-US" dirty="0"/>
              <a:t>Error rate  </a:t>
            </a:r>
          </a:p>
          <a:p>
            <a:pPr lvl="2">
              <a:buFont typeface="Courier New"/>
              <a:buChar char="o"/>
            </a:pPr>
            <a:r>
              <a:rPr lang="en-US" dirty="0"/>
              <a:t>Standards &amp; controls</a:t>
            </a:r>
          </a:p>
          <a:p>
            <a:pPr lvl="2">
              <a:buFont typeface="Courier New"/>
              <a:buChar char="o"/>
            </a:pPr>
            <a:r>
              <a:rPr lang="en-US" dirty="0"/>
              <a:t>General acceptance</a:t>
            </a:r>
          </a:p>
          <a:p>
            <a:r>
              <a:rPr lang="en-US" dirty="0"/>
              <a:t>Daubert, </a:t>
            </a:r>
            <a:r>
              <a:rPr lang="en-US" dirty="0" err="1"/>
              <a:t>Kuhmo</a:t>
            </a:r>
            <a:r>
              <a:rPr lang="en-US" dirty="0"/>
              <a:t> Tire &amp; GE v. Joiner.</a:t>
            </a:r>
          </a:p>
          <a:p>
            <a:r>
              <a:rPr lang="en-US" dirty="0"/>
              <a:t>FRE 702 </a:t>
            </a:r>
          </a:p>
          <a:p>
            <a:endParaRPr lang="en-US" dirty="0"/>
          </a:p>
          <a:p>
            <a:endParaRPr lang="en-US" dirty="0"/>
          </a:p>
        </p:txBody>
      </p:sp>
      <p:sp>
        <p:nvSpPr>
          <p:cNvPr id="4" name="Date Placeholder 3">
            <a:extLst>
              <a:ext uri="{FF2B5EF4-FFF2-40B4-BE49-F238E27FC236}">
                <a16:creationId xmlns:a16="http://schemas.microsoft.com/office/drawing/2014/main" id="{04D24F4B-9670-E844-9372-B27C33E342F8}"/>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69CA8AEF-6445-CA4B-8BE6-1E3590BD8B68}"/>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EE1B06EC-55B3-D84E-B649-05377BB3C833}"/>
              </a:ext>
            </a:extLst>
          </p:cNvPr>
          <p:cNvSpPr>
            <a:spLocks noGrp="1"/>
          </p:cNvSpPr>
          <p:nvPr>
            <p:ph type="sldNum" sz="quarter" idx="12"/>
          </p:nvPr>
        </p:nvSpPr>
        <p:spPr/>
        <p:txBody>
          <a:bodyPr/>
          <a:lstStyle/>
          <a:p>
            <a:fld id="{259CB5AB-F5B2-C943-89F2-2A2FCCAB7055}" type="slidenum">
              <a:rPr lang="en-US" smtClean="0"/>
              <a:t>5</a:t>
            </a:fld>
            <a:endParaRPr lang="en-US"/>
          </a:p>
        </p:txBody>
      </p:sp>
    </p:spTree>
    <p:extLst>
      <p:ext uri="{BB962C8B-B14F-4D97-AF65-F5344CB8AC3E}">
        <p14:creationId xmlns:p14="http://schemas.microsoft.com/office/powerpoint/2010/main" val="95962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8670-8779-7C4D-8462-CAB51FFCDDE0}"/>
              </a:ext>
            </a:extLst>
          </p:cNvPr>
          <p:cNvSpPr>
            <a:spLocks noGrp="1"/>
          </p:cNvSpPr>
          <p:nvPr>
            <p:ph type="title"/>
          </p:nvPr>
        </p:nvSpPr>
        <p:spPr/>
        <p:txBody>
          <a:bodyPr/>
          <a:lstStyle/>
          <a:p>
            <a:r>
              <a:rPr lang="en-US" dirty="0"/>
              <a:t>Are the Results of a Forensic Exam Reliable?</a:t>
            </a:r>
          </a:p>
        </p:txBody>
      </p:sp>
      <p:sp>
        <p:nvSpPr>
          <p:cNvPr id="3" name="Content Placeholder 2">
            <a:extLst>
              <a:ext uri="{FF2B5EF4-FFF2-40B4-BE49-F238E27FC236}">
                <a16:creationId xmlns:a16="http://schemas.microsoft.com/office/drawing/2014/main" id="{C69619D8-52A2-9044-B776-25CD6A5E2728}"/>
              </a:ext>
            </a:extLst>
          </p:cNvPr>
          <p:cNvSpPr>
            <a:spLocks noGrp="1"/>
          </p:cNvSpPr>
          <p:nvPr>
            <p:ph idx="1"/>
          </p:nvPr>
        </p:nvSpPr>
        <p:spPr/>
        <p:txBody>
          <a:bodyPr>
            <a:normAutofit fontScale="92500" lnSpcReduction="20000"/>
          </a:bodyPr>
          <a:lstStyle/>
          <a:p>
            <a:r>
              <a:rPr lang="en-US" dirty="0"/>
              <a:t>The court wants to know if results are reliable.</a:t>
            </a:r>
          </a:p>
          <a:p>
            <a:r>
              <a:rPr lang="en-US" dirty="0"/>
              <a:t>Digital &amp; Multimedia Forensic practitioners are confident that tools and methods are reliable, but . . .</a:t>
            </a:r>
          </a:p>
          <a:p>
            <a:r>
              <a:rPr lang="en-US" dirty="0"/>
              <a:t>Saying “I know it works” is just not acceptable. There needs to be some objective support to the claim.</a:t>
            </a:r>
          </a:p>
          <a:p>
            <a:r>
              <a:rPr lang="en-US" dirty="0"/>
              <a:t>How to characterize and communicate tool reliability?</a:t>
            </a:r>
          </a:p>
          <a:p>
            <a:r>
              <a:rPr lang="en-US" dirty="0"/>
              <a:t>Other forensic disciplines use error rates to describe chance of false positive, false negative or otherwise inaccurate results.</a:t>
            </a:r>
          </a:p>
          <a:p>
            <a:r>
              <a:rPr lang="en-US" dirty="0"/>
              <a:t>Why not Digital?</a:t>
            </a:r>
          </a:p>
          <a:p>
            <a:endParaRPr lang="en-US" dirty="0"/>
          </a:p>
        </p:txBody>
      </p:sp>
      <p:sp>
        <p:nvSpPr>
          <p:cNvPr id="4" name="Date Placeholder 3">
            <a:extLst>
              <a:ext uri="{FF2B5EF4-FFF2-40B4-BE49-F238E27FC236}">
                <a16:creationId xmlns:a16="http://schemas.microsoft.com/office/drawing/2014/main" id="{9FB8BCC9-858B-DE40-B9DC-1646058B63BE}"/>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07BB477E-9BD8-2B42-8261-BAE0EDBC77BA}"/>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61DD61CB-6FA5-5B45-9024-079C5429C7DD}"/>
              </a:ext>
            </a:extLst>
          </p:cNvPr>
          <p:cNvSpPr>
            <a:spLocks noGrp="1"/>
          </p:cNvSpPr>
          <p:nvPr>
            <p:ph type="sldNum" sz="quarter" idx="12"/>
          </p:nvPr>
        </p:nvSpPr>
        <p:spPr/>
        <p:txBody>
          <a:bodyPr/>
          <a:lstStyle/>
          <a:p>
            <a:fld id="{259CB5AB-F5B2-C943-89F2-2A2FCCAB7055}" type="slidenum">
              <a:rPr lang="en-US" smtClean="0"/>
              <a:t>6</a:t>
            </a:fld>
            <a:endParaRPr lang="en-US"/>
          </a:p>
        </p:txBody>
      </p:sp>
    </p:spTree>
    <p:extLst>
      <p:ext uri="{BB962C8B-B14F-4D97-AF65-F5344CB8AC3E}">
        <p14:creationId xmlns:p14="http://schemas.microsoft.com/office/powerpoint/2010/main" val="288773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97CF-C3BD-D545-9A74-4DD81AA45B02}"/>
              </a:ext>
            </a:extLst>
          </p:cNvPr>
          <p:cNvSpPr>
            <a:spLocks noGrp="1"/>
          </p:cNvSpPr>
          <p:nvPr>
            <p:ph type="title"/>
          </p:nvPr>
        </p:nvSpPr>
        <p:spPr/>
        <p:txBody>
          <a:bodyPr/>
          <a:lstStyle/>
          <a:p>
            <a:r>
              <a:rPr lang="en-US" dirty="0"/>
              <a:t>Addressing Daubert</a:t>
            </a:r>
          </a:p>
        </p:txBody>
      </p:sp>
      <p:sp>
        <p:nvSpPr>
          <p:cNvPr id="3" name="Content Placeholder 2">
            <a:extLst>
              <a:ext uri="{FF2B5EF4-FFF2-40B4-BE49-F238E27FC236}">
                <a16:creationId xmlns:a16="http://schemas.microsoft.com/office/drawing/2014/main" id="{C8309A3C-BA66-D143-8BF1-0AD1467BBA6B}"/>
              </a:ext>
            </a:extLst>
          </p:cNvPr>
          <p:cNvSpPr>
            <a:spLocks noGrp="1"/>
          </p:cNvSpPr>
          <p:nvPr>
            <p:ph idx="1"/>
          </p:nvPr>
        </p:nvSpPr>
        <p:spPr>
          <a:xfrm>
            <a:off x="838200" y="2018702"/>
            <a:ext cx="10515600" cy="3810598"/>
          </a:xfrm>
        </p:spPr>
        <p:txBody>
          <a:bodyPr>
            <a:normAutofit fontScale="92500" lnSpcReduction="20000"/>
          </a:bodyPr>
          <a:lstStyle/>
          <a:p>
            <a:r>
              <a:rPr lang="en-US" dirty="0"/>
              <a:t>Error Rate works great to characterize matching two items –</a:t>
            </a:r>
          </a:p>
          <a:p>
            <a:r>
              <a:rPr lang="en-US" dirty="0"/>
              <a:t>Examples: </a:t>
            </a:r>
          </a:p>
          <a:p>
            <a:pPr lvl="1"/>
            <a:r>
              <a:rPr lang="en-US" dirty="0"/>
              <a:t>Using hashes to see if two files match or if a file has changed</a:t>
            </a:r>
          </a:p>
          <a:p>
            <a:pPr lvl="1"/>
            <a:r>
              <a:rPr lang="en-US" dirty="0"/>
              <a:t>DNA</a:t>
            </a:r>
          </a:p>
          <a:p>
            <a:r>
              <a:rPr lang="en-US" dirty="0"/>
              <a:t>Error Rate is not so great on characterizing software tools because of the way software fails</a:t>
            </a:r>
          </a:p>
          <a:p>
            <a:r>
              <a:rPr lang="en-US" dirty="0"/>
              <a:t>Examples:</a:t>
            </a:r>
          </a:p>
          <a:p>
            <a:pPr lvl="1"/>
            <a:r>
              <a:rPr lang="en-US" dirty="0"/>
              <a:t>Might systematically omit something – Partial acquire</a:t>
            </a:r>
          </a:p>
          <a:p>
            <a:pPr lvl="1"/>
            <a:r>
              <a:rPr lang="en-US" dirty="0"/>
              <a:t>Might put unrelated items together – </a:t>
            </a:r>
            <a:br>
              <a:rPr lang="en-US" dirty="0"/>
            </a:br>
            <a:r>
              <a:rPr lang="en-US" dirty="0"/>
              <a:t>recover a file with data from multiple sources</a:t>
            </a:r>
          </a:p>
          <a:p>
            <a:r>
              <a:rPr lang="en-US" dirty="0"/>
              <a:t>Testing is a dark art – studied since the 1950’s, but software is still buggy</a:t>
            </a:r>
          </a:p>
        </p:txBody>
      </p:sp>
      <p:sp>
        <p:nvSpPr>
          <p:cNvPr id="4" name="Date Placeholder 3">
            <a:extLst>
              <a:ext uri="{FF2B5EF4-FFF2-40B4-BE49-F238E27FC236}">
                <a16:creationId xmlns:a16="http://schemas.microsoft.com/office/drawing/2014/main" id="{A6D2D312-24E8-CD42-8E69-62DD151901F8}"/>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5FEAEC74-6573-9840-AF3C-AFF1D1E24196}"/>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13473207-6A81-A14D-A739-4BB18A9FD1D1}"/>
              </a:ext>
            </a:extLst>
          </p:cNvPr>
          <p:cNvSpPr>
            <a:spLocks noGrp="1"/>
          </p:cNvSpPr>
          <p:nvPr>
            <p:ph type="sldNum" sz="quarter" idx="12"/>
          </p:nvPr>
        </p:nvSpPr>
        <p:spPr/>
        <p:txBody>
          <a:bodyPr/>
          <a:lstStyle/>
          <a:p>
            <a:fld id="{259CB5AB-F5B2-C943-89F2-2A2FCCAB7055}" type="slidenum">
              <a:rPr lang="en-US" smtClean="0"/>
              <a:t>7</a:t>
            </a:fld>
            <a:endParaRPr lang="en-US"/>
          </a:p>
        </p:txBody>
      </p:sp>
    </p:spTree>
    <p:extLst>
      <p:ext uri="{BB962C8B-B14F-4D97-AF65-F5344CB8AC3E}">
        <p14:creationId xmlns:p14="http://schemas.microsoft.com/office/powerpoint/2010/main" val="3670285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2C5A-5204-4B49-A9DE-D3AC752CE160}"/>
              </a:ext>
            </a:extLst>
          </p:cNvPr>
          <p:cNvSpPr>
            <a:spLocks noGrp="1"/>
          </p:cNvSpPr>
          <p:nvPr>
            <p:ph type="title"/>
          </p:nvPr>
        </p:nvSpPr>
        <p:spPr/>
        <p:txBody>
          <a:bodyPr/>
          <a:lstStyle/>
          <a:p>
            <a:r>
              <a:rPr lang="en-US" dirty="0"/>
              <a:t>Algorithms vs Implementation</a:t>
            </a:r>
          </a:p>
        </p:txBody>
      </p:sp>
      <p:sp>
        <p:nvSpPr>
          <p:cNvPr id="3" name="Content Placeholder 2">
            <a:extLst>
              <a:ext uri="{FF2B5EF4-FFF2-40B4-BE49-F238E27FC236}">
                <a16:creationId xmlns:a16="http://schemas.microsoft.com/office/drawing/2014/main" id="{05B29386-E54D-604B-9D67-A5F9009228E1}"/>
              </a:ext>
            </a:extLst>
          </p:cNvPr>
          <p:cNvSpPr>
            <a:spLocks noGrp="1"/>
          </p:cNvSpPr>
          <p:nvPr>
            <p:ph idx="1"/>
          </p:nvPr>
        </p:nvSpPr>
        <p:spPr/>
        <p:txBody>
          <a:bodyPr/>
          <a:lstStyle/>
          <a:p>
            <a:r>
              <a:rPr lang="en-US" dirty="0"/>
              <a:t>Daubert is all about “are you following a scientific process to examine evidence and produce a reliable conclusion?”</a:t>
            </a:r>
          </a:p>
          <a:p>
            <a:r>
              <a:rPr lang="en-US" dirty="0"/>
              <a:t>Two of the suggested criteria are “error rate” and “tested technique”</a:t>
            </a:r>
          </a:p>
          <a:p>
            <a:r>
              <a:rPr lang="en-US" dirty="0"/>
              <a:t>You don’t have to use both.</a:t>
            </a:r>
          </a:p>
          <a:p>
            <a:endParaRPr lang="en-US" dirty="0"/>
          </a:p>
        </p:txBody>
      </p:sp>
      <p:sp>
        <p:nvSpPr>
          <p:cNvPr id="4" name="Date Placeholder 3">
            <a:extLst>
              <a:ext uri="{FF2B5EF4-FFF2-40B4-BE49-F238E27FC236}">
                <a16:creationId xmlns:a16="http://schemas.microsoft.com/office/drawing/2014/main" id="{73544CA5-2F3F-314C-9540-AA62B6355725}"/>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C2839281-870F-9446-87BF-7C5BC54C5F5E}"/>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C3666A7D-49A9-E441-9B50-7CC17021FD6A}"/>
              </a:ext>
            </a:extLst>
          </p:cNvPr>
          <p:cNvSpPr>
            <a:spLocks noGrp="1"/>
          </p:cNvSpPr>
          <p:nvPr>
            <p:ph type="sldNum" sz="quarter" idx="12"/>
          </p:nvPr>
        </p:nvSpPr>
        <p:spPr/>
        <p:txBody>
          <a:bodyPr/>
          <a:lstStyle/>
          <a:p>
            <a:fld id="{259CB5AB-F5B2-C943-89F2-2A2FCCAB7055}" type="slidenum">
              <a:rPr lang="en-US" smtClean="0"/>
              <a:t>8</a:t>
            </a:fld>
            <a:endParaRPr lang="en-US"/>
          </a:p>
        </p:txBody>
      </p:sp>
    </p:spTree>
    <p:extLst>
      <p:ext uri="{BB962C8B-B14F-4D97-AF65-F5344CB8AC3E}">
        <p14:creationId xmlns:p14="http://schemas.microsoft.com/office/powerpoint/2010/main" val="3834000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CB3B-7BAD-8A45-9042-5CD508212446}"/>
              </a:ext>
            </a:extLst>
          </p:cNvPr>
          <p:cNvSpPr>
            <a:spLocks noGrp="1"/>
          </p:cNvSpPr>
          <p:nvPr>
            <p:ph type="title"/>
          </p:nvPr>
        </p:nvSpPr>
        <p:spPr/>
        <p:txBody>
          <a:bodyPr/>
          <a:lstStyle/>
          <a:p>
            <a:r>
              <a:rPr lang="en-US" dirty="0"/>
              <a:t>Error Rates</a:t>
            </a:r>
          </a:p>
        </p:txBody>
      </p:sp>
      <p:sp>
        <p:nvSpPr>
          <p:cNvPr id="3" name="Content Placeholder 2">
            <a:extLst>
              <a:ext uri="{FF2B5EF4-FFF2-40B4-BE49-F238E27FC236}">
                <a16:creationId xmlns:a16="http://schemas.microsoft.com/office/drawing/2014/main" id="{63AB4BD2-B89C-3240-A6C4-744D86B5C5E0}"/>
              </a:ext>
            </a:extLst>
          </p:cNvPr>
          <p:cNvSpPr>
            <a:spLocks noGrp="1"/>
          </p:cNvSpPr>
          <p:nvPr>
            <p:ph idx="1"/>
          </p:nvPr>
        </p:nvSpPr>
        <p:spPr/>
        <p:txBody>
          <a:bodyPr>
            <a:normAutofit fontScale="92500" lnSpcReduction="10000"/>
          </a:bodyPr>
          <a:lstStyle/>
          <a:p>
            <a:r>
              <a:rPr lang="en-US" dirty="0"/>
              <a:t>Error rates are usually statistical in nature or there is some kind of random variable from a population</a:t>
            </a:r>
          </a:p>
          <a:p>
            <a:r>
              <a:rPr lang="en-US" dirty="0"/>
              <a:t>Usual way to compute an error rate for a method is to study a large population and count the number of times the method gives wrong answers.</a:t>
            </a:r>
          </a:p>
          <a:p>
            <a:r>
              <a:rPr lang="en-US" dirty="0"/>
              <a:t>With digital data the technology changes rapidly and new technology often changes the proportion of right and wrong answers.</a:t>
            </a:r>
          </a:p>
          <a:p>
            <a:r>
              <a:rPr lang="en-US" dirty="0"/>
              <a:t>For deleted file recovery the file system format: matters: FAT, NTFS, </a:t>
            </a:r>
            <a:r>
              <a:rPr lang="en-US" dirty="0" err="1"/>
              <a:t>ExFAT</a:t>
            </a:r>
            <a:r>
              <a:rPr lang="en-US" dirty="0"/>
              <a:t>, HFS+, APFS, ext4</a:t>
            </a:r>
          </a:p>
          <a:p>
            <a:pPr lvl="1"/>
            <a:r>
              <a:rPr lang="en-US" dirty="0"/>
              <a:t>Need different deleted file recovery algorithms for each</a:t>
            </a:r>
          </a:p>
          <a:p>
            <a:pPr lvl="1"/>
            <a:r>
              <a:rPr lang="en-US" dirty="0"/>
              <a:t>Fat only points to first block, NTFS has pointers to all blocks, HFS+ clears all block pointers</a:t>
            </a:r>
          </a:p>
          <a:p>
            <a:endParaRPr lang="en-US" dirty="0"/>
          </a:p>
        </p:txBody>
      </p:sp>
      <p:sp>
        <p:nvSpPr>
          <p:cNvPr id="4" name="Date Placeholder 3">
            <a:extLst>
              <a:ext uri="{FF2B5EF4-FFF2-40B4-BE49-F238E27FC236}">
                <a16:creationId xmlns:a16="http://schemas.microsoft.com/office/drawing/2014/main" id="{84E0C845-EB9F-964C-AF5A-46FFD58D2AF1}"/>
              </a:ext>
            </a:extLst>
          </p:cNvPr>
          <p:cNvSpPr>
            <a:spLocks noGrp="1"/>
          </p:cNvSpPr>
          <p:nvPr>
            <p:ph type="dt" sz="half" idx="10"/>
          </p:nvPr>
        </p:nvSpPr>
        <p:spPr/>
        <p:txBody>
          <a:bodyPr/>
          <a:lstStyle/>
          <a:p>
            <a:r>
              <a:rPr lang="en-US"/>
              <a:t>Nov 8, 2018</a:t>
            </a:r>
          </a:p>
        </p:txBody>
      </p:sp>
      <p:sp>
        <p:nvSpPr>
          <p:cNvPr id="5" name="Footer Placeholder 4">
            <a:extLst>
              <a:ext uri="{FF2B5EF4-FFF2-40B4-BE49-F238E27FC236}">
                <a16:creationId xmlns:a16="http://schemas.microsoft.com/office/drawing/2014/main" id="{1F2DA958-2DE6-594C-A524-07FC53136139}"/>
              </a:ext>
            </a:extLst>
          </p:cNvPr>
          <p:cNvSpPr>
            <a:spLocks noGrp="1"/>
          </p:cNvSpPr>
          <p:nvPr>
            <p:ph type="ftr" sz="quarter" idx="11"/>
          </p:nvPr>
        </p:nvSpPr>
        <p:spPr/>
        <p:txBody>
          <a:bodyPr/>
          <a:lstStyle/>
          <a:p>
            <a:r>
              <a:rPr lang="en-US"/>
              <a:t>LEVA @ San Antonio</a:t>
            </a:r>
          </a:p>
        </p:txBody>
      </p:sp>
      <p:sp>
        <p:nvSpPr>
          <p:cNvPr id="6" name="Slide Number Placeholder 5">
            <a:extLst>
              <a:ext uri="{FF2B5EF4-FFF2-40B4-BE49-F238E27FC236}">
                <a16:creationId xmlns:a16="http://schemas.microsoft.com/office/drawing/2014/main" id="{E348EA84-C555-0340-B4F1-7DD8F4871105}"/>
              </a:ext>
            </a:extLst>
          </p:cNvPr>
          <p:cNvSpPr>
            <a:spLocks noGrp="1"/>
          </p:cNvSpPr>
          <p:nvPr>
            <p:ph type="sldNum" sz="quarter" idx="12"/>
          </p:nvPr>
        </p:nvSpPr>
        <p:spPr/>
        <p:txBody>
          <a:bodyPr/>
          <a:lstStyle/>
          <a:p>
            <a:fld id="{259CB5AB-F5B2-C943-89F2-2A2FCCAB7055}" type="slidenum">
              <a:rPr lang="en-US" smtClean="0"/>
              <a:t>9</a:t>
            </a:fld>
            <a:endParaRPr lang="en-US"/>
          </a:p>
        </p:txBody>
      </p:sp>
    </p:spTree>
    <p:extLst>
      <p:ext uri="{BB962C8B-B14F-4D97-AF65-F5344CB8AC3E}">
        <p14:creationId xmlns:p14="http://schemas.microsoft.com/office/powerpoint/2010/main" val="1736443980"/>
      </p:ext>
    </p:extLst>
  </p:cSld>
  <p:clrMapOvr>
    <a:masterClrMapping/>
  </p:clrMapOvr>
</p:sld>
</file>

<file path=ppt/theme/theme1.xml><?xml version="1.0" encoding="utf-8"?>
<a:theme xmlns:a="http://schemas.openxmlformats.org/drawingml/2006/main" name="Gallery">
  <a:themeElements>
    <a:clrScheme name="Custom 4">
      <a:dk1>
        <a:sysClr val="windowText" lastClr="000000"/>
      </a:dk1>
      <a:lt1>
        <a:sysClr val="window" lastClr="FFFFFF"/>
      </a:lt1>
      <a:dk2>
        <a:srgbClr val="454545"/>
      </a:dk2>
      <a:lt2>
        <a:srgbClr val="FFFFFF"/>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3152</TotalTime>
  <Words>5606</Words>
  <Application>Microsoft Office PowerPoint</Application>
  <PresentationFormat>Widescreen</PresentationFormat>
  <Paragraphs>410</Paragraphs>
  <Slides>30</Slides>
  <Notes>28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等线</vt:lpstr>
      <vt:lpstr>ＭＳ ゴシック</vt:lpstr>
      <vt:lpstr>ＭＳ Ｐゴシック</vt:lpstr>
      <vt:lpstr>Arial</vt:lpstr>
      <vt:lpstr>Calibri</vt:lpstr>
      <vt:lpstr>Courier New</vt:lpstr>
      <vt:lpstr>Gill Sans MT</vt:lpstr>
      <vt:lpstr>Wingdings</vt:lpstr>
      <vt:lpstr>Gallery</vt:lpstr>
      <vt:lpstr>Tool Validation: Was That Supposed to Happen?</vt:lpstr>
      <vt:lpstr>Disclaimer</vt:lpstr>
      <vt:lpstr>NIST &amp; CFTT</vt:lpstr>
      <vt:lpstr>CFTT Testing</vt:lpstr>
      <vt:lpstr>Characterizing Reliability</vt:lpstr>
      <vt:lpstr>Are the Results of a Forensic Exam Reliable?</vt:lpstr>
      <vt:lpstr>Addressing Daubert</vt:lpstr>
      <vt:lpstr>Algorithms vs Implementation</vt:lpstr>
      <vt:lpstr>Error Rates</vt:lpstr>
      <vt:lpstr>Algorithm  vs  Implementation</vt:lpstr>
      <vt:lpstr>How Does Software Fail?</vt:lpstr>
      <vt:lpstr>Forensic Tool Failure Examples</vt:lpstr>
      <vt:lpstr>More Tool Failures</vt:lpstr>
      <vt:lpstr>V   vs   V – Terminology </vt:lpstr>
      <vt:lpstr>Software V&amp;V</vt:lpstr>
      <vt:lpstr>To Do List for Testing</vt:lpstr>
      <vt:lpstr>How to Test Software</vt:lpstr>
      <vt:lpstr>Testing Example – File Carving</vt:lpstr>
      <vt:lpstr>Testing Issues  -- Identify Requirements</vt:lpstr>
      <vt:lpstr>Data Sets for Graphic Files</vt:lpstr>
      <vt:lpstr>Base dd file – Complete &amp; Contiguous Picture Files</vt:lpstr>
      <vt:lpstr>Constructing Other Images</vt:lpstr>
      <vt:lpstr>Carving Test Images</vt:lpstr>
      <vt:lpstr>Measuring Results</vt:lpstr>
      <vt:lpstr>Visibility Driven Measurement</vt:lpstr>
      <vt:lpstr>Data-driven Measurement </vt:lpstr>
      <vt:lpstr>A Rabbit-hole of Interesting Behavior</vt:lpstr>
      <vt:lpstr>Other Resources</vt:lpstr>
      <vt:lpstr>Summary</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 Validation: Was That Supposed to Happen</dc:title>
  <dc:creator>Jim Lyle</dc:creator>
  <cp:lastModifiedBy>Allen, Thelma A. (Fed)</cp:lastModifiedBy>
  <cp:revision>65</cp:revision>
  <cp:lastPrinted>2018-11-05T19:44:46Z</cp:lastPrinted>
  <dcterms:created xsi:type="dcterms:W3CDTF">2018-10-25T14:26:38Z</dcterms:created>
  <dcterms:modified xsi:type="dcterms:W3CDTF">2018-11-07T13:34:42Z</dcterms:modified>
</cp:coreProperties>
</file>