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0">
  <p:sldMasterIdLst>
    <p:sldMasterId id="2147483673" r:id="rId1"/>
    <p:sldMasterId id="2147483685" r:id="rId2"/>
    <p:sldMasterId id="2147483697" r:id="rId3"/>
  </p:sldMasterIdLst>
  <p:notesMasterIdLst>
    <p:notesMasterId r:id="rId72"/>
  </p:notesMasterIdLst>
  <p:sldIdLst>
    <p:sldId id="256" r:id="rId4"/>
    <p:sldId id="257" r:id="rId5"/>
    <p:sldId id="749" r:id="rId6"/>
    <p:sldId id="418" r:id="rId7"/>
    <p:sldId id="261" r:id="rId8"/>
    <p:sldId id="283" r:id="rId9"/>
    <p:sldId id="417" r:id="rId10"/>
    <p:sldId id="296" r:id="rId11"/>
    <p:sldId id="298" r:id="rId12"/>
    <p:sldId id="643" r:id="rId13"/>
    <p:sldId id="837" r:id="rId14"/>
    <p:sldId id="644" r:id="rId15"/>
    <p:sldId id="781" r:id="rId16"/>
    <p:sldId id="661" r:id="rId17"/>
    <p:sldId id="303" r:id="rId18"/>
    <p:sldId id="304" r:id="rId19"/>
    <p:sldId id="305" r:id="rId20"/>
    <p:sldId id="306" r:id="rId21"/>
    <p:sldId id="308" r:id="rId22"/>
    <p:sldId id="392" r:id="rId23"/>
    <p:sldId id="652" r:id="rId24"/>
    <p:sldId id="783" r:id="rId25"/>
    <p:sldId id="391" r:id="rId26"/>
    <p:sldId id="756" r:id="rId27"/>
    <p:sldId id="664" r:id="rId28"/>
    <p:sldId id="653" r:id="rId29"/>
    <p:sldId id="331" r:id="rId30"/>
    <p:sldId id="846" r:id="rId31"/>
    <p:sldId id="841" r:id="rId32"/>
    <p:sldId id="835" r:id="rId33"/>
    <p:sldId id="845" r:id="rId34"/>
    <p:sldId id="451" r:id="rId35"/>
    <p:sldId id="371" r:id="rId36"/>
    <p:sldId id="763" r:id="rId37"/>
    <p:sldId id="831" r:id="rId38"/>
    <p:sldId id="654" r:id="rId39"/>
    <p:sldId id="657" r:id="rId40"/>
    <p:sldId id="665" r:id="rId41"/>
    <p:sldId id="784" r:id="rId42"/>
    <p:sldId id="786" r:id="rId43"/>
    <p:sldId id="802" r:id="rId44"/>
    <p:sldId id="746" r:id="rId45"/>
    <p:sldId id="808" r:id="rId46"/>
    <p:sldId id="809" r:id="rId47"/>
    <p:sldId id="810" r:id="rId48"/>
    <p:sldId id="799" r:id="rId49"/>
    <p:sldId id="811" r:id="rId50"/>
    <p:sldId id="815" r:id="rId51"/>
    <p:sldId id="817" r:id="rId52"/>
    <p:sldId id="823" r:id="rId53"/>
    <p:sldId id="843" r:id="rId54"/>
    <p:sldId id="320" r:id="rId55"/>
    <p:sldId id="834" r:id="rId56"/>
    <p:sldId id="672" r:id="rId57"/>
    <p:sldId id="710" r:id="rId58"/>
    <p:sldId id="711" r:id="rId59"/>
    <p:sldId id="714" r:id="rId60"/>
    <p:sldId id="390" r:id="rId61"/>
    <p:sldId id="669" r:id="rId62"/>
    <p:sldId id="381" r:id="rId63"/>
    <p:sldId id="388" r:id="rId64"/>
    <p:sldId id="389" r:id="rId65"/>
    <p:sldId id="382" r:id="rId66"/>
    <p:sldId id="288" r:id="rId67"/>
    <p:sldId id="641" r:id="rId68"/>
    <p:sldId id="503" r:id="rId69"/>
    <p:sldId id="745" r:id="rId70"/>
    <p:sldId id="779" r:id="rId7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0000"/>
    <a:srgbClr val="CCE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5332" autoAdjust="0"/>
  </p:normalViewPr>
  <p:slideViewPr>
    <p:cSldViewPr>
      <p:cViewPr varScale="1">
        <p:scale>
          <a:sx n="83" d="100"/>
          <a:sy n="83" d="100"/>
        </p:scale>
        <p:origin x="145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E575B-51FD-4093-B36F-2FDB317540F9}" type="doc">
      <dgm:prSet loTypeId="urn:microsoft.com/office/officeart/2005/8/layout/cycle7" loCatId="cycle" qsTypeId="urn:microsoft.com/office/officeart/2005/8/quickstyle/simple2" qsCatId="simple" csTypeId="urn:microsoft.com/office/officeart/2005/8/colors/accent4_2" csCatId="accent4" phldr="1"/>
      <dgm:spPr/>
      <dgm:t>
        <a:bodyPr/>
        <a:lstStyle/>
        <a:p>
          <a:endParaRPr lang="en-US"/>
        </a:p>
      </dgm:t>
    </dgm:pt>
    <dgm:pt modelId="{3A8D70C0-8245-47B7-82F5-95A74BAFF8BF}">
      <dgm:prSet phldrT="[Text]"/>
      <dgm:spPr>
        <a:solidFill>
          <a:schemeClr val="accent1">
            <a:lumMod val="75000"/>
          </a:schemeClr>
        </a:solidFill>
      </dgm:spPr>
      <dgm:t>
        <a:bodyPr/>
        <a:lstStyle/>
        <a:p>
          <a:r>
            <a:rPr lang="en-US" b="1" dirty="0"/>
            <a:t>Standards</a:t>
          </a:r>
        </a:p>
      </dgm:t>
    </dgm:pt>
    <dgm:pt modelId="{3931C0A2-5CD3-48B2-912B-382823AD651E}" type="parTrans" cxnId="{815A390B-3827-4EE3-BCC6-9A541FDD7CDF}">
      <dgm:prSet/>
      <dgm:spPr/>
      <dgm:t>
        <a:bodyPr/>
        <a:lstStyle/>
        <a:p>
          <a:endParaRPr lang="en-US"/>
        </a:p>
      </dgm:t>
    </dgm:pt>
    <dgm:pt modelId="{341ED42C-402F-46C8-8C74-D2F01B47B946}" type="sibTrans" cxnId="{815A390B-3827-4EE3-BCC6-9A541FDD7CDF}">
      <dgm:prSet/>
      <dgm:spPr/>
      <dgm:t>
        <a:bodyPr/>
        <a:lstStyle/>
        <a:p>
          <a:endParaRPr lang="en-US" dirty="0"/>
        </a:p>
      </dgm:t>
    </dgm:pt>
    <dgm:pt modelId="{DB3A974E-B679-4770-BE8B-169E1E50A1DD}">
      <dgm:prSet phldrT="[Text]"/>
      <dgm:spPr>
        <a:solidFill>
          <a:schemeClr val="accent1">
            <a:lumMod val="75000"/>
          </a:schemeClr>
        </a:solidFill>
      </dgm:spPr>
      <dgm:t>
        <a:bodyPr/>
        <a:lstStyle/>
        <a:p>
          <a:r>
            <a:rPr lang="en-US" b="1" dirty="0"/>
            <a:t>Testing</a:t>
          </a:r>
        </a:p>
      </dgm:t>
    </dgm:pt>
    <dgm:pt modelId="{DEB3D0F3-C939-4771-8802-92603613CABB}" type="parTrans" cxnId="{DC70C3D1-7AA9-4086-81FC-E87341560AE4}">
      <dgm:prSet/>
      <dgm:spPr/>
      <dgm:t>
        <a:bodyPr/>
        <a:lstStyle/>
        <a:p>
          <a:endParaRPr lang="en-US"/>
        </a:p>
      </dgm:t>
    </dgm:pt>
    <dgm:pt modelId="{503D7CDD-90F1-434D-A29F-17E9447DCF05}" type="sibTrans" cxnId="{DC70C3D1-7AA9-4086-81FC-E87341560AE4}">
      <dgm:prSet/>
      <dgm:spPr/>
      <dgm:t>
        <a:bodyPr/>
        <a:lstStyle/>
        <a:p>
          <a:endParaRPr lang="en-US" dirty="0"/>
        </a:p>
      </dgm:t>
    </dgm:pt>
    <dgm:pt modelId="{46113FA5-3C57-4641-9FFF-5DC4F19B7EA0}">
      <dgm:prSet phldrT="[Text]"/>
      <dgm:spPr>
        <a:solidFill>
          <a:schemeClr val="accent1">
            <a:lumMod val="75000"/>
          </a:schemeClr>
        </a:solidFill>
      </dgm:spPr>
      <dgm:t>
        <a:bodyPr/>
        <a:lstStyle/>
        <a:p>
          <a:r>
            <a:rPr lang="en-US" b="1" dirty="0"/>
            <a:t>Implementation</a:t>
          </a:r>
        </a:p>
      </dgm:t>
    </dgm:pt>
    <dgm:pt modelId="{0D73DDD7-D5B2-43DD-ADD6-F3C28414E693}" type="parTrans" cxnId="{415D1417-EB79-4F70-A617-347DE65FA0DD}">
      <dgm:prSet/>
      <dgm:spPr/>
      <dgm:t>
        <a:bodyPr/>
        <a:lstStyle/>
        <a:p>
          <a:endParaRPr lang="en-US"/>
        </a:p>
      </dgm:t>
    </dgm:pt>
    <dgm:pt modelId="{DDA7E514-498A-4A2B-9EEB-6FF5E42EEBD4}" type="sibTrans" cxnId="{415D1417-EB79-4F70-A617-347DE65FA0DD}">
      <dgm:prSet/>
      <dgm:spPr/>
      <dgm:t>
        <a:bodyPr/>
        <a:lstStyle/>
        <a:p>
          <a:endParaRPr lang="en-US" dirty="0"/>
        </a:p>
      </dgm:t>
    </dgm:pt>
    <dgm:pt modelId="{37E6D642-2049-4BB5-AEF5-E1B20042FE87}" type="pres">
      <dgm:prSet presAssocID="{0F5E575B-51FD-4093-B36F-2FDB317540F9}" presName="Name0" presStyleCnt="0">
        <dgm:presLayoutVars>
          <dgm:dir/>
          <dgm:resizeHandles val="exact"/>
        </dgm:presLayoutVars>
      </dgm:prSet>
      <dgm:spPr/>
      <dgm:t>
        <a:bodyPr/>
        <a:lstStyle/>
        <a:p>
          <a:endParaRPr lang="en-US"/>
        </a:p>
      </dgm:t>
    </dgm:pt>
    <dgm:pt modelId="{192C42A2-EBC5-4D17-B2B9-2CF33CDC2CF1}" type="pres">
      <dgm:prSet presAssocID="{3A8D70C0-8245-47B7-82F5-95A74BAFF8BF}" presName="node" presStyleLbl="node1" presStyleIdx="0" presStyleCnt="3">
        <dgm:presLayoutVars>
          <dgm:bulletEnabled val="1"/>
        </dgm:presLayoutVars>
      </dgm:prSet>
      <dgm:spPr/>
      <dgm:t>
        <a:bodyPr/>
        <a:lstStyle/>
        <a:p>
          <a:endParaRPr lang="en-US"/>
        </a:p>
      </dgm:t>
    </dgm:pt>
    <dgm:pt modelId="{07C3898C-45FE-40FA-880D-47DD3152A0B3}" type="pres">
      <dgm:prSet presAssocID="{341ED42C-402F-46C8-8C74-D2F01B47B946}" presName="sibTrans" presStyleLbl="sibTrans2D1" presStyleIdx="0" presStyleCnt="3"/>
      <dgm:spPr/>
      <dgm:t>
        <a:bodyPr/>
        <a:lstStyle/>
        <a:p>
          <a:endParaRPr lang="en-US"/>
        </a:p>
      </dgm:t>
    </dgm:pt>
    <dgm:pt modelId="{700438AA-C412-43DC-9800-B0283A9115A4}" type="pres">
      <dgm:prSet presAssocID="{341ED42C-402F-46C8-8C74-D2F01B47B946}" presName="connectorText" presStyleLbl="sibTrans2D1" presStyleIdx="0" presStyleCnt="3"/>
      <dgm:spPr/>
      <dgm:t>
        <a:bodyPr/>
        <a:lstStyle/>
        <a:p>
          <a:endParaRPr lang="en-US"/>
        </a:p>
      </dgm:t>
    </dgm:pt>
    <dgm:pt modelId="{9138BBE0-B956-4820-963D-A81298907352}" type="pres">
      <dgm:prSet presAssocID="{DB3A974E-B679-4770-BE8B-169E1E50A1DD}" presName="node" presStyleLbl="node1" presStyleIdx="1" presStyleCnt="3">
        <dgm:presLayoutVars>
          <dgm:bulletEnabled val="1"/>
        </dgm:presLayoutVars>
      </dgm:prSet>
      <dgm:spPr/>
      <dgm:t>
        <a:bodyPr/>
        <a:lstStyle/>
        <a:p>
          <a:endParaRPr lang="en-US"/>
        </a:p>
      </dgm:t>
    </dgm:pt>
    <dgm:pt modelId="{95859886-BC7B-47B6-82FF-B273035F0E9D}" type="pres">
      <dgm:prSet presAssocID="{503D7CDD-90F1-434D-A29F-17E9447DCF05}" presName="sibTrans" presStyleLbl="sibTrans2D1" presStyleIdx="1" presStyleCnt="3"/>
      <dgm:spPr/>
      <dgm:t>
        <a:bodyPr/>
        <a:lstStyle/>
        <a:p>
          <a:endParaRPr lang="en-US"/>
        </a:p>
      </dgm:t>
    </dgm:pt>
    <dgm:pt modelId="{3FE1676E-58B9-4B52-9A9B-9DAEE0DEE2D5}" type="pres">
      <dgm:prSet presAssocID="{503D7CDD-90F1-434D-A29F-17E9447DCF05}" presName="connectorText" presStyleLbl="sibTrans2D1" presStyleIdx="1" presStyleCnt="3"/>
      <dgm:spPr/>
      <dgm:t>
        <a:bodyPr/>
        <a:lstStyle/>
        <a:p>
          <a:endParaRPr lang="en-US"/>
        </a:p>
      </dgm:t>
    </dgm:pt>
    <dgm:pt modelId="{6F84731D-8454-4F8C-BB77-95B6C2C2D9EF}" type="pres">
      <dgm:prSet presAssocID="{46113FA5-3C57-4641-9FFF-5DC4F19B7EA0}" presName="node" presStyleLbl="node1" presStyleIdx="2" presStyleCnt="3">
        <dgm:presLayoutVars>
          <dgm:bulletEnabled val="1"/>
        </dgm:presLayoutVars>
      </dgm:prSet>
      <dgm:spPr/>
      <dgm:t>
        <a:bodyPr/>
        <a:lstStyle/>
        <a:p>
          <a:endParaRPr lang="en-US"/>
        </a:p>
      </dgm:t>
    </dgm:pt>
    <dgm:pt modelId="{0A0E406D-8955-47C4-93FB-650684E1C42F}" type="pres">
      <dgm:prSet presAssocID="{DDA7E514-498A-4A2B-9EEB-6FF5E42EEBD4}" presName="sibTrans" presStyleLbl="sibTrans2D1" presStyleIdx="2" presStyleCnt="3"/>
      <dgm:spPr/>
      <dgm:t>
        <a:bodyPr/>
        <a:lstStyle/>
        <a:p>
          <a:endParaRPr lang="en-US"/>
        </a:p>
      </dgm:t>
    </dgm:pt>
    <dgm:pt modelId="{4D15FF75-AB8F-4AE1-B1A6-70572916BEEF}" type="pres">
      <dgm:prSet presAssocID="{DDA7E514-498A-4A2B-9EEB-6FF5E42EEBD4}" presName="connectorText" presStyleLbl="sibTrans2D1" presStyleIdx="2" presStyleCnt="3"/>
      <dgm:spPr/>
      <dgm:t>
        <a:bodyPr/>
        <a:lstStyle/>
        <a:p>
          <a:endParaRPr lang="en-US"/>
        </a:p>
      </dgm:t>
    </dgm:pt>
  </dgm:ptLst>
  <dgm:cxnLst>
    <dgm:cxn modelId="{BCE7A487-EB1C-40E6-BE60-4BE29C763AB0}" type="presOf" srcId="{341ED42C-402F-46C8-8C74-D2F01B47B946}" destId="{07C3898C-45FE-40FA-880D-47DD3152A0B3}" srcOrd="0" destOrd="0" presId="urn:microsoft.com/office/officeart/2005/8/layout/cycle7"/>
    <dgm:cxn modelId="{C4381B6E-0C70-4321-9753-6C78A8F7B60D}" type="presOf" srcId="{DDA7E514-498A-4A2B-9EEB-6FF5E42EEBD4}" destId="{4D15FF75-AB8F-4AE1-B1A6-70572916BEEF}" srcOrd="1" destOrd="0" presId="urn:microsoft.com/office/officeart/2005/8/layout/cycle7"/>
    <dgm:cxn modelId="{E63CC972-A6F6-472F-A0DD-CE0247A3557E}" type="presOf" srcId="{341ED42C-402F-46C8-8C74-D2F01B47B946}" destId="{700438AA-C412-43DC-9800-B0283A9115A4}" srcOrd="1" destOrd="0" presId="urn:microsoft.com/office/officeart/2005/8/layout/cycle7"/>
    <dgm:cxn modelId="{415D1417-EB79-4F70-A617-347DE65FA0DD}" srcId="{0F5E575B-51FD-4093-B36F-2FDB317540F9}" destId="{46113FA5-3C57-4641-9FFF-5DC4F19B7EA0}" srcOrd="2" destOrd="0" parTransId="{0D73DDD7-D5B2-43DD-ADD6-F3C28414E693}" sibTransId="{DDA7E514-498A-4A2B-9EEB-6FF5E42EEBD4}"/>
    <dgm:cxn modelId="{0A956F3E-E850-4077-9A94-D89B7BC834A8}" type="presOf" srcId="{DB3A974E-B679-4770-BE8B-169E1E50A1DD}" destId="{9138BBE0-B956-4820-963D-A81298907352}" srcOrd="0" destOrd="0" presId="urn:microsoft.com/office/officeart/2005/8/layout/cycle7"/>
    <dgm:cxn modelId="{DC70C3D1-7AA9-4086-81FC-E87341560AE4}" srcId="{0F5E575B-51FD-4093-B36F-2FDB317540F9}" destId="{DB3A974E-B679-4770-BE8B-169E1E50A1DD}" srcOrd="1" destOrd="0" parTransId="{DEB3D0F3-C939-4771-8802-92603613CABB}" sibTransId="{503D7CDD-90F1-434D-A29F-17E9447DCF05}"/>
    <dgm:cxn modelId="{6A7252E2-7E3B-4463-8648-2C0374808736}" type="presOf" srcId="{503D7CDD-90F1-434D-A29F-17E9447DCF05}" destId="{3FE1676E-58B9-4B52-9A9B-9DAEE0DEE2D5}" srcOrd="1" destOrd="0" presId="urn:microsoft.com/office/officeart/2005/8/layout/cycle7"/>
    <dgm:cxn modelId="{F2A4FE28-441B-495C-9429-A3A678E357A4}" type="presOf" srcId="{503D7CDD-90F1-434D-A29F-17E9447DCF05}" destId="{95859886-BC7B-47B6-82FF-B273035F0E9D}" srcOrd="0" destOrd="0" presId="urn:microsoft.com/office/officeart/2005/8/layout/cycle7"/>
    <dgm:cxn modelId="{7F19B918-4E55-4546-AC20-2F284D49B8BE}" type="presOf" srcId="{0F5E575B-51FD-4093-B36F-2FDB317540F9}" destId="{37E6D642-2049-4BB5-AEF5-E1B20042FE87}" srcOrd="0" destOrd="0" presId="urn:microsoft.com/office/officeart/2005/8/layout/cycle7"/>
    <dgm:cxn modelId="{198F10F8-B622-4968-A7DB-E07474ECA680}" type="presOf" srcId="{3A8D70C0-8245-47B7-82F5-95A74BAFF8BF}" destId="{192C42A2-EBC5-4D17-B2B9-2CF33CDC2CF1}" srcOrd="0" destOrd="0" presId="urn:microsoft.com/office/officeart/2005/8/layout/cycle7"/>
    <dgm:cxn modelId="{D890B75E-FB64-43D4-8CFC-4A6E86CC767B}" type="presOf" srcId="{DDA7E514-498A-4A2B-9EEB-6FF5E42EEBD4}" destId="{0A0E406D-8955-47C4-93FB-650684E1C42F}" srcOrd="0" destOrd="0" presId="urn:microsoft.com/office/officeart/2005/8/layout/cycle7"/>
    <dgm:cxn modelId="{8A03EFE9-044C-45A0-ADC8-1FAEFAC94ADF}" type="presOf" srcId="{46113FA5-3C57-4641-9FFF-5DC4F19B7EA0}" destId="{6F84731D-8454-4F8C-BB77-95B6C2C2D9EF}" srcOrd="0" destOrd="0" presId="urn:microsoft.com/office/officeart/2005/8/layout/cycle7"/>
    <dgm:cxn modelId="{815A390B-3827-4EE3-BCC6-9A541FDD7CDF}" srcId="{0F5E575B-51FD-4093-B36F-2FDB317540F9}" destId="{3A8D70C0-8245-47B7-82F5-95A74BAFF8BF}" srcOrd="0" destOrd="0" parTransId="{3931C0A2-5CD3-48B2-912B-382823AD651E}" sibTransId="{341ED42C-402F-46C8-8C74-D2F01B47B946}"/>
    <dgm:cxn modelId="{3212943E-4672-401B-AEA8-32C4F5866027}" type="presParOf" srcId="{37E6D642-2049-4BB5-AEF5-E1B20042FE87}" destId="{192C42A2-EBC5-4D17-B2B9-2CF33CDC2CF1}" srcOrd="0" destOrd="0" presId="urn:microsoft.com/office/officeart/2005/8/layout/cycle7"/>
    <dgm:cxn modelId="{37745247-3C21-4D14-8DE0-9C31BA6A0005}" type="presParOf" srcId="{37E6D642-2049-4BB5-AEF5-E1B20042FE87}" destId="{07C3898C-45FE-40FA-880D-47DD3152A0B3}" srcOrd="1" destOrd="0" presId="urn:microsoft.com/office/officeart/2005/8/layout/cycle7"/>
    <dgm:cxn modelId="{6A0E25A3-F9F9-42CA-A315-8362AB76A62A}" type="presParOf" srcId="{07C3898C-45FE-40FA-880D-47DD3152A0B3}" destId="{700438AA-C412-43DC-9800-B0283A9115A4}" srcOrd="0" destOrd="0" presId="urn:microsoft.com/office/officeart/2005/8/layout/cycle7"/>
    <dgm:cxn modelId="{D94CE470-BACB-4789-8914-254C5EC8DF24}" type="presParOf" srcId="{37E6D642-2049-4BB5-AEF5-E1B20042FE87}" destId="{9138BBE0-B956-4820-963D-A81298907352}" srcOrd="2" destOrd="0" presId="urn:microsoft.com/office/officeart/2005/8/layout/cycle7"/>
    <dgm:cxn modelId="{9B5230D6-2712-4397-BF85-FCE0E71B9432}" type="presParOf" srcId="{37E6D642-2049-4BB5-AEF5-E1B20042FE87}" destId="{95859886-BC7B-47B6-82FF-B273035F0E9D}" srcOrd="3" destOrd="0" presId="urn:microsoft.com/office/officeart/2005/8/layout/cycle7"/>
    <dgm:cxn modelId="{474B86FE-390C-483A-8C73-66D8BB58E402}" type="presParOf" srcId="{95859886-BC7B-47B6-82FF-B273035F0E9D}" destId="{3FE1676E-58B9-4B52-9A9B-9DAEE0DEE2D5}" srcOrd="0" destOrd="0" presId="urn:microsoft.com/office/officeart/2005/8/layout/cycle7"/>
    <dgm:cxn modelId="{29602E92-DCD6-4261-AC34-87E3CC439A12}" type="presParOf" srcId="{37E6D642-2049-4BB5-AEF5-E1B20042FE87}" destId="{6F84731D-8454-4F8C-BB77-95B6C2C2D9EF}" srcOrd="4" destOrd="0" presId="urn:microsoft.com/office/officeart/2005/8/layout/cycle7"/>
    <dgm:cxn modelId="{DCE158EE-195E-4168-89FD-FB4A1F4DDF58}" type="presParOf" srcId="{37E6D642-2049-4BB5-AEF5-E1B20042FE87}" destId="{0A0E406D-8955-47C4-93FB-650684E1C42F}" srcOrd="5" destOrd="0" presId="urn:microsoft.com/office/officeart/2005/8/layout/cycle7"/>
    <dgm:cxn modelId="{A3C160E6-DF5C-4C60-88EA-2B36196724E3}" type="presParOf" srcId="{0A0E406D-8955-47C4-93FB-650684E1C42F}" destId="{4D15FF75-AB8F-4AE1-B1A6-70572916BEEF}"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5E575B-51FD-4093-B36F-2FDB317540F9}" type="doc">
      <dgm:prSet loTypeId="urn:microsoft.com/office/officeart/2005/8/layout/cycle7" loCatId="cycle" qsTypeId="urn:microsoft.com/office/officeart/2005/8/quickstyle/simple2" qsCatId="simple" csTypeId="urn:microsoft.com/office/officeart/2005/8/colors/accent4_2" csCatId="accent4" phldr="1"/>
      <dgm:spPr/>
      <dgm:t>
        <a:bodyPr/>
        <a:lstStyle/>
        <a:p>
          <a:endParaRPr lang="en-US"/>
        </a:p>
      </dgm:t>
    </dgm:pt>
    <dgm:pt modelId="{3A8D70C0-8245-47B7-82F5-95A74BAFF8BF}">
      <dgm:prSet phldrT="[Text]"/>
      <dgm:spPr>
        <a:solidFill>
          <a:schemeClr val="accent1">
            <a:lumMod val="75000"/>
          </a:schemeClr>
        </a:solidFill>
      </dgm:spPr>
      <dgm:t>
        <a:bodyPr/>
        <a:lstStyle/>
        <a:p>
          <a:r>
            <a:rPr lang="en-US" b="1" dirty="0"/>
            <a:t>Standards</a:t>
          </a:r>
        </a:p>
      </dgm:t>
    </dgm:pt>
    <dgm:pt modelId="{3931C0A2-5CD3-48B2-912B-382823AD651E}" type="parTrans" cxnId="{815A390B-3827-4EE3-BCC6-9A541FDD7CDF}">
      <dgm:prSet/>
      <dgm:spPr/>
      <dgm:t>
        <a:bodyPr/>
        <a:lstStyle/>
        <a:p>
          <a:endParaRPr lang="en-US"/>
        </a:p>
      </dgm:t>
    </dgm:pt>
    <dgm:pt modelId="{341ED42C-402F-46C8-8C74-D2F01B47B946}" type="sibTrans" cxnId="{815A390B-3827-4EE3-BCC6-9A541FDD7CDF}">
      <dgm:prSet/>
      <dgm:spPr/>
      <dgm:t>
        <a:bodyPr/>
        <a:lstStyle/>
        <a:p>
          <a:endParaRPr lang="en-US" dirty="0"/>
        </a:p>
      </dgm:t>
    </dgm:pt>
    <dgm:pt modelId="{DB3A974E-B679-4770-BE8B-169E1E50A1DD}">
      <dgm:prSet phldrT="[Text]"/>
      <dgm:spPr>
        <a:solidFill>
          <a:schemeClr val="accent1">
            <a:lumMod val="75000"/>
          </a:schemeClr>
        </a:solidFill>
      </dgm:spPr>
      <dgm:t>
        <a:bodyPr/>
        <a:lstStyle/>
        <a:p>
          <a:r>
            <a:rPr lang="en-US" b="1" dirty="0"/>
            <a:t>Testing</a:t>
          </a:r>
        </a:p>
      </dgm:t>
    </dgm:pt>
    <dgm:pt modelId="{DEB3D0F3-C939-4771-8802-92603613CABB}" type="parTrans" cxnId="{DC70C3D1-7AA9-4086-81FC-E87341560AE4}">
      <dgm:prSet/>
      <dgm:spPr/>
      <dgm:t>
        <a:bodyPr/>
        <a:lstStyle/>
        <a:p>
          <a:endParaRPr lang="en-US"/>
        </a:p>
      </dgm:t>
    </dgm:pt>
    <dgm:pt modelId="{503D7CDD-90F1-434D-A29F-17E9447DCF05}" type="sibTrans" cxnId="{DC70C3D1-7AA9-4086-81FC-E87341560AE4}">
      <dgm:prSet/>
      <dgm:spPr/>
      <dgm:t>
        <a:bodyPr/>
        <a:lstStyle/>
        <a:p>
          <a:endParaRPr lang="en-US" dirty="0"/>
        </a:p>
      </dgm:t>
    </dgm:pt>
    <dgm:pt modelId="{46113FA5-3C57-4641-9FFF-5DC4F19B7EA0}">
      <dgm:prSet phldrT="[Text]"/>
      <dgm:spPr>
        <a:solidFill>
          <a:schemeClr val="accent1">
            <a:lumMod val="75000"/>
          </a:schemeClr>
        </a:solidFill>
      </dgm:spPr>
      <dgm:t>
        <a:bodyPr/>
        <a:lstStyle/>
        <a:p>
          <a:r>
            <a:rPr lang="en-US" b="1" dirty="0"/>
            <a:t>Implementation</a:t>
          </a:r>
        </a:p>
      </dgm:t>
    </dgm:pt>
    <dgm:pt modelId="{0D73DDD7-D5B2-43DD-ADD6-F3C28414E693}" type="parTrans" cxnId="{415D1417-EB79-4F70-A617-347DE65FA0DD}">
      <dgm:prSet/>
      <dgm:spPr/>
      <dgm:t>
        <a:bodyPr/>
        <a:lstStyle/>
        <a:p>
          <a:endParaRPr lang="en-US"/>
        </a:p>
      </dgm:t>
    </dgm:pt>
    <dgm:pt modelId="{DDA7E514-498A-4A2B-9EEB-6FF5E42EEBD4}" type="sibTrans" cxnId="{415D1417-EB79-4F70-A617-347DE65FA0DD}">
      <dgm:prSet/>
      <dgm:spPr/>
      <dgm:t>
        <a:bodyPr/>
        <a:lstStyle/>
        <a:p>
          <a:endParaRPr lang="en-US" dirty="0"/>
        </a:p>
      </dgm:t>
    </dgm:pt>
    <dgm:pt modelId="{37E6D642-2049-4BB5-AEF5-E1B20042FE87}" type="pres">
      <dgm:prSet presAssocID="{0F5E575B-51FD-4093-B36F-2FDB317540F9}" presName="Name0" presStyleCnt="0">
        <dgm:presLayoutVars>
          <dgm:dir/>
          <dgm:resizeHandles val="exact"/>
        </dgm:presLayoutVars>
      </dgm:prSet>
      <dgm:spPr/>
      <dgm:t>
        <a:bodyPr/>
        <a:lstStyle/>
        <a:p>
          <a:endParaRPr lang="en-US"/>
        </a:p>
      </dgm:t>
    </dgm:pt>
    <dgm:pt modelId="{192C42A2-EBC5-4D17-B2B9-2CF33CDC2CF1}" type="pres">
      <dgm:prSet presAssocID="{3A8D70C0-8245-47B7-82F5-95A74BAFF8BF}" presName="node" presStyleLbl="node1" presStyleIdx="0" presStyleCnt="3">
        <dgm:presLayoutVars>
          <dgm:bulletEnabled val="1"/>
        </dgm:presLayoutVars>
      </dgm:prSet>
      <dgm:spPr/>
      <dgm:t>
        <a:bodyPr/>
        <a:lstStyle/>
        <a:p>
          <a:endParaRPr lang="en-US"/>
        </a:p>
      </dgm:t>
    </dgm:pt>
    <dgm:pt modelId="{07C3898C-45FE-40FA-880D-47DD3152A0B3}" type="pres">
      <dgm:prSet presAssocID="{341ED42C-402F-46C8-8C74-D2F01B47B946}" presName="sibTrans" presStyleLbl="sibTrans2D1" presStyleIdx="0" presStyleCnt="3"/>
      <dgm:spPr/>
      <dgm:t>
        <a:bodyPr/>
        <a:lstStyle/>
        <a:p>
          <a:endParaRPr lang="en-US"/>
        </a:p>
      </dgm:t>
    </dgm:pt>
    <dgm:pt modelId="{700438AA-C412-43DC-9800-B0283A9115A4}" type="pres">
      <dgm:prSet presAssocID="{341ED42C-402F-46C8-8C74-D2F01B47B946}" presName="connectorText" presStyleLbl="sibTrans2D1" presStyleIdx="0" presStyleCnt="3"/>
      <dgm:spPr/>
      <dgm:t>
        <a:bodyPr/>
        <a:lstStyle/>
        <a:p>
          <a:endParaRPr lang="en-US"/>
        </a:p>
      </dgm:t>
    </dgm:pt>
    <dgm:pt modelId="{9138BBE0-B956-4820-963D-A81298907352}" type="pres">
      <dgm:prSet presAssocID="{DB3A974E-B679-4770-BE8B-169E1E50A1DD}" presName="node" presStyleLbl="node1" presStyleIdx="1" presStyleCnt="3">
        <dgm:presLayoutVars>
          <dgm:bulletEnabled val="1"/>
        </dgm:presLayoutVars>
      </dgm:prSet>
      <dgm:spPr/>
      <dgm:t>
        <a:bodyPr/>
        <a:lstStyle/>
        <a:p>
          <a:endParaRPr lang="en-US"/>
        </a:p>
      </dgm:t>
    </dgm:pt>
    <dgm:pt modelId="{95859886-BC7B-47B6-82FF-B273035F0E9D}" type="pres">
      <dgm:prSet presAssocID="{503D7CDD-90F1-434D-A29F-17E9447DCF05}" presName="sibTrans" presStyleLbl="sibTrans2D1" presStyleIdx="1" presStyleCnt="3"/>
      <dgm:spPr/>
      <dgm:t>
        <a:bodyPr/>
        <a:lstStyle/>
        <a:p>
          <a:endParaRPr lang="en-US"/>
        </a:p>
      </dgm:t>
    </dgm:pt>
    <dgm:pt modelId="{3FE1676E-58B9-4B52-9A9B-9DAEE0DEE2D5}" type="pres">
      <dgm:prSet presAssocID="{503D7CDD-90F1-434D-A29F-17E9447DCF05}" presName="connectorText" presStyleLbl="sibTrans2D1" presStyleIdx="1" presStyleCnt="3"/>
      <dgm:spPr/>
      <dgm:t>
        <a:bodyPr/>
        <a:lstStyle/>
        <a:p>
          <a:endParaRPr lang="en-US"/>
        </a:p>
      </dgm:t>
    </dgm:pt>
    <dgm:pt modelId="{6F84731D-8454-4F8C-BB77-95B6C2C2D9EF}" type="pres">
      <dgm:prSet presAssocID="{46113FA5-3C57-4641-9FFF-5DC4F19B7EA0}" presName="node" presStyleLbl="node1" presStyleIdx="2" presStyleCnt="3">
        <dgm:presLayoutVars>
          <dgm:bulletEnabled val="1"/>
        </dgm:presLayoutVars>
      </dgm:prSet>
      <dgm:spPr/>
      <dgm:t>
        <a:bodyPr/>
        <a:lstStyle/>
        <a:p>
          <a:endParaRPr lang="en-US"/>
        </a:p>
      </dgm:t>
    </dgm:pt>
    <dgm:pt modelId="{0A0E406D-8955-47C4-93FB-650684E1C42F}" type="pres">
      <dgm:prSet presAssocID="{DDA7E514-498A-4A2B-9EEB-6FF5E42EEBD4}" presName="sibTrans" presStyleLbl="sibTrans2D1" presStyleIdx="2" presStyleCnt="3"/>
      <dgm:spPr/>
      <dgm:t>
        <a:bodyPr/>
        <a:lstStyle/>
        <a:p>
          <a:endParaRPr lang="en-US"/>
        </a:p>
      </dgm:t>
    </dgm:pt>
    <dgm:pt modelId="{4D15FF75-AB8F-4AE1-B1A6-70572916BEEF}" type="pres">
      <dgm:prSet presAssocID="{DDA7E514-498A-4A2B-9EEB-6FF5E42EEBD4}" presName="connectorText" presStyleLbl="sibTrans2D1" presStyleIdx="2" presStyleCnt="3"/>
      <dgm:spPr/>
      <dgm:t>
        <a:bodyPr/>
        <a:lstStyle/>
        <a:p>
          <a:endParaRPr lang="en-US"/>
        </a:p>
      </dgm:t>
    </dgm:pt>
  </dgm:ptLst>
  <dgm:cxnLst>
    <dgm:cxn modelId="{BCE7A487-EB1C-40E6-BE60-4BE29C763AB0}" type="presOf" srcId="{341ED42C-402F-46C8-8C74-D2F01B47B946}" destId="{07C3898C-45FE-40FA-880D-47DD3152A0B3}" srcOrd="0" destOrd="0" presId="urn:microsoft.com/office/officeart/2005/8/layout/cycle7"/>
    <dgm:cxn modelId="{C4381B6E-0C70-4321-9753-6C78A8F7B60D}" type="presOf" srcId="{DDA7E514-498A-4A2B-9EEB-6FF5E42EEBD4}" destId="{4D15FF75-AB8F-4AE1-B1A6-70572916BEEF}" srcOrd="1" destOrd="0" presId="urn:microsoft.com/office/officeart/2005/8/layout/cycle7"/>
    <dgm:cxn modelId="{E63CC972-A6F6-472F-A0DD-CE0247A3557E}" type="presOf" srcId="{341ED42C-402F-46C8-8C74-D2F01B47B946}" destId="{700438AA-C412-43DC-9800-B0283A9115A4}" srcOrd="1" destOrd="0" presId="urn:microsoft.com/office/officeart/2005/8/layout/cycle7"/>
    <dgm:cxn modelId="{415D1417-EB79-4F70-A617-347DE65FA0DD}" srcId="{0F5E575B-51FD-4093-B36F-2FDB317540F9}" destId="{46113FA5-3C57-4641-9FFF-5DC4F19B7EA0}" srcOrd="2" destOrd="0" parTransId="{0D73DDD7-D5B2-43DD-ADD6-F3C28414E693}" sibTransId="{DDA7E514-498A-4A2B-9EEB-6FF5E42EEBD4}"/>
    <dgm:cxn modelId="{0A956F3E-E850-4077-9A94-D89B7BC834A8}" type="presOf" srcId="{DB3A974E-B679-4770-BE8B-169E1E50A1DD}" destId="{9138BBE0-B956-4820-963D-A81298907352}" srcOrd="0" destOrd="0" presId="urn:microsoft.com/office/officeart/2005/8/layout/cycle7"/>
    <dgm:cxn modelId="{DC70C3D1-7AA9-4086-81FC-E87341560AE4}" srcId="{0F5E575B-51FD-4093-B36F-2FDB317540F9}" destId="{DB3A974E-B679-4770-BE8B-169E1E50A1DD}" srcOrd="1" destOrd="0" parTransId="{DEB3D0F3-C939-4771-8802-92603613CABB}" sibTransId="{503D7CDD-90F1-434D-A29F-17E9447DCF05}"/>
    <dgm:cxn modelId="{6A7252E2-7E3B-4463-8648-2C0374808736}" type="presOf" srcId="{503D7CDD-90F1-434D-A29F-17E9447DCF05}" destId="{3FE1676E-58B9-4B52-9A9B-9DAEE0DEE2D5}" srcOrd="1" destOrd="0" presId="urn:microsoft.com/office/officeart/2005/8/layout/cycle7"/>
    <dgm:cxn modelId="{F2A4FE28-441B-495C-9429-A3A678E357A4}" type="presOf" srcId="{503D7CDD-90F1-434D-A29F-17E9447DCF05}" destId="{95859886-BC7B-47B6-82FF-B273035F0E9D}" srcOrd="0" destOrd="0" presId="urn:microsoft.com/office/officeart/2005/8/layout/cycle7"/>
    <dgm:cxn modelId="{7F19B918-4E55-4546-AC20-2F284D49B8BE}" type="presOf" srcId="{0F5E575B-51FD-4093-B36F-2FDB317540F9}" destId="{37E6D642-2049-4BB5-AEF5-E1B20042FE87}" srcOrd="0" destOrd="0" presId="urn:microsoft.com/office/officeart/2005/8/layout/cycle7"/>
    <dgm:cxn modelId="{198F10F8-B622-4968-A7DB-E07474ECA680}" type="presOf" srcId="{3A8D70C0-8245-47B7-82F5-95A74BAFF8BF}" destId="{192C42A2-EBC5-4D17-B2B9-2CF33CDC2CF1}" srcOrd="0" destOrd="0" presId="urn:microsoft.com/office/officeart/2005/8/layout/cycle7"/>
    <dgm:cxn modelId="{D890B75E-FB64-43D4-8CFC-4A6E86CC767B}" type="presOf" srcId="{DDA7E514-498A-4A2B-9EEB-6FF5E42EEBD4}" destId="{0A0E406D-8955-47C4-93FB-650684E1C42F}" srcOrd="0" destOrd="0" presId="urn:microsoft.com/office/officeart/2005/8/layout/cycle7"/>
    <dgm:cxn modelId="{8A03EFE9-044C-45A0-ADC8-1FAEFAC94ADF}" type="presOf" srcId="{46113FA5-3C57-4641-9FFF-5DC4F19B7EA0}" destId="{6F84731D-8454-4F8C-BB77-95B6C2C2D9EF}" srcOrd="0" destOrd="0" presId="urn:microsoft.com/office/officeart/2005/8/layout/cycle7"/>
    <dgm:cxn modelId="{815A390B-3827-4EE3-BCC6-9A541FDD7CDF}" srcId="{0F5E575B-51FD-4093-B36F-2FDB317540F9}" destId="{3A8D70C0-8245-47B7-82F5-95A74BAFF8BF}" srcOrd="0" destOrd="0" parTransId="{3931C0A2-5CD3-48B2-912B-382823AD651E}" sibTransId="{341ED42C-402F-46C8-8C74-D2F01B47B946}"/>
    <dgm:cxn modelId="{3212943E-4672-401B-AEA8-32C4F5866027}" type="presParOf" srcId="{37E6D642-2049-4BB5-AEF5-E1B20042FE87}" destId="{192C42A2-EBC5-4D17-B2B9-2CF33CDC2CF1}" srcOrd="0" destOrd="0" presId="urn:microsoft.com/office/officeart/2005/8/layout/cycle7"/>
    <dgm:cxn modelId="{37745247-3C21-4D14-8DE0-9C31BA6A0005}" type="presParOf" srcId="{37E6D642-2049-4BB5-AEF5-E1B20042FE87}" destId="{07C3898C-45FE-40FA-880D-47DD3152A0B3}" srcOrd="1" destOrd="0" presId="urn:microsoft.com/office/officeart/2005/8/layout/cycle7"/>
    <dgm:cxn modelId="{6A0E25A3-F9F9-42CA-A315-8362AB76A62A}" type="presParOf" srcId="{07C3898C-45FE-40FA-880D-47DD3152A0B3}" destId="{700438AA-C412-43DC-9800-B0283A9115A4}" srcOrd="0" destOrd="0" presId="urn:microsoft.com/office/officeart/2005/8/layout/cycle7"/>
    <dgm:cxn modelId="{D94CE470-BACB-4789-8914-254C5EC8DF24}" type="presParOf" srcId="{37E6D642-2049-4BB5-AEF5-E1B20042FE87}" destId="{9138BBE0-B956-4820-963D-A81298907352}" srcOrd="2" destOrd="0" presId="urn:microsoft.com/office/officeart/2005/8/layout/cycle7"/>
    <dgm:cxn modelId="{9B5230D6-2712-4397-BF85-FCE0E71B9432}" type="presParOf" srcId="{37E6D642-2049-4BB5-AEF5-E1B20042FE87}" destId="{95859886-BC7B-47B6-82FF-B273035F0E9D}" srcOrd="3" destOrd="0" presId="urn:microsoft.com/office/officeart/2005/8/layout/cycle7"/>
    <dgm:cxn modelId="{474B86FE-390C-483A-8C73-66D8BB58E402}" type="presParOf" srcId="{95859886-BC7B-47B6-82FF-B273035F0E9D}" destId="{3FE1676E-58B9-4B52-9A9B-9DAEE0DEE2D5}" srcOrd="0" destOrd="0" presId="urn:microsoft.com/office/officeart/2005/8/layout/cycle7"/>
    <dgm:cxn modelId="{29602E92-DCD6-4261-AC34-87E3CC439A12}" type="presParOf" srcId="{37E6D642-2049-4BB5-AEF5-E1B20042FE87}" destId="{6F84731D-8454-4F8C-BB77-95B6C2C2D9EF}" srcOrd="4" destOrd="0" presId="urn:microsoft.com/office/officeart/2005/8/layout/cycle7"/>
    <dgm:cxn modelId="{DCE158EE-195E-4168-89FD-FB4A1F4DDF58}" type="presParOf" srcId="{37E6D642-2049-4BB5-AEF5-E1B20042FE87}" destId="{0A0E406D-8955-47C4-93FB-650684E1C42F}" srcOrd="5" destOrd="0" presId="urn:microsoft.com/office/officeart/2005/8/layout/cycle7"/>
    <dgm:cxn modelId="{A3C160E6-DF5C-4C60-88EA-2B36196724E3}" type="presParOf" srcId="{0A0E406D-8955-47C4-93FB-650684E1C42F}" destId="{4D15FF75-AB8F-4AE1-B1A6-70572916BEEF}"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0C5B18-4FF3-4EAB-A238-430E8FEE76F8}"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n-US"/>
        </a:p>
      </dgm:t>
    </dgm:pt>
    <dgm:pt modelId="{F3DB0EE4-6551-4F8D-AAC4-28D4124AA57A}">
      <dgm:prSet phldrT="[Text]" custT="1"/>
      <dgm:spPr>
        <a:solidFill>
          <a:schemeClr val="accent5">
            <a:lumMod val="60000"/>
            <a:lumOff val="40000"/>
          </a:schemeClr>
        </a:solidFill>
      </dgm:spPr>
      <dgm:t>
        <a:bodyPr/>
        <a:lstStyle/>
        <a:p>
          <a:r>
            <a:rPr lang="en-US" sz="1050" b="1" dirty="0"/>
            <a:t>HL7 v2</a:t>
          </a:r>
        </a:p>
      </dgm:t>
    </dgm:pt>
    <dgm:pt modelId="{15231953-6320-4759-A977-7DD4C0B20DC2}" type="parTrans" cxnId="{01BB527C-9092-4131-B6F3-0CFDA593EA97}">
      <dgm:prSet custT="1"/>
      <dgm:spPr/>
      <dgm:t>
        <a:bodyPr/>
        <a:lstStyle/>
        <a:p>
          <a:endParaRPr lang="en-US" sz="1050"/>
        </a:p>
      </dgm:t>
    </dgm:pt>
    <dgm:pt modelId="{D5C3BF10-A1A0-43B6-981E-77634D3010A6}" type="sibTrans" cxnId="{01BB527C-9092-4131-B6F3-0CFDA593EA97}">
      <dgm:prSet/>
      <dgm:spPr/>
      <dgm:t>
        <a:bodyPr/>
        <a:lstStyle/>
        <a:p>
          <a:endParaRPr lang="en-US" sz="1050"/>
        </a:p>
      </dgm:t>
    </dgm:pt>
    <dgm:pt modelId="{1C021E9F-2721-4BD8-9274-EA006A170C68}">
      <dgm:prSet phldrT="[Text]" custT="1"/>
      <dgm:spPr>
        <a:solidFill>
          <a:schemeClr val="accent5">
            <a:lumMod val="60000"/>
            <a:lumOff val="40000"/>
          </a:schemeClr>
        </a:solidFill>
      </dgm:spPr>
      <dgm:t>
        <a:bodyPr/>
        <a:lstStyle/>
        <a:p>
          <a:r>
            <a:rPr lang="en-US" sz="1050" b="1" dirty="0"/>
            <a:t>HL7 V3      and CDA</a:t>
          </a:r>
        </a:p>
      </dgm:t>
    </dgm:pt>
    <dgm:pt modelId="{3CE30084-C3D6-494C-AA2D-199148488D76}" type="parTrans" cxnId="{305A63A5-176E-4D38-A0E0-86CAB730085B}">
      <dgm:prSet custT="1"/>
      <dgm:spPr/>
      <dgm:t>
        <a:bodyPr/>
        <a:lstStyle/>
        <a:p>
          <a:endParaRPr lang="en-US" sz="1050"/>
        </a:p>
      </dgm:t>
    </dgm:pt>
    <dgm:pt modelId="{B033B242-A5A8-4F56-9B31-8A73C2205D12}" type="sibTrans" cxnId="{305A63A5-176E-4D38-A0E0-86CAB730085B}">
      <dgm:prSet/>
      <dgm:spPr/>
      <dgm:t>
        <a:bodyPr/>
        <a:lstStyle/>
        <a:p>
          <a:endParaRPr lang="en-US" sz="1050"/>
        </a:p>
      </dgm:t>
    </dgm:pt>
    <dgm:pt modelId="{B2CC70E2-4F86-4579-B6EE-1BF8C95AFA55}">
      <dgm:prSet phldrT="[Text]" custT="1"/>
      <dgm:spPr>
        <a:solidFill>
          <a:schemeClr val="accent5">
            <a:lumMod val="60000"/>
            <a:lumOff val="40000"/>
          </a:schemeClr>
        </a:solidFill>
      </dgm:spPr>
      <dgm:t>
        <a:bodyPr/>
        <a:lstStyle/>
        <a:p>
          <a:r>
            <a:rPr lang="en-US" sz="1050" b="1" dirty="0"/>
            <a:t>HL7 FHIR</a:t>
          </a:r>
        </a:p>
      </dgm:t>
    </dgm:pt>
    <dgm:pt modelId="{A318DDF5-86AC-4DFA-8FCC-CAEBA5EF378B}" type="parTrans" cxnId="{70622E62-85A0-452A-8308-65A03CF953CC}">
      <dgm:prSet custT="1"/>
      <dgm:spPr/>
      <dgm:t>
        <a:bodyPr/>
        <a:lstStyle/>
        <a:p>
          <a:endParaRPr lang="en-US" sz="1050"/>
        </a:p>
      </dgm:t>
    </dgm:pt>
    <dgm:pt modelId="{9F252FDC-1FEF-4172-8FD5-72E91E5049A3}" type="sibTrans" cxnId="{70622E62-85A0-452A-8308-65A03CF953CC}">
      <dgm:prSet/>
      <dgm:spPr/>
      <dgm:t>
        <a:bodyPr/>
        <a:lstStyle/>
        <a:p>
          <a:endParaRPr lang="en-US" sz="1050"/>
        </a:p>
      </dgm:t>
    </dgm:pt>
    <dgm:pt modelId="{8A6692EF-2BE7-4BB2-9C4B-A3740D236AB8}">
      <dgm:prSet phldrT="[Text]" custT="1"/>
      <dgm:spPr>
        <a:solidFill>
          <a:schemeClr val="accent5">
            <a:lumMod val="60000"/>
            <a:lumOff val="40000"/>
          </a:schemeClr>
        </a:solidFill>
      </dgm:spPr>
      <dgm:t>
        <a:bodyPr/>
        <a:lstStyle/>
        <a:p>
          <a:r>
            <a:rPr lang="en-US" sz="1050" b="1" dirty="0"/>
            <a:t>NCPDP SCRIPT</a:t>
          </a:r>
        </a:p>
      </dgm:t>
    </dgm:pt>
    <dgm:pt modelId="{E86B9D26-B67F-4B2C-A840-795F6D4D73D5}" type="parTrans" cxnId="{60B29D8A-26B6-44C8-9564-79B645639CEC}">
      <dgm:prSet custT="1"/>
      <dgm:spPr/>
      <dgm:t>
        <a:bodyPr/>
        <a:lstStyle/>
        <a:p>
          <a:endParaRPr lang="en-US" sz="1050"/>
        </a:p>
      </dgm:t>
    </dgm:pt>
    <dgm:pt modelId="{43A34B74-D104-4D25-A4DD-BCD2157F1F11}" type="sibTrans" cxnId="{60B29D8A-26B6-44C8-9564-79B645639CEC}">
      <dgm:prSet/>
      <dgm:spPr/>
      <dgm:t>
        <a:bodyPr/>
        <a:lstStyle/>
        <a:p>
          <a:endParaRPr lang="en-US" sz="1050"/>
        </a:p>
      </dgm:t>
    </dgm:pt>
    <dgm:pt modelId="{673F482B-294D-40B5-B4D2-45C182D57F9F}">
      <dgm:prSet phldrT="[Text]" custT="1"/>
      <dgm:spPr>
        <a:solidFill>
          <a:schemeClr val="accent5">
            <a:lumMod val="60000"/>
            <a:lumOff val="40000"/>
          </a:schemeClr>
        </a:solidFill>
      </dgm:spPr>
      <dgm:t>
        <a:bodyPr/>
        <a:lstStyle/>
        <a:p>
          <a:r>
            <a:rPr lang="en-US" sz="1050" b="1" dirty="0" err="1"/>
            <a:t>ebXML</a:t>
          </a:r>
          <a:endParaRPr lang="en-US" sz="1050" b="1" dirty="0"/>
        </a:p>
      </dgm:t>
    </dgm:pt>
    <dgm:pt modelId="{E2DF454D-ACFB-4078-B77B-460A61A1220A}" type="parTrans" cxnId="{3C2F2D31-5625-4B9B-9929-8A376BF28BAB}">
      <dgm:prSet custT="1"/>
      <dgm:spPr/>
      <dgm:t>
        <a:bodyPr/>
        <a:lstStyle/>
        <a:p>
          <a:endParaRPr lang="en-US" sz="1050"/>
        </a:p>
      </dgm:t>
    </dgm:pt>
    <dgm:pt modelId="{8DA4C643-F90D-4C73-8D18-4804C7F7823C}" type="sibTrans" cxnId="{3C2F2D31-5625-4B9B-9929-8A376BF28BAB}">
      <dgm:prSet/>
      <dgm:spPr/>
      <dgm:t>
        <a:bodyPr/>
        <a:lstStyle/>
        <a:p>
          <a:endParaRPr lang="en-US" sz="1050"/>
        </a:p>
      </dgm:t>
    </dgm:pt>
    <dgm:pt modelId="{6EAF2890-2B1C-477C-941A-BE1240AD4AD9}">
      <dgm:prSet phldrT="[Text]" custT="1"/>
      <dgm:spPr>
        <a:solidFill>
          <a:schemeClr val="accent5">
            <a:lumMod val="50000"/>
          </a:schemeClr>
        </a:solidFill>
      </dgm:spPr>
      <dgm:t>
        <a:bodyPr/>
        <a:lstStyle/>
        <a:p>
          <a:r>
            <a:rPr lang="en-US" sz="1050" b="1" dirty="0">
              <a:solidFill>
                <a:schemeClr val="bg1"/>
              </a:solidFill>
            </a:rPr>
            <a:t>Support and Presence Usage</a:t>
          </a:r>
        </a:p>
      </dgm:t>
    </dgm:pt>
    <dgm:pt modelId="{23B968A3-8900-4F64-B254-C257E07B7011}" type="sibTrans" cxnId="{844366D4-2F65-459A-9378-F06D98F7E368}">
      <dgm:prSet/>
      <dgm:spPr/>
      <dgm:t>
        <a:bodyPr/>
        <a:lstStyle/>
        <a:p>
          <a:endParaRPr lang="en-US" sz="1050"/>
        </a:p>
      </dgm:t>
    </dgm:pt>
    <dgm:pt modelId="{C5DCF7E3-C594-4D71-869D-C20D7F159AC9}" type="parTrans" cxnId="{844366D4-2F65-459A-9378-F06D98F7E368}">
      <dgm:prSet/>
      <dgm:spPr/>
      <dgm:t>
        <a:bodyPr/>
        <a:lstStyle/>
        <a:p>
          <a:endParaRPr lang="en-US" sz="1050"/>
        </a:p>
      </dgm:t>
    </dgm:pt>
    <dgm:pt modelId="{CC18B032-736F-40AD-BEC1-B62861BD7046}">
      <dgm:prSet custT="1"/>
      <dgm:spPr>
        <a:solidFill>
          <a:schemeClr val="accent5">
            <a:lumMod val="20000"/>
            <a:lumOff val="80000"/>
          </a:schemeClr>
        </a:solidFill>
      </dgm:spPr>
      <dgm:t>
        <a:bodyPr/>
        <a:lstStyle/>
        <a:p>
          <a:r>
            <a:rPr lang="en-US" sz="1050" b="1" dirty="0"/>
            <a:t>Required (R</a:t>
          </a:r>
          <a:r>
            <a:rPr lang="en-US" sz="1050" dirty="0"/>
            <a:t>)</a:t>
          </a:r>
        </a:p>
      </dgm:t>
    </dgm:pt>
    <dgm:pt modelId="{A563BE08-8503-4C9D-9243-548E3A7E24B0}" type="parTrans" cxnId="{3C26E276-7040-402D-B247-9DFC5883B7DB}">
      <dgm:prSet custT="1"/>
      <dgm:spPr/>
      <dgm:t>
        <a:bodyPr/>
        <a:lstStyle/>
        <a:p>
          <a:endParaRPr lang="en-US" sz="1050"/>
        </a:p>
      </dgm:t>
    </dgm:pt>
    <dgm:pt modelId="{8B668CF1-5DAF-464D-BF41-7378259F5A6E}" type="sibTrans" cxnId="{3C26E276-7040-402D-B247-9DFC5883B7DB}">
      <dgm:prSet/>
      <dgm:spPr/>
      <dgm:t>
        <a:bodyPr/>
        <a:lstStyle/>
        <a:p>
          <a:endParaRPr lang="en-US" sz="1050"/>
        </a:p>
      </dgm:t>
    </dgm:pt>
    <dgm:pt modelId="{553F0765-08AC-49CF-96CC-3300F0FB7E66}">
      <dgm:prSet custT="1"/>
      <dgm:spPr>
        <a:solidFill>
          <a:schemeClr val="accent5">
            <a:lumMod val="20000"/>
            <a:lumOff val="80000"/>
          </a:schemeClr>
        </a:solidFill>
      </dgm:spPr>
      <dgm:t>
        <a:bodyPr/>
        <a:lstStyle/>
        <a:p>
          <a:r>
            <a:rPr lang="en-US" sz="1050" b="1" dirty="0"/>
            <a:t>Mandatory (M)</a:t>
          </a:r>
        </a:p>
      </dgm:t>
    </dgm:pt>
    <dgm:pt modelId="{80AA5A5A-F7FA-4E15-A196-A874AF82CA0B}" type="parTrans" cxnId="{17A1086A-9751-4D44-A497-C340822E03B3}">
      <dgm:prSet custT="1"/>
      <dgm:spPr/>
      <dgm:t>
        <a:bodyPr/>
        <a:lstStyle/>
        <a:p>
          <a:endParaRPr lang="en-US" sz="1050"/>
        </a:p>
      </dgm:t>
    </dgm:pt>
    <dgm:pt modelId="{363D6329-FF2C-4D2F-BC4B-4B2A8D36B223}" type="sibTrans" cxnId="{17A1086A-9751-4D44-A497-C340822E03B3}">
      <dgm:prSet/>
      <dgm:spPr/>
      <dgm:t>
        <a:bodyPr/>
        <a:lstStyle/>
        <a:p>
          <a:endParaRPr lang="en-US" sz="1050"/>
        </a:p>
      </dgm:t>
    </dgm:pt>
    <dgm:pt modelId="{5DE4C925-3237-4F31-A331-AB9CCF8D23D7}">
      <dgm:prSet custT="1"/>
      <dgm:spPr>
        <a:solidFill>
          <a:schemeClr val="accent5">
            <a:lumMod val="20000"/>
            <a:lumOff val="80000"/>
          </a:schemeClr>
        </a:solidFill>
      </dgm:spPr>
      <dgm:t>
        <a:bodyPr/>
        <a:lstStyle/>
        <a:p>
          <a:r>
            <a:rPr lang="en-US" sz="1050" b="1" dirty="0"/>
            <a:t>Minimum </a:t>
          </a:r>
          <a:r>
            <a:rPr lang="en-US" sz="1050" b="1" dirty="0" smtClean="0"/>
            <a:t>Card.    </a:t>
          </a:r>
          <a:r>
            <a:rPr lang="en-US" sz="1050" b="1" dirty="0"/>
            <a:t>&gt;= </a:t>
          </a:r>
          <a:r>
            <a:rPr lang="en-US" sz="1050" b="1" dirty="0" smtClean="0"/>
            <a:t>1 &amp; Must Support = true</a:t>
          </a:r>
          <a:endParaRPr lang="en-US" sz="1050" b="1" dirty="0"/>
        </a:p>
      </dgm:t>
    </dgm:pt>
    <dgm:pt modelId="{2FE3CEB8-BACC-461E-9C1B-58D2C3CA5B0D}" type="parTrans" cxnId="{04F72F09-3466-470E-AFEB-3396D03EDC05}">
      <dgm:prSet custT="1"/>
      <dgm:spPr/>
      <dgm:t>
        <a:bodyPr/>
        <a:lstStyle/>
        <a:p>
          <a:endParaRPr lang="en-US" sz="1050"/>
        </a:p>
      </dgm:t>
    </dgm:pt>
    <dgm:pt modelId="{26554EE6-2BC2-475A-95D2-87A6EFCB8470}" type="sibTrans" cxnId="{04F72F09-3466-470E-AFEB-3396D03EDC05}">
      <dgm:prSet/>
      <dgm:spPr/>
      <dgm:t>
        <a:bodyPr/>
        <a:lstStyle/>
        <a:p>
          <a:endParaRPr lang="en-US" sz="1050"/>
        </a:p>
      </dgm:t>
    </dgm:pt>
    <dgm:pt modelId="{2D4E00EA-21C3-4886-97D4-202E37EB0A22}">
      <dgm:prSet custT="1"/>
      <dgm:spPr>
        <a:solidFill>
          <a:schemeClr val="accent5">
            <a:lumMod val="20000"/>
            <a:lumOff val="80000"/>
          </a:schemeClr>
        </a:solidFill>
      </dgm:spPr>
      <dgm:t>
        <a:bodyPr/>
        <a:lstStyle/>
        <a:p>
          <a:r>
            <a:rPr lang="en-US" sz="1050" b="1" dirty="0"/>
            <a:t>Mandatory (M)</a:t>
          </a:r>
        </a:p>
      </dgm:t>
    </dgm:pt>
    <dgm:pt modelId="{4C054C9D-F1A7-4949-A74D-2A3515F21ED1}" type="parTrans" cxnId="{12D30E62-A7CD-451E-9F7F-A846D09EA983}">
      <dgm:prSet custT="1"/>
      <dgm:spPr/>
      <dgm:t>
        <a:bodyPr/>
        <a:lstStyle/>
        <a:p>
          <a:endParaRPr lang="en-US" sz="1050"/>
        </a:p>
      </dgm:t>
    </dgm:pt>
    <dgm:pt modelId="{245128A4-82B2-4192-9117-1D53ECC97229}" type="sibTrans" cxnId="{12D30E62-A7CD-451E-9F7F-A846D09EA983}">
      <dgm:prSet/>
      <dgm:spPr/>
      <dgm:t>
        <a:bodyPr/>
        <a:lstStyle/>
        <a:p>
          <a:endParaRPr lang="en-US" sz="1050"/>
        </a:p>
      </dgm:t>
    </dgm:pt>
    <dgm:pt modelId="{B0652C3E-4FBC-4473-8307-1CA848CF6869}">
      <dgm:prSet custT="1"/>
      <dgm:spPr>
        <a:solidFill>
          <a:schemeClr val="accent5">
            <a:lumMod val="20000"/>
            <a:lumOff val="80000"/>
          </a:schemeClr>
        </a:solidFill>
      </dgm:spPr>
      <dgm:t>
        <a:bodyPr/>
        <a:lstStyle/>
        <a:p>
          <a:r>
            <a:rPr lang="en-US" sz="1050" b="1" dirty="0"/>
            <a:t>Required (R)</a:t>
          </a:r>
        </a:p>
      </dgm:t>
    </dgm:pt>
    <dgm:pt modelId="{B6C2F009-A8A9-4233-80A0-EB55AEFFFEA1}" type="parTrans" cxnId="{6D671B1F-FA9F-4060-8710-5412D8A7EFCE}">
      <dgm:prSet custT="1"/>
      <dgm:spPr/>
      <dgm:t>
        <a:bodyPr/>
        <a:lstStyle/>
        <a:p>
          <a:endParaRPr lang="en-US" sz="1050"/>
        </a:p>
      </dgm:t>
    </dgm:pt>
    <dgm:pt modelId="{A3B0AB54-3963-43FB-A6B6-F455C427ED6E}" type="sibTrans" cxnId="{6D671B1F-FA9F-4060-8710-5412D8A7EFCE}">
      <dgm:prSet/>
      <dgm:spPr/>
      <dgm:t>
        <a:bodyPr/>
        <a:lstStyle/>
        <a:p>
          <a:endParaRPr lang="en-US" sz="1050"/>
        </a:p>
      </dgm:t>
    </dgm:pt>
    <dgm:pt modelId="{A6DA639C-C769-4DC0-9D84-509815F5C573}">
      <dgm:prSet custT="1"/>
      <dgm:spPr>
        <a:solidFill>
          <a:schemeClr val="bg1">
            <a:lumMod val="95000"/>
          </a:schemeClr>
        </a:solidFill>
      </dgm:spPr>
      <dgm:t>
        <a:bodyPr lIns="91440"/>
        <a:lstStyle/>
        <a:p>
          <a:pPr algn="l"/>
          <a:r>
            <a:rPr lang="en-US" sz="1050" dirty="0"/>
            <a:t>Element must be valued, but coded elements may include a null-flavor if the element is bound to a value set with null-flavors</a:t>
          </a:r>
        </a:p>
      </dgm:t>
    </dgm:pt>
    <dgm:pt modelId="{600103FB-CB69-4F23-9650-6011E0181754}" type="parTrans" cxnId="{10C0AD24-844D-4833-88F2-B13C014D08E5}">
      <dgm:prSet custT="1"/>
      <dgm:spPr/>
      <dgm:t>
        <a:bodyPr/>
        <a:lstStyle/>
        <a:p>
          <a:endParaRPr lang="en-US" sz="1050"/>
        </a:p>
      </dgm:t>
    </dgm:pt>
    <dgm:pt modelId="{91D5850B-ADAF-472F-9781-180EC1A5DF3D}" type="sibTrans" cxnId="{10C0AD24-844D-4833-88F2-B13C014D08E5}">
      <dgm:prSet/>
      <dgm:spPr/>
      <dgm:t>
        <a:bodyPr/>
        <a:lstStyle/>
        <a:p>
          <a:endParaRPr lang="en-US" sz="1050"/>
        </a:p>
      </dgm:t>
    </dgm:pt>
    <dgm:pt modelId="{403369F7-B962-4A9D-BA8F-C4DBFBAE4819}">
      <dgm:prSet custT="1"/>
      <dgm:spPr>
        <a:solidFill>
          <a:schemeClr val="bg1">
            <a:lumMod val="95000"/>
          </a:schemeClr>
        </a:solidFill>
      </dgm:spPr>
      <dgm:t>
        <a:bodyPr lIns="91440" rIns="91440"/>
        <a:lstStyle/>
        <a:p>
          <a:pPr algn="l"/>
          <a:r>
            <a:rPr lang="en-US" sz="1050" dirty="0"/>
            <a:t>Element must be valued; null-flavors are not-allowed </a:t>
          </a:r>
          <a:r>
            <a:rPr lang="en-US" sz="1050" dirty="0">
              <a:solidFill>
                <a:schemeClr val="accent5">
                  <a:lumMod val="50000"/>
                </a:schemeClr>
              </a:solidFill>
            </a:rPr>
            <a:t>OR</a:t>
          </a:r>
          <a:r>
            <a:rPr lang="en-US" sz="1050" dirty="0"/>
            <a:t> Required (R), Minimum Cardinality = 1, and null-flavors allowed </a:t>
          </a:r>
        </a:p>
      </dgm:t>
    </dgm:pt>
    <dgm:pt modelId="{78ABC36B-3751-4A6A-A26C-EB75AC4B4DD7}" type="parTrans" cxnId="{7EEE07ED-4323-4B6E-AC72-7FCBE211CCCA}">
      <dgm:prSet custT="1"/>
      <dgm:spPr/>
      <dgm:t>
        <a:bodyPr/>
        <a:lstStyle/>
        <a:p>
          <a:endParaRPr lang="en-US" sz="1050"/>
        </a:p>
      </dgm:t>
    </dgm:pt>
    <dgm:pt modelId="{1F67F82C-07A2-49A8-8494-EF41D7431DCC}" type="sibTrans" cxnId="{7EEE07ED-4323-4B6E-AC72-7FCBE211CCCA}">
      <dgm:prSet/>
      <dgm:spPr/>
      <dgm:t>
        <a:bodyPr/>
        <a:lstStyle/>
        <a:p>
          <a:endParaRPr lang="en-US" sz="1050"/>
        </a:p>
      </dgm:t>
    </dgm:pt>
    <dgm:pt modelId="{4DE62E78-0FC4-4BED-B13F-DA7C00BB1C8D}">
      <dgm:prSet custT="1"/>
      <dgm:spPr>
        <a:solidFill>
          <a:schemeClr val="bg1">
            <a:lumMod val="95000"/>
          </a:schemeClr>
        </a:solidFill>
      </dgm:spPr>
      <dgm:t>
        <a:bodyPr lIns="91440" rIns="91440"/>
        <a:lstStyle/>
        <a:p>
          <a:pPr algn="l"/>
          <a:r>
            <a:rPr lang="en-US" sz="1050" dirty="0"/>
            <a:t>Support and presence for an element is controlled by Cardinality (&gt;= 1</a:t>
          </a:r>
          <a:r>
            <a:rPr lang="en-US" sz="1050" dirty="0" smtClean="0"/>
            <a:t>) and </a:t>
          </a:r>
          <a:r>
            <a:rPr lang="en-US" sz="1050" dirty="0" err="1" smtClean="0"/>
            <a:t>mustSupport</a:t>
          </a:r>
          <a:r>
            <a:rPr lang="en-US" sz="1050" dirty="0" smtClean="0"/>
            <a:t> = true</a:t>
          </a:r>
          <a:endParaRPr lang="en-US" sz="1050" dirty="0"/>
        </a:p>
      </dgm:t>
    </dgm:pt>
    <dgm:pt modelId="{15B76D77-927C-453C-B0C8-F46AE2608E87}" type="parTrans" cxnId="{22BAB537-3377-4F26-9D3D-2228B9C49686}">
      <dgm:prSet custT="1"/>
      <dgm:spPr/>
      <dgm:t>
        <a:bodyPr/>
        <a:lstStyle/>
        <a:p>
          <a:endParaRPr lang="en-US" sz="1050"/>
        </a:p>
      </dgm:t>
    </dgm:pt>
    <dgm:pt modelId="{319F97F6-3561-407B-8F4B-11BBC891770B}" type="sibTrans" cxnId="{22BAB537-3377-4F26-9D3D-2228B9C49686}">
      <dgm:prSet/>
      <dgm:spPr/>
      <dgm:t>
        <a:bodyPr/>
        <a:lstStyle/>
        <a:p>
          <a:endParaRPr lang="en-US" sz="1050"/>
        </a:p>
      </dgm:t>
    </dgm:pt>
    <dgm:pt modelId="{A3EF0D64-D6FB-49D3-9FBF-0C574BD5552F}">
      <dgm:prSet custT="1"/>
      <dgm:spPr>
        <a:solidFill>
          <a:schemeClr val="bg1">
            <a:lumMod val="95000"/>
          </a:schemeClr>
        </a:solidFill>
      </dgm:spPr>
      <dgm:t>
        <a:bodyPr lIns="91440" rIns="91440"/>
        <a:lstStyle/>
        <a:p>
          <a:pPr algn="l"/>
          <a:r>
            <a:rPr lang="en-US" sz="1050" dirty="0"/>
            <a:t>Element must be valued; no mention of null-flavors</a:t>
          </a:r>
        </a:p>
      </dgm:t>
    </dgm:pt>
    <dgm:pt modelId="{20889740-0FF1-4960-884D-DD807A940451}" type="parTrans" cxnId="{8C4E469F-0E96-4A18-931B-1BBA57D4411A}">
      <dgm:prSet custT="1"/>
      <dgm:spPr/>
      <dgm:t>
        <a:bodyPr/>
        <a:lstStyle/>
        <a:p>
          <a:endParaRPr lang="en-US" sz="1050"/>
        </a:p>
      </dgm:t>
    </dgm:pt>
    <dgm:pt modelId="{9061BDA3-84C4-4449-B032-7CAAB1CAAED2}" type="sibTrans" cxnId="{8C4E469F-0E96-4A18-931B-1BBA57D4411A}">
      <dgm:prSet/>
      <dgm:spPr/>
      <dgm:t>
        <a:bodyPr/>
        <a:lstStyle/>
        <a:p>
          <a:endParaRPr lang="en-US" sz="1050"/>
        </a:p>
      </dgm:t>
    </dgm:pt>
    <dgm:pt modelId="{DB4D1EA9-7D3E-40A2-904F-0A77EB9268AB}">
      <dgm:prSet custT="1"/>
      <dgm:spPr>
        <a:solidFill>
          <a:schemeClr val="bg1">
            <a:lumMod val="95000"/>
          </a:schemeClr>
        </a:solidFill>
      </dgm:spPr>
      <dgm:t>
        <a:bodyPr lIns="91440" rIns="91440"/>
        <a:lstStyle/>
        <a:p>
          <a:pPr algn="l"/>
          <a:r>
            <a:rPr lang="en-US" sz="1050" dirty="0"/>
            <a:t>Element must be valued; no mention of null-flavors </a:t>
          </a:r>
        </a:p>
      </dgm:t>
    </dgm:pt>
    <dgm:pt modelId="{0C6682B0-7B81-43FA-A0B0-DC68739073AE}" type="parTrans" cxnId="{3D7E93CE-F4B1-4D41-810D-7BAD2AB856F2}">
      <dgm:prSet custT="1"/>
      <dgm:spPr/>
      <dgm:t>
        <a:bodyPr/>
        <a:lstStyle/>
        <a:p>
          <a:endParaRPr lang="en-US" sz="1050"/>
        </a:p>
      </dgm:t>
    </dgm:pt>
    <dgm:pt modelId="{DEC9C3CA-CB09-4983-8F41-B482AF18FE8D}" type="sibTrans" cxnId="{3D7E93CE-F4B1-4D41-810D-7BAD2AB856F2}">
      <dgm:prSet/>
      <dgm:spPr/>
      <dgm:t>
        <a:bodyPr/>
        <a:lstStyle/>
        <a:p>
          <a:endParaRPr lang="en-US" sz="1050"/>
        </a:p>
      </dgm:t>
    </dgm:pt>
    <dgm:pt modelId="{6E9B4AC2-CCB2-4092-AE0A-97B40E4F24D7}" type="pres">
      <dgm:prSet presAssocID="{E80C5B18-4FF3-4EAB-A238-430E8FEE76F8}" presName="diagram" presStyleCnt="0">
        <dgm:presLayoutVars>
          <dgm:chPref val="1"/>
          <dgm:dir/>
          <dgm:animOne val="branch"/>
          <dgm:animLvl val="lvl"/>
          <dgm:resizeHandles val="exact"/>
        </dgm:presLayoutVars>
      </dgm:prSet>
      <dgm:spPr/>
      <dgm:t>
        <a:bodyPr/>
        <a:lstStyle/>
        <a:p>
          <a:endParaRPr lang="en-US"/>
        </a:p>
      </dgm:t>
    </dgm:pt>
    <dgm:pt modelId="{B75AFF37-7453-4CE5-A635-EF2D5677D3DE}" type="pres">
      <dgm:prSet presAssocID="{6EAF2890-2B1C-477C-941A-BE1240AD4AD9}" presName="root1" presStyleCnt="0"/>
      <dgm:spPr/>
    </dgm:pt>
    <dgm:pt modelId="{F86798D2-DF68-4EF7-BBA1-2A102ED6DECA}" type="pres">
      <dgm:prSet presAssocID="{6EAF2890-2B1C-477C-941A-BE1240AD4AD9}" presName="LevelOneTextNode" presStyleLbl="node0" presStyleIdx="0" presStyleCnt="1">
        <dgm:presLayoutVars>
          <dgm:chPref val="3"/>
        </dgm:presLayoutVars>
      </dgm:prSet>
      <dgm:spPr/>
      <dgm:t>
        <a:bodyPr/>
        <a:lstStyle/>
        <a:p>
          <a:endParaRPr lang="en-US"/>
        </a:p>
      </dgm:t>
    </dgm:pt>
    <dgm:pt modelId="{B5714C88-D9DC-421A-A05F-044B1EDC1089}" type="pres">
      <dgm:prSet presAssocID="{6EAF2890-2B1C-477C-941A-BE1240AD4AD9}" presName="level2hierChild" presStyleCnt="0"/>
      <dgm:spPr/>
    </dgm:pt>
    <dgm:pt modelId="{9EDD6E6D-9FCF-4D2D-82B9-AA99747CD3C0}" type="pres">
      <dgm:prSet presAssocID="{15231953-6320-4759-A977-7DD4C0B20DC2}" presName="conn2-1" presStyleLbl="parChTrans1D2" presStyleIdx="0" presStyleCnt="5"/>
      <dgm:spPr/>
      <dgm:t>
        <a:bodyPr/>
        <a:lstStyle/>
        <a:p>
          <a:endParaRPr lang="en-US"/>
        </a:p>
      </dgm:t>
    </dgm:pt>
    <dgm:pt modelId="{0A5E8CD8-9562-4D8D-8986-FD8E731901AE}" type="pres">
      <dgm:prSet presAssocID="{15231953-6320-4759-A977-7DD4C0B20DC2}" presName="connTx" presStyleLbl="parChTrans1D2" presStyleIdx="0" presStyleCnt="5"/>
      <dgm:spPr/>
      <dgm:t>
        <a:bodyPr/>
        <a:lstStyle/>
        <a:p>
          <a:endParaRPr lang="en-US"/>
        </a:p>
      </dgm:t>
    </dgm:pt>
    <dgm:pt modelId="{D32429EF-7644-48ED-AC79-287A2452FFB2}" type="pres">
      <dgm:prSet presAssocID="{F3DB0EE4-6551-4F8D-AAC4-28D4124AA57A}" presName="root2" presStyleCnt="0"/>
      <dgm:spPr/>
    </dgm:pt>
    <dgm:pt modelId="{D32B891F-767E-48F3-AD00-8A9025E2779D}" type="pres">
      <dgm:prSet presAssocID="{F3DB0EE4-6551-4F8D-AAC4-28D4124AA57A}" presName="LevelTwoTextNode" presStyleLbl="node2" presStyleIdx="0" presStyleCnt="5">
        <dgm:presLayoutVars>
          <dgm:chPref val="3"/>
        </dgm:presLayoutVars>
      </dgm:prSet>
      <dgm:spPr/>
      <dgm:t>
        <a:bodyPr/>
        <a:lstStyle/>
        <a:p>
          <a:endParaRPr lang="en-US"/>
        </a:p>
      </dgm:t>
    </dgm:pt>
    <dgm:pt modelId="{B7750A55-5F5A-4B7C-B9E8-61E1DF88A340}" type="pres">
      <dgm:prSet presAssocID="{F3DB0EE4-6551-4F8D-AAC4-28D4124AA57A}" presName="level3hierChild" presStyleCnt="0"/>
      <dgm:spPr/>
    </dgm:pt>
    <dgm:pt modelId="{AF0047F6-97A3-4A45-BFF4-A9117814EDB3}" type="pres">
      <dgm:prSet presAssocID="{A563BE08-8503-4C9D-9243-548E3A7E24B0}" presName="conn2-1" presStyleLbl="parChTrans1D3" presStyleIdx="0" presStyleCnt="5"/>
      <dgm:spPr/>
      <dgm:t>
        <a:bodyPr/>
        <a:lstStyle/>
        <a:p>
          <a:endParaRPr lang="en-US"/>
        </a:p>
      </dgm:t>
    </dgm:pt>
    <dgm:pt modelId="{CCF99805-F49B-40A0-A16E-442CEFFF3A96}" type="pres">
      <dgm:prSet presAssocID="{A563BE08-8503-4C9D-9243-548E3A7E24B0}" presName="connTx" presStyleLbl="parChTrans1D3" presStyleIdx="0" presStyleCnt="5"/>
      <dgm:spPr/>
      <dgm:t>
        <a:bodyPr/>
        <a:lstStyle/>
        <a:p>
          <a:endParaRPr lang="en-US"/>
        </a:p>
      </dgm:t>
    </dgm:pt>
    <dgm:pt modelId="{A5D4926A-F2D4-48AF-B2A7-13100F6567F2}" type="pres">
      <dgm:prSet presAssocID="{CC18B032-736F-40AD-BEC1-B62861BD7046}" presName="root2" presStyleCnt="0"/>
      <dgm:spPr/>
    </dgm:pt>
    <dgm:pt modelId="{F1497990-9B92-448E-8387-51A53604D650}" type="pres">
      <dgm:prSet presAssocID="{CC18B032-736F-40AD-BEC1-B62861BD7046}" presName="LevelTwoTextNode" presStyleLbl="node3" presStyleIdx="0" presStyleCnt="5" custScaleX="110924">
        <dgm:presLayoutVars>
          <dgm:chPref val="3"/>
        </dgm:presLayoutVars>
      </dgm:prSet>
      <dgm:spPr/>
      <dgm:t>
        <a:bodyPr/>
        <a:lstStyle/>
        <a:p>
          <a:endParaRPr lang="en-US"/>
        </a:p>
      </dgm:t>
    </dgm:pt>
    <dgm:pt modelId="{02A57FEF-2D8C-4D4E-8647-6388B86AAB95}" type="pres">
      <dgm:prSet presAssocID="{CC18B032-736F-40AD-BEC1-B62861BD7046}" presName="level3hierChild" presStyleCnt="0"/>
      <dgm:spPr/>
    </dgm:pt>
    <dgm:pt modelId="{EB2100AF-1F6D-450F-9427-9B0F57AC45BC}" type="pres">
      <dgm:prSet presAssocID="{600103FB-CB69-4F23-9650-6011E0181754}" presName="conn2-1" presStyleLbl="parChTrans1D4" presStyleIdx="0" presStyleCnt="5"/>
      <dgm:spPr/>
      <dgm:t>
        <a:bodyPr/>
        <a:lstStyle/>
        <a:p>
          <a:endParaRPr lang="en-US"/>
        </a:p>
      </dgm:t>
    </dgm:pt>
    <dgm:pt modelId="{BA5C2748-D6A4-4DF0-802B-FDEB7EE5E11C}" type="pres">
      <dgm:prSet presAssocID="{600103FB-CB69-4F23-9650-6011E0181754}" presName="connTx" presStyleLbl="parChTrans1D4" presStyleIdx="0" presStyleCnt="5"/>
      <dgm:spPr/>
      <dgm:t>
        <a:bodyPr/>
        <a:lstStyle/>
        <a:p>
          <a:endParaRPr lang="en-US"/>
        </a:p>
      </dgm:t>
    </dgm:pt>
    <dgm:pt modelId="{DC44BF48-3DE3-431A-983F-E7C67CEC33AA}" type="pres">
      <dgm:prSet presAssocID="{A6DA639C-C769-4DC0-9D84-509815F5C573}" presName="root2" presStyleCnt="0"/>
      <dgm:spPr/>
    </dgm:pt>
    <dgm:pt modelId="{20CB8B59-77D6-4B74-A8B2-F893B185320A}" type="pres">
      <dgm:prSet presAssocID="{A6DA639C-C769-4DC0-9D84-509815F5C573}" presName="LevelTwoTextNode" presStyleLbl="node4" presStyleIdx="0" presStyleCnt="5" custScaleX="438003">
        <dgm:presLayoutVars>
          <dgm:chPref val="3"/>
        </dgm:presLayoutVars>
      </dgm:prSet>
      <dgm:spPr/>
      <dgm:t>
        <a:bodyPr/>
        <a:lstStyle/>
        <a:p>
          <a:endParaRPr lang="en-US"/>
        </a:p>
      </dgm:t>
    </dgm:pt>
    <dgm:pt modelId="{783A4AF3-7E80-443E-86F2-B400D14DA7E8}" type="pres">
      <dgm:prSet presAssocID="{A6DA639C-C769-4DC0-9D84-509815F5C573}" presName="level3hierChild" presStyleCnt="0"/>
      <dgm:spPr/>
    </dgm:pt>
    <dgm:pt modelId="{D7A91D73-60D7-409D-9F58-7A7AD4B0F650}" type="pres">
      <dgm:prSet presAssocID="{3CE30084-C3D6-494C-AA2D-199148488D76}" presName="conn2-1" presStyleLbl="parChTrans1D2" presStyleIdx="1" presStyleCnt="5"/>
      <dgm:spPr/>
      <dgm:t>
        <a:bodyPr/>
        <a:lstStyle/>
        <a:p>
          <a:endParaRPr lang="en-US"/>
        </a:p>
      </dgm:t>
    </dgm:pt>
    <dgm:pt modelId="{3F9B364B-2002-4261-A49E-A941C95DF8D1}" type="pres">
      <dgm:prSet presAssocID="{3CE30084-C3D6-494C-AA2D-199148488D76}" presName="connTx" presStyleLbl="parChTrans1D2" presStyleIdx="1" presStyleCnt="5"/>
      <dgm:spPr/>
      <dgm:t>
        <a:bodyPr/>
        <a:lstStyle/>
        <a:p>
          <a:endParaRPr lang="en-US"/>
        </a:p>
      </dgm:t>
    </dgm:pt>
    <dgm:pt modelId="{A79ABC50-4A92-4C51-BA59-29E5ACAC2D35}" type="pres">
      <dgm:prSet presAssocID="{1C021E9F-2721-4BD8-9274-EA006A170C68}" presName="root2" presStyleCnt="0"/>
      <dgm:spPr/>
    </dgm:pt>
    <dgm:pt modelId="{1F9AF78E-171E-4F55-B6EF-A116E353FAFD}" type="pres">
      <dgm:prSet presAssocID="{1C021E9F-2721-4BD8-9274-EA006A170C68}" presName="LevelTwoTextNode" presStyleLbl="node2" presStyleIdx="1" presStyleCnt="5">
        <dgm:presLayoutVars>
          <dgm:chPref val="3"/>
        </dgm:presLayoutVars>
      </dgm:prSet>
      <dgm:spPr/>
      <dgm:t>
        <a:bodyPr/>
        <a:lstStyle/>
        <a:p>
          <a:endParaRPr lang="en-US"/>
        </a:p>
      </dgm:t>
    </dgm:pt>
    <dgm:pt modelId="{F5D92B4D-9BA6-4BF3-B291-05F23996EEBA}" type="pres">
      <dgm:prSet presAssocID="{1C021E9F-2721-4BD8-9274-EA006A170C68}" presName="level3hierChild" presStyleCnt="0"/>
      <dgm:spPr/>
    </dgm:pt>
    <dgm:pt modelId="{3D1ED2E8-D417-48EC-BC60-8CA461D20948}" type="pres">
      <dgm:prSet presAssocID="{80AA5A5A-F7FA-4E15-A196-A874AF82CA0B}" presName="conn2-1" presStyleLbl="parChTrans1D3" presStyleIdx="1" presStyleCnt="5"/>
      <dgm:spPr/>
      <dgm:t>
        <a:bodyPr/>
        <a:lstStyle/>
        <a:p>
          <a:endParaRPr lang="en-US"/>
        </a:p>
      </dgm:t>
    </dgm:pt>
    <dgm:pt modelId="{EFA100C8-4326-47F9-9A02-90CAFBECC47B}" type="pres">
      <dgm:prSet presAssocID="{80AA5A5A-F7FA-4E15-A196-A874AF82CA0B}" presName="connTx" presStyleLbl="parChTrans1D3" presStyleIdx="1" presStyleCnt="5"/>
      <dgm:spPr/>
      <dgm:t>
        <a:bodyPr/>
        <a:lstStyle/>
        <a:p>
          <a:endParaRPr lang="en-US"/>
        </a:p>
      </dgm:t>
    </dgm:pt>
    <dgm:pt modelId="{764A2638-641B-413D-A43A-6432208B6FF5}" type="pres">
      <dgm:prSet presAssocID="{553F0765-08AC-49CF-96CC-3300F0FB7E66}" presName="root2" presStyleCnt="0"/>
      <dgm:spPr/>
    </dgm:pt>
    <dgm:pt modelId="{4A33D2F5-C2A1-4B71-B58C-66860FDE7419}" type="pres">
      <dgm:prSet presAssocID="{553F0765-08AC-49CF-96CC-3300F0FB7E66}" presName="LevelTwoTextNode" presStyleLbl="node3" presStyleIdx="1" presStyleCnt="5" custScaleX="110924">
        <dgm:presLayoutVars>
          <dgm:chPref val="3"/>
        </dgm:presLayoutVars>
      </dgm:prSet>
      <dgm:spPr/>
      <dgm:t>
        <a:bodyPr/>
        <a:lstStyle/>
        <a:p>
          <a:endParaRPr lang="en-US"/>
        </a:p>
      </dgm:t>
    </dgm:pt>
    <dgm:pt modelId="{253B0B9C-EC4E-4788-9628-2B7B8EEC50EA}" type="pres">
      <dgm:prSet presAssocID="{553F0765-08AC-49CF-96CC-3300F0FB7E66}" presName="level3hierChild" presStyleCnt="0"/>
      <dgm:spPr/>
    </dgm:pt>
    <dgm:pt modelId="{A32C3422-7C7D-4F73-B3CE-E30BCB1CA580}" type="pres">
      <dgm:prSet presAssocID="{78ABC36B-3751-4A6A-A26C-EB75AC4B4DD7}" presName="conn2-1" presStyleLbl="parChTrans1D4" presStyleIdx="1" presStyleCnt="5"/>
      <dgm:spPr/>
      <dgm:t>
        <a:bodyPr/>
        <a:lstStyle/>
        <a:p>
          <a:endParaRPr lang="en-US"/>
        </a:p>
      </dgm:t>
    </dgm:pt>
    <dgm:pt modelId="{68CB5994-1390-4124-BAA3-B359E171225F}" type="pres">
      <dgm:prSet presAssocID="{78ABC36B-3751-4A6A-A26C-EB75AC4B4DD7}" presName="connTx" presStyleLbl="parChTrans1D4" presStyleIdx="1" presStyleCnt="5"/>
      <dgm:spPr/>
      <dgm:t>
        <a:bodyPr/>
        <a:lstStyle/>
        <a:p>
          <a:endParaRPr lang="en-US"/>
        </a:p>
      </dgm:t>
    </dgm:pt>
    <dgm:pt modelId="{ABB3DC32-76F3-4679-A019-BE8B3E62C028}" type="pres">
      <dgm:prSet presAssocID="{403369F7-B962-4A9D-BA8F-C4DBFBAE4819}" presName="root2" presStyleCnt="0"/>
      <dgm:spPr/>
    </dgm:pt>
    <dgm:pt modelId="{6987D7DC-BF13-45F5-ABEE-C24E4F507C8D}" type="pres">
      <dgm:prSet presAssocID="{403369F7-B962-4A9D-BA8F-C4DBFBAE4819}" presName="LevelTwoTextNode" presStyleLbl="node4" presStyleIdx="1" presStyleCnt="5" custScaleX="438003">
        <dgm:presLayoutVars>
          <dgm:chPref val="3"/>
        </dgm:presLayoutVars>
      </dgm:prSet>
      <dgm:spPr/>
      <dgm:t>
        <a:bodyPr/>
        <a:lstStyle/>
        <a:p>
          <a:endParaRPr lang="en-US"/>
        </a:p>
      </dgm:t>
    </dgm:pt>
    <dgm:pt modelId="{9155AC79-7358-4F4A-9AD3-2B48915AD8B0}" type="pres">
      <dgm:prSet presAssocID="{403369F7-B962-4A9D-BA8F-C4DBFBAE4819}" presName="level3hierChild" presStyleCnt="0"/>
      <dgm:spPr/>
    </dgm:pt>
    <dgm:pt modelId="{C6360AD1-0523-4369-A505-A8D8FAD4A825}" type="pres">
      <dgm:prSet presAssocID="{A318DDF5-86AC-4DFA-8FCC-CAEBA5EF378B}" presName="conn2-1" presStyleLbl="parChTrans1D2" presStyleIdx="2" presStyleCnt="5"/>
      <dgm:spPr/>
      <dgm:t>
        <a:bodyPr/>
        <a:lstStyle/>
        <a:p>
          <a:endParaRPr lang="en-US"/>
        </a:p>
      </dgm:t>
    </dgm:pt>
    <dgm:pt modelId="{F46B135B-5982-4FE0-A6C8-5DFB80A5772E}" type="pres">
      <dgm:prSet presAssocID="{A318DDF5-86AC-4DFA-8FCC-CAEBA5EF378B}" presName="connTx" presStyleLbl="parChTrans1D2" presStyleIdx="2" presStyleCnt="5"/>
      <dgm:spPr/>
      <dgm:t>
        <a:bodyPr/>
        <a:lstStyle/>
        <a:p>
          <a:endParaRPr lang="en-US"/>
        </a:p>
      </dgm:t>
    </dgm:pt>
    <dgm:pt modelId="{39ABDA12-5508-4173-AD07-953D55F02479}" type="pres">
      <dgm:prSet presAssocID="{B2CC70E2-4F86-4579-B6EE-1BF8C95AFA55}" presName="root2" presStyleCnt="0"/>
      <dgm:spPr/>
    </dgm:pt>
    <dgm:pt modelId="{0D986020-6A57-4E4F-8B54-E25243FA59DE}" type="pres">
      <dgm:prSet presAssocID="{B2CC70E2-4F86-4579-B6EE-1BF8C95AFA55}" presName="LevelTwoTextNode" presStyleLbl="node2" presStyleIdx="2" presStyleCnt="5">
        <dgm:presLayoutVars>
          <dgm:chPref val="3"/>
        </dgm:presLayoutVars>
      </dgm:prSet>
      <dgm:spPr/>
      <dgm:t>
        <a:bodyPr/>
        <a:lstStyle/>
        <a:p>
          <a:endParaRPr lang="en-US"/>
        </a:p>
      </dgm:t>
    </dgm:pt>
    <dgm:pt modelId="{3953833B-6A08-476B-A559-942F3BDC1933}" type="pres">
      <dgm:prSet presAssocID="{B2CC70E2-4F86-4579-B6EE-1BF8C95AFA55}" presName="level3hierChild" presStyleCnt="0"/>
      <dgm:spPr/>
    </dgm:pt>
    <dgm:pt modelId="{C538E04D-E5E3-42CB-A9A1-D990A652DB79}" type="pres">
      <dgm:prSet presAssocID="{2FE3CEB8-BACC-461E-9C1B-58D2C3CA5B0D}" presName="conn2-1" presStyleLbl="parChTrans1D3" presStyleIdx="2" presStyleCnt="5"/>
      <dgm:spPr/>
      <dgm:t>
        <a:bodyPr/>
        <a:lstStyle/>
        <a:p>
          <a:endParaRPr lang="en-US"/>
        </a:p>
      </dgm:t>
    </dgm:pt>
    <dgm:pt modelId="{DEA13D0D-27E3-49F3-A619-9E0E3FF85078}" type="pres">
      <dgm:prSet presAssocID="{2FE3CEB8-BACC-461E-9C1B-58D2C3CA5B0D}" presName="connTx" presStyleLbl="parChTrans1D3" presStyleIdx="2" presStyleCnt="5"/>
      <dgm:spPr/>
      <dgm:t>
        <a:bodyPr/>
        <a:lstStyle/>
        <a:p>
          <a:endParaRPr lang="en-US"/>
        </a:p>
      </dgm:t>
    </dgm:pt>
    <dgm:pt modelId="{3DE31485-E187-4DB7-B3EB-66852E89FA27}" type="pres">
      <dgm:prSet presAssocID="{5DE4C925-3237-4F31-A331-AB9CCF8D23D7}" presName="root2" presStyleCnt="0"/>
      <dgm:spPr/>
    </dgm:pt>
    <dgm:pt modelId="{7AF16DC0-D742-4C39-B77C-61C8749C1419}" type="pres">
      <dgm:prSet presAssocID="{5DE4C925-3237-4F31-A331-AB9CCF8D23D7}" presName="LevelTwoTextNode" presStyleLbl="node3" presStyleIdx="2" presStyleCnt="5" custScaleX="110924">
        <dgm:presLayoutVars>
          <dgm:chPref val="3"/>
        </dgm:presLayoutVars>
      </dgm:prSet>
      <dgm:spPr/>
      <dgm:t>
        <a:bodyPr/>
        <a:lstStyle/>
        <a:p>
          <a:endParaRPr lang="en-US"/>
        </a:p>
      </dgm:t>
    </dgm:pt>
    <dgm:pt modelId="{95644BFB-62DD-4470-A63E-18387AFE5D81}" type="pres">
      <dgm:prSet presAssocID="{5DE4C925-3237-4F31-A331-AB9CCF8D23D7}" presName="level3hierChild" presStyleCnt="0"/>
      <dgm:spPr/>
    </dgm:pt>
    <dgm:pt modelId="{D6295A90-910E-42AA-953E-9C66661DA196}" type="pres">
      <dgm:prSet presAssocID="{15B76D77-927C-453C-B0C8-F46AE2608E87}" presName="conn2-1" presStyleLbl="parChTrans1D4" presStyleIdx="2" presStyleCnt="5"/>
      <dgm:spPr/>
      <dgm:t>
        <a:bodyPr/>
        <a:lstStyle/>
        <a:p>
          <a:endParaRPr lang="en-US"/>
        </a:p>
      </dgm:t>
    </dgm:pt>
    <dgm:pt modelId="{AB23A34D-6D19-49CC-9194-83274EF73600}" type="pres">
      <dgm:prSet presAssocID="{15B76D77-927C-453C-B0C8-F46AE2608E87}" presName="connTx" presStyleLbl="parChTrans1D4" presStyleIdx="2" presStyleCnt="5"/>
      <dgm:spPr/>
      <dgm:t>
        <a:bodyPr/>
        <a:lstStyle/>
        <a:p>
          <a:endParaRPr lang="en-US"/>
        </a:p>
      </dgm:t>
    </dgm:pt>
    <dgm:pt modelId="{F7E1D3B3-DAF1-4B5E-B330-927554D75461}" type="pres">
      <dgm:prSet presAssocID="{4DE62E78-0FC4-4BED-B13F-DA7C00BB1C8D}" presName="root2" presStyleCnt="0"/>
      <dgm:spPr/>
    </dgm:pt>
    <dgm:pt modelId="{046A3112-1BE7-4D4E-87EC-6ED74AAE4B94}" type="pres">
      <dgm:prSet presAssocID="{4DE62E78-0FC4-4BED-B13F-DA7C00BB1C8D}" presName="LevelTwoTextNode" presStyleLbl="node4" presStyleIdx="2" presStyleCnt="5" custScaleX="438003">
        <dgm:presLayoutVars>
          <dgm:chPref val="3"/>
        </dgm:presLayoutVars>
      </dgm:prSet>
      <dgm:spPr/>
      <dgm:t>
        <a:bodyPr/>
        <a:lstStyle/>
        <a:p>
          <a:endParaRPr lang="en-US"/>
        </a:p>
      </dgm:t>
    </dgm:pt>
    <dgm:pt modelId="{7223F41C-7562-45C9-92DA-F581D675D306}" type="pres">
      <dgm:prSet presAssocID="{4DE62E78-0FC4-4BED-B13F-DA7C00BB1C8D}" presName="level3hierChild" presStyleCnt="0"/>
      <dgm:spPr/>
    </dgm:pt>
    <dgm:pt modelId="{C43919B7-B118-4E39-B90F-50DF2461E106}" type="pres">
      <dgm:prSet presAssocID="{E86B9D26-B67F-4B2C-A840-795F6D4D73D5}" presName="conn2-1" presStyleLbl="parChTrans1D2" presStyleIdx="3" presStyleCnt="5"/>
      <dgm:spPr/>
      <dgm:t>
        <a:bodyPr/>
        <a:lstStyle/>
        <a:p>
          <a:endParaRPr lang="en-US"/>
        </a:p>
      </dgm:t>
    </dgm:pt>
    <dgm:pt modelId="{EE81B8B5-B7C9-4C1C-A2C9-21EE9021AE7F}" type="pres">
      <dgm:prSet presAssocID="{E86B9D26-B67F-4B2C-A840-795F6D4D73D5}" presName="connTx" presStyleLbl="parChTrans1D2" presStyleIdx="3" presStyleCnt="5"/>
      <dgm:spPr/>
      <dgm:t>
        <a:bodyPr/>
        <a:lstStyle/>
        <a:p>
          <a:endParaRPr lang="en-US"/>
        </a:p>
      </dgm:t>
    </dgm:pt>
    <dgm:pt modelId="{0D9A6C8B-2B28-4C31-8153-E9D49DA4BAF4}" type="pres">
      <dgm:prSet presAssocID="{8A6692EF-2BE7-4BB2-9C4B-A3740D236AB8}" presName="root2" presStyleCnt="0"/>
      <dgm:spPr/>
    </dgm:pt>
    <dgm:pt modelId="{FBAA9404-17CA-49CC-878F-424E5CA4B4AD}" type="pres">
      <dgm:prSet presAssocID="{8A6692EF-2BE7-4BB2-9C4B-A3740D236AB8}" presName="LevelTwoTextNode" presStyleLbl="node2" presStyleIdx="3" presStyleCnt="5">
        <dgm:presLayoutVars>
          <dgm:chPref val="3"/>
        </dgm:presLayoutVars>
      </dgm:prSet>
      <dgm:spPr/>
      <dgm:t>
        <a:bodyPr/>
        <a:lstStyle/>
        <a:p>
          <a:endParaRPr lang="en-US"/>
        </a:p>
      </dgm:t>
    </dgm:pt>
    <dgm:pt modelId="{2F634FB5-B616-45A9-AF15-370FBEE66047}" type="pres">
      <dgm:prSet presAssocID="{8A6692EF-2BE7-4BB2-9C4B-A3740D236AB8}" presName="level3hierChild" presStyleCnt="0"/>
      <dgm:spPr/>
    </dgm:pt>
    <dgm:pt modelId="{164886C1-6561-4870-9F41-BD0FD2E76A6D}" type="pres">
      <dgm:prSet presAssocID="{4C054C9D-F1A7-4949-A74D-2A3515F21ED1}" presName="conn2-1" presStyleLbl="parChTrans1D3" presStyleIdx="3" presStyleCnt="5"/>
      <dgm:spPr/>
      <dgm:t>
        <a:bodyPr/>
        <a:lstStyle/>
        <a:p>
          <a:endParaRPr lang="en-US"/>
        </a:p>
      </dgm:t>
    </dgm:pt>
    <dgm:pt modelId="{B0123D03-97EA-4852-9830-580B7FACFC02}" type="pres">
      <dgm:prSet presAssocID="{4C054C9D-F1A7-4949-A74D-2A3515F21ED1}" presName="connTx" presStyleLbl="parChTrans1D3" presStyleIdx="3" presStyleCnt="5"/>
      <dgm:spPr/>
      <dgm:t>
        <a:bodyPr/>
        <a:lstStyle/>
        <a:p>
          <a:endParaRPr lang="en-US"/>
        </a:p>
      </dgm:t>
    </dgm:pt>
    <dgm:pt modelId="{32E66746-22C2-4D1D-9AB7-C46F487B46C4}" type="pres">
      <dgm:prSet presAssocID="{2D4E00EA-21C3-4886-97D4-202E37EB0A22}" presName="root2" presStyleCnt="0"/>
      <dgm:spPr/>
    </dgm:pt>
    <dgm:pt modelId="{D002C6C5-28CB-471D-A752-6BAF3E653251}" type="pres">
      <dgm:prSet presAssocID="{2D4E00EA-21C3-4886-97D4-202E37EB0A22}" presName="LevelTwoTextNode" presStyleLbl="node3" presStyleIdx="3" presStyleCnt="5" custScaleX="110924">
        <dgm:presLayoutVars>
          <dgm:chPref val="3"/>
        </dgm:presLayoutVars>
      </dgm:prSet>
      <dgm:spPr/>
      <dgm:t>
        <a:bodyPr/>
        <a:lstStyle/>
        <a:p>
          <a:endParaRPr lang="en-US"/>
        </a:p>
      </dgm:t>
    </dgm:pt>
    <dgm:pt modelId="{998CCF8E-E54F-4A85-9C2C-A40CA195328A}" type="pres">
      <dgm:prSet presAssocID="{2D4E00EA-21C3-4886-97D4-202E37EB0A22}" presName="level3hierChild" presStyleCnt="0"/>
      <dgm:spPr/>
    </dgm:pt>
    <dgm:pt modelId="{7A0107C5-4574-4A04-8B38-3C045750A5FA}" type="pres">
      <dgm:prSet presAssocID="{20889740-0FF1-4960-884D-DD807A940451}" presName="conn2-1" presStyleLbl="parChTrans1D4" presStyleIdx="3" presStyleCnt="5"/>
      <dgm:spPr/>
      <dgm:t>
        <a:bodyPr/>
        <a:lstStyle/>
        <a:p>
          <a:endParaRPr lang="en-US"/>
        </a:p>
      </dgm:t>
    </dgm:pt>
    <dgm:pt modelId="{763F5DEB-EC82-4510-8433-252104E4AB70}" type="pres">
      <dgm:prSet presAssocID="{20889740-0FF1-4960-884D-DD807A940451}" presName="connTx" presStyleLbl="parChTrans1D4" presStyleIdx="3" presStyleCnt="5"/>
      <dgm:spPr/>
      <dgm:t>
        <a:bodyPr/>
        <a:lstStyle/>
        <a:p>
          <a:endParaRPr lang="en-US"/>
        </a:p>
      </dgm:t>
    </dgm:pt>
    <dgm:pt modelId="{3D51BB9D-DD6E-4899-85AD-6207DF0C3DD1}" type="pres">
      <dgm:prSet presAssocID="{A3EF0D64-D6FB-49D3-9FBF-0C574BD5552F}" presName="root2" presStyleCnt="0"/>
      <dgm:spPr/>
    </dgm:pt>
    <dgm:pt modelId="{D4992150-8E06-48D9-ADB3-CC2CC21BC709}" type="pres">
      <dgm:prSet presAssocID="{A3EF0D64-D6FB-49D3-9FBF-0C574BD5552F}" presName="LevelTwoTextNode" presStyleLbl="node4" presStyleIdx="3" presStyleCnt="5" custScaleX="438003">
        <dgm:presLayoutVars>
          <dgm:chPref val="3"/>
        </dgm:presLayoutVars>
      </dgm:prSet>
      <dgm:spPr/>
      <dgm:t>
        <a:bodyPr/>
        <a:lstStyle/>
        <a:p>
          <a:endParaRPr lang="en-US"/>
        </a:p>
      </dgm:t>
    </dgm:pt>
    <dgm:pt modelId="{EB079289-ED16-43D5-84FA-72AC8051EEDC}" type="pres">
      <dgm:prSet presAssocID="{A3EF0D64-D6FB-49D3-9FBF-0C574BD5552F}" presName="level3hierChild" presStyleCnt="0"/>
      <dgm:spPr/>
    </dgm:pt>
    <dgm:pt modelId="{05B9332F-141D-41C1-A1FC-1E26DB43A5B4}" type="pres">
      <dgm:prSet presAssocID="{E2DF454D-ACFB-4078-B77B-460A61A1220A}" presName="conn2-1" presStyleLbl="parChTrans1D2" presStyleIdx="4" presStyleCnt="5"/>
      <dgm:spPr/>
      <dgm:t>
        <a:bodyPr/>
        <a:lstStyle/>
        <a:p>
          <a:endParaRPr lang="en-US"/>
        </a:p>
      </dgm:t>
    </dgm:pt>
    <dgm:pt modelId="{20015E89-5E8C-4635-9A6F-14C315449F93}" type="pres">
      <dgm:prSet presAssocID="{E2DF454D-ACFB-4078-B77B-460A61A1220A}" presName="connTx" presStyleLbl="parChTrans1D2" presStyleIdx="4" presStyleCnt="5"/>
      <dgm:spPr/>
      <dgm:t>
        <a:bodyPr/>
        <a:lstStyle/>
        <a:p>
          <a:endParaRPr lang="en-US"/>
        </a:p>
      </dgm:t>
    </dgm:pt>
    <dgm:pt modelId="{405103A6-4F73-414F-969B-72E751905482}" type="pres">
      <dgm:prSet presAssocID="{673F482B-294D-40B5-B4D2-45C182D57F9F}" presName="root2" presStyleCnt="0"/>
      <dgm:spPr/>
    </dgm:pt>
    <dgm:pt modelId="{D8DBF1BD-7C8F-4C84-888D-6EF2A4A251AA}" type="pres">
      <dgm:prSet presAssocID="{673F482B-294D-40B5-B4D2-45C182D57F9F}" presName="LevelTwoTextNode" presStyleLbl="node2" presStyleIdx="4" presStyleCnt="5">
        <dgm:presLayoutVars>
          <dgm:chPref val="3"/>
        </dgm:presLayoutVars>
      </dgm:prSet>
      <dgm:spPr/>
      <dgm:t>
        <a:bodyPr/>
        <a:lstStyle/>
        <a:p>
          <a:endParaRPr lang="en-US"/>
        </a:p>
      </dgm:t>
    </dgm:pt>
    <dgm:pt modelId="{3BAAD938-E3A2-45CF-A5BF-5AA4A1E3E378}" type="pres">
      <dgm:prSet presAssocID="{673F482B-294D-40B5-B4D2-45C182D57F9F}" presName="level3hierChild" presStyleCnt="0"/>
      <dgm:spPr/>
    </dgm:pt>
    <dgm:pt modelId="{8C22B891-FD3B-4F7B-8CE4-323D2BFB75B6}" type="pres">
      <dgm:prSet presAssocID="{B6C2F009-A8A9-4233-80A0-EB55AEFFFEA1}" presName="conn2-1" presStyleLbl="parChTrans1D3" presStyleIdx="4" presStyleCnt="5"/>
      <dgm:spPr/>
      <dgm:t>
        <a:bodyPr/>
        <a:lstStyle/>
        <a:p>
          <a:endParaRPr lang="en-US"/>
        </a:p>
      </dgm:t>
    </dgm:pt>
    <dgm:pt modelId="{4DCD757D-7734-4FA9-9CCE-CA5C4860F623}" type="pres">
      <dgm:prSet presAssocID="{B6C2F009-A8A9-4233-80A0-EB55AEFFFEA1}" presName="connTx" presStyleLbl="parChTrans1D3" presStyleIdx="4" presStyleCnt="5"/>
      <dgm:spPr/>
      <dgm:t>
        <a:bodyPr/>
        <a:lstStyle/>
        <a:p>
          <a:endParaRPr lang="en-US"/>
        </a:p>
      </dgm:t>
    </dgm:pt>
    <dgm:pt modelId="{C44AE795-0AAF-4015-8C66-9981E7652254}" type="pres">
      <dgm:prSet presAssocID="{B0652C3E-4FBC-4473-8307-1CA848CF6869}" presName="root2" presStyleCnt="0"/>
      <dgm:spPr/>
    </dgm:pt>
    <dgm:pt modelId="{2D735A6C-11B5-4840-97F5-CA4B99926ABB}" type="pres">
      <dgm:prSet presAssocID="{B0652C3E-4FBC-4473-8307-1CA848CF6869}" presName="LevelTwoTextNode" presStyleLbl="node3" presStyleIdx="4" presStyleCnt="5" custScaleX="110449">
        <dgm:presLayoutVars>
          <dgm:chPref val="3"/>
        </dgm:presLayoutVars>
      </dgm:prSet>
      <dgm:spPr/>
      <dgm:t>
        <a:bodyPr/>
        <a:lstStyle/>
        <a:p>
          <a:endParaRPr lang="en-US"/>
        </a:p>
      </dgm:t>
    </dgm:pt>
    <dgm:pt modelId="{1A616F0C-B4CC-46DF-9CBB-F8F662F9FA15}" type="pres">
      <dgm:prSet presAssocID="{B0652C3E-4FBC-4473-8307-1CA848CF6869}" presName="level3hierChild" presStyleCnt="0"/>
      <dgm:spPr/>
    </dgm:pt>
    <dgm:pt modelId="{FB23F63A-FFF5-4DC7-B253-8F0C0A598DEF}" type="pres">
      <dgm:prSet presAssocID="{0C6682B0-7B81-43FA-A0B0-DC68739073AE}" presName="conn2-1" presStyleLbl="parChTrans1D4" presStyleIdx="4" presStyleCnt="5"/>
      <dgm:spPr/>
      <dgm:t>
        <a:bodyPr/>
        <a:lstStyle/>
        <a:p>
          <a:endParaRPr lang="en-US"/>
        </a:p>
      </dgm:t>
    </dgm:pt>
    <dgm:pt modelId="{EFFB4D49-4C31-4E23-81FE-555E7115F7CE}" type="pres">
      <dgm:prSet presAssocID="{0C6682B0-7B81-43FA-A0B0-DC68739073AE}" presName="connTx" presStyleLbl="parChTrans1D4" presStyleIdx="4" presStyleCnt="5"/>
      <dgm:spPr/>
      <dgm:t>
        <a:bodyPr/>
        <a:lstStyle/>
        <a:p>
          <a:endParaRPr lang="en-US"/>
        </a:p>
      </dgm:t>
    </dgm:pt>
    <dgm:pt modelId="{5CD1959F-386B-4E48-BA63-407A71C6E5D8}" type="pres">
      <dgm:prSet presAssocID="{DB4D1EA9-7D3E-40A2-904F-0A77EB9268AB}" presName="root2" presStyleCnt="0"/>
      <dgm:spPr/>
    </dgm:pt>
    <dgm:pt modelId="{FA267CB8-8047-4CBF-A5E6-7BA4A1CB3EA7}" type="pres">
      <dgm:prSet presAssocID="{DB4D1EA9-7D3E-40A2-904F-0A77EB9268AB}" presName="LevelTwoTextNode" presStyleLbl="node4" presStyleIdx="4" presStyleCnt="5" custScaleX="438003">
        <dgm:presLayoutVars>
          <dgm:chPref val="3"/>
        </dgm:presLayoutVars>
      </dgm:prSet>
      <dgm:spPr/>
      <dgm:t>
        <a:bodyPr/>
        <a:lstStyle/>
        <a:p>
          <a:endParaRPr lang="en-US"/>
        </a:p>
      </dgm:t>
    </dgm:pt>
    <dgm:pt modelId="{283D2BC4-C9BC-4266-B6F4-E3D208DA4672}" type="pres">
      <dgm:prSet presAssocID="{DB4D1EA9-7D3E-40A2-904F-0A77EB9268AB}" presName="level3hierChild" presStyleCnt="0"/>
      <dgm:spPr/>
    </dgm:pt>
  </dgm:ptLst>
  <dgm:cxnLst>
    <dgm:cxn modelId="{E5F2EA5D-E996-42E6-ABC0-A08A8CFD8620}" type="presOf" srcId="{2FE3CEB8-BACC-461E-9C1B-58D2C3CA5B0D}" destId="{C538E04D-E5E3-42CB-A9A1-D990A652DB79}" srcOrd="0" destOrd="0" presId="urn:microsoft.com/office/officeart/2005/8/layout/hierarchy2"/>
    <dgm:cxn modelId="{E204FCD9-2B69-4348-839A-30ABD62FF03A}" type="presOf" srcId="{553F0765-08AC-49CF-96CC-3300F0FB7E66}" destId="{4A33D2F5-C2A1-4B71-B58C-66860FDE7419}" srcOrd="0" destOrd="0" presId="urn:microsoft.com/office/officeart/2005/8/layout/hierarchy2"/>
    <dgm:cxn modelId="{2A927D75-899A-43BD-9E4B-B95186F797E3}" type="presOf" srcId="{78ABC36B-3751-4A6A-A26C-EB75AC4B4DD7}" destId="{68CB5994-1390-4124-BAA3-B359E171225F}" srcOrd="1" destOrd="0" presId="urn:microsoft.com/office/officeart/2005/8/layout/hierarchy2"/>
    <dgm:cxn modelId="{23E93E1F-2E31-488D-8DAB-2EE932F51090}" type="presOf" srcId="{15231953-6320-4759-A977-7DD4C0B20DC2}" destId="{0A5E8CD8-9562-4D8D-8986-FD8E731901AE}" srcOrd="1" destOrd="0" presId="urn:microsoft.com/office/officeart/2005/8/layout/hierarchy2"/>
    <dgm:cxn modelId="{3D7E93CE-F4B1-4D41-810D-7BAD2AB856F2}" srcId="{B0652C3E-4FBC-4473-8307-1CA848CF6869}" destId="{DB4D1EA9-7D3E-40A2-904F-0A77EB9268AB}" srcOrd="0" destOrd="0" parTransId="{0C6682B0-7B81-43FA-A0B0-DC68739073AE}" sibTransId="{DEC9C3CA-CB09-4983-8F41-B482AF18FE8D}"/>
    <dgm:cxn modelId="{83AE876F-4BF1-4E15-A172-1222C9A17649}" type="presOf" srcId="{5DE4C925-3237-4F31-A331-AB9CCF8D23D7}" destId="{7AF16DC0-D742-4C39-B77C-61C8749C1419}" srcOrd="0" destOrd="0" presId="urn:microsoft.com/office/officeart/2005/8/layout/hierarchy2"/>
    <dgm:cxn modelId="{73252338-3C57-40D1-8B8A-D9CA03BA544D}" type="presOf" srcId="{F3DB0EE4-6551-4F8D-AAC4-28D4124AA57A}" destId="{D32B891F-767E-48F3-AD00-8A9025E2779D}" srcOrd="0" destOrd="0" presId="urn:microsoft.com/office/officeart/2005/8/layout/hierarchy2"/>
    <dgm:cxn modelId="{23557920-0438-4D2F-B201-60513363871E}" type="presOf" srcId="{A563BE08-8503-4C9D-9243-548E3A7E24B0}" destId="{AF0047F6-97A3-4A45-BFF4-A9117814EDB3}" srcOrd="0" destOrd="0" presId="urn:microsoft.com/office/officeart/2005/8/layout/hierarchy2"/>
    <dgm:cxn modelId="{C24CFF05-0B2C-482D-9E53-5D4F358E4523}" type="presOf" srcId="{B0652C3E-4FBC-4473-8307-1CA848CF6869}" destId="{2D735A6C-11B5-4840-97F5-CA4B99926ABB}" srcOrd="0" destOrd="0" presId="urn:microsoft.com/office/officeart/2005/8/layout/hierarchy2"/>
    <dgm:cxn modelId="{3C423B82-D95B-4A84-AE8F-5BBB5CD77F56}" type="presOf" srcId="{B2CC70E2-4F86-4579-B6EE-1BF8C95AFA55}" destId="{0D986020-6A57-4E4F-8B54-E25243FA59DE}" srcOrd="0" destOrd="0" presId="urn:microsoft.com/office/officeart/2005/8/layout/hierarchy2"/>
    <dgm:cxn modelId="{12D30E62-A7CD-451E-9F7F-A846D09EA983}" srcId="{8A6692EF-2BE7-4BB2-9C4B-A3740D236AB8}" destId="{2D4E00EA-21C3-4886-97D4-202E37EB0A22}" srcOrd="0" destOrd="0" parTransId="{4C054C9D-F1A7-4949-A74D-2A3515F21ED1}" sibTransId="{245128A4-82B2-4192-9117-1D53ECC97229}"/>
    <dgm:cxn modelId="{D1353889-8488-4896-8308-F6BD2A8F4F5A}" type="presOf" srcId="{E86B9D26-B67F-4B2C-A840-795F6D4D73D5}" destId="{EE81B8B5-B7C9-4C1C-A2C9-21EE9021AE7F}" srcOrd="1" destOrd="0" presId="urn:microsoft.com/office/officeart/2005/8/layout/hierarchy2"/>
    <dgm:cxn modelId="{32D32354-7F45-4109-8BA6-01A7697A2E99}" type="presOf" srcId="{A318DDF5-86AC-4DFA-8FCC-CAEBA5EF378B}" destId="{F46B135B-5982-4FE0-A6C8-5DFB80A5772E}" srcOrd="1" destOrd="0" presId="urn:microsoft.com/office/officeart/2005/8/layout/hierarchy2"/>
    <dgm:cxn modelId="{CFC020EC-04D6-41F5-8F82-107ED0187FF6}" type="presOf" srcId="{80AA5A5A-F7FA-4E15-A196-A874AF82CA0B}" destId="{3D1ED2E8-D417-48EC-BC60-8CA461D20948}" srcOrd="0" destOrd="0" presId="urn:microsoft.com/office/officeart/2005/8/layout/hierarchy2"/>
    <dgm:cxn modelId="{993E82C0-752F-461C-925C-F77103AEEBA3}" type="presOf" srcId="{0C6682B0-7B81-43FA-A0B0-DC68739073AE}" destId="{EFFB4D49-4C31-4E23-81FE-555E7115F7CE}" srcOrd="1" destOrd="0" presId="urn:microsoft.com/office/officeart/2005/8/layout/hierarchy2"/>
    <dgm:cxn modelId="{CF0DE597-2AFD-4A76-9D9D-01A1D142619E}" type="presOf" srcId="{78ABC36B-3751-4A6A-A26C-EB75AC4B4DD7}" destId="{A32C3422-7C7D-4F73-B3CE-E30BCB1CA580}" srcOrd="0" destOrd="0" presId="urn:microsoft.com/office/officeart/2005/8/layout/hierarchy2"/>
    <dgm:cxn modelId="{A6C6AC22-14E1-405E-8763-469836CFF2B8}" type="presOf" srcId="{DB4D1EA9-7D3E-40A2-904F-0A77EB9268AB}" destId="{FA267CB8-8047-4CBF-A5E6-7BA4A1CB3EA7}" srcOrd="0" destOrd="0" presId="urn:microsoft.com/office/officeart/2005/8/layout/hierarchy2"/>
    <dgm:cxn modelId="{22783C6C-A988-47F2-8698-F744A75F9551}" type="presOf" srcId="{80AA5A5A-F7FA-4E15-A196-A874AF82CA0B}" destId="{EFA100C8-4326-47F9-9A02-90CAFBECC47B}" srcOrd="1" destOrd="0" presId="urn:microsoft.com/office/officeart/2005/8/layout/hierarchy2"/>
    <dgm:cxn modelId="{10C0AD24-844D-4833-88F2-B13C014D08E5}" srcId="{CC18B032-736F-40AD-BEC1-B62861BD7046}" destId="{A6DA639C-C769-4DC0-9D84-509815F5C573}" srcOrd="0" destOrd="0" parTransId="{600103FB-CB69-4F23-9650-6011E0181754}" sibTransId="{91D5850B-ADAF-472F-9781-180EC1A5DF3D}"/>
    <dgm:cxn modelId="{C8FA3891-D7D1-439E-8927-A7138BB905FD}" type="presOf" srcId="{20889740-0FF1-4960-884D-DD807A940451}" destId="{7A0107C5-4574-4A04-8B38-3C045750A5FA}" srcOrd="0" destOrd="0" presId="urn:microsoft.com/office/officeart/2005/8/layout/hierarchy2"/>
    <dgm:cxn modelId="{FEE5CF17-EC0C-4322-AF8C-901E502E6126}" type="presOf" srcId="{1C021E9F-2721-4BD8-9274-EA006A170C68}" destId="{1F9AF78E-171E-4F55-B6EF-A116E353FAFD}" srcOrd="0" destOrd="0" presId="urn:microsoft.com/office/officeart/2005/8/layout/hierarchy2"/>
    <dgm:cxn modelId="{09179204-6BB7-43B0-A291-ED7E4EF27152}" type="presOf" srcId="{4C054C9D-F1A7-4949-A74D-2A3515F21ED1}" destId="{164886C1-6561-4870-9F41-BD0FD2E76A6D}" srcOrd="0" destOrd="0" presId="urn:microsoft.com/office/officeart/2005/8/layout/hierarchy2"/>
    <dgm:cxn modelId="{FB2AF9F3-10F0-41E8-B6F2-843604D9CE1E}" type="presOf" srcId="{E80C5B18-4FF3-4EAB-A238-430E8FEE76F8}" destId="{6E9B4AC2-CCB2-4092-AE0A-97B40E4F24D7}" srcOrd="0" destOrd="0" presId="urn:microsoft.com/office/officeart/2005/8/layout/hierarchy2"/>
    <dgm:cxn modelId="{17A1086A-9751-4D44-A497-C340822E03B3}" srcId="{1C021E9F-2721-4BD8-9274-EA006A170C68}" destId="{553F0765-08AC-49CF-96CC-3300F0FB7E66}" srcOrd="0" destOrd="0" parTransId="{80AA5A5A-F7FA-4E15-A196-A874AF82CA0B}" sibTransId="{363D6329-FF2C-4D2F-BC4B-4B2A8D36B223}"/>
    <dgm:cxn modelId="{35E85C60-27A6-4974-98FD-882CA9B5FDD5}" type="presOf" srcId="{403369F7-B962-4A9D-BA8F-C4DBFBAE4819}" destId="{6987D7DC-BF13-45F5-ABEE-C24E4F507C8D}" srcOrd="0" destOrd="0" presId="urn:microsoft.com/office/officeart/2005/8/layout/hierarchy2"/>
    <dgm:cxn modelId="{1C04CF4A-CA38-4B5B-B46B-B8C247E19C5C}" type="presOf" srcId="{A563BE08-8503-4C9D-9243-548E3A7E24B0}" destId="{CCF99805-F49B-40A0-A16E-442CEFFF3A96}" srcOrd="1" destOrd="0" presId="urn:microsoft.com/office/officeart/2005/8/layout/hierarchy2"/>
    <dgm:cxn modelId="{244BDD6C-08F0-4510-89A2-C15BDEFCF9F0}" type="presOf" srcId="{8A6692EF-2BE7-4BB2-9C4B-A3740D236AB8}" destId="{FBAA9404-17CA-49CC-878F-424E5CA4B4AD}" srcOrd="0" destOrd="0" presId="urn:microsoft.com/office/officeart/2005/8/layout/hierarchy2"/>
    <dgm:cxn modelId="{7D0FF764-E0D7-4449-9B5E-FF092E60038E}" type="presOf" srcId="{600103FB-CB69-4F23-9650-6011E0181754}" destId="{EB2100AF-1F6D-450F-9427-9B0F57AC45BC}" srcOrd="0" destOrd="0" presId="urn:microsoft.com/office/officeart/2005/8/layout/hierarchy2"/>
    <dgm:cxn modelId="{55445DFD-ABC7-4E93-B398-D9B63DFCE18A}" type="presOf" srcId="{15231953-6320-4759-A977-7DD4C0B20DC2}" destId="{9EDD6E6D-9FCF-4D2D-82B9-AA99747CD3C0}" srcOrd="0" destOrd="0" presId="urn:microsoft.com/office/officeart/2005/8/layout/hierarchy2"/>
    <dgm:cxn modelId="{8C4E469F-0E96-4A18-931B-1BBA57D4411A}" srcId="{2D4E00EA-21C3-4886-97D4-202E37EB0A22}" destId="{A3EF0D64-D6FB-49D3-9FBF-0C574BD5552F}" srcOrd="0" destOrd="0" parTransId="{20889740-0FF1-4960-884D-DD807A940451}" sibTransId="{9061BDA3-84C4-4449-B032-7CAAB1CAAED2}"/>
    <dgm:cxn modelId="{4FD4E554-38B7-4286-AB11-F8EA6D5FD6C8}" type="presOf" srcId="{2D4E00EA-21C3-4886-97D4-202E37EB0A22}" destId="{D002C6C5-28CB-471D-A752-6BAF3E653251}" srcOrd="0" destOrd="0" presId="urn:microsoft.com/office/officeart/2005/8/layout/hierarchy2"/>
    <dgm:cxn modelId="{4F87D149-ECF2-42A3-B649-0C0428B0B9CB}" type="presOf" srcId="{15B76D77-927C-453C-B0C8-F46AE2608E87}" destId="{D6295A90-910E-42AA-953E-9C66661DA196}" srcOrd="0" destOrd="0" presId="urn:microsoft.com/office/officeart/2005/8/layout/hierarchy2"/>
    <dgm:cxn modelId="{840DB7E3-9AB7-4372-A269-17B1CBBD72F3}" type="presOf" srcId="{6EAF2890-2B1C-477C-941A-BE1240AD4AD9}" destId="{F86798D2-DF68-4EF7-BBA1-2A102ED6DECA}" srcOrd="0" destOrd="0" presId="urn:microsoft.com/office/officeart/2005/8/layout/hierarchy2"/>
    <dgm:cxn modelId="{04F72F09-3466-470E-AFEB-3396D03EDC05}" srcId="{B2CC70E2-4F86-4579-B6EE-1BF8C95AFA55}" destId="{5DE4C925-3237-4F31-A331-AB9CCF8D23D7}" srcOrd="0" destOrd="0" parTransId="{2FE3CEB8-BACC-461E-9C1B-58D2C3CA5B0D}" sibTransId="{26554EE6-2BC2-475A-95D2-87A6EFCB8470}"/>
    <dgm:cxn modelId="{0C53010F-8D20-4D50-B3D1-A30B94B09FC9}" type="presOf" srcId="{3CE30084-C3D6-494C-AA2D-199148488D76}" destId="{D7A91D73-60D7-409D-9F58-7A7AD4B0F650}" srcOrd="0" destOrd="0" presId="urn:microsoft.com/office/officeart/2005/8/layout/hierarchy2"/>
    <dgm:cxn modelId="{ADFF917B-40F2-4DF9-8CA3-030A6ACC7FC8}" type="presOf" srcId="{4C054C9D-F1A7-4949-A74D-2A3515F21ED1}" destId="{B0123D03-97EA-4852-9830-580B7FACFC02}" srcOrd="1" destOrd="0" presId="urn:microsoft.com/office/officeart/2005/8/layout/hierarchy2"/>
    <dgm:cxn modelId="{4ED300D0-1B7B-4C24-A385-07F06C4F44E5}" type="presOf" srcId="{4DE62E78-0FC4-4BED-B13F-DA7C00BB1C8D}" destId="{046A3112-1BE7-4D4E-87EC-6ED74AAE4B94}" srcOrd="0" destOrd="0" presId="urn:microsoft.com/office/officeart/2005/8/layout/hierarchy2"/>
    <dgm:cxn modelId="{3C2F2D31-5625-4B9B-9929-8A376BF28BAB}" srcId="{6EAF2890-2B1C-477C-941A-BE1240AD4AD9}" destId="{673F482B-294D-40B5-B4D2-45C182D57F9F}" srcOrd="4" destOrd="0" parTransId="{E2DF454D-ACFB-4078-B77B-460A61A1220A}" sibTransId="{8DA4C643-F90D-4C73-8D18-4804C7F7823C}"/>
    <dgm:cxn modelId="{70622E62-85A0-452A-8308-65A03CF953CC}" srcId="{6EAF2890-2B1C-477C-941A-BE1240AD4AD9}" destId="{B2CC70E2-4F86-4579-B6EE-1BF8C95AFA55}" srcOrd="2" destOrd="0" parTransId="{A318DDF5-86AC-4DFA-8FCC-CAEBA5EF378B}" sibTransId="{9F252FDC-1FEF-4172-8FD5-72E91E5049A3}"/>
    <dgm:cxn modelId="{755BC4E2-96EB-467A-9947-F4045E847EE4}" type="presOf" srcId="{600103FB-CB69-4F23-9650-6011E0181754}" destId="{BA5C2748-D6A4-4DF0-802B-FDEB7EE5E11C}" srcOrd="1" destOrd="0" presId="urn:microsoft.com/office/officeart/2005/8/layout/hierarchy2"/>
    <dgm:cxn modelId="{01BB527C-9092-4131-B6F3-0CFDA593EA97}" srcId="{6EAF2890-2B1C-477C-941A-BE1240AD4AD9}" destId="{F3DB0EE4-6551-4F8D-AAC4-28D4124AA57A}" srcOrd="0" destOrd="0" parTransId="{15231953-6320-4759-A977-7DD4C0B20DC2}" sibTransId="{D5C3BF10-A1A0-43B6-981E-77634D3010A6}"/>
    <dgm:cxn modelId="{DDE0BF59-4012-4DCC-8BFD-A0C1D7826B70}" type="presOf" srcId="{B6C2F009-A8A9-4233-80A0-EB55AEFFFEA1}" destId="{4DCD757D-7734-4FA9-9CCE-CA5C4860F623}" srcOrd="1" destOrd="0" presId="urn:microsoft.com/office/officeart/2005/8/layout/hierarchy2"/>
    <dgm:cxn modelId="{F3236183-DAA4-4816-B96C-C7F6DFE0BB3F}" type="presOf" srcId="{E2DF454D-ACFB-4078-B77B-460A61A1220A}" destId="{20015E89-5E8C-4635-9A6F-14C315449F93}" srcOrd="1" destOrd="0" presId="urn:microsoft.com/office/officeart/2005/8/layout/hierarchy2"/>
    <dgm:cxn modelId="{60CDBD0C-7989-43FA-8649-587268173586}" type="presOf" srcId="{15B76D77-927C-453C-B0C8-F46AE2608E87}" destId="{AB23A34D-6D19-49CC-9194-83274EF73600}" srcOrd="1" destOrd="0" presId="urn:microsoft.com/office/officeart/2005/8/layout/hierarchy2"/>
    <dgm:cxn modelId="{B9588030-0AF0-40C4-A3CF-ABAEFB1952AB}" type="presOf" srcId="{A6DA639C-C769-4DC0-9D84-509815F5C573}" destId="{20CB8B59-77D6-4B74-A8B2-F893B185320A}" srcOrd="0" destOrd="0" presId="urn:microsoft.com/office/officeart/2005/8/layout/hierarchy2"/>
    <dgm:cxn modelId="{844366D4-2F65-459A-9378-F06D98F7E368}" srcId="{E80C5B18-4FF3-4EAB-A238-430E8FEE76F8}" destId="{6EAF2890-2B1C-477C-941A-BE1240AD4AD9}" srcOrd="0" destOrd="0" parTransId="{C5DCF7E3-C594-4D71-869D-C20D7F159AC9}" sibTransId="{23B968A3-8900-4F64-B254-C257E07B7011}"/>
    <dgm:cxn modelId="{AE22861E-6BE2-44FF-AA43-C06134A8CEF0}" type="presOf" srcId="{E2DF454D-ACFB-4078-B77B-460A61A1220A}" destId="{05B9332F-141D-41C1-A1FC-1E26DB43A5B4}" srcOrd="0" destOrd="0" presId="urn:microsoft.com/office/officeart/2005/8/layout/hierarchy2"/>
    <dgm:cxn modelId="{7EEE07ED-4323-4B6E-AC72-7FCBE211CCCA}" srcId="{553F0765-08AC-49CF-96CC-3300F0FB7E66}" destId="{403369F7-B962-4A9D-BA8F-C4DBFBAE4819}" srcOrd="0" destOrd="0" parTransId="{78ABC36B-3751-4A6A-A26C-EB75AC4B4DD7}" sibTransId="{1F67F82C-07A2-49A8-8494-EF41D7431DCC}"/>
    <dgm:cxn modelId="{35325EA7-1F2A-4617-A6B3-9D482E631979}" type="presOf" srcId="{CC18B032-736F-40AD-BEC1-B62861BD7046}" destId="{F1497990-9B92-448E-8387-51A53604D650}" srcOrd="0" destOrd="0" presId="urn:microsoft.com/office/officeart/2005/8/layout/hierarchy2"/>
    <dgm:cxn modelId="{90D726C8-6413-458E-A75D-897A36A9115F}" type="presOf" srcId="{B6C2F009-A8A9-4233-80A0-EB55AEFFFEA1}" destId="{8C22B891-FD3B-4F7B-8CE4-323D2BFB75B6}" srcOrd="0" destOrd="0" presId="urn:microsoft.com/office/officeart/2005/8/layout/hierarchy2"/>
    <dgm:cxn modelId="{703CDDF8-D8DC-4AA3-B2AB-5F8EB18B086F}" type="presOf" srcId="{673F482B-294D-40B5-B4D2-45C182D57F9F}" destId="{D8DBF1BD-7C8F-4C84-888D-6EF2A4A251AA}" srcOrd="0" destOrd="0" presId="urn:microsoft.com/office/officeart/2005/8/layout/hierarchy2"/>
    <dgm:cxn modelId="{B94AA1FA-0EF1-4617-B694-37B45519B8A9}" type="presOf" srcId="{A318DDF5-86AC-4DFA-8FCC-CAEBA5EF378B}" destId="{C6360AD1-0523-4369-A505-A8D8FAD4A825}" srcOrd="0" destOrd="0" presId="urn:microsoft.com/office/officeart/2005/8/layout/hierarchy2"/>
    <dgm:cxn modelId="{305A63A5-176E-4D38-A0E0-86CAB730085B}" srcId="{6EAF2890-2B1C-477C-941A-BE1240AD4AD9}" destId="{1C021E9F-2721-4BD8-9274-EA006A170C68}" srcOrd="1" destOrd="0" parTransId="{3CE30084-C3D6-494C-AA2D-199148488D76}" sibTransId="{B033B242-A5A8-4F56-9B31-8A73C2205D12}"/>
    <dgm:cxn modelId="{3C26E276-7040-402D-B247-9DFC5883B7DB}" srcId="{F3DB0EE4-6551-4F8D-AAC4-28D4124AA57A}" destId="{CC18B032-736F-40AD-BEC1-B62861BD7046}" srcOrd="0" destOrd="0" parTransId="{A563BE08-8503-4C9D-9243-548E3A7E24B0}" sibTransId="{8B668CF1-5DAF-464D-BF41-7378259F5A6E}"/>
    <dgm:cxn modelId="{941EEEB7-809E-4513-ACCE-B47554158BAE}" type="presOf" srcId="{3CE30084-C3D6-494C-AA2D-199148488D76}" destId="{3F9B364B-2002-4261-A49E-A941C95DF8D1}" srcOrd="1" destOrd="0" presId="urn:microsoft.com/office/officeart/2005/8/layout/hierarchy2"/>
    <dgm:cxn modelId="{6D671B1F-FA9F-4060-8710-5412D8A7EFCE}" srcId="{673F482B-294D-40B5-B4D2-45C182D57F9F}" destId="{B0652C3E-4FBC-4473-8307-1CA848CF6869}" srcOrd="0" destOrd="0" parTransId="{B6C2F009-A8A9-4233-80A0-EB55AEFFFEA1}" sibTransId="{A3B0AB54-3963-43FB-A6B6-F455C427ED6E}"/>
    <dgm:cxn modelId="{60B29D8A-26B6-44C8-9564-79B645639CEC}" srcId="{6EAF2890-2B1C-477C-941A-BE1240AD4AD9}" destId="{8A6692EF-2BE7-4BB2-9C4B-A3740D236AB8}" srcOrd="3" destOrd="0" parTransId="{E86B9D26-B67F-4B2C-A840-795F6D4D73D5}" sibTransId="{43A34B74-D104-4D25-A4DD-BCD2157F1F11}"/>
    <dgm:cxn modelId="{5F52A6C7-4745-47AD-8D7C-A304D3AC588D}" type="presOf" srcId="{0C6682B0-7B81-43FA-A0B0-DC68739073AE}" destId="{FB23F63A-FFF5-4DC7-B253-8F0C0A598DEF}" srcOrd="0" destOrd="0" presId="urn:microsoft.com/office/officeart/2005/8/layout/hierarchy2"/>
    <dgm:cxn modelId="{0B2D2661-6F35-44D7-8ED6-35C8757FBEC7}" type="presOf" srcId="{E86B9D26-B67F-4B2C-A840-795F6D4D73D5}" destId="{C43919B7-B118-4E39-B90F-50DF2461E106}" srcOrd="0" destOrd="0" presId="urn:microsoft.com/office/officeart/2005/8/layout/hierarchy2"/>
    <dgm:cxn modelId="{342B6618-2730-454C-96BB-3A7B50698479}" type="presOf" srcId="{A3EF0D64-D6FB-49D3-9FBF-0C574BD5552F}" destId="{D4992150-8E06-48D9-ADB3-CC2CC21BC709}" srcOrd="0" destOrd="0" presId="urn:microsoft.com/office/officeart/2005/8/layout/hierarchy2"/>
    <dgm:cxn modelId="{22BAB537-3377-4F26-9D3D-2228B9C49686}" srcId="{5DE4C925-3237-4F31-A331-AB9CCF8D23D7}" destId="{4DE62E78-0FC4-4BED-B13F-DA7C00BB1C8D}" srcOrd="0" destOrd="0" parTransId="{15B76D77-927C-453C-B0C8-F46AE2608E87}" sibTransId="{319F97F6-3561-407B-8F4B-11BBC891770B}"/>
    <dgm:cxn modelId="{04AF9A9B-DF71-4175-9874-8B3B0BFFE5F2}" type="presOf" srcId="{20889740-0FF1-4960-884D-DD807A940451}" destId="{763F5DEB-EC82-4510-8433-252104E4AB70}" srcOrd="1" destOrd="0" presId="urn:microsoft.com/office/officeart/2005/8/layout/hierarchy2"/>
    <dgm:cxn modelId="{0C2D0E93-28EF-423F-916A-03949C9F7F6C}" type="presOf" srcId="{2FE3CEB8-BACC-461E-9C1B-58D2C3CA5B0D}" destId="{DEA13D0D-27E3-49F3-A619-9E0E3FF85078}" srcOrd="1" destOrd="0" presId="urn:microsoft.com/office/officeart/2005/8/layout/hierarchy2"/>
    <dgm:cxn modelId="{78A6576C-034B-465D-BE6A-2BEFE3396833}" type="presParOf" srcId="{6E9B4AC2-CCB2-4092-AE0A-97B40E4F24D7}" destId="{B75AFF37-7453-4CE5-A635-EF2D5677D3DE}" srcOrd="0" destOrd="0" presId="urn:microsoft.com/office/officeart/2005/8/layout/hierarchy2"/>
    <dgm:cxn modelId="{18585FC2-C095-41E4-ACA7-B5A8B21A3189}" type="presParOf" srcId="{B75AFF37-7453-4CE5-A635-EF2D5677D3DE}" destId="{F86798D2-DF68-4EF7-BBA1-2A102ED6DECA}" srcOrd="0" destOrd="0" presId="urn:microsoft.com/office/officeart/2005/8/layout/hierarchy2"/>
    <dgm:cxn modelId="{A38374C1-9F73-4BFA-845F-45D38F55A4E4}" type="presParOf" srcId="{B75AFF37-7453-4CE5-A635-EF2D5677D3DE}" destId="{B5714C88-D9DC-421A-A05F-044B1EDC1089}" srcOrd="1" destOrd="0" presId="urn:microsoft.com/office/officeart/2005/8/layout/hierarchy2"/>
    <dgm:cxn modelId="{1CF9FD7A-7D3B-4221-B168-595118F570E3}" type="presParOf" srcId="{B5714C88-D9DC-421A-A05F-044B1EDC1089}" destId="{9EDD6E6D-9FCF-4D2D-82B9-AA99747CD3C0}" srcOrd="0" destOrd="0" presId="urn:microsoft.com/office/officeart/2005/8/layout/hierarchy2"/>
    <dgm:cxn modelId="{C5859868-6AB0-4B63-95DB-B5459657A79E}" type="presParOf" srcId="{9EDD6E6D-9FCF-4D2D-82B9-AA99747CD3C0}" destId="{0A5E8CD8-9562-4D8D-8986-FD8E731901AE}" srcOrd="0" destOrd="0" presId="urn:microsoft.com/office/officeart/2005/8/layout/hierarchy2"/>
    <dgm:cxn modelId="{1186F79F-B3A4-47F3-A49C-6FD0F17AACF0}" type="presParOf" srcId="{B5714C88-D9DC-421A-A05F-044B1EDC1089}" destId="{D32429EF-7644-48ED-AC79-287A2452FFB2}" srcOrd="1" destOrd="0" presId="urn:microsoft.com/office/officeart/2005/8/layout/hierarchy2"/>
    <dgm:cxn modelId="{184DF2AA-0CF1-4D6A-8B3D-B70E8DDDC6B5}" type="presParOf" srcId="{D32429EF-7644-48ED-AC79-287A2452FFB2}" destId="{D32B891F-767E-48F3-AD00-8A9025E2779D}" srcOrd="0" destOrd="0" presId="urn:microsoft.com/office/officeart/2005/8/layout/hierarchy2"/>
    <dgm:cxn modelId="{3F0F72CF-B486-4239-85C7-B0F9B09E59B3}" type="presParOf" srcId="{D32429EF-7644-48ED-AC79-287A2452FFB2}" destId="{B7750A55-5F5A-4B7C-B9E8-61E1DF88A340}" srcOrd="1" destOrd="0" presId="urn:microsoft.com/office/officeart/2005/8/layout/hierarchy2"/>
    <dgm:cxn modelId="{1981047A-EBB6-4021-9F0F-EC8812D9AA0E}" type="presParOf" srcId="{B7750A55-5F5A-4B7C-B9E8-61E1DF88A340}" destId="{AF0047F6-97A3-4A45-BFF4-A9117814EDB3}" srcOrd="0" destOrd="0" presId="urn:microsoft.com/office/officeart/2005/8/layout/hierarchy2"/>
    <dgm:cxn modelId="{767A0182-FF3A-4224-B823-BEACF2FCDB74}" type="presParOf" srcId="{AF0047F6-97A3-4A45-BFF4-A9117814EDB3}" destId="{CCF99805-F49B-40A0-A16E-442CEFFF3A96}" srcOrd="0" destOrd="0" presId="urn:microsoft.com/office/officeart/2005/8/layout/hierarchy2"/>
    <dgm:cxn modelId="{01233983-FE51-4823-97A3-15088C10D173}" type="presParOf" srcId="{B7750A55-5F5A-4B7C-B9E8-61E1DF88A340}" destId="{A5D4926A-F2D4-48AF-B2A7-13100F6567F2}" srcOrd="1" destOrd="0" presId="urn:microsoft.com/office/officeart/2005/8/layout/hierarchy2"/>
    <dgm:cxn modelId="{88DF57B8-EF1C-407C-AED5-9C9293ED4CC3}" type="presParOf" srcId="{A5D4926A-F2D4-48AF-B2A7-13100F6567F2}" destId="{F1497990-9B92-448E-8387-51A53604D650}" srcOrd="0" destOrd="0" presId="urn:microsoft.com/office/officeart/2005/8/layout/hierarchy2"/>
    <dgm:cxn modelId="{E136943F-E6B5-46EA-8BB9-C265C71B6FB0}" type="presParOf" srcId="{A5D4926A-F2D4-48AF-B2A7-13100F6567F2}" destId="{02A57FEF-2D8C-4D4E-8647-6388B86AAB95}" srcOrd="1" destOrd="0" presId="urn:microsoft.com/office/officeart/2005/8/layout/hierarchy2"/>
    <dgm:cxn modelId="{C875CC30-8965-4938-84F1-C629DC2F317A}" type="presParOf" srcId="{02A57FEF-2D8C-4D4E-8647-6388B86AAB95}" destId="{EB2100AF-1F6D-450F-9427-9B0F57AC45BC}" srcOrd="0" destOrd="0" presId="urn:microsoft.com/office/officeart/2005/8/layout/hierarchy2"/>
    <dgm:cxn modelId="{51B228E7-EDB9-4B24-A514-C3012527B5E2}" type="presParOf" srcId="{EB2100AF-1F6D-450F-9427-9B0F57AC45BC}" destId="{BA5C2748-D6A4-4DF0-802B-FDEB7EE5E11C}" srcOrd="0" destOrd="0" presId="urn:microsoft.com/office/officeart/2005/8/layout/hierarchy2"/>
    <dgm:cxn modelId="{16895CCC-9C7D-42DB-8C99-292D0820E7E7}" type="presParOf" srcId="{02A57FEF-2D8C-4D4E-8647-6388B86AAB95}" destId="{DC44BF48-3DE3-431A-983F-E7C67CEC33AA}" srcOrd="1" destOrd="0" presId="urn:microsoft.com/office/officeart/2005/8/layout/hierarchy2"/>
    <dgm:cxn modelId="{406152E8-BACE-43AE-B5FA-12113DC489D6}" type="presParOf" srcId="{DC44BF48-3DE3-431A-983F-E7C67CEC33AA}" destId="{20CB8B59-77D6-4B74-A8B2-F893B185320A}" srcOrd="0" destOrd="0" presId="urn:microsoft.com/office/officeart/2005/8/layout/hierarchy2"/>
    <dgm:cxn modelId="{93B12369-8D3C-4B23-8ED7-C4219A4EEBCE}" type="presParOf" srcId="{DC44BF48-3DE3-431A-983F-E7C67CEC33AA}" destId="{783A4AF3-7E80-443E-86F2-B400D14DA7E8}" srcOrd="1" destOrd="0" presId="urn:microsoft.com/office/officeart/2005/8/layout/hierarchy2"/>
    <dgm:cxn modelId="{EE93EA69-3807-4E3D-8F56-AF417FF5ACD3}" type="presParOf" srcId="{B5714C88-D9DC-421A-A05F-044B1EDC1089}" destId="{D7A91D73-60D7-409D-9F58-7A7AD4B0F650}" srcOrd="2" destOrd="0" presId="urn:microsoft.com/office/officeart/2005/8/layout/hierarchy2"/>
    <dgm:cxn modelId="{17790297-25C1-40AD-B1C6-5C7555731293}" type="presParOf" srcId="{D7A91D73-60D7-409D-9F58-7A7AD4B0F650}" destId="{3F9B364B-2002-4261-A49E-A941C95DF8D1}" srcOrd="0" destOrd="0" presId="urn:microsoft.com/office/officeart/2005/8/layout/hierarchy2"/>
    <dgm:cxn modelId="{3413F64C-8AA3-4730-B258-775AD7B51FE0}" type="presParOf" srcId="{B5714C88-D9DC-421A-A05F-044B1EDC1089}" destId="{A79ABC50-4A92-4C51-BA59-29E5ACAC2D35}" srcOrd="3" destOrd="0" presId="urn:microsoft.com/office/officeart/2005/8/layout/hierarchy2"/>
    <dgm:cxn modelId="{F8B273F9-8ED0-447A-9AAD-78D186AA5325}" type="presParOf" srcId="{A79ABC50-4A92-4C51-BA59-29E5ACAC2D35}" destId="{1F9AF78E-171E-4F55-B6EF-A116E353FAFD}" srcOrd="0" destOrd="0" presId="urn:microsoft.com/office/officeart/2005/8/layout/hierarchy2"/>
    <dgm:cxn modelId="{24C46AB4-8A28-4A00-83CF-7EA8374B37E2}" type="presParOf" srcId="{A79ABC50-4A92-4C51-BA59-29E5ACAC2D35}" destId="{F5D92B4D-9BA6-4BF3-B291-05F23996EEBA}" srcOrd="1" destOrd="0" presId="urn:microsoft.com/office/officeart/2005/8/layout/hierarchy2"/>
    <dgm:cxn modelId="{4FED231C-5470-404C-99EF-5173267320E6}" type="presParOf" srcId="{F5D92B4D-9BA6-4BF3-B291-05F23996EEBA}" destId="{3D1ED2E8-D417-48EC-BC60-8CA461D20948}" srcOrd="0" destOrd="0" presId="urn:microsoft.com/office/officeart/2005/8/layout/hierarchy2"/>
    <dgm:cxn modelId="{623125EB-86E8-4605-8D3D-69699AD8F235}" type="presParOf" srcId="{3D1ED2E8-D417-48EC-BC60-8CA461D20948}" destId="{EFA100C8-4326-47F9-9A02-90CAFBECC47B}" srcOrd="0" destOrd="0" presId="urn:microsoft.com/office/officeart/2005/8/layout/hierarchy2"/>
    <dgm:cxn modelId="{672B831D-799E-4223-AD2A-7C2649D050F1}" type="presParOf" srcId="{F5D92B4D-9BA6-4BF3-B291-05F23996EEBA}" destId="{764A2638-641B-413D-A43A-6432208B6FF5}" srcOrd="1" destOrd="0" presId="urn:microsoft.com/office/officeart/2005/8/layout/hierarchy2"/>
    <dgm:cxn modelId="{50AB65BA-F5CF-49E8-AC70-D1583EA9E9AA}" type="presParOf" srcId="{764A2638-641B-413D-A43A-6432208B6FF5}" destId="{4A33D2F5-C2A1-4B71-B58C-66860FDE7419}" srcOrd="0" destOrd="0" presId="urn:microsoft.com/office/officeart/2005/8/layout/hierarchy2"/>
    <dgm:cxn modelId="{75E5EF5A-BABC-4892-B26F-F372C6BF1A6B}" type="presParOf" srcId="{764A2638-641B-413D-A43A-6432208B6FF5}" destId="{253B0B9C-EC4E-4788-9628-2B7B8EEC50EA}" srcOrd="1" destOrd="0" presId="urn:microsoft.com/office/officeart/2005/8/layout/hierarchy2"/>
    <dgm:cxn modelId="{E280D8DA-869D-468C-B3E4-6DB0B1328543}" type="presParOf" srcId="{253B0B9C-EC4E-4788-9628-2B7B8EEC50EA}" destId="{A32C3422-7C7D-4F73-B3CE-E30BCB1CA580}" srcOrd="0" destOrd="0" presId="urn:microsoft.com/office/officeart/2005/8/layout/hierarchy2"/>
    <dgm:cxn modelId="{D9877CBE-13D3-4023-B9DA-E885E8042E4B}" type="presParOf" srcId="{A32C3422-7C7D-4F73-B3CE-E30BCB1CA580}" destId="{68CB5994-1390-4124-BAA3-B359E171225F}" srcOrd="0" destOrd="0" presId="urn:microsoft.com/office/officeart/2005/8/layout/hierarchy2"/>
    <dgm:cxn modelId="{F0442D38-E883-44F3-A47F-F12D0151A2D8}" type="presParOf" srcId="{253B0B9C-EC4E-4788-9628-2B7B8EEC50EA}" destId="{ABB3DC32-76F3-4679-A019-BE8B3E62C028}" srcOrd="1" destOrd="0" presId="urn:microsoft.com/office/officeart/2005/8/layout/hierarchy2"/>
    <dgm:cxn modelId="{3D688B1E-E07E-4FB2-8374-D5BF0E8AB504}" type="presParOf" srcId="{ABB3DC32-76F3-4679-A019-BE8B3E62C028}" destId="{6987D7DC-BF13-45F5-ABEE-C24E4F507C8D}" srcOrd="0" destOrd="0" presId="urn:microsoft.com/office/officeart/2005/8/layout/hierarchy2"/>
    <dgm:cxn modelId="{DCFDD6A7-4FA1-4D41-86B8-452801AA34BA}" type="presParOf" srcId="{ABB3DC32-76F3-4679-A019-BE8B3E62C028}" destId="{9155AC79-7358-4F4A-9AD3-2B48915AD8B0}" srcOrd="1" destOrd="0" presId="urn:microsoft.com/office/officeart/2005/8/layout/hierarchy2"/>
    <dgm:cxn modelId="{6B2FEF2C-A657-407D-884E-A000FD51752E}" type="presParOf" srcId="{B5714C88-D9DC-421A-A05F-044B1EDC1089}" destId="{C6360AD1-0523-4369-A505-A8D8FAD4A825}" srcOrd="4" destOrd="0" presId="urn:microsoft.com/office/officeart/2005/8/layout/hierarchy2"/>
    <dgm:cxn modelId="{0B4AD13C-676F-4788-B46C-86FAC2B838A2}" type="presParOf" srcId="{C6360AD1-0523-4369-A505-A8D8FAD4A825}" destId="{F46B135B-5982-4FE0-A6C8-5DFB80A5772E}" srcOrd="0" destOrd="0" presId="urn:microsoft.com/office/officeart/2005/8/layout/hierarchy2"/>
    <dgm:cxn modelId="{F1699F6D-12BA-4E57-A3A0-C1E7084C5B40}" type="presParOf" srcId="{B5714C88-D9DC-421A-A05F-044B1EDC1089}" destId="{39ABDA12-5508-4173-AD07-953D55F02479}" srcOrd="5" destOrd="0" presId="urn:microsoft.com/office/officeart/2005/8/layout/hierarchy2"/>
    <dgm:cxn modelId="{26A5028C-4B4B-42A3-A6D7-7CD75E310F9C}" type="presParOf" srcId="{39ABDA12-5508-4173-AD07-953D55F02479}" destId="{0D986020-6A57-4E4F-8B54-E25243FA59DE}" srcOrd="0" destOrd="0" presId="urn:microsoft.com/office/officeart/2005/8/layout/hierarchy2"/>
    <dgm:cxn modelId="{357A7A1C-A3CB-4BFE-B1C6-786D99000D56}" type="presParOf" srcId="{39ABDA12-5508-4173-AD07-953D55F02479}" destId="{3953833B-6A08-476B-A559-942F3BDC1933}" srcOrd="1" destOrd="0" presId="urn:microsoft.com/office/officeart/2005/8/layout/hierarchy2"/>
    <dgm:cxn modelId="{48C57DF8-80A0-4B83-9D04-F96D84DAFBDD}" type="presParOf" srcId="{3953833B-6A08-476B-A559-942F3BDC1933}" destId="{C538E04D-E5E3-42CB-A9A1-D990A652DB79}" srcOrd="0" destOrd="0" presId="urn:microsoft.com/office/officeart/2005/8/layout/hierarchy2"/>
    <dgm:cxn modelId="{2D3964F7-5121-48FA-B341-FDCC3CEDA4EF}" type="presParOf" srcId="{C538E04D-E5E3-42CB-A9A1-D990A652DB79}" destId="{DEA13D0D-27E3-49F3-A619-9E0E3FF85078}" srcOrd="0" destOrd="0" presId="urn:microsoft.com/office/officeart/2005/8/layout/hierarchy2"/>
    <dgm:cxn modelId="{BB705008-31BD-4D8E-B0BA-7C6D6C434879}" type="presParOf" srcId="{3953833B-6A08-476B-A559-942F3BDC1933}" destId="{3DE31485-E187-4DB7-B3EB-66852E89FA27}" srcOrd="1" destOrd="0" presId="urn:microsoft.com/office/officeart/2005/8/layout/hierarchy2"/>
    <dgm:cxn modelId="{F3670C5F-7FCC-4692-8632-63D3DBF942DB}" type="presParOf" srcId="{3DE31485-E187-4DB7-B3EB-66852E89FA27}" destId="{7AF16DC0-D742-4C39-B77C-61C8749C1419}" srcOrd="0" destOrd="0" presId="urn:microsoft.com/office/officeart/2005/8/layout/hierarchy2"/>
    <dgm:cxn modelId="{13104B92-4C01-424E-931C-EBA8F88FBFE2}" type="presParOf" srcId="{3DE31485-E187-4DB7-B3EB-66852E89FA27}" destId="{95644BFB-62DD-4470-A63E-18387AFE5D81}" srcOrd="1" destOrd="0" presId="urn:microsoft.com/office/officeart/2005/8/layout/hierarchy2"/>
    <dgm:cxn modelId="{356F4BB2-D4CD-4FA4-B210-A945A772015F}" type="presParOf" srcId="{95644BFB-62DD-4470-A63E-18387AFE5D81}" destId="{D6295A90-910E-42AA-953E-9C66661DA196}" srcOrd="0" destOrd="0" presId="urn:microsoft.com/office/officeart/2005/8/layout/hierarchy2"/>
    <dgm:cxn modelId="{E0F10F8F-68DB-42AA-B963-93416573B7A7}" type="presParOf" srcId="{D6295A90-910E-42AA-953E-9C66661DA196}" destId="{AB23A34D-6D19-49CC-9194-83274EF73600}" srcOrd="0" destOrd="0" presId="urn:microsoft.com/office/officeart/2005/8/layout/hierarchy2"/>
    <dgm:cxn modelId="{A6429014-3731-4B39-892D-847DFB926ED4}" type="presParOf" srcId="{95644BFB-62DD-4470-A63E-18387AFE5D81}" destId="{F7E1D3B3-DAF1-4B5E-B330-927554D75461}" srcOrd="1" destOrd="0" presId="urn:microsoft.com/office/officeart/2005/8/layout/hierarchy2"/>
    <dgm:cxn modelId="{B4E02BCD-ADA7-4662-BAB3-D7871A68552A}" type="presParOf" srcId="{F7E1D3B3-DAF1-4B5E-B330-927554D75461}" destId="{046A3112-1BE7-4D4E-87EC-6ED74AAE4B94}" srcOrd="0" destOrd="0" presId="urn:microsoft.com/office/officeart/2005/8/layout/hierarchy2"/>
    <dgm:cxn modelId="{80029E0E-19A9-4A1B-BD1D-45983EB177E8}" type="presParOf" srcId="{F7E1D3B3-DAF1-4B5E-B330-927554D75461}" destId="{7223F41C-7562-45C9-92DA-F581D675D306}" srcOrd="1" destOrd="0" presId="urn:microsoft.com/office/officeart/2005/8/layout/hierarchy2"/>
    <dgm:cxn modelId="{28649D55-E124-4035-9FA1-21C9C09FAFEE}" type="presParOf" srcId="{B5714C88-D9DC-421A-A05F-044B1EDC1089}" destId="{C43919B7-B118-4E39-B90F-50DF2461E106}" srcOrd="6" destOrd="0" presId="urn:microsoft.com/office/officeart/2005/8/layout/hierarchy2"/>
    <dgm:cxn modelId="{7CCE6B75-ABC5-4E1E-AFD8-C463E945184F}" type="presParOf" srcId="{C43919B7-B118-4E39-B90F-50DF2461E106}" destId="{EE81B8B5-B7C9-4C1C-A2C9-21EE9021AE7F}" srcOrd="0" destOrd="0" presId="urn:microsoft.com/office/officeart/2005/8/layout/hierarchy2"/>
    <dgm:cxn modelId="{10386779-BE73-4CF8-9E30-A2BDE88A5691}" type="presParOf" srcId="{B5714C88-D9DC-421A-A05F-044B1EDC1089}" destId="{0D9A6C8B-2B28-4C31-8153-E9D49DA4BAF4}" srcOrd="7" destOrd="0" presId="urn:microsoft.com/office/officeart/2005/8/layout/hierarchy2"/>
    <dgm:cxn modelId="{449BC713-F15F-4B8E-ADFD-160D7D7CFE22}" type="presParOf" srcId="{0D9A6C8B-2B28-4C31-8153-E9D49DA4BAF4}" destId="{FBAA9404-17CA-49CC-878F-424E5CA4B4AD}" srcOrd="0" destOrd="0" presId="urn:microsoft.com/office/officeart/2005/8/layout/hierarchy2"/>
    <dgm:cxn modelId="{68B5FBF5-AE6A-469D-BC88-D9459838EBFC}" type="presParOf" srcId="{0D9A6C8B-2B28-4C31-8153-E9D49DA4BAF4}" destId="{2F634FB5-B616-45A9-AF15-370FBEE66047}" srcOrd="1" destOrd="0" presId="urn:microsoft.com/office/officeart/2005/8/layout/hierarchy2"/>
    <dgm:cxn modelId="{41DC932C-D428-4D24-9C41-17CA7F2464A2}" type="presParOf" srcId="{2F634FB5-B616-45A9-AF15-370FBEE66047}" destId="{164886C1-6561-4870-9F41-BD0FD2E76A6D}" srcOrd="0" destOrd="0" presId="urn:microsoft.com/office/officeart/2005/8/layout/hierarchy2"/>
    <dgm:cxn modelId="{C823630D-B6EE-4178-AAC1-3C8D9FB88714}" type="presParOf" srcId="{164886C1-6561-4870-9F41-BD0FD2E76A6D}" destId="{B0123D03-97EA-4852-9830-580B7FACFC02}" srcOrd="0" destOrd="0" presId="urn:microsoft.com/office/officeart/2005/8/layout/hierarchy2"/>
    <dgm:cxn modelId="{C02543CA-A857-4C73-A2BE-FBD5A1C666AA}" type="presParOf" srcId="{2F634FB5-B616-45A9-AF15-370FBEE66047}" destId="{32E66746-22C2-4D1D-9AB7-C46F487B46C4}" srcOrd="1" destOrd="0" presId="urn:microsoft.com/office/officeart/2005/8/layout/hierarchy2"/>
    <dgm:cxn modelId="{81954E82-4326-4C49-AA37-5C17A62878B1}" type="presParOf" srcId="{32E66746-22C2-4D1D-9AB7-C46F487B46C4}" destId="{D002C6C5-28CB-471D-A752-6BAF3E653251}" srcOrd="0" destOrd="0" presId="urn:microsoft.com/office/officeart/2005/8/layout/hierarchy2"/>
    <dgm:cxn modelId="{9F719487-4FC9-42C2-9E95-B57893DBE2DE}" type="presParOf" srcId="{32E66746-22C2-4D1D-9AB7-C46F487B46C4}" destId="{998CCF8E-E54F-4A85-9C2C-A40CA195328A}" srcOrd="1" destOrd="0" presId="urn:microsoft.com/office/officeart/2005/8/layout/hierarchy2"/>
    <dgm:cxn modelId="{6A746D72-924B-4F0C-AB9A-8ABAE4655EC0}" type="presParOf" srcId="{998CCF8E-E54F-4A85-9C2C-A40CA195328A}" destId="{7A0107C5-4574-4A04-8B38-3C045750A5FA}" srcOrd="0" destOrd="0" presId="urn:microsoft.com/office/officeart/2005/8/layout/hierarchy2"/>
    <dgm:cxn modelId="{490497DD-5C8D-4576-BDAF-7FAA9370FA1B}" type="presParOf" srcId="{7A0107C5-4574-4A04-8B38-3C045750A5FA}" destId="{763F5DEB-EC82-4510-8433-252104E4AB70}" srcOrd="0" destOrd="0" presId="urn:microsoft.com/office/officeart/2005/8/layout/hierarchy2"/>
    <dgm:cxn modelId="{C0267ABC-19AA-4ADF-BB02-0B26D075B985}" type="presParOf" srcId="{998CCF8E-E54F-4A85-9C2C-A40CA195328A}" destId="{3D51BB9D-DD6E-4899-85AD-6207DF0C3DD1}" srcOrd="1" destOrd="0" presId="urn:microsoft.com/office/officeart/2005/8/layout/hierarchy2"/>
    <dgm:cxn modelId="{3D7681C8-54EF-411D-9097-F9B845F33D87}" type="presParOf" srcId="{3D51BB9D-DD6E-4899-85AD-6207DF0C3DD1}" destId="{D4992150-8E06-48D9-ADB3-CC2CC21BC709}" srcOrd="0" destOrd="0" presId="urn:microsoft.com/office/officeart/2005/8/layout/hierarchy2"/>
    <dgm:cxn modelId="{373B42DC-DAFB-4126-B0DD-B51148DB5F00}" type="presParOf" srcId="{3D51BB9D-DD6E-4899-85AD-6207DF0C3DD1}" destId="{EB079289-ED16-43D5-84FA-72AC8051EEDC}" srcOrd="1" destOrd="0" presId="urn:microsoft.com/office/officeart/2005/8/layout/hierarchy2"/>
    <dgm:cxn modelId="{311D443F-EA3E-4701-B09F-8A0E61F285C5}" type="presParOf" srcId="{B5714C88-D9DC-421A-A05F-044B1EDC1089}" destId="{05B9332F-141D-41C1-A1FC-1E26DB43A5B4}" srcOrd="8" destOrd="0" presId="urn:microsoft.com/office/officeart/2005/8/layout/hierarchy2"/>
    <dgm:cxn modelId="{753AFBA2-F498-4CD9-92AE-D483BF6C97EB}" type="presParOf" srcId="{05B9332F-141D-41C1-A1FC-1E26DB43A5B4}" destId="{20015E89-5E8C-4635-9A6F-14C315449F93}" srcOrd="0" destOrd="0" presId="urn:microsoft.com/office/officeart/2005/8/layout/hierarchy2"/>
    <dgm:cxn modelId="{E72826D7-A935-42EE-935D-F389F2F97EA9}" type="presParOf" srcId="{B5714C88-D9DC-421A-A05F-044B1EDC1089}" destId="{405103A6-4F73-414F-969B-72E751905482}" srcOrd="9" destOrd="0" presId="urn:microsoft.com/office/officeart/2005/8/layout/hierarchy2"/>
    <dgm:cxn modelId="{F31C6074-39C9-4812-99C2-FAA84E03BA73}" type="presParOf" srcId="{405103A6-4F73-414F-969B-72E751905482}" destId="{D8DBF1BD-7C8F-4C84-888D-6EF2A4A251AA}" srcOrd="0" destOrd="0" presId="urn:microsoft.com/office/officeart/2005/8/layout/hierarchy2"/>
    <dgm:cxn modelId="{9B8E5578-E61D-44D3-B540-26494C1198A1}" type="presParOf" srcId="{405103A6-4F73-414F-969B-72E751905482}" destId="{3BAAD938-E3A2-45CF-A5BF-5AA4A1E3E378}" srcOrd="1" destOrd="0" presId="urn:microsoft.com/office/officeart/2005/8/layout/hierarchy2"/>
    <dgm:cxn modelId="{C976215B-647A-4BFF-A6C0-3E3EBA1ABC1C}" type="presParOf" srcId="{3BAAD938-E3A2-45CF-A5BF-5AA4A1E3E378}" destId="{8C22B891-FD3B-4F7B-8CE4-323D2BFB75B6}" srcOrd="0" destOrd="0" presId="urn:microsoft.com/office/officeart/2005/8/layout/hierarchy2"/>
    <dgm:cxn modelId="{DB0B0DC9-BFDA-4140-99BE-8036C3972E2C}" type="presParOf" srcId="{8C22B891-FD3B-4F7B-8CE4-323D2BFB75B6}" destId="{4DCD757D-7734-4FA9-9CCE-CA5C4860F623}" srcOrd="0" destOrd="0" presId="urn:microsoft.com/office/officeart/2005/8/layout/hierarchy2"/>
    <dgm:cxn modelId="{55837984-9DA6-4BA2-B6A9-19921B05EBF0}" type="presParOf" srcId="{3BAAD938-E3A2-45CF-A5BF-5AA4A1E3E378}" destId="{C44AE795-0AAF-4015-8C66-9981E7652254}" srcOrd="1" destOrd="0" presId="urn:microsoft.com/office/officeart/2005/8/layout/hierarchy2"/>
    <dgm:cxn modelId="{5FED3948-AD53-4E0A-94E2-5C196F166316}" type="presParOf" srcId="{C44AE795-0AAF-4015-8C66-9981E7652254}" destId="{2D735A6C-11B5-4840-97F5-CA4B99926ABB}" srcOrd="0" destOrd="0" presId="urn:microsoft.com/office/officeart/2005/8/layout/hierarchy2"/>
    <dgm:cxn modelId="{5C393A95-D1E4-49F1-8B4D-4E65E581D7F9}" type="presParOf" srcId="{C44AE795-0AAF-4015-8C66-9981E7652254}" destId="{1A616F0C-B4CC-46DF-9CBB-F8F662F9FA15}" srcOrd="1" destOrd="0" presId="urn:microsoft.com/office/officeart/2005/8/layout/hierarchy2"/>
    <dgm:cxn modelId="{52A9FC36-7A21-4ACC-85F2-B78498DEE525}" type="presParOf" srcId="{1A616F0C-B4CC-46DF-9CBB-F8F662F9FA15}" destId="{FB23F63A-FFF5-4DC7-B253-8F0C0A598DEF}" srcOrd="0" destOrd="0" presId="urn:microsoft.com/office/officeart/2005/8/layout/hierarchy2"/>
    <dgm:cxn modelId="{8B3AA9AC-5972-48C7-BEE2-4FCDF30D93C7}" type="presParOf" srcId="{FB23F63A-FFF5-4DC7-B253-8F0C0A598DEF}" destId="{EFFB4D49-4C31-4E23-81FE-555E7115F7CE}" srcOrd="0" destOrd="0" presId="urn:microsoft.com/office/officeart/2005/8/layout/hierarchy2"/>
    <dgm:cxn modelId="{C063B877-C77D-46DB-9B33-00991A1BBD04}" type="presParOf" srcId="{1A616F0C-B4CC-46DF-9CBB-F8F662F9FA15}" destId="{5CD1959F-386B-4E48-BA63-407A71C6E5D8}" srcOrd="1" destOrd="0" presId="urn:microsoft.com/office/officeart/2005/8/layout/hierarchy2"/>
    <dgm:cxn modelId="{50712D04-571D-462D-9B5A-146ADC8AFEDB}" type="presParOf" srcId="{5CD1959F-386B-4E48-BA63-407A71C6E5D8}" destId="{FA267CB8-8047-4CBF-A5E6-7BA4A1CB3EA7}" srcOrd="0" destOrd="0" presId="urn:microsoft.com/office/officeart/2005/8/layout/hierarchy2"/>
    <dgm:cxn modelId="{64EC5D31-D210-4B8D-84BB-2FB30CA160EA}" type="presParOf" srcId="{5CD1959F-386B-4E48-BA63-407A71C6E5D8}" destId="{283D2BC4-C9BC-4266-B6F4-E3D208DA4672}"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0C5B18-4FF3-4EAB-A238-430E8FEE76F8}"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n-US"/>
        </a:p>
      </dgm:t>
    </dgm:pt>
    <dgm:pt modelId="{F3DB0EE4-6551-4F8D-AAC4-28D4124AA57A}">
      <dgm:prSet phldrT="[Text]" custT="1"/>
      <dgm:spPr>
        <a:solidFill>
          <a:schemeClr val="accent5">
            <a:lumMod val="60000"/>
            <a:lumOff val="40000"/>
          </a:schemeClr>
        </a:solidFill>
      </dgm:spPr>
      <dgm:t>
        <a:bodyPr/>
        <a:lstStyle/>
        <a:p>
          <a:r>
            <a:rPr lang="en-US" sz="1050" b="1" dirty="0"/>
            <a:t>Concept Domain</a:t>
          </a:r>
        </a:p>
      </dgm:t>
    </dgm:pt>
    <dgm:pt modelId="{15231953-6320-4759-A977-7DD4C0B20DC2}" type="parTrans" cxnId="{01BB527C-9092-4131-B6F3-0CFDA593EA97}">
      <dgm:prSet custT="1"/>
      <dgm:spPr/>
      <dgm:t>
        <a:bodyPr/>
        <a:lstStyle/>
        <a:p>
          <a:endParaRPr lang="en-US" sz="1050"/>
        </a:p>
      </dgm:t>
    </dgm:pt>
    <dgm:pt modelId="{D5C3BF10-A1A0-43B6-981E-77634D3010A6}" type="sibTrans" cxnId="{01BB527C-9092-4131-B6F3-0CFDA593EA97}">
      <dgm:prSet/>
      <dgm:spPr/>
      <dgm:t>
        <a:bodyPr/>
        <a:lstStyle/>
        <a:p>
          <a:endParaRPr lang="en-US" sz="1050"/>
        </a:p>
      </dgm:t>
    </dgm:pt>
    <dgm:pt modelId="{1C021E9F-2721-4BD8-9274-EA006A170C68}">
      <dgm:prSet phldrT="[Text]" custT="1"/>
      <dgm:spPr>
        <a:solidFill>
          <a:schemeClr val="accent5">
            <a:lumMod val="60000"/>
            <a:lumOff val="40000"/>
          </a:schemeClr>
        </a:solidFill>
      </dgm:spPr>
      <dgm:t>
        <a:bodyPr/>
        <a:lstStyle/>
        <a:p>
          <a:r>
            <a:rPr lang="en-US" sz="1050" b="1" dirty="0"/>
            <a:t>Code System</a:t>
          </a:r>
        </a:p>
      </dgm:t>
    </dgm:pt>
    <dgm:pt modelId="{3CE30084-C3D6-494C-AA2D-199148488D76}" type="parTrans" cxnId="{305A63A5-176E-4D38-A0E0-86CAB730085B}">
      <dgm:prSet custT="1"/>
      <dgm:spPr/>
      <dgm:t>
        <a:bodyPr/>
        <a:lstStyle/>
        <a:p>
          <a:endParaRPr lang="en-US" sz="1050"/>
        </a:p>
      </dgm:t>
    </dgm:pt>
    <dgm:pt modelId="{B033B242-A5A8-4F56-9B31-8A73C2205D12}" type="sibTrans" cxnId="{305A63A5-176E-4D38-A0E0-86CAB730085B}">
      <dgm:prSet/>
      <dgm:spPr/>
      <dgm:t>
        <a:bodyPr/>
        <a:lstStyle/>
        <a:p>
          <a:endParaRPr lang="en-US" sz="1050"/>
        </a:p>
      </dgm:t>
    </dgm:pt>
    <dgm:pt modelId="{B2CC70E2-4F86-4579-B6EE-1BF8C95AFA55}">
      <dgm:prSet phldrT="[Text]" custT="1"/>
      <dgm:spPr>
        <a:solidFill>
          <a:schemeClr val="accent5">
            <a:lumMod val="60000"/>
            <a:lumOff val="40000"/>
          </a:schemeClr>
        </a:solidFill>
      </dgm:spPr>
      <dgm:t>
        <a:bodyPr/>
        <a:lstStyle/>
        <a:p>
          <a:r>
            <a:rPr lang="en-US" sz="1050" b="1" dirty="0"/>
            <a:t>Value Set</a:t>
          </a:r>
        </a:p>
      </dgm:t>
    </dgm:pt>
    <dgm:pt modelId="{A318DDF5-86AC-4DFA-8FCC-CAEBA5EF378B}" type="parTrans" cxnId="{70622E62-85A0-452A-8308-65A03CF953CC}">
      <dgm:prSet custT="1"/>
      <dgm:spPr/>
      <dgm:t>
        <a:bodyPr/>
        <a:lstStyle/>
        <a:p>
          <a:endParaRPr lang="en-US" sz="1050"/>
        </a:p>
      </dgm:t>
    </dgm:pt>
    <dgm:pt modelId="{9F252FDC-1FEF-4172-8FD5-72E91E5049A3}" type="sibTrans" cxnId="{70622E62-85A0-452A-8308-65A03CF953CC}">
      <dgm:prSet/>
      <dgm:spPr/>
      <dgm:t>
        <a:bodyPr/>
        <a:lstStyle/>
        <a:p>
          <a:endParaRPr lang="en-US" sz="1050"/>
        </a:p>
      </dgm:t>
    </dgm:pt>
    <dgm:pt modelId="{6EAF2890-2B1C-477C-941A-BE1240AD4AD9}">
      <dgm:prSet phldrT="[Text]" custT="1"/>
      <dgm:spPr>
        <a:solidFill>
          <a:schemeClr val="accent5">
            <a:lumMod val="50000"/>
          </a:schemeClr>
        </a:solidFill>
      </dgm:spPr>
      <dgm:t>
        <a:bodyPr/>
        <a:lstStyle/>
        <a:p>
          <a:r>
            <a:rPr lang="en-US" sz="1050" b="1" dirty="0">
              <a:solidFill>
                <a:schemeClr val="bg1"/>
              </a:solidFill>
            </a:rPr>
            <a:t>Vocabulary</a:t>
          </a:r>
        </a:p>
      </dgm:t>
    </dgm:pt>
    <dgm:pt modelId="{23B968A3-8900-4F64-B254-C257E07B7011}" type="sibTrans" cxnId="{844366D4-2F65-459A-9378-F06D98F7E368}">
      <dgm:prSet/>
      <dgm:spPr/>
      <dgm:t>
        <a:bodyPr/>
        <a:lstStyle/>
        <a:p>
          <a:endParaRPr lang="en-US" sz="1050"/>
        </a:p>
      </dgm:t>
    </dgm:pt>
    <dgm:pt modelId="{C5DCF7E3-C594-4D71-869D-C20D7F159AC9}" type="parTrans" cxnId="{844366D4-2F65-459A-9378-F06D98F7E368}">
      <dgm:prSet/>
      <dgm:spPr/>
      <dgm:t>
        <a:bodyPr/>
        <a:lstStyle/>
        <a:p>
          <a:endParaRPr lang="en-US" sz="1050"/>
        </a:p>
      </dgm:t>
    </dgm:pt>
    <dgm:pt modelId="{CC18B032-736F-40AD-BEC1-B62861BD7046}">
      <dgm:prSet custT="1"/>
      <dgm:spPr>
        <a:solidFill>
          <a:schemeClr val="accent5">
            <a:lumMod val="20000"/>
            <a:lumOff val="80000"/>
          </a:schemeClr>
        </a:solidFill>
      </dgm:spPr>
      <dgm:t>
        <a:bodyPr/>
        <a:lstStyle/>
        <a:p>
          <a:r>
            <a:rPr lang="en-US" sz="1050" b="1" dirty="0"/>
            <a:t>Postal Codes</a:t>
          </a:r>
        </a:p>
      </dgm:t>
    </dgm:pt>
    <dgm:pt modelId="{A563BE08-8503-4C9D-9243-548E3A7E24B0}" type="parTrans" cxnId="{3C26E276-7040-402D-B247-9DFC5883B7DB}">
      <dgm:prSet custT="1"/>
      <dgm:spPr/>
      <dgm:t>
        <a:bodyPr/>
        <a:lstStyle/>
        <a:p>
          <a:endParaRPr lang="en-US" sz="1050"/>
        </a:p>
      </dgm:t>
    </dgm:pt>
    <dgm:pt modelId="{8B668CF1-5DAF-464D-BF41-7378259F5A6E}" type="sibTrans" cxnId="{3C26E276-7040-402D-B247-9DFC5883B7DB}">
      <dgm:prSet/>
      <dgm:spPr/>
      <dgm:t>
        <a:bodyPr/>
        <a:lstStyle/>
        <a:p>
          <a:endParaRPr lang="en-US" sz="1050"/>
        </a:p>
      </dgm:t>
    </dgm:pt>
    <dgm:pt modelId="{553F0765-08AC-49CF-96CC-3300F0FB7E66}">
      <dgm:prSet custT="1"/>
      <dgm:spPr>
        <a:solidFill>
          <a:schemeClr val="accent5">
            <a:lumMod val="20000"/>
            <a:lumOff val="80000"/>
          </a:schemeClr>
        </a:solidFill>
      </dgm:spPr>
      <dgm:t>
        <a:bodyPr/>
        <a:lstStyle/>
        <a:p>
          <a:r>
            <a:rPr lang="en-US" sz="1050" b="1" dirty="0"/>
            <a:t>US ZIP Codes</a:t>
          </a:r>
        </a:p>
      </dgm:t>
    </dgm:pt>
    <dgm:pt modelId="{80AA5A5A-F7FA-4E15-A196-A874AF82CA0B}" type="parTrans" cxnId="{17A1086A-9751-4D44-A497-C340822E03B3}">
      <dgm:prSet custT="1"/>
      <dgm:spPr/>
      <dgm:t>
        <a:bodyPr/>
        <a:lstStyle/>
        <a:p>
          <a:endParaRPr lang="en-US" sz="1050"/>
        </a:p>
      </dgm:t>
    </dgm:pt>
    <dgm:pt modelId="{363D6329-FF2C-4D2F-BC4B-4B2A8D36B223}" type="sibTrans" cxnId="{17A1086A-9751-4D44-A497-C340822E03B3}">
      <dgm:prSet/>
      <dgm:spPr/>
      <dgm:t>
        <a:bodyPr/>
        <a:lstStyle/>
        <a:p>
          <a:endParaRPr lang="en-US" sz="1050"/>
        </a:p>
      </dgm:t>
    </dgm:pt>
    <dgm:pt modelId="{5DE4C925-3237-4F31-A331-AB9CCF8D23D7}">
      <dgm:prSet custT="1"/>
      <dgm:spPr>
        <a:solidFill>
          <a:schemeClr val="accent5">
            <a:lumMod val="20000"/>
            <a:lumOff val="80000"/>
          </a:schemeClr>
        </a:solidFill>
      </dgm:spPr>
      <dgm:t>
        <a:bodyPr/>
        <a:lstStyle/>
        <a:p>
          <a:r>
            <a:rPr lang="en-US" sz="1050" b="1" dirty="0"/>
            <a:t>State of Alaska ZIP Codes</a:t>
          </a:r>
        </a:p>
      </dgm:t>
    </dgm:pt>
    <dgm:pt modelId="{2FE3CEB8-BACC-461E-9C1B-58D2C3CA5B0D}" type="parTrans" cxnId="{04F72F09-3466-470E-AFEB-3396D03EDC05}">
      <dgm:prSet custT="1"/>
      <dgm:spPr/>
      <dgm:t>
        <a:bodyPr/>
        <a:lstStyle/>
        <a:p>
          <a:endParaRPr lang="en-US" sz="1050"/>
        </a:p>
      </dgm:t>
    </dgm:pt>
    <dgm:pt modelId="{26554EE6-2BC2-475A-95D2-87A6EFCB8470}" type="sibTrans" cxnId="{04F72F09-3466-470E-AFEB-3396D03EDC05}">
      <dgm:prSet/>
      <dgm:spPr/>
      <dgm:t>
        <a:bodyPr/>
        <a:lstStyle/>
        <a:p>
          <a:endParaRPr lang="en-US" sz="1050"/>
        </a:p>
      </dgm:t>
    </dgm:pt>
    <dgm:pt modelId="{403369F7-B962-4A9D-BA8F-C4DBFBAE4819}">
      <dgm:prSet custT="1"/>
      <dgm:spPr>
        <a:solidFill>
          <a:schemeClr val="bg1">
            <a:lumMod val="95000"/>
          </a:schemeClr>
        </a:solidFill>
      </dgm:spPr>
      <dgm:t>
        <a:bodyPr lIns="91440" rIns="91440"/>
        <a:lstStyle/>
        <a:p>
          <a:pPr algn="l"/>
          <a:r>
            <a:rPr lang="en-US" sz="1050" dirty="0"/>
            <a:t>A specific set of codes is given for generally a broader use case. All US ZIP codes.                                                          </a:t>
          </a:r>
          <a:r>
            <a:rPr lang="en-US" sz="1050" b="1" dirty="0"/>
            <a:t>Code</a:t>
          </a:r>
          <a:r>
            <a:rPr lang="en-US" sz="1050" dirty="0"/>
            <a:t> </a:t>
          </a:r>
          <a:r>
            <a:rPr lang="en-US" sz="1050" dirty="0">
              <a:sym typeface="Wingdings" panose="05000000000000000000" pitchFamily="2" charset="2"/>
            </a:rPr>
            <a:t> 15846 </a:t>
          </a:r>
          <a:r>
            <a:rPr lang="en-US" sz="1050" b="1" dirty="0">
              <a:sym typeface="Wingdings" panose="05000000000000000000" pitchFamily="2" charset="2"/>
            </a:rPr>
            <a:t>Concept</a:t>
          </a:r>
          <a:r>
            <a:rPr lang="en-US" sz="1050" dirty="0">
              <a:sym typeface="Wingdings" panose="05000000000000000000" pitchFamily="2" charset="2"/>
            </a:rPr>
            <a:t>  ZIP code for </a:t>
          </a:r>
          <a:r>
            <a:rPr lang="en-US" sz="1050" dirty="0" err="1">
              <a:sym typeface="Wingdings" panose="05000000000000000000" pitchFamily="2" charset="2"/>
            </a:rPr>
            <a:t>Kersey</a:t>
          </a:r>
          <a:r>
            <a:rPr lang="en-US" sz="1050" dirty="0">
              <a:sym typeface="Wingdings" panose="05000000000000000000" pitchFamily="2" charset="2"/>
            </a:rPr>
            <a:t>, PA</a:t>
          </a:r>
          <a:endParaRPr lang="en-US" sz="1050" dirty="0"/>
        </a:p>
      </dgm:t>
    </dgm:pt>
    <dgm:pt modelId="{78ABC36B-3751-4A6A-A26C-EB75AC4B4DD7}" type="parTrans" cxnId="{7EEE07ED-4323-4B6E-AC72-7FCBE211CCCA}">
      <dgm:prSet custT="1"/>
      <dgm:spPr/>
      <dgm:t>
        <a:bodyPr/>
        <a:lstStyle/>
        <a:p>
          <a:endParaRPr lang="en-US" sz="1050"/>
        </a:p>
      </dgm:t>
    </dgm:pt>
    <dgm:pt modelId="{1F67F82C-07A2-49A8-8494-EF41D7431DCC}" type="sibTrans" cxnId="{7EEE07ED-4323-4B6E-AC72-7FCBE211CCCA}">
      <dgm:prSet/>
      <dgm:spPr/>
      <dgm:t>
        <a:bodyPr/>
        <a:lstStyle/>
        <a:p>
          <a:endParaRPr lang="en-US" sz="1050"/>
        </a:p>
      </dgm:t>
    </dgm:pt>
    <dgm:pt modelId="{A6DA639C-C769-4DC0-9D84-509815F5C573}">
      <dgm:prSet custT="1"/>
      <dgm:spPr>
        <a:solidFill>
          <a:schemeClr val="bg1">
            <a:lumMod val="95000"/>
          </a:schemeClr>
        </a:solidFill>
      </dgm:spPr>
      <dgm:t>
        <a:bodyPr lIns="91440"/>
        <a:lstStyle/>
        <a:p>
          <a:pPr algn="l"/>
          <a:r>
            <a:rPr lang="en-US" sz="1050" dirty="0"/>
            <a:t>No specific codes given; the semantics of the concept is given. General postal code concept—the specifics are not given—could be for US, Germany, Canada, etc.</a:t>
          </a:r>
        </a:p>
      </dgm:t>
    </dgm:pt>
    <dgm:pt modelId="{91D5850B-ADAF-472F-9781-180EC1A5DF3D}" type="sibTrans" cxnId="{10C0AD24-844D-4833-88F2-B13C014D08E5}">
      <dgm:prSet/>
      <dgm:spPr/>
      <dgm:t>
        <a:bodyPr/>
        <a:lstStyle/>
        <a:p>
          <a:endParaRPr lang="en-US" sz="1050"/>
        </a:p>
      </dgm:t>
    </dgm:pt>
    <dgm:pt modelId="{600103FB-CB69-4F23-9650-6011E0181754}" type="parTrans" cxnId="{10C0AD24-844D-4833-88F2-B13C014D08E5}">
      <dgm:prSet custT="1"/>
      <dgm:spPr/>
      <dgm:t>
        <a:bodyPr/>
        <a:lstStyle/>
        <a:p>
          <a:endParaRPr lang="en-US" sz="1050"/>
        </a:p>
      </dgm:t>
    </dgm:pt>
    <dgm:pt modelId="{4DE62E78-0FC4-4BED-B13F-DA7C00BB1C8D}">
      <dgm:prSet custT="1"/>
      <dgm:spPr>
        <a:solidFill>
          <a:schemeClr val="bg1">
            <a:lumMod val="95000"/>
          </a:schemeClr>
        </a:solidFill>
      </dgm:spPr>
      <dgm:t>
        <a:bodyPr lIns="91440" rIns="91440"/>
        <a:lstStyle/>
        <a:p>
          <a:pPr algn="l"/>
          <a:r>
            <a:rPr lang="en-US" sz="1050" dirty="0"/>
            <a:t>A specific set of codes is given for generally a specific use case. All Alaska ZIP codes.                                                  </a:t>
          </a:r>
          <a:r>
            <a:rPr lang="en-US" sz="1050" b="1" dirty="0"/>
            <a:t>Code</a:t>
          </a:r>
          <a:r>
            <a:rPr lang="en-US" sz="1050" dirty="0"/>
            <a:t> </a:t>
          </a:r>
          <a:r>
            <a:rPr lang="en-US" sz="1050" dirty="0">
              <a:sym typeface="Wingdings" panose="05000000000000000000" pitchFamily="2" charset="2"/>
            </a:rPr>
            <a:t> 99829 </a:t>
          </a:r>
          <a:r>
            <a:rPr lang="en-US" sz="1050" b="1" dirty="0">
              <a:sym typeface="Wingdings" panose="05000000000000000000" pitchFamily="2" charset="2"/>
            </a:rPr>
            <a:t>Concept</a:t>
          </a:r>
          <a:r>
            <a:rPr lang="en-US" sz="1050" dirty="0">
              <a:sym typeface="Wingdings" panose="05000000000000000000" pitchFamily="2" charset="2"/>
            </a:rPr>
            <a:t>  ZIP code for Hoonah, AK</a:t>
          </a:r>
          <a:endParaRPr lang="en-US" sz="1050" dirty="0"/>
        </a:p>
      </dgm:t>
    </dgm:pt>
    <dgm:pt modelId="{319F97F6-3561-407B-8F4B-11BBC891770B}" type="sibTrans" cxnId="{22BAB537-3377-4F26-9D3D-2228B9C49686}">
      <dgm:prSet/>
      <dgm:spPr/>
      <dgm:t>
        <a:bodyPr/>
        <a:lstStyle/>
        <a:p>
          <a:endParaRPr lang="en-US" sz="1050"/>
        </a:p>
      </dgm:t>
    </dgm:pt>
    <dgm:pt modelId="{15B76D77-927C-453C-B0C8-F46AE2608E87}" type="parTrans" cxnId="{22BAB537-3377-4F26-9D3D-2228B9C49686}">
      <dgm:prSet custT="1"/>
      <dgm:spPr/>
      <dgm:t>
        <a:bodyPr/>
        <a:lstStyle/>
        <a:p>
          <a:endParaRPr lang="en-US" sz="1050"/>
        </a:p>
      </dgm:t>
    </dgm:pt>
    <dgm:pt modelId="{6E9B4AC2-CCB2-4092-AE0A-97B40E4F24D7}" type="pres">
      <dgm:prSet presAssocID="{E80C5B18-4FF3-4EAB-A238-430E8FEE76F8}" presName="diagram" presStyleCnt="0">
        <dgm:presLayoutVars>
          <dgm:chPref val="1"/>
          <dgm:dir/>
          <dgm:animOne val="branch"/>
          <dgm:animLvl val="lvl"/>
          <dgm:resizeHandles val="exact"/>
        </dgm:presLayoutVars>
      </dgm:prSet>
      <dgm:spPr/>
      <dgm:t>
        <a:bodyPr/>
        <a:lstStyle/>
        <a:p>
          <a:endParaRPr lang="en-US"/>
        </a:p>
      </dgm:t>
    </dgm:pt>
    <dgm:pt modelId="{B75AFF37-7453-4CE5-A635-EF2D5677D3DE}" type="pres">
      <dgm:prSet presAssocID="{6EAF2890-2B1C-477C-941A-BE1240AD4AD9}" presName="root1" presStyleCnt="0"/>
      <dgm:spPr/>
    </dgm:pt>
    <dgm:pt modelId="{F86798D2-DF68-4EF7-BBA1-2A102ED6DECA}" type="pres">
      <dgm:prSet presAssocID="{6EAF2890-2B1C-477C-941A-BE1240AD4AD9}" presName="LevelOneTextNode" presStyleLbl="node0" presStyleIdx="0" presStyleCnt="1">
        <dgm:presLayoutVars>
          <dgm:chPref val="3"/>
        </dgm:presLayoutVars>
      </dgm:prSet>
      <dgm:spPr/>
      <dgm:t>
        <a:bodyPr/>
        <a:lstStyle/>
        <a:p>
          <a:endParaRPr lang="en-US"/>
        </a:p>
      </dgm:t>
    </dgm:pt>
    <dgm:pt modelId="{B5714C88-D9DC-421A-A05F-044B1EDC1089}" type="pres">
      <dgm:prSet presAssocID="{6EAF2890-2B1C-477C-941A-BE1240AD4AD9}" presName="level2hierChild" presStyleCnt="0"/>
      <dgm:spPr/>
    </dgm:pt>
    <dgm:pt modelId="{9EDD6E6D-9FCF-4D2D-82B9-AA99747CD3C0}" type="pres">
      <dgm:prSet presAssocID="{15231953-6320-4759-A977-7DD4C0B20DC2}" presName="conn2-1" presStyleLbl="parChTrans1D2" presStyleIdx="0" presStyleCnt="3"/>
      <dgm:spPr/>
      <dgm:t>
        <a:bodyPr/>
        <a:lstStyle/>
        <a:p>
          <a:endParaRPr lang="en-US"/>
        </a:p>
      </dgm:t>
    </dgm:pt>
    <dgm:pt modelId="{0A5E8CD8-9562-4D8D-8986-FD8E731901AE}" type="pres">
      <dgm:prSet presAssocID="{15231953-6320-4759-A977-7DD4C0B20DC2}" presName="connTx" presStyleLbl="parChTrans1D2" presStyleIdx="0" presStyleCnt="3"/>
      <dgm:spPr/>
      <dgm:t>
        <a:bodyPr/>
        <a:lstStyle/>
        <a:p>
          <a:endParaRPr lang="en-US"/>
        </a:p>
      </dgm:t>
    </dgm:pt>
    <dgm:pt modelId="{D32429EF-7644-48ED-AC79-287A2452FFB2}" type="pres">
      <dgm:prSet presAssocID="{F3DB0EE4-6551-4F8D-AAC4-28D4124AA57A}" presName="root2" presStyleCnt="0"/>
      <dgm:spPr/>
    </dgm:pt>
    <dgm:pt modelId="{D32B891F-767E-48F3-AD00-8A9025E2779D}" type="pres">
      <dgm:prSet presAssocID="{F3DB0EE4-6551-4F8D-AAC4-28D4124AA57A}" presName="LevelTwoTextNode" presStyleLbl="node2" presStyleIdx="0" presStyleCnt="3">
        <dgm:presLayoutVars>
          <dgm:chPref val="3"/>
        </dgm:presLayoutVars>
      </dgm:prSet>
      <dgm:spPr/>
      <dgm:t>
        <a:bodyPr/>
        <a:lstStyle/>
        <a:p>
          <a:endParaRPr lang="en-US"/>
        </a:p>
      </dgm:t>
    </dgm:pt>
    <dgm:pt modelId="{B7750A55-5F5A-4B7C-B9E8-61E1DF88A340}" type="pres">
      <dgm:prSet presAssocID="{F3DB0EE4-6551-4F8D-AAC4-28D4124AA57A}" presName="level3hierChild" presStyleCnt="0"/>
      <dgm:spPr/>
    </dgm:pt>
    <dgm:pt modelId="{AF0047F6-97A3-4A45-BFF4-A9117814EDB3}" type="pres">
      <dgm:prSet presAssocID="{A563BE08-8503-4C9D-9243-548E3A7E24B0}" presName="conn2-1" presStyleLbl="parChTrans1D3" presStyleIdx="0" presStyleCnt="3"/>
      <dgm:spPr/>
      <dgm:t>
        <a:bodyPr/>
        <a:lstStyle/>
        <a:p>
          <a:endParaRPr lang="en-US"/>
        </a:p>
      </dgm:t>
    </dgm:pt>
    <dgm:pt modelId="{CCF99805-F49B-40A0-A16E-442CEFFF3A96}" type="pres">
      <dgm:prSet presAssocID="{A563BE08-8503-4C9D-9243-548E3A7E24B0}" presName="connTx" presStyleLbl="parChTrans1D3" presStyleIdx="0" presStyleCnt="3"/>
      <dgm:spPr/>
      <dgm:t>
        <a:bodyPr/>
        <a:lstStyle/>
        <a:p>
          <a:endParaRPr lang="en-US"/>
        </a:p>
      </dgm:t>
    </dgm:pt>
    <dgm:pt modelId="{A5D4926A-F2D4-48AF-B2A7-13100F6567F2}" type="pres">
      <dgm:prSet presAssocID="{CC18B032-736F-40AD-BEC1-B62861BD7046}" presName="root2" presStyleCnt="0"/>
      <dgm:spPr/>
    </dgm:pt>
    <dgm:pt modelId="{F1497990-9B92-448E-8387-51A53604D650}" type="pres">
      <dgm:prSet presAssocID="{CC18B032-736F-40AD-BEC1-B62861BD7046}" presName="LevelTwoTextNode" presStyleLbl="node3" presStyleIdx="0" presStyleCnt="3" custScaleX="110924">
        <dgm:presLayoutVars>
          <dgm:chPref val="3"/>
        </dgm:presLayoutVars>
      </dgm:prSet>
      <dgm:spPr/>
      <dgm:t>
        <a:bodyPr/>
        <a:lstStyle/>
        <a:p>
          <a:endParaRPr lang="en-US"/>
        </a:p>
      </dgm:t>
    </dgm:pt>
    <dgm:pt modelId="{02A57FEF-2D8C-4D4E-8647-6388B86AAB95}" type="pres">
      <dgm:prSet presAssocID="{CC18B032-736F-40AD-BEC1-B62861BD7046}" presName="level3hierChild" presStyleCnt="0"/>
      <dgm:spPr/>
    </dgm:pt>
    <dgm:pt modelId="{EB2100AF-1F6D-450F-9427-9B0F57AC45BC}" type="pres">
      <dgm:prSet presAssocID="{600103FB-CB69-4F23-9650-6011E0181754}" presName="conn2-1" presStyleLbl="parChTrans1D4" presStyleIdx="0" presStyleCnt="3"/>
      <dgm:spPr/>
      <dgm:t>
        <a:bodyPr/>
        <a:lstStyle/>
        <a:p>
          <a:endParaRPr lang="en-US"/>
        </a:p>
      </dgm:t>
    </dgm:pt>
    <dgm:pt modelId="{BA5C2748-D6A4-4DF0-802B-FDEB7EE5E11C}" type="pres">
      <dgm:prSet presAssocID="{600103FB-CB69-4F23-9650-6011E0181754}" presName="connTx" presStyleLbl="parChTrans1D4" presStyleIdx="0" presStyleCnt="3"/>
      <dgm:spPr/>
      <dgm:t>
        <a:bodyPr/>
        <a:lstStyle/>
        <a:p>
          <a:endParaRPr lang="en-US"/>
        </a:p>
      </dgm:t>
    </dgm:pt>
    <dgm:pt modelId="{DC44BF48-3DE3-431A-983F-E7C67CEC33AA}" type="pres">
      <dgm:prSet presAssocID="{A6DA639C-C769-4DC0-9D84-509815F5C573}" presName="root2" presStyleCnt="0"/>
      <dgm:spPr/>
    </dgm:pt>
    <dgm:pt modelId="{20CB8B59-77D6-4B74-A8B2-F893B185320A}" type="pres">
      <dgm:prSet presAssocID="{A6DA639C-C769-4DC0-9D84-509815F5C573}" presName="LevelTwoTextNode" presStyleLbl="node4" presStyleIdx="0" presStyleCnt="3" custScaleX="438003">
        <dgm:presLayoutVars>
          <dgm:chPref val="3"/>
        </dgm:presLayoutVars>
      </dgm:prSet>
      <dgm:spPr/>
      <dgm:t>
        <a:bodyPr/>
        <a:lstStyle/>
        <a:p>
          <a:endParaRPr lang="en-US"/>
        </a:p>
      </dgm:t>
    </dgm:pt>
    <dgm:pt modelId="{783A4AF3-7E80-443E-86F2-B400D14DA7E8}" type="pres">
      <dgm:prSet presAssocID="{A6DA639C-C769-4DC0-9D84-509815F5C573}" presName="level3hierChild" presStyleCnt="0"/>
      <dgm:spPr/>
    </dgm:pt>
    <dgm:pt modelId="{D7A91D73-60D7-409D-9F58-7A7AD4B0F650}" type="pres">
      <dgm:prSet presAssocID="{3CE30084-C3D6-494C-AA2D-199148488D76}" presName="conn2-1" presStyleLbl="parChTrans1D2" presStyleIdx="1" presStyleCnt="3"/>
      <dgm:spPr/>
      <dgm:t>
        <a:bodyPr/>
        <a:lstStyle/>
        <a:p>
          <a:endParaRPr lang="en-US"/>
        </a:p>
      </dgm:t>
    </dgm:pt>
    <dgm:pt modelId="{3F9B364B-2002-4261-A49E-A941C95DF8D1}" type="pres">
      <dgm:prSet presAssocID="{3CE30084-C3D6-494C-AA2D-199148488D76}" presName="connTx" presStyleLbl="parChTrans1D2" presStyleIdx="1" presStyleCnt="3"/>
      <dgm:spPr/>
      <dgm:t>
        <a:bodyPr/>
        <a:lstStyle/>
        <a:p>
          <a:endParaRPr lang="en-US"/>
        </a:p>
      </dgm:t>
    </dgm:pt>
    <dgm:pt modelId="{A79ABC50-4A92-4C51-BA59-29E5ACAC2D35}" type="pres">
      <dgm:prSet presAssocID="{1C021E9F-2721-4BD8-9274-EA006A170C68}" presName="root2" presStyleCnt="0"/>
      <dgm:spPr/>
    </dgm:pt>
    <dgm:pt modelId="{1F9AF78E-171E-4F55-B6EF-A116E353FAFD}" type="pres">
      <dgm:prSet presAssocID="{1C021E9F-2721-4BD8-9274-EA006A170C68}" presName="LevelTwoTextNode" presStyleLbl="node2" presStyleIdx="1" presStyleCnt="3">
        <dgm:presLayoutVars>
          <dgm:chPref val="3"/>
        </dgm:presLayoutVars>
      </dgm:prSet>
      <dgm:spPr/>
      <dgm:t>
        <a:bodyPr/>
        <a:lstStyle/>
        <a:p>
          <a:endParaRPr lang="en-US"/>
        </a:p>
      </dgm:t>
    </dgm:pt>
    <dgm:pt modelId="{F5D92B4D-9BA6-4BF3-B291-05F23996EEBA}" type="pres">
      <dgm:prSet presAssocID="{1C021E9F-2721-4BD8-9274-EA006A170C68}" presName="level3hierChild" presStyleCnt="0"/>
      <dgm:spPr/>
    </dgm:pt>
    <dgm:pt modelId="{3D1ED2E8-D417-48EC-BC60-8CA461D20948}" type="pres">
      <dgm:prSet presAssocID="{80AA5A5A-F7FA-4E15-A196-A874AF82CA0B}" presName="conn2-1" presStyleLbl="parChTrans1D3" presStyleIdx="1" presStyleCnt="3"/>
      <dgm:spPr/>
      <dgm:t>
        <a:bodyPr/>
        <a:lstStyle/>
        <a:p>
          <a:endParaRPr lang="en-US"/>
        </a:p>
      </dgm:t>
    </dgm:pt>
    <dgm:pt modelId="{EFA100C8-4326-47F9-9A02-90CAFBECC47B}" type="pres">
      <dgm:prSet presAssocID="{80AA5A5A-F7FA-4E15-A196-A874AF82CA0B}" presName="connTx" presStyleLbl="parChTrans1D3" presStyleIdx="1" presStyleCnt="3"/>
      <dgm:spPr/>
      <dgm:t>
        <a:bodyPr/>
        <a:lstStyle/>
        <a:p>
          <a:endParaRPr lang="en-US"/>
        </a:p>
      </dgm:t>
    </dgm:pt>
    <dgm:pt modelId="{764A2638-641B-413D-A43A-6432208B6FF5}" type="pres">
      <dgm:prSet presAssocID="{553F0765-08AC-49CF-96CC-3300F0FB7E66}" presName="root2" presStyleCnt="0"/>
      <dgm:spPr/>
    </dgm:pt>
    <dgm:pt modelId="{4A33D2F5-C2A1-4B71-B58C-66860FDE7419}" type="pres">
      <dgm:prSet presAssocID="{553F0765-08AC-49CF-96CC-3300F0FB7E66}" presName="LevelTwoTextNode" presStyleLbl="node3" presStyleIdx="1" presStyleCnt="3" custScaleX="110924">
        <dgm:presLayoutVars>
          <dgm:chPref val="3"/>
        </dgm:presLayoutVars>
      </dgm:prSet>
      <dgm:spPr/>
      <dgm:t>
        <a:bodyPr/>
        <a:lstStyle/>
        <a:p>
          <a:endParaRPr lang="en-US"/>
        </a:p>
      </dgm:t>
    </dgm:pt>
    <dgm:pt modelId="{253B0B9C-EC4E-4788-9628-2B7B8EEC50EA}" type="pres">
      <dgm:prSet presAssocID="{553F0765-08AC-49CF-96CC-3300F0FB7E66}" presName="level3hierChild" presStyleCnt="0"/>
      <dgm:spPr/>
    </dgm:pt>
    <dgm:pt modelId="{A32C3422-7C7D-4F73-B3CE-E30BCB1CA580}" type="pres">
      <dgm:prSet presAssocID="{78ABC36B-3751-4A6A-A26C-EB75AC4B4DD7}" presName="conn2-1" presStyleLbl="parChTrans1D4" presStyleIdx="1" presStyleCnt="3"/>
      <dgm:spPr/>
      <dgm:t>
        <a:bodyPr/>
        <a:lstStyle/>
        <a:p>
          <a:endParaRPr lang="en-US"/>
        </a:p>
      </dgm:t>
    </dgm:pt>
    <dgm:pt modelId="{68CB5994-1390-4124-BAA3-B359E171225F}" type="pres">
      <dgm:prSet presAssocID="{78ABC36B-3751-4A6A-A26C-EB75AC4B4DD7}" presName="connTx" presStyleLbl="parChTrans1D4" presStyleIdx="1" presStyleCnt="3"/>
      <dgm:spPr/>
      <dgm:t>
        <a:bodyPr/>
        <a:lstStyle/>
        <a:p>
          <a:endParaRPr lang="en-US"/>
        </a:p>
      </dgm:t>
    </dgm:pt>
    <dgm:pt modelId="{ABB3DC32-76F3-4679-A019-BE8B3E62C028}" type="pres">
      <dgm:prSet presAssocID="{403369F7-B962-4A9D-BA8F-C4DBFBAE4819}" presName="root2" presStyleCnt="0"/>
      <dgm:spPr/>
    </dgm:pt>
    <dgm:pt modelId="{6987D7DC-BF13-45F5-ABEE-C24E4F507C8D}" type="pres">
      <dgm:prSet presAssocID="{403369F7-B962-4A9D-BA8F-C4DBFBAE4819}" presName="LevelTwoTextNode" presStyleLbl="node4" presStyleIdx="1" presStyleCnt="3" custScaleX="438003">
        <dgm:presLayoutVars>
          <dgm:chPref val="3"/>
        </dgm:presLayoutVars>
      </dgm:prSet>
      <dgm:spPr/>
      <dgm:t>
        <a:bodyPr/>
        <a:lstStyle/>
        <a:p>
          <a:endParaRPr lang="en-US"/>
        </a:p>
      </dgm:t>
    </dgm:pt>
    <dgm:pt modelId="{9155AC79-7358-4F4A-9AD3-2B48915AD8B0}" type="pres">
      <dgm:prSet presAssocID="{403369F7-B962-4A9D-BA8F-C4DBFBAE4819}" presName="level3hierChild" presStyleCnt="0"/>
      <dgm:spPr/>
    </dgm:pt>
    <dgm:pt modelId="{C6360AD1-0523-4369-A505-A8D8FAD4A825}" type="pres">
      <dgm:prSet presAssocID="{A318DDF5-86AC-4DFA-8FCC-CAEBA5EF378B}" presName="conn2-1" presStyleLbl="parChTrans1D2" presStyleIdx="2" presStyleCnt="3"/>
      <dgm:spPr/>
      <dgm:t>
        <a:bodyPr/>
        <a:lstStyle/>
        <a:p>
          <a:endParaRPr lang="en-US"/>
        </a:p>
      </dgm:t>
    </dgm:pt>
    <dgm:pt modelId="{F46B135B-5982-4FE0-A6C8-5DFB80A5772E}" type="pres">
      <dgm:prSet presAssocID="{A318DDF5-86AC-4DFA-8FCC-CAEBA5EF378B}" presName="connTx" presStyleLbl="parChTrans1D2" presStyleIdx="2" presStyleCnt="3"/>
      <dgm:spPr/>
      <dgm:t>
        <a:bodyPr/>
        <a:lstStyle/>
        <a:p>
          <a:endParaRPr lang="en-US"/>
        </a:p>
      </dgm:t>
    </dgm:pt>
    <dgm:pt modelId="{39ABDA12-5508-4173-AD07-953D55F02479}" type="pres">
      <dgm:prSet presAssocID="{B2CC70E2-4F86-4579-B6EE-1BF8C95AFA55}" presName="root2" presStyleCnt="0"/>
      <dgm:spPr/>
    </dgm:pt>
    <dgm:pt modelId="{0D986020-6A57-4E4F-8B54-E25243FA59DE}" type="pres">
      <dgm:prSet presAssocID="{B2CC70E2-4F86-4579-B6EE-1BF8C95AFA55}" presName="LevelTwoTextNode" presStyleLbl="node2" presStyleIdx="2" presStyleCnt="3">
        <dgm:presLayoutVars>
          <dgm:chPref val="3"/>
        </dgm:presLayoutVars>
      </dgm:prSet>
      <dgm:spPr/>
      <dgm:t>
        <a:bodyPr/>
        <a:lstStyle/>
        <a:p>
          <a:endParaRPr lang="en-US"/>
        </a:p>
      </dgm:t>
    </dgm:pt>
    <dgm:pt modelId="{3953833B-6A08-476B-A559-942F3BDC1933}" type="pres">
      <dgm:prSet presAssocID="{B2CC70E2-4F86-4579-B6EE-1BF8C95AFA55}" presName="level3hierChild" presStyleCnt="0"/>
      <dgm:spPr/>
    </dgm:pt>
    <dgm:pt modelId="{C538E04D-E5E3-42CB-A9A1-D990A652DB79}" type="pres">
      <dgm:prSet presAssocID="{2FE3CEB8-BACC-461E-9C1B-58D2C3CA5B0D}" presName="conn2-1" presStyleLbl="parChTrans1D3" presStyleIdx="2" presStyleCnt="3"/>
      <dgm:spPr/>
      <dgm:t>
        <a:bodyPr/>
        <a:lstStyle/>
        <a:p>
          <a:endParaRPr lang="en-US"/>
        </a:p>
      </dgm:t>
    </dgm:pt>
    <dgm:pt modelId="{DEA13D0D-27E3-49F3-A619-9E0E3FF85078}" type="pres">
      <dgm:prSet presAssocID="{2FE3CEB8-BACC-461E-9C1B-58D2C3CA5B0D}" presName="connTx" presStyleLbl="parChTrans1D3" presStyleIdx="2" presStyleCnt="3"/>
      <dgm:spPr/>
      <dgm:t>
        <a:bodyPr/>
        <a:lstStyle/>
        <a:p>
          <a:endParaRPr lang="en-US"/>
        </a:p>
      </dgm:t>
    </dgm:pt>
    <dgm:pt modelId="{3DE31485-E187-4DB7-B3EB-66852E89FA27}" type="pres">
      <dgm:prSet presAssocID="{5DE4C925-3237-4F31-A331-AB9CCF8D23D7}" presName="root2" presStyleCnt="0"/>
      <dgm:spPr/>
    </dgm:pt>
    <dgm:pt modelId="{7AF16DC0-D742-4C39-B77C-61C8749C1419}" type="pres">
      <dgm:prSet presAssocID="{5DE4C925-3237-4F31-A331-AB9CCF8D23D7}" presName="LevelTwoTextNode" presStyleLbl="node3" presStyleIdx="2" presStyleCnt="3" custScaleX="110924">
        <dgm:presLayoutVars>
          <dgm:chPref val="3"/>
        </dgm:presLayoutVars>
      </dgm:prSet>
      <dgm:spPr/>
      <dgm:t>
        <a:bodyPr/>
        <a:lstStyle/>
        <a:p>
          <a:endParaRPr lang="en-US"/>
        </a:p>
      </dgm:t>
    </dgm:pt>
    <dgm:pt modelId="{95644BFB-62DD-4470-A63E-18387AFE5D81}" type="pres">
      <dgm:prSet presAssocID="{5DE4C925-3237-4F31-A331-AB9CCF8D23D7}" presName="level3hierChild" presStyleCnt="0"/>
      <dgm:spPr/>
    </dgm:pt>
    <dgm:pt modelId="{D6295A90-910E-42AA-953E-9C66661DA196}" type="pres">
      <dgm:prSet presAssocID="{15B76D77-927C-453C-B0C8-F46AE2608E87}" presName="conn2-1" presStyleLbl="parChTrans1D4" presStyleIdx="2" presStyleCnt="3"/>
      <dgm:spPr/>
      <dgm:t>
        <a:bodyPr/>
        <a:lstStyle/>
        <a:p>
          <a:endParaRPr lang="en-US"/>
        </a:p>
      </dgm:t>
    </dgm:pt>
    <dgm:pt modelId="{AB23A34D-6D19-49CC-9194-83274EF73600}" type="pres">
      <dgm:prSet presAssocID="{15B76D77-927C-453C-B0C8-F46AE2608E87}" presName="connTx" presStyleLbl="parChTrans1D4" presStyleIdx="2" presStyleCnt="3"/>
      <dgm:spPr/>
      <dgm:t>
        <a:bodyPr/>
        <a:lstStyle/>
        <a:p>
          <a:endParaRPr lang="en-US"/>
        </a:p>
      </dgm:t>
    </dgm:pt>
    <dgm:pt modelId="{F7E1D3B3-DAF1-4B5E-B330-927554D75461}" type="pres">
      <dgm:prSet presAssocID="{4DE62E78-0FC4-4BED-B13F-DA7C00BB1C8D}" presName="root2" presStyleCnt="0"/>
      <dgm:spPr/>
    </dgm:pt>
    <dgm:pt modelId="{046A3112-1BE7-4D4E-87EC-6ED74AAE4B94}" type="pres">
      <dgm:prSet presAssocID="{4DE62E78-0FC4-4BED-B13F-DA7C00BB1C8D}" presName="LevelTwoTextNode" presStyleLbl="node4" presStyleIdx="2" presStyleCnt="3" custScaleX="438003">
        <dgm:presLayoutVars>
          <dgm:chPref val="3"/>
        </dgm:presLayoutVars>
      </dgm:prSet>
      <dgm:spPr/>
      <dgm:t>
        <a:bodyPr/>
        <a:lstStyle/>
        <a:p>
          <a:endParaRPr lang="en-US"/>
        </a:p>
      </dgm:t>
    </dgm:pt>
    <dgm:pt modelId="{7223F41C-7562-45C9-92DA-F581D675D306}" type="pres">
      <dgm:prSet presAssocID="{4DE62E78-0FC4-4BED-B13F-DA7C00BB1C8D}" presName="level3hierChild" presStyleCnt="0"/>
      <dgm:spPr/>
    </dgm:pt>
  </dgm:ptLst>
  <dgm:cxnLst>
    <dgm:cxn modelId="{3C423B82-D95B-4A84-AE8F-5BBB5CD77F56}" type="presOf" srcId="{B2CC70E2-4F86-4579-B6EE-1BF8C95AFA55}" destId="{0D986020-6A57-4E4F-8B54-E25243FA59DE}" srcOrd="0" destOrd="0" presId="urn:microsoft.com/office/officeart/2005/8/layout/hierarchy2"/>
    <dgm:cxn modelId="{10C0AD24-844D-4833-88F2-B13C014D08E5}" srcId="{CC18B032-736F-40AD-BEC1-B62861BD7046}" destId="{A6DA639C-C769-4DC0-9D84-509815F5C573}" srcOrd="0" destOrd="0" parTransId="{600103FB-CB69-4F23-9650-6011E0181754}" sibTransId="{91D5850B-ADAF-472F-9781-180EC1A5DF3D}"/>
    <dgm:cxn modelId="{CFC020EC-04D6-41F5-8F82-107ED0187FF6}" type="presOf" srcId="{80AA5A5A-F7FA-4E15-A196-A874AF82CA0B}" destId="{3D1ED2E8-D417-48EC-BC60-8CA461D20948}" srcOrd="0" destOrd="0" presId="urn:microsoft.com/office/officeart/2005/8/layout/hierarchy2"/>
    <dgm:cxn modelId="{FEE5CF17-EC0C-4322-AF8C-901E502E6126}" type="presOf" srcId="{1C021E9F-2721-4BD8-9274-EA006A170C68}" destId="{1F9AF78E-171E-4F55-B6EF-A116E353FAFD}" srcOrd="0" destOrd="0" presId="urn:microsoft.com/office/officeart/2005/8/layout/hierarchy2"/>
    <dgm:cxn modelId="{04F72F09-3466-470E-AFEB-3396D03EDC05}" srcId="{B2CC70E2-4F86-4579-B6EE-1BF8C95AFA55}" destId="{5DE4C925-3237-4F31-A331-AB9CCF8D23D7}" srcOrd="0" destOrd="0" parTransId="{2FE3CEB8-BACC-461E-9C1B-58D2C3CA5B0D}" sibTransId="{26554EE6-2BC2-475A-95D2-87A6EFCB8470}"/>
    <dgm:cxn modelId="{23E93E1F-2E31-488D-8DAB-2EE932F51090}" type="presOf" srcId="{15231953-6320-4759-A977-7DD4C0B20DC2}" destId="{0A5E8CD8-9562-4D8D-8986-FD8E731901AE}" srcOrd="1" destOrd="0" presId="urn:microsoft.com/office/officeart/2005/8/layout/hierarchy2"/>
    <dgm:cxn modelId="{755BC4E2-96EB-467A-9947-F4045E847EE4}" type="presOf" srcId="{600103FB-CB69-4F23-9650-6011E0181754}" destId="{BA5C2748-D6A4-4DF0-802B-FDEB7EE5E11C}" srcOrd="1" destOrd="0" presId="urn:microsoft.com/office/officeart/2005/8/layout/hierarchy2"/>
    <dgm:cxn modelId="{2A927D75-899A-43BD-9E4B-B95186F797E3}" type="presOf" srcId="{78ABC36B-3751-4A6A-A26C-EB75AC4B4DD7}" destId="{68CB5994-1390-4124-BAA3-B359E171225F}" srcOrd="1" destOrd="0" presId="urn:microsoft.com/office/officeart/2005/8/layout/hierarchy2"/>
    <dgm:cxn modelId="{1C04CF4A-CA38-4B5B-B46B-B8C247E19C5C}" type="presOf" srcId="{A563BE08-8503-4C9D-9243-548E3A7E24B0}" destId="{CCF99805-F49B-40A0-A16E-442CEFFF3A96}" srcOrd="1" destOrd="0" presId="urn:microsoft.com/office/officeart/2005/8/layout/hierarchy2"/>
    <dgm:cxn modelId="{60CDBD0C-7989-43FA-8649-587268173586}" type="presOf" srcId="{15B76D77-927C-453C-B0C8-F46AE2608E87}" destId="{AB23A34D-6D19-49CC-9194-83274EF73600}" srcOrd="1" destOrd="0" presId="urn:microsoft.com/office/officeart/2005/8/layout/hierarchy2"/>
    <dgm:cxn modelId="{7EEE07ED-4323-4B6E-AC72-7FCBE211CCCA}" srcId="{553F0765-08AC-49CF-96CC-3300F0FB7E66}" destId="{403369F7-B962-4A9D-BA8F-C4DBFBAE4819}" srcOrd="0" destOrd="0" parTransId="{78ABC36B-3751-4A6A-A26C-EB75AC4B4DD7}" sibTransId="{1F67F82C-07A2-49A8-8494-EF41D7431DCC}"/>
    <dgm:cxn modelId="{83AE876F-4BF1-4E15-A172-1222C9A17649}" type="presOf" srcId="{5DE4C925-3237-4F31-A331-AB9CCF8D23D7}" destId="{7AF16DC0-D742-4C39-B77C-61C8749C1419}" srcOrd="0" destOrd="0" presId="urn:microsoft.com/office/officeart/2005/8/layout/hierarchy2"/>
    <dgm:cxn modelId="{E5F2EA5D-E996-42E6-ABC0-A08A8CFD8620}" type="presOf" srcId="{2FE3CEB8-BACC-461E-9C1B-58D2C3CA5B0D}" destId="{C538E04D-E5E3-42CB-A9A1-D990A652DB79}" srcOrd="0" destOrd="0" presId="urn:microsoft.com/office/officeart/2005/8/layout/hierarchy2"/>
    <dgm:cxn modelId="{23557920-0438-4D2F-B201-60513363871E}" type="presOf" srcId="{A563BE08-8503-4C9D-9243-548E3A7E24B0}" destId="{AF0047F6-97A3-4A45-BFF4-A9117814EDB3}" srcOrd="0" destOrd="0" presId="urn:microsoft.com/office/officeart/2005/8/layout/hierarchy2"/>
    <dgm:cxn modelId="{B9588030-0AF0-40C4-A3CF-ABAEFB1952AB}" type="presOf" srcId="{A6DA639C-C769-4DC0-9D84-509815F5C573}" destId="{20CB8B59-77D6-4B74-A8B2-F893B185320A}" srcOrd="0" destOrd="0" presId="urn:microsoft.com/office/officeart/2005/8/layout/hierarchy2"/>
    <dgm:cxn modelId="{73252338-3C57-40D1-8B8A-D9CA03BA544D}" type="presOf" srcId="{F3DB0EE4-6551-4F8D-AAC4-28D4124AA57A}" destId="{D32B891F-767E-48F3-AD00-8A9025E2779D}" srcOrd="0" destOrd="0" presId="urn:microsoft.com/office/officeart/2005/8/layout/hierarchy2"/>
    <dgm:cxn modelId="{35E85C60-27A6-4974-98FD-882CA9B5FDD5}" type="presOf" srcId="{403369F7-B962-4A9D-BA8F-C4DBFBAE4819}" destId="{6987D7DC-BF13-45F5-ABEE-C24E4F507C8D}" srcOrd="0" destOrd="0" presId="urn:microsoft.com/office/officeart/2005/8/layout/hierarchy2"/>
    <dgm:cxn modelId="{35325EA7-1F2A-4617-A6B3-9D482E631979}" type="presOf" srcId="{CC18B032-736F-40AD-BEC1-B62861BD7046}" destId="{F1497990-9B92-448E-8387-51A53604D650}" srcOrd="0" destOrd="0" presId="urn:microsoft.com/office/officeart/2005/8/layout/hierarchy2"/>
    <dgm:cxn modelId="{840DB7E3-9AB7-4372-A269-17B1CBBD72F3}" type="presOf" srcId="{6EAF2890-2B1C-477C-941A-BE1240AD4AD9}" destId="{F86798D2-DF68-4EF7-BBA1-2A102ED6DECA}" srcOrd="0" destOrd="0" presId="urn:microsoft.com/office/officeart/2005/8/layout/hierarchy2"/>
    <dgm:cxn modelId="{4ED300D0-1B7B-4C24-A385-07F06C4F44E5}" type="presOf" srcId="{4DE62E78-0FC4-4BED-B13F-DA7C00BB1C8D}" destId="{046A3112-1BE7-4D4E-87EC-6ED74AAE4B94}" srcOrd="0" destOrd="0" presId="urn:microsoft.com/office/officeart/2005/8/layout/hierarchy2"/>
    <dgm:cxn modelId="{B94AA1FA-0EF1-4617-B694-37B45519B8A9}" type="presOf" srcId="{A318DDF5-86AC-4DFA-8FCC-CAEBA5EF378B}" destId="{C6360AD1-0523-4369-A505-A8D8FAD4A825}" srcOrd="0" destOrd="0" presId="urn:microsoft.com/office/officeart/2005/8/layout/hierarchy2"/>
    <dgm:cxn modelId="{941EEEB7-809E-4513-ACCE-B47554158BAE}" type="presOf" srcId="{3CE30084-C3D6-494C-AA2D-199148488D76}" destId="{3F9B364B-2002-4261-A49E-A941C95DF8D1}" srcOrd="1" destOrd="0" presId="urn:microsoft.com/office/officeart/2005/8/layout/hierarchy2"/>
    <dgm:cxn modelId="{7D0FF764-E0D7-4449-9B5E-FF092E60038E}" type="presOf" srcId="{600103FB-CB69-4F23-9650-6011E0181754}" destId="{EB2100AF-1F6D-450F-9427-9B0F57AC45BC}" srcOrd="0" destOrd="0" presId="urn:microsoft.com/office/officeart/2005/8/layout/hierarchy2"/>
    <dgm:cxn modelId="{32D32354-7F45-4109-8BA6-01A7697A2E99}" type="presOf" srcId="{A318DDF5-86AC-4DFA-8FCC-CAEBA5EF378B}" destId="{F46B135B-5982-4FE0-A6C8-5DFB80A5772E}" srcOrd="1" destOrd="0" presId="urn:microsoft.com/office/officeart/2005/8/layout/hierarchy2"/>
    <dgm:cxn modelId="{FB2AF9F3-10F0-41E8-B6F2-843604D9CE1E}" type="presOf" srcId="{E80C5B18-4FF3-4EAB-A238-430E8FEE76F8}" destId="{6E9B4AC2-CCB2-4092-AE0A-97B40E4F24D7}" srcOrd="0" destOrd="0" presId="urn:microsoft.com/office/officeart/2005/8/layout/hierarchy2"/>
    <dgm:cxn modelId="{01BB527C-9092-4131-B6F3-0CFDA593EA97}" srcId="{6EAF2890-2B1C-477C-941A-BE1240AD4AD9}" destId="{F3DB0EE4-6551-4F8D-AAC4-28D4124AA57A}" srcOrd="0" destOrd="0" parTransId="{15231953-6320-4759-A977-7DD4C0B20DC2}" sibTransId="{D5C3BF10-A1A0-43B6-981E-77634D3010A6}"/>
    <dgm:cxn modelId="{70622E62-85A0-452A-8308-65A03CF953CC}" srcId="{6EAF2890-2B1C-477C-941A-BE1240AD4AD9}" destId="{B2CC70E2-4F86-4579-B6EE-1BF8C95AFA55}" srcOrd="2" destOrd="0" parTransId="{A318DDF5-86AC-4DFA-8FCC-CAEBA5EF378B}" sibTransId="{9F252FDC-1FEF-4172-8FD5-72E91E5049A3}"/>
    <dgm:cxn modelId="{0C2D0E93-28EF-423F-916A-03949C9F7F6C}" type="presOf" srcId="{2FE3CEB8-BACC-461E-9C1B-58D2C3CA5B0D}" destId="{DEA13D0D-27E3-49F3-A619-9E0E3FF85078}" srcOrd="1" destOrd="0" presId="urn:microsoft.com/office/officeart/2005/8/layout/hierarchy2"/>
    <dgm:cxn modelId="{CF0DE597-2AFD-4A76-9D9D-01A1D142619E}" type="presOf" srcId="{78ABC36B-3751-4A6A-A26C-EB75AC4B4DD7}" destId="{A32C3422-7C7D-4F73-B3CE-E30BCB1CA580}" srcOrd="0" destOrd="0" presId="urn:microsoft.com/office/officeart/2005/8/layout/hierarchy2"/>
    <dgm:cxn modelId="{0C53010F-8D20-4D50-B3D1-A30B94B09FC9}" type="presOf" srcId="{3CE30084-C3D6-494C-AA2D-199148488D76}" destId="{D7A91D73-60D7-409D-9F58-7A7AD4B0F650}" srcOrd="0" destOrd="0" presId="urn:microsoft.com/office/officeart/2005/8/layout/hierarchy2"/>
    <dgm:cxn modelId="{4F87D149-ECF2-42A3-B649-0C0428B0B9CB}" type="presOf" srcId="{15B76D77-927C-453C-B0C8-F46AE2608E87}" destId="{D6295A90-910E-42AA-953E-9C66661DA196}" srcOrd="0" destOrd="0" presId="urn:microsoft.com/office/officeart/2005/8/layout/hierarchy2"/>
    <dgm:cxn modelId="{E204FCD9-2B69-4348-839A-30ABD62FF03A}" type="presOf" srcId="{553F0765-08AC-49CF-96CC-3300F0FB7E66}" destId="{4A33D2F5-C2A1-4B71-B58C-66860FDE7419}" srcOrd="0" destOrd="0" presId="urn:microsoft.com/office/officeart/2005/8/layout/hierarchy2"/>
    <dgm:cxn modelId="{17A1086A-9751-4D44-A497-C340822E03B3}" srcId="{1C021E9F-2721-4BD8-9274-EA006A170C68}" destId="{553F0765-08AC-49CF-96CC-3300F0FB7E66}" srcOrd="0" destOrd="0" parTransId="{80AA5A5A-F7FA-4E15-A196-A874AF82CA0B}" sibTransId="{363D6329-FF2C-4D2F-BC4B-4B2A8D36B223}"/>
    <dgm:cxn modelId="{844366D4-2F65-459A-9378-F06D98F7E368}" srcId="{E80C5B18-4FF3-4EAB-A238-430E8FEE76F8}" destId="{6EAF2890-2B1C-477C-941A-BE1240AD4AD9}" srcOrd="0" destOrd="0" parTransId="{C5DCF7E3-C594-4D71-869D-C20D7F159AC9}" sibTransId="{23B968A3-8900-4F64-B254-C257E07B7011}"/>
    <dgm:cxn modelId="{22783C6C-A988-47F2-8698-F744A75F9551}" type="presOf" srcId="{80AA5A5A-F7FA-4E15-A196-A874AF82CA0B}" destId="{EFA100C8-4326-47F9-9A02-90CAFBECC47B}" srcOrd="1" destOrd="0" presId="urn:microsoft.com/office/officeart/2005/8/layout/hierarchy2"/>
    <dgm:cxn modelId="{55445DFD-ABC7-4E93-B398-D9B63DFCE18A}" type="presOf" srcId="{15231953-6320-4759-A977-7DD4C0B20DC2}" destId="{9EDD6E6D-9FCF-4D2D-82B9-AA99747CD3C0}" srcOrd="0" destOrd="0" presId="urn:microsoft.com/office/officeart/2005/8/layout/hierarchy2"/>
    <dgm:cxn modelId="{305A63A5-176E-4D38-A0E0-86CAB730085B}" srcId="{6EAF2890-2B1C-477C-941A-BE1240AD4AD9}" destId="{1C021E9F-2721-4BD8-9274-EA006A170C68}" srcOrd="1" destOrd="0" parTransId="{3CE30084-C3D6-494C-AA2D-199148488D76}" sibTransId="{B033B242-A5A8-4F56-9B31-8A73C2205D12}"/>
    <dgm:cxn modelId="{22BAB537-3377-4F26-9D3D-2228B9C49686}" srcId="{5DE4C925-3237-4F31-A331-AB9CCF8D23D7}" destId="{4DE62E78-0FC4-4BED-B13F-DA7C00BB1C8D}" srcOrd="0" destOrd="0" parTransId="{15B76D77-927C-453C-B0C8-F46AE2608E87}" sibTransId="{319F97F6-3561-407B-8F4B-11BBC891770B}"/>
    <dgm:cxn modelId="{3C26E276-7040-402D-B247-9DFC5883B7DB}" srcId="{F3DB0EE4-6551-4F8D-AAC4-28D4124AA57A}" destId="{CC18B032-736F-40AD-BEC1-B62861BD7046}" srcOrd="0" destOrd="0" parTransId="{A563BE08-8503-4C9D-9243-548E3A7E24B0}" sibTransId="{8B668CF1-5DAF-464D-BF41-7378259F5A6E}"/>
    <dgm:cxn modelId="{78A6576C-034B-465D-BE6A-2BEFE3396833}" type="presParOf" srcId="{6E9B4AC2-CCB2-4092-AE0A-97B40E4F24D7}" destId="{B75AFF37-7453-4CE5-A635-EF2D5677D3DE}" srcOrd="0" destOrd="0" presId="urn:microsoft.com/office/officeart/2005/8/layout/hierarchy2"/>
    <dgm:cxn modelId="{18585FC2-C095-41E4-ACA7-B5A8B21A3189}" type="presParOf" srcId="{B75AFF37-7453-4CE5-A635-EF2D5677D3DE}" destId="{F86798D2-DF68-4EF7-BBA1-2A102ED6DECA}" srcOrd="0" destOrd="0" presId="urn:microsoft.com/office/officeart/2005/8/layout/hierarchy2"/>
    <dgm:cxn modelId="{A38374C1-9F73-4BFA-845F-45D38F55A4E4}" type="presParOf" srcId="{B75AFF37-7453-4CE5-A635-EF2D5677D3DE}" destId="{B5714C88-D9DC-421A-A05F-044B1EDC1089}" srcOrd="1" destOrd="0" presId="urn:microsoft.com/office/officeart/2005/8/layout/hierarchy2"/>
    <dgm:cxn modelId="{1CF9FD7A-7D3B-4221-B168-595118F570E3}" type="presParOf" srcId="{B5714C88-D9DC-421A-A05F-044B1EDC1089}" destId="{9EDD6E6D-9FCF-4D2D-82B9-AA99747CD3C0}" srcOrd="0" destOrd="0" presId="urn:microsoft.com/office/officeart/2005/8/layout/hierarchy2"/>
    <dgm:cxn modelId="{C5859868-6AB0-4B63-95DB-B5459657A79E}" type="presParOf" srcId="{9EDD6E6D-9FCF-4D2D-82B9-AA99747CD3C0}" destId="{0A5E8CD8-9562-4D8D-8986-FD8E731901AE}" srcOrd="0" destOrd="0" presId="urn:microsoft.com/office/officeart/2005/8/layout/hierarchy2"/>
    <dgm:cxn modelId="{1186F79F-B3A4-47F3-A49C-6FD0F17AACF0}" type="presParOf" srcId="{B5714C88-D9DC-421A-A05F-044B1EDC1089}" destId="{D32429EF-7644-48ED-AC79-287A2452FFB2}" srcOrd="1" destOrd="0" presId="urn:microsoft.com/office/officeart/2005/8/layout/hierarchy2"/>
    <dgm:cxn modelId="{184DF2AA-0CF1-4D6A-8B3D-B70E8DDDC6B5}" type="presParOf" srcId="{D32429EF-7644-48ED-AC79-287A2452FFB2}" destId="{D32B891F-767E-48F3-AD00-8A9025E2779D}" srcOrd="0" destOrd="0" presId="urn:microsoft.com/office/officeart/2005/8/layout/hierarchy2"/>
    <dgm:cxn modelId="{3F0F72CF-B486-4239-85C7-B0F9B09E59B3}" type="presParOf" srcId="{D32429EF-7644-48ED-AC79-287A2452FFB2}" destId="{B7750A55-5F5A-4B7C-B9E8-61E1DF88A340}" srcOrd="1" destOrd="0" presId="urn:microsoft.com/office/officeart/2005/8/layout/hierarchy2"/>
    <dgm:cxn modelId="{1981047A-EBB6-4021-9F0F-EC8812D9AA0E}" type="presParOf" srcId="{B7750A55-5F5A-4B7C-B9E8-61E1DF88A340}" destId="{AF0047F6-97A3-4A45-BFF4-A9117814EDB3}" srcOrd="0" destOrd="0" presId="urn:microsoft.com/office/officeart/2005/8/layout/hierarchy2"/>
    <dgm:cxn modelId="{767A0182-FF3A-4224-B823-BEACF2FCDB74}" type="presParOf" srcId="{AF0047F6-97A3-4A45-BFF4-A9117814EDB3}" destId="{CCF99805-F49B-40A0-A16E-442CEFFF3A96}" srcOrd="0" destOrd="0" presId="urn:microsoft.com/office/officeart/2005/8/layout/hierarchy2"/>
    <dgm:cxn modelId="{01233983-FE51-4823-97A3-15088C10D173}" type="presParOf" srcId="{B7750A55-5F5A-4B7C-B9E8-61E1DF88A340}" destId="{A5D4926A-F2D4-48AF-B2A7-13100F6567F2}" srcOrd="1" destOrd="0" presId="urn:microsoft.com/office/officeart/2005/8/layout/hierarchy2"/>
    <dgm:cxn modelId="{88DF57B8-EF1C-407C-AED5-9C9293ED4CC3}" type="presParOf" srcId="{A5D4926A-F2D4-48AF-B2A7-13100F6567F2}" destId="{F1497990-9B92-448E-8387-51A53604D650}" srcOrd="0" destOrd="0" presId="urn:microsoft.com/office/officeart/2005/8/layout/hierarchy2"/>
    <dgm:cxn modelId="{E136943F-E6B5-46EA-8BB9-C265C71B6FB0}" type="presParOf" srcId="{A5D4926A-F2D4-48AF-B2A7-13100F6567F2}" destId="{02A57FEF-2D8C-4D4E-8647-6388B86AAB95}" srcOrd="1" destOrd="0" presId="urn:microsoft.com/office/officeart/2005/8/layout/hierarchy2"/>
    <dgm:cxn modelId="{C875CC30-8965-4938-84F1-C629DC2F317A}" type="presParOf" srcId="{02A57FEF-2D8C-4D4E-8647-6388B86AAB95}" destId="{EB2100AF-1F6D-450F-9427-9B0F57AC45BC}" srcOrd="0" destOrd="0" presId="urn:microsoft.com/office/officeart/2005/8/layout/hierarchy2"/>
    <dgm:cxn modelId="{51B228E7-EDB9-4B24-A514-C3012527B5E2}" type="presParOf" srcId="{EB2100AF-1F6D-450F-9427-9B0F57AC45BC}" destId="{BA5C2748-D6A4-4DF0-802B-FDEB7EE5E11C}" srcOrd="0" destOrd="0" presId="urn:microsoft.com/office/officeart/2005/8/layout/hierarchy2"/>
    <dgm:cxn modelId="{16895CCC-9C7D-42DB-8C99-292D0820E7E7}" type="presParOf" srcId="{02A57FEF-2D8C-4D4E-8647-6388B86AAB95}" destId="{DC44BF48-3DE3-431A-983F-E7C67CEC33AA}" srcOrd="1" destOrd="0" presId="urn:microsoft.com/office/officeart/2005/8/layout/hierarchy2"/>
    <dgm:cxn modelId="{406152E8-BACE-43AE-B5FA-12113DC489D6}" type="presParOf" srcId="{DC44BF48-3DE3-431A-983F-E7C67CEC33AA}" destId="{20CB8B59-77D6-4B74-A8B2-F893B185320A}" srcOrd="0" destOrd="0" presId="urn:microsoft.com/office/officeart/2005/8/layout/hierarchy2"/>
    <dgm:cxn modelId="{93B12369-8D3C-4B23-8ED7-C4219A4EEBCE}" type="presParOf" srcId="{DC44BF48-3DE3-431A-983F-E7C67CEC33AA}" destId="{783A4AF3-7E80-443E-86F2-B400D14DA7E8}" srcOrd="1" destOrd="0" presId="urn:microsoft.com/office/officeart/2005/8/layout/hierarchy2"/>
    <dgm:cxn modelId="{EE93EA69-3807-4E3D-8F56-AF417FF5ACD3}" type="presParOf" srcId="{B5714C88-D9DC-421A-A05F-044B1EDC1089}" destId="{D7A91D73-60D7-409D-9F58-7A7AD4B0F650}" srcOrd="2" destOrd="0" presId="urn:microsoft.com/office/officeart/2005/8/layout/hierarchy2"/>
    <dgm:cxn modelId="{17790297-25C1-40AD-B1C6-5C7555731293}" type="presParOf" srcId="{D7A91D73-60D7-409D-9F58-7A7AD4B0F650}" destId="{3F9B364B-2002-4261-A49E-A941C95DF8D1}" srcOrd="0" destOrd="0" presId="urn:microsoft.com/office/officeart/2005/8/layout/hierarchy2"/>
    <dgm:cxn modelId="{3413F64C-8AA3-4730-B258-775AD7B51FE0}" type="presParOf" srcId="{B5714C88-D9DC-421A-A05F-044B1EDC1089}" destId="{A79ABC50-4A92-4C51-BA59-29E5ACAC2D35}" srcOrd="3" destOrd="0" presId="urn:microsoft.com/office/officeart/2005/8/layout/hierarchy2"/>
    <dgm:cxn modelId="{F8B273F9-8ED0-447A-9AAD-78D186AA5325}" type="presParOf" srcId="{A79ABC50-4A92-4C51-BA59-29E5ACAC2D35}" destId="{1F9AF78E-171E-4F55-B6EF-A116E353FAFD}" srcOrd="0" destOrd="0" presId="urn:microsoft.com/office/officeart/2005/8/layout/hierarchy2"/>
    <dgm:cxn modelId="{24C46AB4-8A28-4A00-83CF-7EA8374B37E2}" type="presParOf" srcId="{A79ABC50-4A92-4C51-BA59-29E5ACAC2D35}" destId="{F5D92B4D-9BA6-4BF3-B291-05F23996EEBA}" srcOrd="1" destOrd="0" presId="urn:microsoft.com/office/officeart/2005/8/layout/hierarchy2"/>
    <dgm:cxn modelId="{4FED231C-5470-404C-99EF-5173267320E6}" type="presParOf" srcId="{F5D92B4D-9BA6-4BF3-B291-05F23996EEBA}" destId="{3D1ED2E8-D417-48EC-BC60-8CA461D20948}" srcOrd="0" destOrd="0" presId="urn:microsoft.com/office/officeart/2005/8/layout/hierarchy2"/>
    <dgm:cxn modelId="{623125EB-86E8-4605-8D3D-69699AD8F235}" type="presParOf" srcId="{3D1ED2E8-D417-48EC-BC60-8CA461D20948}" destId="{EFA100C8-4326-47F9-9A02-90CAFBECC47B}" srcOrd="0" destOrd="0" presId="urn:microsoft.com/office/officeart/2005/8/layout/hierarchy2"/>
    <dgm:cxn modelId="{672B831D-799E-4223-AD2A-7C2649D050F1}" type="presParOf" srcId="{F5D92B4D-9BA6-4BF3-B291-05F23996EEBA}" destId="{764A2638-641B-413D-A43A-6432208B6FF5}" srcOrd="1" destOrd="0" presId="urn:microsoft.com/office/officeart/2005/8/layout/hierarchy2"/>
    <dgm:cxn modelId="{50AB65BA-F5CF-49E8-AC70-D1583EA9E9AA}" type="presParOf" srcId="{764A2638-641B-413D-A43A-6432208B6FF5}" destId="{4A33D2F5-C2A1-4B71-B58C-66860FDE7419}" srcOrd="0" destOrd="0" presId="urn:microsoft.com/office/officeart/2005/8/layout/hierarchy2"/>
    <dgm:cxn modelId="{75E5EF5A-BABC-4892-B26F-F372C6BF1A6B}" type="presParOf" srcId="{764A2638-641B-413D-A43A-6432208B6FF5}" destId="{253B0B9C-EC4E-4788-9628-2B7B8EEC50EA}" srcOrd="1" destOrd="0" presId="urn:microsoft.com/office/officeart/2005/8/layout/hierarchy2"/>
    <dgm:cxn modelId="{E280D8DA-869D-468C-B3E4-6DB0B1328543}" type="presParOf" srcId="{253B0B9C-EC4E-4788-9628-2B7B8EEC50EA}" destId="{A32C3422-7C7D-4F73-B3CE-E30BCB1CA580}" srcOrd="0" destOrd="0" presId="urn:microsoft.com/office/officeart/2005/8/layout/hierarchy2"/>
    <dgm:cxn modelId="{D9877CBE-13D3-4023-B9DA-E885E8042E4B}" type="presParOf" srcId="{A32C3422-7C7D-4F73-B3CE-E30BCB1CA580}" destId="{68CB5994-1390-4124-BAA3-B359E171225F}" srcOrd="0" destOrd="0" presId="urn:microsoft.com/office/officeart/2005/8/layout/hierarchy2"/>
    <dgm:cxn modelId="{F0442D38-E883-44F3-A47F-F12D0151A2D8}" type="presParOf" srcId="{253B0B9C-EC4E-4788-9628-2B7B8EEC50EA}" destId="{ABB3DC32-76F3-4679-A019-BE8B3E62C028}" srcOrd="1" destOrd="0" presId="urn:microsoft.com/office/officeart/2005/8/layout/hierarchy2"/>
    <dgm:cxn modelId="{3D688B1E-E07E-4FB2-8374-D5BF0E8AB504}" type="presParOf" srcId="{ABB3DC32-76F3-4679-A019-BE8B3E62C028}" destId="{6987D7DC-BF13-45F5-ABEE-C24E4F507C8D}" srcOrd="0" destOrd="0" presId="urn:microsoft.com/office/officeart/2005/8/layout/hierarchy2"/>
    <dgm:cxn modelId="{DCFDD6A7-4FA1-4D41-86B8-452801AA34BA}" type="presParOf" srcId="{ABB3DC32-76F3-4679-A019-BE8B3E62C028}" destId="{9155AC79-7358-4F4A-9AD3-2B48915AD8B0}" srcOrd="1" destOrd="0" presId="urn:microsoft.com/office/officeart/2005/8/layout/hierarchy2"/>
    <dgm:cxn modelId="{6B2FEF2C-A657-407D-884E-A000FD51752E}" type="presParOf" srcId="{B5714C88-D9DC-421A-A05F-044B1EDC1089}" destId="{C6360AD1-0523-4369-A505-A8D8FAD4A825}" srcOrd="4" destOrd="0" presId="urn:microsoft.com/office/officeart/2005/8/layout/hierarchy2"/>
    <dgm:cxn modelId="{0B4AD13C-676F-4788-B46C-86FAC2B838A2}" type="presParOf" srcId="{C6360AD1-0523-4369-A505-A8D8FAD4A825}" destId="{F46B135B-5982-4FE0-A6C8-5DFB80A5772E}" srcOrd="0" destOrd="0" presId="urn:microsoft.com/office/officeart/2005/8/layout/hierarchy2"/>
    <dgm:cxn modelId="{F1699F6D-12BA-4E57-A3A0-C1E7084C5B40}" type="presParOf" srcId="{B5714C88-D9DC-421A-A05F-044B1EDC1089}" destId="{39ABDA12-5508-4173-AD07-953D55F02479}" srcOrd="5" destOrd="0" presId="urn:microsoft.com/office/officeart/2005/8/layout/hierarchy2"/>
    <dgm:cxn modelId="{26A5028C-4B4B-42A3-A6D7-7CD75E310F9C}" type="presParOf" srcId="{39ABDA12-5508-4173-AD07-953D55F02479}" destId="{0D986020-6A57-4E4F-8B54-E25243FA59DE}" srcOrd="0" destOrd="0" presId="urn:microsoft.com/office/officeart/2005/8/layout/hierarchy2"/>
    <dgm:cxn modelId="{357A7A1C-A3CB-4BFE-B1C6-786D99000D56}" type="presParOf" srcId="{39ABDA12-5508-4173-AD07-953D55F02479}" destId="{3953833B-6A08-476B-A559-942F3BDC1933}" srcOrd="1" destOrd="0" presId="urn:microsoft.com/office/officeart/2005/8/layout/hierarchy2"/>
    <dgm:cxn modelId="{48C57DF8-80A0-4B83-9D04-F96D84DAFBDD}" type="presParOf" srcId="{3953833B-6A08-476B-A559-942F3BDC1933}" destId="{C538E04D-E5E3-42CB-A9A1-D990A652DB79}" srcOrd="0" destOrd="0" presId="urn:microsoft.com/office/officeart/2005/8/layout/hierarchy2"/>
    <dgm:cxn modelId="{2D3964F7-5121-48FA-B341-FDCC3CEDA4EF}" type="presParOf" srcId="{C538E04D-E5E3-42CB-A9A1-D990A652DB79}" destId="{DEA13D0D-27E3-49F3-A619-9E0E3FF85078}" srcOrd="0" destOrd="0" presId="urn:microsoft.com/office/officeart/2005/8/layout/hierarchy2"/>
    <dgm:cxn modelId="{BB705008-31BD-4D8E-B0BA-7C6D6C434879}" type="presParOf" srcId="{3953833B-6A08-476B-A559-942F3BDC1933}" destId="{3DE31485-E187-4DB7-B3EB-66852E89FA27}" srcOrd="1" destOrd="0" presId="urn:microsoft.com/office/officeart/2005/8/layout/hierarchy2"/>
    <dgm:cxn modelId="{F3670C5F-7FCC-4692-8632-63D3DBF942DB}" type="presParOf" srcId="{3DE31485-E187-4DB7-B3EB-66852E89FA27}" destId="{7AF16DC0-D742-4C39-B77C-61C8749C1419}" srcOrd="0" destOrd="0" presId="urn:microsoft.com/office/officeart/2005/8/layout/hierarchy2"/>
    <dgm:cxn modelId="{13104B92-4C01-424E-931C-EBA8F88FBFE2}" type="presParOf" srcId="{3DE31485-E187-4DB7-B3EB-66852E89FA27}" destId="{95644BFB-62DD-4470-A63E-18387AFE5D81}" srcOrd="1" destOrd="0" presId="urn:microsoft.com/office/officeart/2005/8/layout/hierarchy2"/>
    <dgm:cxn modelId="{356F4BB2-D4CD-4FA4-B210-A945A772015F}" type="presParOf" srcId="{95644BFB-62DD-4470-A63E-18387AFE5D81}" destId="{D6295A90-910E-42AA-953E-9C66661DA196}" srcOrd="0" destOrd="0" presId="urn:microsoft.com/office/officeart/2005/8/layout/hierarchy2"/>
    <dgm:cxn modelId="{E0F10F8F-68DB-42AA-B963-93416573B7A7}" type="presParOf" srcId="{D6295A90-910E-42AA-953E-9C66661DA196}" destId="{AB23A34D-6D19-49CC-9194-83274EF73600}" srcOrd="0" destOrd="0" presId="urn:microsoft.com/office/officeart/2005/8/layout/hierarchy2"/>
    <dgm:cxn modelId="{A6429014-3731-4B39-892D-847DFB926ED4}" type="presParOf" srcId="{95644BFB-62DD-4470-A63E-18387AFE5D81}" destId="{F7E1D3B3-DAF1-4B5E-B330-927554D75461}" srcOrd="1" destOrd="0" presId="urn:microsoft.com/office/officeart/2005/8/layout/hierarchy2"/>
    <dgm:cxn modelId="{B4E02BCD-ADA7-4662-BAB3-D7871A68552A}" type="presParOf" srcId="{F7E1D3B3-DAF1-4B5E-B330-927554D75461}" destId="{046A3112-1BE7-4D4E-87EC-6ED74AAE4B94}" srcOrd="0" destOrd="0" presId="urn:microsoft.com/office/officeart/2005/8/layout/hierarchy2"/>
    <dgm:cxn modelId="{80029E0E-19A9-4A1B-BD1D-45983EB177E8}" type="presParOf" srcId="{F7E1D3B3-DAF1-4B5E-B330-927554D75461}" destId="{7223F41C-7562-45C9-92DA-F581D675D306}"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C42A2-EBC5-4D17-B2B9-2CF33CDC2CF1}">
      <dsp:nvSpPr>
        <dsp:cNvPr id="0" name=""/>
        <dsp:cNvSpPr/>
      </dsp:nvSpPr>
      <dsp:spPr>
        <a:xfrm>
          <a:off x="979588" y="741"/>
          <a:ext cx="1163308" cy="581654"/>
        </a:xfrm>
        <a:prstGeom prst="roundRect">
          <a:avLst>
            <a:gd name="adj" fmla="val 10000"/>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Standards</a:t>
          </a:r>
        </a:p>
      </dsp:txBody>
      <dsp:txXfrm>
        <a:off x="996624" y="17777"/>
        <a:ext cx="1129236" cy="547582"/>
      </dsp:txXfrm>
    </dsp:sp>
    <dsp:sp modelId="{07C3898C-45FE-40FA-880D-47DD3152A0B3}">
      <dsp:nvSpPr>
        <dsp:cNvPr id="0" name=""/>
        <dsp:cNvSpPr/>
      </dsp:nvSpPr>
      <dsp:spPr>
        <a:xfrm rot="3600000">
          <a:off x="1738308" y="1021909"/>
          <a:ext cx="606731" cy="203579"/>
        </a:xfrm>
        <a:prstGeom prst="leftRightArrow">
          <a:avLst>
            <a:gd name="adj1" fmla="val 60000"/>
            <a:gd name="adj2" fmla="val 50000"/>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1799382" y="1062625"/>
        <a:ext cx="484583" cy="122147"/>
      </dsp:txXfrm>
    </dsp:sp>
    <dsp:sp modelId="{9138BBE0-B956-4820-963D-A81298907352}">
      <dsp:nvSpPr>
        <dsp:cNvPr id="0" name=""/>
        <dsp:cNvSpPr/>
      </dsp:nvSpPr>
      <dsp:spPr>
        <a:xfrm>
          <a:off x="1940450" y="1665002"/>
          <a:ext cx="1163308" cy="581654"/>
        </a:xfrm>
        <a:prstGeom prst="roundRect">
          <a:avLst>
            <a:gd name="adj" fmla="val 10000"/>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Testing</a:t>
          </a:r>
        </a:p>
      </dsp:txBody>
      <dsp:txXfrm>
        <a:off x="1957486" y="1682038"/>
        <a:ext cx="1129236" cy="547582"/>
      </dsp:txXfrm>
    </dsp:sp>
    <dsp:sp modelId="{95859886-BC7B-47B6-82FF-B273035F0E9D}">
      <dsp:nvSpPr>
        <dsp:cNvPr id="0" name=""/>
        <dsp:cNvSpPr/>
      </dsp:nvSpPr>
      <dsp:spPr>
        <a:xfrm rot="10800000">
          <a:off x="1257877" y="1854040"/>
          <a:ext cx="606731" cy="203579"/>
        </a:xfrm>
        <a:prstGeom prst="leftRightArrow">
          <a:avLst>
            <a:gd name="adj1" fmla="val 60000"/>
            <a:gd name="adj2" fmla="val 50000"/>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10800000">
        <a:off x="1318951" y="1894756"/>
        <a:ext cx="484583" cy="122147"/>
      </dsp:txXfrm>
    </dsp:sp>
    <dsp:sp modelId="{6F84731D-8454-4F8C-BB77-95B6C2C2D9EF}">
      <dsp:nvSpPr>
        <dsp:cNvPr id="0" name=""/>
        <dsp:cNvSpPr/>
      </dsp:nvSpPr>
      <dsp:spPr>
        <a:xfrm>
          <a:off x="18726" y="1665002"/>
          <a:ext cx="1163308" cy="581654"/>
        </a:xfrm>
        <a:prstGeom prst="roundRect">
          <a:avLst>
            <a:gd name="adj" fmla="val 10000"/>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Implementation</a:t>
          </a:r>
        </a:p>
      </dsp:txBody>
      <dsp:txXfrm>
        <a:off x="35762" y="1682038"/>
        <a:ext cx="1129236" cy="547582"/>
      </dsp:txXfrm>
    </dsp:sp>
    <dsp:sp modelId="{0A0E406D-8955-47C4-93FB-650684E1C42F}">
      <dsp:nvSpPr>
        <dsp:cNvPr id="0" name=""/>
        <dsp:cNvSpPr/>
      </dsp:nvSpPr>
      <dsp:spPr>
        <a:xfrm rot="18000000">
          <a:off x="777446" y="1021909"/>
          <a:ext cx="606731" cy="203579"/>
        </a:xfrm>
        <a:prstGeom prst="leftRightArrow">
          <a:avLst>
            <a:gd name="adj1" fmla="val 60000"/>
            <a:gd name="adj2" fmla="val 50000"/>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838520" y="1062625"/>
        <a:ext cx="484583" cy="122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C42A2-EBC5-4D17-B2B9-2CF33CDC2CF1}">
      <dsp:nvSpPr>
        <dsp:cNvPr id="0" name=""/>
        <dsp:cNvSpPr/>
      </dsp:nvSpPr>
      <dsp:spPr>
        <a:xfrm>
          <a:off x="1021339" y="145983"/>
          <a:ext cx="1235853" cy="617926"/>
        </a:xfrm>
        <a:prstGeom prst="roundRect">
          <a:avLst>
            <a:gd name="adj" fmla="val 10000"/>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Standards</a:t>
          </a:r>
        </a:p>
      </dsp:txBody>
      <dsp:txXfrm>
        <a:off x="1039437" y="164081"/>
        <a:ext cx="1199657" cy="581730"/>
      </dsp:txXfrm>
    </dsp:sp>
    <dsp:sp modelId="{07C3898C-45FE-40FA-880D-47DD3152A0B3}">
      <dsp:nvSpPr>
        <dsp:cNvPr id="0" name=""/>
        <dsp:cNvSpPr/>
      </dsp:nvSpPr>
      <dsp:spPr>
        <a:xfrm rot="3600000">
          <a:off x="1827334" y="1230944"/>
          <a:ext cx="644775" cy="216274"/>
        </a:xfrm>
        <a:prstGeom prst="leftRightArrow">
          <a:avLst>
            <a:gd name="adj1" fmla="val 60000"/>
            <a:gd name="adj2" fmla="val 50000"/>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1892216" y="1274199"/>
        <a:ext cx="515011" cy="129764"/>
      </dsp:txXfrm>
    </dsp:sp>
    <dsp:sp modelId="{9138BBE0-B956-4820-963D-A81298907352}">
      <dsp:nvSpPr>
        <dsp:cNvPr id="0" name=""/>
        <dsp:cNvSpPr/>
      </dsp:nvSpPr>
      <dsp:spPr>
        <a:xfrm>
          <a:off x="2042250" y="1914253"/>
          <a:ext cx="1235853" cy="617926"/>
        </a:xfrm>
        <a:prstGeom prst="roundRect">
          <a:avLst>
            <a:gd name="adj" fmla="val 10000"/>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Testing</a:t>
          </a:r>
        </a:p>
      </dsp:txBody>
      <dsp:txXfrm>
        <a:off x="2060348" y="1932351"/>
        <a:ext cx="1199657" cy="581730"/>
      </dsp:txXfrm>
    </dsp:sp>
    <dsp:sp modelId="{95859886-BC7B-47B6-82FF-B273035F0E9D}">
      <dsp:nvSpPr>
        <dsp:cNvPr id="0" name=""/>
        <dsp:cNvSpPr/>
      </dsp:nvSpPr>
      <dsp:spPr>
        <a:xfrm rot="10800000">
          <a:off x="1316878" y="2115079"/>
          <a:ext cx="644775" cy="216274"/>
        </a:xfrm>
        <a:prstGeom prst="leftRightArrow">
          <a:avLst>
            <a:gd name="adj1" fmla="val 60000"/>
            <a:gd name="adj2" fmla="val 50000"/>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10800000">
        <a:off x="1381760" y="2158334"/>
        <a:ext cx="515011" cy="129764"/>
      </dsp:txXfrm>
    </dsp:sp>
    <dsp:sp modelId="{6F84731D-8454-4F8C-BB77-95B6C2C2D9EF}">
      <dsp:nvSpPr>
        <dsp:cNvPr id="0" name=""/>
        <dsp:cNvSpPr/>
      </dsp:nvSpPr>
      <dsp:spPr>
        <a:xfrm>
          <a:off x="428" y="1914253"/>
          <a:ext cx="1235853" cy="617926"/>
        </a:xfrm>
        <a:prstGeom prst="roundRect">
          <a:avLst>
            <a:gd name="adj" fmla="val 10000"/>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Implementation</a:t>
          </a:r>
        </a:p>
      </dsp:txBody>
      <dsp:txXfrm>
        <a:off x="18526" y="1932351"/>
        <a:ext cx="1199657" cy="581730"/>
      </dsp:txXfrm>
    </dsp:sp>
    <dsp:sp modelId="{0A0E406D-8955-47C4-93FB-650684E1C42F}">
      <dsp:nvSpPr>
        <dsp:cNvPr id="0" name=""/>
        <dsp:cNvSpPr/>
      </dsp:nvSpPr>
      <dsp:spPr>
        <a:xfrm rot="18000000">
          <a:off x="806423" y="1230944"/>
          <a:ext cx="644775" cy="216274"/>
        </a:xfrm>
        <a:prstGeom prst="leftRightArrow">
          <a:avLst>
            <a:gd name="adj1" fmla="val 60000"/>
            <a:gd name="adj2" fmla="val 50000"/>
          </a:avLst>
        </a:prstGeom>
        <a:solidFill>
          <a:schemeClr val="accent4">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871305" y="1274199"/>
        <a:ext cx="515011" cy="1297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798D2-DF68-4EF7-BBA1-2A102ED6DECA}">
      <dsp:nvSpPr>
        <dsp:cNvPr id="0" name=""/>
        <dsp:cNvSpPr/>
      </dsp:nvSpPr>
      <dsp:spPr>
        <a:xfrm>
          <a:off x="5818" y="1105829"/>
          <a:ext cx="910682" cy="455341"/>
        </a:xfrm>
        <a:prstGeom prst="roundRect">
          <a:avLst>
            <a:gd name="adj" fmla="val 10000"/>
          </a:avLst>
        </a:prstGeom>
        <a:solidFill>
          <a:schemeClr val="accent5">
            <a:lumMod val="5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a:solidFill>
                <a:schemeClr val="bg1"/>
              </a:solidFill>
            </a:rPr>
            <a:t>Support and Presence Usage</a:t>
          </a:r>
        </a:p>
      </dsp:txBody>
      <dsp:txXfrm>
        <a:off x="19154" y="1119165"/>
        <a:ext cx="884010" cy="428669"/>
      </dsp:txXfrm>
    </dsp:sp>
    <dsp:sp modelId="{9EDD6E6D-9FCF-4D2D-82B9-AA99747CD3C0}">
      <dsp:nvSpPr>
        <dsp:cNvPr id="0" name=""/>
        <dsp:cNvSpPr/>
      </dsp:nvSpPr>
      <dsp:spPr>
        <a:xfrm rot="17350740">
          <a:off x="544223" y="794491"/>
          <a:ext cx="1108827" cy="30731"/>
        </a:xfrm>
        <a:custGeom>
          <a:avLst/>
          <a:gdLst/>
          <a:ahLst/>
          <a:cxnLst/>
          <a:rect l="0" t="0" r="0" b="0"/>
          <a:pathLst>
            <a:path>
              <a:moveTo>
                <a:pt x="0" y="15365"/>
              </a:moveTo>
              <a:lnTo>
                <a:pt x="1108827" y="1536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1070916" y="782137"/>
        <a:ext cx="55441" cy="55441"/>
      </dsp:txXfrm>
    </dsp:sp>
    <dsp:sp modelId="{D32B891F-767E-48F3-AD00-8A9025E2779D}">
      <dsp:nvSpPr>
        <dsp:cNvPr id="0" name=""/>
        <dsp:cNvSpPr/>
      </dsp:nvSpPr>
      <dsp:spPr>
        <a:xfrm>
          <a:off x="1280773" y="58545"/>
          <a:ext cx="910682" cy="455341"/>
        </a:xfrm>
        <a:prstGeom prst="roundRect">
          <a:avLst>
            <a:gd name="adj" fmla="val 10000"/>
          </a:avLst>
        </a:prstGeom>
        <a:solidFill>
          <a:schemeClr val="accent5">
            <a:lumMod val="60000"/>
            <a:lumOff val="4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a:t>HL7 v2</a:t>
          </a:r>
        </a:p>
      </dsp:txBody>
      <dsp:txXfrm>
        <a:off x="1294109" y="71881"/>
        <a:ext cx="884010" cy="428669"/>
      </dsp:txXfrm>
    </dsp:sp>
    <dsp:sp modelId="{AF0047F6-97A3-4A45-BFF4-A9117814EDB3}">
      <dsp:nvSpPr>
        <dsp:cNvPr id="0" name=""/>
        <dsp:cNvSpPr/>
      </dsp:nvSpPr>
      <dsp:spPr>
        <a:xfrm>
          <a:off x="2191455" y="270849"/>
          <a:ext cx="364272" cy="30731"/>
        </a:xfrm>
        <a:custGeom>
          <a:avLst/>
          <a:gdLst/>
          <a:ahLst/>
          <a:cxnLst/>
          <a:rect l="0" t="0" r="0" b="0"/>
          <a:pathLst>
            <a:path>
              <a:moveTo>
                <a:pt x="0" y="15365"/>
              </a:moveTo>
              <a:lnTo>
                <a:pt x="364272" y="1536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2364485" y="277108"/>
        <a:ext cx="18213" cy="18213"/>
      </dsp:txXfrm>
    </dsp:sp>
    <dsp:sp modelId="{F1497990-9B92-448E-8387-51A53604D650}">
      <dsp:nvSpPr>
        <dsp:cNvPr id="0" name=""/>
        <dsp:cNvSpPr/>
      </dsp:nvSpPr>
      <dsp:spPr>
        <a:xfrm>
          <a:off x="2555728" y="58545"/>
          <a:ext cx="1010164" cy="455341"/>
        </a:xfrm>
        <a:prstGeom prst="roundRect">
          <a:avLst>
            <a:gd name="adj" fmla="val 10000"/>
          </a:avLst>
        </a:prstGeom>
        <a:solidFill>
          <a:schemeClr val="accent5">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a:t>Required (R</a:t>
          </a:r>
          <a:r>
            <a:rPr lang="en-US" sz="1050" kern="1200" dirty="0"/>
            <a:t>)</a:t>
          </a:r>
        </a:p>
      </dsp:txBody>
      <dsp:txXfrm>
        <a:off x="2569064" y="71881"/>
        <a:ext cx="983492" cy="428669"/>
      </dsp:txXfrm>
    </dsp:sp>
    <dsp:sp modelId="{EB2100AF-1F6D-450F-9427-9B0F57AC45BC}">
      <dsp:nvSpPr>
        <dsp:cNvPr id="0" name=""/>
        <dsp:cNvSpPr/>
      </dsp:nvSpPr>
      <dsp:spPr>
        <a:xfrm>
          <a:off x="3565893" y="270849"/>
          <a:ext cx="364272" cy="30731"/>
        </a:xfrm>
        <a:custGeom>
          <a:avLst/>
          <a:gdLst/>
          <a:ahLst/>
          <a:cxnLst/>
          <a:rect l="0" t="0" r="0" b="0"/>
          <a:pathLst>
            <a:path>
              <a:moveTo>
                <a:pt x="0" y="15365"/>
              </a:moveTo>
              <a:lnTo>
                <a:pt x="364272" y="1536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3738923" y="277108"/>
        <a:ext cx="18213" cy="18213"/>
      </dsp:txXfrm>
    </dsp:sp>
    <dsp:sp modelId="{20CB8B59-77D6-4B74-A8B2-F893B185320A}">
      <dsp:nvSpPr>
        <dsp:cNvPr id="0" name=""/>
        <dsp:cNvSpPr/>
      </dsp:nvSpPr>
      <dsp:spPr>
        <a:xfrm>
          <a:off x="3930166" y="58545"/>
          <a:ext cx="3988814" cy="455341"/>
        </a:xfrm>
        <a:prstGeom prst="roundRect">
          <a:avLst>
            <a:gd name="adj" fmla="val 10000"/>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985" rIns="6985" bIns="6985" numCol="1" spcCol="1270" anchor="ctr" anchorCtr="0">
          <a:noAutofit/>
        </a:bodyPr>
        <a:lstStyle/>
        <a:p>
          <a:pPr lvl="0" algn="l" defTabSz="466725">
            <a:lnSpc>
              <a:spcPct val="90000"/>
            </a:lnSpc>
            <a:spcBef>
              <a:spcPct val="0"/>
            </a:spcBef>
            <a:spcAft>
              <a:spcPct val="35000"/>
            </a:spcAft>
          </a:pPr>
          <a:r>
            <a:rPr lang="en-US" sz="1050" kern="1200" dirty="0"/>
            <a:t>Element must be valued, but coded elements may include a null-flavor if the element is bound to a value set with null-flavors</a:t>
          </a:r>
        </a:p>
      </dsp:txBody>
      <dsp:txXfrm>
        <a:off x="3943502" y="71881"/>
        <a:ext cx="3962142" cy="428669"/>
      </dsp:txXfrm>
    </dsp:sp>
    <dsp:sp modelId="{D7A91D73-60D7-409D-9F58-7A7AD4B0F650}">
      <dsp:nvSpPr>
        <dsp:cNvPr id="0" name=""/>
        <dsp:cNvSpPr/>
      </dsp:nvSpPr>
      <dsp:spPr>
        <a:xfrm rot="18289469">
          <a:off x="779695" y="1056313"/>
          <a:ext cx="637883" cy="30731"/>
        </a:xfrm>
        <a:custGeom>
          <a:avLst/>
          <a:gdLst/>
          <a:ahLst/>
          <a:cxnLst/>
          <a:rect l="0" t="0" r="0" b="0"/>
          <a:pathLst>
            <a:path>
              <a:moveTo>
                <a:pt x="0" y="15365"/>
              </a:moveTo>
              <a:lnTo>
                <a:pt x="637883" y="1536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1082690" y="1055731"/>
        <a:ext cx="31894" cy="31894"/>
      </dsp:txXfrm>
    </dsp:sp>
    <dsp:sp modelId="{1F9AF78E-171E-4F55-B6EF-A116E353FAFD}">
      <dsp:nvSpPr>
        <dsp:cNvPr id="0" name=""/>
        <dsp:cNvSpPr/>
      </dsp:nvSpPr>
      <dsp:spPr>
        <a:xfrm>
          <a:off x="1280773" y="582187"/>
          <a:ext cx="910682" cy="455341"/>
        </a:xfrm>
        <a:prstGeom prst="roundRect">
          <a:avLst>
            <a:gd name="adj" fmla="val 10000"/>
          </a:avLst>
        </a:prstGeom>
        <a:solidFill>
          <a:schemeClr val="accent5">
            <a:lumMod val="60000"/>
            <a:lumOff val="4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a:t>HL7 V3      and CDA</a:t>
          </a:r>
        </a:p>
      </dsp:txBody>
      <dsp:txXfrm>
        <a:off x="1294109" y="595523"/>
        <a:ext cx="884010" cy="428669"/>
      </dsp:txXfrm>
    </dsp:sp>
    <dsp:sp modelId="{3D1ED2E8-D417-48EC-BC60-8CA461D20948}">
      <dsp:nvSpPr>
        <dsp:cNvPr id="0" name=""/>
        <dsp:cNvSpPr/>
      </dsp:nvSpPr>
      <dsp:spPr>
        <a:xfrm>
          <a:off x="2191455" y="794491"/>
          <a:ext cx="364272" cy="30731"/>
        </a:xfrm>
        <a:custGeom>
          <a:avLst/>
          <a:gdLst/>
          <a:ahLst/>
          <a:cxnLst/>
          <a:rect l="0" t="0" r="0" b="0"/>
          <a:pathLst>
            <a:path>
              <a:moveTo>
                <a:pt x="0" y="15365"/>
              </a:moveTo>
              <a:lnTo>
                <a:pt x="364272" y="1536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2364485" y="800750"/>
        <a:ext cx="18213" cy="18213"/>
      </dsp:txXfrm>
    </dsp:sp>
    <dsp:sp modelId="{4A33D2F5-C2A1-4B71-B58C-66860FDE7419}">
      <dsp:nvSpPr>
        <dsp:cNvPr id="0" name=""/>
        <dsp:cNvSpPr/>
      </dsp:nvSpPr>
      <dsp:spPr>
        <a:xfrm>
          <a:off x="2555728" y="582187"/>
          <a:ext cx="1010164" cy="455341"/>
        </a:xfrm>
        <a:prstGeom prst="roundRect">
          <a:avLst>
            <a:gd name="adj" fmla="val 10000"/>
          </a:avLst>
        </a:prstGeom>
        <a:solidFill>
          <a:schemeClr val="accent5">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a:t>Mandatory (M)</a:t>
          </a:r>
        </a:p>
      </dsp:txBody>
      <dsp:txXfrm>
        <a:off x="2569064" y="595523"/>
        <a:ext cx="983492" cy="428669"/>
      </dsp:txXfrm>
    </dsp:sp>
    <dsp:sp modelId="{A32C3422-7C7D-4F73-B3CE-E30BCB1CA580}">
      <dsp:nvSpPr>
        <dsp:cNvPr id="0" name=""/>
        <dsp:cNvSpPr/>
      </dsp:nvSpPr>
      <dsp:spPr>
        <a:xfrm>
          <a:off x="3565893" y="794491"/>
          <a:ext cx="364272" cy="30731"/>
        </a:xfrm>
        <a:custGeom>
          <a:avLst/>
          <a:gdLst/>
          <a:ahLst/>
          <a:cxnLst/>
          <a:rect l="0" t="0" r="0" b="0"/>
          <a:pathLst>
            <a:path>
              <a:moveTo>
                <a:pt x="0" y="15365"/>
              </a:moveTo>
              <a:lnTo>
                <a:pt x="364272" y="1536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3738923" y="800750"/>
        <a:ext cx="18213" cy="18213"/>
      </dsp:txXfrm>
    </dsp:sp>
    <dsp:sp modelId="{6987D7DC-BF13-45F5-ABEE-C24E4F507C8D}">
      <dsp:nvSpPr>
        <dsp:cNvPr id="0" name=""/>
        <dsp:cNvSpPr/>
      </dsp:nvSpPr>
      <dsp:spPr>
        <a:xfrm>
          <a:off x="3930166" y="582187"/>
          <a:ext cx="3988814" cy="455341"/>
        </a:xfrm>
        <a:prstGeom prst="roundRect">
          <a:avLst>
            <a:gd name="adj" fmla="val 10000"/>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985" rIns="91440" bIns="6985" numCol="1" spcCol="1270" anchor="ctr" anchorCtr="0">
          <a:noAutofit/>
        </a:bodyPr>
        <a:lstStyle/>
        <a:p>
          <a:pPr lvl="0" algn="l" defTabSz="466725">
            <a:lnSpc>
              <a:spcPct val="90000"/>
            </a:lnSpc>
            <a:spcBef>
              <a:spcPct val="0"/>
            </a:spcBef>
            <a:spcAft>
              <a:spcPct val="35000"/>
            </a:spcAft>
          </a:pPr>
          <a:r>
            <a:rPr lang="en-US" sz="1050" kern="1200" dirty="0"/>
            <a:t>Element must be valued; null-flavors are not-allowed </a:t>
          </a:r>
          <a:r>
            <a:rPr lang="en-US" sz="1050" kern="1200" dirty="0">
              <a:solidFill>
                <a:schemeClr val="accent5">
                  <a:lumMod val="50000"/>
                </a:schemeClr>
              </a:solidFill>
            </a:rPr>
            <a:t>OR</a:t>
          </a:r>
          <a:r>
            <a:rPr lang="en-US" sz="1050" kern="1200" dirty="0"/>
            <a:t> Required (R), Minimum Cardinality = 1, and null-flavors allowed </a:t>
          </a:r>
        </a:p>
      </dsp:txBody>
      <dsp:txXfrm>
        <a:off x="3943502" y="595523"/>
        <a:ext cx="3962142" cy="428669"/>
      </dsp:txXfrm>
    </dsp:sp>
    <dsp:sp modelId="{C6360AD1-0523-4369-A505-A8D8FAD4A825}">
      <dsp:nvSpPr>
        <dsp:cNvPr id="0" name=""/>
        <dsp:cNvSpPr/>
      </dsp:nvSpPr>
      <dsp:spPr>
        <a:xfrm>
          <a:off x="916500" y="1318134"/>
          <a:ext cx="364272" cy="30731"/>
        </a:xfrm>
        <a:custGeom>
          <a:avLst/>
          <a:gdLst/>
          <a:ahLst/>
          <a:cxnLst/>
          <a:rect l="0" t="0" r="0" b="0"/>
          <a:pathLst>
            <a:path>
              <a:moveTo>
                <a:pt x="0" y="15365"/>
              </a:moveTo>
              <a:lnTo>
                <a:pt x="364272" y="1536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1089530" y="1324393"/>
        <a:ext cx="18213" cy="18213"/>
      </dsp:txXfrm>
    </dsp:sp>
    <dsp:sp modelId="{0D986020-6A57-4E4F-8B54-E25243FA59DE}">
      <dsp:nvSpPr>
        <dsp:cNvPr id="0" name=""/>
        <dsp:cNvSpPr/>
      </dsp:nvSpPr>
      <dsp:spPr>
        <a:xfrm>
          <a:off x="1280773" y="1105829"/>
          <a:ext cx="910682" cy="455341"/>
        </a:xfrm>
        <a:prstGeom prst="roundRect">
          <a:avLst>
            <a:gd name="adj" fmla="val 10000"/>
          </a:avLst>
        </a:prstGeom>
        <a:solidFill>
          <a:schemeClr val="accent5">
            <a:lumMod val="60000"/>
            <a:lumOff val="4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a:t>HL7 FHIR</a:t>
          </a:r>
        </a:p>
      </dsp:txBody>
      <dsp:txXfrm>
        <a:off x="1294109" y="1119165"/>
        <a:ext cx="884010" cy="428669"/>
      </dsp:txXfrm>
    </dsp:sp>
    <dsp:sp modelId="{C538E04D-E5E3-42CB-A9A1-D990A652DB79}">
      <dsp:nvSpPr>
        <dsp:cNvPr id="0" name=""/>
        <dsp:cNvSpPr/>
      </dsp:nvSpPr>
      <dsp:spPr>
        <a:xfrm>
          <a:off x="2191455" y="1318134"/>
          <a:ext cx="364272" cy="30731"/>
        </a:xfrm>
        <a:custGeom>
          <a:avLst/>
          <a:gdLst/>
          <a:ahLst/>
          <a:cxnLst/>
          <a:rect l="0" t="0" r="0" b="0"/>
          <a:pathLst>
            <a:path>
              <a:moveTo>
                <a:pt x="0" y="15365"/>
              </a:moveTo>
              <a:lnTo>
                <a:pt x="364272" y="1536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2364485" y="1324393"/>
        <a:ext cx="18213" cy="18213"/>
      </dsp:txXfrm>
    </dsp:sp>
    <dsp:sp modelId="{7AF16DC0-D742-4C39-B77C-61C8749C1419}">
      <dsp:nvSpPr>
        <dsp:cNvPr id="0" name=""/>
        <dsp:cNvSpPr/>
      </dsp:nvSpPr>
      <dsp:spPr>
        <a:xfrm>
          <a:off x="2555728" y="1105829"/>
          <a:ext cx="1010164" cy="455341"/>
        </a:xfrm>
        <a:prstGeom prst="roundRect">
          <a:avLst>
            <a:gd name="adj" fmla="val 10000"/>
          </a:avLst>
        </a:prstGeom>
        <a:solidFill>
          <a:schemeClr val="accent5">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a:t>Minimum </a:t>
          </a:r>
          <a:r>
            <a:rPr lang="en-US" sz="1050" b="1" kern="1200" dirty="0" smtClean="0"/>
            <a:t>Card.    </a:t>
          </a:r>
          <a:r>
            <a:rPr lang="en-US" sz="1050" b="1" kern="1200" dirty="0"/>
            <a:t>&gt;= </a:t>
          </a:r>
          <a:r>
            <a:rPr lang="en-US" sz="1050" b="1" kern="1200" dirty="0" smtClean="0"/>
            <a:t>1 &amp; Must Support = true</a:t>
          </a:r>
          <a:endParaRPr lang="en-US" sz="1050" b="1" kern="1200" dirty="0"/>
        </a:p>
      </dsp:txBody>
      <dsp:txXfrm>
        <a:off x="2569064" y="1119165"/>
        <a:ext cx="983492" cy="428669"/>
      </dsp:txXfrm>
    </dsp:sp>
    <dsp:sp modelId="{D6295A90-910E-42AA-953E-9C66661DA196}">
      <dsp:nvSpPr>
        <dsp:cNvPr id="0" name=""/>
        <dsp:cNvSpPr/>
      </dsp:nvSpPr>
      <dsp:spPr>
        <a:xfrm>
          <a:off x="3565893" y="1318134"/>
          <a:ext cx="364272" cy="30731"/>
        </a:xfrm>
        <a:custGeom>
          <a:avLst/>
          <a:gdLst/>
          <a:ahLst/>
          <a:cxnLst/>
          <a:rect l="0" t="0" r="0" b="0"/>
          <a:pathLst>
            <a:path>
              <a:moveTo>
                <a:pt x="0" y="15365"/>
              </a:moveTo>
              <a:lnTo>
                <a:pt x="364272" y="1536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3738923" y="1324393"/>
        <a:ext cx="18213" cy="18213"/>
      </dsp:txXfrm>
    </dsp:sp>
    <dsp:sp modelId="{046A3112-1BE7-4D4E-87EC-6ED74AAE4B94}">
      <dsp:nvSpPr>
        <dsp:cNvPr id="0" name=""/>
        <dsp:cNvSpPr/>
      </dsp:nvSpPr>
      <dsp:spPr>
        <a:xfrm>
          <a:off x="3930166" y="1105829"/>
          <a:ext cx="3988814" cy="455341"/>
        </a:xfrm>
        <a:prstGeom prst="roundRect">
          <a:avLst>
            <a:gd name="adj" fmla="val 10000"/>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985" rIns="91440" bIns="6985" numCol="1" spcCol="1270" anchor="ctr" anchorCtr="0">
          <a:noAutofit/>
        </a:bodyPr>
        <a:lstStyle/>
        <a:p>
          <a:pPr lvl="0" algn="l" defTabSz="466725">
            <a:lnSpc>
              <a:spcPct val="90000"/>
            </a:lnSpc>
            <a:spcBef>
              <a:spcPct val="0"/>
            </a:spcBef>
            <a:spcAft>
              <a:spcPct val="35000"/>
            </a:spcAft>
          </a:pPr>
          <a:r>
            <a:rPr lang="en-US" sz="1050" kern="1200" dirty="0"/>
            <a:t>Support and presence for an element is controlled by Cardinality (&gt;= 1</a:t>
          </a:r>
          <a:r>
            <a:rPr lang="en-US" sz="1050" kern="1200" dirty="0" smtClean="0"/>
            <a:t>) and </a:t>
          </a:r>
          <a:r>
            <a:rPr lang="en-US" sz="1050" kern="1200" dirty="0" err="1" smtClean="0"/>
            <a:t>mustSupport</a:t>
          </a:r>
          <a:r>
            <a:rPr lang="en-US" sz="1050" kern="1200" dirty="0" smtClean="0"/>
            <a:t> = true</a:t>
          </a:r>
          <a:endParaRPr lang="en-US" sz="1050" kern="1200" dirty="0"/>
        </a:p>
      </dsp:txBody>
      <dsp:txXfrm>
        <a:off x="3943502" y="1119165"/>
        <a:ext cx="3962142" cy="428669"/>
      </dsp:txXfrm>
    </dsp:sp>
    <dsp:sp modelId="{C43919B7-B118-4E39-B90F-50DF2461E106}">
      <dsp:nvSpPr>
        <dsp:cNvPr id="0" name=""/>
        <dsp:cNvSpPr/>
      </dsp:nvSpPr>
      <dsp:spPr>
        <a:xfrm rot="3310531">
          <a:off x="779695" y="1579955"/>
          <a:ext cx="637883" cy="30731"/>
        </a:xfrm>
        <a:custGeom>
          <a:avLst/>
          <a:gdLst/>
          <a:ahLst/>
          <a:cxnLst/>
          <a:rect l="0" t="0" r="0" b="0"/>
          <a:pathLst>
            <a:path>
              <a:moveTo>
                <a:pt x="0" y="15365"/>
              </a:moveTo>
              <a:lnTo>
                <a:pt x="637883" y="1536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1082690" y="1579373"/>
        <a:ext cx="31894" cy="31894"/>
      </dsp:txXfrm>
    </dsp:sp>
    <dsp:sp modelId="{FBAA9404-17CA-49CC-878F-424E5CA4B4AD}">
      <dsp:nvSpPr>
        <dsp:cNvPr id="0" name=""/>
        <dsp:cNvSpPr/>
      </dsp:nvSpPr>
      <dsp:spPr>
        <a:xfrm>
          <a:off x="1280773" y="1629471"/>
          <a:ext cx="910682" cy="455341"/>
        </a:xfrm>
        <a:prstGeom prst="roundRect">
          <a:avLst>
            <a:gd name="adj" fmla="val 10000"/>
          </a:avLst>
        </a:prstGeom>
        <a:solidFill>
          <a:schemeClr val="accent5">
            <a:lumMod val="60000"/>
            <a:lumOff val="4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a:t>NCPDP SCRIPT</a:t>
          </a:r>
        </a:p>
      </dsp:txBody>
      <dsp:txXfrm>
        <a:off x="1294109" y="1642807"/>
        <a:ext cx="884010" cy="428669"/>
      </dsp:txXfrm>
    </dsp:sp>
    <dsp:sp modelId="{164886C1-6561-4870-9F41-BD0FD2E76A6D}">
      <dsp:nvSpPr>
        <dsp:cNvPr id="0" name=""/>
        <dsp:cNvSpPr/>
      </dsp:nvSpPr>
      <dsp:spPr>
        <a:xfrm>
          <a:off x="2191455" y="1841776"/>
          <a:ext cx="364272" cy="30731"/>
        </a:xfrm>
        <a:custGeom>
          <a:avLst/>
          <a:gdLst/>
          <a:ahLst/>
          <a:cxnLst/>
          <a:rect l="0" t="0" r="0" b="0"/>
          <a:pathLst>
            <a:path>
              <a:moveTo>
                <a:pt x="0" y="15365"/>
              </a:moveTo>
              <a:lnTo>
                <a:pt x="364272" y="1536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2364485" y="1848035"/>
        <a:ext cx="18213" cy="18213"/>
      </dsp:txXfrm>
    </dsp:sp>
    <dsp:sp modelId="{D002C6C5-28CB-471D-A752-6BAF3E653251}">
      <dsp:nvSpPr>
        <dsp:cNvPr id="0" name=""/>
        <dsp:cNvSpPr/>
      </dsp:nvSpPr>
      <dsp:spPr>
        <a:xfrm>
          <a:off x="2555728" y="1629471"/>
          <a:ext cx="1010164" cy="455341"/>
        </a:xfrm>
        <a:prstGeom prst="roundRect">
          <a:avLst>
            <a:gd name="adj" fmla="val 10000"/>
          </a:avLst>
        </a:prstGeom>
        <a:solidFill>
          <a:schemeClr val="accent5">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a:t>Mandatory (M)</a:t>
          </a:r>
        </a:p>
      </dsp:txBody>
      <dsp:txXfrm>
        <a:off x="2569064" y="1642807"/>
        <a:ext cx="983492" cy="428669"/>
      </dsp:txXfrm>
    </dsp:sp>
    <dsp:sp modelId="{7A0107C5-4574-4A04-8B38-3C045750A5FA}">
      <dsp:nvSpPr>
        <dsp:cNvPr id="0" name=""/>
        <dsp:cNvSpPr/>
      </dsp:nvSpPr>
      <dsp:spPr>
        <a:xfrm>
          <a:off x="3565893" y="1841776"/>
          <a:ext cx="364272" cy="30731"/>
        </a:xfrm>
        <a:custGeom>
          <a:avLst/>
          <a:gdLst/>
          <a:ahLst/>
          <a:cxnLst/>
          <a:rect l="0" t="0" r="0" b="0"/>
          <a:pathLst>
            <a:path>
              <a:moveTo>
                <a:pt x="0" y="15365"/>
              </a:moveTo>
              <a:lnTo>
                <a:pt x="364272" y="1536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3738923" y="1848035"/>
        <a:ext cx="18213" cy="18213"/>
      </dsp:txXfrm>
    </dsp:sp>
    <dsp:sp modelId="{D4992150-8E06-48D9-ADB3-CC2CC21BC709}">
      <dsp:nvSpPr>
        <dsp:cNvPr id="0" name=""/>
        <dsp:cNvSpPr/>
      </dsp:nvSpPr>
      <dsp:spPr>
        <a:xfrm>
          <a:off x="3930166" y="1629471"/>
          <a:ext cx="3988814" cy="455341"/>
        </a:xfrm>
        <a:prstGeom prst="roundRect">
          <a:avLst>
            <a:gd name="adj" fmla="val 10000"/>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985" rIns="91440" bIns="6985" numCol="1" spcCol="1270" anchor="ctr" anchorCtr="0">
          <a:noAutofit/>
        </a:bodyPr>
        <a:lstStyle/>
        <a:p>
          <a:pPr lvl="0" algn="l" defTabSz="466725">
            <a:lnSpc>
              <a:spcPct val="90000"/>
            </a:lnSpc>
            <a:spcBef>
              <a:spcPct val="0"/>
            </a:spcBef>
            <a:spcAft>
              <a:spcPct val="35000"/>
            </a:spcAft>
          </a:pPr>
          <a:r>
            <a:rPr lang="en-US" sz="1050" kern="1200" dirty="0"/>
            <a:t>Element must be valued; no mention of null-flavors</a:t>
          </a:r>
        </a:p>
      </dsp:txBody>
      <dsp:txXfrm>
        <a:off x="3943502" y="1642807"/>
        <a:ext cx="3962142" cy="428669"/>
      </dsp:txXfrm>
    </dsp:sp>
    <dsp:sp modelId="{05B9332F-141D-41C1-A1FC-1E26DB43A5B4}">
      <dsp:nvSpPr>
        <dsp:cNvPr id="0" name=""/>
        <dsp:cNvSpPr/>
      </dsp:nvSpPr>
      <dsp:spPr>
        <a:xfrm rot="4249260">
          <a:off x="544223" y="1841776"/>
          <a:ext cx="1108827" cy="30731"/>
        </a:xfrm>
        <a:custGeom>
          <a:avLst/>
          <a:gdLst/>
          <a:ahLst/>
          <a:cxnLst/>
          <a:rect l="0" t="0" r="0" b="0"/>
          <a:pathLst>
            <a:path>
              <a:moveTo>
                <a:pt x="0" y="15365"/>
              </a:moveTo>
              <a:lnTo>
                <a:pt x="1108827" y="1536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1070916" y="1829421"/>
        <a:ext cx="55441" cy="55441"/>
      </dsp:txXfrm>
    </dsp:sp>
    <dsp:sp modelId="{D8DBF1BD-7C8F-4C84-888D-6EF2A4A251AA}">
      <dsp:nvSpPr>
        <dsp:cNvPr id="0" name=""/>
        <dsp:cNvSpPr/>
      </dsp:nvSpPr>
      <dsp:spPr>
        <a:xfrm>
          <a:off x="1280773" y="2153113"/>
          <a:ext cx="910682" cy="455341"/>
        </a:xfrm>
        <a:prstGeom prst="roundRect">
          <a:avLst>
            <a:gd name="adj" fmla="val 10000"/>
          </a:avLst>
        </a:prstGeom>
        <a:solidFill>
          <a:schemeClr val="accent5">
            <a:lumMod val="60000"/>
            <a:lumOff val="4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err="1"/>
            <a:t>ebXML</a:t>
          </a:r>
          <a:endParaRPr lang="en-US" sz="1050" b="1" kern="1200" dirty="0"/>
        </a:p>
      </dsp:txBody>
      <dsp:txXfrm>
        <a:off x="1294109" y="2166449"/>
        <a:ext cx="884010" cy="428669"/>
      </dsp:txXfrm>
    </dsp:sp>
    <dsp:sp modelId="{8C22B891-FD3B-4F7B-8CE4-323D2BFB75B6}">
      <dsp:nvSpPr>
        <dsp:cNvPr id="0" name=""/>
        <dsp:cNvSpPr/>
      </dsp:nvSpPr>
      <dsp:spPr>
        <a:xfrm>
          <a:off x="2191455" y="2365418"/>
          <a:ext cx="364272" cy="30731"/>
        </a:xfrm>
        <a:custGeom>
          <a:avLst/>
          <a:gdLst/>
          <a:ahLst/>
          <a:cxnLst/>
          <a:rect l="0" t="0" r="0" b="0"/>
          <a:pathLst>
            <a:path>
              <a:moveTo>
                <a:pt x="0" y="15365"/>
              </a:moveTo>
              <a:lnTo>
                <a:pt x="364272" y="1536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2364485" y="2371677"/>
        <a:ext cx="18213" cy="18213"/>
      </dsp:txXfrm>
    </dsp:sp>
    <dsp:sp modelId="{2D735A6C-11B5-4840-97F5-CA4B99926ABB}">
      <dsp:nvSpPr>
        <dsp:cNvPr id="0" name=""/>
        <dsp:cNvSpPr/>
      </dsp:nvSpPr>
      <dsp:spPr>
        <a:xfrm>
          <a:off x="2555728" y="2153113"/>
          <a:ext cx="1005839" cy="455341"/>
        </a:xfrm>
        <a:prstGeom prst="roundRect">
          <a:avLst>
            <a:gd name="adj" fmla="val 10000"/>
          </a:avLst>
        </a:prstGeom>
        <a:solidFill>
          <a:schemeClr val="accent5">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a:t>Required (R)</a:t>
          </a:r>
        </a:p>
      </dsp:txBody>
      <dsp:txXfrm>
        <a:off x="2569064" y="2166449"/>
        <a:ext cx="979167" cy="428669"/>
      </dsp:txXfrm>
    </dsp:sp>
    <dsp:sp modelId="{FB23F63A-FFF5-4DC7-B253-8F0C0A598DEF}">
      <dsp:nvSpPr>
        <dsp:cNvPr id="0" name=""/>
        <dsp:cNvSpPr/>
      </dsp:nvSpPr>
      <dsp:spPr>
        <a:xfrm>
          <a:off x="3561567" y="2365418"/>
          <a:ext cx="364272" cy="30731"/>
        </a:xfrm>
        <a:custGeom>
          <a:avLst/>
          <a:gdLst/>
          <a:ahLst/>
          <a:cxnLst/>
          <a:rect l="0" t="0" r="0" b="0"/>
          <a:pathLst>
            <a:path>
              <a:moveTo>
                <a:pt x="0" y="15365"/>
              </a:moveTo>
              <a:lnTo>
                <a:pt x="364272" y="1536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3734597" y="2371677"/>
        <a:ext cx="18213" cy="18213"/>
      </dsp:txXfrm>
    </dsp:sp>
    <dsp:sp modelId="{FA267CB8-8047-4CBF-A5E6-7BA4A1CB3EA7}">
      <dsp:nvSpPr>
        <dsp:cNvPr id="0" name=""/>
        <dsp:cNvSpPr/>
      </dsp:nvSpPr>
      <dsp:spPr>
        <a:xfrm>
          <a:off x="3925840" y="2153113"/>
          <a:ext cx="3988814" cy="455341"/>
        </a:xfrm>
        <a:prstGeom prst="roundRect">
          <a:avLst>
            <a:gd name="adj" fmla="val 10000"/>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985" rIns="91440" bIns="6985" numCol="1" spcCol="1270" anchor="ctr" anchorCtr="0">
          <a:noAutofit/>
        </a:bodyPr>
        <a:lstStyle/>
        <a:p>
          <a:pPr lvl="0" algn="l" defTabSz="466725">
            <a:lnSpc>
              <a:spcPct val="90000"/>
            </a:lnSpc>
            <a:spcBef>
              <a:spcPct val="0"/>
            </a:spcBef>
            <a:spcAft>
              <a:spcPct val="35000"/>
            </a:spcAft>
          </a:pPr>
          <a:r>
            <a:rPr lang="en-US" sz="1050" kern="1200" dirty="0"/>
            <a:t>Element must be valued; no mention of null-flavors </a:t>
          </a:r>
        </a:p>
      </dsp:txBody>
      <dsp:txXfrm>
        <a:off x="3939176" y="2166449"/>
        <a:ext cx="3962142" cy="4286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798D2-DF68-4EF7-BBA1-2A102ED6DECA}">
      <dsp:nvSpPr>
        <dsp:cNvPr id="0" name=""/>
        <dsp:cNvSpPr/>
      </dsp:nvSpPr>
      <dsp:spPr>
        <a:xfrm>
          <a:off x="5818" y="1105829"/>
          <a:ext cx="910682" cy="455341"/>
        </a:xfrm>
        <a:prstGeom prst="roundRect">
          <a:avLst>
            <a:gd name="adj" fmla="val 10000"/>
          </a:avLst>
        </a:prstGeom>
        <a:solidFill>
          <a:schemeClr val="accent5">
            <a:lumMod val="5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a:solidFill>
                <a:schemeClr val="bg1"/>
              </a:solidFill>
            </a:rPr>
            <a:t>Vocabulary</a:t>
          </a:r>
        </a:p>
      </dsp:txBody>
      <dsp:txXfrm>
        <a:off x="19154" y="1119165"/>
        <a:ext cx="884010" cy="428669"/>
      </dsp:txXfrm>
    </dsp:sp>
    <dsp:sp modelId="{9EDD6E6D-9FCF-4D2D-82B9-AA99747CD3C0}">
      <dsp:nvSpPr>
        <dsp:cNvPr id="0" name=""/>
        <dsp:cNvSpPr/>
      </dsp:nvSpPr>
      <dsp:spPr>
        <a:xfrm rot="18289469">
          <a:off x="779695" y="1056313"/>
          <a:ext cx="637883" cy="30731"/>
        </a:xfrm>
        <a:custGeom>
          <a:avLst/>
          <a:gdLst/>
          <a:ahLst/>
          <a:cxnLst/>
          <a:rect l="0" t="0" r="0" b="0"/>
          <a:pathLst>
            <a:path>
              <a:moveTo>
                <a:pt x="0" y="15365"/>
              </a:moveTo>
              <a:lnTo>
                <a:pt x="637883" y="1536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1082690" y="1055731"/>
        <a:ext cx="31894" cy="31894"/>
      </dsp:txXfrm>
    </dsp:sp>
    <dsp:sp modelId="{D32B891F-767E-48F3-AD00-8A9025E2779D}">
      <dsp:nvSpPr>
        <dsp:cNvPr id="0" name=""/>
        <dsp:cNvSpPr/>
      </dsp:nvSpPr>
      <dsp:spPr>
        <a:xfrm>
          <a:off x="1280773" y="582187"/>
          <a:ext cx="910682" cy="455341"/>
        </a:xfrm>
        <a:prstGeom prst="roundRect">
          <a:avLst>
            <a:gd name="adj" fmla="val 10000"/>
          </a:avLst>
        </a:prstGeom>
        <a:solidFill>
          <a:schemeClr val="accent5">
            <a:lumMod val="60000"/>
            <a:lumOff val="4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a:t>Concept Domain</a:t>
          </a:r>
        </a:p>
      </dsp:txBody>
      <dsp:txXfrm>
        <a:off x="1294109" y="595523"/>
        <a:ext cx="884010" cy="428669"/>
      </dsp:txXfrm>
    </dsp:sp>
    <dsp:sp modelId="{AF0047F6-97A3-4A45-BFF4-A9117814EDB3}">
      <dsp:nvSpPr>
        <dsp:cNvPr id="0" name=""/>
        <dsp:cNvSpPr/>
      </dsp:nvSpPr>
      <dsp:spPr>
        <a:xfrm>
          <a:off x="2191455" y="794491"/>
          <a:ext cx="364272" cy="30731"/>
        </a:xfrm>
        <a:custGeom>
          <a:avLst/>
          <a:gdLst/>
          <a:ahLst/>
          <a:cxnLst/>
          <a:rect l="0" t="0" r="0" b="0"/>
          <a:pathLst>
            <a:path>
              <a:moveTo>
                <a:pt x="0" y="15365"/>
              </a:moveTo>
              <a:lnTo>
                <a:pt x="364272" y="1536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2364485" y="800750"/>
        <a:ext cx="18213" cy="18213"/>
      </dsp:txXfrm>
    </dsp:sp>
    <dsp:sp modelId="{F1497990-9B92-448E-8387-51A53604D650}">
      <dsp:nvSpPr>
        <dsp:cNvPr id="0" name=""/>
        <dsp:cNvSpPr/>
      </dsp:nvSpPr>
      <dsp:spPr>
        <a:xfrm>
          <a:off x="2555728" y="582187"/>
          <a:ext cx="1010164" cy="455341"/>
        </a:xfrm>
        <a:prstGeom prst="roundRect">
          <a:avLst>
            <a:gd name="adj" fmla="val 10000"/>
          </a:avLst>
        </a:prstGeom>
        <a:solidFill>
          <a:schemeClr val="accent5">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a:t>Postal Codes</a:t>
          </a:r>
        </a:p>
      </dsp:txBody>
      <dsp:txXfrm>
        <a:off x="2569064" y="595523"/>
        <a:ext cx="983492" cy="428669"/>
      </dsp:txXfrm>
    </dsp:sp>
    <dsp:sp modelId="{EB2100AF-1F6D-450F-9427-9B0F57AC45BC}">
      <dsp:nvSpPr>
        <dsp:cNvPr id="0" name=""/>
        <dsp:cNvSpPr/>
      </dsp:nvSpPr>
      <dsp:spPr>
        <a:xfrm>
          <a:off x="3565893" y="794491"/>
          <a:ext cx="364272" cy="30731"/>
        </a:xfrm>
        <a:custGeom>
          <a:avLst/>
          <a:gdLst/>
          <a:ahLst/>
          <a:cxnLst/>
          <a:rect l="0" t="0" r="0" b="0"/>
          <a:pathLst>
            <a:path>
              <a:moveTo>
                <a:pt x="0" y="15365"/>
              </a:moveTo>
              <a:lnTo>
                <a:pt x="364272" y="1536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3738923" y="800750"/>
        <a:ext cx="18213" cy="18213"/>
      </dsp:txXfrm>
    </dsp:sp>
    <dsp:sp modelId="{20CB8B59-77D6-4B74-A8B2-F893B185320A}">
      <dsp:nvSpPr>
        <dsp:cNvPr id="0" name=""/>
        <dsp:cNvSpPr/>
      </dsp:nvSpPr>
      <dsp:spPr>
        <a:xfrm>
          <a:off x="3930166" y="582187"/>
          <a:ext cx="3988814" cy="455341"/>
        </a:xfrm>
        <a:prstGeom prst="roundRect">
          <a:avLst>
            <a:gd name="adj" fmla="val 10000"/>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985" rIns="6985" bIns="6985" numCol="1" spcCol="1270" anchor="ctr" anchorCtr="0">
          <a:noAutofit/>
        </a:bodyPr>
        <a:lstStyle/>
        <a:p>
          <a:pPr lvl="0" algn="l" defTabSz="466725">
            <a:lnSpc>
              <a:spcPct val="90000"/>
            </a:lnSpc>
            <a:spcBef>
              <a:spcPct val="0"/>
            </a:spcBef>
            <a:spcAft>
              <a:spcPct val="35000"/>
            </a:spcAft>
          </a:pPr>
          <a:r>
            <a:rPr lang="en-US" sz="1050" kern="1200" dirty="0"/>
            <a:t>No specific codes given; the semantics of the concept is given. General postal code concept—the specifics are not given—could be for US, Germany, Canada, etc.</a:t>
          </a:r>
        </a:p>
      </dsp:txBody>
      <dsp:txXfrm>
        <a:off x="3943502" y="595523"/>
        <a:ext cx="3962142" cy="428669"/>
      </dsp:txXfrm>
    </dsp:sp>
    <dsp:sp modelId="{D7A91D73-60D7-409D-9F58-7A7AD4B0F650}">
      <dsp:nvSpPr>
        <dsp:cNvPr id="0" name=""/>
        <dsp:cNvSpPr/>
      </dsp:nvSpPr>
      <dsp:spPr>
        <a:xfrm>
          <a:off x="916500" y="1318134"/>
          <a:ext cx="364272" cy="30731"/>
        </a:xfrm>
        <a:custGeom>
          <a:avLst/>
          <a:gdLst/>
          <a:ahLst/>
          <a:cxnLst/>
          <a:rect l="0" t="0" r="0" b="0"/>
          <a:pathLst>
            <a:path>
              <a:moveTo>
                <a:pt x="0" y="15365"/>
              </a:moveTo>
              <a:lnTo>
                <a:pt x="364272" y="1536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1089530" y="1324393"/>
        <a:ext cx="18213" cy="18213"/>
      </dsp:txXfrm>
    </dsp:sp>
    <dsp:sp modelId="{1F9AF78E-171E-4F55-B6EF-A116E353FAFD}">
      <dsp:nvSpPr>
        <dsp:cNvPr id="0" name=""/>
        <dsp:cNvSpPr/>
      </dsp:nvSpPr>
      <dsp:spPr>
        <a:xfrm>
          <a:off x="1280773" y="1105829"/>
          <a:ext cx="910682" cy="455341"/>
        </a:xfrm>
        <a:prstGeom prst="roundRect">
          <a:avLst>
            <a:gd name="adj" fmla="val 10000"/>
          </a:avLst>
        </a:prstGeom>
        <a:solidFill>
          <a:schemeClr val="accent5">
            <a:lumMod val="60000"/>
            <a:lumOff val="4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a:t>Code System</a:t>
          </a:r>
        </a:p>
      </dsp:txBody>
      <dsp:txXfrm>
        <a:off x="1294109" y="1119165"/>
        <a:ext cx="884010" cy="428669"/>
      </dsp:txXfrm>
    </dsp:sp>
    <dsp:sp modelId="{3D1ED2E8-D417-48EC-BC60-8CA461D20948}">
      <dsp:nvSpPr>
        <dsp:cNvPr id="0" name=""/>
        <dsp:cNvSpPr/>
      </dsp:nvSpPr>
      <dsp:spPr>
        <a:xfrm>
          <a:off x="2191455" y="1318134"/>
          <a:ext cx="364272" cy="30731"/>
        </a:xfrm>
        <a:custGeom>
          <a:avLst/>
          <a:gdLst/>
          <a:ahLst/>
          <a:cxnLst/>
          <a:rect l="0" t="0" r="0" b="0"/>
          <a:pathLst>
            <a:path>
              <a:moveTo>
                <a:pt x="0" y="15365"/>
              </a:moveTo>
              <a:lnTo>
                <a:pt x="364272" y="1536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2364485" y="1324393"/>
        <a:ext cx="18213" cy="18213"/>
      </dsp:txXfrm>
    </dsp:sp>
    <dsp:sp modelId="{4A33D2F5-C2A1-4B71-B58C-66860FDE7419}">
      <dsp:nvSpPr>
        <dsp:cNvPr id="0" name=""/>
        <dsp:cNvSpPr/>
      </dsp:nvSpPr>
      <dsp:spPr>
        <a:xfrm>
          <a:off x="2555728" y="1105829"/>
          <a:ext cx="1010164" cy="455341"/>
        </a:xfrm>
        <a:prstGeom prst="roundRect">
          <a:avLst>
            <a:gd name="adj" fmla="val 10000"/>
          </a:avLst>
        </a:prstGeom>
        <a:solidFill>
          <a:schemeClr val="accent5">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a:t>US ZIP Codes</a:t>
          </a:r>
        </a:p>
      </dsp:txBody>
      <dsp:txXfrm>
        <a:off x="2569064" y="1119165"/>
        <a:ext cx="983492" cy="428669"/>
      </dsp:txXfrm>
    </dsp:sp>
    <dsp:sp modelId="{A32C3422-7C7D-4F73-B3CE-E30BCB1CA580}">
      <dsp:nvSpPr>
        <dsp:cNvPr id="0" name=""/>
        <dsp:cNvSpPr/>
      </dsp:nvSpPr>
      <dsp:spPr>
        <a:xfrm>
          <a:off x="3565893" y="1318134"/>
          <a:ext cx="364272" cy="30731"/>
        </a:xfrm>
        <a:custGeom>
          <a:avLst/>
          <a:gdLst/>
          <a:ahLst/>
          <a:cxnLst/>
          <a:rect l="0" t="0" r="0" b="0"/>
          <a:pathLst>
            <a:path>
              <a:moveTo>
                <a:pt x="0" y="15365"/>
              </a:moveTo>
              <a:lnTo>
                <a:pt x="364272" y="1536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3738923" y="1324393"/>
        <a:ext cx="18213" cy="18213"/>
      </dsp:txXfrm>
    </dsp:sp>
    <dsp:sp modelId="{6987D7DC-BF13-45F5-ABEE-C24E4F507C8D}">
      <dsp:nvSpPr>
        <dsp:cNvPr id="0" name=""/>
        <dsp:cNvSpPr/>
      </dsp:nvSpPr>
      <dsp:spPr>
        <a:xfrm>
          <a:off x="3930166" y="1105829"/>
          <a:ext cx="3988814" cy="455341"/>
        </a:xfrm>
        <a:prstGeom prst="roundRect">
          <a:avLst>
            <a:gd name="adj" fmla="val 10000"/>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985" rIns="91440" bIns="6985" numCol="1" spcCol="1270" anchor="ctr" anchorCtr="0">
          <a:noAutofit/>
        </a:bodyPr>
        <a:lstStyle/>
        <a:p>
          <a:pPr lvl="0" algn="l" defTabSz="466725">
            <a:lnSpc>
              <a:spcPct val="90000"/>
            </a:lnSpc>
            <a:spcBef>
              <a:spcPct val="0"/>
            </a:spcBef>
            <a:spcAft>
              <a:spcPct val="35000"/>
            </a:spcAft>
          </a:pPr>
          <a:r>
            <a:rPr lang="en-US" sz="1050" kern="1200" dirty="0"/>
            <a:t>A specific set of codes is given for generally a broader use case. All US ZIP codes.                                                          </a:t>
          </a:r>
          <a:r>
            <a:rPr lang="en-US" sz="1050" b="1" kern="1200" dirty="0"/>
            <a:t>Code</a:t>
          </a:r>
          <a:r>
            <a:rPr lang="en-US" sz="1050" kern="1200" dirty="0"/>
            <a:t> </a:t>
          </a:r>
          <a:r>
            <a:rPr lang="en-US" sz="1050" kern="1200" dirty="0">
              <a:sym typeface="Wingdings" panose="05000000000000000000" pitchFamily="2" charset="2"/>
            </a:rPr>
            <a:t> 15846 </a:t>
          </a:r>
          <a:r>
            <a:rPr lang="en-US" sz="1050" b="1" kern="1200" dirty="0">
              <a:sym typeface="Wingdings" panose="05000000000000000000" pitchFamily="2" charset="2"/>
            </a:rPr>
            <a:t>Concept</a:t>
          </a:r>
          <a:r>
            <a:rPr lang="en-US" sz="1050" kern="1200" dirty="0">
              <a:sym typeface="Wingdings" panose="05000000000000000000" pitchFamily="2" charset="2"/>
            </a:rPr>
            <a:t>  ZIP code for </a:t>
          </a:r>
          <a:r>
            <a:rPr lang="en-US" sz="1050" kern="1200" dirty="0" err="1">
              <a:sym typeface="Wingdings" panose="05000000000000000000" pitchFamily="2" charset="2"/>
            </a:rPr>
            <a:t>Kersey</a:t>
          </a:r>
          <a:r>
            <a:rPr lang="en-US" sz="1050" kern="1200" dirty="0">
              <a:sym typeface="Wingdings" panose="05000000000000000000" pitchFamily="2" charset="2"/>
            </a:rPr>
            <a:t>, PA</a:t>
          </a:r>
          <a:endParaRPr lang="en-US" sz="1050" kern="1200" dirty="0"/>
        </a:p>
      </dsp:txBody>
      <dsp:txXfrm>
        <a:off x="3943502" y="1119165"/>
        <a:ext cx="3962142" cy="428669"/>
      </dsp:txXfrm>
    </dsp:sp>
    <dsp:sp modelId="{C6360AD1-0523-4369-A505-A8D8FAD4A825}">
      <dsp:nvSpPr>
        <dsp:cNvPr id="0" name=""/>
        <dsp:cNvSpPr/>
      </dsp:nvSpPr>
      <dsp:spPr>
        <a:xfrm rot="3310531">
          <a:off x="779695" y="1579955"/>
          <a:ext cx="637883" cy="30731"/>
        </a:xfrm>
        <a:custGeom>
          <a:avLst/>
          <a:gdLst/>
          <a:ahLst/>
          <a:cxnLst/>
          <a:rect l="0" t="0" r="0" b="0"/>
          <a:pathLst>
            <a:path>
              <a:moveTo>
                <a:pt x="0" y="15365"/>
              </a:moveTo>
              <a:lnTo>
                <a:pt x="637883" y="15365"/>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1082690" y="1579373"/>
        <a:ext cx="31894" cy="31894"/>
      </dsp:txXfrm>
    </dsp:sp>
    <dsp:sp modelId="{0D986020-6A57-4E4F-8B54-E25243FA59DE}">
      <dsp:nvSpPr>
        <dsp:cNvPr id="0" name=""/>
        <dsp:cNvSpPr/>
      </dsp:nvSpPr>
      <dsp:spPr>
        <a:xfrm>
          <a:off x="1280773" y="1629471"/>
          <a:ext cx="910682" cy="455341"/>
        </a:xfrm>
        <a:prstGeom prst="roundRect">
          <a:avLst>
            <a:gd name="adj" fmla="val 10000"/>
          </a:avLst>
        </a:prstGeom>
        <a:solidFill>
          <a:schemeClr val="accent5">
            <a:lumMod val="60000"/>
            <a:lumOff val="4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a:t>Value Set</a:t>
          </a:r>
        </a:p>
      </dsp:txBody>
      <dsp:txXfrm>
        <a:off x="1294109" y="1642807"/>
        <a:ext cx="884010" cy="428669"/>
      </dsp:txXfrm>
    </dsp:sp>
    <dsp:sp modelId="{C538E04D-E5E3-42CB-A9A1-D990A652DB79}">
      <dsp:nvSpPr>
        <dsp:cNvPr id="0" name=""/>
        <dsp:cNvSpPr/>
      </dsp:nvSpPr>
      <dsp:spPr>
        <a:xfrm>
          <a:off x="2191455" y="1841776"/>
          <a:ext cx="364272" cy="30731"/>
        </a:xfrm>
        <a:custGeom>
          <a:avLst/>
          <a:gdLst/>
          <a:ahLst/>
          <a:cxnLst/>
          <a:rect l="0" t="0" r="0" b="0"/>
          <a:pathLst>
            <a:path>
              <a:moveTo>
                <a:pt x="0" y="15365"/>
              </a:moveTo>
              <a:lnTo>
                <a:pt x="364272" y="1536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2364485" y="1848035"/>
        <a:ext cx="18213" cy="18213"/>
      </dsp:txXfrm>
    </dsp:sp>
    <dsp:sp modelId="{7AF16DC0-D742-4C39-B77C-61C8749C1419}">
      <dsp:nvSpPr>
        <dsp:cNvPr id="0" name=""/>
        <dsp:cNvSpPr/>
      </dsp:nvSpPr>
      <dsp:spPr>
        <a:xfrm>
          <a:off x="2555728" y="1629471"/>
          <a:ext cx="1010164" cy="455341"/>
        </a:xfrm>
        <a:prstGeom prst="roundRect">
          <a:avLst>
            <a:gd name="adj" fmla="val 10000"/>
          </a:avLst>
        </a:prstGeom>
        <a:solidFill>
          <a:schemeClr val="accent5">
            <a:lumMod val="20000"/>
            <a:lumOff val="8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b="1" kern="1200" dirty="0"/>
            <a:t>State of Alaska ZIP Codes</a:t>
          </a:r>
        </a:p>
      </dsp:txBody>
      <dsp:txXfrm>
        <a:off x="2569064" y="1642807"/>
        <a:ext cx="983492" cy="428669"/>
      </dsp:txXfrm>
    </dsp:sp>
    <dsp:sp modelId="{D6295A90-910E-42AA-953E-9C66661DA196}">
      <dsp:nvSpPr>
        <dsp:cNvPr id="0" name=""/>
        <dsp:cNvSpPr/>
      </dsp:nvSpPr>
      <dsp:spPr>
        <a:xfrm>
          <a:off x="3565893" y="1841776"/>
          <a:ext cx="364272" cy="30731"/>
        </a:xfrm>
        <a:custGeom>
          <a:avLst/>
          <a:gdLst/>
          <a:ahLst/>
          <a:cxnLst/>
          <a:rect l="0" t="0" r="0" b="0"/>
          <a:pathLst>
            <a:path>
              <a:moveTo>
                <a:pt x="0" y="15365"/>
              </a:moveTo>
              <a:lnTo>
                <a:pt x="364272" y="15365"/>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n-US" sz="1050" kern="1200"/>
        </a:p>
      </dsp:txBody>
      <dsp:txXfrm>
        <a:off x="3738923" y="1848035"/>
        <a:ext cx="18213" cy="18213"/>
      </dsp:txXfrm>
    </dsp:sp>
    <dsp:sp modelId="{046A3112-1BE7-4D4E-87EC-6ED74AAE4B94}">
      <dsp:nvSpPr>
        <dsp:cNvPr id="0" name=""/>
        <dsp:cNvSpPr/>
      </dsp:nvSpPr>
      <dsp:spPr>
        <a:xfrm>
          <a:off x="3930166" y="1629471"/>
          <a:ext cx="3988814" cy="455341"/>
        </a:xfrm>
        <a:prstGeom prst="roundRect">
          <a:avLst>
            <a:gd name="adj" fmla="val 10000"/>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985" rIns="91440" bIns="6985" numCol="1" spcCol="1270" anchor="ctr" anchorCtr="0">
          <a:noAutofit/>
        </a:bodyPr>
        <a:lstStyle/>
        <a:p>
          <a:pPr lvl="0" algn="l" defTabSz="466725">
            <a:lnSpc>
              <a:spcPct val="90000"/>
            </a:lnSpc>
            <a:spcBef>
              <a:spcPct val="0"/>
            </a:spcBef>
            <a:spcAft>
              <a:spcPct val="35000"/>
            </a:spcAft>
          </a:pPr>
          <a:r>
            <a:rPr lang="en-US" sz="1050" kern="1200" dirty="0"/>
            <a:t>A specific set of codes is given for generally a specific use case. All Alaska ZIP codes.                                                  </a:t>
          </a:r>
          <a:r>
            <a:rPr lang="en-US" sz="1050" b="1" kern="1200" dirty="0"/>
            <a:t>Code</a:t>
          </a:r>
          <a:r>
            <a:rPr lang="en-US" sz="1050" kern="1200" dirty="0"/>
            <a:t> </a:t>
          </a:r>
          <a:r>
            <a:rPr lang="en-US" sz="1050" kern="1200" dirty="0">
              <a:sym typeface="Wingdings" panose="05000000000000000000" pitchFamily="2" charset="2"/>
            </a:rPr>
            <a:t> 99829 </a:t>
          </a:r>
          <a:r>
            <a:rPr lang="en-US" sz="1050" b="1" kern="1200" dirty="0">
              <a:sym typeface="Wingdings" panose="05000000000000000000" pitchFamily="2" charset="2"/>
            </a:rPr>
            <a:t>Concept</a:t>
          </a:r>
          <a:r>
            <a:rPr lang="en-US" sz="1050" kern="1200" dirty="0">
              <a:sym typeface="Wingdings" panose="05000000000000000000" pitchFamily="2" charset="2"/>
            </a:rPr>
            <a:t>  ZIP code for Hoonah, AK</a:t>
          </a:r>
          <a:endParaRPr lang="en-US" sz="1050" kern="1200" dirty="0"/>
        </a:p>
      </dsp:txBody>
      <dsp:txXfrm>
        <a:off x="3943502" y="1642807"/>
        <a:ext cx="3962142" cy="42866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endParaRPr lang="en-US"/>
          </a:p>
        </p:txBody>
      </p:sp>
      <p:sp>
        <p:nvSpPr>
          <p:cNvPr id="409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endParaRPr 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endParaRPr lang="en-US"/>
          </a:p>
        </p:txBody>
      </p:sp>
      <p:sp>
        <p:nvSpPr>
          <p:cNvPr id="410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fld id="{E592D5FE-85CA-40E6-8273-48A5F35DE01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1</a:t>
            </a:fld>
            <a:endParaRPr lang="en-US" dirty="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Ambiguous—a factor is that standards are written</a:t>
            </a:r>
            <a:r>
              <a:rPr lang="en-US" baseline="0" dirty="0"/>
              <a:t> natural languages</a:t>
            </a:r>
          </a:p>
          <a:p>
            <a:r>
              <a:rPr lang="en-US" baseline="0" dirty="0"/>
              <a:t>Evolving—new versions, like, IHE for some every year. Some terminologies constantly changed.</a:t>
            </a:r>
          </a:p>
          <a:p>
            <a:endParaRPr lang="en-US" baseline="0" dirty="0"/>
          </a:p>
          <a:p>
            <a:r>
              <a:rPr lang="en-US" baseline="0" dirty="0"/>
              <a:t>Because they are consensus based, often will be written to a current—inadequate state, not to a desired state—I’ve actually standard include multiple solutions because of competing vendors products implemented a capability differently.</a:t>
            </a:r>
          </a:p>
          <a:p>
            <a:endParaRPr lang="en-US" baseline="0" dirty="0"/>
          </a:p>
          <a:p>
            <a:r>
              <a:rPr lang="en-US" dirty="0"/>
              <a:t>HL7 v2 IGs, but different</a:t>
            </a:r>
          </a:p>
          <a:p>
            <a:r>
              <a:rPr lang="en-US" dirty="0"/>
              <a:t>Ambiguous</a:t>
            </a:r>
          </a:p>
          <a:p>
            <a:r>
              <a:rPr lang="en-US" dirty="0"/>
              <a:t>Not the responsibility of testers to fill in the gaps—testers can and should request clarification, SDO needs to respond</a:t>
            </a:r>
          </a:p>
          <a:p>
            <a:r>
              <a:rPr lang="en-US" dirty="0"/>
              <a:t>Is FHIR heading in same direction?</a:t>
            </a:r>
          </a:p>
          <a:p>
            <a:endParaRPr lang="en-US" baseline="0" dirty="0"/>
          </a:p>
          <a:p>
            <a:endParaRPr lang="en-US" baseline="0" dirty="0"/>
          </a:p>
          <a:p>
            <a:r>
              <a:rPr lang="en-US" b="1" baseline="0" dirty="0">
                <a:solidFill>
                  <a:srgbClr val="FF0000"/>
                </a:solidFill>
              </a:rPr>
              <a:t>The use of APIs and RESTful services in FHIR is a powerful paradigm, but it does not and cant not mask the inherent complexity in healthcare data exchange. We must still pay attention to how we specify requirements in FHIR, we can’t make the same mistakes we have made in the past, or we will only make incremental change instead of transformative change.</a:t>
            </a:r>
          </a:p>
          <a:p>
            <a:endParaRPr lang="en-US" b="1" baseline="0" dirty="0">
              <a:solidFill>
                <a:srgbClr val="FF0000"/>
              </a:solidFill>
            </a:endParaRPr>
          </a:p>
          <a:p>
            <a:pPr marL="171450" indent="-171450">
              <a:buFont typeface="Arial" panose="020B0604020202020204" pitchFamily="34" charset="0"/>
              <a:buChar char="•"/>
            </a:pPr>
            <a:r>
              <a:rPr lang="en-US" dirty="0"/>
              <a:t>Under specified</a:t>
            </a:r>
          </a:p>
          <a:p>
            <a:pPr marL="171450" indent="-171450">
              <a:buFont typeface="Arial" panose="020B0604020202020204" pitchFamily="34" charset="0"/>
              <a:buChar char="•"/>
            </a:pPr>
            <a:r>
              <a:rPr lang="en-US" dirty="0"/>
              <a:t>Multiple solutions</a:t>
            </a:r>
          </a:p>
          <a:p>
            <a:pPr marL="171450" indent="-171450">
              <a:buFont typeface="Arial" panose="020B0604020202020204" pitchFamily="34" charset="0"/>
              <a:buChar char="•"/>
            </a:pPr>
            <a:r>
              <a:rPr lang="en-US" dirty="0"/>
              <a:t>Conflation of requirements (requirement scoping)</a:t>
            </a:r>
          </a:p>
          <a:p>
            <a:pPr marL="171450" indent="-171450">
              <a:buFont typeface="Arial" panose="020B0604020202020204" pitchFamily="34" charset="0"/>
              <a:buChar char="•"/>
            </a:pPr>
            <a:r>
              <a:rPr lang="en-US" dirty="0"/>
              <a:t>Document current state—not desired state</a:t>
            </a:r>
          </a:p>
          <a:p>
            <a:pPr marL="171450" indent="-171450">
              <a:buFont typeface="Arial" panose="020B0604020202020204" pitchFamily="34" charset="0"/>
              <a:buChar char="•"/>
            </a:pPr>
            <a:r>
              <a:rPr lang="en-US" dirty="0"/>
              <a:t>Not specific enough—e.g., code system binding</a:t>
            </a:r>
          </a:p>
          <a:p>
            <a:pPr marL="171450" indent="-171450">
              <a:buFont typeface="Arial" panose="020B0604020202020204" pitchFamily="34" charset="0"/>
              <a:buChar char="•"/>
            </a:pPr>
            <a:r>
              <a:rPr lang="en-US" dirty="0"/>
              <a:t>Too specific</a:t>
            </a:r>
          </a:p>
          <a:p>
            <a:pPr marL="171450" indent="-171450">
              <a:buFont typeface="Arial" panose="020B0604020202020204" pitchFamily="34" charset="0"/>
              <a:buChar char="•"/>
            </a:pPr>
            <a:r>
              <a:rPr lang="en-US" dirty="0"/>
              <a:t>Poor documentation and typos</a:t>
            </a:r>
          </a:p>
          <a:p>
            <a:pPr marL="171450" indent="-171450">
              <a:buFont typeface="Arial" panose="020B0604020202020204" pitchFamily="34" charset="0"/>
              <a:buChar char="•"/>
            </a:pPr>
            <a:r>
              <a:rPr lang="en-US" dirty="0"/>
              <a:t>Lack of a consistency</a:t>
            </a:r>
          </a:p>
          <a:p>
            <a:pPr marL="171450" indent="-171450">
              <a:buFont typeface="Arial" panose="020B0604020202020204" pitchFamily="34" charset="0"/>
              <a:buChar char="•"/>
            </a:pPr>
            <a:r>
              <a:rPr lang="en-US" dirty="0"/>
              <a:t>Incomplete Use Cases</a:t>
            </a:r>
          </a:p>
          <a:p>
            <a:pPr marL="171450" indent="-171450">
              <a:buFont typeface="Arial" panose="020B0604020202020204" pitchFamily="34" charset="0"/>
              <a:buChar char="•"/>
            </a:pPr>
            <a:r>
              <a:rPr lang="en-US" dirty="0"/>
              <a:t>Absence of harmonized requirement specification methodology</a:t>
            </a:r>
          </a:p>
          <a:p>
            <a:pPr marL="171450" indent="-171450">
              <a:buFont typeface="Arial" panose="020B0604020202020204" pitchFamily="34" charset="0"/>
              <a:buChar char="•"/>
            </a:pPr>
            <a:r>
              <a:rPr lang="en-US" dirty="0"/>
              <a:t>Insufficient requirement specification mechanisms</a:t>
            </a:r>
          </a:p>
          <a:p>
            <a:pPr marL="171450" indent="-171450">
              <a:buFont typeface="Arial" panose="020B0604020202020204" pitchFamily="34" charset="0"/>
              <a:buChar char="•"/>
            </a:pPr>
            <a:r>
              <a:rPr lang="en-US" dirty="0"/>
              <a:t>Lack of reference and pilot implementations</a:t>
            </a:r>
          </a:p>
          <a:p>
            <a:pPr marL="171450" indent="-171450">
              <a:buFont typeface="Arial" panose="020B0604020202020204" pitchFamily="34" charset="0"/>
              <a:buChar char="•"/>
            </a:pPr>
            <a:r>
              <a:rPr lang="en-US" dirty="0"/>
              <a:t>Lack of testing</a:t>
            </a:r>
          </a:p>
          <a:p>
            <a:pPr marL="171450" indent="-171450">
              <a:buFont typeface="Arial" panose="020B0604020202020204" pitchFamily="34" charset="0"/>
              <a:buChar char="•"/>
            </a:pPr>
            <a:r>
              <a:rPr lang="en-US" dirty="0"/>
              <a:t>Improper scoping</a:t>
            </a:r>
          </a:p>
          <a:p>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10</a:t>
            </a:fld>
            <a:endParaRPr lang="en-US" dirty="0"/>
          </a:p>
        </p:txBody>
      </p:sp>
    </p:spTree>
    <p:extLst>
      <p:ext uri="{BB962C8B-B14F-4D97-AF65-F5344CB8AC3E}">
        <p14:creationId xmlns:p14="http://schemas.microsoft.com/office/powerpoint/2010/main" val="3006992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D9405A-801D-4EEA-B2FD-F8DC5CDC8C24}"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171450" indent="-171450">
              <a:buFont typeface="Arial" panose="020B0604020202020204" pitchFamily="34" charset="0"/>
              <a:buChar char="•"/>
            </a:pPr>
            <a:r>
              <a:rPr lang="en-US" dirty="0"/>
              <a:t>Source</a:t>
            </a:r>
            <a:r>
              <a:rPr lang="en-US" baseline="0" dirty="0"/>
              <a:t> HL7 v2 ELR Feb. 2010 (Used in ONC 2014 and 2015 Edition Certification Testing)</a:t>
            </a:r>
          </a:p>
          <a:p>
            <a:pPr marL="171450" indent="-171450">
              <a:buFont typeface="Arial" panose="020B0604020202020204" pitchFamily="34" charset="0"/>
              <a:buChar char="•"/>
            </a:pPr>
            <a:r>
              <a:rPr lang="en-US" baseline="0" dirty="0"/>
              <a:t>NIST with CDC and AHPL created 42 page clarification document so that adequate testing could be performed.</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Don’t want to be too critical of SDOs, but we need clear and concise requirements. If implementers don’t interpret the requirements in the same way, interoperability is hindered.</a:t>
            </a:r>
          </a:p>
          <a:p>
            <a:pPr marL="0" indent="0">
              <a:buFont typeface="Arial" panose="020B0604020202020204" pitchFamily="34" charset="0"/>
              <a:buNone/>
            </a:pPr>
            <a:r>
              <a:rPr lang="en-US" baseline="0" dirty="0"/>
              <a:t>Implementers need to invest time and effort to ensure better specifications, make sure they participate in ballots and demand clear and concise requirements.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Better understanding of the conformance, how to write requirements, more powerful conformance constructs can aid in this effort. This is the main point to pointing out the poor specifications.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516592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Computability</a:t>
            </a:r>
            <a:endParaRPr lang="en-US" dirty="0"/>
          </a:p>
        </p:txBody>
      </p:sp>
      <p:sp>
        <p:nvSpPr>
          <p:cNvPr id="4" name="Slide Number Placeholder 3"/>
          <p:cNvSpPr>
            <a:spLocks noGrp="1"/>
          </p:cNvSpPr>
          <p:nvPr>
            <p:ph type="sldNum" sz="quarter" idx="10"/>
          </p:nvPr>
        </p:nvSpPr>
        <p:spPr/>
        <p:txBody>
          <a:bodyPr/>
          <a:lstStyle/>
          <a:p>
            <a:fld id="{E592D5FE-85CA-40E6-8273-48A5F35DE016}" type="slidenum">
              <a:rPr lang="en-US" smtClean="0"/>
              <a:pPr/>
              <a:t>12</a:t>
            </a:fld>
            <a:endParaRPr lang="en-US"/>
          </a:p>
        </p:txBody>
      </p:sp>
    </p:spTree>
    <p:extLst>
      <p:ext uri="{BB962C8B-B14F-4D97-AF65-F5344CB8AC3E}">
        <p14:creationId xmlns:p14="http://schemas.microsoft.com/office/powerpoint/2010/main" val="2551782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13</a:t>
            </a:fld>
            <a:endParaRPr lang="en-US" dirty="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7131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14</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67221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15</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Conformance is</a:t>
            </a:r>
            <a:r>
              <a:rPr lang="en-US" baseline="0" dirty="0"/>
              <a:t> determined based on a claim of conformance to a particular specification (which can be a national implementation guide or a local specification).</a:t>
            </a:r>
            <a:endParaRPr lang="en-US" dirty="0"/>
          </a:p>
        </p:txBody>
      </p:sp>
    </p:spTree>
    <p:extLst>
      <p:ext uri="{BB962C8B-B14F-4D97-AF65-F5344CB8AC3E}">
        <p14:creationId xmlns:p14="http://schemas.microsoft.com/office/powerpoint/2010/main" val="1155328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16</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02910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17</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That</a:t>
            </a:r>
            <a:r>
              <a:rPr lang="en-US" baseline="0" dirty="0"/>
              <a:t> is</a:t>
            </a:r>
            <a:r>
              <a:rPr lang="en-US" dirty="0"/>
              <a:t>, is the derived specification a proper set of requirements on the base specification</a:t>
            </a:r>
            <a:r>
              <a:rPr lang="en-US" baseline="0" dirty="0"/>
              <a:t> (If an element is Required in the base, a derived specification can’t change it to Optional and be considered compliant).</a:t>
            </a:r>
            <a:endParaRPr lang="en-US" dirty="0"/>
          </a:p>
          <a:p>
            <a:r>
              <a:rPr lang="en-US" dirty="0"/>
              <a:t>Compliance is often a term used in place of conformance—hard</a:t>
            </a:r>
            <a:r>
              <a:rPr lang="en-US" baseline="0" dirty="0"/>
              <a:t> to argue that it is wrong, conformance is the better term for describing if systems implement requirements and we will put a stake in the ground and use these terms as defined here. We will use ISO’s definition of conformance.</a:t>
            </a:r>
          </a:p>
          <a:p>
            <a:endParaRPr lang="en-US" baseline="0" dirty="0"/>
          </a:p>
          <a:p>
            <a:r>
              <a:rPr lang="en-US" baseline="0" dirty="0"/>
              <a:t>In order to determine conformance of a system, complete documentation is necessary. This however is often not the case. Compliance of the complete documentation of the interface can be assessed with the higher level profile. Missing documentation hinders conformance and compliance assessment.</a:t>
            </a:r>
            <a:endParaRPr lang="en-US" dirty="0"/>
          </a:p>
        </p:txBody>
      </p:sp>
    </p:spTree>
    <p:extLst>
      <p:ext uri="{BB962C8B-B14F-4D97-AF65-F5344CB8AC3E}">
        <p14:creationId xmlns:p14="http://schemas.microsoft.com/office/powerpoint/2010/main" val="1453005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18</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Compatibility is a concept that is determined from</a:t>
            </a:r>
            <a:r>
              <a:rPr lang="en-US" baseline="0" dirty="0"/>
              <a:t> the receiver perspective. The receiver is the “party” that needs to perform a certain function with the data received. If data is not available to perform a function then the sending/receiving pair is non-compatible. Compatibility is a pre-requisite for interoperability. More on this topic later in this tutorial.</a:t>
            </a:r>
            <a:endParaRPr lang="en-US" dirty="0"/>
          </a:p>
        </p:txBody>
      </p:sp>
    </p:spTree>
    <p:extLst>
      <p:ext uri="{BB962C8B-B14F-4D97-AF65-F5344CB8AC3E}">
        <p14:creationId xmlns:p14="http://schemas.microsoft.com/office/powerpoint/2010/main" val="2601423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19</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174708" indent="-174708">
              <a:buFont typeface="Arial" panose="020B0604020202020204" pitchFamily="34" charset="0"/>
              <a:buChar char="•"/>
            </a:pPr>
            <a:r>
              <a:rPr lang="en-US" dirty="0"/>
              <a:t>Key Terms (white boxes) as they related to specifications and implementations (rose</a:t>
            </a:r>
            <a:r>
              <a:rPr lang="en-US" baseline="0" dirty="0"/>
              <a:t> </a:t>
            </a:r>
            <a:r>
              <a:rPr lang="en-US" dirty="0"/>
              <a:t>boxes).</a:t>
            </a:r>
          </a:p>
          <a:p>
            <a:pPr marL="174708" indent="-174708">
              <a:buFont typeface="Arial" panose="020B0604020202020204" pitchFamily="34" charset="0"/>
              <a:buChar char="•"/>
            </a:pPr>
            <a:r>
              <a:rPr lang="en-US" dirty="0"/>
              <a:t>Specification is the standard that contain the requirements. Specifications can be profiled (i.e., constrained further) to meet the needs of a refined use case. The result is a derived specification.</a:t>
            </a:r>
          </a:p>
          <a:p>
            <a:pPr marL="174708" indent="-174708">
              <a:buFont typeface="Arial" panose="020B0604020202020204" pitchFamily="34" charset="0"/>
              <a:buChar char="•"/>
            </a:pPr>
            <a:r>
              <a:rPr lang="en-US" dirty="0"/>
              <a:t>Specifications are implemented.</a:t>
            </a:r>
          </a:p>
          <a:p>
            <a:endParaRPr lang="en-US" dirty="0"/>
          </a:p>
        </p:txBody>
      </p:sp>
    </p:spTree>
    <p:extLst>
      <p:ext uri="{BB962C8B-B14F-4D97-AF65-F5344CB8AC3E}">
        <p14:creationId xmlns:p14="http://schemas.microsoft.com/office/powerpoint/2010/main" val="667130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2</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20</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Profiling: Refinements of the standard via constraints and extension.</a:t>
            </a:r>
          </a:p>
          <a:p>
            <a:r>
              <a:rPr lang="en-US" dirty="0"/>
              <a:t>NOTE: Can implement to the same profiled standard (which is often the goal when the same expectations are the same for sender and receiver).</a:t>
            </a:r>
          </a:p>
          <a:p>
            <a:endParaRPr lang="en-US" dirty="0"/>
          </a:p>
          <a:p>
            <a:r>
              <a:rPr lang="en-US" dirty="0"/>
              <a:t>NOTE 2: A derived specification is a profile, but documentation of</a:t>
            </a:r>
            <a:r>
              <a:rPr lang="en-US" baseline="0" dirty="0"/>
              <a:t> an interface is also considered a “derived specification”.</a:t>
            </a:r>
            <a:endParaRPr lang="en-US" dirty="0"/>
          </a:p>
        </p:txBody>
      </p:sp>
    </p:spTree>
    <p:extLst>
      <p:ext uri="{BB962C8B-B14F-4D97-AF65-F5344CB8AC3E}">
        <p14:creationId xmlns:p14="http://schemas.microsoft.com/office/powerpoint/2010/main" val="4222396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21</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Profiling: Refinements of the standard via constraints and extension.</a:t>
            </a:r>
          </a:p>
          <a:p>
            <a:r>
              <a:rPr lang="en-US" dirty="0"/>
              <a:t>NOTE: Can implement to the same profiled standard (which is often the goal when the same expectations are the same for sender and receiver).</a:t>
            </a:r>
          </a:p>
          <a:p>
            <a:endParaRPr lang="en-US" dirty="0"/>
          </a:p>
          <a:p>
            <a:r>
              <a:rPr lang="en-US" dirty="0"/>
              <a:t>NOTE 2: A derived specification is a profile, but documentation of</a:t>
            </a:r>
            <a:r>
              <a:rPr lang="en-US" baseline="0" dirty="0"/>
              <a:t> an interface is also considered a “derived specification”.</a:t>
            </a:r>
            <a:endParaRPr lang="en-US" dirty="0"/>
          </a:p>
        </p:txBody>
      </p:sp>
    </p:spTree>
    <p:extLst>
      <p:ext uri="{BB962C8B-B14F-4D97-AF65-F5344CB8AC3E}">
        <p14:creationId xmlns:p14="http://schemas.microsoft.com/office/powerpoint/2010/main" val="1131817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22</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48056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23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a:p>
            <a:r>
              <a:rPr lang="en-US" dirty="0"/>
              <a:t>This is a common diagram</a:t>
            </a:r>
            <a:r>
              <a:rPr lang="en-US" baseline="0" dirty="0"/>
              <a:t> (others are equally valid). The grouping of the interoperability layers will vary depending on perspective. The lower levels are taken more or less for granted.</a:t>
            </a:r>
          </a:p>
          <a:p>
            <a:endParaRPr lang="en-US" baseline="0" dirty="0"/>
          </a:p>
          <a:p>
            <a:r>
              <a:rPr lang="en-US" baseline="0" dirty="0"/>
              <a:t>Standards are necessary at each layer—the higher we go up the more complex we get; thus the harder it is to achieve “automated” interoperability.</a:t>
            </a:r>
            <a:endParaRPr lang="en-US" dirty="0"/>
          </a:p>
        </p:txBody>
      </p:sp>
    </p:spTree>
    <p:extLst>
      <p:ext uri="{BB962C8B-B14F-4D97-AF65-F5344CB8AC3E}">
        <p14:creationId xmlns:p14="http://schemas.microsoft.com/office/powerpoint/2010/main" val="3766840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24</a:t>
            </a:fld>
            <a:endParaRPr lang="en-US" dirty="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75694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25</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14704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26</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6312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27</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For example, HL7 v2 has a very rich set of conformance constructs that allow for precise definition (although often they are not used to their</a:t>
            </a:r>
            <a:r>
              <a:rPr lang="en-US" baseline="0" dirty="0"/>
              <a:t> full capacity in many implementation guides. On the other hand, NCPDP SCRIPT provides a limited set of conformance constructs.</a:t>
            </a:r>
            <a:endParaRPr lang="en-US" dirty="0"/>
          </a:p>
        </p:txBody>
      </p:sp>
    </p:spTree>
    <p:extLst>
      <p:ext uri="{BB962C8B-B14F-4D97-AF65-F5344CB8AC3E}">
        <p14:creationId xmlns:p14="http://schemas.microsoft.com/office/powerpoint/2010/main" val="3639479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28</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This slide is from the sender’s perspective.</a:t>
            </a:r>
          </a:p>
          <a:p>
            <a:endParaRPr lang="en-US" dirty="0"/>
          </a:p>
          <a:p>
            <a:r>
              <a:rPr lang="en-US" dirty="0"/>
              <a:t>Additional text is provided in the standard that describes the concept being conveyed by the element. Moreover, the implied requirement for the application is to support the concept of Administrative Gender (as a pre-condition), which is typically agnostic to the interface specification.</a:t>
            </a:r>
          </a:p>
          <a:p>
            <a:endParaRPr lang="en-US" dirty="0"/>
          </a:p>
          <a:p>
            <a:r>
              <a:rPr lang="en-US" dirty="0"/>
              <a:t>We assume that the value set specification indicates these requirements. Unfortunately, too often seen in practice value set specifications in implementation guides are underspecified and/or ambiguous.</a:t>
            </a:r>
          </a:p>
          <a:p>
            <a:endParaRPr lang="en-US" dirty="0"/>
          </a:p>
          <a:p>
            <a:r>
              <a:rPr lang="en-US" dirty="0"/>
              <a:t>Some liberties</a:t>
            </a:r>
            <a:r>
              <a:rPr lang="en-US" baseline="0" dirty="0"/>
              <a:t> are taken here with this slide, v2 formally doesn’t have binding strength and this probably equates to more requirements than listed—but it is to convey the idea.</a:t>
            </a:r>
            <a:endParaRPr lang="en-US" dirty="0"/>
          </a:p>
          <a:p>
            <a:endParaRPr lang="en-US" dirty="0"/>
          </a:p>
        </p:txBody>
      </p:sp>
    </p:spTree>
    <p:extLst>
      <p:ext uri="{BB962C8B-B14F-4D97-AF65-F5344CB8AC3E}">
        <p14:creationId xmlns:p14="http://schemas.microsoft.com/office/powerpoint/2010/main" val="88954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29</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Data Types:</a:t>
            </a:r>
            <a:r>
              <a:rPr lang="en-US" baseline="0" dirty="0"/>
              <a:t> NM (HL7 v2) and primitive, AD (CDA), and </a:t>
            </a:r>
            <a:r>
              <a:rPr lang="en-US" baseline="0" dirty="0" err="1"/>
              <a:t>HumanName</a:t>
            </a:r>
            <a:r>
              <a:rPr lang="en-US" baseline="0" dirty="0"/>
              <a:t> (FHIR). </a:t>
            </a:r>
          </a:p>
          <a:p>
            <a:endParaRPr lang="en-US" baseline="0" dirty="0"/>
          </a:p>
          <a:p>
            <a:r>
              <a:rPr lang="en-US" baseline="0" dirty="0"/>
              <a:t>NOTE: for length, it is the number of characters, not the number of bytes it takes to represent the data.</a:t>
            </a:r>
            <a:endParaRPr lang="en-US" dirty="0"/>
          </a:p>
        </p:txBody>
      </p:sp>
    </p:spTree>
    <p:extLst>
      <p:ext uri="{BB962C8B-B14F-4D97-AF65-F5344CB8AC3E}">
        <p14:creationId xmlns:p14="http://schemas.microsoft.com/office/powerpoint/2010/main" val="1606310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3</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952421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30</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For example, HL7 v2 has a very rich set of conformance constructs that allow for precise definition (although often they are not used to their</a:t>
            </a:r>
            <a:r>
              <a:rPr lang="en-US" baseline="0" dirty="0"/>
              <a:t> full capacity in many implementation guides. On the other hand, NCPDP SCRIPT provides a limited set of conformance constructs.</a:t>
            </a:r>
            <a:endParaRPr lang="en-US" dirty="0"/>
          </a:p>
        </p:txBody>
      </p:sp>
    </p:spTree>
    <p:extLst>
      <p:ext uri="{BB962C8B-B14F-4D97-AF65-F5344CB8AC3E}">
        <p14:creationId xmlns:p14="http://schemas.microsoft.com/office/powerpoint/2010/main" val="949105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31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8425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32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smtClean="0"/>
              <a:t>Why you need</a:t>
            </a:r>
            <a:r>
              <a:rPr lang="en-US" baseline="0" dirty="0" smtClean="0"/>
              <a:t> profiling.</a:t>
            </a:r>
            <a:endParaRPr lang="en-US" dirty="0" smtClean="0"/>
          </a:p>
          <a:p>
            <a:r>
              <a:rPr lang="en-US" dirty="0" smtClean="0"/>
              <a:t>Note</a:t>
            </a:r>
            <a:r>
              <a:rPr lang="en-US" dirty="0"/>
              <a:t>, US Postal code system could also be a value set.</a:t>
            </a:r>
          </a:p>
        </p:txBody>
      </p:sp>
    </p:spTree>
    <p:extLst>
      <p:ext uri="{BB962C8B-B14F-4D97-AF65-F5344CB8AC3E}">
        <p14:creationId xmlns:p14="http://schemas.microsoft.com/office/powerpoint/2010/main" val="3345423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33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Note, description</a:t>
            </a:r>
            <a:r>
              <a:rPr lang="en-US" baseline="0" dirty="0"/>
              <a:t> of LOINC</a:t>
            </a:r>
            <a:r>
              <a:rPr lang="en-US" dirty="0"/>
              <a:t> code</a:t>
            </a:r>
            <a:r>
              <a:rPr lang="en-US" baseline="0" dirty="0"/>
              <a:t> have been shorten for readability.</a:t>
            </a:r>
            <a:r>
              <a:rPr lang="en-US" dirty="0"/>
              <a:t> </a:t>
            </a:r>
          </a:p>
          <a:p>
            <a:endParaRPr lang="en-US" dirty="0"/>
          </a:p>
          <a:p>
            <a:r>
              <a:rPr lang="en-US" dirty="0"/>
              <a:t>Value Set and Code System is referring to the entire table; Concept Domain is referring to the “NIP</a:t>
            </a:r>
            <a:r>
              <a:rPr lang="en-US" baseline="0" dirty="0"/>
              <a:t> …” only.</a:t>
            </a:r>
            <a:endParaRPr lang="en-US" dirty="0"/>
          </a:p>
        </p:txBody>
      </p:sp>
    </p:spTree>
    <p:extLst>
      <p:ext uri="{BB962C8B-B14F-4D97-AF65-F5344CB8AC3E}">
        <p14:creationId xmlns:p14="http://schemas.microsoft.com/office/powerpoint/2010/main" val="2707302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34</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838486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D9405A-801D-4EEA-B2FD-F8DC5CDC8C24}"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10158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36</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456797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37</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727324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38</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These are the common terms that we will start with. More will be added as we move along.</a:t>
            </a:r>
          </a:p>
        </p:txBody>
      </p:sp>
    </p:spTree>
    <p:extLst>
      <p:ext uri="{BB962C8B-B14F-4D97-AF65-F5344CB8AC3E}">
        <p14:creationId xmlns:p14="http://schemas.microsoft.com/office/powerpoint/2010/main" val="2443604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EFF599-57A5-464D-BBDE-DD73E3C700F9}"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12234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4</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290109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D9405A-801D-4EEA-B2FD-F8DC5CDC8C24}"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885328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D9405A-801D-4EEA-B2FD-F8DC5CDC8C24}"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238220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42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Comments for response to conformance violation of assessment in the production environment:</a:t>
            </a:r>
          </a:p>
          <a:p>
            <a:pPr marL="171450" indent="-171450">
              <a:buFont typeface="Arial" panose="020B0604020202020204" pitchFamily="34" charset="0"/>
              <a:buChar char="•"/>
            </a:pPr>
            <a:r>
              <a:rPr lang="en-US" dirty="0"/>
              <a:t>Should a receiver process a message, document, resource, etc., if a non-conformity is found? </a:t>
            </a:r>
            <a:r>
              <a:rPr lang="en-US" dirty="0">
                <a:solidFill>
                  <a:schemeClr val="accent5">
                    <a:lumMod val="50000"/>
                  </a:schemeClr>
                </a:solidFill>
              </a:rPr>
              <a:t>“It depends”</a:t>
            </a:r>
          </a:p>
          <a:p>
            <a:pPr marL="171450" indent="-171450">
              <a:buFont typeface="Arial" panose="020B0604020202020204" pitchFamily="34" charset="0"/>
              <a:buChar char="•"/>
            </a:pPr>
            <a:r>
              <a:rPr lang="en-US" dirty="0"/>
              <a:t>Non-conformity with valid data is better than no data at all</a:t>
            </a:r>
          </a:p>
          <a:p>
            <a:pPr marL="171450" indent="-171450">
              <a:buFont typeface="Arial" panose="020B0604020202020204" pitchFamily="34" charset="0"/>
              <a:buChar char="•"/>
            </a:pPr>
            <a:r>
              <a:rPr lang="en-US" dirty="0"/>
              <a:t>Partial data is most cases is better than no data at all</a:t>
            </a:r>
          </a:p>
          <a:p>
            <a:pPr marL="171450" indent="-171450">
              <a:buFont typeface="Arial" panose="020B0604020202020204" pitchFamily="34" charset="0"/>
              <a:buChar char="•"/>
            </a:pPr>
            <a:r>
              <a:rPr lang="en-US" dirty="0"/>
              <a:t>The severity of the non-conformity must be considered</a:t>
            </a:r>
          </a:p>
          <a:p>
            <a:pPr marL="171450" indent="-171450">
              <a:buFont typeface="Arial" panose="020B0604020202020204" pitchFamily="34" charset="0"/>
              <a:buChar char="•"/>
            </a:pPr>
            <a:r>
              <a:rPr lang="en-US" dirty="0"/>
              <a:t>Conformity assessment is not an end-all, it is a useful tool for initial assessment of data quality</a:t>
            </a:r>
          </a:p>
          <a:p>
            <a:endParaRPr lang="en-US" dirty="0"/>
          </a:p>
        </p:txBody>
      </p:sp>
    </p:spTree>
    <p:extLst>
      <p:ext uri="{BB962C8B-B14F-4D97-AF65-F5344CB8AC3E}">
        <p14:creationId xmlns:p14="http://schemas.microsoft.com/office/powerpoint/2010/main" val="9063044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EFF599-57A5-464D-BBDE-DD73E3C700F9}"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553637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D9405A-801D-4EEA-B2FD-F8DC5CDC8C24}"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621650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D9405A-801D-4EEA-B2FD-F8DC5CDC8C24}"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a:buClr>
                <a:srgbClr val="0070C0"/>
              </a:buClr>
              <a:buFont typeface="Wingdings" panose="05000000000000000000" pitchFamily="2" charset="2"/>
              <a:buChar char="Ø"/>
            </a:pPr>
            <a:r>
              <a:rPr lang="en-US" sz="1200" dirty="0"/>
              <a:t>The context-based operational mode validates messages associated with a given test script that includes data for a specific test scenario</a:t>
            </a:r>
          </a:p>
          <a:p>
            <a:pPr lvl="1">
              <a:buClr>
                <a:srgbClr val="0070C0"/>
              </a:buClr>
              <a:buFont typeface="Wingdings" panose="05000000000000000000" pitchFamily="2" charset="2"/>
              <a:buChar char="Ø"/>
            </a:pPr>
            <a:r>
              <a:rPr lang="en-US" sz="1200" dirty="0"/>
              <a:t>The EHR creates a message that corresponds to the test data provided in the test script – Supports different use cases (Administered, Refusal, etc.)</a:t>
            </a:r>
          </a:p>
          <a:p>
            <a:pPr lvl="1">
              <a:buClr>
                <a:srgbClr val="0070C0"/>
              </a:buClr>
              <a:buFont typeface="Wingdings" panose="05000000000000000000" pitchFamily="2" charset="2"/>
              <a:buChar char="Ø"/>
            </a:pPr>
            <a:r>
              <a:rPr lang="en-US" sz="1200" dirty="0"/>
              <a:t>Testing will include the technical requirements and content-specific requirements specified in the test case</a:t>
            </a:r>
          </a:p>
          <a:p>
            <a:pPr>
              <a:buClr>
                <a:srgbClr val="0070C0"/>
              </a:buClr>
              <a:buFont typeface="Wingdings" panose="05000000000000000000" pitchFamily="2" charset="2"/>
              <a:buChar char="Ø"/>
            </a:pPr>
            <a:r>
              <a:rPr lang="en-US" sz="1200" dirty="0"/>
              <a:t>Context (specific Test Scenario, etc.) is known to validation tool</a:t>
            </a:r>
          </a:p>
          <a:p>
            <a:pPr>
              <a:buClr>
                <a:srgbClr val="0070C0"/>
              </a:buClr>
              <a:buFont typeface="Wingdings" panose="05000000000000000000" pitchFamily="2" charset="2"/>
              <a:buChar char="Ø"/>
            </a:pPr>
            <a:r>
              <a:rPr lang="en-US" sz="1200" dirty="0"/>
              <a:t>Provides a method for testing/assessing a message for all conformance requirements of an Implementation Guide </a:t>
            </a:r>
          </a:p>
          <a:p>
            <a:pPr>
              <a:buClr>
                <a:srgbClr val="0070C0"/>
              </a:buClr>
              <a:buFont typeface="Wingdings" panose="05000000000000000000" pitchFamily="2" charset="2"/>
              <a:buChar char="Ø"/>
            </a:pPr>
            <a:r>
              <a:rPr lang="en-US" sz="1200" dirty="0"/>
              <a:t>Is used for certifying EHR technologies for the ONC certification criteria</a:t>
            </a:r>
          </a:p>
          <a:p>
            <a:pPr>
              <a:buClr>
                <a:srgbClr val="0070C0"/>
              </a:buClr>
              <a:buFont typeface="Wingdings" panose="05000000000000000000" pitchFamily="2" charset="2"/>
              <a:buChar char="Ø"/>
            </a:pPr>
            <a:r>
              <a:rPr lang="en-US" sz="1200" b="1" dirty="0"/>
              <a:t>Significantly expands the scope of testing</a:t>
            </a:r>
          </a:p>
          <a:p>
            <a:pPr lvl="1">
              <a:buClr>
                <a:srgbClr val="0070C0"/>
              </a:buClr>
              <a:buFont typeface="Wingdings" panose="05000000000000000000" pitchFamily="2" charset="2"/>
              <a:buChar char="Ø"/>
            </a:pPr>
            <a:r>
              <a:rPr lang="en-US" sz="1200" dirty="0"/>
              <a:t>Usage: Required, but may be empty (RE),  Conditionals (C)</a:t>
            </a:r>
          </a:p>
          <a:p>
            <a:pPr lvl="1">
              <a:buClr>
                <a:srgbClr val="0070C0"/>
              </a:buClr>
              <a:buFont typeface="Wingdings" panose="05000000000000000000" pitchFamily="2" charset="2"/>
              <a:buChar char="Ø"/>
            </a:pPr>
            <a:r>
              <a:rPr lang="en-US" sz="1200" dirty="0"/>
              <a:t>Cardinality: Ranges</a:t>
            </a:r>
          </a:p>
          <a:p>
            <a:pPr lvl="1">
              <a:buClr>
                <a:srgbClr val="0070C0"/>
              </a:buClr>
              <a:buFont typeface="Wingdings" panose="05000000000000000000" pitchFamily="2" charset="2"/>
              <a:buChar char="Ø"/>
            </a:pPr>
            <a:r>
              <a:rPr lang="en-US" sz="1200" dirty="0"/>
              <a:t>Length: Ranges</a:t>
            </a:r>
          </a:p>
          <a:p>
            <a:pPr lvl="1">
              <a:buClr>
                <a:srgbClr val="0070C0"/>
              </a:buClr>
              <a:buFont typeface="Wingdings" panose="05000000000000000000" pitchFamily="2" charset="2"/>
              <a:buChar char="Ø"/>
            </a:pPr>
            <a:r>
              <a:rPr lang="en-US" sz="1200" dirty="0"/>
              <a:t>Vocabulary</a:t>
            </a:r>
          </a:p>
          <a:p>
            <a:pPr>
              <a:buClr>
                <a:srgbClr val="0070C0"/>
              </a:buClr>
              <a:buFont typeface="Wingdings" panose="05000000000000000000" pitchFamily="2" charset="2"/>
              <a:buChar char="Ø"/>
            </a:pPr>
            <a:r>
              <a:rPr lang="en-US" sz="1200" b="1" dirty="0"/>
              <a:t>Helps Interpretation and Use of the Standards</a:t>
            </a:r>
          </a:p>
          <a:p>
            <a:endParaRPr lang="en-US" dirty="0"/>
          </a:p>
        </p:txBody>
      </p:sp>
    </p:spTree>
    <p:extLst>
      <p:ext uri="{BB962C8B-B14F-4D97-AF65-F5344CB8AC3E}">
        <p14:creationId xmlns:p14="http://schemas.microsoft.com/office/powerpoint/2010/main" val="31181309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D9405A-801D-4EEA-B2FD-F8DC5CDC8C24}"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696791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D9405A-801D-4EEA-B2FD-F8DC5CDC8C24}"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961698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D9405A-801D-4EEA-B2FD-F8DC5CDC8C24}"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504840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D9405A-801D-4EEA-B2FD-F8DC5CDC8C24}"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The relationship among the standard, conformance testing, conformity assessment, and certification is similar to that of a set of inter-connected building blocks. None of the outer-layers of blocks can be performed unless the inner-layers of blocks have been completed. Thus, conformance testing can not be performed unless the standard (with its conformance clauses and clear, testable requirements) has been completed. Conformity assessment (processes and policies for testing) can not be implemented until the standard and the conformance testing test suite are in place. Finally, certification can only be accomplished when all of the three lower-level building blocks are in place, and one can stop anywhere along this spectrum. Many standards exist without conformance testing or certification. Some standards have associated conformance tests but no certification regimen, while some standards incorporate all the components up to and including certification.</a:t>
            </a:r>
          </a:p>
        </p:txBody>
      </p:sp>
    </p:spTree>
    <p:extLst>
      <p:ext uri="{BB962C8B-B14F-4D97-AF65-F5344CB8AC3E}">
        <p14:creationId xmlns:p14="http://schemas.microsoft.com/office/powerpoint/2010/main" val="1023123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5</a:t>
            </a:fld>
            <a:endParaRPr lang="en-US" dirty="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59356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51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848314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52</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466564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D9405A-801D-4EEA-B2FD-F8DC5CDC8C24}"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Applicable to any standard product family.</a:t>
            </a:r>
          </a:p>
        </p:txBody>
      </p:sp>
    </p:spTree>
    <p:extLst>
      <p:ext uri="{BB962C8B-B14F-4D97-AF65-F5344CB8AC3E}">
        <p14:creationId xmlns:p14="http://schemas.microsoft.com/office/powerpoint/2010/main" val="14574073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58</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NIST HL7 v2 XML format. To be submitted to HL7</a:t>
            </a:r>
            <a:r>
              <a:rPr lang="en-US" baseline="0" dirty="0"/>
              <a:t> to standardize. The NIST format adds additional conformance constructs.</a:t>
            </a:r>
            <a:endParaRPr lang="en-US" dirty="0"/>
          </a:p>
        </p:txBody>
      </p:sp>
    </p:spTree>
    <p:extLst>
      <p:ext uri="{BB962C8B-B14F-4D97-AF65-F5344CB8AC3E}">
        <p14:creationId xmlns:p14="http://schemas.microsoft.com/office/powerpoint/2010/main" val="25544082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60</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326968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61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7977962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62</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683470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63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476395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64</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Creating</a:t>
            </a:r>
            <a:r>
              <a:rPr lang="en-US" baseline="0" dirty="0"/>
              <a:t> well-defined standard is one of the main purposes of this tutorial (and what a well-defined standard means).</a:t>
            </a:r>
          </a:p>
          <a:p>
            <a:r>
              <a:rPr lang="en-US" baseline="0" dirty="0"/>
              <a:t>Conformance provides the principles for understanding and the foundation for testable requirements.</a:t>
            </a:r>
          </a:p>
          <a:p>
            <a:r>
              <a:rPr lang="en-US" baseline="0" dirty="0"/>
              <a:t>Normative standards should not be published unless reference/pilot implementations are created and conformance test tools available.</a:t>
            </a:r>
            <a:endParaRPr lang="en-US" dirty="0"/>
          </a:p>
          <a:p>
            <a:endParaRPr lang="en-US" dirty="0"/>
          </a:p>
        </p:txBody>
      </p:sp>
    </p:spTree>
    <p:extLst>
      <p:ext uri="{BB962C8B-B14F-4D97-AF65-F5344CB8AC3E}">
        <p14:creationId xmlns:p14="http://schemas.microsoft.com/office/powerpoint/2010/main" val="12575150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65</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Implementers/Specifiers can decide how far to go—profiling mechanisms should provide capabilities for a precise specification.</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THERE ARE NO SHORT CUTS—YOU HAVE TO DO IT ONE WAY OR THE OTHER!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These tools help us manage and leverage/reuse existing models.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Think about now Trading Partner C with the same needs.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Improves Patient Safety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Better Data Sharing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Saves Time and Money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Reasonable confidence that the product meets the conformance requirements stated in the standard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Closer to achieving interoperability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Don’t expect “out-of-the-box” interoperability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Local adaptation and testing is necessary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Most likely each integration will still require translation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Reasonable scope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Based on what standards are part of the certification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E.g., if no usability standards, don’t set unrealistic expectations</a:t>
            </a:r>
          </a:p>
          <a:p>
            <a:endParaRPr lang="en-US" dirty="0"/>
          </a:p>
        </p:txBody>
      </p:sp>
    </p:spTree>
    <p:extLst>
      <p:ext uri="{BB962C8B-B14F-4D97-AF65-F5344CB8AC3E}">
        <p14:creationId xmlns:p14="http://schemas.microsoft.com/office/powerpoint/2010/main" val="1119470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6</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171450" indent="-171450">
              <a:buFont typeface="Arial" panose="020B0604020202020204" pitchFamily="34" charset="0"/>
              <a:buChar char="•"/>
            </a:pPr>
            <a:r>
              <a:rPr lang="en-US" b="1" dirty="0" smtClean="0"/>
              <a:t>I show this</a:t>
            </a:r>
            <a:r>
              <a:rPr lang="en-US" b="1" baseline="0" dirty="0" smtClean="0"/>
              <a:t> slide to illustrate the complexity many Health IT systems need to contend with. Systems needs to communicate with many different systems using different standards. These standards include v2 messaging, Clinical Documents Architecture (CDA), 11073 for devices, and more recently FHIR.  It is important that there is a common understanding of the data that is being exchanged. Standards and information models playa critical role to data understanding.</a:t>
            </a:r>
            <a:endParaRPr lang="en-US" b="1"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IMPORTANT </a:t>
            </a:r>
            <a:r>
              <a:rPr lang="en-US" dirty="0"/>
              <a:t>POINT FOR TUTORIAL GOAL: Implementers will have to deal with many standards and will have to map from one standard to another. So understanding the differences in the conformance constructs across the standards is important for achieving this.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Healthcare delivery systems employ many different information systems from different vendors, both within a single organization and across multiple organizations using different standards—there is a need exchange and use data seamlessly.</a:t>
            </a:r>
          </a:p>
          <a:p>
            <a:endParaRPr lang="en-US" dirty="0"/>
          </a:p>
        </p:txBody>
      </p:sp>
    </p:spTree>
    <p:extLst>
      <p:ext uri="{BB962C8B-B14F-4D97-AF65-F5344CB8AC3E}">
        <p14:creationId xmlns:p14="http://schemas.microsoft.com/office/powerpoint/2010/main" val="25766233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FF599-57A5-464D-BBDE-DD73E3C700F9}" type="slidenum">
              <a:rPr lang="en-US"/>
              <a:pPr/>
              <a:t>66</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19571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D9405A-801D-4EEA-B2FD-F8DC5CDC8C24}"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a:t>Applicable to any standard product family.</a:t>
            </a:r>
          </a:p>
        </p:txBody>
      </p:sp>
    </p:spTree>
    <p:extLst>
      <p:ext uri="{BB962C8B-B14F-4D97-AF65-F5344CB8AC3E}">
        <p14:creationId xmlns:p14="http://schemas.microsoft.com/office/powerpoint/2010/main" val="12471640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68</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Implementers/Specifiers can decide how far to go—profiling mechanisms should provide capabilities for a precise specification.</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THERE ARE NO SHORT CUTS—YOU HAVE TO DO IT ONE WAY OR THE OTHER!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These tools help us manage and leverage/reuse existing models.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Think about now Trading Partner C with the same needs.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Improves Patient Safety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Better Data Sharing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Saves Time and Money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Reasonable confidence that the product meets the conformance requirements stated in the standard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Closer to achieving interoperability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Don’t expect “out-of-the-box” interoperability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Local adaptation and testing is necessary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Most likely each integration will still require translation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Reasonable scope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Based on what standards are part of the certification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E.g., if no usability standards, don’t set unrealistic expectations</a:t>
            </a:r>
          </a:p>
          <a:p>
            <a:endParaRPr lang="en-US" dirty="0"/>
          </a:p>
        </p:txBody>
      </p:sp>
    </p:spTree>
    <p:extLst>
      <p:ext uri="{BB962C8B-B14F-4D97-AF65-F5344CB8AC3E}">
        <p14:creationId xmlns:p14="http://schemas.microsoft.com/office/powerpoint/2010/main" val="148415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7</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dirty="0" smtClean="0"/>
              <a:t>Without standards we are forced into to many point-to-point custom solutions. With standards we can reduced the</a:t>
            </a:r>
            <a:r>
              <a:rPr lang="en-US" baseline="0" dirty="0" smtClean="0"/>
              <a:t> number of interfaces significantly.</a:t>
            </a:r>
            <a:endParaRPr lang="en-US" dirty="0" smtClean="0"/>
          </a:p>
          <a:p>
            <a:endParaRPr lang="en-US" dirty="0" smtClean="0"/>
          </a:p>
          <a:p>
            <a:r>
              <a:rPr lang="en-US" dirty="0" smtClean="0"/>
              <a:t>Formula</a:t>
            </a:r>
            <a:r>
              <a:rPr lang="en-US" dirty="0"/>
              <a:t>:</a:t>
            </a:r>
            <a:r>
              <a:rPr lang="en-US" baseline="0" dirty="0"/>
              <a:t> I = (N^2-N)/2 N= systems, I = interfaces  N=6 </a:t>
            </a:r>
            <a:r>
              <a:rPr lang="en-US" baseline="0" dirty="0">
                <a:sym typeface="Wingdings" panose="05000000000000000000" pitchFamily="2" charset="2"/>
              </a:rPr>
              <a:t> I = ((6*6)-6)/2 = 15</a:t>
            </a:r>
            <a:endParaRPr lang="en-US" dirty="0"/>
          </a:p>
        </p:txBody>
      </p:sp>
    </p:spTree>
    <p:extLst>
      <p:ext uri="{BB962C8B-B14F-4D97-AF65-F5344CB8AC3E}">
        <p14:creationId xmlns:p14="http://schemas.microsoft.com/office/powerpoint/2010/main" val="202242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8</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a:buFont typeface="Wingdings" panose="05000000000000000000" pitchFamily="2" charset="2"/>
              <a:buChar char="q"/>
            </a:pPr>
            <a:r>
              <a:rPr lang="en-US" dirty="0"/>
              <a:t>“well-defined standards” </a:t>
            </a:r>
            <a:r>
              <a:rPr lang="en-US" dirty="0">
                <a:sym typeface="Wingdings" panose="05000000000000000000" pitchFamily="2" charset="2"/>
              </a:rPr>
              <a:t> having and using conformance constructs correctly</a:t>
            </a:r>
            <a:r>
              <a:rPr lang="en-US" dirty="0" smtClean="0">
                <a:sym typeface="Wingdings" panose="05000000000000000000" pitchFamily="2" charset="2"/>
              </a:rPr>
              <a:t>.</a:t>
            </a:r>
            <a:r>
              <a:rPr lang="en-US" dirty="0" smtClean="0"/>
              <a:t> </a:t>
            </a:r>
          </a:p>
          <a:p>
            <a:pPr>
              <a:buFont typeface="Wingdings" panose="05000000000000000000" pitchFamily="2" charset="2"/>
              <a:buChar char="q"/>
            </a:pPr>
            <a:endParaRPr lang="en-US" dirty="0" smtClean="0"/>
          </a:p>
          <a:p>
            <a:pPr>
              <a:buFont typeface="Wingdings" panose="05000000000000000000" pitchFamily="2" charset="2"/>
              <a:buChar char="q"/>
            </a:pPr>
            <a:r>
              <a:rPr lang="en-US" dirty="0" smtClean="0"/>
              <a:t>Single method to specify a requirements</a:t>
            </a:r>
          </a:p>
          <a:p>
            <a:pPr>
              <a:buFont typeface="Wingdings" panose="05000000000000000000" pitchFamily="2" charset="2"/>
              <a:buChar char="q"/>
            </a:pPr>
            <a:r>
              <a:rPr lang="en-US" dirty="0" smtClean="0"/>
              <a:t>Computable</a:t>
            </a:r>
          </a:p>
          <a:p>
            <a:pPr>
              <a:buFont typeface="Wingdings" panose="05000000000000000000" pitchFamily="2" charset="2"/>
              <a:buChar char="q"/>
            </a:pPr>
            <a:r>
              <a:rPr lang="en-US" dirty="0" smtClean="0"/>
              <a:t>Requirements specific for use case</a:t>
            </a:r>
          </a:p>
          <a:p>
            <a:pPr lvl="1">
              <a:buFont typeface="Wingdings" panose="05000000000000000000" pitchFamily="2" charset="2"/>
              <a:buChar char="q"/>
            </a:pPr>
            <a:r>
              <a:rPr lang="en-US" dirty="0" smtClean="0"/>
              <a:t>Codes that are only relevant for use case</a:t>
            </a:r>
          </a:p>
          <a:p>
            <a:pPr>
              <a:buFont typeface="Wingdings" panose="05000000000000000000" pitchFamily="2" charset="2"/>
              <a:buChar char="q"/>
            </a:pPr>
            <a:r>
              <a:rPr lang="en-US" dirty="0" smtClean="0"/>
              <a:t>MORE…..</a:t>
            </a:r>
          </a:p>
          <a:p>
            <a:endParaRPr lang="en-US" dirty="0"/>
          </a:p>
          <a:p>
            <a:endParaRPr lang="en-US" dirty="0" smtClean="0"/>
          </a:p>
          <a:p>
            <a:pPr>
              <a:buFont typeface="Wingdings" panose="05000000000000000000" pitchFamily="2" charset="2"/>
              <a:buChar char="q"/>
            </a:pPr>
            <a:r>
              <a:rPr lang="en-US" dirty="0" smtClean="0"/>
              <a:t>Standards </a:t>
            </a:r>
            <a:r>
              <a:rPr lang="en-US" dirty="0"/>
              <a:t>must be created and adopted</a:t>
            </a:r>
          </a:p>
          <a:p>
            <a:pPr>
              <a:buFont typeface="Wingdings" panose="05000000000000000000" pitchFamily="2" charset="2"/>
              <a:buChar char="q"/>
            </a:pPr>
            <a:r>
              <a:rPr lang="en-US" dirty="0"/>
              <a:t>Not just standards, but well-defined standards (they must be understandable)</a:t>
            </a:r>
          </a:p>
          <a:p>
            <a:pPr>
              <a:buFont typeface="Wingdings" panose="05000000000000000000" pitchFamily="2" charset="2"/>
              <a:buChar char="q"/>
            </a:pPr>
            <a:r>
              <a:rPr lang="en-US" dirty="0"/>
              <a:t>Standards must be specific (profiled for use)</a:t>
            </a:r>
          </a:p>
          <a:p>
            <a:pPr>
              <a:buFont typeface="Wingdings" panose="05000000000000000000" pitchFamily="2" charset="2"/>
              <a:buChar char="q"/>
            </a:pPr>
            <a:r>
              <a:rPr lang="en-US" dirty="0"/>
              <a:t>Standards should/must be represented in a computable format</a:t>
            </a:r>
          </a:p>
          <a:p>
            <a:pPr>
              <a:buFont typeface="Wingdings" panose="05000000000000000000" pitchFamily="2" charset="2"/>
              <a:buChar char="q"/>
            </a:pPr>
            <a:r>
              <a:rPr lang="en-US" dirty="0"/>
              <a:t>Send good acknowledgements</a:t>
            </a:r>
          </a:p>
          <a:p>
            <a:pPr>
              <a:buFont typeface="Wingdings" panose="05000000000000000000" pitchFamily="2" charset="2"/>
              <a:buChar char="q"/>
            </a:pPr>
            <a:r>
              <a:rPr lang="en-US" dirty="0"/>
              <a:t>Implementations must be tested for conformance</a:t>
            </a:r>
          </a:p>
          <a:p>
            <a:pPr>
              <a:buFont typeface="Wingdings" panose="05000000000000000000" pitchFamily="2" charset="2"/>
              <a:buChar char="q"/>
            </a:pPr>
            <a:r>
              <a:rPr lang="en-US" dirty="0"/>
              <a:t>Systems must be tested for interoperability</a:t>
            </a:r>
          </a:p>
          <a:p>
            <a:endParaRPr lang="en-US" dirty="0"/>
          </a:p>
        </p:txBody>
      </p:sp>
    </p:spTree>
    <p:extLst>
      <p:ext uri="{BB962C8B-B14F-4D97-AF65-F5344CB8AC3E}">
        <p14:creationId xmlns:p14="http://schemas.microsoft.com/office/powerpoint/2010/main" val="1228920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9405A-801D-4EEA-B2FD-F8DC5CDC8C24}" type="slidenum">
              <a:rPr lang="en-US"/>
              <a:pPr/>
              <a:t>9</a:t>
            </a:fld>
            <a:endParaRPr lang="en-US" dirty="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08580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3794" name="Group 2"/>
          <p:cNvGrpSpPr>
            <a:grpSpLocks/>
          </p:cNvGrpSpPr>
          <p:nvPr/>
        </p:nvGrpSpPr>
        <p:grpSpPr bwMode="auto">
          <a:xfrm>
            <a:off x="152400" y="152400"/>
            <a:ext cx="8839200" cy="6477000"/>
            <a:chOff x="240" y="288"/>
            <a:chExt cx="5290" cy="3504"/>
          </a:xfrm>
        </p:grpSpPr>
        <p:sp>
          <p:nvSpPr>
            <p:cNvPr id="3379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379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3797" name="Line 5"/>
            <p:cNvSpPr>
              <a:spLocks noChangeShapeType="1"/>
            </p:cNvSpPr>
            <p:nvPr/>
          </p:nvSpPr>
          <p:spPr bwMode="auto">
            <a:xfrm>
              <a:off x="576" y="2256"/>
              <a:ext cx="4608" cy="0"/>
            </a:xfrm>
            <a:prstGeom prst="line">
              <a:avLst/>
            </a:prstGeom>
            <a:noFill/>
            <a:ln w="38100">
              <a:solidFill>
                <a:schemeClr val="accent1"/>
              </a:solidFill>
              <a:round/>
              <a:headEnd/>
              <a:tailEnd/>
            </a:ln>
            <a:effectLst/>
          </p:spPr>
          <p:txBody>
            <a:bodyPr wrap="none" anchor="ctr"/>
            <a:lstStyle/>
            <a:p>
              <a:endParaRPr lang="en-US"/>
            </a:p>
          </p:txBody>
        </p:sp>
      </p:grpSp>
      <p:sp>
        <p:nvSpPr>
          <p:cNvPr id="33799" name="Rectangle 7"/>
          <p:cNvSpPr>
            <a:spLocks noGrp="1" noChangeArrowheads="1"/>
          </p:cNvSpPr>
          <p:nvPr>
            <p:ph type="subTitle" idx="1"/>
          </p:nvPr>
        </p:nvSpPr>
        <p:spPr>
          <a:xfrm>
            <a:off x="1371600" y="39624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10" name="Date Placeholder 9"/>
          <p:cNvSpPr>
            <a:spLocks noGrp="1"/>
          </p:cNvSpPr>
          <p:nvPr>
            <p:ph type="dt" sz="half" idx="10"/>
          </p:nvPr>
        </p:nvSpPr>
        <p:spPr>
          <a:xfrm>
            <a:off x="8382000" y="6637184"/>
            <a:ext cx="609600" cy="143224"/>
          </a:xfrm>
        </p:spPr>
        <p:txBody>
          <a:bodyPr/>
          <a:lstStyle/>
          <a:p>
            <a:r>
              <a:rPr lang="en-US"/>
              <a:t>01/01/2011</a:t>
            </a:r>
            <a:endParaRPr lang="en-US" dirty="0"/>
          </a:p>
        </p:txBody>
      </p:sp>
      <p:sp>
        <p:nvSpPr>
          <p:cNvPr id="11" name="Slide Number Placeholder 10"/>
          <p:cNvSpPr>
            <a:spLocks noGrp="1"/>
          </p:cNvSpPr>
          <p:nvPr>
            <p:ph type="sldNum" sz="quarter" idx="11"/>
          </p:nvPr>
        </p:nvSpPr>
        <p:spPr/>
        <p:txBody>
          <a:bodyPr/>
          <a:lstStyle/>
          <a:p>
            <a:fld id="{DD8FDF0E-2772-4D89-9F72-F3CB15D8B8AB}" type="slidenum">
              <a:rPr lang="en-US" smtClean="0"/>
              <a:pPr/>
              <a:t>‹#›</a:t>
            </a:fld>
            <a:endParaRPr lang="en-US"/>
          </a:p>
        </p:txBody>
      </p:sp>
      <p:sp>
        <p:nvSpPr>
          <p:cNvPr id="12" name="Title 11"/>
          <p:cNvSpPr>
            <a:spLocks noGrp="1"/>
          </p:cNvSpPr>
          <p:nvPr>
            <p:ph type="title"/>
          </p:nvPr>
        </p:nvSpPr>
        <p:spPr/>
        <p:txBody>
          <a:bodyPr/>
          <a:lstStyle/>
          <a:p>
            <a:r>
              <a:rPr lang="en-US" dirty="0"/>
              <a:t>Click to edit Master title style</a:t>
            </a:r>
          </a:p>
        </p:txBody>
      </p:sp>
      <p:sp>
        <p:nvSpPr>
          <p:cNvPr id="14" name="Rectangle 13"/>
          <p:cNvSpPr>
            <a:spLocks noChangeArrowheads="1"/>
          </p:cNvSpPr>
          <p:nvPr userDrawn="1"/>
        </p:nvSpPr>
        <p:spPr bwMode="auto">
          <a:xfrm>
            <a:off x="38100" y="6612924"/>
            <a:ext cx="4419600" cy="276999"/>
          </a:xfrm>
          <a:prstGeom prst="rect">
            <a:avLst/>
          </a:prstGeom>
          <a:noFill/>
          <a:ln w="9525">
            <a:noFill/>
            <a:miter lim="800000"/>
            <a:headEnd/>
            <a:tailEnd/>
          </a:ln>
          <a:effectLst/>
        </p:spPr>
        <p:txBody>
          <a:bodyPr>
            <a:spAutoFit/>
          </a:bodyPr>
          <a:lstStyle/>
          <a:p>
            <a:r>
              <a:rPr lang="en-US" sz="600" b="1" dirty="0"/>
              <a:t>This seminar was created</a:t>
            </a:r>
            <a:r>
              <a:rPr lang="en-US" sz="600" b="1" baseline="0" dirty="0"/>
              <a:t> by</a:t>
            </a:r>
            <a:r>
              <a:rPr lang="en-US" sz="600" b="1" dirty="0"/>
              <a:t> Robert</a:t>
            </a:r>
            <a:r>
              <a:rPr lang="en-US" sz="600" b="1" baseline="0" dirty="0"/>
              <a:t> Snelick </a:t>
            </a:r>
            <a:r>
              <a:rPr lang="en-US" sz="600" b="1" dirty="0"/>
              <a:t>as</a:t>
            </a:r>
            <a:r>
              <a:rPr lang="en-US" sz="600" b="1" baseline="0" dirty="0"/>
              <a:t> part of</a:t>
            </a:r>
            <a:r>
              <a:rPr lang="en-US" sz="600" b="1" dirty="0"/>
              <a:t> official duties as an employee of the US Federal Government.</a:t>
            </a:r>
            <a:r>
              <a:rPr lang="en-US" sz="600" b="1" baseline="0" dirty="0"/>
              <a:t> </a:t>
            </a:r>
            <a:r>
              <a:rPr lang="en-US" sz="600" b="1" dirty="0"/>
              <a:t>The seminar slide deck is not subject to copyright protection and is in the public domain.</a:t>
            </a:r>
          </a:p>
        </p:txBody>
      </p:sp>
      <p:pic>
        <p:nvPicPr>
          <p:cNvPr id="13" name="Picture 12">
            <a:extLst>
              <a:ext uri="{FF2B5EF4-FFF2-40B4-BE49-F238E27FC236}">
                <a16:creationId xmlns:a16="http://schemas.microsoft.com/office/drawing/2014/main" id="{58928823-3CB3-492F-ACFD-A9D2EA0D0092}"/>
              </a:ext>
            </a:extLst>
          </p:cNvPr>
          <p:cNvPicPr>
            <a:picLocks noChangeAspect="1"/>
          </p:cNvPicPr>
          <p:nvPr userDrawn="1"/>
        </p:nvPicPr>
        <p:blipFill>
          <a:blip r:embed="rId2"/>
          <a:stretch>
            <a:fillRect/>
          </a:stretch>
        </p:blipFill>
        <p:spPr>
          <a:xfrm>
            <a:off x="7562546" y="248910"/>
            <a:ext cx="1327128" cy="635327"/>
          </a:xfrm>
          <a:prstGeom prst="rect">
            <a:avLst/>
          </a:prstGeom>
        </p:spPr>
      </p:pic>
      <p:sp>
        <p:nvSpPr>
          <p:cNvPr id="15" name="Rectangle 12">
            <a:extLst>
              <a:ext uri="{FF2B5EF4-FFF2-40B4-BE49-F238E27FC236}">
                <a16:creationId xmlns:a16="http://schemas.microsoft.com/office/drawing/2014/main" id="{B1635864-22A0-4B7D-AE2D-11ACBC13F6E8}"/>
              </a:ext>
            </a:extLst>
          </p:cNvPr>
          <p:cNvSpPr>
            <a:spLocks noChangeArrowheads="1"/>
          </p:cNvSpPr>
          <p:nvPr userDrawn="1"/>
        </p:nvSpPr>
        <p:spPr bwMode="auto">
          <a:xfrm>
            <a:off x="5943600" y="6616576"/>
            <a:ext cx="2174081" cy="184666"/>
          </a:xfrm>
          <a:prstGeom prst="rect">
            <a:avLst/>
          </a:prstGeom>
          <a:noFill/>
          <a:ln w="9525">
            <a:noFill/>
            <a:miter lim="800000"/>
            <a:headEnd/>
            <a:tailEnd/>
          </a:ln>
          <a:effectLst/>
        </p:spPr>
        <p:txBody>
          <a:bodyPr wrap="square">
            <a:spAutoFit/>
          </a:bodyPr>
          <a:lstStyle/>
          <a:p>
            <a:r>
              <a:rPr lang="en-US" sz="600" b="1" dirty="0"/>
              <a:t>National</a:t>
            </a:r>
            <a:r>
              <a:rPr lang="en-US" sz="600" b="1" baseline="0" dirty="0"/>
              <a:t> Institute of Standards and Technology (NIST)</a:t>
            </a:r>
            <a:endParaRPr lang="en-US" sz="600" b="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543B471-FB90-46FA-8B98-F55B29ABD840}" type="datetime1">
              <a:rPr lang="en-US"/>
              <a:pPr/>
              <a:t>2/10/2020</a:t>
            </a:fld>
            <a:endParaRPr lang="en-US"/>
          </a:p>
        </p:txBody>
      </p:sp>
      <p:sp>
        <p:nvSpPr>
          <p:cNvPr id="5" name="Slide Number Placeholder 4"/>
          <p:cNvSpPr>
            <a:spLocks noGrp="1"/>
          </p:cNvSpPr>
          <p:nvPr>
            <p:ph type="sldNum" sz="quarter" idx="11"/>
          </p:nvPr>
        </p:nvSpPr>
        <p:spPr/>
        <p:txBody>
          <a:bodyPr/>
          <a:lstStyle>
            <a:lvl1pPr>
              <a:defRPr/>
            </a:lvl1pPr>
          </a:lstStyle>
          <a:p>
            <a:fld id="{E07DD071-FAF0-42AF-BCBC-4495406D14E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73075"/>
            <a:ext cx="2095500" cy="5775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473075"/>
            <a:ext cx="6134100" cy="5775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9DD8C03-4B48-4E6D-AEDF-1A9300C7BAEF}" type="datetime1">
              <a:rPr lang="en-US"/>
              <a:pPr/>
              <a:t>2/10/2020</a:t>
            </a:fld>
            <a:endParaRPr lang="en-US"/>
          </a:p>
        </p:txBody>
      </p:sp>
      <p:sp>
        <p:nvSpPr>
          <p:cNvPr id="5" name="Slide Number Placeholder 4"/>
          <p:cNvSpPr>
            <a:spLocks noGrp="1"/>
          </p:cNvSpPr>
          <p:nvPr>
            <p:ph type="sldNum" sz="quarter" idx="11"/>
          </p:nvPr>
        </p:nvSpPr>
        <p:spPr/>
        <p:txBody>
          <a:bodyPr/>
          <a:lstStyle>
            <a:lvl1pPr>
              <a:defRPr/>
            </a:lvl1pPr>
          </a:lstStyle>
          <a:p>
            <a:fld id="{DE69C5E0-66B6-492B-B5B1-955EA64CE5F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3794" name="Group 2"/>
          <p:cNvGrpSpPr>
            <a:grpSpLocks/>
          </p:cNvGrpSpPr>
          <p:nvPr/>
        </p:nvGrpSpPr>
        <p:grpSpPr bwMode="auto">
          <a:xfrm>
            <a:off x="152400" y="152400"/>
            <a:ext cx="8839200" cy="6477000"/>
            <a:chOff x="240" y="288"/>
            <a:chExt cx="5290" cy="3504"/>
          </a:xfrm>
        </p:grpSpPr>
        <p:sp>
          <p:nvSpPr>
            <p:cNvPr id="33795" name="Rectangle 3"/>
            <p:cNvSpPr>
              <a:spLocks noChangeArrowheads="1"/>
            </p:cNvSpPr>
            <p:nvPr/>
          </p:nvSpPr>
          <p:spPr bwMode="blackWhite">
            <a:xfrm>
              <a:off x="240" y="288"/>
              <a:ext cx="5290" cy="3504"/>
            </a:xfrm>
            <a:prstGeom prst="rect">
              <a:avLst/>
            </a:prstGeom>
            <a:solidFill>
              <a:schemeClr val="bg1"/>
            </a:solidFill>
            <a:ln w="50800">
              <a:solidFill>
                <a:srgbClr val="002060"/>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379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3797" name="Line 5"/>
            <p:cNvSpPr>
              <a:spLocks noChangeShapeType="1"/>
            </p:cNvSpPr>
            <p:nvPr/>
          </p:nvSpPr>
          <p:spPr bwMode="auto">
            <a:xfrm>
              <a:off x="576" y="2256"/>
              <a:ext cx="4608" cy="0"/>
            </a:xfrm>
            <a:prstGeom prst="line">
              <a:avLst/>
            </a:prstGeom>
            <a:noFill/>
            <a:ln w="38100">
              <a:solidFill>
                <a:srgbClr val="002060"/>
              </a:solidFill>
              <a:round/>
              <a:headEnd/>
              <a:tailEnd/>
            </a:ln>
            <a:effectLst/>
          </p:spPr>
          <p:txBody>
            <a:bodyPr wrap="none" anchor="ctr"/>
            <a:lstStyle/>
            <a:p>
              <a:endParaRPr lang="en-US"/>
            </a:p>
          </p:txBody>
        </p:sp>
      </p:grpSp>
      <p:sp>
        <p:nvSpPr>
          <p:cNvPr id="33799" name="Rectangle 7"/>
          <p:cNvSpPr>
            <a:spLocks noGrp="1" noChangeArrowheads="1"/>
          </p:cNvSpPr>
          <p:nvPr>
            <p:ph type="subTitle" idx="1"/>
          </p:nvPr>
        </p:nvSpPr>
        <p:spPr>
          <a:xfrm>
            <a:off x="1371600" y="39624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10" name="Date Placeholder 9"/>
          <p:cNvSpPr>
            <a:spLocks noGrp="1"/>
          </p:cNvSpPr>
          <p:nvPr>
            <p:ph type="dt" sz="half" idx="10"/>
          </p:nvPr>
        </p:nvSpPr>
        <p:spPr>
          <a:xfrm>
            <a:off x="8506887" y="6655603"/>
            <a:ext cx="637113" cy="145018"/>
          </a:xfrm>
        </p:spPr>
        <p:txBody>
          <a:bodyPr/>
          <a:lstStyle/>
          <a:p>
            <a:r>
              <a:rPr lang="en-US" dirty="0"/>
              <a:t>01/01/2011</a:t>
            </a:r>
          </a:p>
        </p:txBody>
      </p:sp>
      <p:sp>
        <p:nvSpPr>
          <p:cNvPr id="11" name="Slide Number Placeholder 10"/>
          <p:cNvSpPr>
            <a:spLocks noGrp="1"/>
          </p:cNvSpPr>
          <p:nvPr>
            <p:ph type="sldNum" sz="quarter" idx="11"/>
          </p:nvPr>
        </p:nvSpPr>
        <p:spPr>
          <a:xfrm>
            <a:off x="4241963" y="6503249"/>
            <a:ext cx="533400" cy="476250"/>
          </a:xfrm>
        </p:spPr>
        <p:txBody>
          <a:bodyPr/>
          <a:lstStyle/>
          <a:p>
            <a:fld id="{DD8FDF0E-2772-4D89-9F72-F3CB15D8B8AB}" type="slidenum">
              <a:rPr lang="en-US" smtClean="0"/>
              <a:pPr/>
              <a:t>‹#›</a:t>
            </a:fld>
            <a:endParaRPr lang="en-US"/>
          </a:p>
        </p:txBody>
      </p:sp>
      <p:sp>
        <p:nvSpPr>
          <p:cNvPr id="12" name="Title 11"/>
          <p:cNvSpPr>
            <a:spLocks noGrp="1"/>
          </p:cNvSpPr>
          <p:nvPr>
            <p:ph type="title"/>
          </p:nvPr>
        </p:nvSpPr>
        <p:spPr>
          <a:xfrm>
            <a:off x="419100" y="1259114"/>
            <a:ext cx="8382000" cy="647245"/>
          </a:xfrm>
        </p:spPr>
        <p:txBody>
          <a:bodyPr/>
          <a:lstStyle/>
          <a:p>
            <a:r>
              <a:rPr lang="en-US" dirty="0"/>
              <a:t>Click to edit Master title style</a:t>
            </a:r>
          </a:p>
        </p:txBody>
      </p:sp>
      <p:sp>
        <p:nvSpPr>
          <p:cNvPr id="14" name="Rectangle 13"/>
          <p:cNvSpPr>
            <a:spLocks noChangeArrowheads="1"/>
          </p:cNvSpPr>
          <p:nvPr userDrawn="1"/>
        </p:nvSpPr>
        <p:spPr bwMode="auto">
          <a:xfrm>
            <a:off x="38100" y="6616598"/>
            <a:ext cx="4419600" cy="276999"/>
          </a:xfrm>
          <a:prstGeom prst="rect">
            <a:avLst/>
          </a:prstGeom>
          <a:noFill/>
          <a:ln w="9525">
            <a:noFill/>
            <a:miter lim="800000"/>
            <a:headEnd/>
            <a:tailEnd/>
          </a:ln>
          <a:effectLst/>
        </p:spPr>
        <p:txBody>
          <a:bodyPr>
            <a:spAutoFit/>
          </a:bodyPr>
          <a:lstStyle/>
          <a:p>
            <a:r>
              <a:rPr lang="en-US" sz="600" b="1" dirty="0"/>
              <a:t>This</a:t>
            </a:r>
            <a:r>
              <a:rPr lang="en-US" sz="600" b="1" baseline="0" dirty="0"/>
              <a:t> </a:t>
            </a:r>
            <a:r>
              <a:rPr lang="en-US" sz="600" b="1" dirty="0"/>
              <a:t>presentation was created</a:t>
            </a:r>
            <a:r>
              <a:rPr lang="en-US" sz="600" b="1" baseline="0" dirty="0"/>
              <a:t> by</a:t>
            </a:r>
            <a:r>
              <a:rPr lang="en-US" sz="600" b="1" dirty="0"/>
              <a:t> Robert</a:t>
            </a:r>
            <a:r>
              <a:rPr lang="en-US" sz="600" b="1" baseline="0" dirty="0"/>
              <a:t> Snelick </a:t>
            </a:r>
            <a:r>
              <a:rPr lang="en-US" sz="600" b="1" dirty="0"/>
              <a:t>as</a:t>
            </a:r>
            <a:r>
              <a:rPr lang="en-US" sz="600" b="1" baseline="0" dirty="0"/>
              <a:t> part of</a:t>
            </a:r>
            <a:r>
              <a:rPr lang="en-US" sz="600" b="1" dirty="0"/>
              <a:t> official duties as an employee of the US Federal Government.</a:t>
            </a:r>
            <a:r>
              <a:rPr lang="en-US" sz="600" b="1" baseline="0" dirty="0"/>
              <a:t> </a:t>
            </a:r>
            <a:r>
              <a:rPr lang="en-US" sz="600" b="1" dirty="0"/>
              <a:t>This presentation is not subject to copyright protection and is in the public domain.</a:t>
            </a:r>
          </a:p>
        </p:txBody>
      </p:sp>
      <p:pic>
        <p:nvPicPr>
          <p:cNvPr id="13" name="Picture 12"/>
          <p:cNvPicPr>
            <a:picLocks noChangeAspect="1"/>
          </p:cNvPicPr>
          <p:nvPr userDrawn="1"/>
        </p:nvPicPr>
        <p:blipFill>
          <a:blip r:embed="rId2"/>
          <a:stretch>
            <a:fillRect/>
          </a:stretch>
        </p:blipFill>
        <p:spPr>
          <a:xfrm>
            <a:off x="7562546" y="248910"/>
            <a:ext cx="1327128" cy="635327"/>
          </a:xfrm>
          <a:prstGeom prst="rect">
            <a:avLst/>
          </a:prstGeom>
        </p:spPr>
      </p:pic>
      <p:sp>
        <p:nvSpPr>
          <p:cNvPr id="15" name="Rectangle 12"/>
          <p:cNvSpPr>
            <a:spLocks noChangeArrowheads="1"/>
          </p:cNvSpPr>
          <p:nvPr userDrawn="1"/>
        </p:nvSpPr>
        <p:spPr bwMode="auto">
          <a:xfrm>
            <a:off x="6382147" y="6669165"/>
            <a:ext cx="2174081" cy="184666"/>
          </a:xfrm>
          <a:prstGeom prst="rect">
            <a:avLst/>
          </a:prstGeom>
          <a:noFill/>
          <a:ln w="9525">
            <a:noFill/>
            <a:miter lim="800000"/>
            <a:headEnd/>
            <a:tailEnd/>
          </a:ln>
          <a:effectLst/>
        </p:spPr>
        <p:txBody>
          <a:bodyPr wrap="square">
            <a:spAutoFit/>
          </a:bodyPr>
          <a:lstStyle/>
          <a:p>
            <a:r>
              <a:rPr lang="en-US" sz="600" b="1" dirty="0"/>
              <a:t>National</a:t>
            </a:r>
            <a:r>
              <a:rPr lang="en-US" sz="600" b="1" baseline="0" dirty="0"/>
              <a:t> Institute of Standards and Technology (NIST)</a:t>
            </a:r>
            <a:endParaRPr lang="en-US" sz="600" b="1" dirty="0"/>
          </a:p>
        </p:txBody>
      </p:sp>
    </p:spTree>
    <p:extLst>
      <p:ext uri="{BB962C8B-B14F-4D97-AF65-F5344CB8AC3E}">
        <p14:creationId xmlns:p14="http://schemas.microsoft.com/office/powerpoint/2010/main" val="295842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58481"/>
            <a:ext cx="8382000" cy="647245"/>
          </a:xfrm>
        </p:spPr>
        <p:txBody>
          <a:bodyPr/>
          <a:lstStyle/>
          <a:p>
            <a:r>
              <a:rPr lang="en-US"/>
              <a:t>Click to edit Master title style</a:t>
            </a:r>
          </a:p>
        </p:txBody>
      </p:sp>
      <p:sp>
        <p:nvSpPr>
          <p:cNvPr id="3" name="Content Placeholder 2"/>
          <p:cNvSpPr>
            <a:spLocks noGrp="1"/>
          </p:cNvSpPr>
          <p:nvPr>
            <p:ph idx="1"/>
          </p:nvPr>
        </p:nvSpPr>
        <p:spPr>
          <a:xfrm>
            <a:off x="381000" y="1371600"/>
            <a:ext cx="8382000" cy="5029200"/>
          </a:xfrm>
        </p:spPr>
        <p:txBody>
          <a:bodyPr/>
          <a:lstStyle>
            <a:lvl2pPr marL="742950" indent="-285750">
              <a:buFont typeface="Wingdings" panose="05000000000000000000" pitchFamily="2" charset="2"/>
              <a:buChar char="q"/>
              <a:defRPr/>
            </a:lvl2pPr>
            <a:lvl3pPr>
              <a:buClr>
                <a:srgbClr val="002060"/>
              </a:buClr>
              <a:buSzPct val="60000"/>
              <a:defRPr/>
            </a:lvl3pPr>
            <a:lvl4pPr marL="1600200" indent="-228600">
              <a:buClr>
                <a:srgbClr val="002060"/>
              </a:buClr>
              <a:buSzPct val="60000"/>
              <a:buFont typeface="Wingdings" panose="05000000000000000000" pitchFamily="2" charset="2"/>
              <a:buChar char="v"/>
              <a:defRPr/>
            </a:lvl4pPr>
            <a:lvl5pPr>
              <a:buClr>
                <a:srgbClr val="002060"/>
              </a:buClr>
              <a:buSzPct val="75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01/01/2011</a:t>
            </a:r>
          </a:p>
        </p:txBody>
      </p:sp>
      <p:sp>
        <p:nvSpPr>
          <p:cNvPr id="5" name="Slide Number Placeholder 4"/>
          <p:cNvSpPr>
            <a:spLocks noGrp="1"/>
          </p:cNvSpPr>
          <p:nvPr>
            <p:ph type="sldNum" sz="quarter" idx="11"/>
          </p:nvPr>
        </p:nvSpPr>
        <p:spPr/>
        <p:txBody>
          <a:bodyPr/>
          <a:lstStyle>
            <a:lvl1pPr>
              <a:defRPr/>
            </a:lvl1pPr>
          </a:lstStyle>
          <a:p>
            <a:fld id="{2CD36790-EF9F-4521-A783-189BE19EEE4B}" type="slidenum">
              <a:rPr lang="en-US"/>
              <a:pPr/>
              <a:t>‹#›</a:t>
            </a:fld>
            <a:endParaRPr lang="en-US"/>
          </a:p>
        </p:txBody>
      </p:sp>
    </p:spTree>
    <p:extLst>
      <p:ext uri="{BB962C8B-B14F-4D97-AF65-F5344CB8AC3E}">
        <p14:creationId xmlns:p14="http://schemas.microsoft.com/office/powerpoint/2010/main" val="210895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A22CAAC-72B4-49BF-8D8A-B248BD60D0AB}" type="datetime1">
              <a:rPr lang="en-US" smtClean="0"/>
              <a:pPr/>
              <a:t>2/10/2020</a:t>
            </a:fld>
            <a:endParaRPr lang="en-US" dirty="0"/>
          </a:p>
        </p:txBody>
      </p:sp>
      <p:sp>
        <p:nvSpPr>
          <p:cNvPr id="5" name="Slide Number Placeholder 4"/>
          <p:cNvSpPr>
            <a:spLocks noGrp="1"/>
          </p:cNvSpPr>
          <p:nvPr>
            <p:ph type="sldNum" sz="quarter" idx="11"/>
          </p:nvPr>
        </p:nvSpPr>
        <p:spPr/>
        <p:txBody>
          <a:bodyPr/>
          <a:lstStyle>
            <a:lvl1pPr>
              <a:defRPr/>
            </a:lvl1pPr>
          </a:lstStyle>
          <a:p>
            <a:fld id="{D9717A56-5D33-48BC-B612-81C2A448BE87}" type="slidenum">
              <a:rPr lang="en-US"/>
              <a:pPr/>
              <a:t>‹#›</a:t>
            </a:fld>
            <a:endParaRPr lang="en-US"/>
          </a:p>
        </p:txBody>
      </p:sp>
    </p:spTree>
    <p:extLst>
      <p:ext uri="{BB962C8B-B14F-4D97-AF65-F5344CB8AC3E}">
        <p14:creationId xmlns:p14="http://schemas.microsoft.com/office/powerpoint/2010/main" val="4053758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71600"/>
            <a:ext cx="411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114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0B08C14C-5A61-4D4D-B38C-096C9971D9C2}" type="datetime1">
              <a:rPr lang="en-US"/>
              <a:pPr/>
              <a:t>2/10/2020</a:t>
            </a:fld>
            <a:endParaRPr lang="en-US"/>
          </a:p>
        </p:txBody>
      </p:sp>
      <p:sp>
        <p:nvSpPr>
          <p:cNvPr id="6" name="Slide Number Placeholder 5"/>
          <p:cNvSpPr>
            <a:spLocks noGrp="1"/>
          </p:cNvSpPr>
          <p:nvPr>
            <p:ph type="sldNum" sz="quarter" idx="11"/>
          </p:nvPr>
        </p:nvSpPr>
        <p:spPr/>
        <p:txBody>
          <a:bodyPr/>
          <a:lstStyle>
            <a:lvl1pPr>
              <a:defRPr/>
            </a:lvl1pPr>
          </a:lstStyle>
          <a:p>
            <a:fld id="{C9422542-FAC0-4800-BAC9-80AE50E939A1}" type="slidenum">
              <a:rPr lang="en-US"/>
              <a:pPr/>
              <a:t>‹#›</a:t>
            </a:fld>
            <a:endParaRPr lang="en-US"/>
          </a:p>
        </p:txBody>
      </p:sp>
    </p:spTree>
    <p:extLst>
      <p:ext uri="{BB962C8B-B14F-4D97-AF65-F5344CB8AC3E}">
        <p14:creationId xmlns:p14="http://schemas.microsoft.com/office/powerpoint/2010/main" val="4117028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49C45C78-7BD8-47C0-88A0-6DA77AB0E0BB}" type="datetime1">
              <a:rPr lang="en-US"/>
              <a:pPr/>
              <a:t>2/10/2020</a:t>
            </a:fld>
            <a:endParaRPr lang="en-US"/>
          </a:p>
        </p:txBody>
      </p:sp>
      <p:sp>
        <p:nvSpPr>
          <p:cNvPr id="8" name="Slide Number Placeholder 7"/>
          <p:cNvSpPr>
            <a:spLocks noGrp="1"/>
          </p:cNvSpPr>
          <p:nvPr>
            <p:ph type="sldNum" sz="quarter" idx="11"/>
          </p:nvPr>
        </p:nvSpPr>
        <p:spPr/>
        <p:txBody>
          <a:bodyPr/>
          <a:lstStyle>
            <a:lvl1pPr>
              <a:defRPr/>
            </a:lvl1pPr>
          </a:lstStyle>
          <a:p>
            <a:fld id="{04E51A7F-C561-42D3-BDE2-6604AC35B109}" type="slidenum">
              <a:rPr lang="en-US"/>
              <a:pPr/>
              <a:t>‹#›</a:t>
            </a:fld>
            <a:endParaRPr lang="en-US"/>
          </a:p>
        </p:txBody>
      </p:sp>
    </p:spTree>
    <p:extLst>
      <p:ext uri="{BB962C8B-B14F-4D97-AF65-F5344CB8AC3E}">
        <p14:creationId xmlns:p14="http://schemas.microsoft.com/office/powerpoint/2010/main" val="1309337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546038" y="6650750"/>
            <a:ext cx="597962" cy="164394"/>
          </a:xfrm>
        </p:spPr>
        <p:txBody>
          <a:bodyPr/>
          <a:lstStyle>
            <a:lvl1pPr>
              <a:defRPr/>
            </a:lvl1pPr>
          </a:lstStyle>
          <a:p>
            <a:fld id="{36621641-DE6C-4460-BF47-734601E4A699}" type="datetime1">
              <a:rPr lang="en-US"/>
              <a:pPr/>
              <a:t>2/10/2020</a:t>
            </a:fld>
            <a:endParaRPr lang="en-US"/>
          </a:p>
        </p:txBody>
      </p:sp>
      <p:sp>
        <p:nvSpPr>
          <p:cNvPr id="4" name="Slide Number Placeholder 3"/>
          <p:cNvSpPr>
            <a:spLocks noGrp="1"/>
          </p:cNvSpPr>
          <p:nvPr>
            <p:ph type="sldNum" sz="quarter" idx="11"/>
          </p:nvPr>
        </p:nvSpPr>
        <p:spPr>
          <a:xfrm>
            <a:off x="4191000" y="6494822"/>
            <a:ext cx="533400" cy="476250"/>
          </a:xfrm>
        </p:spPr>
        <p:txBody>
          <a:bodyPr/>
          <a:lstStyle>
            <a:lvl1pPr>
              <a:defRPr/>
            </a:lvl1pPr>
          </a:lstStyle>
          <a:p>
            <a:fld id="{C429D7E7-1099-47AD-B3F2-624E90DDB7C5}" type="slidenum">
              <a:rPr lang="en-US"/>
              <a:pPr/>
              <a:t>‹#›</a:t>
            </a:fld>
            <a:endParaRPr lang="en-US"/>
          </a:p>
        </p:txBody>
      </p:sp>
    </p:spTree>
    <p:extLst>
      <p:ext uri="{BB962C8B-B14F-4D97-AF65-F5344CB8AC3E}">
        <p14:creationId xmlns:p14="http://schemas.microsoft.com/office/powerpoint/2010/main" val="259326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70101" y="6644000"/>
            <a:ext cx="597962" cy="164394"/>
          </a:xfrm>
        </p:spPr>
        <p:txBody>
          <a:bodyPr/>
          <a:lstStyle>
            <a:lvl1pPr>
              <a:defRPr/>
            </a:lvl1pPr>
          </a:lstStyle>
          <a:p>
            <a:fld id="{D60E83B5-0457-4AA6-A2AF-7E85AB57C9B7}" type="datetime1">
              <a:rPr lang="en-US"/>
              <a:pPr/>
              <a:t>2/10/2020</a:t>
            </a:fld>
            <a:endParaRPr lang="en-US"/>
          </a:p>
        </p:txBody>
      </p:sp>
      <p:sp>
        <p:nvSpPr>
          <p:cNvPr id="3" name="Slide Number Placeholder 2"/>
          <p:cNvSpPr>
            <a:spLocks noGrp="1"/>
          </p:cNvSpPr>
          <p:nvPr>
            <p:ph type="sldNum" sz="quarter" idx="11"/>
          </p:nvPr>
        </p:nvSpPr>
        <p:spPr/>
        <p:txBody>
          <a:bodyPr/>
          <a:lstStyle>
            <a:lvl1pPr>
              <a:defRPr/>
            </a:lvl1pPr>
          </a:lstStyle>
          <a:p>
            <a:fld id="{EE098B49-91C9-4AE6-BCDD-3C6B3DE25ED0}" type="slidenum">
              <a:rPr lang="en-US"/>
              <a:pPr/>
              <a:t>‹#›</a:t>
            </a:fld>
            <a:endParaRPr lang="en-US"/>
          </a:p>
        </p:txBody>
      </p:sp>
    </p:spTree>
    <p:extLst>
      <p:ext uri="{BB962C8B-B14F-4D97-AF65-F5344CB8AC3E}">
        <p14:creationId xmlns:p14="http://schemas.microsoft.com/office/powerpoint/2010/main" val="4084686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6B80F34-8997-452F-82F9-376965C1575F}" type="datetime1">
              <a:rPr lang="en-US"/>
              <a:pPr/>
              <a:t>2/10/2020</a:t>
            </a:fld>
            <a:endParaRPr lang="en-US"/>
          </a:p>
        </p:txBody>
      </p:sp>
      <p:sp>
        <p:nvSpPr>
          <p:cNvPr id="6" name="Slide Number Placeholder 5"/>
          <p:cNvSpPr>
            <a:spLocks noGrp="1"/>
          </p:cNvSpPr>
          <p:nvPr>
            <p:ph type="sldNum" sz="quarter" idx="11"/>
          </p:nvPr>
        </p:nvSpPr>
        <p:spPr/>
        <p:txBody>
          <a:bodyPr/>
          <a:lstStyle>
            <a:lvl1pPr>
              <a:defRPr/>
            </a:lvl1pPr>
          </a:lstStyle>
          <a:p>
            <a:fld id="{16501C3C-0F9F-4B82-B0E4-702459263B17}" type="slidenum">
              <a:rPr lang="en-US"/>
              <a:pPr/>
              <a:t>‹#›</a:t>
            </a:fld>
            <a:endParaRPr lang="en-US"/>
          </a:p>
        </p:txBody>
      </p:sp>
    </p:spTree>
    <p:extLst>
      <p:ext uri="{BB962C8B-B14F-4D97-AF65-F5344CB8AC3E}">
        <p14:creationId xmlns:p14="http://schemas.microsoft.com/office/powerpoint/2010/main" val="2711512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01/01/2011</a:t>
            </a:r>
          </a:p>
        </p:txBody>
      </p:sp>
      <p:sp>
        <p:nvSpPr>
          <p:cNvPr id="5" name="Slide Number Placeholder 4"/>
          <p:cNvSpPr>
            <a:spLocks noGrp="1"/>
          </p:cNvSpPr>
          <p:nvPr>
            <p:ph type="sldNum" sz="quarter" idx="11"/>
          </p:nvPr>
        </p:nvSpPr>
        <p:spPr/>
        <p:txBody>
          <a:bodyPr/>
          <a:lstStyle>
            <a:lvl1pPr>
              <a:defRPr/>
            </a:lvl1pPr>
          </a:lstStyle>
          <a:p>
            <a:fld id="{2CD36790-EF9F-4521-A783-189BE19EEE4B}"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7C570FB-6AC0-4D6C-9E03-450BCCB52573}" type="datetime1">
              <a:rPr lang="en-US"/>
              <a:pPr/>
              <a:t>2/10/2020</a:t>
            </a:fld>
            <a:endParaRPr lang="en-US"/>
          </a:p>
        </p:txBody>
      </p:sp>
      <p:sp>
        <p:nvSpPr>
          <p:cNvPr id="6" name="Slide Number Placeholder 5"/>
          <p:cNvSpPr>
            <a:spLocks noGrp="1"/>
          </p:cNvSpPr>
          <p:nvPr>
            <p:ph type="sldNum" sz="quarter" idx="11"/>
          </p:nvPr>
        </p:nvSpPr>
        <p:spPr/>
        <p:txBody>
          <a:bodyPr/>
          <a:lstStyle>
            <a:lvl1pPr>
              <a:defRPr/>
            </a:lvl1pPr>
          </a:lstStyle>
          <a:p>
            <a:fld id="{6511F142-224D-427D-930A-AAAE46FDAB7E}" type="slidenum">
              <a:rPr lang="en-US"/>
              <a:pPr/>
              <a:t>‹#›</a:t>
            </a:fld>
            <a:endParaRPr lang="en-US"/>
          </a:p>
        </p:txBody>
      </p:sp>
    </p:spTree>
    <p:extLst>
      <p:ext uri="{BB962C8B-B14F-4D97-AF65-F5344CB8AC3E}">
        <p14:creationId xmlns:p14="http://schemas.microsoft.com/office/powerpoint/2010/main" val="3422372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543B471-FB90-46FA-8B98-F55B29ABD840}" type="datetime1">
              <a:rPr lang="en-US"/>
              <a:pPr/>
              <a:t>2/10/2020</a:t>
            </a:fld>
            <a:endParaRPr lang="en-US"/>
          </a:p>
        </p:txBody>
      </p:sp>
      <p:sp>
        <p:nvSpPr>
          <p:cNvPr id="5" name="Slide Number Placeholder 4"/>
          <p:cNvSpPr>
            <a:spLocks noGrp="1"/>
          </p:cNvSpPr>
          <p:nvPr>
            <p:ph type="sldNum" sz="quarter" idx="11"/>
          </p:nvPr>
        </p:nvSpPr>
        <p:spPr/>
        <p:txBody>
          <a:bodyPr/>
          <a:lstStyle>
            <a:lvl1pPr>
              <a:defRPr/>
            </a:lvl1pPr>
          </a:lstStyle>
          <a:p>
            <a:fld id="{E07DD071-FAF0-42AF-BCBC-4495406D14E5}" type="slidenum">
              <a:rPr lang="en-US"/>
              <a:pPr/>
              <a:t>‹#›</a:t>
            </a:fld>
            <a:endParaRPr lang="en-US"/>
          </a:p>
        </p:txBody>
      </p:sp>
    </p:spTree>
    <p:extLst>
      <p:ext uri="{BB962C8B-B14F-4D97-AF65-F5344CB8AC3E}">
        <p14:creationId xmlns:p14="http://schemas.microsoft.com/office/powerpoint/2010/main" val="4070463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73075"/>
            <a:ext cx="2095500" cy="5775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473075"/>
            <a:ext cx="6134100" cy="5775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9DD8C03-4B48-4E6D-AEDF-1A9300C7BAEF}" type="datetime1">
              <a:rPr lang="en-US"/>
              <a:pPr/>
              <a:t>2/10/2020</a:t>
            </a:fld>
            <a:endParaRPr lang="en-US"/>
          </a:p>
        </p:txBody>
      </p:sp>
      <p:sp>
        <p:nvSpPr>
          <p:cNvPr id="5" name="Slide Number Placeholder 4"/>
          <p:cNvSpPr>
            <a:spLocks noGrp="1"/>
          </p:cNvSpPr>
          <p:nvPr>
            <p:ph type="sldNum" sz="quarter" idx="11"/>
          </p:nvPr>
        </p:nvSpPr>
        <p:spPr/>
        <p:txBody>
          <a:bodyPr/>
          <a:lstStyle>
            <a:lvl1pPr>
              <a:defRPr/>
            </a:lvl1pPr>
          </a:lstStyle>
          <a:p>
            <a:fld id="{DE69C5E0-66B6-492B-B5B1-955EA64CE5F6}" type="slidenum">
              <a:rPr lang="en-US"/>
              <a:pPr/>
              <a:t>‹#›</a:t>
            </a:fld>
            <a:endParaRPr lang="en-US"/>
          </a:p>
        </p:txBody>
      </p:sp>
    </p:spTree>
    <p:extLst>
      <p:ext uri="{BB962C8B-B14F-4D97-AF65-F5344CB8AC3E}">
        <p14:creationId xmlns:p14="http://schemas.microsoft.com/office/powerpoint/2010/main" val="3483088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3794" name="Group 2"/>
          <p:cNvGrpSpPr>
            <a:grpSpLocks/>
          </p:cNvGrpSpPr>
          <p:nvPr/>
        </p:nvGrpSpPr>
        <p:grpSpPr bwMode="auto">
          <a:xfrm>
            <a:off x="152400" y="152400"/>
            <a:ext cx="8839200" cy="6477000"/>
            <a:chOff x="240" y="288"/>
            <a:chExt cx="5290" cy="3504"/>
          </a:xfrm>
        </p:grpSpPr>
        <p:sp>
          <p:nvSpPr>
            <p:cNvPr id="3379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379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3797" name="Line 5"/>
            <p:cNvSpPr>
              <a:spLocks noChangeShapeType="1"/>
            </p:cNvSpPr>
            <p:nvPr/>
          </p:nvSpPr>
          <p:spPr bwMode="auto">
            <a:xfrm>
              <a:off x="576" y="2256"/>
              <a:ext cx="4608" cy="0"/>
            </a:xfrm>
            <a:prstGeom prst="line">
              <a:avLst/>
            </a:prstGeom>
            <a:noFill/>
            <a:ln w="38100">
              <a:solidFill>
                <a:schemeClr val="accent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33799" name="Rectangle 7"/>
          <p:cNvSpPr>
            <a:spLocks noGrp="1" noChangeArrowheads="1"/>
          </p:cNvSpPr>
          <p:nvPr>
            <p:ph type="subTitle" idx="1"/>
          </p:nvPr>
        </p:nvSpPr>
        <p:spPr>
          <a:xfrm>
            <a:off x="1371600" y="3962400"/>
            <a:ext cx="6400800" cy="1873250"/>
          </a:xfrm>
        </p:spPr>
        <p:txBody>
          <a:bodyPr/>
          <a:lstStyle>
            <a:lvl1pPr marL="0" indent="0" algn="ctr">
              <a:buFont typeface="Wingdings" pitchFamily="2" charset="2"/>
              <a:buNone/>
              <a:defRPr sz="3000"/>
            </a:lvl1pPr>
          </a:lstStyle>
          <a:p>
            <a:r>
              <a:rPr lang="en-US"/>
              <a:t>Click to edit Master subtitle style</a:t>
            </a:r>
          </a:p>
        </p:txBody>
      </p:sp>
      <p:pic>
        <p:nvPicPr>
          <p:cNvPr id="33805" name="Picture 13" descr="HL7 International Logo"/>
          <p:cNvPicPr>
            <a:picLocks noChangeAspect="1" noChangeArrowheads="1"/>
          </p:cNvPicPr>
          <p:nvPr userDrawn="1"/>
        </p:nvPicPr>
        <p:blipFill>
          <a:blip r:embed="rId2" cstate="print"/>
          <a:srcRect/>
          <a:stretch>
            <a:fillRect/>
          </a:stretch>
        </p:blipFill>
        <p:spPr bwMode="auto">
          <a:xfrm>
            <a:off x="7650163" y="304800"/>
            <a:ext cx="1109662" cy="1143000"/>
          </a:xfrm>
          <a:prstGeom prst="rect">
            <a:avLst/>
          </a:prstGeom>
          <a:noFill/>
        </p:spPr>
      </p:pic>
      <p:sp>
        <p:nvSpPr>
          <p:cNvPr id="10" name="Date Placeholder 9"/>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charset="0"/>
                <a:ea typeface="+mn-ea"/>
                <a:cs typeface="+mn-cs"/>
              </a:rPr>
              <a:t>01/01/2011</a:t>
            </a:r>
            <a:endParaRPr kumimoji="0" lang="en-US" sz="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Slide Number Placeholder 10"/>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D8FDF0E-2772-4D89-9F72-F3CB15D8B8AB}" type="slidenum">
              <a:rPr kumimoji="0" lang="en-US" sz="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Title 11"/>
          <p:cNvSpPr>
            <a:spLocks noGrp="1"/>
          </p:cNvSpPr>
          <p:nvPr>
            <p:ph type="title"/>
          </p:nvPr>
        </p:nvSpPr>
        <p:spPr/>
        <p:txBody>
          <a:bodyPr/>
          <a:lstStyle/>
          <a:p>
            <a:r>
              <a:rPr lang="en-US" dirty="0"/>
              <a:t>Click to edit Master title style</a:t>
            </a:r>
          </a:p>
        </p:txBody>
      </p:sp>
      <p:sp>
        <p:nvSpPr>
          <p:cNvPr id="14" name="Rectangle 13"/>
          <p:cNvSpPr>
            <a:spLocks noChangeArrowheads="1"/>
          </p:cNvSpPr>
          <p:nvPr userDrawn="1"/>
        </p:nvSpPr>
        <p:spPr bwMode="auto">
          <a:xfrm>
            <a:off x="228600" y="6629400"/>
            <a:ext cx="4419600" cy="276999"/>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 b="1" i="0" u="none" strike="noStrike" kern="1200" cap="none" spc="0" normalizeH="0" baseline="0" noProof="0" dirty="0">
                <a:ln>
                  <a:noFill/>
                </a:ln>
                <a:solidFill>
                  <a:srgbClr val="000000"/>
                </a:solidFill>
                <a:effectLst/>
                <a:uLnTx/>
                <a:uFillTx/>
                <a:latin typeface="Arial" charset="0"/>
                <a:ea typeface="+mn-ea"/>
                <a:cs typeface="+mn-cs"/>
              </a:rPr>
              <a:t>Tutorial presentation was created by Robert Snelick as part of official duties as an employee of the US Federal Government. Tutorial presentation is not subject to copyright protection and is in the public domain.</a:t>
            </a:r>
          </a:p>
        </p:txBody>
      </p:sp>
    </p:spTree>
    <p:extLst>
      <p:ext uri="{BB962C8B-B14F-4D97-AF65-F5344CB8AC3E}">
        <p14:creationId xmlns:p14="http://schemas.microsoft.com/office/powerpoint/2010/main" val="2860235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Arial" charset="0"/>
                <a:ea typeface="+mn-ea"/>
                <a:cs typeface="+mn-cs"/>
              </a:rPr>
              <a:t>01/01/2011</a:t>
            </a:r>
          </a:p>
        </p:txBody>
      </p:sp>
      <p:sp>
        <p:nvSpPr>
          <p:cNvPr id="5" name="Slide Number Placeholder 4"/>
          <p:cNvSpPr>
            <a:spLocks noGrp="1"/>
          </p:cNvSpPr>
          <p:nvPr>
            <p:ph type="sldNum"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CD36790-EF9F-4521-A783-189BE19EEE4B}" type="slidenum">
              <a:rPr kumimoji="0" lang="en-US" sz="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6" name="Picture 13" descr="HL7 International Logo"/>
          <p:cNvPicPr>
            <a:picLocks noChangeAspect="1" noChangeArrowheads="1"/>
          </p:cNvPicPr>
          <p:nvPr userDrawn="1"/>
        </p:nvPicPr>
        <p:blipFill>
          <a:blip r:embed="rId2" cstate="print"/>
          <a:srcRect/>
          <a:stretch>
            <a:fillRect/>
          </a:stretch>
        </p:blipFill>
        <p:spPr bwMode="auto">
          <a:xfrm>
            <a:off x="8339833" y="5943600"/>
            <a:ext cx="577948" cy="595312"/>
          </a:xfrm>
          <a:prstGeom prst="rect">
            <a:avLst/>
          </a:prstGeom>
          <a:noFill/>
        </p:spPr>
      </p:pic>
    </p:spTree>
    <p:extLst>
      <p:ext uri="{BB962C8B-B14F-4D97-AF65-F5344CB8AC3E}">
        <p14:creationId xmlns:p14="http://schemas.microsoft.com/office/powerpoint/2010/main" val="588335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A22CAAC-72B4-49BF-8D8A-B248BD60D0AB}" type="datetime1">
              <a:rPr kumimoji="0" lang="en-US" sz="6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2/10/2020</a:t>
            </a:fld>
            <a:endParaRPr kumimoji="0" lang="en-US" sz="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ide Number Placeholder 4"/>
          <p:cNvSpPr>
            <a:spLocks noGrp="1"/>
          </p:cNvSpPr>
          <p:nvPr>
            <p:ph type="sldNum"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9717A56-5D33-48BC-B612-81C2A448BE87}" type="slidenum">
              <a:rPr kumimoji="0" lang="en-US" sz="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9149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828800"/>
            <a:ext cx="4114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114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B08C14C-5A61-4D4D-B38C-096C9971D9C2}" type="datetime1">
              <a:rPr kumimoji="0" lang="en-US" sz="6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2/10/2020</a:t>
            </a:fld>
            <a:endParaRPr kumimoji="0" lang="en-US" sz="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422542-FAC0-4800-BAC9-80AE50E939A1}" type="slidenum">
              <a:rPr kumimoji="0" lang="en-US" sz="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64811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9C45C78-7BD8-47C0-88A0-6DA77AB0E0BB}" type="datetime1">
              <a:rPr kumimoji="0" lang="en-US" sz="6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2/10/2020</a:t>
            </a:fld>
            <a:endParaRPr kumimoji="0" lang="en-US" sz="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Slide Number Placeholder 7"/>
          <p:cNvSpPr>
            <a:spLocks noGrp="1"/>
          </p:cNvSpPr>
          <p:nvPr>
            <p:ph type="sldNum"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E51A7F-C561-42D3-BDE2-6604AC35B109}" type="slidenum">
              <a:rPr kumimoji="0" lang="en-US" sz="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69881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6621641-DE6C-4460-BF47-734601E4A699}" type="datetime1">
              <a:rPr kumimoji="0" lang="en-US" sz="6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2/10/2020</a:t>
            </a:fld>
            <a:endParaRPr kumimoji="0" lang="en-US" sz="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Slide Number Placeholder 3"/>
          <p:cNvSpPr>
            <a:spLocks noGrp="1"/>
          </p:cNvSpPr>
          <p:nvPr>
            <p:ph type="sldNum"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429D7E7-1099-47AD-B3F2-624E90DDB7C5}" type="slidenum">
              <a:rPr kumimoji="0" lang="en-US" sz="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49708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0E83B5-0457-4AA6-A2AF-7E85AB57C9B7}" type="datetime1">
              <a:rPr kumimoji="0" lang="en-US" sz="6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2/10/2020</a:t>
            </a:fld>
            <a:endParaRPr kumimoji="0" lang="en-US" sz="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Slide Number Placeholder 2"/>
          <p:cNvSpPr>
            <a:spLocks noGrp="1"/>
          </p:cNvSpPr>
          <p:nvPr>
            <p:ph type="sldNum"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E098B49-91C9-4AE6-BCDD-3C6B3DE25ED0}" type="slidenum">
              <a:rPr kumimoji="0" lang="en-US" sz="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68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fld id="{5A22CAAC-72B4-49BF-8D8A-B248BD60D0AB}" type="datetime1">
              <a:rPr lang="en-US"/>
              <a:pPr/>
              <a:t>2/10/2020</a:t>
            </a:fld>
            <a:endParaRPr lang="en-US"/>
          </a:p>
        </p:txBody>
      </p:sp>
      <p:sp>
        <p:nvSpPr>
          <p:cNvPr id="5" name="Slide Number Placeholder 4"/>
          <p:cNvSpPr>
            <a:spLocks noGrp="1"/>
          </p:cNvSpPr>
          <p:nvPr>
            <p:ph type="sldNum" sz="quarter" idx="11"/>
          </p:nvPr>
        </p:nvSpPr>
        <p:spPr/>
        <p:txBody>
          <a:bodyPr/>
          <a:lstStyle>
            <a:lvl1pPr>
              <a:defRPr/>
            </a:lvl1pPr>
          </a:lstStyle>
          <a:p>
            <a:fld id="{D9717A56-5D33-48BC-B612-81C2A448BE87}" type="slidenum">
              <a:rPr lang="en-US"/>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6B80F34-8997-452F-82F9-376965C1575F}" type="datetime1">
              <a:rPr kumimoji="0" lang="en-US" sz="6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2/10/2020</a:t>
            </a:fld>
            <a:endParaRPr kumimoji="0" lang="en-US" sz="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6501C3C-0F9F-4B82-B0E4-702459263B17}" type="slidenum">
              <a:rPr kumimoji="0" lang="en-US" sz="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95509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7C570FB-6AC0-4D6C-9E03-450BCCB52573}" type="datetime1">
              <a:rPr kumimoji="0" lang="en-US" sz="6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2/10/2020</a:t>
            </a:fld>
            <a:endParaRPr kumimoji="0" lang="en-US" sz="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511F142-224D-427D-930A-AAAE46FDAB7E}" type="slidenum">
              <a:rPr kumimoji="0" lang="en-US" sz="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17372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543B471-FB90-46FA-8B98-F55B29ABD840}" type="datetime1">
              <a:rPr kumimoji="0" lang="en-US" sz="6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2/10/2020</a:t>
            </a:fld>
            <a:endParaRPr kumimoji="0" lang="en-US" sz="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ide Number Placeholder 4"/>
          <p:cNvSpPr>
            <a:spLocks noGrp="1"/>
          </p:cNvSpPr>
          <p:nvPr>
            <p:ph type="sldNum"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07DD071-FAF0-42AF-BCBC-4495406D14E5}" type="slidenum">
              <a:rPr kumimoji="0" lang="en-US" sz="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52662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73075"/>
            <a:ext cx="2095500" cy="5775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473075"/>
            <a:ext cx="6134100" cy="5775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9DD8C03-4B48-4E6D-AEDF-1A9300C7BAEF}" type="datetime1">
              <a:rPr kumimoji="0" lang="en-US" sz="6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2/10/2020</a:t>
            </a:fld>
            <a:endParaRPr kumimoji="0" lang="en-US" sz="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ide Number Placeholder 4"/>
          <p:cNvSpPr>
            <a:spLocks noGrp="1"/>
          </p:cNvSpPr>
          <p:nvPr>
            <p:ph type="sldNum" sz="quarter" idx="11"/>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E69C5E0-66B6-492B-B5B1-955EA64CE5F6}" type="slidenum">
              <a:rPr kumimoji="0" lang="en-US" sz="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2356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828800"/>
            <a:ext cx="4114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1148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0B08C14C-5A61-4D4D-B38C-096C9971D9C2}" type="datetime1">
              <a:rPr lang="en-US"/>
              <a:pPr/>
              <a:t>2/10/2020</a:t>
            </a:fld>
            <a:endParaRPr lang="en-US"/>
          </a:p>
        </p:txBody>
      </p:sp>
      <p:sp>
        <p:nvSpPr>
          <p:cNvPr id="6" name="Slide Number Placeholder 5"/>
          <p:cNvSpPr>
            <a:spLocks noGrp="1"/>
          </p:cNvSpPr>
          <p:nvPr>
            <p:ph type="sldNum" sz="quarter" idx="11"/>
          </p:nvPr>
        </p:nvSpPr>
        <p:spPr/>
        <p:txBody>
          <a:bodyPr/>
          <a:lstStyle>
            <a:lvl1pPr>
              <a:defRPr/>
            </a:lvl1pPr>
          </a:lstStyle>
          <a:p>
            <a:fld id="{C9422542-FAC0-4800-BAC9-80AE50E939A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49C45C78-7BD8-47C0-88A0-6DA77AB0E0BB}" type="datetime1">
              <a:rPr lang="en-US"/>
              <a:pPr/>
              <a:t>2/10/2020</a:t>
            </a:fld>
            <a:endParaRPr lang="en-US"/>
          </a:p>
        </p:txBody>
      </p:sp>
      <p:sp>
        <p:nvSpPr>
          <p:cNvPr id="8" name="Slide Number Placeholder 7"/>
          <p:cNvSpPr>
            <a:spLocks noGrp="1"/>
          </p:cNvSpPr>
          <p:nvPr>
            <p:ph type="sldNum" sz="quarter" idx="11"/>
          </p:nvPr>
        </p:nvSpPr>
        <p:spPr/>
        <p:txBody>
          <a:bodyPr/>
          <a:lstStyle>
            <a:lvl1pPr>
              <a:defRPr/>
            </a:lvl1pPr>
          </a:lstStyle>
          <a:p>
            <a:fld id="{04E51A7F-C561-42D3-BDE2-6604AC35B10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36621641-DE6C-4460-BF47-734601E4A699}" type="datetime1">
              <a:rPr lang="en-US"/>
              <a:pPr/>
              <a:t>2/10/2020</a:t>
            </a:fld>
            <a:endParaRPr lang="en-US"/>
          </a:p>
        </p:txBody>
      </p:sp>
      <p:sp>
        <p:nvSpPr>
          <p:cNvPr id="4" name="Slide Number Placeholder 3"/>
          <p:cNvSpPr>
            <a:spLocks noGrp="1"/>
          </p:cNvSpPr>
          <p:nvPr>
            <p:ph type="sldNum" sz="quarter" idx="11"/>
          </p:nvPr>
        </p:nvSpPr>
        <p:spPr/>
        <p:txBody>
          <a:bodyPr/>
          <a:lstStyle>
            <a:lvl1pPr>
              <a:defRPr/>
            </a:lvl1pPr>
          </a:lstStyle>
          <a:p>
            <a:fld id="{C429D7E7-1099-47AD-B3F2-624E90DDB7C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60E83B5-0457-4AA6-A2AF-7E85AB57C9B7}" type="datetime1">
              <a:rPr lang="en-US"/>
              <a:pPr/>
              <a:t>2/10/2020</a:t>
            </a:fld>
            <a:endParaRPr lang="en-US"/>
          </a:p>
        </p:txBody>
      </p:sp>
      <p:sp>
        <p:nvSpPr>
          <p:cNvPr id="3" name="Slide Number Placeholder 2"/>
          <p:cNvSpPr>
            <a:spLocks noGrp="1"/>
          </p:cNvSpPr>
          <p:nvPr>
            <p:ph type="sldNum" sz="quarter" idx="11"/>
          </p:nvPr>
        </p:nvSpPr>
        <p:spPr/>
        <p:txBody>
          <a:bodyPr/>
          <a:lstStyle>
            <a:lvl1pPr>
              <a:defRPr/>
            </a:lvl1pPr>
          </a:lstStyle>
          <a:p>
            <a:fld id="{EE098B49-91C9-4AE6-BCDD-3C6B3DE25ED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6B80F34-8997-452F-82F9-376965C1575F}" type="datetime1">
              <a:rPr lang="en-US"/>
              <a:pPr/>
              <a:t>2/10/2020</a:t>
            </a:fld>
            <a:endParaRPr lang="en-US"/>
          </a:p>
        </p:txBody>
      </p:sp>
      <p:sp>
        <p:nvSpPr>
          <p:cNvPr id="6" name="Slide Number Placeholder 5"/>
          <p:cNvSpPr>
            <a:spLocks noGrp="1"/>
          </p:cNvSpPr>
          <p:nvPr>
            <p:ph type="sldNum" sz="quarter" idx="11"/>
          </p:nvPr>
        </p:nvSpPr>
        <p:spPr/>
        <p:txBody>
          <a:bodyPr/>
          <a:lstStyle>
            <a:lvl1pPr>
              <a:defRPr/>
            </a:lvl1pPr>
          </a:lstStyle>
          <a:p>
            <a:fld id="{16501C3C-0F9F-4B82-B0E4-702459263B1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07C570FB-6AC0-4D6C-9E03-450BCCB52573}" type="datetime1">
              <a:rPr lang="en-US"/>
              <a:pPr/>
              <a:t>2/10/2020</a:t>
            </a:fld>
            <a:endParaRPr lang="en-US"/>
          </a:p>
        </p:txBody>
      </p:sp>
      <p:sp>
        <p:nvSpPr>
          <p:cNvPr id="6" name="Slide Number Placeholder 5"/>
          <p:cNvSpPr>
            <a:spLocks noGrp="1"/>
          </p:cNvSpPr>
          <p:nvPr>
            <p:ph type="sldNum" sz="quarter" idx="11"/>
          </p:nvPr>
        </p:nvSpPr>
        <p:spPr/>
        <p:txBody>
          <a:bodyPr/>
          <a:lstStyle>
            <a:lvl1pPr>
              <a:defRPr/>
            </a:lvl1pPr>
          </a:lstStyle>
          <a:p>
            <a:fld id="{6511F142-224D-427D-930A-AAAE46FDAB7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152400" y="152400"/>
            <a:ext cx="8839200" cy="6477000"/>
          </a:xfrm>
          <a:prstGeom prst="rect">
            <a:avLst/>
          </a:prstGeom>
          <a:solidFill>
            <a:schemeClr val="bg1"/>
          </a:solidFill>
          <a:ln w="44450">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2772" name="Rectangle 4"/>
          <p:cNvSpPr>
            <a:spLocks noChangeArrowheads="1"/>
          </p:cNvSpPr>
          <p:nvPr/>
        </p:nvSpPr>
        <p:spPr bwMode="blackWhite">
          <a:xfrm>
            <a:off x="231775" y="236538"/>
            <a:ext cx="8678863" cy="6289675"/>
          </a:xfrm>
          <a:prstGeom prst="rect">
            <a:avLst/>
          </a:prstGeom>
          <a:solidFill>
            <a:schemeClr val="bg1"/>
          </a:solid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2773" name="Line 5"/>
          <p:cNvSpPr>
            <a:spLocks noChangeShapeType="1"/>
          </p:cNvSpPr>
          <p:nvPr/>
        </p:nvSpPr>
        <p:spPr bwMode="auto">
          <a:xfrm>
            <a:off x="466725" y="1371600"/>
            <a:ext cx="8296275" cy="0"/>
          </a:xfrm>
          <a:prstGeom prst="line">
            <a:avLst/>
          </a:prstGeom>
          <a:noFill/>
          <a:ln w="38100">
            <a:solidFill>
              <a:schemeClr val="accent1"/>
            </a:solidFill>
            <a:round/>
            <a:headEnd/>
            <a:tailEnd/>
          </a:ln>
          <a:effectLst/>
        </p:spPr>
        <p:txBody>
          <a:bodyPr/>
          <a:lstStyle/>
          <a:p>
            <a:endParaRPr lang="en-US"/>
          </a:p>
        </p:txBody>
      </p:sp>
      <p:sp>
        <p:nvSpPr>
          <p:cNvPr id="32774" name="Rectangle 6"/>
          <p:cNvSpPr>
            <a:spLocks noGrp="1" noChangeArrowheads="1"/>
          </p:cNvSpPr>
          <p:nvPr>
            <p:ph type="title"/>
          </p:nvPr>
        </p:nvSpPr>
        <p:spPr bwMode="auto">
          <a:xfrm>
            <a:off x="533400" y="385340"/>
            <a:ext cx="8153400" cy="8223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2775" name="Rectangle 7"/>
          <p:cNvSpPr>
            <a:spLocks noGrp="1" noChangeArrowheads="1"/>
          </p:cNvSpPr>
          <p:nvPr>
            <p:ph type="body" idx="1"/>
          </p:nvPr>
        </p:nvSpPr>
        <p:spPr bwMode="auto">
          <a:xfrm>
            <a:off x="381000" y="1535535"/>
            <a:ext cx="8382000" cy="49025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781" name="Rectangle 13"/>
          <p:cNvSpPr>
            <a:spLocks noChangeArrowheads="1"/>
          </p:cNvSpPr>
          <p:nvPr userDrawn="1"/>
        </p:nvSpPr>
        <p:spPr bwMode="auto">
          <a:xfrm>
            <a:off x="563002" y="6621462"/>
            <a:ext cx="3962400" cy="276999"/>
          </a:xfrm>
          <a:prstGeom prst="rect">
            <a:avLst/>
          </a:prstGeom>
          <a:noFill/>
          <a:ln w="9525">
            <a:noFill/>
            <a:miter lim="800000"/>
            <a:headEnd/>
            <a:tailEnd/>
          </a:ln>
          <a:effectLst/>
        </p:spPr>
        <p:txBody>
          <a:bodyPr wrap="square">
            <a:spAutoFit/>
          </a:bodyPr>
          <a:lstStyle/>
          <a:p>
            <a:r>
              <a:rPr lang="en-US" sz="600" b="1" dirty="0"/>
              <a:t>This seminar was created by Robert Snelick as part of official duties as</a:t>
            </a:r>
            <a:r>
              <a:rPr lang="en-US" sz="600" b="1" baseline="0" dirty="0"/>
              <a:t> an</a:t>
            </a:r>
            <a:r>
              <a:rPr lang="en-US" sz="600" b="1" dirty="0"/>
              <a:t> employee of the US Federal Government. The seminar slide deck is not subject to copyright protection and is in the public domain.</a:t>
            </a:r>
          </a:p>
        </p:txBody>
      </p:sp>
      <p:sp>
        <p:nvSpPr>
          <p:cNvPr id="32784" name="Rectangle 16"/>
          <p:cNvSpPr>
            <a:spLocks noGrp="1" noChangeArrowheads="1"/>
          </p:cNvSpPr>
          <p:nvPr>
            <p:ph type="dt" sz="half" idx="2"/>
          </p:nvPr>
        </p:nvSpPr>
        <p:spPr bwMode="auto">
          <a:xfrm>
            <a:off x="8491538" y="6650291"/>
            <a:ext cx="576262" cy="1430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600"/>
            </a:lvl1pPr>
          </a:lstStyle>
          <a:p>
            <a:r>
              <a:rPr lang="en-US" dirty="0"/>
              <a:t>01/01/2011</a:t>
            </a:r>
          </a:p>
        </p:txBody>
      </p:sp>
      <p:sp>
        <p:nvSpPr>
          <p:cNvPr id="32786" name="Rectangle 18"/>
          <p:cNvSpPr>
            <a:spLocks noGrp="1" noChangeArrowheads="1"/>
          </p:cNvSpPr>
          <p:nvPr>
            <p:ph type="sldNum" sz="quarter" idx="4"/>
          </p:nvPr>
        </p:nvSpPr>
        <p:spPr bwMode="auto">
          <a:xfrm>
            <a:off x="4343400" y="6534150"/>
            <a:ext cx="5334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800"/>
            </a:lvl1pPr>
          </a:lstStyle>
          <a:p>
            <a:fld id="{DD8FDF0E-2772-4D89-9F72-F3CB15D8B8AB}" type="slidenum">
              <a:rPr lang="en-US"/>
              <a:pPr/>
              <a:t>‹#›</a:t>
            </a:fld>
            <a:endParaRPr lang="en-US"/>
          </a:p>
        </p:txBody>
      </p:sp>
      <p:pic>
        <p:nvPicPr>
          <p:cNvPr id="11" name="Picture 10">
            <a:extLst>
              <a:ext uri="{FF2B5EF4-FFF2-40B4-BE49-F238E27FC236}">
                <a16:creationId xmlns:a16="http://schemas.microsoft.com/office/drawing/2014/main" id="{5678B2C8-B45B-4E90-9690-F52ACF897793}"/>
              </a:ext>
            </a:extLst>
          </p:cNvPr>
          <p:cNvPicPr>
            <a:picLocks noChangeAspect="1"/>
          </p:cNvPicPr>
          <p:nvPr userDrawn="1"/>
        </p:nvPicPr>
        <p:blipFill>
          <a:blip r:embed="rId13"/>
          <a:stretch>
            <a:fillRect/>
          </a:stretch>
        </p:blipFill>
        <p:spPr>
          <a:xfrm>
            <a:off x="134983" y="6629400"/>
            <a:ext cx="457200" cy="218872"/>
          </a:xfrm>
          <a:prstGeom prst="rect">
            <a:avLst/>
          </a:prstGeom>
        </p:spPr>
      </p:pic>
      <p:sp>
        <p:nvSpPr>
          <p:cNvPr id="12" name="Rectangle 12">
            <a:extLst>
              <a:ext uri="{FF2B5EF4-FFF2-40B4-BE49-F238E27FC236}">
                <a16:creationId xmlns:a16="http://schemas.microsoft.com/office/drawing/2014/main" id="{5F4AB1AE-F140-467C-8FE9-7DF4A96CC591}"/>
              </a:ext>
            </a:extLst>
          </p:cNvPr>
          <p:cNvSpPr>
            <a:spLocks noChangeArrowheads="1"/>
          </p:cNvSpPr>
          <p:nvPr userDrawn="1"/>
        </p:nvSpPr>
        <p:spPr bwMode="auto">
          <a:xfrm>
            <a:off x="5486400" y="6654645"/>
            <a:ext cx="2174081" cy="184666"/>
          </a:xfrm>
          <a:prstGeom prst="rect">
            <a:avLst/>
          </a:prstGeom>
          <a:noFill/>
          <a:ln w="9525">
            <a:noFill/>
            <a:miter lim="800000"/>
            <a:headEnd/>
            <a:tailEnd/>
          </a:ln>
          <a:effectLst/>
        </p:spPr>
        <p:txBody>
          <a:bodyPr wrap="square">
            <a:spAutoFit/>
          </a:bodyPr>
          <a:lstStyle/>
          <a:p>
            <a:r>
              <a:rPr lang="en-US" sz="600" b="1" dirty="0"/>
              <a:t>National</a:t>
            </a:r>
            <a:r>
              <a:rPr lang="en-US" sz="600" b="1" baseline="0" dirty="0"/>
              <a:t> Institute of Standards and Technology (NIST)</a:t>
            </a:r>
            <a:endParaRPr lang="en-US" sz="600" b="1"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p:txStyles>
    <p:titleStyle>
      <a:lvl1pPr algn="l" rtl="0" fontAlgn="base">
        <a:lnSpc>
          <a:spcPct val="80000"/>
        </a:lnSpc>
        <a:spcBef>
          <a:spcPct val="0"/>
        </a:spcBef>
        <a:spcAft>
          <a:spcPct val="0"/>
        </a:spcAft>
        <a:defRPr sz="40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Verdana" pitchFamily="34" charset="0"/>
        </a:defRPr>
      </a:lvl2pPr>
      <a:lvl3pPr algn="l" rtl="0" fontAlgn="base">
        <a:lnSpc>
          <a:spcPct val="80000"/>
        </a:lnSpc>
        <a:spcBef>
          <a:spcPct val="0"/>
        </a:spcBef>
        <a:spcAft>
          <a:spcPct val="0"/>
        </a:spcAft>
        <a:defRPr sz="4000">
          <a:solidFill>
            <a:schemeClr val="tx2"/>
          </a:solidFill>
          <a:latin typeface="Verdana" pitchFamily="34" charset="0"/>
        </a:defRPr>
      </a:lvl3pPr>
      <a:lvl4pPr algn="l" rtl="0" fontAlgn="base">
        <a:lnSpc>
          <a:spcPct val="80000"/>
        </a:lnSpc>
        <a:spcBef>
          <a:spcPct val="0"/>
        </a:spcBef>
        <a:spcAft>
          <a:spcPct val="0"/>
        </a:spcAft>
        <a:defRPr sz="4000">
          <a:solidFill>
            <a:schemeClr val="tx2"/>
          </a:solidFill>
          <a:latin typeface="Verdana" pitchFamily="34" charset="0"/>
        </a:defRPr>
      </a:lvl4pPr>
      <a:lvl5pPr algn="l" rtl="0" fontAlgn="base">
        <a:lnSpc>
          <a:spcPct val="80000"/>
        </a:lnSpc>
        <a:spcBef>
          <a:spcPct val="0"/>
        </a:spcBef>
        <a:spcAft>
          <a:spcPct val="0"/>
        </a:spcAft>
        <a:defRPr sz="4000">
          <a:solidFill>
            <a:schemeClr val="tx2"/>
          </a:solidFill>
          <a:latin typeface="Verdana" pitchFamily="34" charset="0"/>
        </a:defRPr>
      </a:lvl5pPr>
      <a:lvl6pPr marL="457200" algn="l" rtl="0" fontAlgn="base">
        <a:lnSpc>
          <a:spcPct val="80000"/>
        </a:lnSpc>
        <a:spcBef>
          <a:spcPct val="0"/>
        </a:spcBef>
        <a:spcAft>
          <a:spcPct val="0"/>
        </a:spcAft>
        <a:defRPr sz="4000">
          <a:solidFill>
            <a:schemeClr val="tx2"/>
          </a:solidFill>
          <a:latin typeface="Verdana" pitchFamily="34" charset="0"/>
        </a:defRPr>
      </a:lvl6pPr>
      <a:lvl7pPr marL="914400" algn="l" rtl="0" fontAlgn="base">
        <a:lnSpc>
          <a:spcPct val="80000"/>
        </a:lnSpc>
        <a:spcBef>
          <a:spcPct val="0"/>
        </a:spcBef>
        <a:spcAft>
          <a:spcPct val="0"/>
        </a:spcAft>
        <a:defRPr sz="4000">
          <a:solidFill>
            <a:schemeClr val="tx2"/>
          </a:solidFill>
          <a:latin typeface="Verdana" pitchFamily="34" charset="0"/>
        </a:defRPr>
      </a:lvl7pPr>
      <a:lvl8pPr marL="1371600" algn="l" rtl="0" fontAlgn="base">
        <a:lnSpc>
          <a:spcPct val="80000"/>
        </a:lnSpc>
        <a:spcBef>
          <a:spcPct val="0"/>
        </a:spcBef>
        <a:spcAft>
          <a:spcPct val="0"/>
        </a:spcAft>
        <a:defRPr sz="4000">
          <a:solidFill>
            <a:schemeClr val="tx2"/>
          </a:solidFill>
          <a:latin typeface="Verdana" pitchFamily="34" charset="0"/>
        </a:defRPr>
      </a:lvl8pPr>
      <a:lvl9pPr marL="1828800" algn="l" rtl="0" fontAlgn="base">
        <a:lnSpc>
          <a:spcPct val="80000"/>
        </a:lnSpc>
        <a:spcBef>
          <a:spcPct val="0"/>
        </a:spcBef>
        <a:spcAft>
          <a:spcPct val="0"/>
        </a:spcAft>
        <a:defRPr sz="4000">
          <a:solidFill>
            <a:schemeClr val="tx2"/>
          </a:solidFill>
          <a:latin typeface="Verdana" pitchFamily="34" charset="0"/>
        </a:defRPr>
      </a:lvl9pPr>
    </p:titleStyle>
    <p:bodyStyle>
      <a:lvl1pPr marL="342900" indent="-342900" algn="l" rtl="0" fontAlgn="base">
        <a:spcBef>
          <a:spcPct val="20000"/>
        </a:spcBef>
        <a:spcAft>
          <a:spcPct val="0"/>
        </a:spcAft>
        <a:buClr>
          <a:schemeClr val="accent1"/>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Ø"/>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folHlink"/>
        </a:buClr>
        <a:buChar char="•"/>
        <a:defRPr sz="2000">
          <a:solidFill>
            <a:schemeClr val="tx1"/>
          </a:solidFill>
          <a:latin typeface="+mn-lt"/>
        </a:defRPr>
      </a:lvl4pPr>
      <a:lvl5pPr marL="20574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5pPr>
      <a:lvl6pPr marL="25146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6pPr>
      <a:lvl7pPr marL="29718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7pPr>
      <a:lvl8pPr marL="34290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8pPr>
      <a:lvl9pPr marL="38862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152400" y="152400"/>
            <a:ext cx="8839200" cy="6477000"/>
          </a:xfrm>
          <a:prstGeom prst="rect">
            <a:avLst/>
          </a:prstGeom>
          <a:solidFill>
            <a:schemeClr val="bg1"/>
          </a:solidFill>
          <a:ln w="44450">
            <a:solidFill>
              <a:srgbClr val="002060"/>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2772" name="Rectangle 4"/>
          <p:cNvSpPr>
            <a:spLocks noChangeArrowheads="1"/>
          </p:cNvSpPr>
          <p:nvPr/>
        </p:nvSpPr>
        <p:spPr bwMode="blackWhite">
          <a:xfrm>
            <a:off x="231775" y="236538"/>
            <a:ext cx="8678863" cy="6289675"/>
          </a:xfrm>
          <a:prstGeom prst="rect">
            <a:avLst/>
          </a:prstGeom>
          <a:solidFill>
            <a:schemeClr val="bg1"/>
          </a:solid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32773" name="Line 5"/>
          <p:cNvSpPr>
            <a:spLocks noChangeShapeType="1"/>
          </p:cNvSpPr>
          <p:nvPr/>
        </p:nvSpPr>
        <p:spPr bwMode="auto">
          <a:xfrm>
            <a:off x="381000" y="1219200"/>
            <a:ext cx="8382000" cy="0"/>
          </a:xfrm>
          <a:prstGeom prst="line">
            <a:avLst/>
          </a:prstGeom>
          <a:noFill/>
          <a:ln w="38100">
            <a:solidFill>
              <a:srgbClr val="002060"/>
            </a:solidFill>
            <a:round/>
            <a:headEnd/>
            <a:tailEnd/>
          </a:ln>
          <a:effectLst/>
        </p:spPr>
        <p:txBody>
          <a:bodyPr/>
          <a:lstStyle/>
          <a:p>
            <a:endParaRPr lang="en-US"/>
          </a:p>
        </p:txBody>
      </p:sp>
      <p:sp>
        <p:nvSpPr>
          <p:cNvPr id="32774" name="Rectangle 6"/>
          <p:cNvSpPr>
            <a:spLocks noGrp="1" noChangeArrowheads="1"/>
          </p:cNvSpPr>
          <p:nvPr>
            <p:ph type="title"/>
          </p:nvPr>
        </p:nvSpPr>
        <p:spPr bwMode="auto">
          <a:xfrm>
            <a:off x="381000" y="445082"/>
            <a:ext cx="8382000" cy="64724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32775" name="Rectangle 7"/>
          <p:cNvSpPr>
            <a:spLocks noGrp="1" noChangeArrowheads="1"/>
          </p:cNvSpPr>
          <p:nvPr>
            <p:ph type="body" idx="1"/>
          </p:nvPr>
        </p:nvSpPr>
        <p:spPr bwMode="auto">
          <a:xfrm>
            <a:off x="381000" y="1303339"/>
            <a:ext cx="8382000" cy="516338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784" name="Rectangle 16"/>
          <p:cNvSpPr>
            <a:spLocks noGrp="1" noChangeArrowheads="1"/>
          </p:cNvSpPr>
          <p:nvPr>
            <p:ph type="dt" sz="half" idx="2"/>
          </p:nvPr>
        </p:nvSpPr>
        <p:spPr bwMode="auto">
          <a:xfrm>
            <a:off x="8506887" y="6650750"/>
            <a:ext cx="597962" cy="1643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600"/>
            </a:lvl1pPr>
          </a:lstStyle>
          <a:p>
            <a:r>
              <a:rPr lang="en-US" dirty="0"/>
              <a:t>01/01/2011</a:t>
            </a:r>
          </a:p>
        </p:txBody>
      </p:sp>
      <p:sp>
        <p:nvSpPr>
          <p:cNvPr id="32786" name="Rectangle 18"/>
          <p:cNvSpPr>
            <a:spLocks noGrp="1" noChangeArrowheads="1"/>
          </p:cNvSpPr>
          <p:nvPr>
            <p:ph type="sldNum" sz="quarter" idx="4"/>
          </p:nvPr>
        </p:nvSpPr>
        <p:spPr bwMode="auto">
          <a:xfrm>
            <a:off x="4243800" y="6488072"/>
            <a:ext cx="5334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800"/>
            </a:lvl1pPr>
          </a:lstStyle>
          <a:p>
            <a:fld id="{DD8FDF0E-2772-4D89-9F72-F3CB15D8B8AB}" type="slidenum">
              <a:rPr lang="en-US"/>
              <a:pPr/>
              <a:t>‹#›</a:t>
            </a:fld>
            <a:endParaRPr lang="en-US"/>
          </a:p>
        </p:txBody>
      </p:sp>
      <p:pic>
        <p:nvPicPr>
          <p:cNvPr id="11" name="Picture 10"/>
          <p:cNvPicPr>
            <a:picLocks noChangeAspect="1"/>
          </p:cNvPicPr>
          <p:nvPr userDrawn="1"/>
        </p:nvPicPr>
        <p:blipFill>
          <a:blip r:embed="rId13"/>
          <a:stretch>
            <a:fillRect/>
          </a:stretch>
        </p:blipFill>
        <p:spPr>
          <a:xfrm>
            <a:off x="8094663" y="172618"/>
            <a:ext cx="895350" cy="428625"/>
          </a:xfrm>
          <a:prstGeom prst="rect">
            <a:avLst/>
          </a:prstGeom>
        </p:spPr>
      </p:pic>
      <p:sp>
        <p:nvSpPr>
          <p:cNvPr id="12" name="Rectangle 12"/>
          <p:cNvSpPr>
            <a:spLocks noChangeArrowheads="1"/>
          </p:cNvSpPr>
          <p:nvPr userDrawn="1"/>
        </p:nvSpPr>
        <p:spPr bwMode="auto">
          <a:xfrm>
            <a:off x="36715" y="6650750"/>
            <a:ext cx="2174081" cy="184666"/>
          </a:xfrm>
          <a:prstGeom prst="rect">
            <a:avLst/>
          </a:prstGeom>
          <a:noFill/>
          <a:ln w="9525">
            <a:noFill/>
            <a:miter lim="800000"/>
            <a:headEnd/>
            <a:tailEnd/>
          </a:ln>
          <a:effectLst/>
        </p:spPr>
        <p:txBody>
          <a:bodyPr wrap="square">
            <a:spAutoFit/>
          </a:bodyPr>
          <a:lstStyle/>
          <a:p>
            <a:r>
              <a:rPr lang="en-US" sz="600" b="1" dirty="0"/>
              <a:t>National</a:t>
            </a:r>
            <a:r>
              <a:rPr lang="en-US" sz="600" b="1" baseline="0" dirty="0"/>
              <a:t> Institute of Standards and Technology (NIST)</a:t>
            </a:r>
            <a:endParaRPr lang="en-US" sz="600" b="1" dirty="0"/>
          </a:p>
        </p:txBody>
      </p:sp>
    </p:spTree>
    <p:extLst>
      <p:ext uri="{BB962C8B-B14F-4D97-AF65-F5344CB8AC3E}">
        <p14:creationId xmlns:p14="http://schemas.microsoft.com/office/powerpoint/2010/main" val="166266240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p:txStyles>
    <p:titleStyle>
      <a:lvl1pPr algn="l" rtl="0" fontAlgn="base">
        <a:lnSpc>
          <a:spcPct val="80000"/>
        </a:lnSpc>
        <a:spcBef>
          <a:spcPct val="0"/>
        </a:spcBef>
        <a:spcAft>
          <a:spcPct val="0"/>
        </a:spcAft>
        <a:defRPr sz="36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Verdana" pitchFamily="34" charset="0"/>
        </a:defRPr>
      </a:lvl2pPr>
      <a:lvl3pPr algn="l" rtl="0" fontAlgn="base">
        <a:lnSpc>
          <a:spcPct val="80000"/>
        </a:lnSpc>
        <a:spcBef>
          <a:spcPct val="0"/>
        </a:spcBef>
        <a:spcAft>
          <a:spcPct val="0"/>
        </a:spcAft>
        <a:defRPr sz="4000">
          <a:solidFill>
            <a:schemeClr val="tx2"/>
          </a:solidFill>
          <a:latin typeface="Verdana" pitchFamily="34" charset="0"/>
        </a:defRPr>
      </a:lvl3pPr>
      <a:lvl4pPr algn="l" rtl="0" fontAlgn="base">
        <a:lnSpc>
          <a:spcPct val="80000"/>
        </a:lnSpc>
        <a:spcBef>
          <a:spcPct val="0"/>
        </a:spcBef>
        <a:spcAft>
          <a:spcPct val="0"/>
        </a:spcAft>
        <a:defRPr sz="4000">
          <a:solidFill>
            <a:schemeClr val="tx2"/>
          </a:solidFill>
          <a:latin typeface="Verdana" pitchFamily="34" charset="0"/>
        </a:defRPr>
      </a:lvl4pPr>
      <a:lvl5pPr algn="l" rtl="0" fontAlgn="base">
        <a:lnSpc>
          <a:spcPct val="80000"/>
        </a:lnSpc>
        <a:spcBef>
          <a:spcPct val="0"/>
        </a:spcBef>
        <a:spcAft>
          <a:spcPct val="0"/>
        </a:spcAft>
        <a:defRPr sz="4000">
          <a:solidFill>
            <a:schemeClr val="tx2"/>
          </a:solidFill>
          <a:latin typeface="Verdana" pitchFamily="34" charset="0"/>
        </a:defRPr>
      </a:lvl5pPr>
      <a:lvl6pPr marL="457200" algn="l" rtl="0" fontAlgn="base">
        <a:lnSpc>
          <a:spcPct val="80000"/>
        </a:lnSpc>
        <a:spcBef>
          <a:spcPct val="0"/>
        </a:spcBef>
        <a:spcAft>
          <a:spcPct val="0"/>
        </a:spcAft>
        <a:defRPr sz="4000">
          <a:solidFill>
            <a:schemeClr val="tx2"/>
          </a:solidFill>
          <a:latin typeface="Verdana" pitchFamily="34" charset="0"/>
        </a:defRPr>
      </a:lvl6pPr>
      <a:lvl7pPr marL="914400" algn="l" rtl="0" fontAlgn="base">
        <a:lnSpc>
          <a:spcPct val="80000"/>
        </a:lnSpc>
        <a:spcBef>
          <a:spcPct val="0"/>
        </a:spcBef>
        <a:spcAft>
          <a:spcPct val="0"/>
        </a:spcAft>
        <a:defRPr sz="4000">
          <a:solidFill>
            <a:schemeClr val="tx2"/>
          </a:solidFill>
          <a:latin typeface="Verdana" pitchFamily="34" charset="0"/>
        </a:defRPr>
      </a:lvl7pPr>
      <a:lvl8pPr marL="1371600" algn="l" rtl="0" fontAlgn="base">
        <a:lnSpc>
          <a:spcPct val="80000"/>
        </a:lnSpc>
        <a:spcBef>
          <a:spcPct val="0"/>
        </a:spcBef>
        <a:spcAft>
          <a:spcPct val="0"/>
        </a:spcAft>
        <a:defRPr sz="4000">
          <a:solidFill>
            <a:schemeClr val="tx2"/>
          </a:solidFill>
          <a:latin typeface="Verdana" pitchFamily="34" charset="0"/>
        </a:defRPr>
      </a:lvl8pPr>
      <a:lvl9pPr marL="1828800" algn="l" rtl="0" fontAlgn="base">
        <a:lnSpc>
          <a:spcPct val="80000"/>
        </a:lnSpc>
        <a:spcBef>
          <a:spcPct val="0"/>
        </a:spcBef>
        <a:spcAft>
          <a:spcPct val="0"/>
        </a:spcAft>
        <a:defRPr sz="4000">
          <a:solidFill>
            <a:schemeClr val="tx2"/>
          </a:solidFill>
          <a:latin typeface="Verdana" pitchFamily="34" charset="0"/>
        </a:defRPr>
      </a:lvl9pPr>
    </p:titleStyle>
    <p:bodyStyle>
      <a:lvl1pPr marL="342900" indent="-342900" algn="l" rtl="0" fontAlgn="base">
        <a:spcBef>
          <a:spcPct val="20000"/>
        </a:spcBef>
        <a:spcAft>
          <a:spcPct val="0"/>
        </a:spcAft>
        <a:buClr>
          <a:srgbClr val="002060"/>
        </a:buClr>
        <a:buSzPct val="75000"/>
        <a:buFont typeface="Wingdings" panose="05000000000000000000" pitchFamily="2" charset="2"/>
        <a:buChar char="q"/>
        <a:defRPr sz="3200">
          <a:solidFill>
            <a:schemeClr val="tx1"/>
          </a:solidFill>
          <a:latin typeface="+mn-lt"/>
          <a:ea typeface="+mn-ea"/>
          <a:cs typeface="+mn-cs"/>
        </a:defRPr>
      </a:lvl1pPr>
      <a:lvl2pPr marL="742950" indent="-285750" algn="l" rtl="0" fontAlgn="base">
        <a:spcBef>
          <a:spcPct val="20000"/>
        </a:spcBef>
        <a:spcAft>
          <a:spcPct val="0"/>
        </a:spcAft>
        <a:buClr>
          <a:srgbClr val="002060"/>
        </a:buClr>
        <a:buSzPct val="70000"/>
        <a:buFont typeface="Wingdings" panose="05000000000000000000" pitchFamily="2" charset="2"/>
        <a:buChar char="q"/>
        <a:defRPr sz="2600">
          <a:solidFill>
            <a:schemeClr val="tx1"/>
          </a:solidFill>
          <a:latin typeface="+mn-lt"/>
        </a:defRPr>
      </a:lvl2pPr>
      <a:lvl3pPr marL="1143000" indent="-228600" algn="l" rtl="0" fontAlgn="base">
        <a:spcBef>
          <a:spcPct val="20000"/>
        </a:spcBef>
        <a:spcAft>
          <a:spcPct val="0"/>
        </a:spcAft>
        <a:buClr>
          <a:srgbClr val="002060"/>
        </a:buClr>
        <a:buSzPct val="70000"/>
        <a:buFont typeface="Wingdings" panose="05000000000000000000" pitchFamily="2" charset="2"/>
        <a:buChar char="q"/>
        <a:defRPr sz="2200">
          <a:solidFill>
            <a:schemeClr val="tx1"/>
          </a:solidFill>
          <a:latin typeface="+mn-lt"/>
        </a:defRPr>
      </a:lvl3pPr>
      <a:lvl4pPr marL="1600200" indent="-228600" algn="l" rtl="0" fontAlgn="base">
        <a:spcBef>
          <a:spcPct val="20000"/>
        </a:spcBef>
        <a:spcAft>
          <a:spcPct val="0"/>
        </a:spcAft>
        <a:buClr>
          <a:srgbClr val="002060"/>
        </a:buClr>
        <a:buSzPct val="120000"/>
        <a:buFont typeface="Wingdings" panose="05000000000000000000" pitchFamily="2" charset="2"/>
        <a:buChar char="§"/>
        <a:defRPr sz="1800">
          <a:solidFill>
            <a:schemeClr val="tx1"/>
          </a:solidFill>
          <a:latin typeface="+mn-lt"/>
        </a:defRPr>
      </a:lvl4pPr>
      <a:lvl5pPr marL="2057400" indent="-228600" algn="l" rtl="0" fontAlgn="base">
        <a:spcBef>
          <a:spcPct val="20000"/>
        </a:spcBef>
        <a:spcAft>
          <a:spcPct val="0"/>
        </a:spcAft>
        <a:buClr>
          <a:srgbClr val="002060"/>
        </a:buClr>
        <a:buSzPct val="70000"/>
        <a:buFont typeface="Wingdings" panose="05000000000000000000" pitchFamily="2" charset="2"/>
        <a:buChar char="v"/>
        <a:defRPr sz="1600">
          <a:solidFill>
            <a:schemeClr val="tx1"/>
          </a:solidFill>
          <a:latin typeface="+mn-lt"/>
        </a:defRPr>
      </a:lvl5pPr>
      <a:lvl6pPr marL="25146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6pPr>
      <a:lvl7pPr marL="29718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7pPr>
      <a:lvl8pPr marL="34290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8pPr>
      <a:lvl9pPr marL="38862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152400" y="152400"/>
            <a:ext cx="8839200" cy="6477000"/>
          </a:xfrm>
          <a:prstGeom prst="rect">
            <a:avLst/>
          </a:prstGeom>
          <a:solidFill>
            <a:schemeClr val="bg1"/>
          </a:solidFill>
          <a:ln w="44450">
            <a:solidFill>
              <a:schemeClr val="folHlink"/>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2772" name="Rectangle 4"/>
          <p:cNvSpPr>
            <a:spLocks noChangeArrowheads="1"/>
          </p:cNvSpPr>
          <p:nvPr/>
        </p:nvSpPr>
        <p:spPr bwMode="blackWhite">
          <a:xfrm>
            <a:off x="231775" y="236538"/>
            <a:ext cx="8678863" cy="6289675"/>
          </a:xfrm>
          <a:prstGeom prst="rect">
            <a:avLst/>
          </a:prstGeom>
          <a:solidFill>
            <a:schemeClr val="bg1"/>
          </a:solidFill>
          <a:ln w="9525">
            <a:solidFill>
              <a:schemeClr val="folHlink"/>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32773" name="Line 5"/>
          <p:cNvSpPr>
            <a:spLocks noChangeShapeType="1"/>
          </p:cNvSpPr>
          <p:nvPr/>
        </p:nvSpPr>
        <p:spPr bwMode="auto">
          <a:xfrm>
            <a:off x="461963" y="1600200"/>
            <a:ext cx="8296275" cy="0"/>
          </a:xfrm>
          <a:prstGeom prst="line">
            <a:avLst/>
          </a:prstGeom>
          <a:noFill/>
          <a:ln w="38100">
            <a:solidFill>
              <a:schemeClr val="accent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774" name="Rectangle 6"/>
          <p:cNvSpPr>
            <a:spLocks noGrp="1" noChangeArrowheads="1"/>
          </p:cNvSpPr>
          <p:nvPr>
            <p:ph type="title"/>
          </p:nvPr>
        </p:nvSpPr>
        <p:spPr bwMode="auto">
          <a:xfrm>
            <a:off x="533400" y="473075"/>
            <a:ext cx="8153400" cy="8223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2775" name="Rectangle 7"/>
          <p:cNvSpPr>
            <a:spLocks noGrp="1" noChangeArrowheads="1"/>
          </p:cNvSpPr>
          <p:nvPr>
            <p:ph type="body" idx="1"/>
          </p:nvPr>
        </p:nvSpPr>
        <p:spPr bwMode="auto">
          <a:xfrm>
            <a:off x="381000" y="1828800"/>
            <a:ext cx="8382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781" name="Rectangle 13"/>
          <p:cNvSpPr>
            <a:spLocks noChangeArrowheads="1"/>
          </p:cNvSpPr>
          <p:nvPr userDrawn="1"/>
        </p:nvSpPr>
        <p:spPr bwMode="auto">
          <a:xfrm>
            <a:off x="228600" y="6629400"/>
            <a:ext cx="4419600" cy="276999"/>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00" b="1" i="0" u="none" strike="noStrike" kern="1200" cap="none" spc="0" normalizeH="0" baseline="0" noProof="0" dirty="0">
                <a:ln>
                  <a:noFill/>
                </a:ln>
                <a:solidFill>
                  <a:srgbClr val="000000"/>
                </a:solidFill>
                <a:effectLst/>
                <a:uLnTx/>
                <a:uFillTx/>
                <a:latin typeface="Arial" charset="0"/>
                <a:ea typeface="+mn-ea"/>
                <a:cs typeface="+mn-cs"/>
              </a:rPr>
              <a:t>Tutorial presentation was created by Robert Snelick as part of official duties as an employee of the US Federal Government. Tutorial presentation is not subject to copyright protection and is in the public domain.</a:t>
            </a:r>
          </a:p>
        </p:txBody>
      </p:sp>
      <p:pic>
        <p:nvPicPr>
          <p:cNvPr id="32783" name="Picture 15" descr="HL7 International Logo"/>
          <p:cNvPicPr>
            <a:picLocks noChangeAspect="1" noChangeArrowheads="1"/>
          </p:cNvPicPr>
          <p:nvPr userDrawn="1"/>
        </p:nvPicPr>
        <p:blipFill>
          <a:blip r:embed="rId13" cstate="print"/>
          <a:srcRect/>
          <a:stretch>
            <a:fillRect/>
          </a:stretch>
        </p:blipFill>
        <p:spPr bwMode="auto">
          <a:xfrm>
            <a:off x="76200" y="6629400"/>
            <a:ext cx="228600" cy="228600"/>
          </a:xfrm>
          <a:prstGeom prst="rect">
            <a:avLst/>
          </a:prstGeom>
          <a:noFill/>
        </p:spPr>
      </p:pic>
      <p:sp>
        <p:nvSpPr>
          <p:cNvPr id="32784" name="Rectangle 16"/>
          <p:cNvSpPr>
            <a:spLocks noGrp="1" noChangeArrowheads="1"/>
          </p:cNvSpPr>
          <p:nvPr>
            <p:ph type="dt" sz="half" idx="2"/>
          </p:nvPr>
        </p:nvSpPr>
        <p:spPr bwMode="auto">
          <a:xfrm>
            <a:off x="8077200" y="6629400"/>
            <a:ext cx="8382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60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Arial" charset="0"/>
                <a:ea typeface="+mn-ea"/>
                <a:cs typeface="+mn-cs"/>
              </a:rPr>
              <a:t>01/01/2011</a:t>
            </a:r>
          </a:p>
        </p:txBody>
      </p:sp>
      <p:sp>
        <p:nvSpPr>
          <p:cNvPr id="32786" name="Rectangle 18"/>
          <p:cNvSpPr>
            <a:spLocks noGrp="1" noChangeArrowheads="1"/>
          </p:cNvSpPr>
          <p:nvPr>
            <p:ph type="sldNum" sz="quarter" idx="4"/>
          </p:nvPr>
        </p:nvSpPr>
        <p:spPr bwMode="auto">
          <a:xfrm>
            <a:off x="4343400" y="6534150"/>
            <a:ext cx="5334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8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D8FDF0E-2772-4D89-9F72-F3CB15D8B8AB}" type="slidenum">
              <a:rPr kumimoji="0" lang="en-US" sz="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7659676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p:txStyles>
    <p:titleStyle>
      <a:lvl1pPr algn="l" rtl="0" fontAlgn="base">
        <a:lnSpc>
          <a:spcPct val="80000"/>
        </a:lnSpc>
        <a:spcBef>
          <a:spcPct val="0"/>
        </a:spcBef>
        <a:spcAft>
          <a:spcPct val="0"/>
        </a:spcAft>
        <a:defRPr sz="40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Verdana" pitchFamily="34" charset="0"/>
        </a:defRPr>
      </a:lvl2pPr>
      <a:lvl3pPr algn="l" rtl="0" fontAlgn="base">
        <a:lnSpc>
          <a:spcPct val="80000"/>
        </a:lnSpc>
        <a:spcBef>
          <a:spcPct val="0"/>
        </a:spcBef>
        <a:spcAft>
          <a:spcPct val="0"/>
        </a:spcAft>
        <a:defRPr sz="4000">
          <a:solidFill>
            <a:schemeClr val="tx2"/>
          </a:solidFill>
          <a:latin typeface="Verdana" pitchFamily="34" charset="0"/>
        </a:defRPr>
      </a:lvl3pPr>
      <a:lvl4pPr algn="l" rtl="0" fontAlgn="base">
        <a:lnSpc>
          <a:spcPct val="80000"/>
        </a:lnSpc>
        <a:spcBef>
          <a:spcPct val="0"/>
        </a:spcBef>
        <a:spcAft>
          <a:spcPct val="0"/>
        </a:spcAft>
        <a:defRPr sz="4000">
          <a:solidFill>
            <a:schemeClr val="tx2"/>
          </a:solidFill>
          <a:latin typeface="Verdana" pitchFamily="34" charset="0"/>
        </a:defRPr>
      </a:lvl4pPr>
      <a:lvl5pPr algn="l" rtl="0" fontAlgn="base">
        <a:lnSpc>
          <a:spcPct val="80000"/>
        </a:lnSpc>
        <a:spcBef>
          <a:spcPct val="0"/>
        </a:spcBef>
        <a:spcAft>
          <a:spcPct val="0"/>
        </a:spcAft>
        <a:defRPr sz="4000">
          <a:solidFill>
            <a:schemeClr val="tx2"/>
          </a:solidFill>
          <a:latin typeface="Verdana" pitchFamily="34" charset="0"/>
        </a:defRPr>
      </a:lvl5pPr>
      <a:lvl6pPr marL="457200" algn="l" rtl="0" fontAlgn="base">
        <a:lnSpc>
          <a:spcPct val="80000"/>
        </a:lnSpc>
        <a:spcBef>
          <a:spcPct val="0"/>
        </a:spcBef>
        <a:spcAft>
          <a:spcPct val="0"/>
        </a:spcAft>
        <a:defRPr sz="4000">
          <a:solidFill>
            <a:schemeClr val="tx2"/>
          </a:solidFill>
          <a:latin typeface="Verdana" pitchFamily="34" charset="0"/>
        </a:defRPr>
      </a:lvl6pPr>
      <a:lvl7pPr marL="914400" algn="l" rtl="0" fontAlgn="base">
        <a:lnSpc>
          <a:spcPct val="80000"/>
        </a:lnSpc>
        <a:spcBef>
          <a:spcPct val="0"/>
        </a:spcBef>
        <a:spcAft>
          <a:spcPct val="0"/>
        </a:spcAft>
        <a:defRPr sz="4000">
          <a:solidFill>
            <a:schemeClr val="tx2"/>
          </a:solidFill>
          <a:latin typeface="Verdana" pitchFamily="34" charset="0"/>
        </a:defRPr>
      </a:lvl7pPr>
      <a:lvl8pPr marL="1371600" algn="l" rtl="0" fontAlgn="base">
        <a:lnSpc>
          <a:spcPct val="80000"/>
        </a:lnSpc>
        <a:spcBef>
          <a:spcPct val="0"/>
        </a:spcBef>
        <a:spcAft>
          <a:spcPct val="0"/>
        </a:spcAft>
        <a:defRPr sz="4000">
          <a:solidFill>
            <a:schemeClr val="tx2"/>
          </a:solidFill>
          <a:latin typeface="Verdana" pitchFamily="34" charset="0"/>
        </a:defRPr>
      </a:lvl8pPr>
      <a:lvl9pPr marL="1828800" algn="l" rtl="0" fontAlgn="base">
        <a:lnSpc>
          <a:spcPct val="80000"/>
        </a:lnSpc>
        <a:spcBef>
          <a:spcPct val="0"/>
        </a:spcBef>
        <a:spcAft>
          <a:spcPct val="0"/>
        </a:spcAft>
        <a:defRPr sz="4000">
          <a:solidFill>
            <a:schemeClr val="tx2"/>
          </a:solidFill>
          <a:latin typeface="Verdana" pitchFamily="34" charset="0"/>
        </a:defRPr>
      </a:lvl9pPr>
    </p:titleStyle>
    <p:bodyStyle>
      <a:lvl1pPr marL="342900" indent="-342900" algn="l" rtl="0" fontAlgn="base">
        <a:spcBef>
          <a:spcPct val="20000"/>
        </a:spcBef>
        <a:spcAft>
          <a:spcPct val="0"/>
        </a:spcAft>
        <a:buClr>
          <a:schemeClr val="accent1"/>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Ø"/>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folHlink"/>
        </a:buClr>
        <a:buChar char="•"/>
        <a:defRPr sz="2000">
          <a:solidFill>
            <a:schemeClr val="tx1"/>
          </a:solidFill>
          <a:latin typeface="+mn-lt"/>
        </a:defRPr>
      </a:lvl4pPr>
      <a:lvl5pPr marL="20574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5pPr>
      <a:lvl6pPr marL="25146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6pPr>
      <a:lvl7pPr marL="29718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7pPr>
      <a:lvl8pPr marL="34290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8pPr>
      <a:lvl9pPr marL="38862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file:///C:\Users\slt\AppData\Local\Microsoft\Windows\INetCache\Content.Outlook\V282_Word\V282_CH02C_CodeTables.doc#HL70322"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mailto:robert.snelick@nist.gov"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838200"/>
            <a:ext cx="7620000" cy="2559050"/>
          </a:xfrm>
        </p:spPr>
        <p:txBody>
          <a:bodyPr anchor="ctr"/>
          <a:lstStyle/>
          <a:p>
            <a:pPr algn="ctr"/>
            <a:r>
              <a:rPr lang="en-US" sz="3200" dirty="0" smtClean="0"/>
              <a:t>Conformance, Interoperability, </a:t>
            </a:r>
            <a:r>
              <a:rPr lang="en-US" sz="3200" dirty="0"/>
              <a:t>and </a:t>
            </a:r>
            <a:r>
              <a:rPr lang="en-US" sz="3200" dirty="0" smtClean="0"/>
              <a:t>Testing of Healthcare IT Standards:</a:t>
            </a:r>
            <a:r>
              <a:rPr lang="en-US" sz="3200" dirty="0"/>
              <a:t/>
            </a:r>
            <a:br>
              <a:rPr lang="en-US" sz="3200" dirty="0"/>
            </a:br>
            <a:r>
              <a:rPr lang="en-US" sz="3200" dirty="0"/>
              <a:t/>
            </a:r>
            <a:br>
              <a:rPr lang="en-US" sz="3200" dirty="0"/>
            </a:br>
            <a:r>
              <a:rPr lang="en-US" sz="2400" i="1" dirty="0"/>
              <a:t>An overview of conformance, specification development, testing strategies, and tools</a:t>
            </a:r>
          </a:p>
        </p:txBody>
      </p:sp>
      <p:sp>
        <p:nvSpPr>
          <p:cNvPr id="2051" name="Rectangle 3"/>
          <p:cNvSpPr>
            <a:spLocks noGrp="1" noChangeArrowheads="1"/>
          </p:cNvSpPr>
          <p:nvPr>
            <p:ph type="subTitle" idx="1"/>
          </p:nvPr>
        </p:nvSpPr>
        <p:spPr>
          <a:xfrm>
            <a:off x="838200" y="3962400"/>
            <a:ext cx="7391400" cy="2209800"/>
          </a:xfrm>
        </p:spPr>
        <p:txBody>
          <a:bodyPr/>
          <a:lstStyle/>
          <a:p>
            <a:r>
              <a:rPr lang="en-US" dirty="0" smtClean="0"/>
              <a:t>Flinder’s </a:t>
            </a:r>
            <a:r>
              <a:rPr lang="en-US" dirty="0"/>
              <a:t>University, Adelaide Australia</a:t>
            </a:r>
          </a:p>
          <a:p>
            <a:r>
              <a:rPr lang="en-US" dirty="0"/>
              <a:t>February 11</a:t>
            </a:r>
            <a:r>
              <a:rPr lang="en-US" baseline="30000" dirty="0"/>
              <a:t>th</a:t>
            </a:r>
            <a:r>
              <a:rPr lang="en-US" dirty="0"/>
              <a:t>, 2020</a:t>
            </a:r>
          </a:p>
          <a:p>
            <a:r>
              <a:rPr lang="en-US" dirty="0"/>
              <a:t>Robert Snelick, NIST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 Standards</a:t>
            </a:r>
          </a:p>
        </p:txBody>
      </p:sp>
      <p:sp>
        <p:nvSpPr>
          <p:cNvPr id="3" name="Content Placeholder 2"/>
          <p:cNvSpPr>
            <a:spLocks noGrp="1"/>
          </p:cNvSpPr>
          <p:nvPr>
            <p:ph idx="1"/>
          </p:nvPr>
        </p:nvSpPr>
        <p:spPr/>
        <p:txBody>
          <a:bodyPr>
            <a:normAutofit fontScale="92500" lnSpcReduction="20000"/>
          </a:bodyPr>
          <a:lstStyle/>
          <a:p>
            <a:r>
              <a:rPr lang="en-US" dirty="0"/>
              <a:t>Ambiguous</a:t>
            </a:r>
          </a:p>
          <a:p>
            <a:r>
              <a:rPr lang="en-US" dirty="0"/>
              <a:t>Inadequate investment</a:t>
            </a:r>
          </a:p>
          <a:p>
            <a:r>
              <a:rPr lang="en-US" dirty="0"/>
              <a:t>Not specific enough for use cases</a:t>
            </a:r>
          </a:p>
          <a:p>
            <a:r>
              <a:rPr lang="en-US" dirty="0"/>
              <a:t>Lack of verification (Implementations and Testing)</a:t>
            </a:r>
          </a:p>
          <a:p>
            <a:r>
              <a:rPr lang="en-US" dirty="0"/>
              <a:t>Not written to a desired state</a:t>
            </a:r>
          </a:p>
          <a:p>
            <a:r>
              <a:rPr lang="en-US" dirty="0"/>
              <a:t>Complex</a:t>
            </a:r>
          </a:p>
          <a:p>
            <a:r>
              <a:rPr lang="en-US" dirty="0"/>
              <a:t>Evolving</a:t>
            </a:r>
          </a:p>
          <a:p>
            <a:r>
              <a:rPr lang="en-US" dirty="0"/>
              <a:t>Timeliness</a:t>
            </a:r>
          </a:p>
          <a:p>
            <a:r>
              <a:rPr lang="en-US" dirty="0"/>
              <a:t>Not complete</a:t>
            </a:r>
          </a:p>
          <a:p>
            <a:r>
              <a:rPr lang="en-US" dirty="0"/>
              <a:t>Too many</a:t>
            </a:r>
          </a:p>
        </p:txBody>
      </p:sp>
      <p:sp>
        <p:nvSpPr>
          <p:cNvPr id="4" name="Date Placeholder 3"/>
          <p:cNvSpPr>
            <a:spLocks noGrp="1"/>
          </p:cNvSpPr>
          <p:nvPr>
            <p:ph type="dt" sz="half" idx="10"/>
          </p:nvPr>
        </p:nvSpPr>
        <p:spPr/>
        <p:txBody>
          <a:bodyPr/>
          <a:lstStyle/>
          <a:p>
            <a:r>
              <a:rPr lang="en-US" dirty="0"/>
              <a:t>01/01/2011</a:t>
            </a:r>
          </a:p>
        </p:txBody>
      </p:sp>
      <p:sp>
        <p:nvSpPr>
          <p:cNvPr id="5" name="Slide Number Placeholder 4"/>
          <p:cNvSpPr>
            <a:spLocks noGrp="1"/>
          </p:cNvSpPr>
          <p:nvPr>
            <p:ph type="sldNum" sz="quarter" idx="11"/>
          </p:nvPr>
        </p:nvSpPr>
        <p:spPr/>
        <p:txBody>
          <a:bodyPr/>
          <a:lstStyle/>
          <a:p>
            <a:fld id="{2CD36790-EF9F-4521-A783-189BE19EEE4B}" type="slidenum">
              <a:rPr lang="en-US" smtClean="0"/>
              <a:pPr/>
              <a:t>10</a:t>
            </a:fld>
            <a:endParaRPr lang="en-US" dirty="0"/>
          </a:p>
        </p:txBody>
      </p:sp>
      <p:sp>
        <p:nvSpPr>
          <p:cNvPr id="7" name="Isosceles Triangle 6"/>
          <p:cNvSpPr/>
          <p:nvPr/>
        </p:nvSpPr>
        <p:spPr>
          <a:xfrm rot="10800000">
            <a:off x="4621618" y="1752600"/>
            <a:ext cx="510363" cy="50327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4859673" y="2109424"/>
            <a:ext cx="1453116" cy="246221"/>
          </a:xfrm>
          <a:prstGeom prst="rect">
            <a:avLst/>
          </a:prstGeom>
          <a:noFill/>
        </p:spPr>
        <p:txBody>
          <a:bodyPr wrap="square" rtlCol="0">
            <a:spAutoFit/>
          </a:bodyPr>
          <a:lstStyle/>
          <a:p>
            <a:r>
              <a:rPr lang="en-US" sz="1000" dirty="0"/>
              <a:t>Standards Investment</a:t>
            </a:r>
          </a:p>
        </p:txBody>
      </p:sp>
      <p:sp>
        <p:nvSpPr>
          <p:cNvPr id="9" name="TextBox 8"/>
          <p:cNvSpPr txBox="1"/>
          <p:nvPr/>
        </p:nvSpPr>
        <p:spPr>
          <a:xfrm>
            <a:off x="5082231" y="1652831"/>
            <a:ext cx="804531" cy="246221"/>
          </a:xfrm>
          <a:prstGeom prst="rect">
            <a:avLst/>
          </a:prstGeom>
          <a:noFill/>
        </p:spPr>
        <p:txBody>
          <a:bodyPr wrap="square" rtlCol="0">
            <a:spAutoFit/>
          </a:bodyPr>
          <a:lstStyle/>
          <a:p>
            <a:r>
              <a:rPr lang="en-US" sz="1000" dirty="0"/>
              <a:t>Impact</a:t>
            </a:r>
          </a:p>
        </p:txBody>
      </p:sp>
    </p:spTree>
    <p:extLst>
      <p:ext uri="{BB962C8B-B14F-4D97-AF65-F5344CB8AC3E}">
        <p14:creationId xmlns:p14="http://schemas.microsoft.com/office/powerpoint/2010/main" val="2789350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57200" y="1750425"/>
            <a:ext cx="6812143" cy="2305970"/>
            <a:chOff x="1265056" y="1696313"/>
            <a:chExt cx="6812143" cy="2305970"/>
          </a:xfrm>
        </p:grpSpPr>
        <p:pic>
          <p:nvPicPr>
            <p:cNvPr id="10" name="Picture 9"/>
            <p:cNvPicPr>
              <a:picLocks noChangeAspect="1"/>
            </p:cNvPicPr>
            <p:nvPr/>
          </p:nvPicPr>
          <p:blipFill>
            <a:blip r:embed="rId3"/>
            <a:stretch>
              <a:fillRect/>
            </a:stretch>
          </p:blipFill>
          <p:spPr>
            <a:xfrm>
              <a:off x="1265056" y="2679100"/>
              <a:ext cx="6812143" cy="1323183"/>
            </a:xfrm>
            <a:prstGeom prst="rect">
              <a:avLst/>
            </a:prstGeom>
          </p:spPr>
        </p:pic>
        <p:pic>
          <p:nvPicPr>
            <p:cNvPr id="14" name="Picture 13"/>
            <p:cNvPicPr>
              <a:picLocks noChangeAspect="1"/>
            </p:cNvPicPr>
            <p:nvPr/>
          </p:nvPicPr>
          <p:blipFill>
            <a:blip r:embed="rId4"/>
            <a:stretch>
              <a:fillRect/>
            </a:stretch>
          </p:blipFill>
          <p:spPr>
            <a:xfrm>
              <a:off x="1265057" y="1696313"/>
              <a:ext cx="6812142" cy="956835"/>
            </a:xfrm>
            <a:prstGeom prst="rect">
              <a:avLst/>
            </a:prstGeom>
          </p:spPr>
        </p:pic>
      </p:grpSp>
      <p:sp>
        <p:nvSpPr>
          <p:cNvPr id="8194" name="Rectangle 2"/>
          <p:cNvSpPr>
            <a:spLocks noGrp="1" noChangeArrowheads="1"/>
          </p:cNvSpPr>
          <p:nvPr>
            <p:ph type="title"/>
          </p:nvPr>
        </p:nvSpPr>
        <p:spPr/>
        <p:txBody>
          <a:bodyPr/>
          <a:lstStyle/>
          <a:p>
            <a:r>
              <a:rPr lang="en-US" sz="3600" dirty="0"/>
              <a:t>Ambiguous </a:t>
            </a:r>
            <a:r>
              <a:rPr lang="en-US" sz="3600" dirty="0" smtClean="0"/>
              <a:t>Specifications</a:t>
            </a:r>
            <a:endParaRPr lang="en-US" sz="3600"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35313DE-39FF-4199-8686-1B682DE047CF}" type="datetime1">
              <a:rPr kumimoji="0" lang="en-US" sz="6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2/10/2020</a:t>
            </a:fld>
            <a:endParaRPr kumimoji="0" lang="en-US" sz="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C44300-96F5-4E68-AEBC-759F83B9379E}" type="slidenum">
              <a:rPr kumimoji="0" lang="en-US" sz="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3"/>
          <p:cNvSpPr>
            <a:spLocks noGrp="1" noChangeArrowheads="1"/>
          </p:cNvSpPr>
          <p:nvPr>
            <p:ph idx="1"/>
          </p:nvPr>
        </p:nvSpPr>
        <p:spPr>
          <a:xfrm>
            <a:off x="321168" y="5139337"/>
            <a:ext cx="8440978" cy="1368861"/>
          </a:xfrm>
          <a:ln w="12700">
            <a:solidFill>
              <a:schemeClr val="tx1"/>
            </a:solidFill>
          </a:ln>
        </p:spPr>
        <p:txBody>
          <a:bodyPr>
            <a:normAutofit fontScale="25000" lnSpcReduction="20000"/>
          </a:bodyPr>
          <a:lstStyle/>
          <a:p>
            <a:r>
              <a:rPr lang="en-US" sz="5600" dirty="0"/>
              <a:t>Always provide an explicit condition predicate for conditional usage</a:t>
            </a:r>
          </a:p>
          <a:p>
            <a:r>
              <a:rPr lang="en-US" sz="5600" dirty="0"/>
              <a:t>Provide consistent condition predicate specification</a:t>
            </a:r>
          </a:p>
          <a:p>
            <a:r>
              <a:rPr lang="en-US" sz="5600" dirty="0"/>
              <a:t>Provide explicit condition usage, e.g., C(R/X). Capability added in HL7 v2.7.1</a:t>
            </a:r>
          </a:p>
          <a:p>
            <a:r>
              <a:rPr lang="en-US" sz="5600" dirty="0"/>
              <a:t>Don’t conflate condition predicate with usage requirements e.g., “required if …” (i.e., be direct to what the condition predicate is)</a:t>
            </a:r>
          </a:p>
          <a:p>
            <a:r>
              <a:rPr lang="en-US" sz="5600" dirty="0"/>
              <a:t>Provide explicit value set binding and definition</a:t>
            </a:r>
          </a:p>
          <a:p>
            <a:pPr marL="0" indent="0">
              <a:buNone/>
            </a:pPr>
            <a:endParaRPr lang="en-US" dirty="0"/>
          </a:p>
        </p:txBody>
      </p:sp>
      <p:sp>
        <p:nvSpPr>
          <p:cNvPr id="7" name="Right Arrow 6"/>
          <p:cNvSpPr/>
          <p:nvPr/>
        </p:nvSpPr>
        <p:spPr bwMode="auto">
          <a:xfrm>
            <a:off x="3743387" y="3600932"/>
            <a:ext cx="381000" cy="204730"/>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TextBox 10"/>
          <p:cNvSpPr txBox="1"/>
          <p:nvPr/>
        </p:nvSpPr>
        <p:spPr>
          <a:xfrm>
            <a:off x="183842" y="4731511"/>
            <a:ext cx="851515"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E2ADAA">
                    <a:lumMod val="50000"/>
                  </a:srgbClr>
                </a:solidFill>
                <a:effectLst/>
                <a:uLnTx/>
                <a:uFillTx/>
                <a:latin typeface="Arial" charset="0"/>
                <a:ea typeface="+mn-ea"/>
                <a:cs typeface="+mn-cs"/>
              </a:rPr>
              <a:t>Better</a:t>
            </a:r>
          </a:p>
        </p:txBody>
      </p:sp>
      <p:sp>
        <p:nvSpPr>
          <p:cNvPr id="16" name="TextBox 15"/>
          <p:cNvSpPr txBox="1"/>
          <p:nvPr/>
        </p:nvSpPr>
        <p:spPr>
          <a:xfrm>
            <a:off x="7328223" y="2890531"/>
            <a:ext cx="1515553" cy="646331"/>
          </a:xfrm>
          <a:prstGeom prst="rect">
            <a:avLst/>
          </a:prstGeom>
          <a:noFill/>
          <a:ln w="12700">
            <a:solidFill>
              <a:schemeClr val="accent5">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2ADAA">
                    <a:lumMod val="75000"/>
                  </a:srgbClr>
                </a:solidFill>
                <a:effectLst/>
                <a:uLnTx/>
                <a:uFillTx/>
                <a:latin typeface="Arial" charset="0"/>
                <a:ea typeface="+mn-ea"/>
                <a:cs typeface="+mn-cs"/>
              </a:rPr>
              <a:t>If XON.10 (Organization Identifier) is valued.</a:t>
            </a:r>
          </a:p>
        </p:txBody>
      </p:sp>
      <p:sp>
        <p:nvSpPr>
          <p:cNvPr id="19" name="TextBox 18"/>
          <p:cNvSpPr txBox="1"/>
          <p:nvPr/>
        </p:nvSpPr>
        <p:spPr>
          <a:xfrm>
            <a:off x="457199" y="4183278"/>
            <a:ext cx="6812143" cy="461665"/>
          </a:xfrm>
          <a:prstGeom prst="rect">
            <a:avLst/>
          </a:prstGeom>
          <a:noFill/>
          <a:ln w="12700">
            <a:solidFill>
              <a:schemeClr val="accent5">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2ADAA">
                    <a:lumMod val="75000"/>
                  </a:srgbClr>
                </a:solidFill>
                <a:effectLst/>
                <a:uLnTx/>
                <a:uFillTx/>
                <a:latin typeface="Arial" charset="0"/>
                <a:ea typeface="+mn-ea"/>
                <a:cs typeface="+mn-cs"/>
              </a:rPr>
              <a:t>Unconstrained value set, HL7 Table 0203 (which codes actually apply?). Most likely only a few of the 100+ given in table 0203. Can local codes be added? Is the table static or dynamic?</a:t>
            </a:r>
          </a:p>
        </p:txBody>
      </p:sp>
      <p:sp>
        <p:nvSpPr>
          <p:cNvPr id="22" name="TextBox 21"/>
          <p:cNvSpPr txBox="1"/>
          <p:nvPr/>
        </p:nvSpPr>
        <p:spPr>
          <a:xfrm>
            <a:off x="7328223" y="3658064"/>
            <a:ext cx="1513598" cy="646331"/>
          </a:xfrm>
          <a:prstGeom prst="rect">
            <a:avLst/>
          </a:prstGeom>
          <a:noFill/>
          <a:ln w="12700">
            <a:solidFill>
              <a:schemeClr val="accent5">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2ADAA">
                    <a:lumMod val="75000"/>
                  </a:srgbClr>
                </a:solidFill>
                <a:effectLst/>
                <a:uLnTx/>
                <a:uFillTx/>
                <a:latin typeface="Arial" charset="0"/>
                <a:ea typeface="+mn-ea"/>
                <a:cs typeface="+mn-cs"/>
              </a:rPr>
              <a:t>If XON.10 (Organization Identifier) is valued.</a:t>
            </a:r>
          </a:p>
        </p:txBody>
      </p:sp>
      <p:sp>
        <p:nvSpPr>
          <p:cNvPr id="23" name="TextBox 22"/>
          <p:cNvSpPr txBox="1"/>
          <p:nvPr/>
        </p:nvSpPr>
        <p:spPr>
          <a:xfrm>
            <a:off x="609600" y="2944135"/>
            <a:ext cx="4953000" cy="276999"/>
          </a:xfrm>
          <a:prstGeom prst="rect">
            <a:avLst/>
          </a:prstGeom>
          <a:noFill/>
          <a:ln w="12700">
            <a:solidFill>
              <a:schemeClr val="accent5">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2ADAA">
                    <a:lumMod val="75000"/>
                  </a:srgbClr>
                </a:solidFill>
                <a:effectLst/>
                <a:uLnTx/>
                <a:uFillTx/>
                <a:latin typeface="Arial" charset="0"/>
                <a:ea typeface="+mn-ea"/>
                <a:cs typeface="+mn-cs"/>
              </a:rPr>
              <a:t>Conflict: Condition Predicates “Required (R)” Usage, but usage is CE.</a:t>
            </a:r>
          </a:p>
        </p:txBody>
      </p:sp>
      <p:sp>
        <p:nvSpPr>
          <p:cNvPr id="24" name="TextBox 23"/>
          <p:cNvSpPr txBox="1"/>
          <p:nvPr/>
        </p:nvSpPr>
        <p:spPr>
          <a:xfrm>
            <a:off x="609600" y="3288946"/>
            <a:ext cx="4953000" cy="276999"/>
          </a:xfrm>
          <a:prstGeom prst="rect">
            <a:avLst/>
          </a:prstGeom>
          <a:noFill/>
          <a:ln w="12700">
            <a:solidFill>
              <a:schemeClr val="accent5">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2ADAA">
                    <a:lumMod val="75000"/>
                  </a:srgbClr>
                </a:solidFill>
                <a:effectLst/>
                <a:uLnTx/>
                <a:uFillTx/>
                <a:latin typeface="Arial" charset="0"/>
                <a:ea typeface="+mn-ea"/>
                <a:cs typeface="+mn-cs"/>
              </a:rPr>
              <a:t>Missing Condition Predicate for “Lab Result Sender” Profile</a:t>
            </a:r>
          </a:p>
        </p:txBody>
      </p:sp>
      <p:sp>
        <p:nvSpPr>
          <p:cNvPr id="25" name="TextBox 24"/>
          <p:cNvSpPr txBox="1"/>
          <p:nvPr/>
        </p:nvSpPr>
        <p:spPr>
          <a:xfrm>
            <a:off x="7327245" y="1769800"/>
            <a:ext cx="1515553" cy="1015663"/>
          </a:xfrm>
          <a:prstGeom prst="rect">
            <a:avLst/>
          </a:prstGeom>
          <a:noFill/>
          <a:ln w="12700">
            <a:solidFill>
              <a:schemeClr val="accent5">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E2ADAA">
                    <a:lumMod val="75000"/>
                  </a:srgbClr>
                </a:solidFill>
                <a:effectLst/>
                <a:uLnTx/>
                <a:uFillTx/>
                <a:latin typeface="Arial" charset="0"/>
                <a:ea typeface="+mn-ea"/>
                <a:cs typeface="+mn-cs"/>
              </a:rPr>
              <a:t>Either the usage of ‘CE’ is incorrect or condition predicate of “required” is incorrect.</a:t>
            </a:r>
          </a:p>
        </p:txBody>
      </p:sp>
    </p:spTree>
    <p:extLst>
      <p:ext uri="{BB962C8B-B14F-4D97-AF65-F5344CB8AC3E}">
        <p14:creationId xmlns:p14="http://schemas.microsoft.com/office/powerpoint/2010/main" val="3569092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Lessons Learned: Realities of Testing</a:t>
            </a:r>
          </a:p>
        </p:txBody>
      </p:sp>
      <p:sp>
        <p:nvSpPr>
          <p:cNvPr id="3" name="Content Placeholder 2"/>
          <p:cNvSpPr>
            <a:spLocks noGrp="1"/>
          </p:cNvSpPr>
          <p:nvPr>
            <p:ph idx="1"/>
          </p:nvPr>
        </p:nvSpPr>
        <p:spPr/>
        <p:txBody>
          <a:bodyPr>
            <a:normAutofit fontScale="85000" lnSpcReduction="20000"/>
          </a:bodyPr>
          <a:lstStyle/>
          <a:p>
            <a:r>
              <a:rPr lang="en-US" dirty="0"/>
              <a:t>Bound to the quality of the standards</a:t>
            </a:r>
          </a:p>
          <a:p>
            <a:r>
              <a:rPr lang="en-US" dirty="0"/>
              <a:t>Tolerance for comprehensiveness</a:t>
            </a:r>
          </a:p>
          <a:p>
            <a:r>
              <a:rPr lang="en-US" dirty="0"/>
              <a:t>Time</a:t>
            </a:r>
          </a:p>
          <a:p>
            <a:r>
              <a:rPr lang="en-US" dirty="0"/>
              <a:t>Budgets</a:t>
            </a:r>
          </a:p>
          <a:p>
            <a:r>
              <a:rPr lang="en-US" dirty="0"/>
              <a:t>Inadequate Investments</a:t>
            </a:r>
          </a:p>
          <a:p>
            <a:r>
              <a:rPr lang="en-US" dirty="0"/>
              <a:t>What to Test?</a:t>
            </a:r>
          </a:p>
          <a:p>
            <a:pPr lvl="1"/>
            <a:r>
              <a:rPr lang="en-US" dirty="0"/>
              <a:t>Boundless instances</a:t>
            </a:r>
          </a:p>
          <a:p>
            <a:pPr lvl="1"/>
            <a:r>
              <a:rPr lang="en-US" dirty="0"/>
              <a:t>Adequate test coverage</a:t>
            </a:r>
          </a:p>
          <a:p>
            <a:pPr lvl="1"/>
            <a:r>
              <a:rPr lang="en-US" dirty="0"/>
              <a:t>What are the priorities?</a:t>
            </a:r>
          </a:p>
          <a:p>
            <a:r>
              <a:rPr lang="en-US" dirty="0"/>
              <a:t>Test </a:t>
            </a:r>
            <a:r>
              <a:rPr lang="en-US" dirty="0" smtClean="0"/>
              <a:t>Cases </a:t>
            </a:r>
            <a:r>
              <a:rPr lang="en-US" dirty="0" smtClean="0">
                <a:solidFill>
                  <a:srgbClr val="C00000"/>
                </a:solidFill>
              </a:rPr>
              <a:t>(Value is providing use examples)</a:t>
            </a:r>
            <a:endParaRPr lang="en-US" dirty="0">
              <a:solidFill>
                <a:srgbClr val="C00000"/>
              </a:solidFill>
            </a:endParaRPr>
          </a:p>
          <a:p>
            <a:pPr lvl="1"/>
            <a:r>
              <a:rPr lang="en-US" dirty="0"/>
              <a:t>Realistic</a:t>
            </a:r>
          </a:p>
          <a:p>
            <a:pPr lvl="1"/>
            <a:r>
              <a:rPr lang="en-US" dirty="0"/>
              <a:t>Data</a:t>
            </a:r>
          </a:p>
          <a:p>
            <a:pPr lvl="1"/>
            <a:r>
              <a:rPr lang="en-US" dirty="0"/>
              <a:t>“Getting it right”</a:t>
            </a:r>
          </a:p>
          <a:p>
            <a:pPr marL="0" indent="0">
              <a:buNone/>
            </a:pPr>
            <a:endParaRPr lang="en-US" dirty="0"/>
          </a:p>
        </p:txBody>
      </p:sp>
      <p:sp>
        <p:nvSpPr>
          <p:cNvPr id="4" name="Date Placeholder 3"/>
          <p:cNvSpPr>
            <a:spLocks noGrp="1"/>
          </p:cNvSpPr>
          <p:nvPr>
            <p:ph type="dt" sz="half" idx="10"/>
          </p:nvPr>
        </p:nvSpPr>
        <p:spPr/>
        <p:txBody>
          <a:bodyPr/>
          <a:lstStyle/>
          <a:p>
            <a:r>
              <a:rPr lang="en-US" dirty="0"/>
              <a:t>01/01/2011</a:t>
            </a:r>
          </a:p>
        </p:txBody>
      </p:sp>
      <p:sp>
        <p:nvSpPr>
          <p:cNvPr id="5" name="Slide Number Placeholder 4"/>
          <p:cNvSpPr>
            <a:spLocks noGrp="1"/>
          </p:cNvSpPr>
          <p:nvPr>
            <p:ph type="sldNum" sz="quarter" idx="11"/>
          </p:nvPr>
        </p:nvSpPr>
        <p:spPr/>
        <p:txBody>
          <a:bodyPr/>
          <a:lstStyle/>
          <a:p>
            <a:fld id="{2CD36790-EF9F-4521-A783-189BE19EEE4B}" type="slidenum">
              <a:rPr lang="en-US" smtClean="0"/>
              <a:pPr/>
              <a:t>12</a:t>
            </a:fld>
            <a:endParaRPr lang="en-US" dirty="0"/>
          </a:p>
        </p:txBody>
      </p:sp>
      <p:sp>
        <p:nvSpPr>
          <p:cNvPr id="9" name="Isosceles Triangle 8"/>
          <p:cNvSpPr/>
          <p:nvPr/>
        </p:nvSpPr>
        <p:spPr>
          <a:xfrm rot="10800000">
            <a:off x="4371975" y="2903763"/>
            <a:ext cx="510363" cy="50327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4627156" y="3262233"/>
            <a:ext cx="1453116" cy="246221"/>
          </a:xfrm>
          <a:prstGeom prst="rect">
            <a:avLst/>
          </a:prstGeom>
          <a:noFill/>
        </p:spPr>
        <p:txBody>
          <a:bodyPr wrap="square" rtlCol="0">
            <a:spAutoFit/>
          </a:bodyPr>
          <a:lstStyle/>
          <a:p>
            <a:r>
              <a:rPr lang="en-US" sz="1000" dirty="0"/>
              <a:t>Testing Investment</a:t>
            </a:r>
          </a:p>
        </p:txBody>
      </p:sp>
      <p:sp>
        <p:nvSpPr>
          <p:cNvPr id="11" name="TextBox 10"/>
          <p:cNvSpPr txBox="1"/>
          <p:nvPr/>
        </p:nvSpPr>
        <p:spPr>
          <a:xfrm>
            <a:off x="4815255" y="2819400"/>
            <a:ext cx="804531" cy="246221"/>
          </a:xfrm>
          <a:prstGeom prst="rect">
            <a:avLst/>
          </a:prstGeom>
          <a:noFill/>
        </p:spPr>
        <p:txBody>
          <a:bodyPr wrap="square" rtlCol="0">
            <a:spAutoFit/>
          </a:bodyPr>
          <a:lstStyle/>
          <a:p>
            <a:r>
              <a:rPr lang="en-US" sz="1000" dirty="0"/>
              <a:t>Impact</a:t>
            </a:r>
          </a:p>
        </p:txBody>
      </p:sp>
    </p:spTree>
    <p:extLst>
      <p:ext uri="{BB962C8B-B14F-4D97-AF65-F5344CB8AC3E}">
        <p14:creationId xmlns:p14="http://schemas.microsoft.com/office/powerpoint/2010/main" val="2443469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19200" y="838200"/>
            <a:ext cx="6781800" cy="2559050"/>
          </a:xfrm>
        </p:spPr>
        <p:txBody>
          <a:bodyPr/>
          <a:lstStyle/>
          <a:p>
            <a:r>
              <a:rPr lang="en-US" dirty="0"/>
              <a:t>Fundamental Concepts</a:t>
            </a:r>
          </a:p>
        </p:txBody>
      </p:sp>
    </p:spTree>
    <p:extLst>
      <p:ext uri="{BB962C8B-B14F-4D97-AF65-F5344CB8AC3E}">
        <p14:creationId xmlns:p14="http://schemas.microsoft.com/office/powerpoint/2010/main" val="2316135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Fundamental Terms</a:t>
            </a:r>
          </a:p>
        </p:txBody>
      </p:sp>
      <p:sp>
        <p:nvSpPr>
          <p:cNvPr id="8195" name="Rectangle 3"/>
          <p:cNvSpPr>
            <a:spLocks noGrp="1" noChangeArrowheads="1"/>
          </p:cNvSpPr>
          <p:nvPr>
            <p:ph idx="1"/>
          </p:nvPr>
        </p:nvSpPr>
        <p:spPr>
          <a:xfrm>
            <a:off x="381000" y="1609557"/>
            <a:ext cx="8382000" cy="4730496"/>
          </a:xfrm>
        </p:spPr>
        <p:txBody>
          <a:bodyPr>
            <a:normAutofit/>
          </a:bodyPr>
          <a:lstStyle/>
          <a:p>
            <a:r>
              <a:rPr lang="en-US" dirty="0"/>
              <a:t>Conformance</a:t>
            </a:r>
          </a:p>
          <a:p>
            <a:r>
              <a:rPr lang="en-US" dirty="0"/>
              <a:t>Interoperability</a:t>
            </a:r>
          </a:p>
          <a:p>
            <a:r>
              <a:rPr lang="en-US" dirty="0"/>
              <a:t>Compliance</a:t>
            </a:r>
          </a:p>
          <a:p>
            <a:r>
              <a:rPr lang="en-US" dirty="0"/>
              <a:t>Compatibility</a:t>
            </a:r>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14</a:t>
            </a:fld>
            <a:endParaRPr lang="en-US" dirty="0"/>
          </a:p>
        </p:txBody>
      </p:sp>
      <p:sp>
        <p:nvSpPr>
          <p:cNvPr id="6" name="Frame 5"/>
          <p:cNvSpPr/>
          <p:nvPr/>
        </p:nvSpPr>
        <p:spPr bwMode="auto">
          <a:xfrm>
            <a:off x="5562600" y="1905000"/>
            <a:ext cx="2667000" cy="1828800"/>
          </a:xfrm>
          <a:prstGeom prst="frame">
            <a:avLst>
              <a:gd name="adj1" fmla="val 3830"/>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accent5">
                    <a:lumMod val="50000"/>
                  </a:schemeClr>
                </a:solidFill>
              </a:rPr>
              <a:t>Alert: Not everyone will agree on these definitions</a:t>
            </a:r>
            <a:endParaRPr kumimoji="0" lang="en-US" sz="1800" b="1" i="0" u="none" strike="noStrike" cap="none" normalizeH="0" baseline="0" dirty="0">
              <a:ln>
                <a:noFill/>
              </a:ln>
              <a:solidFill>
                <a:schemeClr val="accent5">
                  <a:lumMod val="50000"/>
                </a:schemeClr>
              </a:solidFill>
              <a:effectLst/>
              <a:latin typeface="Arial" charset="0"/>
            </a:endParaRPr>
          </a:p>
        </p:txBody>
      </p:sp>
      <p:sp>
        <p:nvSpPr>
          <p:cNvPr id="7" name="Frame 6"/>
          <p:cNvSpPr/>
          <p:nvPr/>
        </p:nvSpPr>
        <p:spPr bwMode="auto">
          <a:xfrm>
            <a:off x="5562600" y="4314669"/>
            <a:ext cx="2667000" cy="1828800"/>
          </a:xfrm>
          <a:prstGeom prst="frame">
            <a:avLst>
              <a:gd name="adj1" fmla="val 3830"/>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accent5">
                    <a:lumMod val="50000"/>
                  </a:schemeClr>
                </a:solidFill>
              </a:rPr>
              <a:t>Alert: Terms are overloaded in use</a:t>
            </a:r>
            <a:endParaRPr kumimoji="0" lang="en-US" sz="1800" b="1" i="0" u="none" strike="noStrike" cap="none" normalizeH="0" baseline="0" dirty="0">
              <a:ln>
                <a:noFill/>
              </a:ln>
              <a:solidFill>
                <a:schemeClr val="accent5">
                  <a:lumMod val="50000"/>
                </a:schemeClr>
              </a:solidFill>
              <a:effectLst/>
              <a:latin typeface="Arial" charset="0"/>
            </a:endParaRPr>
          </a:p>
        </p:txBody>
      </p:sp>
      <p:sp>
        <p:nvSpPr>
          <p:cNvPr id="8" name="Frame 7"/>
          <p:cNvSpPr/>
          <p:nvPr/>
        </p:nvSpPr>
        <p:spPr bwMode="auto">
          <a:xfrm>
            <a:off x="2590800" y="4314669"/>
            <a:ext cx="2667000" cy="1828800"/>
          </a:xfrm>
          <a:prstGeom prst="frame">
            <a:avLst>
              <a:gd name="adj1" fmla="val 3830"/>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accent5">
                    <a:lumMod val="50000"/>
                  </a:schemeClr>
                </a:solidFill>
              </a:rPr>
              <a:t>Alert: Some use these terms interchangeably</a:t>
            </a:r>
            <a:endParaRPr kumimoji="0" lang="en-US" sz="1800" b="1" i="0" u="none" strike="noStrike" cap="none" normalizeH="0" baseline="0" dirty="0">
              <a:ln>
                <a:noFill/>
              </a:ln>
              <a:solidFill>
                <a:schemeClr val="accent5">
                  <a:lumMod val="50000"/>
                </a:schemeClr>
              </a:solidFill>
              <a:effectLst/>
              <a:latin typeface="Arial" charset="0"/>
            </a:endParaRPr>
          </a:p>
        </p:txBody>
      </p:sp>
    </p:spTree>
    <p:extLst>
      <p:ext uri="{BB962C8B-B14F-4D97-AF65-F5344CB8AC3E}">
        <p14:creationId xmlns:p14="http://schemas.microsoft.com/office/powerpoint/2010/main" val="2968965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130151" y="4579968"/>
            <a:ext cx="2127649" cy="457200"/>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rPr>
              <a:t>Conformance</a:t>
            </a:r>
          </a:p>
        </p:txBody>
      </p:sp>
      <p:sp>
        <p:nvSpPr>
          <p:cNvPr id="8194" name="Rectangle 2"/>
          <p:cNvSpPr>
            <a:spLocks noGrp="1" noChangeArrowheads="1"/>
          </p:cNvSpPr>
          <p:nvPr>
            <p:ph type="title"/>
          </p:nvPr>
        </p:nvSpPr>
        <p:spPr/>
        <p:txBody>
          <a:bodyPr/>
          <a:lstStyle/>
          <a:p>
            <a:r>
              <a:rPr lang="en-US" dirty="0"/>
              <a:t>Conformance</a:t>
            </a:r>
          </a:p>
        </p:txBody>
      </p:sp>
      <p:sp>
        <p:nvSpPr>
          <p:cNvPr id="8195" name="Rectangle 3"/>
          <p:cNvSpPr>
            <a:spLocks noGrp="1" noChangeArrowheads="1"/>
          </p:cNvSpPr>
          <p:nvPr>
            <p:ph idx="1"/>
          </p:nvPr>
        </p:nvSpPr>
        <p:spPr>
          <a:xfrm>
            <a:off x="419100" y="1533195"/>
            <a:ext cx="8382000" cy="2012068"/>
          </a:xfrm>
        </p:spPr>
        <p:txBody>
          <a:bodyPr>
            <a:normAutofit fontScale="77500" lnSpcReduction="20000"/>
          </a:bodyPr>
          <a:lstStyle/>
          <a:p>
            <a:r>
              <a:rPr lang="en-US" dirty="0"/>
              <a:t>Defined as the fulfillment of a product, process, or service of specified requirements [1,2].</a:t>
            </a:r>
          </a:p>
          <a:p>
            <a:r>
              <a:rPr lang="en-US" dirty="0"/>
              <a:t>The concept of conformance is essential to any standard for providing an objective measure of how closely implementations satisfy the requirements defined in the standard [1,2].</a:t>
            </a:r>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15</a:t>
            </a:fld>
            <a:endParaRPr lang="en-US" dirty="0"/>
          </a:p>
        </p:txBody>
      </p:sp>
      <p:sp>
        <p:nvSpPr>
          <p:cNvPr id="8" name="AutoShape 27"/>
          <p:cNvSpPr>
            <a:spLocks noChangeArrowheads="1"/>
          </p:cNvSpPr>
          <p:nvPr/>
        </p:nvSpPr>
        <p:spPr bwMode="auto">
          <a:xfrm>
            <a:off x="1600200" y="5241178"/>
            <a:ext cx="2519362" cy="719137"/>
          </a:xfrm>
          <a:prstGeom prst="flowChartPredefinedProcess">
            <a:avLst/>
          </a:prstGeom>
          <a:solidFill>
            <a:schemeClr val="accent5">
              <a:lumMod val="60000"/>
              <a:lumOff val="40000"/>
            </a:schemeClr>
          </a:solidFill>
          <a:ln w="19050">
            <a:solidFill>
              <a:schemeClr val="accent5">
                <a:lumMod val="75000"/>
              </a:schemeClr>
            </a:solidFill>
            <a:miter lim="800000"/>
            <a:headEnd/>
            <a:tailEnd/>
          </a:ln>
          <a:effectLst/>
        </p:spPr>
        <p:txBody>
          <a:bodyPr wrap="none" anchor="ctr"/>
          <a:lstStyle/>
          <a:p>
            <a:pPr algn="ctr" eaLnBrk="1" hangingPunct="1">
              <a:defRPr/>
            </a:pPr>
            <a:r>
              <a:rPr lang="de-DE" altLang="en-US" sz="2000" b="1" kern="0" dirty="0">
                <a:solidFill>
                  <a:srgbClr val="000000"/>
                </a:solidFill>
                <a:latin typeface="Arial"/>
                <a:cs typeface="Arial" pitchFamily="34" charset="0"/>
              </a:rPr>
              <a:t>Implementation</a:t>
            </a:r>
          </a:p>
        </p:txBody>
      </p:sp>
      <p:sp>
        <p:nvSpPr>
          <p:cNvPr id="9" name="AutoShape 4"/>
          <p:cNvSpPr>
            <a:spLocks noChangeArrowheads="1"/>
          </p:cNvSpPr>
          <p:nvPr/>
        </p:nvSpPr>
        <p:spPr bwMode="auto">
          <a:xfrm>
            <a:off x="1600200" y="3657600"/>
            <a:ext cx="2520950" cy="722312"/>
          </a:xfrm>
          <a:prstGeom prst="flowChartDocument">
            <a:avLst/>
          </a:prstGeom>
          <a:solidFill>
            <a:schemeClr val="accent5">
              <a:lumMod val="60000"/>
              <a:lumOff val="40000"/>
            </a:schemeClr>
          </a:solidFill>
          <a:ln w="19050">
            <a:solidFill>
              <a:schemeClr val="accent5">
                <a:lumMod val="75000"/>
              </a:schemeClr>
            </a:solidFill>
            <a:miter lim="800000"/>
            <a:headEnd/>
            <a:tailEnd/>
          </a:ln>
        </p:spPr>
        <p:txBody>
          <a:bodyPr lIns="82945" tIns="41473" rIns="82945" bIns="41473" anchor="ctr"/>
          <a:lstStyle>
            <a:lvl1pPr algn="l" defTabSz="828675" eaLnBrk="0" hangingPunct="0">
              <a:spcBef>
                <a:spcPct val="20000"/>
              </a:spcBef>
              <a:buChar char="•"/>
              <a:defRPr sz="3200">
                <a:solidFill>
                  <a:schemeClr val="tx1"/>
                </a:solidFill>
                <a:latin typeface="Arial" charset="0"/>
              </a:defRPr>
            </a:lvl1pPr>
            <a:lvl2pPr marL="742950" indent="-285750" algn="l" defTabSz="828675" eaLnBrk="0" hangingPunct="0">
              <a:spcBef>
                <a:spcPct val="20000"/>
              </a:spcBef>
              <a:buChar char="–"/>
              <a:defRPr sz="2800">
                <a:solidFill>
                  <a:schemeClr val="tx1"/>
                </a:solidFill>
                <a:latin typeface="Arial" charset="0"/>
              </a:defRPr>
            </a:lvl2pPr>
            <a:lvl3pPr marL="1143000" indent="-228600" algn="l" defTabSz="828675" eaLnBrk="0" hangingPunct="0">
              <a:spcBef>
                <a:spcPct val="20000"/>
              </a:spcBef>
              <a:buChar char="•"/>
              <a:defRPr sz="2400">
                <a:solidFill>
                  <a:schemeClr val="tx1"/>
                </a:solidFill>
                <a:latin typeface="Arial" charset="0"/>
              </a:defRPr>
            </a:lvl3pPr>
            <a:lvl4pPr marL="1600200" indent="-228600" algn="l" defTabSz="828675" eaLnBrk="0" hangingPunct="0">
              <a:spcBef>
                <a:spcPct val="20000"/>
              </a:spcBef>
              <a:buChar char="–"/>
              <a:defRPr sz="2000">
                <a:solidFill>
                  <a:schemeClr val="tx1"/>
                </a:solidFill>
                <a:latin typeface="Arial" charset="0"/>
              </a:defRPr>
            </a:lvl4pPr>
            <a:lvl5pPr marL="2057400" indent="-228600" algn="l" defTabSz="828675" eaLnBrk="0" hangingPunct="0">
              <a:spcBef>
                <a:spcPct val="20000"/>
              </a:spcBef>
              <a:buChar char="»"/>
              <a:defRPr sz="2000">
                <a:solidFill>
                  <a:schemeClr val="tx1"/>
                </a:solidFill>
                <a:latin typeface="Arial" charset="0"/>
              </a:defRPr>
            </a:lvl5pPr>
            <a:lvl6pPr marL="2514600" indent="-228600" defTabSz="828675" eaLnBrk="0" fontAlgn="base" hangingPunct="0">
              <a:spcBef>
                <a:spcPct val="20000"/>
              </a:spcBef>
              <a:spcAft>
                <a:spcPct val="0"/>
              </a:spcAft>
              <a:buChar char="»"/>
              <a:defRPr sz="2000">
                <a:solidFill>
                  <a:schemeClr val="tx1"/>
                </a:solidFill>
                <a:latin typeface="Arial" charset="0"/>
              </a:defRPr>
            </a:lvl6pPr>
            <a:lvl7pPr marL="2971800" indent="-228600" defTabSz="828675" eaLnBrk="0" fontAlgn="base" hangingPunct="0">
              <a:spcBef>
                <a:spcPct val="20000"/>
              </a:spcBef>
              <a:spcAft>
                <a:spcPct val="0"/>
              </a:spcAft>
              <a:buChar char="»"/>
              <a:defRPr sz="2000">
                <a:solidFill>
                  <a:schemeClr val="tx1"/>
                </a:solidFill>
                <a:latin typeface="Arial" charset="0"/>
              </a:defRPr>
            </a:lvl7pPr>
            <a:lvl8pPr marL="3429000" indent="-228600" defTabSz="828675" eaLnBrk="0" fontAlgn="base" hangingPunct="0">
              <a:spcBef>
                <a:spcPct val="20000"/>
              </a:spcBef>
              <a:spcAft>
                <a:spcPct val="0"/>
              </a:spcAft>
              <a:buChar char="»"/>
              <a:defRPr sz="2000">
                <a:solidFill>
                  <a:schemeClr val="tx1"/>
                </a:solidFill>
                <a:latin typeface="Arial" charset="0"/>
              </a:defRPr>
            </a:lvl8pPr>
            <a:lvl9pPr marL="3886200" indent="-228600" defTabSz="828675" eaLnBrk="0" fontAlgn="base" hangingPunct="0">
              <a:spcBef>
                <a:spcPct val="20000"/>
              </a:spcBef>
              <a:spcAft>
                <a:spcPct val="0"/>
              </a:spcAft>
              <a:buChar char="»"/>
              <a:defRPr sz="2000">
                <a:solidFill>
                  <a:schemeClr val="tx1"/>
                </a:solidFill>
                <a:latin typeface="Arial" charset="0"/>
              </a:defRPr>
            </a:lvl9pPr>
          </a:lstStyle>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Specification</a:t>
            </a:r>
          </a:p>
        </p:txBody>
      </p:sp>
      <p:sp>
        <p:nvSpPr>
          <p:cNvPr id="10" name="Down Arrow 9"/>
          <p:cNvSpPr/>
          <p:nvPr/>
        </p:nvSpPr>
        <p:spPr bwMode="auto">
          <a:xfrm rot="10800000">
            <a:off x="2669381" y="4346621"/>
            <a:ext cx="381000" cy="894555"/>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endParaRPr>
          </a:p>
        </p:txBody>
      </p:sp>
      <p:sp>
        <p:nvSpPr>
          <p:cNvPr id="11" name="Frame 10"/>
          <p:cNvSpPr/>
          <p:nvPr/>
        </p:nvSpPr>
        <p:spPr bwMode="auto">
          <a:xfrm>
            <a:off x="5486400" y="3646716"/>
            <a:ext cx="2667000" cy="1828800"/>
          </a:xfrm>
          <a:prstGeom prst="frame">
            <a:avLst>
              <a:gd name="adj1" fmla="val 3830"/>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accent5">
                    <a:lumMod val="50000"/>
                  </a:schemeClr>
                </a:solidFill>
              </a:rPr>
              <a:t>Does the system implement the requirements as stated in the specification?</a:t>
            </a:r>
            <a:endParaRPr kumimoji="0" lang="en-US" sz="1800" b="1" i="0" u="none" strike="noStrike" cap="none" normalizeH="0" baseline="0" dirty="0">
              <a:ln>
                <a:noFill/>
              </a:ln>
              <a:solidFill>
                <a:schemeClr val="accent5">
                  <a:lumMod val="50000"/>
                </a:schemeClr>
              </a:solidFill>
              <a:effectLst/>
              <a:latin typeface="Arial" charset="0"/>
            </a:endParaRPr>
          </a:p>
        </p:txBody>
      </p:sp>
      <p:sp>
        <p:nvSpPr>
          <p:cNvPr id="12" name="Rectangle 11"/>
          <p:cNvSpPr/>
          <p:nvPr/>
        </p:nvSpPr>
        <p:spPr>
          <a:xfrm>
            <a:off x="142875" y="6215075"/>
            <a:ext cx="8401050" cy="338554"/>
          </a:xfrm>
          <a:prstGeom prst="rect">
            <a:avLst/>
          </a:prstGeom>
        </p:spPr>
        <p:txBody>
          <a:bodyPr wrap="square">
            <a:spAutoFit/>
          </a:bodyPr>
          <a:lstStyle/>
          <a:p>
            <a:r>
              <a:rPr lang="en-US" sz="800" dirty="0"/>
              <a:t>[1] ISO Reference - ISO/IEC 17000 Conformity assessment - Vocabulary and general principles, first edition 2004-11-02.</a:t>
            </a:r>
          </a:p>
          <a:p>
            <a:r>
              <a:rPr lang="en-US" sz="800" dirty="0"/>
              <a:t>[2] Glossary of Conformance Terminology, Interoperability and Conformance Technical Committee, OASIS. http://www.oasis-open.org/committees/ioc/glossary.htm</a:t>
            </a:r>
          </a:p>
        </p:txBody>
      </p:sp>
    </p:spTree>
    <p:extLst>
      <p:ext uri="{BB962C8B-B14F-4D97-AF65-F5344CB8AC3E}">
        <p14:creationId xmlns:p14="http://schemas.microsoft.com/office/powerpoint/2010/main" val="1787070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227842" y="4090927"/>
            <a:ext cx="2584849" cy="1062090"/>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dirty="0">
                <a:latin typeface="+mj-lt"/>
              </a:rPr>
              <a:t>Interoperability</a:t>
            </a:r>
            <a:endParaRPr kumimoji="0" lang="en-US" sz="2000" b="1" i="0" u="none" strike="noStrike" cap="none" normalizeH="0" baseline="0" dirty="0">
              <a:ln>
                <a:noFill/>
              </a:ln>
              <a:solidFill>
                <a:schemeClr val="tx1"/>
              </a:solidFill>
              <a:effectLst/>
              <a:latin typeface="+mj-lt"/>
            </a:endParaRPr>
          </a:p>
        </p:txBody>
      </p:sp>
      <p:sp>
        <p:nvSpPr>
          <p:cNvPr id="8194" name="Rectangle 2"/>
          <p:cNvSpPr>
            <a:spLocks noGrp="1" noChangeArrowheads="1"/>
          </p:cNvSpPr>
          <p:nvPr>
            <p:ph type="title"/>
          </p:nvPr>
        </p:nvSpPr>
        <p:spPr/>
        <p:txBody>
          <a:bodyPr/>
          <a:lstStyle/>
          <a:p>
            <a:r>
              <a:rPr lang="en-US" dirty="0"/>
              <a:t>Interoperability</a:t>
            </a:r>
          </a:p>
        </p:txBody>
      </p:sp>
      <p:sp>
        <p:nvSpPr>
          <p:cNvPr id="8195" name="Rectangle 3"/>
          <p:cNvSpPr>
            <a:spLocks noGrp="1" noChangeArrowheads="1"/>
          </p:cNvSpPr>
          <p:nvPr>
            <p:ph idx="1"/>
          </p:nvPr>
        </p:nvSpPr>
        <p:spPr>
          <a:xfrm>
            <a:off x="333375" y="1553570"/>
            <a:ext cx="8382000" cy="2264462"/>
          </a:xfrm>
        </p:spPr>
        <p:txBody>
          <a:bodyPr>
            <a:normAutofit fontScale="70000" lnSpcReduction="20000"/>
          </a:bodyPr>
          <a:lstStyle/>
          <a:p>
            <a:r>
              <a:rPr lang="en-US" dirty="0"/>
              <a:t>“is the ability of two or more systems or components to exchange information and to use the information that has been exchanged.” [1]</a:t>
            </a:r>
          </a:p>
          <a:p>
            <a:r>
              <a:rPr lang="en-US" dirty="0"/>
              <a:t>Two Key Parts:</a:t>
            </a:r>
          </a:p>
          <a:p>
            <a:pPr marL="457200" lvl="1" indent="0">
              <a:buNone/>
            </a:pPr>
            <a:r>
              <a:rPr lang="en-US" dirty="0">
                <a:solidFill>
                  <a:schemeClr val="accent5">
                    <a:lumMod val="50000"/>
                  </a:schemeClr>
                </a:solidFill>
              </a:rPr>
              <a:t>1) </a:t>
            </a:r>
            <a:r>
              <a:rPr lang="en-US" dirty="0"/>
              <a:t>information must be exchanged, which refers to the technical/functional/syntactical characteristic; </a:t>
            </a:r>
          </a:p>
          <a:p>
            <a:pPr marL="457200" lvl="1" indent="0">
              <a:buNone/>
            </a:pPr>
            <a:r>
              <a:rPr lang="en-US" dirty="0">
                <a:solidFill>
                  <a:schemeClr val="accent5">
                    <a:lumMod val="50000"/>
                  </a:schemeClr>
                </a:solidFill>
              </a:rPr>
              <a:t>2) </a:t>
            </a:r>
            <a:r>
              <a:rPr lang="en-US" dirty="0"/>
              <a:t>but the more important part is the correct semantic interpretation allowing for use of the exchanged information [2].</a:t>
            </a:r>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16</a:t>
            </a:fld>
            <a:endParaRPr lang="en-US" dirty="0"/>
          </a:p>
        </p:txBody>
      </p:sp>
      <p:sp>
        <p:nvSpPr>
          <p:cNvPr id="8" name="AutoShape 27"/>
          <p:cNvSpPr>
            <a:spLocks noChangeArrowheads="1"/>
          </p:cNvSpPr>
          <p:nvPr/>
        </p:nvSpPr>
        <p:spPr bwMode="auto">
          <a:xfrm>
            <a:off x="1447800" y="3953171"/>
            <a:ext cx="2519362" cy="719137"/>
          </a:xfrm>
          <a:prstGeom prst="flowChartPredefinedProcess">
            <a:avLst/>
          </a:prstGeom>
          <a:solidFill>
            <a:schemeClr val="accent5">
              <a:lumMod val="60000"/>
              <a:lumOff val="40000"/>
            </a:schemeClr>
          </a:solidFill>
          <a:ln w="19050">
            <a:solidFill>
              <a:schemeClr val="accent5">
                <a:lumMod val="75000"/>
              </a:schemeClr>
            </a:solidFill>
            <a:miter lim="800000"/>
            <a:headEnd/>
            <a:tailEnd/>
          </a:ln>
          <a:effectLst/>
        </p:spPr>
        <p:txBody>
          <a:bodyPr wrap="none" anchor="ctr"/>
          <a:lstStyle/>
          <a:p>
            <a:pPr algn="ctr" eaLnBrk="1" hangingPunct="1">
              <a:defRPr/>
            </a:pPr>
            <a:r>
              <a:rPr lang="de-DE" altLang="en-US" sz="2000" b="1" kern="0" dirty="0">
                <a:solidFill>
                  <a:srgbClr val="000000"/>
                </a:solidFill>
                <a:latin typeface="Arial"/>
                <a:cs typeface="Arial" pitchFamily="34" charset="0"/>
              </a:rPr>
              <a:t>Implementation</a:t>
            </a:r>
          </a:p>
        </p:txBody>
      </p:sp>
      <p:sp>
        <p:nvSpPr>
          <p:cNvPr id="11" name="Frame 10"/>
          <p:cNvSpPr/>
          <p:nvPr/>
        </p:nvSpPr>
        <p:spPr bwMode="auto">
          <a:xfrm>
            <a:off x="1143000" y="5266526"/>
            <a:ext cx="6758954" cy="793931"/>
          </a:xfrm>
          <a:prstGeom prst="frame">
            <a:avLst>
              <a:gd name="adj1" fmla="val 3830"/>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b="1" dirty="0">
                <a:solidFill>
                  <a:schemeClr val="accent5">
                    <a:lumMod val="50000"/>
                  </a:schemeClr>
                </a:solidFill>
              </a:rPr>
              <a:t>Can two interconnected systems exchange data and use that data to perform a business function as both intended? </a:t>
            </a:r>
          </a:p>
        </p:txBody>
      </p:sp>
      <p:sp>
        <p:nvSpPr>
          <p:cNvPr id="13" name="AutoShape 16"/>
          <p:cNvSpPr>
            <a:spLocks noChangeArrowheads="1"/>
          </p:cNvSpPr>
          <p:nvPr/>
        </p:nvSpPr>
        <p:spPr bwMode="auto">
          <a:xfrm>
            <a:off x="3994644" y="4137394"/>
            <a:ext cx="1048004" cy="381001"/>
          </a:xfrm>
          <a:prstGeom prst="leftRightArrow">
            <a:avLst>
              <a:gd name="adj1" fmla="val 50000"/>
              <a:gd name="adj2" fmla="val 60000"/>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defRPr/>
            </a:pPr>
            <a:endParaRPr lang="en-US" sz="2400" kern="0" dirty="0">
              <a:solidFill>
                <a:srgbClr val="000000"/>
              </a:solidFill>
              <a:latin typeface="Times New Roman" panose="02020603050405020304" pitchFamily="18" charset="0"/>
              <a:cs typeface="Arial" charset="0"/>
            </a:endParaRPr>
          </a:p>
        </p:txBody>
      </p:sp>
      <p:sp>
        <p:nvSpPr>
          <p:cNvPr id="14" name="AutoShape 27"/>
          <p:cNvSpPr>
            <a:spLocks noChangeArrowheads="1"/>
          </p:cNvSpPr>
          <p:nvPr/>
        </p:nvSpPr>
        <p:spPr bwMode="auto">
          <a:xfrm>
            <a:off x="5065133" y="3964857"/>
            <a:ext cx="2519362" cy="719137"/>
          </a:xfrm>
          <a:prstGeom prst="flowChartPredefinedProcess">
            <a:avLst/>
          </a:prstGeom>
          <a:solidFill>
            <a:schemeClr val="accent5">
              <a:lumMod val="60000"/>
              <a:lumOff val="40000"/>
            </a:schemeClr>
          </a:solidFill>
          <a:ln w="19050">
            <a:solidFill>
              <a:schemeClr val="accent5">
                <a:lumMod val="75000"/>
              </a:schemeClr>
            </a:solidFill>
            <a:miter lim="800000"/>
            <a:headEnd/>
            <a:tailEnd/>
          </a:ln>
          <a:effectLst/>
        </p:spPr>
        <p:txBody>
          <a:bodyPr wrap="none" anchor="ctr"/>
          <a:lstStyle/>
          <a:p>
            <a:pPr algn="ctr" eaLnBrk="1" hangingPunct="1">
              <a:defRPr/>
            </a:pPr>
            <a:r>
              <a:rPr lang="de-DE" altLang="en-US" sz="2000" b="1" kern="0" dirty="0">
                <a:solidFill>
                  <a:srgbClr val="000000"/>
                </a:solidFill>
                <a:latin typeface="Arial"/>
                <a:cs typeface="Arial" pitchFamily="34" charset="0"/>
              </a:rPr>
              <a:t>Implementation</a:t>
            </a:r>
          </a:p>
        </p:txBody>
      </p:sp>
      <p:sp>
        <p:nvSpPr>
          <p:cNvPr id="15" name="Rectangle 14"/>
          <p:cNvSpPr/>
          <p:nvPr/>
        </p:nvSpPr>
        <p:spPr>
          <a:xfrm>
            <a:off x="165721" y="6195596"/>
            <a:ext cx="8401050" cy="338554"/>
          </a:xfrm>
          <a:prstGeom prst="rect">
            <a:avLst/>
          </a:prstGeom>
        </p:spPr>
        <p:txBody>
          <a:bodyPr wrap="square">
            <a:spAutoFit/>
          </a:bodyPr>
          <a:lstStyle/>
          <a:p>
            <a:r>
              <a:rPr lang="en-US" sz="800" dirty="0"/>
              <a:t>[1] [IEEE-1990] Institute of Electrical and Electronics Engineers. IEEE Standard Computer Dictionary: A Compilation of IEEE Standard Computer Glossaries. New York, NY: 1990.</a:t>
            </a:r>
          </a:p>
          <a:p>
            <a:r>
              <a:rPr lang="en-US" sz="800" dirty="0"/>
              <a:t>[2] Benson T. Principles of Health Interoperability HL7 and SNOMED. Health Informatics Series, Springer-Verlag, London Limited 2010.</a:t>
            </a:r>
          </a:p>
        </p:txBody>
      </p:sp>
    </p:spTree>
    <p:extLst>
      <p:ext uri="{BB962C8B-B14F-4D97-AF65-F5344CB8AC3E}">
        <p14:creationId xmlns:p14="http://schemas.microsoft.com/office/powerpoint/2010/main" val="623351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053951" y="4795301"/>
            <a:ext cx="2127649" cy="457200"/>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rPr>
              <a:t>Compliance</a:t>
            </a:r>
          </a:p>
        </p:txBody>
      </p:sp>
      <p:sp>
        <p:nvSpPr>
          <p:cNvPr id="8194" name="Rectangle 2"/>
          <p:cNvSpPr>
            <a:spLocks noGrp="1" noChangeArrowheads="1"/>
          </p:cNvSpPr>
          <p:nvPr>
            <p:ph type="title"/>
          </p:nvPr>
        </p:nvSpPr>
        <p:spPr/>
        <p:txBody>
          <a:bodyPr/>
          <a:lstStyle/>
          <a:p>
            <a:r>
              <a:rPr lang="en-US" dirty="0"/>
              <a:t>Compliance</a:t>
            </a:r>
          </a:p>
        </p:txBody>
      </p:sp>
      <p:sp>
        <p:nvSpPr>
          <p:cNvPr id="8195" name="Rectangle 3"/>
          <p:cNvSpPr>
            <a:spLocks noGrp="1" noChangeArrowheads="1"/>
          </p:cNvSpPr>
          <p:nvPr>
            <p:ph idx="1"/>
          </p:nvPr>
        </p:nvSpPr>
        <p:spPr>
          <a:xfrm>
            <a:off x="381000" y="1534265"/>
            <a:ext cx="8382000" cy="2012068"/>
          </a:xfrm>
        </p:spPr>
        <p:txBody>
          <a:bodyPr>
            <a:normAutofit fontScale="85000" lnSpcReduction="10000"/>
          </a:bodyPr>
          <a:lstStyle/>
          <a:p>
            <a:r>
              <a:rPr lang="en-US" dirty="0"/>
              <a:t>Is the degree to which a derived specification adheres to the requirements defined in the foundational specification (standard)</a:t>
            </a:r>
          </a:p>
          <a:p>
            <a:r>
              <a:rPr lang="en-US" dirty="0"/>
              <a:t>In other words, are the rules for adding constraints or extending the specification faithfully followed</a:t>
            </a:r>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17</a:t>
            </a:fld>
            <a:endParaRPr lang="en-US" dirty="0"/>
          </a:p>
        </p:txBody>
      </p:sp>
      <p:sp>
        <p:nvSpPr>
          <p:cNvPr id="9" name="AutoShape 4"/>
          <p:cNvSpPr>
            <a:spLocks noChangeArrowheads="1"/>
          </p:cNvSpPr>
          <p:nvPr/>
        </p:nvSpPr>
        <p:spPr bwMode="auto">
          <a:xfrm>
            <a:off x="1524000" y="3872933"/>
            <a:ext cx="2520950" cy="722312"/>
          </a:xfrm>
          <a:prstGeom prst="flowChartDocument">
            <a:avLst/>
          </a:prstGeom>
          <a:solidFill>
            <a:schemeClr val="accent5">
              <a:lumMod val="60000"/>
              <a:lumOff val="40000"/>
            </a:schemeClr>
          </a:solidFill>
          <a:ln w="19050">
            <a:solidFill>
              <a:schemeClr val="accent5">
                <a:lumMod val="75000"/>
              </a:schemeClr>
            </a:solidFill>
            <a:miter lim="800000"/>
            <a:headEnd/>
            <a:tailEnd/>
          </a:ln>
        </p:spPr>
        <p:txBody>
          <a:bodyPr lIns="82945" tIns="41473" rIns="82945" bIns="41473" anchor="ctr"/>
          <a:lstStyle>
            <a:lvl1pPr algn="l" defTabSz="828675" eaLnBrk="0" hangingPunct="0">
              <a:spcBef>
                <a:spcPct val="20000"/>
              </a:spcBef>
              <a:buChar char="•"/>
              <a:defRPr sz="3200">
                <a:solidFill>
                  <a:schemeClr val="tx1"/>
                </a:solidFill>
                <a:latin typeface="Arial" charset="0"/>
              </a:defRPr>
            </a:lvl1pPr>
            <a:lvl2pPr marL="742950" indent="-285750" algn="l" defTabSz="828675" eaLnBrk="0" hangingPunct="0">
              <a:spcBef>
                <a:spcPct val="20000"/>
              </a:spcBef>
              <a:buChar char="–"/>
              <a:defRPr sz="2800">
                <a:solidFill>
                  <a:schemeClr val="tx1"/>
                </a:solidFill>
                <a:latin typeface="Arial" charset="0"/>
              </a:defRPr>
            </a:lvl2pPr>
            <a:lvl3pPr marL="1143000" indent="-228600" algn="l" defTabSz="828675" eaLnBrk="0" hangingPunct="0">
              <a:spcBef>
                <a:spcPct val="20000"/>
              </a:spcBef>
              <a:buChar char="•"/>
              <a:defRPr sz="2400">
                <a:solidFill>
                  <a:schemeClr val="tx1"/>
                </a:solidFill>
                <a:latin typeface="Arial" charset="0"/>
              </a:defRPr>
            </a:lvl3pPr>
            <a:lvl4pPr marL="1600200" indent="-228600" algn="l" defTabSz="828675" eaLnBrk="0" hangingPunct="0">
              <a:spcBef>
                <a:spcPct val="20000"/>
              </a:spcBef>
              <a:buChar char="–"/>
              <a:defRPr sz="2000">
                <a:solidFill>
                  <a:schemeClr val="tx1"/>
                </a:solidFill>
                <a:latin typeface="Arial" charset="0"/>
              </a:defRPr>
            </a:lvl4pPr>
            <a:lvl5pPr marL="2057400" indent="-228600" algn="l" defTabSz="828675" eaLnBrk="0" hangingPunct="0">
              <a:spcBef>
                <a:spcPct val="20000"/>
              </a:spcBef>
              <a:buChar char="»"/>
              <a:defRPr sz="2000">
                <a:solidFill>
                  <a:schemeClr val="tx1"/>
                </a:solidFill>
                <a:latin typeface="Arial" charset="0"/>
              </a:defRPr>
            </a:lvl5pPr>
            <a:lvl6pPr marL="2514600" indent="-228600" defTabSz="828675" eaLnBrk="0" fontAlgn="base" hangingPunct="0">
              <a:spcBef>
                <a:spcPct val="20000"/>
              </a:spcBef>
              <a:spcAft>
                <a:spcPct val="0"/>
              </a:spcAft>
              <a:buChar char="»"/>
              <a:defRPr sz="2000">
                <a:solidFill>
                  <a:schemeClr val="tx1"/>
                </a:solidFill>
                <a:latin typeface="Arial" charset="0"/>
              </a:defRPr>
            </a:lvl6pPr>
            <a:lvl7pPr marL="2971800" indent="-228600" defTabSz="828675" eaLnBrk="0" fontAlgn="base" hangingPunct="0">
              <a:spcBef>
                <a:spcPct val="20000"/>
              </a:spcBef>
              <a:spcAft>
                <a:spcPct val="0"/>
              </a:spcAft>
              <a:buChar char="»"/>
              <a:defRPr sz="2000">
                <a:solidFill>
                  <a:schemeClr val="tx1"/>
                </a:solidFill>
                <a:latin typeface="Arial" charset="0"/>
              </a:defRPr>
            </a:lvl7pPr>
            <a:lvl8pPr marL="3429000" indent="-228600" defTabSz="828675" eaLnBrk="0" fontAlgn="base" hangingPunct="0">
              <a:spcBef>
                <a:spcPct val="20000"/>
              </a:spcBef>
              <a:spcAft>
                <a:spcPct val="0"/>
              </a:spcAft>
              <a:buChar char="»"/>
              <a:defRPr sz="2000">
                <a:solidFill>
                  <a:schemeClr val="tx1"/>
                </a:solidFill>
                <a:latin typeface="Arial" charset="0"/>
              </a:defRPr>
            </a:lvl8pPr>
            <a:lvl9pPr marL="3886200" indent="-228600" defTabSz="828675" eaLnBrk="0" fontAlgn="base" hangingPunct="0">
              <a:spcBef>
                <a:spcPct val="20000"/>
              </a:spcBef>
              <a:spcAft>
                <a:spcPct val="0"/>
              </a:spcAft>
              <a:buChar char="»"/>
              <a:defRPr sz="2000">
                <a:solidFill>
                  <a:schemeClr val="tx1"/>
                </a:solidFill>
                <a:latin typeface="Arial" charset="0"/>
              </a:defRPr>
            </a:lvl9pPr>
          </a:lstStyle>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Specification</a:t>
            </a:r>
          </a:p>
        </p:txBody>
      </p:sp>
      <p:sp>
        <p:nvSpPr>
          <p:cNvPr id="10" name="Down Arrow 9"/>
          <p:cNvSpPr/>
          <p:nvPr/>
        </p:nvSpPr>
        <p:spPr bwMode="auto">
          <a:xfrm rot="10800000">
            <a:off x="2593181" y="4561954"/>
            <a:ext cx="381000" cy="894555"/>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endParaRPr>
          </a:p>
        </p:txBody>
      </p:sp>
      <p:sp>
        <p:nvSpPr>
          <p:cNvPr id="11" name="Frame 10"/>
          <p:cNvSpPr/>
          <p:nvPr/>
        </p:nvSpPr>
        <p:spPr bwMode="auto">
          <a:xfrm>
            <a:off x="5410200" y="3862049"/>
            <a:ext cx="2667000" cy="1828800"/>
          </a:xfrm>
          <a:prstGeom prst="frame">
            <a:avLst>
              <a:gd name="adj1" fmla="val 3830"/>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b="1" dirty="0">
                <a:solidFill>
                  <a:schemeClr val="accent5">
                    <a:lumMod val="50000"/>
                  </a:schemeClr>
                </a:solidFill>
              </a:rPr>
              <a:t>Does a derived specification apply constraints to a base specification in accordance to the constraint model? </a:t>
            </a:r>
          </a:p>
        </p:txBody>
      </p:sp>
      <p:sp>
        <p:nvSpPr>
          <p:cNvPr id="13" name="AutoShape 4"/>
          <p:cNvSpPr>
            <a:spLocks noChangeArrowheads="1"/>
          </p:cNvSpPr>
          <p:nvPr/>
        </p:nvSpPr>
        <p:spPr bwMode="auto">
          <a:xfrm>
            <a:off x="1524000" y="5452557"/>
            <a:ext cx="2520950" cy="722312"/>
          </a:xfrm>
          <a:prstGeom prst="flowChartDocument">
            <a:avLst/>
          </a:prstGeom>
          <a:solidFill>
            <a:schemeClr val="accent5">
              <a:lumMod val="60000"/>
              <a:lumOff val="40000"/>
            </a:schemeClr>
          </a:solidFill>
          <a:ln w="19050">
            <a:solidFill>
              <a:schemeClr val="accent5">
                <a:lumMod val="75000"/>
              </a:schemeClr>
            </a:solidFill>
            <a:miter lim="800000"/>
            <a:headEnd/>
            <a:tailEnd/>
          </a:ln>
        </p:spPr>
        <p:txBody>
          <a:bodyPr lIns="82945" tIns="41473" rIns="82945" bIns="41473" anchor="ctr"/>
          <a:lstStyle>
            <a:lvl1pPr algn="l" defTabSz="828675" eaLnBrk="0" hangingPunct="0">
              <a:spcBef>
                <a:spcPct val="20000"/>
              </a:spcBef>
              <a:buChar char="•"/>
              <a:defRPr sz="3200">
                <a:solidFill>
                  <a:schemeClr val="tx1"/>
                </a:solidFill>
                <a:latin typeface="Arial" charset="0"/>
              </a:defRPr>
            </a:lvl1pPr>
            <a:lvl2pPr marL="742950" indent="-285750" algn="l" defTabSz="828675" eaLnBrk="0" hangingPunct="0">
              <a:spcBef>
                <a:spcPct val="20000"/>
              </a:spcBef>
              <a:buChar char="–"/>
              <a:defRPr sz="2800">
                <a:solidFill>
                  <a:schemeClr val="tx1"/>
                </a:solidFill>
                <a:latin typeface="Arial" charset="0"/>
              </a:defRPr>
            </a:lvl2pPr>
            <a:lvl3pPr marL="1143000" indent="-228600" algn="l" defTabSz="828675" eaLnBrk="0" hangingPunct="0">
              <a:spcBef>
                <a:spcPct val="20000"/>
              </a:spcBef>
              <a:buChar char="•"/>
              <a:defRPr sz="2400">
                <a:solidFill>
                  <a:schemeClr val="tx1"/>
                </a:solidFill>
                <a:latin typeface="Arial" charset="0"/>
              </a:defRPr>
            </a:lvl3pPr>
            <a:lvl4pPr marL="1600200" indent="-228600" algn="l" defTabSz="828675" eaLnBrk="0" hangingPunct="0">
              <a:spcBef>
                <a:spcPct val="20000"/>
              </a:spcBef>
              <a:buChar char="–"/>
              <a:defRPr sz="2000">
                <a:solidFill>
                  <a:schemeClr val="tx1"/>
                </a:solidFill>
                <a:latin typeface="Arial" charset="0"/>
              </a:defRPr>
            </a:lvl4pPr>
            <a:lvl5pPr marL="2057400" indent="-228600" algn="l" defTabSz="828675" eaLnBrk="0" hangingPunct="0">
              <a:spcBef>
                <a:spcPct val="20000"/>
              </a:spcBef>
              <a:buChar char="»"/>
              <a:defRPr sz="2000">
                <a:solidFill>
                  <a:schemeClr val="tx1"/>
                </a:solidFill>
                <a:latin typeface="Arial" charset="0"/>
              </a:defRPr>
            </a:lvl5pPr>
            <a:lvl6pPr marL="2514600" indent="-228600" defTabSz="828675" eaLnBrk="0" fontAlgn="base" hangingPunct="0">
              <a:spcBef>
                <a:spcPct val="20000"/>
              </a:spcBef>
              <a:spcAft>
                <a:spcPct val="0"/>
              </a:spcAft>
              <a:buChar char="»"/>
              <a:defRPr sz="2000">
                <a:solidFill>
                  <a:schemeClr val="tx1"/>
                </a:solidFill>
                <a:latin typeface="Arial" charset="0"/>
              </a:defRPr>
            </a:lvl6pPr>
            <a:lvl7pPr marL="2971800" indent="-228600" defTabSz="828675" eaLnBrk="0" fontAlgn="base" hangingPunct="0">
              <a:spcBef>
                <a:spcPct val="20000"/>
              </a:spcBef>
              <a:spcAft>
                <a:spcPct val="0"/>
              </a:spcAft>
              <a:buChar char="»"/>
              <a:defRPr sz="2000">
                <a:solidFill>
                  <a:schemeClr val="tx1"/>
                </a:solidFill>
                <a:latin typeface="Arial" charset="0"/>
              </a:defRPr>
            </a:lvl7pPr>
            <a:lvl8pPr marL="3429000" indent="-228600" defTabSz="828675" eaLnBrk="0" fontAlgn="base" hangingPunct="0">
              <a:spcBef>
                <a:spcPct val="20000"/>
              </a:spcBef>
              <a:spcAft>
                <a:spcPct val="0"/>
              </a:spcAft>
              <a:buChar char="»"/>
              <a:defRPr sz="2000">
                <a:solidFill>
                  <a:schemeClr val="tx1"/>
                </a:solidFill>
                <a:latin typeface="Arial" charset="0"/>
              </a:defRPr>
            </a:lvl8pPr>
            <a:lvl9pPr marL="3886200" indent="-228600" defTabSz="828675" eaLnBrk="0" fontAlgn="base" hangingPunct="0">
              <a:spcBef>
                <a:spcPct val="20000"/>
              </a:spcBef>
              <a:spcAft>
                <a:spcPct val="0"/>
              </a:spcAft>
              <a:buChar char="»"/>
              <a:defRPr sz="2000">
                <a:solidFill>
                  <a:schemeClr val="tx1"/>
                </a:solidFill>
                <a:latin typeface="Arial" charset="0"/>
              </a:defRPr>
            </a:lvl9pPr>
          </a:lstStyle>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Derived Specification</a:t>
            </a:r>
          </a:p>
        </p:txBody>
      </p:sp>
    </p:spTree>
    <p:extLst>
      <p:ext uri="{BB962C8B-B14F-4D97-AF65-F5344CB8AC3E}">
        <p14:creationId xmlns:p14="http://schemas.microsoft.com/office/powerpoint/2010/main" val="1615456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052596" y="4084438"/>
            <a:ext cx="2584849" cy="980029"/>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dirty="0">
                <a:latin typeface="+mj-lt"/>
              </a:rPr>
              <a:t>Compatibility</a:t>
            </a:r>
            <a:endParaRPr kumimoji="0" lang="en-US" sz="2000" b="1" i="0" u="none" strike="noStrike" cap="none" normalizeH="0" baseline="0" dirty="0">
              <a:ln>
                <a:noFill/>
              </a:ln>
              <a:solidFill>
                <a:schemeClr val="tx1"/>
              </a:solidFill>
              <a:effectLst/>
              <a:latin typeface="+mj-lt"/>
            </a:endParaRPr>
          </a:p>
        </p:txBody>
      </p:sp>
      <p:sp>
        <p:nvSpPr>
          <p:cNvPr id="8194" name="Rectangle 2"/>
          <p:cNvSpPr>
            <a:spLocks noGrp="1" noChangeArrowheads="1"/>
          </p:cNvSpPr>
          <p:nvPr>
            <p:ph type="title"/>
          </p:nvPr>
        </p:nvSpPr>
        <p:spPr/>
        <p:txBody>
          <a:bodyPr/>
          <a:lstStyle/>
          <a:p>
            <a:r>
              <a:rPr lang="en-US" dirty="0"/>
              <a:t>Compatibility</a:t>
            </a:r>
          </a:p>
        </p:txBody>
      </p:sp>
      <p:sp>
        <p:nvSpPr>
          <p:cNvPr id="8195" name="Rectangle 3"/>
          <p:cNvSpPr>
            <a:spLocks noGrp="1" noChangeArrowheads="1"/>
          </p:cNvSpPr>
          <p:nvPr>
            <p:ph idx="1"/>
          </p:nvPr>
        </p:nvSpPr>
        <p:spPr>
          <a:xfrm>
            <a:off x="333375" y="1600517"/>
            <a:ext cx="8382000" cy="2010393"/>
          </a:xfrm>
        </p:spPr>
        <p:txBody>
          <a:bodyPr>
            <a:normAutofit fontScale="92500" lnSpcReduction="20000"/>
          </a:bodyPr>
          <a:lstStyle/>
          <a:p>
            <a:r>
              <a:rPr lang="en-US" dirty="0"/>
              <a:t>Declares whether two specifications define sets of requirements that are harmonized with each other, allowing systems that implement them to work together, i.e., interoperate</a:t>
            </a:r>
          </a:p>
          <a:p>
            <a:r>
              <a:rPr lang="en-US" dirty="0"/>
              <a:t>Compatibility is a prerequisite for interoperability</a:t>
            </a:r>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18</a:t>
            </a:fld>
            <a:endParaRPr lang="en-US" dirty="0"/>
          </a:p>
        </p:txBody>
      </p:sp>
      <p:sp>
        <p:nvSpPr>
          <p:cNvPr id="11" name="Frame 10"/>
          <p:cNvSpPr/>
          <p:nvPr/>
        </p:nvSpPr>
        <p:spPr bwMode="auto">
          <a:xfrm>
            <a:off x="1805954" y="5362593"/>
            <a:ext cx="4953000" cy="793931"/>
          </a:xfrm>
          <a:prstGeom prst="frame">
            <a:avLst>
              <a:gd name="adj1" fmla="val 3830"/>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b="1" dirty="0">
                <a:solidFill>
                  <a:schemeClr val="accent5">
                    <a:lumMod val="50000"/>
                  </a:schemeClr>
                </a:solidFill>
              </a:rPr>
              <a:t>Do the specifications define a set of harmonized requirements?</a:t>
            </a:r>
          </a:p>
        </p:txBody>
      </p:sp>
      <p:sp>
        <p:nvSpPr>
          <p:cNvPr id="13" name="AutoShape 16"/>
          <p:cNvSpPr>
            <a:spLocks noChangeArrowheads="1"/>
          </p:cNvSpPr>
          <p:nvPr/>
        </p:nvSpPr>
        <p:spPr bwMode="auto">
          <a:xfrm>
            <a:off x="3819398" y="4130905"/>
            <a:ext cx="1048004" cy="381001"/>
          </a:xfrm>
          <a:prstGeom prst="leftRightArrow">
            <a:avLst>
              <a:gd name="adj1" fmla="val 50000"/>
              <a:gd name="adj2" fmla="val 60000"/>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defRPr/>
            </a:pPr>
            <a:endParaRPr lang="en-US" sz="2400" kern="0" dirty="0">
              <a:solidFill>
                <a:srgbClr val="000000"/>
              </a:solidFill>
              <a:latin typeface="Times New Roman" panose="02020603050405020304" pitchFamily="18" charset="0"/>
              <a:cs typeface="Arial" charset="0"/>
            </a:endParaRPr>
          </a:p>
        </p:txBody>
      </p:sp>
      <p:sp>
        <p:nvSpPr>
          <p:cNvPr id="12" name="AutoShape 4"/>
          <p:cNvSpPr>
            <a:spLocks noChangeArrowheads="1"/>
          </p:cNvSpPr>
          <p:nvPr/>
        </p:nvSpPr>
        <p:spPr bwMode="auto">
          <a:xfrm>
            <a:off x="1292202" y="3958443"/>
            <a:ext cx="2520950" cy="722312"/>
          </a:xfrm>
          <a:prstGeom prst="flowChartDocument">
            <a:avLst/>
          </a:prstGeom>
          <a:solidFill>
            <a:schemeClr val="accent5">
              <a:lumMod val="60000"/>
              <a:lumOff val="40000"/>
            </a:schemeClr>
          </a:solidFill>
          <a:ln w="19050">
            <a:solidFill>
              <a:schemeClr val="accent5">
                <a:lumMod val="75000"/>
              </a:schemeClr>
            </a:solidFill>
            <a:miter lim="800000"/>
            <a:headEnd/>
            <a:tailEnd/>
          </a:ln>
        </p:spPr>
        <p:txBody>
          <a:bodyPr lIns="82945" tIns="41473" rIns="82945" bIns="41473" anchor="ctr"/>
          <a:lstStyle>
            <a:lvl1pPr algn="l" defTabSz="828675" eaLnBrk="0" hangingPunct="0">
              <a:spcBef>
                <a:spcPct val="20000"/>
              </a:spcBef>
              <a:buChar char="•"/>
              <a:defRPr sz="3200">
                <a:solidFill>
                  <a:schemeClr val="tx1"/>
                </a:solidFill>
                <a:latin typeface="Arial" charset="0"/>
              </a:defRPr>
            </a:lvl1pPr>
            <a:lvl2pPr marL="742950" indent="-285750" algn="l" defTabSz="828675" eaLnBrk="0" hangingPunct="0">
              <a:spcBef>
                <a:spcPct val="20000"/>
              </a:spcBef>
              <a:buChar char="–"/>
              <a:defRPr sz="2800">
                <a:solidFill>
                  <a:schemeClr val="tx1"/>
                </a:solidFill>
                <a:latin typeface="Arial" charset="0"/>
              </a:defRPr>
            </a:lvl2pPr>
            <a:lvl3pPr marL="1143000" indent="-228600" algn="l" defTabSz="828675" eaLnBrk="0" hangingPunct="0">
              <a:spcBef>
                <a:spcPct val="20000"/>
              </a:spcBef>
              <a:buChar char="•"/>
              <a:defRPr sz="2400">
                <a:solidFill>
                  <a:schemeClr val="tx1"/>
                </a:solidFill>
                <a:latin typeface="Arial" charset="0"/>
              </a:defRPr>
            </a:lvl3pPr>
            <a:lvl4pPr marL="1600200" indent="-228600" algn="l" defTabSz="828675" eaLnBrk="0" hangingPunct="0">
              <a:spcBef>
                <a:spcPct val="20000"/>
              </a:spcBef>
              <a:buChar char="–"/>
              <a:defRPr sz="2000">
                <a:solidFill>
                  <a:schemeClr val="tx1"/>
                </a:solidFill>
                <a:latin typeface="Arial" charset="0"/>
              </a:defRPr>
            </a:lvl4pPr>
            <a:lvl5pPr marL="2057400" indent="-228600" algn="l" defTabSz="828675" eaLnBrk="0" hangingPunct="0">
              <a:spcBef>
                <a:spcPct val="20000"/>
              </a:spcBef>
              <a:buChar char="»"/>
              <a:defRPr sz="2000">
                <a:solidFill>
                  <a:schemeClr val="tx1"/>
                </a:solidFill>
                <a:latin typeface="Arial" charset="0"/>
              </a:defRPr>
            </a:lvl5pPr>
            <a:lvl6pPr marL="2514600" indent="-228600" defTabSz="828675" eaLnBrk="0" fontAlgn="base" hangingPunct="0">
              <a:spcBef>
                <a:spcPct val="20000"/>
              </a:spcBef>
              <a:spcAft>
                <a:spcPct val="0"/>
              </a:spcAft>
              <a:buChar char="»"/>
              <a:defRPr sz="2000">
                <a:solidFill>
                  <a:schemeClr val="tx1"/>
                </a:solidFill>
                <a:latin typeface="Arial" charset="0"/>
              </a:defRPr>
            </a:lvl6pPr>
            <a:lvl7pPr marL="2971800" indent="-228600" defTabSz="828675" eaLnBrk="0" fontAlgn="base" hangingPunct="0">
              <a:spcBef>
                <a:spcPct val="20000"/>
              </a:spcBef>
              <a:spcAft>
                <a:spcPct val="0"/>
              </a:spcAft>
              <a:buChar char="»"/>
              <a:defRPr sz="2000">
                <a:solidFill>
                  <a:schemeClr val="tx1"/>
                </a:solidFill>
                <a:latin typeface="Arial" charset="0"/>
              </a:defRPr>
            </a:lvl7pPr>
            <a:lvl8pPr marL="3429000" indent="-228600" defTabSz="828675" eaLnBrk="0" fontAlgn="base" hangingPunct="0">
              <a:spcBef>
                <a:spcPct val="20000"/>
              </a:spcBef>
              <a:spcAft>
                <a:spcPct val="0"/>
              </a:spcAft>
              <a:buChar char="»"/>
              <a:defRPr sz="2000">
                <a:solidFill>
                  <a:schemeClr val="tx1"/>
                </a:solidFill>
                <a:latin typeface="Arial" charset="0"/>
              </a:defRPr>
            </a:lvl8pPr>
            <a:lvl9pPr marL="3886200" indent="-228600" defTabSz="828675" eaLnBrk="0" fontAlgn="base" hangingPunct="0">
              <a:spcBef>
                <a:spcPct val="20000"/>
              </a:spcBef>
              <a:spcAft>
                <a:spcPct val="0"/>
              </a:spcAft>
              <a:buChar char="»"/>
              <a:defRPr sz="2000">
                <a:solidFill>
                  <a:schemeClr val="tx1"/>
                </a:solidFill>
                <a:latin typeface="Arial" charset="0"/>
              </a:defRPr>
            </a:lvl9pPr>
          </a:lstStyle>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Specification</a:t>
            </a:r>
          </a:p>
        </p:txBody>
      </p:sp>
      <p:sp>
        <p:nvSpPr>
          <p:cNvPr id="16" name="AutoShape 4"/>
          <p:cNvSpPr>
            <a:spLocks noChangeArrowheads="1"/>
          </p:cNvSpPr>
          <p:nvPr/>
        </p:nvSpPr>
        <p:spPr bwMode="auto">
          <a:xfrm>
            <a:off x="4876889" y="3958443"/>
            <a:ext cx="2520950" cy="722312"/>
          </a:xfrm>
          <a:prstGeom prst="flowChartDocument">
            <a:avLst/>
          </a:prstGeom>
          <a:solidFill>
            <a:schemeClr val="accent5">
              <a:lumMod val="60000"/>
              <a:lumOff val="40000"/>
            </a:schemeClr>
          </a:solidFill>
          <a:ln w="19050">
            <a:solidFill>
              <a:schemeClr val="accent5">
                <a:lumMod val="75000"/>
              </a:schemeClr>
            </a:solidFill>
            <a:miter lim="800000"/>
            <a:headEnd/>
            <a:tailEnd/>
          </a:ln>
        </p:spPr>
        <p:txBody>
          <a:bodyPr lIns="82945" tIns="41473" rIns="82945" bIns="41473" anchor="ctr"/>
          <a:lstStyle>
            <a:lvl1pPr algn="l" defTabSz="828675" eaLnBrk="0" hangingPunct="0">
              <a:spcBef>
                <a:spcPct val="20000"/>
              </a:spcBef>
              <a:buChar char="•"/>
              <a:defRPr sz="3200">
                <a:solidFill>
                  <a:schemeClr val="tx1"/>
                </a:solidFill>
                <a:latin typeface="Arial" charset="0"/>
              </a:defRPr>
            </a:lvl1pPr>
            <a:lvl2pPr marL="742950" indent="-285750" algn="l" defTabSz="828675" eaLnBrk="0" hangingPunct="0">
              <a:spcBef>
                <a:spcPct val="20000"/>
              </a:spcBef>
              <a:buChar char="–"/>
              <a:defRPr sz="2800">
                <a:solidFill>
                  <a:schemeClr val="tx1"/>
                </a:solidFill>
                <a:latin typeface="Arial" charset="0"/>
              </a:defRPr>
            </a:lvl2pPr>
            <a:lvl3pPr marL="1143000" indent="-228600" algn="l" defTabSz="828675" eaLnBrk="0" hangingPunct="0">
              <a:spcBef>
                <a:spcPct val="20000"/>
              </a:spcBef>
              <a:buChar char="•"/>
              <a:defRPr sz="2400">
                <a:solidFill>
                  <a:schemeClr val="tx1"/>
                </a:solidFill>
                <a:latin typeface="Arial" charset="0"/>
              </a:defRPr>
            </a:lvl3pPr>
            <a:lvl4pPr marL="1600200" indent="-228600" algn="l" defTabSz="828675" eaLnBrk="0" hangingPunct="0">
              <a:spcBef>
                <a:spcPct val="20000"/>
              </a:spcBef>
              <a:buChar char="–"/>
              <a:defRPr sz="2000">
                <a:solidFill>
                  <a:schemeClr val="tx1"/>
                </a:solidFill>
                <a:latin typeface="Arial" charset="0"/>
              </a:defRPr>
            </a:lvl4pPr>
            <a:lvl5pPr marL="2057400" indent="-228600" algn="l" defTabSz="828675" eaLnBrk="0" hangingPunct="0">
              <a:spcBef>
                <a:spcPct val="20000"/>
              </a:spcBef>
              <a:buChar char="»"/>
              <a:defRPr sz="2000">
                <a:solidFill>
                  <a:schemeClr val="tx1"/>
                </a:solidFill>
                <a:latin typeface="Arial" charset="0"/>
              </a:defRPr>
            </a:lvl5pPr>
            <a:lvl6pPr marL="2514600" indent="-228600" defTabSz="828675" eaLnBrk="0" fontAlgn="base" hangingPunct="0">
              <a:spcBef>
                <a:spcPct val="20000"/>
              </a:spcBef>
              <a:spcAft>
                <a:spcPct val="0"/>
              </a:spcAft>
              <a:buChar char="»"/>
              <a:defRPr sz="2000">
                <a:solidFill>
                  <a:schemeClr val="tx1"/>
                </a:solidFill>
                <a:latin typeface="Arial" charset="0"/>
              </a:defRPr>
            </a:lvl6pPr>
            <a:lvl7pPr marL="2971800" indent="-228600" defTabSz="828675" eaLnBrk="0" fontAlgn="base" hangingPunct="0">
              <a:spcBef>
                <a:spcPct val="20000"/>
              </a:spcBef>
              <a:spcAft>
                <a:spcPct val="0"/>
              </a:spcAft>
              <a:buChar char="»"/>
              <a:defRPr sz="2000">
                <a:solidFill>
                  <a:schemeClr val="tx1"/>
                </a:solidFill>
                <a:latin typeface="Arial" charset="0"/>
              </a:defRPr>
            </a:lvl7pPr>
            <a:lvl8pPr marL="3429000" indent="-228600" defTabSz="828675" eaLnBrk="0" fontAlgn="base" hangingPunct="0">
              <a:spcBef>
                <a:spcPct val="20000"/>
              </a:spcBef>
              <a:spcAft>
                <a:spcPct val="0"/>
              </a:spcAft>
              <a:buChar char="»"/>
              <a:defRPr sz="2000">
                <a:solidFill>
                  <a:schemeClr val="tx1"/>
                </a:solidFill>
                <a:latin typeface="Arial" charset="0"/>
              </a:defRPr>
            </a:lvl8pPr>
            <a:lvl9pPr marL="3886200" indent="-228600" defTabSz="828675" eaLnBrk="0" fontAlgn="base" hangingPunct="0">
              <a:spcBef>
                <a:spcPct val="20000"/>
              </a:spcBef>
              <a:spcAft>
                <a:spcPct val="0"/>
              </a:spcAft>
              <a:buChar char="»"/>
              <a:defRPr sz="2000">
                <a:solidFill>
                  <a:schemeClr val="tx1"/>
                </a:solidFill>
                <a:latin typeface="Arial" charset="0"/>
              </a:defRPr>
            </a:lvl9pPr>
          </a:lstStyle>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Specification</a:t>
            </a:r>
          </a:p>
        </p:txBody>
      </p:sp>
    </p:spTree>
    <p:extLst>
      <p:ext uri="{BB962C8B-B14F-4D97-AF65-F5344CB8AC3E}">
        <p14:creationId xmlns:p14="http://schemas.microsoft.com/office/powerpoint/2010/main" val="514444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09600" y="1752600"/>
            <a:ext cx="7696200" cy="4495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6" name="Rounded Rectangle 25"/>
          <p:cNvSpPr/>
          <p:nvPr/>
        </p:nvSpPr>
        <p:spPr bwMode="auto">
          <a:xfrm>
            <a:off x="752691" y="3977287"/>
            <a:ext cx="7391401" cy="1000885"/>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rPr>
              <a:t>Conformance</a:t>
            </a:r>
          </a:p>
        </p:txBody>
      </p:sp>
      <p:sp>
        <p:nvSpPr>
          <p:cNvPr id="25" name="Rounded Rectangle 24"/>
          <p:cNvSpPr/>
          <p:nvPr/>
        </p:nvSpPr>
        <p:spPr bwMode="auto">
          <a:xfrm>
            <a:off x="752690" y="2590768"/>
            <a:ext cx="7391401" cy="797052"/>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rPr>
              <a:t>Compliance</a:t>
            </a:r>
          </a:p>
        </p:txBody>
      </p:sp>
      <p:sp>
        <p:nvSpPr>
          <p:cNvPr id="2" name="Rounded Rectangle 1"/>
          <p:cNvSpPr/>
          <p:nvPr/>
        </p:nvSpPr>
        <p:spPr bwMode="auto">
          <a:xfrm>
            <a:off x="2738398" y="3458733"/>
            <a:ext cx="2584849" cy="980029"/>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dirty="0">
                <a:latin typeface="+mj-lt"/>
              </a:rPr>
              <a:t>Compatibility</a:t>
            </a:r>
            <a:endParaRPr kumimoji="0" lang="en-US" sz="2000" b="1" i="0" u="none" strike="noStrike" cap="none" normalizeH="0" baseline="0" dirty="0">
              <a:ln>
                <a:noFill/>
              </a:ln>
              <a:solidFill>
                <a:schemeClr val="tx1"/>
              </a:solidFill>
              <a:effectLst/>
              <a:latin typeface="+mj-lt"/>
            </a:endParaRPr>
          </a:p>
        </p:txBody>
      </p:sp>
      <p:sp>
        <p:nvSpPr>
          <p:cNvPr id="8194" name="Rectangle 2"/>
          <p:cNvSpPr>
            <a:spLocks noGrp="1" noChangeArrowheads="1"/>
          </p:cNvSpPr>
          <p:nvPr>
            <p:ph type="title"/>
          </p:nvPr>
        </p:nvSpPr>
        <p:spPr/>
        <p:txBody>
          <a:bodyPr/>
          <a:lstStyle/>
          <a:p>
            <a:r>
              <a:rPr lang="en-US" dirty="0"/>
              <a:t>Relationships</a:t>
            </a:r>
          </a:p>
        </p:txBody>
      </p:sp>
      <p:sp>
        <p:nvSpPr>
          <p:cNvPr id="4" name="Date Placeholder 3"/>
          <p:cNvSpPr>
            <a:spLocks noGrp="1"/>
          </p:cNvSpPr>
          <p:nvPr>
            <p:ph type="dt" sz="half" idx="10"/>
          </p:nvPr>
        </p:nvSpPr>
        <p:spPr>
          <a:xfrm>
            <a:off x="8075501" y="7000477"/>
            <a:ext cx="838200" cy="152400"/>
          </a:xfrm>
        </p:spPr>
        <p:txBody>
          <a:bodyPr/>
          <a:lstStyle/>
          <a:p>
            <a:fld id="{235313DE-39FF-4199-8686-1B682DE047CF}" type="datetime1">
              <a:rPr lang="en-US"/>
              <a:pPr/>
              <a:t>2/10/2020</a:t>
            </a:fld>
            <a:endParaRPr lang="en-US" dirty="0"/>
          </a:p>
        </p:txBody>
      </p:sp>
      <p:sp>
        <p:nvSpPr>
          <p:cNvPr id="13" name="AutoShape 16"/>
          <p:cNvSpPr>
            <a:spLocks noChangeArrowheads="1"/>
          </p:cNvSpPr>
          <p:nvPr/>
        </p:nvSpPr>
        <p:spPr bwMode="auto">
          <a:xfrm>
            <a:off x="3505200" y="3505200"/>
            <a:ext cx="1048004" cy="381001"/>
          </a:xfrm>
          <a:prstGeom prst="leftRightArrow">
            <a:avLst>
              <a:gd name="adj1" fmla="val 50000"/>
              <a:gd name="adj2" fmla="val 60000"/>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defRPr/>
            </a:pPr>
            <a:endParaRPr lang="en-US" sz="2400" kern="0" dirty="0">
              <a:solidFill>
                <a:srgbClr val="000000"/>
              </a:solidFill>
              <a:latin typeface="Times New Roman" panose="02020603050405020304" pitchFamily="18" charset="0"/>
              <a:cs typeface="Arial" charset="0"/>
            </a:endParaRPr>
          </a:p>
        </p:txBody>
      </p:sp>
      <p:sp>
        <p:nvSpPr>
          <p:cNvPr id="12" name="AutoShape 4"/>
          <p:cNvSpPr>
            <a:spLocks noChangeArrowheads="1"/>
          </p:cNvSpPr>
          <p:nvPr/>
        </p:nvSpPr>
        <p:spPr bwMode="auto">
          <a:xfrm>
            <a:off x="978004" y="3332738"/>
            <a:ext cx="2520950" cy="722312"/>
          </a:xfrm>
          <a:prstGeom prst="flowChartDocument">
            <a:avLst/>
          </a:prstGeom>
          <a:solidFill>
            <a:schemeClr val="accent5">
              <a:lumMod val="60000"/>
              <a:lumOff val="40000"/>
            </a:schemeClr>
          </a:solidFill>
          <a:ln w="19050">
            <a:solidFill>
              <a:schemeClr val="accent5">
                <a:lumMod val="75000"/>
              </a:schemeClr>
            </a:solidFill>
            <a:miter lim="800000"/>
            <a:headEnd/>
            <a:tailEnd/>
          </a:ln>
        </p:spPr>
        <p:txBody>
          <a:bodyPr lIns="82945" tIns="41473" rIns="82945" bIns="41473" anchor="ctr"/>
          <a:lstStyle>
            <a:lvl1pPr algn="l" defTabSz="828675" eaLnBrk="0" hangingPunct="0">
              <a:spcBef>
                <a:spcPct val="20000"/>
              </a:spcBef>
              <a:buChar char="•"/>
              <a:defRPr sz="3200">
                <a:solidFill>
                  <a:schemeClr val="tx1"/>
                </a:solidFill>
                <a:latin typeface="Arial" charset="0"/>
              </a:defRPr>
            </a:lvl1pPr>
            <a:lvl2pPr marL="742950" indent="-285750" algn="l" defTabSz="828675" eaLnBrk="0" hangingPunct="0">
              <a:spcBef>
                <a:spcPct val="20000"/>
              </a:spcBef>
              <a:buChar char="–"/>
              <a:defRPr sz="2800">
                <a:solidFill>
                  <a:schemeClr val="tx1"/>
                </a:solidFill>
                <a:latin typeface="Arial" charset="0"/>
              </a:defRPr>
            </a:lvl2pPr>
            <a:lvl3pPr marL="1143000" indent="-228600" algn="l" defTabSz="828675" eaLnBrk="0" hangingPunct="0">
              <a:spcBef>
                <a:spcPct val="20000"/>
              </a:spcBef>
              <a:buChar char="•"/>
              <a:defRPr sz="2400">
                <a:solidFill>
                  <a:schemeClr val="tx1"/>
                </a:solidFill>
                <a:latin typeface="Arial" charset="0"/>
              </a:defRPr>
            </a:lvl3pPr>
            <a:lvl4pPr marL="1600200" indent="-228600" algn="l" defTabSz="828675" eaLnBrk="0" hangingPunct="0">
              <a:spcBef>
                <a:spcPct val="20000"/>
              </a:spcBef>
              <a:buChar char="–"/>
              <a:defRPr sz="2000">
                <a:solidFill>
                  <a:schemeClr val="tx1"/>
                </a:solidFill>
                <a:latin typeface="Arial" charset="0"/>
              </a:defRPr>
            </a:lvl4pPr>
            <a:lvl5pPr marL="2057400" indent="-228600" algn="l" defTabSz="828675" eaLnBrk="0" hangingPunct="0">
              <a:spcBef>
                <a:spcPct val="20000"/>
              </a:spcBef>
              <a:buChar char="»"/>
              <a:defRPr sz="2000">
                <a:solidFill>
                  <a:schemeClr val="tx1"/>
                </a:solidFill>
                <a:latin typeface="Arial" charset="0"/>
              </a:defRPr>
            </a:lvl5pPr>
            <a:lvl6pPr marL="2514600" indent="-228600" defTabSz="828675" eaLnBrk="0" fontAlgn="base" hangingPunct="0">
              <a:spcBef>
                <a:spcPct val="20000"/>
              </a:spcBef>
              <a:spcAft>
                <a:spcPct val="0"/>
              </a:spcAft>
              <a:buChar char="»"/>
              <a:defRPr sz="2000">
                <a:solidFill>
                  <a:schemeClr val="tx1"/>
                </a:solidFill>
                <a:latin typeface="Arial" charset="0"/>
              </a:defRPr>
            </a:lvl6pPr>
            <a:lvl7pPr marL="2971800" indent="-228600" defTabSz="828675" eaLnBrk="0" fontAlgn="base" hangingPunct="0">
              <a:spcBef>
                <a:spcPct val="20000"/>
              </a:spcBef>
              <a:spcAft>
                <a:spcPct val="0"/>
              </a:spcAft>
              <a:buChar char="»"/>
              <a:defRPr sz="2000">
                <a:solidFill>
                  <a:schemeClr val="tx1"/>
                </a:solidFill>
                <a:latin typeface="Arial" charset="0"/>
              </a:defRPr>
            </a:lvl7pPr>
            <a:lvl8pPr marL="3429000" indent="-228600" defTabSz="828675" eaLnBrk="0" fontAlgn="base" hangingPunct="0">
              <a:spcBef>
                <a:spcPct val="20000"/>
              </a:spcBef>
              <a:spcAft>
                <a:spcPct val="0"/>
              </a:spcAft>
              <a:buChar char="»"/>
              <a:defRPr sz="2000">
                <a:solidFill>
                  <a:schemeClr val="tx1"/>
                </a:solidFill>
                <a:latin typeface="Arial" charset="0"/>
              </a:defRPr>
            </a:lvl8pPr>
            <a:lvl9pPr marL="3886200" indent="-228600" defTabSz="828675" eaLnBrk="0" fontAlgn="base" hangingPunct="0">
              <a:spcBef>
                <a:spcPct val="20000"/>
              </a:spcBef>
              <a:spcAft>
                <a:spcPct val="0"/>
              </a:spcAft>
              <a:buChar char="»"/>
              <a:defRPr sz="2000">
                <a:solidFill>
                  <a:schemeClr val="tx1"/>
                </a:solidFill>
                <a:latin typeface="Arial" charset="0"/>
              </a:defRPr>
            </a:lvl9pPr>
          </a:lstStyle>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Derived</a:t>
            </a:r>
          </a:p>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Specification</a:t>
            </a:r>
          </a:p>
        </p:txBody>
      </p:sp>
      <p:sp>
        <p:nvSpPr>
          <p:cNvPr id="16" name="AutoShape 4"/>
          <p:cNvSpPr>
            <a:spLocks noChangeArrowheads="1"/>
          </p:cNvSpPr>
          <p:nvPr/>
        </p:nvSpPr>
        <p:spPr bwMode="auto">
          <a:xfrm>
            <a:off x="4562691" y="3332738"/>
            <a:ext cx="2520950" cy="722312"/>
          </a:xfrm>
          <a:prstGeom prst="flowChartDocument">
            <a:avLst/>
          </a:prstGeom>
          <a:solidFill>
            <a:schemeClr val="accent5">
              <a:lumMod val="60000"/>
              <a:lumOff val="40000"/>
            </a:schemeClr>
          </a:solidFill>
          <a:ln w="19050">
            <a:solidFill>
              <a:schemeClr val="accent5">
                <a:lumMod val="75000"/>
              </a:schemeClr>
            </a:solidFill>
            <a:miter lim="800000"/>
            <a:headEnd/>
            <a:tailEnd/>
          </a:ln>
        </p:spPr>
        <p:txBody>
          <a:bodyPr lIns="82945" tIns="41473" rIns="82945" bIns="41473" anchor="ctr"/>
          <a:lstStyle>
            <a:lvl1pPr algn="l" defTabSz="828675" eaLnBrk="0" hangingPunct="0">
              <a:spcBef>
                <a:spcPct val="20000"/>
              </a:spcBef>
              <a:buChar char="•"/>
              <a:defRPr sz="3200">
                <a:solidFill>
                  <a:schemeClr val="tx1"/>
                </a:solidFill>
                <a:latin typeface="Arial" charset="0"/>
              </a:defRPr>
            </a:lvl1pPr>
            <a:lvl2pPr marL="742950" indent="-285750" algn="l" defTabSz="828675" eaLnBrk="0" hangingPunct="0">
              <a:spcBef>
                <a:spcPct val="20000"/>
              </a:spcBef>
              <a:buChar char="–"/>
              <a:defRPr sz="2800">
                <a:solidFill>
                  <a:schemeClr val="tx1"/>
                </a:solidFill>
                <a:latin typeface="Arial" charset="0"/>
              </a:defRPr>
            </a:lvl2pPr>
            <a:lvl3pPr marL="1143000" indent="-228600" algn="l" defTabSz="828675" eaLnBrk="0" hangingPunct="0">
              <a:spcBef>
                <a:spcPct val="20000"/>
              </a:spcBef>
              <a:buChar char="•"/>
              <a:defRPr sz="2400">
                <a:solidFill>
                  <a:schemeClr val="tx1"/>
                </a:solidFill>
                <a:latin typeface="Arial" charset="0"/>
              </a:defRPr>
            </a:lvl3pPr>
            <a:lvl4pPr marL="1600200" indent="-228600" algn="l" defTabSz="828675" eaLnBrk="0" hangingPunct="0">
              <a:spcBef>
                <a:spcPct val="20000"/>
              </a:spcBef>
              <a:buChar char="–"/>
              <a:defRPr sz="2000">
                <a:solidFill>
                  <a:schemeClr val="tx1"/>
                </a:solidFill>
                <a:latin typeface="Arial" charset="0"/>
              </a:defRPr>
            </a:lvl4pPr>
            <a:lvl5pPr marL="2057400" indent="-228600" algn="l" defTabSz="828675" eaLnBrk="0" hangingPunct="0">
              <a:spcBef>
                <a:spcPct val="20000"/>
              </a:spcBef>
              <a:buChar char="»"/>
              <a:defRPr sz="2000">
                <a:solidFill>
                  <a:schemeClr val="tx1"/>
                </a:solidFill>
                <a:latin typeface="Arial" charset="0"/>
              </a:defRPr>
            </a:lvl5pPr>
            <a:lvl6pPr marL="2514600" indent="-228600" defTabSz="828675" eaLnBrk="0" fontAlgn="base" hangingPunct="0">
              <a:spcBef>
                <a:spcPct val="20000"/>
              </a:spcBef>
              <a:spcAft>
                <a:spcPct val="0"/>
              </a:spcAft>
              <a:buChar char="»"/>
              <a:defRPr sz="2000">
                <a:solidFill>
                  <a:schemeClr val="tx1"/>
                </a:solidFill>
                <a:latin typeface="Arial" charset="0"/>
              </a:defRPr>
            </a:lvl6pPr>
            <a:lvl7pPr marL="2971800" indent="-228600" defTabSz="828675" eaLnBrk="0" fontAlgn="base" hangingPunct="0">
              <a:spcBef>
                <a:spcPct val="20000"/>
              </a:spcBef>
              <a:spcAft>
                <a:spcPct val="0"/>
              </a:spcAft>
              <a:buChar char="»"/>
              <a:defRPr sz="2000">
                <a:solidFill>
                  <a:schemeClr val="tx1"/>
                </a:solidFill>
                <a:latin typeface="Arial" charset="0"/>
              </a:defRPr>
            </a:lvl7pPr>
            <a:lvl8pPr marL="3429000" indent="-228600" defTabSz="828675" eaLnBrk="0" fontAlgn="base" hangingPunct="0">
              <a:spcBef>
                <a:spcPct val="20000"/>
              </a:spcBef>
              <a:spcAft>
                <a:spcPct val="0"/>
              </a:spcAft>
              <a:buChar char="»"/>
              <a:defRPr sz="2000">
                <a:solidFill>
                  <a:schemeClr val="tx1"/>
                </a:solidFill>
                <a:latin typeface="Arial" charset="0"/>
              </a:defRPr>
            </a:lvl8pPr>
            <a:lvl9pPr marL="3886200" indent="-228600" defTabSz="828675" eaLnBrk="0" fontAlgn="base" hangingPunct="0">
              <a:spcBef>
                <a:spcPct val="20000"/>
              </a:spcBef>
              <a:spcAft>
                <a:spcPct val="0"/>
              </a:spcAft>
              <a:buChar char="»"/>
              <a:defRPr sz="2000">
                <a:solidFill>
                  <a:schemeClr val="tx1"/>
                </a:solidFill>
                <a:latin typeface="Arial" charset="0"/>
              </a:defRPr>
            </a:lvl9pPr>
          </a:lstStyle>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Derived</a:t>
            </a:r>
          </a:p>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Specification</a:t>
            </a:r>
          </a:p>
        </p:txBody>
      </p:sp>
      <p:sp>
        <p:nvSpPr>
          <p:cNvPr id="14" name="Rounded Rectangle 13"/>
          <p:cNvSpPr/>
          <p:nvPr/>
        </p:nvSpPr>
        <p:spPr bwMode="auto">
          <a:xfrm>
            <a:off x="2759634" y="5060771"/>
            <a:ext cx="2584849" cy="1038581"/>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dirty="0">
                <a:latin typeface="+mj-lt"/>
              </a:rPr>
              <a:t>Interoperability</a:t>
            </a:r>
            <a:endParaRPr kumimoji="0" lang="en-US" sz="2000" b="1" i="0" u="none" strike="noStrike" cap="none" normalizeH="0" baseline="0" dirty="0">
              <a:ln>
                <a:noFill/>
              </a:ln>
              <a:solidFill>
                <a:schemeClr val="tx1"/>
              </a:solidFill>
              <a:effectLst/>
              <a:latin typeface="+mj-lt"/>
            </a:endParaRPr>
          </a:p>
        </p:txBody>
      </p:sp>
      <p:sp>
        <p:nvSpPr>
          <p:cNvPr id="15" name="AutoShape 27"/>
          <p:cNvSpPr>
            <a:spLocks noChangeArrowheads="1"/>
          </p:cNvSpPr>
          <p:nvPr/>
        </p:nvSpPr>
        <p:spPr bwMode="auto">
          <a:xfrm>
            <a:off x="979592" y="4923015"/>
            <a:ext cx="2519362" cy="719137"/>
          </a:xfrm>
          <a:prstGeom prst="flowChartPredefinedProcess">
            <a:avLst/>
          </a:prstGeom>
          <a:solidFill>
            <a:schemeClr val="accent5">
              <a:lumMod val="60000"/>
              <a:lumOff val="40000"/>
            </a:schemeClr>
          </a:solidFill>
          <a:ln w="19050">
            <a:solidFill>
              <a:schemeClr val="accent5">
                <a:lumMod val="75000"/>
              </a:schemeClr>
            </a:solidFill>
            <a:miter lim="800000"/>
            <a:headEnd/>
            <a:tailEnd/>
          </a:ln>
          <a:effectLst/>
        </p:spPr>
        <p:txBody>
          <a:bodyPr wrap="none" anchor="ctr"/>
          <a:lstStyle/>
          <a:p>
            <a:pPr algn="ctr" eaLnBrk="1" hangingPunct="1">
              <a:defRPr/>
            </a:pPr>
            <a:r>
              <a:rPr lang="de-DE" altLang="en-US" sz="2000" b="1" kern="0" dirty="0">
                <a:solidFill>
                  <a:srgbClr val="000000"/>
                </a:solidFill>
                <a:latin typeface="Arial"/>
                <a:cs typeface="Arial" pitchFamily="34" charset="0"/>
              </a:rPr>
              <a:t>Implementation</a:t>
            </a:r>
          </a:p>
        </p:txBody>
      </p:sp>
      <p:sp>
        <p:nvSpPr>
          <p:cNvPr id="17" name="AutoShape 16"/>
          <p:cNvSpPr>
            <a:spLocks noChangeArrowheads="1"/>
          </p:cNvSpPr>
          <p:nvPr/>
        </p:nvSpPr>
        <p:spPr bwMode="auto">
          <a:xfrm>
            <a:off x="3526436" y="5107238"/>
            <a:ext cx="1048004" cy="381001"/>
          </a:xfrm>
          <a:prstGeom prst="leftRightArrow">
            <a:avLst>
              <a:gd name="adj1" fmla="val 50000"/>
              <a:gd name="adj2" fmla="val 60000"/>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defRPr/>
            </a:pPr>
            <a:endParaRPr lang="en-US" sz="2400" kern="0" dirty="0">
              <a:solidFill>
                <a:srgbClr val="000000"/>
              </a:solidFill>
              <a:latin typeface="Times New Roman" panose="02020603050405020304" pitchFamily="18" charset="0"/>
              <a:cs typeface="Arial" charset="0"/>
            </a:endParaRPr>
          </a:p>
        </p:txBody>
      </p:sp>
      <p:sp>
        <p:nvSpPr>
          <p:cNvPr id="18" name="AutoShape 27"/>
          <p:cNvSpPr>
            <a:spLocks noChangeArrowheads="1"/>
          </p:cNvSpPr>
          <p:nvPr/>
        </p:nvSpPr>
        <p:spPr bwMode="auto">
          <a:xfrm>
            <a:off x="4596925" y="4934701"/>
            <a:ext cx="2519362" cy="719137"/>
          </a:xfrm>
          <a:prstGeom prst="flowChartPredefinedProcess">
            <a:avLst/>
          </a:prstGeom>
          <a:solidFill>
            <a:schemeClr val="accent5">
              <a:lumMod val="60000"/>
              <a:lumOff val="40000"/>
            </a:schemeClr>
          </a:solidFill>
          <a:ln w="19050">
            <a:solidFill>
              <a:schemeClr val="accent5">
                <a:lumMod val="75000"/>
              </a:schemeClr>
            </a:solidFill>
            <a:miter lim="800000"/>
            <a:headEnd/>
            <a:tailEnd/>
          </a:ln>
          <a:effectLst/>
        </p:spPr>
        <p:txBody>
          <a:bodyPr wrap="none" anchor="ctr"/>
          <a:lstStyle/>
          <a:p>
            <a:pPr algn="ctr" eaLnBrk="1" hangingPunct="1">
              <a:defRPr/>
            </a:pPr>
            <a:r>
              <a:rPr lang="de-DE" altLang="en-US" sz="2000" b="1" kern="0" dirty="0">
                <a:solidFill>
                  <a:srgbClr val="000000"/>
                </a:solidFill>
                <a:latin typeface="Arial"/>
                <a:cs typeface="Arial" pitchFamily="34" charset="0"/>
              </a:rPr>
              <a:t>Implementation</a:t>
            </a:r>
          </a:p>
        </p:txBody>
      </p:sp>
      <p:sp>
        <p:nvSpPr>
          <p:cNvPr id="19" name="Down Arrow 18"/>
          <p:cNvSpPr/>
          <p:nvPr/>
        </p:nvSpPr>
        <p:spPr bwMode="auto">
          <a:xfrm rot="10800000">
            <a:off x="2013806" y="4028460"/>
            <a:ext cx="381000" cy="894555"/>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endParaRPr>
          </a:p>
        </p:txBody>
      </p:sp>
      <p:sp>
        <p:nvSpPr>
          <p:cNvPr id="20" name="Down Arrow 19"/>
          <p:cNvSpPr/>
          <p:nvPr/>
        </p:nvSpPr>
        <p:spPr bwMode="auto">
          <a:xfrm rot="10800000">
            <a:off x="5673432" y="4028460"/>
            <a:ext cx="381000" cy="894555"/>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endParaRPr>
          </a:p>
        </p:txBody>
      </p:sp>
      <p:sp>
        <p:nvSpPr>
          <p:cNvPr id="21" name="TextBox 20"/>
          <p:cNvSpPr txBox="1"/>
          <p:nvPr/>
        </p:nvSpPr>
        <p:spPr>
          <a:xfrm>
            <a:off x="6553200" y="6318045"/>
            <a:ext cx="1859805" cy="215444"/>
          </a:xfrm>
          <a:prstGeom prst="rect">
            <a:avLst/>
          </a:prstGeom>
          <a:noFill/>
        </p:spPr>
        <p:txBody>
          <a:bodyPr wrap="none" rtlCol="0">
            <a:spAutoFit/>
          </a:bodyPr>
          <a:lstStyle/>
          <a:p>
            <a:r>
              <a:rPr lang="en-US" sz="800" i="1" dirty="0"/>
              <a:t>Source: F. Oemig, R. Snelick [2016] </a:t>
            </a:r>
          </a:p>
        </p:txBody>
      </p:sp>
      <p:sp>
        <p:nvSpPr>
          <p:cNvPr id="22" name="AutoShape 4"/>
          <p:cNvSpPr>
            <a:spLocks noChangeArrowheads="1"/>
          </p:cNvSpPr>
          <p:nvPr/>
        </p:nvSpPr>
        <p:spPr bwMode="auto">
          <a:xfrm>
            <a:off x="2789963" y="2001301"/>
            <a:ext cx="2520950" cy="722312"/>
          </a:xfrm>
          <a:prstGeom prst="flowChartDocument">
            <a:avLst/>
          </a:prstGeom>
          <a:solidFill>
            <a:schemeClr val="accent5">
              <a:lumMod val="60000"/>
              <a:lumOff val="40000"/>
            </a:schemeClr>
          </a:solidFill>
          <a:ln w="19050">
            <a:solidFill>
              <a:schemeClr val="accent5">
                <a:lumMod val="75000"/>
              </a:schemeClr>
            </a:solidFill>
            <a:miter lim="800000"/>
            <a:headEnd/>
            <a:tailEnd/>
          </a:ln>
        </p:spPr>
        <p:txBody>
          <a:bodyPr lIns="82945" tIns="41473" rIns="82945" bIns="41473" anchor="ctr"/>
          <a:lstStyle>
            <a:lvl1pPr algn="l" defTabSz="828675" eaLnBrk="0" hangingPunct="0">
              <a:spcBef>
                <a:spcPct val="20000"/>
              </a:spcBef>
              <a:buChar char="•"/>
              <a:defRPr sz="3200">
                <a:solidFill>
                  <a:schemeClr val="tx1"/>
                </a:solidFill>
                <a:latin typeface="Arial" charset="0"/>
              </a:defRPr>
            </a:lvl1pPr>
            <a:lvl2pPr marL="742950" indent="-285750" algn="l" defTabSz="828675" eaLnBrk="0" hangingPunct="0">
              <a:spcBef>
                <a:spcPct val="20000"/>
              </a:spcBef>
              <a:buChar char="–"/>
              <a:defRPr sz="2800">
                <a:solidFill>
                  <a:schemeClr val="tx1"/>
                </a:solidFill>
                <a:latin typeface="Arial" charset="0"/>
              </a:defRPr>
            </a:lvl2pPr>
            <a:lvl3pPr marL="1143000" indent="-228600" algn="l" defTabSz="828675" eaLnBrk="0" hangingPunct="0">
              <a:spcBef>
                <a:spcPct val="20000"/>
              </a:spcBef>
              <a:buChar char="•"/>
              <a:defRPr sz="2400">
                <a:solidFill>
                  <a:schemeClr val="tx1"/>
                </a:solidFill>
                <a:latin typeface="Arial" charset="0"/>
              </a:defRPr>
            </a:lvl3pPr>
            <a:lvl4pPr marL="1600200" indent="-228600" algn="l" defTabSz="828675" eaLnBrk="0" hangingPunct="0">
              <a:spcBef>
                <a:spcPct val="20000"/>
              </a:spcBef>
              <a:buChar char="–"/>
              <a:defRPr sz="2000">
                <a:solidFill>
                  <a:schemeClr val="tx1"/>
                </a:solidFill>
                <a:latin typeface="Arial" charset="0"/>
              </a:defRPr>
            </a:lvl4pPr>
            <a:lvl5pPr marL="2057400" indent="-228600" algn="l" defTabSz="828675" eaLnBrk="0" hangingPunct="0">
              <a:spcBef>
                <a:spcPct val="20000"/>
              </a:spcBef>
              <a:buChar char="»"/>
              <a:defRPr sz="2000">
                <a:solidFill>
                  <a:schemeClr val="tx1"/>
                </a:solidFill>
                <a:latin typeface="Arial" charset="0"/>
              </a:defRPr>
            </a:lvl5pPr>
            <a:lvl6pPr marL="2514600" indent="-228600" defTabSz="828675" eaLnBrk="0" fontAlgn="base" hangingPunct="0">
              <a:spcBef>
                <a:spcPct val="20000"/>
              </a:spcBef>
              <a:spcAft>
                <a:spcPct val="0"/>
              </a:spcAft>
              <a:buChar char="»"/>
              <a:defRPr sz="2000">
                <a:solidFill>
                  <a:schemeClr val="tx1"/>
                </a:solidFill>
                <a:latin typeface="Arial" charset="0"/>
              </a:defRPr>
            </a:lvl6pPr>
            <a:lvl7pPr marL="2971800" indent="-228600" defTabSz="828675" eaLnBrk="0" fontAlgn="base" hangingPunct="0">
              <a:spcBef>
                <a:spcPct val="20000"/>
              </a:spcBef>
              <a:spcAft>
                <a:spcPct val="0"/>
              </a:spcAft>
              <a:buChar char="»"/>
              <a:defRPr sz="2000">
                <a:solidFill>
                  <a:schemeClr val="tx1"/>
                </a:solidFill>
                <a:latin typeface="Arial" charset="0"/>
              </a:defRPr>
            </a:lvl7pPr>
            <a:lvl8pPr marL="3429000" indent="-228600" defTabSz="828675" eaLnBrk="0" fontAlgn="base" hangingPunct="0">
              <a:spcBef>
                <a:spcPct val="20000"/>
              </a:spcBef>
              <a:spcAft>
                <a:spcPct val="0"/>
              </a:spcAft>
              <a:buChar char="»"/>
              <a:defRPr sz="2000">
                <a:solidFill>
                  <a:schemeClr val="tx1"/>
                </a:solidFill>
                <a:latin typeface="Arial" charset="0"/>
              </a:defRPr>
            </a:lvl8pPr>
            <a:lvl9pPr marL="3886200" indent="-228600" defTabSz="828675" eaLnBrk="0" fontAlgn="base" hangingPunct="0">
              <a:spcBef>
                <a:spcPct val="20000"/>
              </a:spcBef>
              <a:spcAft>
                <a:spcPct val="0"/>
              </a:spcAft>
              <a:buChar char="»"/>
              <a:defRPr sz="2000">
                <a:solidFill>
                  <a:schemeClr val="tx1"/>
                </a:solidFill>
                <a:latin typeface="Arial" charset="0"/>
              </a:defRPr>
            </a:lvl9pPr>
          </a:lstStyle>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Specification</a:t>
            </a:r>
          </a:p>
        </p:txBody>
      </p:sp>
      <p:sp>
        <p:nvSpPr>
          <p:cNvPr id="23" name="Down Arrow 22"/>
          <p:cNvSpPr/>
          <p:nvPr/>
        </p:nvSpPr>
        <p:spPr bwMode="auto">
          <a:xfrm rot="10800000">
            <a:off x="2964516" y="2723612"/>
            <a:ext cx="381000" cy="609125"/>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endParaRPr>
          </a:p>
        </p:txBody>
      </p:sp>
      <p:sp>
        <p:nvSpPr>
          <p:cNvPr id="24" name="Down Arrow 23"/>
          <p:cNvSpPr/>
          <p:nvPr/>
        </p:nvSpPr>
        <p:spPr bwMode="auto">
          <a:xfrm rot="10800000">
            <a:off x="4715091" y="2646938"/>
            <a:ext cx="381000" cy="6858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endParaRPr>
          </a:p>
        </p:txBody>
      </p:sp>
      <p:sp>
        <p:nvSpPr>
          <p:cNvPr id="27" name="Slide Number Placeholder 4"/>
          <p:cNvSpPr>
            <a:spLocks noGrp="1"/>
          </p:cNvSpPr>
          <p:nvPr>
            <p:ph type="sldNum" sz="quarter" idx="11"/>
          </p:nvPr>
        </p:nvSpPr>
        <p:spPr>
          <a:xfrm>
            <a:off x="4343400" y="6534150"/>
            <a:ext cx="533400" cy="476250"/>
          </a:xfrm>
        </p:spPr>
        <p:txBody>
          <a:bodyPr/>
          <a:lstStyle/>
          <a:p>
            <a:fld id="{64C44300-96F5-4E68-AEBC-759F83B9379E}" type="slidenum">
              <a:rPr lang="en-US"/>
              <a:pPr/>
              <a:t>19</a:t>
            </a:fld>
            <a:endParaRPr lang="en-US" dirty="0"/>
          </a:p>
        </p:txBody>
      </p:sp>
      <p:sp>
        <p:nvSpPr>
          <p:cNvPr id="28" name="Date Placeholder 3"/>
          <p:cNvSpPr txBox="1">
            <a:spLocks/>
          </p:cNvSpPr>
          <p:nvPr/>
        </p:nvSpPr>
        <p:spPr bwMode="auto">
          <a:xfrm>
            <a:off x="8077200" y="6629400"/>
            <a:ext cx="8382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6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35313DE-39FF-4199-8686-1B682DE047CF}" type="datetime1">
              <a:rPr lang="en-US" smtClean="0"/>
              <a:pPr/>
              <a:t>2/10/2020</a:t>
            </a:fld>
            <a:endParaRPr lang="en-US" dirty="0"/>
          </a:p>
        </p:txBody>
      </p:sp>
    </p:spTree>
    <p:extLst>
      <p:ext uri="{BB962C8B-B14F-4D97-AF65-F5344CB8AC3E}">
        <p14:creationId xmlns:p14="http://schemas.microsoft.com/office/powerpoint/2010/main" val="214769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NIST</a:t>
            </a:r>
          </a:p>
        </p:txBody>
      </p:sp>
      <p:sp>
        <p:nvSpPr>
          <p:cNvPr id="8195" name="Rectangle 3"/>
          <p:cNvSpPr>
            <a:spLocks noGrp="1" noChangeArrowheads="1"/>
          </p:cNvSpPr>
          <p:nvPr>
            <p:ph idx="1"/>
          </p:nvPr>
        </p:nvSpPr>
        <p:spPr/>
        <p:txBody>
          <a:bodyPr>
            <a:normAutofit fontScale="92500"/>
          </a:bodyPr>
          <a:lstStyle/>
          <a:p>
            <a:r>
              <a:rPr lang="en-US" dirty="0"/>
              <a:t>U.S. Federal Agency under the Dept. of Commerce—”Standards and Measurement”</a:t>
            </a:r>
          </a:p>
          <a:p>
            <a:r>
              <a:rPr lang="en-US" dirty="0"/>
              <a:t>Developed the conformance test method (test procedures, test data, and test tools) for ONC 2011, 2014, and 2015 Edition certification</a:t>
            </a:r>
          </a:p>
          <a:p>
            <a:r>
              <a:rPr lang="en-US" dirty="0"/>
              <a:t>Developed conformance test tools for CDC, IHE, HL7, ONC, AIRA, ISDS, HIMSS, …)</a:t>
            </a:r>
          </a:p>
          <a:p>
            <a:r>
              <a:rPr lang="en-US" dirty="0"/>
              <a:t>Supports SDOs via guidance; and assessment and certification programs via tools, but does not perform certification</a:t>
            </a:r>
          </a:p>
          <a:p>
            <a:pPr marL="0" indent="0">
              <a:buNone/>
            </a:pPr>
            <a:endParaRPr lang="en-US" dirty="0"/>
          </a:p>
          <a:p>
            <a:pPr lvl="1"/>
            <a:endParaRPr lang="en-US" dirty="0"/>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09600" y="1752600"/>
            <a:ext cx="7696200" cy="44958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6" name="Rounded Rectangle 25"/>
          <p:cNvSpPr/>
          <p:nvPr/>
        </p:nvSpPr>
        <p:spPr bwMode="auto">
          <a:xfrm>
            <a:off x="752691" y="3977287"/>
            <a:ext cx="7391401" cy="1000885"/>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rPr>
              <a:t>Conformance</a:t>
            </a:r>
          </a:p>
        </p:txBody>
      </p:sp>
      <p:sp>
        <p:nvSpPr>
          <p:cNvPr id="25" name="Rounded Rectangle 24"/>
          <p:cNvSpPr/>
          <p:nvPr/>
        </p:nvSpPr>
        <p:spPr bwMode="auto">
          <a:xfrm>
            <a:off x="752690" y="2590768"/>
            <a:ext cx="7391401" cy="797052"/>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rPr>
              <a:t>Compliance</a:t>
            </a:r>
          </a:p>
        </p:txBody>
      </p:sp>
      <p:sp>
        <p:nvSpPr>
          <p:cNvPr id="2" name="Rounded Rectangle 1"/>
          <p:cNvSpPr/>
          <p:nvPr/>
        </p:nvSpPr>
        <p:spPr bwMode="auto">
          <a:xfrm>
            <a:off x="2738398" y="3458733"/>
            <a:ext cx="2584849" cy="980029"/>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dirty="0">
                <a:latin typeface="+mj-lt"/>
              </a:rPr>
              <a:t>Compatibility</a:t>
            </a:r>
            <a:endParaRPr kumimoji="0" lang="en-US" sz="2000" b="1" i="0" u="none" strike="noStrike" cap="none" normalizeH="0" baseline="0" dirty="0">
              <a:ln>
                <a:noFill/>
              </a:ln>
              <a:solidFill>
                <a:schemeClr val="tx1"/>
              </a:solidFill>
              <a:effectLst/>
              <a:latin typeface="+mj-lt"/>
            </a:endParaRPr>
          </a:p>
        </p:txBody>
      </p:sp>
      <p:sp>
        <p:nvSpPr>
          <p:cNvPr id="8194" name="Rectangle 2"/>
          <p:cNvSpPr>
            <a:spLocks noGrp="1" noChangeArrowheads="1"/>
          </p:cNvSpPr>
          <p:nvPr>
            <p:ph type="title"/>
          </p:nvPr>
        </p:nvSpPr>
        <p:spPr/>
        <p:txBody>
          <a:bodyPr/>
          <a:lstStyle/>
          <a:p>
            <a:r>
              <a:rPr lang="en-US" dirty="0"/>
              <a:t>How is Profiling Related?</a:t>
            </a:r>
          </a:p>
        </p:txBody>
      </p:sp>
      <p:sp>
        <p:nvSpPr>
          <p:cNvPr id="4" name="Date Placeholder 3"/>
          <p:cNvSpPr>
            <a:spLocks noGrp="1"/>
          </p:cNvSpPr>
          <p:nvPr>
            <p:ph type="dt" sz="half" idx="10"/>
          </p:nvPr>
        </p:nvSpPr>
        <p:spPr>
          <a:xfrm>
            <a:off x="8075501" y="7000477"/>
            <a:ext cx="838200" cy="152400"/>
          </a:xfrm>
        </p:spPr>
        <p:txBody>
          <a:bodyPr/>
          <a:lstStyle/>
          <a:p>
            <a:fld id="{235313DE-39FF-4199-8686-1B682DE047CF}" type="datetime1">
              <a:rPr lang="en-US"/>
              <a:pPr/>
              <a:t>2/10/2020</a:t>
            </a:fld>
            <a:endParaRPr lang="en-US" dirty="0"/>
          </a:p>
        </p:txBody>
      </p:sp>
      <p:sp>
        <p:nvSpPr>
          <p:cNvPr id="13" name="AutoShape 16"/>
          <p:cNvSpPr>
            <a:spLocks noChangeArrowheads="1"/>
          </p:cNvSpPr>
          <p:nvPr/>
        </p:nvSpPr>
        <p:spPr bwMode="auto">
          <a:xfrm>
            <a:off x="3505200" y="3505200"/>
            <a:ext cx="1048004" cy="381001"/>
          </a:xfrm>
          <a:prstGeom prst="leftRightArrow">
            <a:avLst>
              <a:gd name="adj1" fmla="val 50000"/>
              <a:gd name="adj2" fmla="val 60000"/>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defRPr/>
            </a:pPr>
            <a:endParaRPr lang="en-US" sz="2400" kern="0" dirty="0">
              <a:solidFill>
                <a:srgbClr val="000000"/>
              </a:solidFill>
              <a:latin typeface="Times New Roman" panose="02020603050405020304" pitchFamily="18" charset="0"/>
              <a:cs typeface="Arial" charset="0"/>
            </a:endParaRPr>
          </a:p>
        </p:txBody>
      </p:sp>
      <p:sp>
        <p:nvSpPr>
          <p:cNvPr id="12" name="AutoShape 4"/>
          <p:cNvSpPr>
            <a:spLocks noChangeArrowheads="1"/>
          </p:cNvSpPr>
          <p:nvPr/>
        </p:nvSpPr>
        <p:spPr bwMode="auto">
          <a:xfrm>
            <a:off x="978004" y="3332738"/>
            <a:ext cx="2520950" cy="722312"/>
          </a:xfrm>
          <a:prstGeom prst="flowChartDocument">
            <a:avLst/>
          </a:prstGeom>
          <a:solidFill>
            <a:schemeClr val="accent5">
              <a:lumMod val="60000"/>
              <a:lumOff val="40000"/>
            </a:schemeClr>
          </a:solidFill>
          <a:ln w="19050">
            <a:solidFill>
              <a:schemeClr val="accent5">
                <a:lumMod val="75000"/>
              </a:schemeClr>
            </a:solidFill>
            <a:miter lim="800000"/>
            <a:headEnd/>
            <a:tailEnd/>
          </a:ln>
        </p:spPr>
        <p:txBody>
          <a:bodyPr lIns="82945" tIns="41473" rIns="82945" bIns="41473" anchor="ctr"/>
          <a:lstStyle>
            <a:lvl1pPr algn="l" defTabSz="828675" eaLnBrk="0" hangingPunct="0">
              <a:spcBef>
                <a:spcPct val="20000"/>
              </a:spcBef>
              <a:buChar char="•"/>
              <a:defRPr sz="3200">
                <a:solidFill>
                  <a:schemeClr val="tx1"/>
                </a:solidFill>
                <a:latin typeface="Arial" charset="0"/>
              </a:defRPr>
            </a:lvl1pPr>
            <a:lvl2pPr marL="742950" indent="-285750" algn="l" defTabSz="828675" eaLnBrk="0" hangingPunct="0">
              <a:spcBef>
                <a:spcPct val="20000"/>
              </a:spcBef>
              <a:buChar char="–"/>
              <a:defRPr sz="2800">
                <a:solidFill>
                  <a:schemeClr val="tx1"/>
                </a:solidFill>
                <a:latin typeface="Arial" charset="0"/>
              </a:defRPr>
            </a:lvl2pPr>
            <a:lvl3pPr marL="1143000" indent="-228600" algn="l" defTabSz="828675" eaLnBrk="0" hangingPunct="0">
              <a:spcBef>
                <a:spcPct val="20000"/>
              </a:spcBef>
              <a:buChar char="•"/>
              <a:defRPr sz="2400">
                <a:solidFill>
                  <a:schemeClr val="tx1"/>
                </a:solidFill>
                <a:latin typeface="Arial" charset="0"/>
              </a:defRPr>
            </a:lvl3pPr>
            <a:lvl4pPr marL="1600200" indent="-228600" algn="l" defTabSz="828675" eaLnBrk="0" hangingPunct="0">
              <a:spcBef>
                <a:spcPct val="20000"/>
              </a:spcBef>
              <a:buChar char="–"/>
              <a:defRPr sz="2000">
                <a:solidFill>
                  <a:schemeClr val="tx1"/>
                </a:solidFill>
                <a:latin typeface="Arial" charset="0"/>
              </a:defRPr>
            </a:lvl4pPr>
            <a:lvl5pPr marL="2057400" indent="-228600" algn="l" defTabSz="828675" eaLnBrk="0" hangingPunct="0">
              <a:spcBef>
                <a:spcPct val="20000"/>
              </a:spcBef>
              <a:buChar char="»"/>
              <a:defRPr sz="2000">
                <a:solidFill>
                  <a:schemeClr val="tx1"/>
                </a:solidFill>
                <a:latin typeface="Arial" charset="0"/>
              </a:defRPr>
            </a:lvl5pPr>
            <a:lvl6pPr marL="2514600" indent="-228600" defTabSz="828675" eaLnBrk="0" fontAlgn="base" hangingPunct="0">
              <a:spcBef>
                <a:spcPct val="20000"/>
              </a:spcBef>
              <a:spcAft>
                <a:spcPct val="0"/>
              </a:spcAft>
              <a:buChar char="»"/>
              <a:defRPr sz="2000">
                <a:solidFill>
                  <a:schemeClr val="tx1"/>
                </a:solidFill>
                <a:latin typeface="Arial" charset="0"/>
              </a:defRPr>
            </a:lvl6pPr>
            <a:lvl7pPr marL="2971800" indent="-228600" defTabSz="828675" eaLnBrk="0" fontAlgn="base" hangingPunct="0">
              <a:spcBef>
                <a:spcPct val="20000"/>
              </a:spcBef>
              <a:spcAft>
                <a:spcPct val="0"/>
              </a:spcAft>
              <a:buChar char="»"/>
              <a:defRPr sz="2000">
                <a:solidFill>
                  <a:schemeClr val="tx1"/>
                </a:solidFill>
                <a:latin typeface="Arial" charset="0"/>
              </a:defRPr>
            </a:lvl7pPr>
            <a:lvl8pPr marL="3429000" indent="-228600" defTabSz="828675" eaLnBrk="0" fontAlgn="base" hangingPunct="0">
              <a:spcBef>
                <a:spcPct val="20000"/>
              </a:spcBef>
              <a:spcAft>
                <a:spcPct val="0"/>
              </a:spcAft>
              <a:buChar char="»"/>
              <a:defRPr sz="2000">
                <a:solidFill>
                  <a:schemeClr val="tx1"/>
                </a:solidFill>
                <a:latin typeface="Arial" charset="0"/>
              </a:defRPr>
            </a:lvl8pPr>
            <a:lvl9pPr marL="3886200" indent="-228600" defTabSz="828675" eaLnBrk="0" fontAlgn="base" hangingPunct="0">
              <a:spcBef>
                <a:spcPct val="20000"/>
              </a:spcBef>
              <a:spcAft>
                <a:spcPct val="0"/>
              </a:spcAft>
              <a:buChar char="»"/>
              <a:defRPr sz="2000">
                <a:solidFill>
                  <a:schemeClr val="tx1"/>
                </a:solidFill>
                <a:latin typeface="Arial" charset="0"/>
              </a:defRPr>
            </a:lvl9pPr>
          </a:lstStyle>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Derived</a:t>
            </a:r>
          </a:p>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Specification</a:t>
            </a:r>
          </a:p>
        </p:txBody>
      </p:sp>
      <p:sp>
        <p:nvSpPr>
          <p:cNvPr id="16" name="AutoShape 4"/>
          <p:cNvSpPr>
            <a:spLocks noChangeArrowheads="1"/>
          </p:cNvSpPr>
          <p:nvPr/>
        </p:nvSpPr>
        <p:spPr bwMode="auto">
          <a:xfrm>
            <a:off x="4562691" y="3332738"/>
            <a:ext cx="2520950" cy="722312"/>
          </a:xfrm>
          <a:prstGeom prst="flowChartDocument">
            <a:avLst/>
          </a:prstGeom>
          <a:solidFill>
            <a:schemeClr val="accent5">
              <a:lumMod val="60000"/>
              <a:lumOff val="40000"/>
            </a:schemeClr>
          </a:solidFill>
          <a:ln w="19050">
            <a:solidFill>
              <a:schemeClr val="accent5">
                <a:lumMod val="75000"/>
              </a:schemeClr>
            </a:solidFill>
            <a:miter lim="800000"/>
            <a:headEnd/>
            <a:tailEnd/>
          </a:ln>
        </p:spPr>
        <p:txBody>
          <a:bodyPr lIns="82945" tIns="41473" rIns="82945" bIns="41473" anchor="ctr"/>
          <a:lstStyle>
            <a:lvl1pPr algn="l" defTabSz="828675" eaLnBrk="0" hangingPunct="0">
              <a:spcBef>
                <a:spcPct val="20000"/>
              </a:spcBef>
              <a:buChar char="•"/>
              <a:defRPr sz="3200">
                <a:solidFill>
                  <a:schemeClr val="tx1"/>
                </a:solidFill>
                <a:latin typeface="Arial" charset="0"/>
              </a:defRPr>
            </a:lvl1pPr>
            <a:lvl2pPr marL="742950" indent="-285750" algn="l" defTabSz="828675" eaLnBrk="0" hangingPunct="0">
              <a:spcBef>
                <a:spcPct val="20000"/>
              </a:spcBef>
              <a:buChar char="–"/>
              <a:defRPr sz="2800">
                <a:solidFill>
                  <a:schemeClr val="tx1"/>
                </a:solidFill>
                <a:latin typeface="Arial" charset="0"/>
              </a:defRPr>
            </a:lvl2pPr>
            <a:lvl3pPr marL="1143000" indent="-228600" algn="l" defTabSz="828675" eaLnBrk="0" hangingPunct="0">
              <a:spcBef>
                <a:spcPct val="20000"/>
              </a:spcBef>
              <a:buChar char="•"/>
              <a:defRPr sz="2400">
                <a:solidFill>
                  <a:schemeClr val="tx1"/>
                </a:solidFill>
                <a:latin typeface="Arial" charset="0"/>
              </a:defRPr>
            </a:lvl3pPr>
            <a:lvl4pPr marL="1600200" indent="-228600" algn="l" defTabSz="828675" eaLnBrk="0" hangingPunct="0">
              <a:spcBef>
                <a:spcPct val="20000"/>
              </a:spcBef>
              <a:buChar char="–"/>
              <a:defRPr sz="2000">
                <a:solidFill>
                  <a:schemeClr val="tx1"/>
                </a:solidFill>
                <a:latin typeface="Arial" charset="0"/>
              </a:defRPr>
            </a:lvl4pPr>
            <a:lvl5pPr marL="2057400" indent="-228600" algn="l" defTabSz="828675" eaLnBrk="0" hangingPunct="0">
              <a:spcBef>
                <a:spcPct val="20000"/>
              </a:spcBef>
              <a:buChar char="»"/>
              <a:defRPr sz="2000">
                <a:solidFill>
                  <a:schemeClr val="tx1"/>
                </a:solidFill>
                <a:latin typeface="Arial" charset="0"/>
              </a:defRPr>
            </a:lvl5pPr>
            <a:lvl6pPr marL="2514600" indent="-228600" defTabSz="828675" eaLnBrk="0" fontAlgn="base" hangingPunct="0">
              <a:spcBef>
                <a:spcPct val="20000"/>
              </a:spcBef>
              <a:spcAft>
                <a:spcPct val="0"/>
              </a:spcAft>
              <a:buChar char="»"/>
              <a:defRPr sz="2000">
                <a:solidFill>
                  <a:schemeClr val="tx1"/>
                </a:solidFill>
                <a:latin typeface="Arial" charset="0"/>
              </a:defRPr>
            </a:lvl6pPr>
            <a:lvl7pPr marL="2971800" indent="-228600" defTabSz="828675" eaLnBrk="0" fontAlgn="base" hangingPunct="0">
              <a:spcBef>
                <a:spcPct val="20000"/>
              </a:spcBef>
              <a:spcAft>
                <a:spcPct val="0"/>
              </a:spcAft>
              <a:buChar char="»"/>
              <a:defRPr sz="2000">
                <a:solidFill>
                  <a:schemeClr val="tx1"/>
                </a:solidFill>
                <a:latin typeface="Arial" charset="0"/>
              </a:defRPr>
            </a:lvl7pPr>
            <a:lvl8pPr marL="3429000" indent="-228600" defTabSz="828675" eaLnBrk="0" fontAlgn="base" hangingPunct="0">
              <a:spcBef>
                <a:spcPct val="20000"/>
              </a:spcBef>
              <a:spcAft>
                <a:spcPct val="0"/>
              </a:spcAft>
              <a:buChar char="»"/>
              <a:defRPr sz="2000">
                <a:solidFill>
                  <a:schemeClr val="tx1"/>
                </a:solidFill>
                <a:latin typeface="Arial" charset="0"/>
              </a:defRPr>
            </a:lvl8pPr>
            <a:lvl9pPr marL="3886200" indent="-228600" defTabSz="828675" eaLnBrk="0" fontAlgn="base" hangingPunct="0">
              <a:spcBef>
                <a:spcPct val="20000"/>
              </a:spcBef>
              <a:spcAft>
                <a:spcPct val="0"/>
              </a:spcAft>
              <a:buChar char="»"/>
              <a:defRPr sz="2000">
                <a:solidFill>
                  <a:schemeClr val="tx1"/>
                </a:solidFill>
                <a:latin typeface="Arial" charset="0"/>
              </a:defRPr>
            </a:lvl9pPr>
          </a:lstStyle>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Derived</a:t>
            </a:r>
          </a:p>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Specification</a:t>
            </a:r>
          </a:p>
        </p:txBody>
      </p:sp>
      <p:sp>
        <p:nvSpPr>
          <p:cNvPr id="14" name="Rounded Rectangle 13"/>
          <p:cNvSpPr/>
          <p:nvPr/>
        </p:nvSpPr>
        <p:spPr bwMode="auto">
          <a:xfrm>
            <a:off x="2759634" y="5060771"/>
            <a:ext cx="2584849" cy="1038581"/>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dirty="0">
                <a:latin typeface="+mj-lt"/>
              </a:rPr>
              <a:t>Interoperability</a:t>
            </a:r>
            <a:endParaRPr kumimoji="0" lang="en-US" sz="2000" b="1" i="0" u="none" strike="noStrike" cap="none" normalizeH="0" baseline="0" dirty="0">
              <a:ln>
                <a:noFill/>
              </a:ln>
              <a:solidFill>
                <a:schemeClr val="tx1"/>
              </a:solidFill>
              <a:effectLst/>
              <a:latin typeface="+mj-lt"/>
            </a:endParaRPr>
          </a:p>
        </p:txBody>
      </p:sp>
      <p:sp>
        <p:nvSpPr>
          <p:cNvPr id="15" name="AutoShape 27"/>
          <p:cNvSpPr>
            <a:spLocks noChangeArrowheads="1"/>
          </p:cNvSpPr>
          <p:nvPr/>
        </p:nvSpPr>
        <p:spPr bwMode="auto">
          <a:xfrm>
            <a:off x="979592" y="4923015"/>
            <a:ext cx="2519362" cy="719137"/>
          </a:xfrm>
          <a:prstGeom prst="flowChartPredefinedProcess">
            <a:avLst/>
          </a:prstGeom>
          <a:solidFill>
            <a:schemeClr val="accent5">
              <a:lumMod val="60000"/>
              <a:lumOff val="40000"/>
            </a:schemeClr>
          </a:solidFill>
          <a:ln w="19050">
            <a:solidFill>
              <a:schemeClr val="accent5">
                <a:lumMod val="75000"/>
              </a:schemeClr>
            </a:solidFill>
            <a:miter lim="800000"/>
            <a:headEnd/>
            <a:tailEnd/>
          </a:ln>
          <a:effectLst/>
        </p:spPr>
        <p:txBody>
          <a:bodyPr wrap="none" anchor="ctr"/>
          <a:lstStyle/>
          <a:p>
            <a:pPr algn="ctr" eaLnBrk="1" hangingPunct="1">
              <a:defRPr/>
            </a:pPr>
            <a:r>
              <a:rPr lang="de-DE" altLang="en-US" sz="2000" b="1" kern="0" dirty="0">
                <a:solidFill>
                  <a:srgbClr val="000000"/>
                </a:solidFill>
                <a:latin typeface="Arial"/>
                <a:cs typeface="Arial" pitchFamily="34" charset="0"/>
              </a:rPr>
              <a:t>Implementation</a:t>
            </a:r>
          </a:p>
        </p:txBody>
      </p:sp>
      <p:sp>
        <p:nvSpPr>
          <p:cNvPr id="17" name="AutoShape 16"/>
          <p:cNvSpPr>
            <a:spLocks noChangeArrowheads="1"/>
          </p:cNvSpPr>
          <p:nvPr/>
        </p:nvSpPr>
        <p:spPr bwMode="auto">
          <a:xfrm>
            <a:off x="3526436" y="5107238"/>
            <a:ext cx="1048004" cy="381001"/>
          </a:xfrm>
          <a:prstGeom prst="leftRightArrow">
            <a:avLst>
              <a:gd name="adj1" fmla="val 50000"/>
              <a:gd name="adj2" fmla="val 60000"/>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defRPr/>
            </a:pPr>
            <a:endParaRPr lang="en-US" sz="2400" kern="0" dirty="0">
              <a:solidFill>
                <a:srgbClr val="000000"/>
              </a:solidFill>
              <a:latin typeface="Times New Roman" panose="02020603050405020304" pitchFamily="18" charset="0"/>
              <a:cs typeface="Arial" charset="0"/>
            </a:endParaRPr>
          </a:p>
        </p:txBody>
      </p:sp>
      <p:sp>
        <p:nvSpPr>
          <p:cNvPr id="18" name="AutoShape 27"/>
          <p:cNvSpPr>
            <a:spLocks noChangeArrowheads="1"/>
          </p:cNvSpPr>
          <p:nvPr/>
        </p:nvSpPr>
        <p:spPr bwMode="auto">
          <a:xfrm>
            <a:off x="4596925" y="4934701"/>
            <a:ext cx="2519362" cy="719137"/>
          </a:xfrm>
          <a:prstGeom prst="flowChartPredefinedProcess">
            <a:avLst/>
          </a:prstGeom>
          <a:solidFill>
            <a:schemeClr val="accent5">
              <a:lumMod val="60000"/>
              <a:lumOff val="40000"/>
            </a:schemeClr>
          </a:solidFill>
          <a:ln w="19050">
            <a:solidFill>
              <a:schemeClr val="accent5">
                <a:lumMod val="75000"/>
              </a:schemeClr>
            </a:solidFill>
            <a:miter lim="800000"/>
            <a:headEnd/>
            <a:tailEnd/>
          </a:ln>
          <a:effectLst/>
        </p:spPr>
        <p:txBody>
          <a:bodyPr wrap="none" anchor="ctr"/>
          <a:lstStyle/>
          <a:p>
            <a:pPr algn="ctr" eaLnBrk="1" hangingPunct="1">
              <a:defRPr/>
            </a:pPr>
            <a:r>
              <a:rPr lang="de-DE" altLang="en-US" sz="2000" b="1" kern="0" dirty="0">
                <a:solidFill>
                  <a:srgbClr val="000000"/>
                </a:solidFill>
                <a:latin typeface="Arial"/>
                <a:cs typeface="Arial" pitchFamily="34" charset="0"/>
              </a:rPr>
              <a:t>Implementation</a:t>
            </a:r>
          </a:p>
        </p:txBody>
      </p:sp>
      <p:sp>
        <p:nvSpPr>
          <p:cNvPr id="19" name="Down Arrow 18"/>
          <p:cNvSpPr/>
          <p:nvPr/>
        </p:nvSpPr>
        <p:spPr bwMode="auto">
          <a:xfrm rot="10800000">
            <a:off x="2013806" y="4028460"/>
            <a:ext cx="381000" cy="894555"/>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endParaRPr>
          </a:p>
        </p:txBody>
      </p:sp>
      <p:sp>
        <p:nvSpPr>
          <p:cNvPr id="20" name="Down Arrow 19"/>
          <p:cNvSpPr/>
          <p:nvPr/>
        </p:nvSpPr>
        <p:spPr bwMode="auto">
          <a:xfrm rot="10800000">
            <a:off x="5673432" y="4028460"/>
            <a:ext cx="381000" cy="894555"/>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endParaRPr>
          </a:p>
        </p:txBody>
      </p:sp>
      <p:sp>
        <p:nvSpPr>
          <p:cNvPr id="21" name="TextBox 20"/>
          <p:cNvSpPr txBox="1"/>
          <p:nvPr/>
        </p:nvSpPr>
        <p:spPr>
          <a:xfrm>
            <a:off x="6553200" y="6318045"/>
            <a:ext cx="1859805" cy="215444"/>
          </a:xfrm>
          <a:prstGeom prst="rect">
            <a:avLst/>
          </a:prstGeom>
          <a:noFill/>
        </p:spPr>
        <p:txBody>
          <a:bodyPr wrap="none" rtlCol="0">
            <a:spAutoFit/>
          </a:bodyPr>
          <a:lstStyle/>
          <a:p>
            <a:r>
              <a:rPr lang="en-US" sz="800" i="1" dirty="0"/>
              <a:t>Source: F. Oemig, R. Snelick [2016] </a:t>
            </a:r>
          </a:p>
        </p:txBody>
      </p:sp>
      <p:sp>
        <p:nvSpPr>
          <p:cNvPr id="22" name="AutoShape 4"/>
          <p:cNvSpPr>
            <a:spLocks noChangeArrowheads="1"/>
          </p:cNvSpPr>
          <p:nvPr/>
        </p:nvSpPr>
        <p:spPr bwMode="auto">
          <a:xfrm>
            <a:off x="2789963" y="2001301"/>
            <a:ext cx="2520950" cy="722312"/>
          </a:xfrm>
          <a:prstGeom prst="flowChartDocument">
            <a:avLst/>
          </a:prstGeom>
          <a:solidFill>
            <a:schemeClr val="accent5">
              <a:lumMod val="60000"/>
              <a:lumOff val="40000"/>
            </a:schemeClr>
          </a:solidFill>
          <a:ln w="19050">
            <a:solidFill>
              <a:schemeClr val="accent5">
                <a:lumMod val="75000"/>
              </a:schemeClr>
            </a:solidFill>
            <a:miter lim="800000"/>
            <a:headEnd/>
            <a:tailEnd/>
          </a:ln>
        </p:spPr>
        <p:txBody>
          <a:bodyPr lIns="82945" tIns="41473" rIns="82945" bIns="41473" anchor="ctr"/>
          <a:lstStyle>
            <a:lvl1pPr algn="l" defTabSz="828675" eaLnBrk="0" hangingPunct="0">
              <a:spcBef>
                <a:spcPct val="20000"/>
              </a:spcBef>
              <a:buChar char="•"/>
              <a:defRPr sz="3200">
                <a:solidFill>
                  <a:schemeClr val="tx1"/>
                </a:solidFill>
                <a:latin typeface="Arial" charset="0"/>
              </a:defRPr>
            </a:lvl1pPr>
            <a:lvl2pPr marL="742950" indent="-285750" algn="l" defTabSz="828675" eaLnBrk="0" hangingPunct="0">
              <a:spcBef>
                <a:spcPct val="20000"/>
              </a:spcBef>
              <a:buChar char="–"/>
              <a:defRPr sz="2800">
                <a:solidFill>
                  <a:schemeClr val="tx1"/>
                </a:solidFill>
                <a:latin typeface="Arial" charset="0"/>
              </a:defRPr>
            </a:lvl2pPr>
            <a:lvl3pPr marL="1143000" indent="-228600" algn="l" defTabSz="828675" eaLnBrk="0" hangingPunct="0">
              <a:spcBef>
                <a:spcPct val="20000"/>
              </a:spcBef>
              <a:buChar char="•"/>
              <a:defRPr sz="2400">
                <a:solidFill>
                  <a:schemeClr val="tx1"/>
                </a:solidFill>
                <a:latin typeface="Arial" charset="0"/>
              </a:defRPr>
            </a:lvl3pPr>
            <a:lvl4pPr marL="1600200" indent="-228600" algn="l" defTabSz="828675" eaLnBrk="0" hangingPunct="0">
              <a:spcBef>
                <a:spcPct val="20000"/>
              </a:spcBef>
              <a:buChar char="–"/>
              <a:defRPr sz="2000">
                <a:solidFill>
                  <a:schemeClr val="tx1"/>
                </a:solidFill>
                <a:latin typeface="Arial" charset="0"/>
              </a:defRPr>
            </a:lvl4pPr>
            <a:lvl5pPr marL="2057400" indent="-228600" algn="l" defTabSz="828675" eaLnBrk="0" hangingPunct="0">
              <a:spcBef>
                <a:spcPct val="20000"/>
              </a:spcBef>
              <a:buChar char="»"/>
              <a:defRPr sz="2000">
                <a:solidFill>
                  <a:schemeClr val="tx1"/>
                </a:solidFill>
                <a:latin typeface="Arial" charset="0"/>
              </a:defRPr>
            </a:lvl5pPr>
            <a:lvl6pPr marL="2514600" indent="-228600" defTabSz="828675" eaLnBrk="0" fontAlgn="base" hangingPunct="0">
              <a:spcBef>
                <a:spcPct val="20000"/>
              </a:spcBef>
              <a:spcAft>
                <a:spcPct val="0"/>
              </a:spcAft>
              <a:buChar char="»"/>
              <a:defRPr sz="2000">
                <a:solidFill>
                  <a:schemeClr val="tx1"/>
                </a:solidFill>
                <a:latin typeface="Arial" charset="0"/>
              </a:defRPr>
            </a:lvl6pPr>
            <a:lvl7pPr marL="2971800" indent="-228600" defTabSz="828675" eaLnBrk="0" fontAlgn="base" hangingPunct="0">
              <a:spcBef>
                <a:spcPct val="20000"/>
              </a:spcBef>
              <a:spcAft>
                <a:spcPct val="0"/>
              </a:spcAft>
              <a:buChar char="»"/>
              <a:defRPr sz="2000">
                <a:solidFill>
                  <a:schemeClr val="tx1"/>
                </a:solidFill>
                <a:latin typeface="Arial" charset="0"/>
              </a:defRPr>
            </a:lvl7pPr>
            <a:lvl8pPr marL="3429000" indent="-228600" defTabSz="828675" eaLnBrk="0" fontAlgn="base" hangingPunct="0">
              <a:spcBef>
                <a:spcPct val="20000"/>
              </a:spcBef>
              <a:spcAft>
                <a:spcPct val="0"/>
              </a:spcAft>
              <a:buChar char="»"/>
              <a:defRPr sz="2000">
                <a:solidFill>
                  <a:schemeClr val="tx1"/>
                </a:solidFill>
                <a:latin typeface="Arial" charset="0"/>
              </a:defRPr>
            </a:lvl8pPr>
            <a:lvl9pPr marL="3886200" indent="-228600" defTabSz="828675" eaLnBrk="0" fontAlgn="base" hangingPunct="0">
              <a:spcBef>
                <a:spcPct val="20000"/>
              </a:spcBef>
              <a:spcAft>
                <a:spcPct val="0"/>
              </a:spcAft>
              <a:buChar char="»"/>
              <a:defRPr sz="2000">
                <a:solidFill>
                  <a:schemeClr val="tx1"/>
                </a:solidFill>
                <a:latin typeface="Arial" charset="0"/>
              </a:defRPr>
            </a:lvl9pPr>
          </a:lstStyle>
          <a:p>
            <a:pPr algn="ctr">
              <a:lnSpc>
                <a:spcPct val="93000"/>
              </a:lnSpc>
              <a:spcBef>
                <a:spcPct val="0"/>
              </a:spcBef>
              <a:buClr>
                <a:srgbClr val="000000"/>
              </a:buClr>
              <a:buFont typeface="Times New Roman" pitchFamily="18" charset="0"/>
              <a:buNone/>
            </a:pPr>
            <a:r>
              <a:rPr lang="de-DE" altLang="en-US" sz="2000" b="1" dirty="0">
                <a:ea typeface="ＭＳ Ｐゴシック" pitchFamily="34" charset="-128"/>
                <a:cs typeface="Arial" charset="0"/>
              </a:rPr>
              <a:t>Specification</a:t>
            </a:r>
          </a:p>
        </p:txBody>
      </p:sp>
      <p:sp>
        <p:nvSpPr>
          <p:cNvPr id="23" name="Down Arrow 22"/>
          <p:cNvSpPr/>
          <p:nvPr/>
        </p:nvSpPr>
        <p:spPr bwMode="auto">
          <a:xfrm rot="10800000">
            <a:off x="2964516" y="2723612"/>
            <a:ext cx="381000" cy="609125"/>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endParaRPr>
          </a:p>
        </p:txBody>
      </p:sp>
      <p:sp>
        <p:nvSpPr>
          <p:cNvPr id="24" name="Down Arrow 23"/>
          <p:cNvSpPr/>
          <p:nvPr/>
        </p:nvSpPr>
        <p:spPr bwMode="auto">
          <a:xfrm rot="10800000">
            <a:off x="4715091" y="2646938"/>
            <a:ext cx="381000" cy="68580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endParaRPr>
          </a:p>
        </p:txBody>
      </p:sp>
      <p:sp>
        <p:nvSpPr>
          <p:cNvPr id="28" name="Rounded Rectangle 27"/>
          <p:cNvSpPr/>
          <p:nvPr/>
        </p:nvSpPr>
        <p:spPr bwMode="auto">
          <a:xfrm>
            <a:off x="5733909" y="1825663"/>
            <a:ext cx="1752600" cy="838200"/>
          </a:xfrm>
          <a:prstGeom prst="roundRect">
            <a:avLst/>
          </a:prstGeom>
          <a:solidFill>
            <a:schemeClr val="accent5">
              <a:lumMod val="75000"/>
            </a:schemeClr>
          </a:solidFill>
          <a:ln w="2857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bg1"/>
                </a:solidFill>
              </a:rPr>
              <a:t>Profiling</a:t>
            </a:r>
            <a:endParaRPr kumimoji="0" lang="en-US" sz="1800" b="1" i="0" u="none" strike="noStrike" cap="none" normalizeH="0" baseline="0" dirty="0">
              <a:ln>
                <a:noFill/>
              </a:ln>
              <a:solidFill>
                <a:schemeClr val="bg1"/>
              </a:solidFill>
              <a:effectLst/>
              <a:latin typeface="Arial" charset="0"/>
            </a:endParaRPr>
          </a:p>
        </p:txBody>
      </p:sp>
      <p:sp>
        <p:nvSpPr>
          <p:cNvPr id="31" name="Rounded Rectangle 30"/>
          <p:cNvSpPr/>
          <p:nvPr/>
        </p:nvSpPr>
        <p:spPr bwMode="auto">
          <a:xfrm>
            <a:off x="439287" y="1966099"/>
            <a:ext cx="1752600" cy="838201"/>
          </a:xfrm>
          <a:prstGeom prst="roundRect">
            <a:avLst/>
          </a:prstGeom>
          <a:solidFill>
            <a:schemeClr val="accent5">
              <a:lumMod val="75000"/>
            </a:schemeClr>
          </a:solidFill>
          <a:ln w="2857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bg1"/>
                </a:solidFill>
              </a:rPr>
              <a:t>Profiling</a:t>
            </a:r>
            <a:endParaRPr kumimoji="0" lang="en-US" sz="1800" b="1" i="0" u="none" strike="noStrike" cap="none" normalizeH="0" baseline="0" dirty="0">
              <a:ln>
                <a:noFill/>
              </a:ln>
              <a:solidFill>
                <a:schemeClr val="bg1"/>
              </a:solidFill>
              <a:effectLst/>
              <a:latin typeface="Arial" charset="0"/>
            </a:endParaRPr>
          </a:p>
        </p:txBody>
      </p:sp>
      <p:sp>
        <p:nvSpPr>
          <p:cNvPr id="5" name="Right Arrow 4"/>
          <p:cNvSpPr/>
          <p:nvPr/>
        </p:nvSpPr>
        <p:spPr bwMode="auto">
          <a:xfrm rot="1615832">
            <a:off x="2047238" y="2777847"/>
            <a:ext cx="975214" cy="282953"/>
          </a:xfrm>
          <a:prstGeom prst="rightArrow">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7" name="Right Arrow 36"/>
          <p:cNvSpPr/>
          <p:nvPr/>
        </p:nvSpPr>
        <p:spPr bwMode="auto">
          <a:xfrm rot="8698889">
            <a:off x="4951373" y="2692983"/>
            <a:ext cx="975214" cy="282953"/>
          </a:xfrm>
          <a:prstGeom prst="rightArrow">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38" name="Slide Number Placeholder 4"/>
          <p:cNvSpPr>
            <a:spLocks noGrp="1"/>
          </p:cNvSpPr>
          <p:nvPr>
            <p:ph type="sldNum" sz="quarter" idx="11"/>
          </p:nvPr>
        </p:nvSpPr>
        <p:spPr>
          <a:xfrm>
            <a:off x="4343400" y="6534150"/>
            <a:ext cx="533400" cy="476250"/>
          </a:xfrm>
        </p:spPr>
        <p:txBody>
          <a:bodyPr/>
          <a:lstStyle/>
          <a:p>
            <a:fld id="{64C44300-96F5-4E68-AEBC-759F83B9379E}" type="slidenum">
              <a:rPr lang="en-US"/>
              <a:pPr/>
              <a:t>20</a:t>
            </a:fld>
            <a:endParaRPr lang="en-US" dirty="0"/>
          </a:p>
        </p:txBody>
      </p:sp>
      <p:sp>
        <p:nvSpPr>
          <p:cNvPr id="39" name="Date Placeholder 3"/>
          <p:cNvSpPr txBox="1">
            <a:spLocks/>
          </p:cNvSpPr>
          <p:nvPr/>
        </p:nvSpPr>
        <p:spPr bwMode="auto">
          <a:xfrm>
            <a:off x="8077200" y="6629400"/>
            <a:ext cx="8382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6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35313DE-39FF-4199-8686-1B682DE047CF}" type="datetime1">
              <a:rPr lang="en-US" smtClean="0"/>
              <a:pPr/>
              <a:t>2/10/2020</a:t>
            </a:fld>
            <a:endParaRPr lang="en-US" dirty="0"/>
          </a:p>
        </p:txBody>
      </p:sp>
      <p:sp>
        <p:nvSpPr>
          <p:cNvPr id="3" name="Speech Bubble: Rectangle 2">
            <a:extLst>
              <a:ext uri="{FF2B5EF4-FFF2-40B4-BE49-F238E27FC236}">
                <a16:creationId xmlns:a16="http://schemas.microsoft.com/office/drawing/2014/main" id="{0B4E8259-EB7F-4695-A573-D5A8CB23CC02}"/>
              </a:ext>
            </a:extLst>
          </p:cNvPr>
          <p:cNvSpPr/>
          <p:nvPr/>
        </p:nvSpPr>
        <p:spPr bwMode="auto">
          <a:xfrm>
            <a:off x="6934200" y="775167"/>
            <a:ext cx="1859805" cy="822325"/>
          </a:xfrm>
          <a:prstGeom prst="wedgeRectCallout">
            <a:avLst>
              <a:gd name="adj1" fmla="val -58288"/>
              <a:gd name="adj2" fmla="val 113267"/>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We must profile in a consistent manner using “rich” conformance constructs.</a:t>
            </a:r>
          </a:p>
        </p:txBody>
      </p:sp>
    </p:spTree>
    <p:extLst>
      <p:ext uri="{BB962C8B-B14F-4D97-AF65-F5344CB8AC3E}">
        <p14:creationId xmlns:p14="http://schemas.microsoft.com/office/powerpoint/2010/main" val="2765764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In the Context of HL7 v2</a:t>
            </a:r>
          </a:p>
        </p:txBody>
      </p:sp>
      <p:sp>
        <p:nvSpPr>
          <p:cNvPr id="4" name="Date Placeholder 3"/>
          <p:cNvSpPr>
            <a:spLocks noGrp="1"/>
          </p:cNvSpPr>
          <p:nvPr>
            <p:ph type="dt" sz="half" idx="10"/>
          </p:nvPr>
        </p:nvSpPr>
        <p:spPr>
          <a:xfrm>
            <a:off x="8075501" y="7000477"/>
            <a:ext cx="838200" cy="152400"/>
          </a:xfrm>
        </p:spPr>
        <p:txBody>
          <a:bodyPr/>
          <a:lstStyle/>
          <a:p>
            <a:fld id="{235313DE-39FF-4199-8686-1B682DE047CF}" type="datetime1">
              <a:rPr lang="en-US"/>
              <a:pPr/>
              <a:t>2/10/2020</a:t>
            </a:fld>
            <a:endParaRPr lang="en-US" dirty="0"/>
          </a:p>
        </p:txBody>
      </p:sp>
      <p:sp>
        <p:nvSpPr>
          <p:cNvPr id="38" name="Slide Number Placeholder 4"/>
          <p:cNvSpPr>
            <a:spLocks noGrp="1"/>
          </p:cNvSpPr>
          <p:nvPr>
            <p:ph type="sldNum" sz="quarter" idx="11"/>
          </p:nvPr>
        </p:nvSpPr>
        <p:spPr>
          <a:xfrm>
            <a:off x="4343400" y="6534150"/>
            <a:ext cx="533400" cy="476250"/>
          </a:xfrm>
        </p:spPr>
        <p:txBody>
          <a:bodyPr/>
          <a:lstStyle/>
          <a:p>
            <a:fld id="{64C44300-96F5-4E68-AEBC-759F83B9379E}" type="slidenum">
              <a:rPr lang="en-US"/>
              <a:pPr/>
              <a:t>21</a:t>
            </a:fld>
            <a:endParaRPr lang="en-US" dirty="0"/>
          </a:p>
        </p:txBody>
      </p:sp>
      <p:sp>
        <p:nvSpPr>
          <p:cNvPr id="39" name="Date Placeholder 3"/>
          <p:cNvSpPr txBox="1">
            <a:spLocks/>
          </p:cNvSpPr>
          <p:nvPr/>
        </p:nvSpPr>
        <p:spPr bwMode="auto">
          <a:xfrm>
            <a:off x="8077200" y="6629400"/>
            <a:ext cx="8382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6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35313DE-39FF-4199-8686-1B682DE047CF}" type="datetime1">
              <a:rPr lang="en-US" smtClean="0"/>
              <a:pPr/>
              <a:t>2/10/2020</a:t>
            </a:fld>
            <a:endParaRPr lang="en-US" dirty="0"/>
          </a:p>
        </p:txBody>
      </p:sp>
      <p:pic>
        <p:nvPicPr>
          <p:cNvPr id="27" name="Picture 26">
            <a:extLst>
              <a:ext uri="{FF2B5EF4-FFF2-40B4-BE49-F238E27FC236}">
                <a16:creationId xmlns:a16="http://schemas.microsoft.com/office/drawing/2014/main" id="{4E7C0CEF-0D9E-4040-B4D1-CDEEFEEC6EC3}"/>
              </a:ext>
            </a:extLst>
          </p:cNvPr>
          <p:cNvPicPr/>
          <p:nvPr/>
        </p:nvPicPr>
        <p:blipFill>
          <a:blip r:embed="rId3" cstate="print"/>
          <a:stretch>
            <a:fillRect/>
          </a:stretch>
        </p:blipFill>
        <p:spPr>
          <a:xfrm>
            <a:off x="457200" y="1524000"/>
            <a:ext cx="8305800" cy="4886723"/>
          </a:xfrm>
          <a:prstGeom prst="rect">
            <a:avLst/>
          </a:prstGeom>
        </p:spPr>
      </p:pic>
    </p:spTree>
    <p:extLst>
      <p:ext uri="{BB962C8B-B14F-4D97-AF65-F5344CB8AC3E}">
        <p14:creationId xmlns:p14="http://schemas.microsoft.com/office/powerpoint/2010/main" val="1981139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Profiling Overview</a:t>
            </a:r>
          </a:p>
        </p:txBody>
      </p:sp>
      <p:sp>
        <p:nvSpPr>
          <p:cNvPr id="4" name="Date Placeholder 3"/>
          <p:cNvSpPr>
            <a:spLocks noGrp="1"/>
          </p:cNvSpPr>
          <p:nvPr>
            <p:ph type="dt" sz="half" idx="10"/>
          </p:nvPr>
        </p:nvSpPr>
        <p:spPr>
          <a:xfrm>
            <a:off x="8075501" y="7000477"/>
            <a:ext cx="838200" cy="152400"/>
          </a:xfrm>
        </p:spPr>
        <p:txBody>
          <a:bodyPr/>
          <a:lstStyle/>
          <a:p>
            <a:fld id="{235313DE-39FF-4199-8686-1B682DE047CF}" type="datetime1">
              <a:rPr lang="en-US"/>
              <a:pPr/>
              <a:t>2/10/2020</a:t>
            </a:fld>
            <a:endParaRPr lang="en-US" dirty="0"/>
          </a:p>
        </p:txBody>
      </p:sp>
      <p:sp>
        <p:nvSpPr>
          <p:cNvPr id="38" name="Slide Number Placeholder 4"/>
          <p:cNvSpPr>
            <a:spLocks noGrp="1"/>
          </p:cNvSpPr>
          <p:nvPr>
            <p:ph type="sldNum" sz="quarter" idx="11"/>
          </p:nvPr>
        </p:nvSpPr>
        <p:spPr>
          <a:xfrm>
            <a:off x="4343400" y="6534150"/>
            <a:ext cx="533400" cy="476250"/>
          </a:xfrm>
        </p:spPr>
        <p:txBody>
          <a:bodyPr/>
          <a:lstStyle/>
          <a:p>
            <a:fld id="{64C44300-96F5-4E68-AEBC-759F83B9379E}" type="slidenum">
              <a:rPr lang="en-US"/>
              <a:pPr/>
              <a:t>22</a:t>
            </a:fld>
            <a:endParaRPr lang="en-US" dirty="0"/>
          </a:p>
        </p:txBody>
      </p:sp>
      <p:sp>
        <p:nvSpPr>
          <p:cNvPr id="39" name="Date Placeholder 3"/>
          <p:cNvSpPr txBox="1">
            <a:spLocks/>
          </p:cNvSpPr>
          <p:nvPr/>
        </p:nvSpPr>
        <p:spPr bwMode="auto">
          <a:xfrm>
            <a:off x="8077200" y="6629400"/>
            <a:ext cx="8382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6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35313DE-39FF-4199-8686-1B682DE047CF}" type="datetime1">
              <a:rPr lang="en-US" smtClean="0"/>
              <a:pPr/>
              <a:t>2/10/2020</a:t>
            </a:fld>
            <a:endParaRPr lang="en-US" dirty="0"/>
          </a:p>
        </p:txBody>
      </p:sp>
      <p:pic>
        <p:nvPicPr>
          <p:cNvPr id="2" name="Picture 1">
            <a:extLst>
              <a:ext uri="{FF2B5EF4-FFF2-40B4-BE49-F238E27FC236}">
                <a16:creationId xmlns:a16="http://schemas.microsoft.com/office/drawing/2014/main" id="{B6BBDAB0-8473-4926-AA4D-8E842EFFA97E}"/>
              </a:ext>
            </a:extLst>
          </p:cNvPr>
          <p:cNvPicPr>
            <a:picLocks noChangeAspect="1"/>
          </p:cNvPicPr>
          <p:nvPr/>
        </p:nvPicPr>
        <p:blipFill>
          <a:blip r:embed="rId3"/>
          <a:stretch>
            <a:fillRect/>
          </a:stretch>
        </p:blipFill>
        <p:spPr>
          <a:xfrm>
            <a:off x="533400" y="1434231"/>
            <a:ext cx="3538537" cy="4986532"/>
          </a:xfrm>
          <a:prstGeom prst="rect">
            <a:avLst/>
          </a:prstGeom>
        </p:spPr>
      </p:pic>
      <p:sp>
        <p:nvSpPr>
          <p:cNvPr id="3" name="Rectangle 2"/>
          <p:cNvSpPr/>
          <p:nvPr/>
        </p:nvSpPr>
        <p:spPr>
          <a:xfrm>
            <a:off x="4316093" y="1601255"/>
            <a:ext cx="4182256" cy="4524315"/>
          </a:xfrm>
          <a:prstGeom prst="rect">
            <a:avLst/>
          </a:prstGeom>
        </p:spPr>
        <p:txBody>
          <a:bodyPr wrap="square">
            <a:spAutoFit/>
          </a:bodyPr>
          <a:lstStyle/>
          <a:p>
            <a:pPr marL="342900" lvl="0" indent="-342900" eaLnBrk="1" hangingPunct="1">
              <a:spcBef>
                <a:spcPct val="20000"/>
              </a:spcBef>
              <a:buClr>
                <a:srgbClr val="CC3300"/>
              </a:buClr>
              <a:buSzPct val="75000"/>
              <a:buFont typeface="Wingdings" pitchFamily="2" charset="2"/>
              <a:buChar char="n"/>
            </a:pPr>
            <a:r>
              <a:rPr lang="en-US" sz="2000" kern="0" dirty="0">
                <a:solidFill>
                  <a:srgbClr val="000000"/>
                </a:solidFill>
                <a:latin typeface="Arial"/>
              </a:rPr>
              <a:t>The base </a:t>
            </a:r>
            <a:r>
              <a:rPr lang="en-US" sz="2000" kern="0" dirty="0" smtClean="0">
                <a:solidFill>
                  <a:srgbClr val="000000"/>
                </a:solidFill>
                <a:latin typeface="Arial"/>
              </a:rPr>
              <a:t>standard </a:t>
            </a:r>
            <a:r>
              <a:rPr lang="en-US" sz="2000" kern="0" dirty="0">
                <a:solidFill>
                  <a:srgbClr val="000000"/>
                </a:solidFill>
                <a:latin typeface="Arial"/>
              </a:rPr>
              <a:t>is a framework that contains </a:t>
            </a:r>
            <a:r>
              <a:rPr lang="en-US" sz="2000" kern="0" dirty="0" smtClean="0">
                <a:solidFill>
                  <a:srgbClr val="000000"/>
                </a:solidFill>
                <a:latin typeface="Arial"/>
              </a:rPr>
              <a:t>many templates </a:t>
            </a:r>
            <a:r>
              <a:rPr lang="en-US" sz="2000" kern="0" dirty="0">
                <a:solidFill>
                  <a:srgbClr val="000000"/>
                </a:solidFill>
                <a:latin typeface="Arial"/>
              </a:rPr>
              <a:t>(starting point) that is intended to be constrained for a specific use and context. </a:t>
            </a:r>
          </a:p>
          <a:p>
            <a:pPr marL="342900" lvl="0" indent="-342900" eaLnBrk="1" hangingPunct="1">
              <a:spcBef>
                <a:spcPct val="20000"/>
              </a:spcBef>
              <a:buClr>
                <a:srgbClr val="CC3300"/>
              </a:buClr>
              <a:buSzPct val="75000"/>
              <a:buFont typeface="Wingdings" pitchFamily="2" charset="2"/>
              <a:buChar char="n"/>
            </a:pPr>
            <a:r>
              <a:rPr lang="en-US" sz="2000" kern="0" dirty="0">
                <a:solidFill>
                  <a:srgbClr val="000000"/>
                </a:solidFill>
                <a:latin typeface="Arial"/>
              </a:rPr>
              <a:t>Allows implementers to document an agreed-upon subset of the standard, and thus arrive at a common </a:t>
            </a:r>
            <a:r>
              <a:rPr lang="en-US" sz="2000" kern="0" dirty="0" smtClean="0">
                <a:solidFill>
                  <a:srgbClr val="000000"/>
                </a:solidFill>
                <a:latin typeface="Arial"/>
              </a:rPr>
              <a:t>interpretation</a:t>
            </a:r>
          </a:p>
          <a:p>
            <a:pPr marL="342900" lvl="0" indent="-342900" eaLnBrk="1" hangingPunct="1">
              <a:spcBef>
                <a:spcPct val="20000"/>
              </a:spcBef>
              <a:buClr>
                <a:srgbClr val="CC3300"/>
              </a:buClr>
              <a:buSzPct val="75000"/>
              <a:buFont typeface="Wingdings" pitchFamily="2" charset="2"/>
              <a:buChar char="n"/>
            </a:pPr>
            <a:r>
              <a:rPr lang="en-US" sz="2000" kern="0" dirty="0" smtClean="0">
                <a:solidFill>
                  <a:srgbClr val="000000"/>
                </a:solidFill>
                <a:latin typeface="Arial"/>
              </a:rPr>
              <a:t>Conformance Constructs provides the mechanisms to constraint in a consistent manner </a:t>
            </a:r>
            <a:endParaRPr lang="en-US" sz="2000" kern="0" dirty="0">
              <a:solidFill>
                <a:srgbClr val="000000"/>
              </a:solidFill>
              <a:latin typeface="Arial"/>
            </a:endParaRPr>
          </a:p>
        </p:txBody>
      </p:sp>
    </p:spTree>
    <p:extLst>
      <p:ext uri="{BB962C8B-B14F-4D97-AF65-F5344CB8AC3E}">
        <p14:creationId xmlns:p14="http://schemas.microsoft.com/office/powerpoint/2010/main" val="1482065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Layers of Interoperability</a:t>
            </a:r>
          </a:p>
        </p:txBody>
      </p:sp>
      <p:sp>
        <p:nvSpPr>
          <p:cNvPr id="4" name="Date Placeholder 3"/>
          <p:cNvSpPr>
            <a:spLocks noGrp="1"/>
          </p:cNvSpPr>
          <p:nvPr>
            <p:ph type="dt" sz="half" idx="10"/>
          </p:nvPr>
        </p:nvSpPr>
        <p:spPr>
          <a:xfrm>
            <a:off x="8075501" y="7000477"/>
            <a:ext cx="838200" cy="152400"/>
          </a:xfrm>
        </p:spPr>
        <p:txBody>
          <a:bodyPr/>
          <a:lstStyle/>
          <a:p>
            <a:fld id="{235313DE-39FF-4199-8686-1B682DE047CF}" type="datetime1">
              <a:rPr lang="en-US"/>
              <a:pPr/>
              <a:t>2/10/2020</a:t>
            </a:fld>
            <a:endParaRPr lang="en-US" dirty="0"/>
          </a:p>
        </p:txBody>
      </p:sp>
      <p:sp>
        <p:nvSpPr>
          <p:cNvPr id="27" name="Slide Number Placeholder 4"/>
          <p:cNvSpPr>
            <a:spLocks noGrp="1"/>
          </p:cNvSpPr>
          <p:nvPr>
            <p:ph type="sldNum" sz="quarter" idx="11"/>
          </p:nvPr>
        </p:nvSpPr>
        <p:spPr>
          <a:xfrm>
            <a:off x="4343400" y="6534150"/>
            <a:ext cx="533400" cy="476250"/>
          </a:xfrm>
        </p:spPr>
        <p:txBody>
          <a:bodyPr/>
          <a:lstStyle/>
          <a:p>
            <a:fld id="{64C44300-96F5-4E68-AEBC-759F83B9379E}" type="slidenum">
              <a:rPr lang="en-US"/>
              <a:pPr/>
              <a:t>23</a:t>
            </a:fld>
            <a:endParaRPr lang="en-US" dirty="0"/>
          </a:p>
        </p:txBody>
      </p:sp>
      <p:sp>
        <p:nvSpPr>
          <p:cNvPr id="28" name="Date Placeholder 3"/>
          <p:cNvSpPr txBox="1">
            <a:spLocks/>
          </p:cNvSpPr>
          <p:nvPr/>
        </p:nvSpPr>
        <p:spPr bwMode="auto">
          <a:xfrm>
            <a:off x="8077200" y="6629400"/>
            <a:ext cx="8382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6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35313DE-39FF-4199-8686-1B682DE047CF}" type="datetime1">
              <a:rPr lang="en-US" smtClean="0"/>
              <a:pPr/>
              <a:t>2/10/2020</a:t>
            </a:fld>
            <a:endParaRPr lang="en-US" dirty="0"/>
          </a:p>
        </p:txBody>
      </p:sp>
      <p:sp>
        <p:nvSpPr>
          <p:cNvPr id="3" name="Rectangle 2"/>
          <p:cNvSpPr/>
          <p:nvPr/>
        </p:nvSpPr>
        <p:spPr bwMode="auto">
          <a:xfrm>
            <a:off x="457200" y="1759758"/>
            <a:ext cx="5791200" cy="609600"/>
          </a:xfrm>
          <a:prstGeom prst="rect">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Organizational</a:t>
            </a:r>
            <a:r>
              <a:rPr kumimoji="0" lang="en-US" sz="1800" b="1" i="0" u="none" strike="noStrike" cap="none" normalizeH="0" dirty="0">
                <a:ln>
                  <a:noFill/>
                </a:ln>
                <a:solidFill>
                  <a:schemeClr val="bg1"/>
                </a:solidFill>
                <a:effectLst/>
                <a:latin typeface="Arial" charset="0"/>
              </a:rPr>
              <a:t> Interoperability</a:t>
            </a:r>
          </a:p>
          <a:p>
            <a:pPr algn="ctr"/>
            <a:r>
              <a:rPr lang="en-US" sz="1100" b="1" dirty="0">
                <a:solidFill>
                  <a:schemeClr val="bg1"/>
                </a:solidFill>
              </a:rPr>
              <a:t>Standardized process (workflow) elements using business process modeling tools</a:t>
            </a:r>
          </a:p>
        </p:txBody>
      </p:sp>
      <p:sp>
        <p:nvSpPr>
          <p:cNvPr id="29" name="Rectangle 28"/>
          <p:cNvSpPr/>
          <p:nvPr/>
        </p:nvSpPr>
        <p:spPr bwMode="auto">
          <a:xfrm>
            <a:off x="457200" y="2369358"/>
            <a:ext cx="5791200" cy="609600"/>
          </a:xfrm>
          <a:prstGeom prst="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bg1"/>
                </a:solidFill>
              </a:rPr>
              <a:t>Semantic</a:t>
            </a:r>
            <a:r>
              <a:rPr kumimoji="0" lang="en-US" sz="1800" b="1" i="0" u="none" strike="noStrike" cap="none" normalizeH="0" dirty="0">
                <a:ln>
                  <a:noFill/>
                </a:ln>
                <a:solidFill>
                  <a:schemeClr val="bg1"/>
                </a:solidFill>
                <a:effectLst/>
                <a:latin typeface="Arial" charset="0"/>
              </a:rPr>
              <a:t> Interoperability</a:t>
            </a:r>
          </a:p>
          <a:p>
            <a:pPr algn="ctr"/>
            <a:r>
              <a:rPr lang="en-US" sz="1100" b="1" dirty="0">
                <a:solidFill>
                  <a:schemeClr val="bg1"/>
                </a:solidFill>
              </a:rPr>
              <a:t>Standardized meaning (model elements) and terms/vocabulary for data interpretation, e.g., LOINC, ICD-10CM</a:t>
            </a:r>
          </a:p>
        </p:txBody>
      </p:sp>
      <p:sp>
        <p:nvSpPr>
          <p:cNvPr id="30" name="Rectangle 29"/>
          <p:cNvSpPr/>
          <p:nvPr/>
        </p:nvSpPr>
        <p:spPr bwMode="auto">
          <a:xfrm>
            <a:off x="462323" y="2978958"/>
            <a:ext cx="5791200" cy="609600"/>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t>Syntactic</a:t>
            </a:r>
            <a:r>
              <a:rPr kumimoji="0" lang="en-US" sz="1800" b="1" i="0" u="none" strike="noStrike" cap="none" normalizeH="0" dirty="0">
                <a:ln>
                  <a:noFill/>
                </a:ln>
                <a:effectLst/>
                <a:latin typeface="Arial" charset="0"/>
              </a:rPr>
              <a:t> Interoperability</a:t>
            </a:r>
          </a:p>
          <a:p>
            <a:pPr algn="ctr"/>
            <a:r>
              <a:rPr lang="en-US" sz="1100" b="1" dirty="0"/>
              <a:t>Standardized data exchange formats, e.g., HL7 v2, CDA, XML</a:t>
            </a:r>
          </a:p>
        </p:txBody>
      </p:sp>
      <p:sp>
        <p:nvSpPr>
          <p:cNvPr id="31" name="Rectangle 30"/>
          <p:cNvSpPr/>
          <p:nvPr/>
        </p:nvSpPr>
        <p:spPr bwMode="auto">
          <a:xfrm>
            <a:off x="457200" y="3588558"/>
            <a:ext cx="5791200" cy="609600"/>
          </a:xfrm>
          <a:prstGeom prst="rect">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t>Structural</a:t>
            </a:r>
            <a:r>
              <a:rPr kumimoji="0" lang="en-US" sz="1800" b="1" i="0" u="none" strike="noStrike" cap="none" normalizeH="0" dirty="0">
                <a:ln>
                  <a:noFill/>
                </a:ln>
                <a:effectLst/>
                <a:latin typeface="Arial" charset="0"/>
              </a:rPr>
              <a:t> Interoperability</a:t>
            </a:r>
          </a:p>
          <a:p>
            <a:pPr algn="ctr"/>
            <a:r>
              <a:rPr lang="en-US" sz="1100" b="1" dirty="0"/>
              <a:t>Simple EDI, envelopes</a:t>
            </a:r>
          </a:p>
        </p:txBody>
      </p:sp>
      <p:sp>
        <p:nvSpPr>
          <p:cNvPr id="32" name="Rectangle 31"/>
          <p:cNvSpPr/>
          <p:nvPr/>
        </p:nvSpPr>
        <p:spPr bwMode="auto">
          <a:xfrm>
            <a:off x="461683" y="4807758"/>
            <a:ext cx="5791200" cy="6096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bg1"/>
                </a:solidFill>
              </a:rPr>
              <a:t>Standards</a:t>
            </a:r>
            <a:endParaRPr kumimoji="0" lang="en-US" sz="1800" b="1" i="0" u="none" strike="noStrike" cap="none" normalizeH="0" dirty="0">
              <a:ln>
                <a:noFill/>
              </a:ln>
              <a:solidFill>
                <a:schemeClr val="bg1"/>
              </a:solidFill>
              <a:effectLst/>
            </a:endParaRPr>
          </a:p>
        </p:txBody>
      </p:sp>
      <p:sp>
        <p:nvSpPr>
          <p:cNvPr id="12" name="Rectangle 11"/>
          <p:cNvSpPr/>
          <p:nvPr/>
        </p:nvSpPr>
        <p:spPr bwMode="auto">
          <a:xfrm>
            <a:off x="462323" y="4199129"/>
            <a:ext cx="5791200" cy="609600"/>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t>Technical</a:t>
            </a:r>
            <a:r>
              <a:rPr kumimoji="0" lang="en-US" sz="1800" b="1" i="0" u="none" strike="noStrike" cap="none" normalizeH="0" dirty="0">
                <a:ln>
                  <a:noFill/>
                </a:ln>
                <a:effectLst/>
                <a:latin typeface="Arial" charset="0"/>
              </a:rPr>
              <a:t> Interoperability</a:t>
            </a:r>
          </a:p>
          <a:p>
            <a:pPr algn="ctr"/>
            <a:r>
              <a:rPr lang="en-US" sz="1100" b="1" dirty="0"/>
              <a:t>Signals using standard protocols for technically secure data transfer, e.g., TCP/IP</a:t>
            </a:r>
          </a:p>
        </p:txBody>
      </p:sp>
      <p:sp>
        <p:nvSpPr>
          <p:cNvPr id="2" name="Rectangle 1"/>
          <p:cNvSpPr/>
          <p:nvPr/>
        </p:nvSpPr>
        <p:spPr>
          <a:xfrm>
            <a:off x="3124200" y="6345407"/>
            <a:ext cx="5334000" cy="215444"/>
          </a:xfrm>
          <a:prstGeom prst="rect">
            <a:avLst/>
          </a:prstGeom>
        </p:spPr>
        <p:txBody>
          <a:bodyPr wrap="square">
            <a:spAutoFit/>
          </a:bodyPr>
          <a:lstStyle/>
          <a:p>
            <a:r>
              <a:rPr lang="en-US" sz="800" dirty="0">
                <a:latin typeface="+mn-lt"/>
                <a:ea typeface="Times New Roman" panose="02020603050405020304" pitchFamily="18" charset="0"/>
                <a:cs typeface="Times New Roman" panose="02020603050405020304" pitchFamily="18" charset="0"/>
              </a:rPr>
              <a:t>Interoperability Levels: </a:t>
            </a:r>
            <a:r>
              <a:rPr lang="en-US" sz="800" dirty="0" err="1">
                <a:latin typeface="+mn-lt"/>
                <a:ea typeface="Times New Roman" panose="02020603050405020304" pitchFamily="18" charset="0"/>
                <a:cs typeface="Times New Roman" panose="02020603050405020304" pitchFamily="18" charset="0"/>
              </a:rPr>
              <a:t>Blobel</a:t>
            </a:r>
            <a:r>
              <a:rPr lang="en-US" sz="800" dirty="0">
                <a:latin typeface="+mn-lt"/>
                <a:ea typeface="Times New Roman" panose="02020603050405020304" pitchFamily="18" charset="0"/>
                <a:cs typeface="Times New Roman" panose="02020603050405020304" pitchFamily="18" charset="0"/>
              </a:rPr>
              <a:t> B. Introduction into Advanced eHealth – The Personal Health Challenge (Adapted). </a:t>
            </a:r>
            <a:endParaRPr lang="en-US" sz="800" dirty="0">
              <a:latin typeface="+mn-lt"/>
            </a:endParaRPr>
          </a:p>
        </p:txBody>
      </p:sp>
      <p:sp>
        <p:nvSpPr>
          <p:cNvPr id="6" name="TextBox 5"/>
          <p:cNvSpPr txBox="1"/>
          <p:nvPr/>
        </p:nvSpPr>
        <p:spPr>
          <a:xfrm>
            <a:off x="6344672" y="1794078"/>
            <a:ext cx="2418328" cy="523220"/>
          </a:xfrm>
          <a:prstGeom prst="rect">
            <a:avLst/>
          </a:prstGeom>
          <a:noFill/>
          <a:ln>
            <a:solidFill>
              <a:schemeClr val="tx1"/>
            </a:solidFill>
          </a:ln>
        </p:spPr>
        <p:txBody>
          <a:bodyPr wrap="square" rtlCol="0">
            <a:spAutoFit/>
          </a:bodyPr>
          <a:lstStyle/>
          <a:p>
            <a:r>
              <a:rPr lang="en-US" sz="1400" dirty="0"/>
              <a:t>Can we accomplish the clinical task? </a:t>
            </a:r>
            <a:r>
              <a:rPr lang="en-US" sz="1400" dirty="0">
                <a:solidFill>
                  <a:schemeClr val="accent5">
                    <a:lumMod val="50000"/>
                  </a:schemeClr>
                </a:solidFill>
              </a:rPr>
              <a:t>What we want!</a:t>
            </a:r>
          </a:p>
        </p:txBody>
      </p:sp>
      <p:sp>
        <p:nvSpPr>
          <p:cNvPr id="15" name="TextBox 14"/>
          <p:cNvSpPr txBox="1"/>
          <p:nvPr/>
        </p:nvSpPr>
        <p:spPr>
          <a:xfrm>
            <a:off x="6344672" y="2383672"/>
            <a:ext cx="2418328" cy="523220"/>
          </a:xfrm>
          <a:prstGeom prst="rect">
            <a:avLst/>
          </a:prstGeom>
          <a:noFill/>
          <a:ln>
            <a:solidFill>
              <a:schemeClr val="tx1"/>
            </a:solidFill>
          </a:ln>
        </p:spPr>
        <p:txBody>
          <a:bodyPr wrap="square" rtlCol="0">
            <a:spAutoFit/>
          </a:bodyPr>
          <a:lstStyle/>
          <a:p>
            <a:r>
              <a:rPr lang="en-US" sz="1400" dirty="0"/>
              <a:t>Common information model—an understanding</a:t>
            </a:r>
          </a:p>
        </p:txBody>
      </p:sp>
      <p:sp>
        <p:nvSpPr>
          <p:cNvPr id="16" name="TextBox 15"/>
          <p:cNvSpPr txBox="1"/>
          <p:nvPr/>
        </p:nvSpPr>
        <p:spPr>
          <a:xfrm>
            <a:off x="6344672" y="3069333"/>
            <a:ext cx="2418328" cy="1600438"/>
          </a:xfrm>
          <a:prstGeom prst="rect">
            <a:avLst/>
          </a:prstGeom>
          <a:noFill/>
          <a:ln>
            <a:solidFill>
              <a:schemeClr val="tx1"/>
            </a:solidFill>
          </a:ln>
        </p:spPr>
        <p:txBody>
          <a:bodyPr wrap="square" rtlCol="0">
            <a:spAutoFit/>
          </a:bodyPr>
          <a:lstStyle/>
          <a:p>
            <a:endParaRPr lang="en-US" sz="1400" dirty="0"/>
          </a:p>
          <a:p>
            <a:r>
              <a:rPr lang="en-US" sz="1400" dirty="0"/>
              <a:t>Domain independent data exchange—processing of the data at these level is agnostic to the meaning of the data</a:t>
            </a:r>
          </a:p>
          <a:p>
            <a:endParaRPr lang="en-US" sz="1400" dirty="0"/>
          </a:p>
        </p:txBody>
      </p:sp>
      <p:sp>
        <p:nvSpPr>
          <p:cNvPr id="18" name="TextBox 17"/>
          <p:cNvSpPr txBox="1"/>
          <p:nvPr/>
        </p:nvSpPr>
        <p:spPr>
          <a:xfrm>
            <a:off x="6344672" y="4841439"/>
            <a:ext cx="2418328" cy="523220"/>
          </a:xfrm>
          <a:prstGeom prst="rect">
            <a:avLst/>
          </a:prstGeom>
          <a:solidFill>
            <a:schemeClr val="accent5">
              <a:lumMod val="40000"/>
              <a:lumOff val="60000"/>
            </a:schemeClr>
          </a:solidFill>
          <a:ln>
            <a:solidFill>
              <a:schemeClr val="tx1"/>
            </a:solidFill>
          </a:ln>
        </p:spPr>
        <p:txBody>
          <a:bodyPr wrap="square" rtlCol="0">
            <a:spAutoFit/>
          </a:bodyPr>
          <a:lstStyle/>
          <a:p>
            <a:pPr algn="ctr"/>
            <a:r>
              <a:rPr lang="en-US" sz="1400" dirty="0"/>
              <a:t>Standards provide the foundation for each layer</a:t>
            </a:r>
          </a:p>
        </p:txBody>
      </p:sp>
      <p:sp>
        <p:nvSpPr>
          <p:cNvPr id="19" name="Frame 18"/>
          <p:cNvSpPr/>
          <p:nvPr/>
        </p:nvSpPr>
        <p:spPr bwMode="auto">
          <a:xfrm>
            <a:off x="1257300" y="5479638"/>
            <a:ext cx="6705600" cy="528932"/>
          </a:xfrm>
          <a:prstGeom prst="frame">
            <a:avLst>
              <a:gd name="adj1" fmla="val 3830"/>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400" b="1" dirty="0">
                <a:solidFill>
                  <a:schemeClr val="accent5">
                    <a:lumMod val="50000"/>
                  </a:schemeClr>
                </a:solidFill>
              </a:rPr>
              <a:t>What’s important about the data exchange is how it is used in the clinical setting to affect care, change and automate processing workflow. </a:t>
            </a:r>
          </a:p>
        </p:txBody>
      </p:sp>
    </p:spTree>
    <p:extLst>
      <p:ext uri="{BB962C8B-B14F-4D97-AF65-F5344CB8AC3E}">
        <p14:creationId xmlns:p14="http://schemas.microsoft.com/office/powerpoint/2010/main" val="61915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19200" y="838200"/>
            <a:ext cx="6781800" cy="2559050"/>
          </a:xfrm>
        </p:spPr>
        <p:txBody>
          <a:bodyPr/>
          <a:lstStyle/>
          <a:p>
            <a:r>
              <a:rPr lang="en-US" dirty="0"/>
              <a:t>Implementation </a:t>
            </a:r>
            <a:r>
              <a:rPr lang="en-US" dirty="0" smtClean="0"/>
              <a:t>Guides and Profiling </a:t>
            </a:r>
            <a:br>
              <a:rPr lang="en-US" dirty="0" smtClean="0"/>
            </a:br>
            <a:endParaRPr lang="en-US" dirty="0"/>
          </a:p>
        </p:txBody>
      </p:sp>
      <p:sp>
        <p:nvSpPr>
          <p:cNvPr id="2" name="Rectangle 1"/>
          <p:cNvSpPr/>
          <p:nvPr/>
        </p:nvSpPr>
        <p:spPr>
          <a:xfrm>
            <a:off x="685800" y="4343400"/>
            <a:ext cx="7772400" cy="461665"/>
          </a:xfrm>
          <a:prstGeom prst="rect">
            <a:avLst/>
          </a:prstGeom>
        </p:spPr>
        <p:txBody>
          <a:bodyPr wrap="square">
            <a:spAutoFit/>
          </a:bodyPr>
          <a:lstStyle/>
          <a:p>
            <a:pPr algn="ctr"/>
            <a:r>
              <a:rPr lang="en-US" sz="2400" dirty="0">
                <a:solidFill>
                  <a:srgbClr val="C00000"/>
                </a:solidFill>
              </a:rPr>
              <a:t>Conformance Constructs for Applying Constraints</a:t>
            </a:r>
          </a:p>
        </p:txBody>
      </p:sp>
    </p:spTree>
    <p:extLst>
      <p:ext uri="{BB962C8B-B14F-4D97-AF65-F5344CB8AC3E}">
        <p14:creationId xmlns:p14="http://schemas.microsoft.com/office/powerpoint/2010/main" val="3755368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0700" y="389680"/>
            <a:ext cx="6172200" cy="822325"/>
          </a:xfrm>
        </p:spPr>
        <p:txBody>
          <a:bodyPr/>
          <a:lstStyle/>
          <a:p>
            <a:pPr algn="ctr"/>
            <a:r>
              <a:rPr lang="en-US" sz="3200" dirty="0"/>
              <a:t>HL7 v2 Implementation Guide and Message Profiles</a:t>
            </a:r>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25</a:t>
            </a:fld>
            <a:endParaRPr lang="en-US" dirty="0"/>
          </a:p>
        </p:txBody>
      </p:sp>
      <p:pic>
        <p:nvPicPr>
          <p:cNvPr id="6" name="Picture 5">
            <a:extLst>
              <a:ext uri="{FF2B5EF4-FFF2-40B4-BE49-F238E27FC236}">
                <a16:creationId xmlns:a16="http://schemas.microsoft.com/office/drawing/2014/main" id="{628A1CE5-F1CD-4532-B4E7-4421B71B96E3}"/>
              </a:ext>
            </a:extLst>
          </p:cNvPr>
          <p:cNvPicPr/>
          <p:nvPr/>
        </p:nvPicPr>
        <p:blipFill>
          <a:blip r:embed="rId3" cstate="print"/>
          <a:stretch>
            <a:fillRect/>
          </a:stretch>
        </p:blipFill>
        <p:spPr>
          <a:xfrm>
            <a:off x="523875" y="1477645"/>
            <a:ext cx="3819525" cy="4995015"/>
          </a:xfrm>
          <a:prstGeom prst="rect">
            <a:avLst/>
          </a:prstGeom>
        </p:spPr>
      </p:pic>
      <p:pic>
        <p:nvPicPr>
          <p:cNvPr id="7" name="Picture 6">
            <a:extLst>
              <a:ext uri="{FF2B5EF4-FFF2-40B4-BE49-F238E27FC236}">
                <a16:creationId xmlns:a16="http://schemas.microsoft.com/office/drawing/2014/main" id="{F8469061-29DD-476D-8346-796BEFB63426}"/>
              </a:ext>
            </a:extLst>
          </p:cNvPr>
          <p:cNvPicPr/>
          <p:nvPr/>
        </p:nvPicPr>
        <p:blipFill>
          <a:blip r:embed="rId4" cstate="print"/>
          <a:stretch>
            <a:fillRect/>
          </a:stretch>
        </p:blipFill>
        <p:spPr>
          <a:xfrm>
            <a:off x="4953000" y="1496695"/>
            <a:ext cx="3733800" cy="4995015"/>
          </a:xfrm>
          <a:prstGeom prst="rect">
            <a:avLst/>
          </a:prstGeom>
        </p:spPr>
      </p:pic>
      <p:cxnSp>
        <p:nvCxnSpPr>
          <p:cNvPr id="8" name="Straight Arrow Connector 7">
            <a:extLst>
              <a:ext uri="{FF2B5EF4-FFF2-40B4-BE49-F238E27FC236}">
                <a16:creationId xmlns:a16="http://schemas.microsoft.com/office/drawing/2014/main" id="{B901833F-2AE1-440E-87CB-74AE586B6ABA}"/>
              </a:ext>
            </a:extLst>
          </p:cNvPr>
          <p:cNvCxnSpPr>
            <a:cxnSpLocks/>
          </p:cNvCxnSpPr>
          <p:nvPr/>
        </p:nvCxnSpPr>
        <p:spPr bwMode="auto">
          <a:xfrm flipV="1">
            <a:off x="4114800" y="4572000"/>
            <a:ext cx="914400" cy="38100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905352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HL7 v2 Profiling </a:t>
            </a:r>
            <a:r>
              <a:rPr lang="en-US" dirty="0" smtClean="0"/>
              <a:t>Big Picture</a:t>
            </a:r>
            <a:endParaRPr lang="en-US" dirty="0"/>
          </a:p>
        </p:txBody>
      </p:sp>
      <p:sp>
        <p:nvSpPr>
          <p:cNvPr id="4" name="Date Placeholder 3"/>
          <p:cNvSpPr>
            <a:spLocks noGrp="1"/>
          </p:cNvSpPr>
          <p:nvPr>
            <p:ph type="dt" sz="half" idx="10"/>
          </p:nvPr>
        </p:nvSpPr>
        <p:spPr>
          <a:xfrm>
            <a:off x="8075501" y="7000477"/>
            <a:ext cx="838200" cy="152400"/>
          </a:xfrm>
        </p:spPr>
        <p:txBody>
          <a:bodyPr/>
          <a:lstStyle/>
          <a:p>
            <a:fld id="{235313DE-39FF-4199-8686-1B682DE047CF}" type="datetime1">
              <a:rPr lang="en-US"/>
              <a:pPr/>
              <a:t>2/10/2020</a:t>
            </a:fld>
            <a:endParaRPr lang="en-US" dirty="0"/>
          </a:p>
        </p:txBody>
      </p:sp>
      <p:sp>
        <p:nvSpPr>
          <p:cNvPr id="38" name="Slide Number Placeholder 4"/>
          <p:cNvSpPr>
            <a:spLocks noGrp="1"/>
          </p:cNvSpPr>
          <p:nvPr>
            <p:ph type="sldNum" sz="quarter" idx="11"/>
          </p:nvPr>
        </p:nvSpPr>
        <p:spPr>
          <a:xfrm>
            <a:off x="4343400" y="6534150"/>
            <a:ext cx="533400" cy="476250"/>
          </a:xfrm>
        </p:spPr>
        <p:txBody>
          <a:bodyPr/>
          <a:lstStyle/>
          <a:p>
            <a:fld id="{64C44300-96F5-4E68-AEBC-759F83B9379E}" type="slidenum">
              <a:rPr lang="en-US"/>
              <a:pPr/>
              <a:t>26</a:t>
            </a:fld>
            <a:endParaRPr lang="en-US" dirty="0"/>
          </a:p>
        </p:txBody>
      </p:sp>
      <p:sp>
        <p:nvSpPr>
          <p:cNvPr id="39" name="Date Placeholder 3"/>
          <p:cNvSpPr txBox="1">
            <a:spLocks/>
          </p:cNvSpPr>
          <p:nvPr/>
        </p:nvSpPr>
        <p:spPr bwMode="auto">
          <a:xfrm>
            <a:off x="8077200" y="6629400"/>
            <a:ext cx="8382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6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35313DE-39FF-4199-8686-1B682DE047CF}" type="datetime1">
              <a:rPr lang="en-US" smtClean="0"/>
              <a:pPr/>
              <a:t>2/10/2020</a:t>
            </a:fld>
            <a:endParaRPr lang="en-US" dirty="0"/>
          </a:p>
        </p:txBody>
      </p:sp>
      <p:pic>
        <p:nvPicPr>
          <p:cNvPr id="7" name="Picture 6">
            <a:extLst>
              <a:ext uri="{FF2B5EF4-FFF2-40B4-BE49-F238E27FC236}">
                <a16:creationId xmlns:a16="http://schemas.microsoft.com/office/drawing/2014/main" id="{B93DC2C1-9E0A-4159-939E-25037E36FD6B}"/>
              </a:ext>
            </a:extLst>
          </p:cNvPr>
          <p:cNvPicPr/>
          <p:nvPr/>
        </p:nvPicPr>
        <p:blipFill>
          <a:blip r:embed="rId3" cstate="print"/>
          <a:stretch>
            <a:fillRect/>
          </a:stretch>
        </p:blipFill>
        <p:spPr>
          <a:xfrm>
            <a:off x="457200" y="1433829"/>
            <a:ext cx="8305800" cy="4976893"/>
          </a:xfrm>
          <a:prstGeom prst="rect">
            <a:avLst/>
          </a:prstGeom>
        </p:spPr>
      </p:pic>
    </p:spTree>
    <p:extLst>
      <p:ext uri="{BB962C8B-B14F-4D97-AF65-F5344CB8AC3E}">
        <p14:creationId xmlns:p14="http://schemas.microsoft.com/office/powerpoint/2010/main" val="41856259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82918"/>
            <a:ext cx="8153400" cy="822325"/>
          </a:xfrm>
        </p:spPr>
        <p:txBody>
          <a:bodyPr/>
          <a:lstStyle/>
          <a:p>
            <a:r>
              <a:rPr lang="en-US" dirty="0"/>
              <a:t>Conformance Constructs</a:t>
            </a:r>
          </a:p>
        </p:txBody>
      </p:sp>
      <p:sp>
        <p:nvSpPr>
          <p:cNvPr id="8195" name="Rectangle 3"/>
          <p:cNvSpPr>
            <a:spLocks noGrp="1" noChangeArrowheads="1"/>
          </p:cNvSpPr>
          <p:nvPr>
            <p:ph idx="1"/>
          </p:nvPr>
        </p:nvSpPr>
        <p:spPr>
          <a:xfrm>
            <a:off x="304800" y="1524000"/>
            <a:ext cx="8686800" cy="4953000"/>
          </a:xfrm>
        </p:spPr>
        <p:txBody>
          <a:bodyPr>
            <a:normAutofit fontScale="92500"/>
          </a:bodyPr>
          <a:lstStyle/>
          <a:p>
            <a:r>
              <a:rPr lang="en-US" dirty="0">
                <a:solidFill>
                  <a:schemeClr val="accent5">
                    <a:lumMod val="50000"/>
                  </a:schemeClr>
                </a:solidFill>
              </a:rPr>
              <a:t>A means in which to formally, unambiguously, and consistently define requirements (constraints)</a:t>
            </a:r>
          </a:p>
          <a:p>
            <a:r>
              <a:rPr lang="en-US" dirty="0"/>
              <a:t>Constructs provide a formal (“structured”) mechanism for specifying requirements</a:t>
            </a:r>
          </a:p>
          <a:p>
            <a:r>
              <a:rPr lang="en-US" dirty="0"/>
              <a:t>Provides a shorthand notation for expressing explicit statements of requirements</a:t>
            </a:r>
          </a:p>
          <a:p>
            <a:r>
              <a:rPr lang="en-US" dirty="0"/>
              <a:t>Key mechanism used for constraining a standard for a specific use case (= profiling)</a:t>
            </a:r>
          </a:p>
          <a:p>
            <a:r>
              <a:rPr lang="en-US" dirty="0"/>
              <a:t>The “richness” of conformance constructs varies across standards—v2 has a “rich” set</a:t>
            </a:r>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27</a:t>
            </a:fld>
            <a:endParaRPr lang="en-US"/>
          </a:p>
        </p:txBody>
      </p:sp>
    </p:spTree>
    <p:extLst>
      <p:ext uri="{BB962C8B-B14F-4D97-AF65-F5344CB8AC3E}">
        <p14:creationId xmlns:p14="http://schemas.microsoft.com/office/powerpoint/2010/main" val="14485342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482918"/>
            <a:ext cx="8386354" cy="822325"/>
          </a:xfrm>
        </p:spPr>
        <p:txBody>
          <a:bodyPr/>
          <a:lstStyle/>
          <a:p>
            <a:r>
              <a:rPr lang="en-US" sz="3600" dirty="0"/>
              <a:t>Conformance Constructs Unraveled</a:t>
            </a:r>
          </a:p>
        </p:txBody>
      </p:sp>
      <p:sp>
        <p:nvSpPr>
          <p:cNvPr id="8195" name="Rectangle 3"/>
          <p:cNvSpPr>
            <a:spLocks noGrp="1" noChangeArrowheads="1"/>
          </p:cNvSpPr>
          <p:nvPr>
            <p:ph idx="1"/>
          </p:nvPr>
        </p:nvSpPr>
        <p:spPr>
          <a:xfrm>
            <a:off x="345013" y="4352350"/>
            <a:ext cx="8458200" cy="2032642"/>
          </a:xfrm>
        </p:spPr>
        <p:txBody>
          <a:bodyPr>
            <a:normAutofit lnSpcReduction="10000"/>
          </a:bodyPr>
          <a:lstStyle/>
          <a:p>
            <a:pPr marL="274320" lvl="0" indent="-274320" eaLnBrk="0" hangingPunct="0">
              <a:buClrTx/>
              <a:buSzTx/>
              <a:buFont typeface="+mj-lt"/>
              <a:buAutoNum type="arabicParenR"/>
            </a:pPr>
            <a:r>
              <a:rPr lang="en-US" sz="1200" dirty="0">
                <a:solidFill>
                  <a:srgbClr val="000000"/>
                </a:solidFill>
              </a:rPr>
              <a:t>PID-8 (Administrative Sex) SHALL be used to communicate information about the administrative gender of the patient. </a:t>
            </a:r>
            <a:r>
              <a:rPr lang="en-US" sz="1200" dirty="0">
                <a:solidFill>
                  <a:schemeClr val="accent5">
                    <a:lumMod val="50000"/>
                  </a:schemeClr>
                </a:solidFill>
              </a:rPr>
              <a:t>[Data Semantics]</a:t>
            </a:r>
          </a:p>
          <a:p>
            <a:pPr marL="274320" lvl="0" indent="-274320" eaLnBrk="0" hangingPunct="0">
              <a:buClrTx/>
              <a:buSzTx/>
              <a:buFont typeface="+mj-lt"/>
              <a:buAutoNum type="arabicParenR"/>
            </a:pPr>
            <a:r>
              <a:rPr lang="en-US" sz="1200" dirty="0">
                <a:solidFill>
                  <a:srgbClr val="000000"/>
                </a:solidFill>
              </a:rPr>
              <a:t>PID-8 (Administrative Sex) SHALL use the data type IS. </a:t>
            </a:r>
            <a:r>
              <a:rPr lang="en-US" sz="1200" dirty="0">
                <a:solidFill>
                  <a:schemeClr val="accent5">
                    <a:lumMod val="50000"/>
                  </a:schemeClr>
                </a:solidFill>
              </a:rPr>
              <a:t>[Structure] (i.e., a simple coded element)</a:t>
            </a:r>
          </a:p>
          <a:p>
            <a:pPr marL="274320" lvl="0" indent="-274320" eaLnBrk="0" hangingPunct="0">
              <a:buClrTx/>
              <a:buSzTx/>
              <a:buFont typeface="+mj-lt"/>
              <a:buAutoNum type="arabicParenR"/>
            </a:pPr>
            <a:r>
              <a:rPr lang="en-US" sz="1200" dirty="0">
                <a:solidFill>
                  <a:srgbClr val="000000"/>
                </a:solidFill>
              </a:rPr>
              <a:t>PID-8 (Administrative Sex) SHALL be implemented (supported). </a:t>
            </a:r>
            <a:r>
              <a:rPr lang="en-US" sz="1200" dirty="0">
                <a:solidFill>
                  <a:schemeClr val="accent5">
                    <a:lumMod val="50000"/>
                  </a:schemeClr>
                </a:solidFill>
              </a:rPr>
              <a:t>[Usage]</a:t>
            </a:r>
          </a:p>
          <a:p>
            <a:pPr marL="274320" lvl="0" indent="-274320" eaLnBrk="0" hangingPunct="0">
              <a:buClrTx/>
              <a:buSzTx/>
              <a:buFont typeface="+mj-lt"/>
              <a:buAutoNum type="arabicParenR"/>
            </a:pPr>
            <a:r>
              <a:rPr lang="en-US" sz="1200" dirty="0">
                <a:solidFill>
                  <a:srgbClr val="000000"/>
                </a:solidFill>
              </a:rPr>
              <a:t>A value for PID-8 (Administrative Sex) SHALL be present. </a:t>
            </a:r>
            <a:r>
              <a:rPr lang="en-US" sz="1200" dirty="0">
                <a:solidFill>
                  <a:schemeClr val="accent5">
                    <a:lumMod val="50000"/>
                  </a:schemeClr>
                </a:solidFill>
              </a:rPr>
              <a:t>[Usage]</a:t>
            </a:r>
          </a:p>
          <a:p>
            <a:pPr marL="274320" lvl="0" indent="-274320" eaLnBrk="0" hangingPunct="0">
              <a:buClrTx/>
              <a:buSzTx/>
              <a:buFont typeface="+mj-lt"/>
              <a:buAutoNum type="arabicParenR"/>
            </a:pPr>
            <a:r>
              <a:rPr lang="en-US" sz="1200" dirty="0">
                <a:solidFill>
                  <a:srgbClr val="000000"/>
                </a:solidFill>
              </a:rPr>
              <a:t>One and only one instance of PID-8 (Administrative Sex) SHALL be supported. </a:t>
            </a:r>
            <a:r>
              <a:rPr lang="en-US" sz="1200" dirty="0">
                <a:solidFill>
                  <a:schemeClr val="accent5">
                    <a:lumMod val="50000"/>
                  </a:schemeClr>
                </a:solidFill>
              </a:rPr>
              <a:t>[Cardinality]</a:t>
            </a:r>
          </a:p>
          <a:p>
            <a:pPr marL="274320" lvl="0" indent="-274320" eaLnBrk="0" hangingPunct="0">
              <a:buClrTx/>
              <a:buSzTx/>
              <a:buFont typeface="+mj-lt"/>
              <a:buAutoNum type="arabicParenR"/>
            </a:pPr>
            <a:r>
              <a:rPr lang="en-US" sz="1200" dirty="0">
                <a:solidFill>
                  <a:srgbClr val="000000"/>
                </a:solidFill>
              </a:rPr>
              <a:t>One and only one instance of PID-8 (Administrative Sex) SHALL be present. </a:t>
            </a:r>
            <a:r>
              <a:rPr lang="en-US" sz="1200" dirty="0">
                <a:solidFill>
                  <a:schemeClr val="accent5">
                    <a:lumMod val="50000"/>
                  </a:schemeClr>
                </a:solidFill>
              </a:rPr>
              <a:t>[Cardinality]</a:t>
            </a:r>
          </a:p>
          <a:p>
            <a:pPr marL="274320" lvl="0" indent="-274320" eaLnBrk="0" hangingPunct="0">
              <a:buClrTx/>
              <a:buSzTx/>
              <a:buFont typeface="+mj-lt"/>
              <a:buAutoNum type="arabicParenR"/>
            </a:pPr>
            <a:r>
              <a:rPr lang="en-US" sz="1200" dirty="0">
                <a:solidFill>
                  <a:srgbClr val="000000"/>
                </a:solidFill>
              </a:rPr>
              <a:t>The implementation SHALL support all codes (concepts) in the HL70001 value set specification. </a:t>
            </a:r>
            <a:r>
              <a:rPr lang="en-US" sz="1200" dirty="0">
                <a:solidFill>
                  <a:schemeClr val="accent5">
                    <a:lumMod val="50000"/>
                  </a:schemeClr>
                </a:solidFill>
              </a:rPr>
              <a:t>[Value Set]</a:t>
            </a:r>
          </a:p>
          <a:p>
            <a:pPr marL="274320" lvl="0" indent="-274320" eaLnBrk="0" hangingPunct="0">
              <a:buClrTx/>
              <a:buSzTx/>
              <a:buFont typeface="+mj-lt"/>
              <a:buAutoNum type="arabicParenR"/>
            </a:pPr>
            <a:r>
              <a:rPr lang="en-US" sz="1200" dirty="0">
                <a:solidFill>
                  <a:srgbClr val="000000"/>
                </a:solidFill>
              </a:rPr>
              <a:t>The implementation SHALL support only the codes (concepts) in the HL70001 value set specification</a:t>
            </a:r>
            <a:r>
              <a:rPr lang="en-US" sz="1200" dirty="0">
                <a:solidFill>
                  <a:schemeClr val="accent5">
                    <a:lumMod val="50000"/>
                  </a:schemeClr>
                </a:solidFill>
              </a:rPr>
              <a:t>*</a:t>
            </a:r>
            <a:r>
              <a:rPr lang="en-US" sz="1200" dirty="0">
                <a:solidFill>
                  <a:srgbClr val="000000"/>
                </a:solidFill>
              </a:rPr>
              <a:t>. </a:t>
            </a:r>
            <a:r>
              <a:rPr lang="en-US" sz="1200" dirty="0">
                <a:solidFill>
                  <a:schemeClr val="accent5">
                    <a:lumMod val="50000"/>
                  </a:schemeClr>
                </a:solidFill>
              </a:rPr>
              <a:t>[Value Set]</a:t>
            </a:r>
          </a:p>
          <a:p>
            <a:pPr marL="274320" lvl="0" indent="-274320" eaLnBrk="0" hangingPunct="0">
              <a:buClrTx/>
              <a:buSzTx/>
              <a:buFont typeface="+mj-lt"/>
              <a:buAutoNum type="arabicParenR"/>
            </a:pPr>
            <a:r>
              <a:rPr lang="en-US" sz="1200" dirty="0">
                <a:solidFill>
                  <a:srgbClr val="000000"/>
                </a:solidFill>
              </a:rPr>
              <a:t>PID-8 (Administrative Sex) SHALL be valued with a code in the HL70001 value set. </a:t>
            </a:r>
            <a:r>
              <a:rPr lang="en-US" sz="1200" dirty="0">
                <a:solidFill>
                  <a:schemeClr val="accent5">
                    <a:lumMod val="50000"/>
                  </a:schemeClr>
                </a:solidFill>
              </a:rPr>
              <a:t>[Value Set]</a:t>
            </a:r>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28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169652657"/>
              </p:ext>
            </p:extLst>
          </p:nvPr>
        </p:nvGraphicFramePr>
        <p:xfrm>
          <a:off x="457200" y="1754973"/>
          <a:ext cx="8310154" cy="1881665"/>
        </p:xfrm>
        <a:graphic>
          <a:graphicData uri="http://schemas.openxmlformats.org/drawingml/2006/table">
            <a:tbl>
              <a:tblPr firstRow="1" firstCol="1" bandRow="1"/>
              <a:tblGrid>
                <a:gridCol w="762000">
                  <a:extLst>
                    <a:ext uri="{9D8B030D-6E8A-4147-A177-3AD203B41FA5}">
                      <a16:colId xmlns:a16="http://schemas.microsoft.com/office/drawing/2014/main" val="1534530844"/>
                    </a:ext>
                  </a:extLst>
                </a:gridCol>
                <a:gridCol w="1676400">
                  <a:extLst>
                    <a:ext uri="{9D8B030D-6E8A-4147-A177-3AD203B41FA5}">
                      <a16:colId xmlns:a16="http://schemas.microsoft.com/office/drawing/2014/main" val="1642269481"/>
                    </a:ext>
                  </a:extLst>
                </a:gridCol>
                <a:gridCol w="685800">
                  <a:extLst>
                    <a:ext uri="{9D8B030D-6E8A-4147-A177-3AD203B41FA5}">
                      <a16:colId xmlns:a16="http://schemas.microsoft.com/office/drawing/2014/main" val="1950559298"/>
                    </a:ext>
                  </a:extLst>
                </a:gridCol>
                <a:gridCol w="838200">
                  <a:extLst>
                    <a:ext uri="{9D8B030D-6E8A-4147-A177-3AD203B41FA5}">
                      <a16:colId xmlns:a16="http://schemas.microsoft.com/office/drawing/2014/main" val="3229532652"/>
                    </a:ext>
                  </a:extLst>
                </a:gridCol>
                <a:gridCol w="685800">
                  <a:extLst>
                    <a:ext uri="{9D8B030D-6E8A-4147-A177-3AD203B41FA5}">
                      <a16:colId xmlns:a16="http://schemas.microsoft.com/office/drawing/2014/main" val="196597383"/>
                    </a:ext>
                  </a:extLst>
                </a:gridCol>
                <a:gridCol w="914400">
                  <a:extLst>
                    <a:ext uri="{9D8B030D-6E8A-4147-A177-3AD203B41FA5}">
                      <a16:colId xmlns:a16="http://schemas.microsoft.com/office/drawing/2014/main" val="1099423932"/>
                    </a:ext>
                  </a:extLst>
                </a:gridCol>
                <a:gridCol w="990600">
                  <a:extLst>
                    <a:ext uri="{9D8B030D-6E8A-4147-A177-3AD203B41FA5}">
                      <a16:colId xmlns:a16="http://schemas.microsoft.com/office/drawing/2014/main" val="3220018639"/>
                    </a:ext>
                  </a:extLst>
                </a:gridCol>
                <a:gridCol w="1756954">
                  <a:extLst>
                    <a:ext uri="{9D8B030D-6E8A-4147-A177-3AD203B41FA5}">
                      <a16:colId xmlns:a16="http://schemas.microsoft.com/office/drawing/2014/main" val="787331592"/>
                    </a:ext>
                  </a:extLst>
                </a:gridCol>
              </a:tblGrid>
              <a:tr h="269561">
                <a:tc>
                  <a:txBody>
                    <a:bodyPr/>
                    <a:lstStyle/>
                    <a:p>
                      <a:pPr marL="0" marR="0" algn="just">
                        <a:spcBef>
                          <a:spcPts val="0"/>
                        </a:spcBef>
                        <a:spcAft>
                          <a:spcPts val="0"/>
                        </a:spcAft>
                      </a:pPr>
                      <a:r>
                        <a:rPr lang="en-US" sz="1400" b="1" baseline="0" dirty="0">
                          <a:solidFill>
                            <a:schemeClr val="bg1"/>
                          </a:solidFill>
                          <a:effectLst/>
                          <a:latin typeface="+mn-lt"/>
                          <a:ea typeface="Times New Roman" panose="02020603050405020304" pitchFamily="18" charset="0"/>
                          <a:cs typeface="Times New Roman" panose="02020603050405020304" pitchFamily="18" charset="0"/>
                        </a:rPr>
                        <a:t>SEQ</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just">
                        <a:spcBef>
                          <a:spcPts val="0"/>
                        </a:spcBef>
                        <a:spcAft>
                          <a:spcPts val="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Element</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just">
                        <a:spcBef>
                          <a:spcPts val="0"/>
                        </a:spcBef>
                        <a:spcAft>
                          <a:spcPts val="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Data Type</a:t>
                      </a: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just">
                        <a:spcBef>
                          <a:spcPts val="0"/>
                        </a:spcBef>
                        <a:spcAft>
                          <a:spcPts val="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Usage</a:t>
                      </a: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just">
                        <a:spcBef>
                          <a:spcPts val="0"/>
                        </a:spcBef>
                        <a:spcAft>
                          <a:spcPts val="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Card.</a:t>
                      </a: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just">
                        <a:spcBef>
                          <a:spcPts val="0"/>
                        </a:spcBef>
                        <a:spcAft>
                          <a:spcPts val="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Value </a:t>
                      </a:r>
                    </a:p>
                    <a:p>
                      <a:pPr marL="0" marR="0" algn="just">
                        <a:spcBef>
                          <a:spcPts val="0"/>
                        </a:spcBef>
                        <a:spcAft>
                          <a:spcPts val="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Set</a:t>
                      </a: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just">
                        <a:spcBef>
                          <a:spcPts val="0"/>
                        </a:spcBef>
                        <a:spcAft>
                          <a:spcPts val="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Binding</a:t>
                      </a:r>
                    </a:p>
                    <a:p>
                      <a:pPr marL="0" marR="0" algn="just">
                        <a:spcBef>
                          <a:spcPts val="0"/>
                        </a:spcBef>
                        <a:spcAft>
                          <a:spcPts val="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Strength</a:t>
                      </a: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just">
                        <a:spcBef>
                          <a:spcPts val="0"/>
                        </a:spcBef>
                        <a:spcAft>
                          <a:spcPts val="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Comment</a:t>
                      </a: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2840965747"/>
                  </a:ext>
                </a:extLst>
              </a:tr>
              <a:tr h="290989">
                <a:tc>
                  <a:txBody>
                    <a:bodyPr/>
                    <a:lstStyle/>
                    <a:p>
                      <a:pPr marL="0" marR="0" algn="just">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a:t>
                      </a: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endParaRPr lang="en-US" sz="1400" dirty="0">
                        <a:latin typeface="+mn-lt"/>
                      </a:endParaRP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endParaRPr lang="en-US" sz="1400" dirty="0">
                        <a:latin typeface="+mn-lt"/>
                      </a:endParaRP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endParaRPr lang="en-US" sz="1400" dirty="0">
                        <a:latin typeface="+mn-lt"/>
                      </a:endParaRP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endParaRPr lang="en-US" sz="1400" dirty="0">
                        <a:latin typeface="+mn-lt"/>
                      </a:endParaRP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endParaRPr lang="en-US" sz="1400" dirty="0">
                        <a:latin typeface="+mn-lt"/>
                      </a:endParaRP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endParaRPr lang="en-US" sz="1400" dirty="0">
                        <a:latin typeface="+mn-lt"/>
                      </a:endParaRP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endParaRPr lang="en-US" sz="1400" dirty="0">
                        <a:latin typeface="+mn-lt"/>
                      </a:endParaRP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95724747"/>
                  </a:ext>
                </a:extLst>
              </a:tr>
              <a:tr h="290989">
                <a:tc>
                  <a:txBody>
                    <a:bodyPr/>
                    <a:lstStyle/>
                    <a:p>
                      <a:pPr marL="0" marR="0" algn="l">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PID-8</a:t>
                      </a: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gn="just">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Adminis­trative Sex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gn="just">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IS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gn="just">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gn="just">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gn="just">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HL70001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gn="just">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Required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en-US" sz="1400" dirty="0" smtClean="0">
                          <a:effectLst/>
                          <a:latin typeface="+mn-lt"/>
                          <a:ea typeface="Times New Roman" panose="02020603050405020304" pitchFamily="18" charset="0"/>
                          <a:cs typeface="Times New Roman" panose="02020603050405020304" pitchFamily="18" charset="0"/>
                        </a:rPr>
                        <a:t>For</a:t>
                      </a:r>
                      <a:r>
                        <a:rPr lang="en-US" sz="1400" baseline="0" dirty="0" smtClean="0">
                          <a:effectLst/>
                          <a:latin typeface="+mn-lt"/>
                          <a:ea typeface="Times New Roman" panose="02020603050405020304" pitchFamily="18" charset="0"/>
                          <a:cs typeface="Times New Roman" panose="02020603050405020304" pitchFamily="18" charset="0"/>
                        </a:rPr>
                        <a:t> Room </a:t>
                      </a:r>
                      <a:r>
                        <a:rPr lang="en-US" sz="1400" baseline="0" dirty="0" err="1" smtClean="0">
                          <a:effectLst/>
                          <a:latin typeface="+mn-lt"/>
                          <a:ea typeface="Times New Roman" panose="02020603050405020304" pitchFamily="18" charset="0"/>
                          <a:cs typeface="Times New Roman" panose="02020603050405020304" pitchFamily="18" charset="0"/>
                        </a:rPr>
                        <a:t>Assignmt</a:t>
                      </a:r>
                      <a:endParaRPr lang="en-US" sz="1400" dirty="0">
                        <a:effectLst/>
                        <a:latin typeface="+mn-lt"/>
                        <a:ea typeface="Times New Roman" panose="02020603050405020304" pitchFamily="18" charset="0"/>
                        <a:cs typeface="Times New Roman" panose="02020603050405020304" pitchFamily="18" charset="0"/>
                      </a:endParaRPr>
                    </a:p>
                  </a:txBody>
                  <a:tcPr marL="62288" marR="62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439775861"/>
                  </a:ext>
                </a:extLst>
              </a:tr>
              <a:tr h="290989">
                <a:tc>
                  <a:txBody>
                    <a:bodyPr/>
                    <a:lstStyle/>
                    <a:p>
                      <a:pPr marL="0" marR="0" algn="l">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PID-9</a:t>
                      </a: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just">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Patient Alias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just">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just">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just">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just">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just">
                        <a:spcBef>
                          <a:spcPts val="0"/>
                        </a:spcBef>
                        <a:spcAft>
                          <a:spcPts val="600"/>
                        </a:spcAft>
                      </a:pP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just">
                        <a:spcBef>
                          <a:spcPts val="0"/>
                        </a:spcBef>
                        <a:spcAft>
                          <a:spcPts val="600"/>
                        </a:spcAft>
                      </a:pPr>
                      <a:endParaRPr lang="en-US" sz="1400" dirty="0">
                        <a:effectLst/>
                        <a:latin typeface="+mn-lt"/>
                        <a:ea typeface="Times New Roman" panose="02020603050405020304" pitchFamily="18" charset="0"/>
                        <a:cs typeface="Times New Roman" panose="02020603050405020304" pitchFamily="18" charset="0"/>
                      </a:endParaRPr>
                    </a:p>
                  </a:txBody>
                  <a:tcPr marL="62288" marR="62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72136337"/>
                  </a:ext>
                </a:extLst>
              </a:tr>
              <a:tr h="290989">
                <a:tc>
                  <a:txBody>
                    <a:bodyPr/>
                    <a:lstStyle/>
                    <a:p>
                      <a:pPr marL="0" marR="0" algn="l">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PID-10</a:t>
                      </a: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just">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Race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just">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CWE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just">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just">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just">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HL70005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just">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Required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just">
                        <a:spcBef>
                          <a:spcPts val="0"/>
                        </a:spcBef>
                        <a:spcAft>
                          <a:spcPts val="600"/>
                        </a:spcAft>
                      </a:pPr>
                      <a:r>
                        <a:rPr lang="en-US" sz="1400" dirty="0">
                          <a:effectLst/>
                          <a:latin typeface="+mn-lt"/>
                          <a:ea typeface="Times New Roman" panose="02020603050405020304" pitchFamily="18" charset="0"/>
                          <a:cs typeface="Times New Roman" panose="02020603050405020304" pitchFamily="18" charset="0"/>
                        </a:rPr>
                        <a:t>Patient’s Race</a:t>
                      </a:r>
                    </a:p>
                  </a:txBody>
                  <a:tcPr marL="62288" marR="622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9946216"/>
                  </a:ext>
                </a:extLst>
              </a:tr>
              <a:tr h="290989">
                <a:tc>
                  <a:txBody>
                    <a:bodyPr/>
                    <a:lstStyle/>
                    <a:p>
                      <a:pPr marL="0" marR="0" algn="l">
                        <a:spcBef>
                          <a:spcPts val="0"/>
                        </a:spcBef>
                        <a:spcAft>
                          <a:spcPts val="0"/>
                        </a:spcAft>
                      </a:pPr>
                      <a:r>
                        <a:rPr lang="en-US" sz="1400" b="1" dirty="0">
                          <a:effectLst/>
                          <a:latin typeface="+mn-lt"/>
                          <a:ea typeface="Times New Roman" panose="02020603050405020304" pitchFamily="18" charset="0"/>
                          <a:cs typeface="Times New Roman" panose="02020603050405020304" pitchFamily="18" charset="0"/>
                        </a:rPr>
                        <a:t>…</a:t>
                      </a: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just">
                        <a:spcBef>
                          <a:spcPts val="0"/>
                        </a:spcBef>
                        <a:spcAft>
                          <a:spcPts val="600"/>
                        </a:spcAft>
                      </a:pPr>
                      <a:endParaRPr lang="en-US" sz="1400" dirty="0">
                        <a:effectLst/>
                        <a:latin typeface="+mn-lt"/>
                        <a:ea typeface="Times New Roman" panose="02020603050405020304" pitchFamily="18" charset="0"/>
                        <a:cs typeface="Times New Roman" panose="02020603050405020304" pitchFamily="18" charset="0"/>
                      </a:endParaRP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just">
                        <a:spcBef>
                          <a:spcPts val="0"/>
                        </a:spcBef>
                        <a:spcAft>
                          <a:spcPts val="600"/>
                        </a:spcAft>
                      </a:pPr>
                      <a:endParaRPr lang="en-US" sz="1400" dirty="0">
                        <a:effectLst/>
                        <a:latin typeface="+mn-lt"/>
                        <a:ea typeface="Times New Roman" panose="02020603050405020304" pitchFamily="18" charset="0"/>
                        <a:cs typeface="Times New Roman" panose="02020603050405020304" pitchFamily="18" charset="0"/>
                      </a:endParaRP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just">
                        <a:spcBef>
                          <a:spcPts val="0"/>
                        </a:spcBef>
                        <a:spcAft>
                          <a:spcPts val="600"/>
                        </a:spcAft>
                      </a:pPr>
                      <a:endParaRPr lang="en-US" sz="1400" dirty="0">
                        <a:effectLst/>
                        <a:latin typeface="+mn-lt"/>
                        <a:ea typeface="Times New Roman" panose="02020603050405020304" pitchFamily="18" charset="0"/>
                        <a:cs typeface="Times New Roman" panose="02020603050405020304" pitchFamily="18" charset="0"/>
                      </a:endParaRP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just">
                        <a:spcBef>
                          <a:spcPts val="0"/>
                        </a:spcBef>
                        <a:spcAft>
                          <a:spcPts val="600"/>
                        </a:spcAft>
                      </a:pPr>
                      <a:endParaRPr lang="en-US" sz="1400" dirty="0">
                        <a:effectLst/>
                        <a:latin typeface="+mn-lt"/>
                        <a:ea typeface="Times New Roman" panose="02020603050405020304" pitchFamily="18" charset="0"/>
                        <a:cs typeface="Times New Roman" panose="02020603050405020304" pitchFamily="18" charset="0"/>
                      </a:endParaRP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just">
                        <a:spcBef>
                          <a:spcPts val="0"/>
                        </a:spcBef>
                        <a:spcAft>
                          <a:spcPts val="600"/>
                        </a:spcAft>
                      </a:pPr>
                      <a:endParaRPr lang="en-US" sz="1400" dirty="0">
                        <a:effectLst/>
                        <a:latin typeface="+mn-lt"/>
                        <a:ea typeface="Times New Roman" panose="02020603050405020304" pitchFamily="18" charset="0"/>
                        <a:cs typeface="Times New Roman" panose="02020603050405020304" pitchFamily="18" charset="0"/>
                      </a:endParaRP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just">
                        <a:spcBef>
                          <a:spcPts val="0"/>
                        </a:spcBef>
                        <a:spcAft>
                          <a:spcPts val="600"/>
                        </a:spcAft>
                      </a:pPr>
                      <a:endParaRPr lang="en-US" sz="1400" dirty="0">
                        <a:effectLst/>
                        <a:latin typeface="+mn-lt"/>
                        <a:ea typeface="Times New Roman" panose="02020603050405020304" pitchFamily="18" charset="0"/>
                        <a:cs typeface="Times New Roman" panose="02020603050405020304" pitchFamily="18" charset="0"/>
                      </a:endParaRP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just">
                        <a:spcBef>
                          <a:spcPts val="0"/>
                        </a:spcBef>
                        <a:spcAft>
                          <a:spcPts val="600"/>
                        </a:spcAft>
                      </a:pPr>
                      <a:endParaRPr lang="en-US" sz="1400" dirty="0">
                        <a:effectLst/>
                        <a:latin typeface="+mn-lt"/>
                        <a:ea typeface="Times New Roman" panose="02020603050405020304" pitchFamily="18" charset="0"/>
                        <a:cs typeface="Times New Roman" panose="02020603050405020304" pitchFamily="18" charset="0"/>
                      </a:endParaRPr>
                    </a:p>
                  </a:txBody>
                  <a:tcPr marL="62288" marR="622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0040990"/>
                  </a:ext>
                </a:extLst>
              </a:tr>
            </a:tbl>
          </a:graphicData>
        </a:graphic>
      </p:graphicFrame>
      <p:sp>
        <p:nvSpPr>
          <p:cNvPr id="2" name="TextBox 1"/>
          <p:cNvSpPr txBox="1"/>
          <p:nvPr/>
        </p:nvSpPr>
        <p:spPr>
          <a:xfrm>
            <a:off x="457200" y="3833860"/>
            <a:ext cx="4572001" cy="369332"/>
          </a:xfrm>
          <a:prstGeom prst="rect">
            <a:avLst/>
          </a:prstGeom>
          <a:solidFill>
            <a:schemeClr val="accent5">
              <a:lumMod val="50000"/>
            </a:schemeClr>
          </a:solidFill>
        </p:spPr>
        <p:txBody>
          <a:bodyPr wrap="square" rtlCol="0">
            <a:spAutoFit/>
          </a:bodyPr>
          <a:lstStyle/>
          <a:p>
            <a:r>
              <a:rPr lang="en-US" b="1" u="sng" dirty="0">
                <a:solidFill>
                  <a:schemeClr val="bg1"/>
                </a:solidFill>
              </a:rPr>
              <a:t>PID-8 Row Explicit List of Requirements</a:t>
            </a:r>
          </a:p>
        </p:txBody>
      </p:sp>
      <p:sp>
        <p:nvSpPr>
          <p:cNvPr id="8" name="TextBox 7"/>
          <p:cNvSpPr txBox="1"/>
          <p:nvPr/>
        </p:nvSpPr>
        <p:spPr>
          <a:xfrm>
            <a:off x="5181600" y="3833860"/>
            <a:ext cx="3585754" cy="369332"/>
          </a:xfrm>
          <a:prstGeom prst="rect">
            <a:avLst/>
          </a:prstGeom>
          <a:solidFill>
            <a:schemeClr val="accent5">
              <a:lumMod val="50000"/>
            </a:schemeClr>
          </a:solidFill>
        </p:spPr>
        <p:txBody>
          <a:bodyPr wrap="square" rtlCol="0">
            <a:spAutoFit/>
          </a:bodyPr>
          <a:lstStyle/>
          <a:p>
            <a:pPr algn="ctr"/>
            <a:r>
              <a:rPr lang="en-US" b="1" u="sng" dirty="0">
                <a:solidFill>
                  <a:schemeClr val="bg1"/>
                </a:solidFill>
              </a:rPr>
              <a:t>HL7 v2 Example for Sender</a:t>
            </a:r>
          </a:p>
        </p:txBody>
      </p:sp>
      <p:sp>
        <p:nvSpPr>
          <p:cNvPr id="3" name="TextBox 2"/>
          <p:cNvSpPr txBox="1"/>
          <p:nvPr/>
        </p:nvSpPr>
        <p:spPr>
          <a:xfrm>
            <a:off x="5602877" y="6336461"/>
            <a:ext cx="2743199" cy="246221"/>
          </a:xfrm>
          <a:prstGeom prst="rect">
            <a:avLst/>
          </a:prstGeom>
          <a:noFill/>
        </p:spPr>
        <p:txBody>
          <a:bodyPr wrap="square" rtlCol="0">
            <a:spAutoFit/>
          </a:bodyPr>
          <a:lstStyle/>
          <a:p>
            <a:r>
              <a:rPr lang="en-US" sz="1000" dirty="0">
                <a:solidFill>
                  <a:schemeClr val="accent5">
                    <a:lumMod val="50000"/>
                  </a:schemeClr>
                </a:solidFill>
              </a:rPr>
              <a:t>* </a:t>
            </a:r>
            <a:r>
              <a:rPr lang="en-US" sz="1000" dirty="0"/>
              <a:t>Value Set assumed to be Closed and Static</a:t>
            </a:r>
          </a:p>
        </p:txBody>
      </p:sp>
      <p:sp>
        <p:nvSpPr>
          <p:cNvPr id="10" name="Frame 9"/>
          <p:cNvSpPr/>
          <p:nvPr/>
        </p:nvSpPr>
        <p:spPr bwMode="auto">
          <a:xfrm>
            <a:off x="7277100" y="4742289"/>
            <a:ext cx="1600200" cy="886144"/>
          </a:xfrm>
          <a:prstGeom prst="frame">
            <a:avLst>
              <a:gd name="adj1" fmla="val 3830"/>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accent5">
                    <a:lumMod val="50000"/>
                  </a:schemeClr>
                </a:solidFill>
              </a:rPr>
              <a:t>Which do you prefer?</a:t>
            </a:r>
            <a:endParaRPr kumimoji="0" lang="en-US" sz="1800" b="1" i="0" u="none" strike="noStrike" cap="none" normalizeH="0" baseline="0" dirty="0">
              <a:ln>
                <a:noFill/>
              </a:ln>
              <a:solidFill>
                <a:schemeClr val="accent5">
                  <a:lumMod val="50000"/>
                </a:schemeClr>
              </a:solidFill>
              <a:effectLst/>
              <a:latin typeface="Arial" charset="0"/>
            </a:endParaRPr>
          </a:p>
        </p:txBody>
      </p:sp>
    </p:spTree>
    <p:extLst>
      <p:ext uri="{BB962C8B-B14F-4D97-AF65-F5344CB8AC3E}">
        <p14:creationId xmlns:p14="http://schemas.microsoft.com/office/powerpoint/2010/main" val="2830923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Conformance Constructs</a:t>
            </a:r>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a:p>
        </p:txBody>
      </p:sp>
      <p:sp>
        <p:nvSpPr>
          <p:cNvPr id="5" name="Slide Number Placeholder 4"/>
          <p:cNvSpPr>
            <a:spLocks noGrp="1"/>
          </p:cNvSpPr>
          <p:nvPr>
            <p:ph type="sldNum" sz="quarter" idx="11"/>
          </p:nvPr>
        </p:nvSpPr>
        <p:spPr>
          <a:xfrm>
            <a:off x="3962400" y="6467475"/>
            <a:ext cx="533400" cy="476250"/>
          </a:xfrm>
        </p:spPr>
        <p:txBody>
          <a:bodyPr/>
          <a:lstStyle/>
          <a:p>
            <a:fld id="{64C44300-96F5-4E68-AEBC-759F83B9379E}" type="slidenum">
              <a:rPr lang="en-US"/>
              <a:pPr/>
              <a:t>29</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307246313"/>
              </p:ext>
            </p:extLst>
          </p:nvPr>
        </p:nvGraphicFramePr>
        <p:xfrm>
          <a:off x="571500" y="1566981"/>
          <a:ext cx="7848600" cy="4740927"/>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603074847"/>
                    </a:ext>
                  </a:extLst>
                </a:gridCol>
                <a:gridCol w="4114800">
                  <a:extLst>
                    <a:ext uri="{9D8B030D-6E8A-4147-A177-3AD203B41FA5}">
                      <a16:colId xmlns:a16="http://schemas.microsoft.com/office/drawing/2014/main" val="3301682325"/>
                    </a:ext>
                  </a:extLst>
                </a:gridCol>
                <a:gridCol w="2362200">
                  <a:extLst>
                    <a:ext uri="{9D8B030D-6E8A-4147-A177-3AD203B41FA5}">
                      <a16:colId xmlns:a16="http://schemas.microsoft.com/office/drawing/2014/main" val="2583276561"/>
                    </a:ext>
                  </a:extLst>
                </a:gridCol>
              </a:tblGrid>
              <a:tr h="665909">
                <a:tc>
                  <a:txBody>
                    <a:bodyPr/>
                    <a:lstStyle/>
                    <a:p>
                      <a:r>
                        <a:rPr lang="en-US" dirty="0"/>
                        <a:t>Construct</a:t>
                      </a:r>
                    </a:p>
                  </a:txBody>
                  <a:tcPr>
                    <a:solidFill>
                      <a:schemeClr val="accent5">
                        <a:lumMod val="50000"/>
                      </a:schemeClr>
                    </a:solidFill>
                  </a:tcPr>
                </a:tc>
                <a:tc>
                  <a:txBody>
                    <a:bodyPr/>
                    <a:lstStyle/>
                    <a:p>
                      <a:r>
                        <a:rPr lang="en-US" dirty="0"/>
                        <a:t>Definition</a:t>
                      </a:r>
                    </a:p>
                  </a:txBody>
                  <a:tcPr>
                    <a:solidFill>
                      <a:schemeClr val="accent5">
                        <a:lumMod val="50000"/>
                      </a:schemeClr>
                    </a:solidFill>
                  </a:tcPr>
                </a:tc>
                <a:tc>
                  <a:txBody>
                    <a:bodyPr/>
                    <a:lstStyle/>
                    <a:p>
                      <a:r>
                        <a:rPr lang="en-US" dirty="0"/>
                        <a:t>Examples</a:t>
                      </a:r>
                    </a:p>
                  </a:txBody>
                  <a:tcPr>
                    <a:solidFill>
                      <a:schemeClr val="accent5">
                        <a:lumMod val="50000"/>
                      </a:schemeClr>
                    </a:solidFill>
                  </a:tcPr>
                </a:tc>
                <a:extLst>
                  <a:ext uri="{0D108BD9-81ED-4DB2-BD59-A6C34878D82A}">
                    <a16:rowId xmlns:a16="http://schemas.microsoft.com/office/drawing/2014/main" val="2668299697"/>
                  </a:ext>
                </a:extLst>
              </a:tr>
              <a:tr h="665909">
                <a:tc>
                  <a:txBody>
                    <a:bodyPr/>
                    <a:lstStyle/>
                    <a:p>
                      <a:r>
                        <a:rPr lang="en-US" b="1" dirty="0"/>
                        <a:t>Usage</a:t>
                      </a:r>
                    </a:p>
                  </a:txBody>
                  <a:tcPr>
                    <a:solidFill>
                      <a:schemeClr val="accent5">
                        <a:lumMod val="40000"/>
                        <a:lumOff val="60000"/>
                      </a:schemeClr>
                    </a:solidFill>
                  </a:tcPr>
                </a:tc>
                <a:tc>
                  <a:txBody>
                    <a:bodyPr/>
                    <a:lstStyle/>
                    <a:p>
                      <a:r>
                        <a:rPr lang="en-US" dirty="0"/>
                        <a:t>Indicates requirements for element support and presence</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Mandatory (M)</a:t>
                      </a:r>
                    </a:p>
                    <a:p>
                      <a:r>
                        <a:rPr lang="en-US" dirty="0"/>
                        <a:t>Required (R)</a:t>
                      </a:r>
                    </a:p>
                  </a:txBody>
                  <a:tcPr>
                    <a:solidFill>
                      <a:schemeClr val="bg1">
                        <a:lumMod val="85000"/>
                      </a:schemeClr>
                    </a:solidFill>
                  </a:tcPr>
                </a:tc>
                <a:extLst>
                  <a:ext uri="{0D108BD9-81ED-4DB2-BD59-A6C34878D82A}">
                    <a16:rowId xmlns:a16="http://schemas.microsoft.com/office/drawing/2014/main" val="4197599568"/>
                  </a:ext>
                </a:extLst>
              </a:tr>
              <a:tr h="861503">
                <a:tc>
                  <a:txBody>
                    <a:bodyPr/>
                    <a:lstStyle/>
                    <a:p>
                      <a:r>
                        <a:rPr lang="en-US" b="1" dirty="0"/>
                        <a:t>Cardinality</a:t>
                      </a:r>
                    </a:p>
                  </a:txBody>
                  <a:tcPr>
                    <a:solidFill>
                      <a:schemeClr val="accent5">
                        <a:lumMod val="40000"/>
                        <a:lumOff val="60000"/>
                      </a:schemeClr>
                    </a:solidFill>
                  </a:tcPr>
                </a:tc>
                <a:tc>
                  <a:txBody>
                    <a:bodyPr/>
                    <a:lstStyle/>
                    <a:p>
                      <a:r>
                        <a:rPr lang="en-US" dirty="0"/>
                        <a:t>Indicates the number of occurrences for an element by specifying the minimum and maximum bounds</a:t>
                      </a:r>
                    </a:p>
                  </a:txBody>
                  <a:tcPr>
                    <a:solidFill>
                      <a:schemeClr val="bg1">
                        <a:lumMod val="95000"/>
                      </a:schemeClr>
                    </a:solidFill>
                  </a:tcPr>
                </a:tc>
                <a:tc>
                  <a:txBody>
                    <a:bodyPr/>
                    <a:lstStyle/>
                    <a:p>
                      <a:r>
                        <a:rPr lang="en-US" dirty="0"/>
                        <a:t>[0..1]</a:t>
                      </a:r>
                    </a:p>
                    <a:p>
                      <a:r>
                        <a:rPr lang="en-US" dirty="0"/>
                        <a:t>[1..1]</a:t>
                      </a:r>
                    </a:p>
                    <a:p>
                      <a:r>
                        <a:rPr lang="en-US" dirty="0"/>
                        <a:t>[1..*]</a:t>
                      </a:r>
                    </a:p>
                  </a:txBody>
                  <a:tcPr>
                    <a:solidFill>
                      <a:schemeClr val="bg1">
                        <a:lumMod val="95000"/>
                      </a:schemeClr>
                    </a:solidFill>
                  </a:tcPr>
                </a:tc>
                <a:extLst>
                  <a:ext uri="{0D108BD9-81ED-4DB2-BD59-A6C34878D82A}">
                    <a16:rowId xmlns:a16="http://schemas.microsoft.com/office/drawing/2014/main" val="257714145"/>
                  </a:ext>
                </a:extLst>
              </a:tr>
              <a:tr h="665909">
                <a:tc>
                  <a:txBody>
                    <a:bodyPr/>
                    <a:lstStyle/>
                    <a:p>
                      <a:r>
                        <a:rPr lang="en-US" b="1" dirty="0"/>
                        <a:t>Structure</a:t>
                      </a:r>
                    </a:p>
                  </a:txBody>
                  <a:tcPr>
                    <a:solidFill>
                      <a:schemeClr val="accent5">
                        <a:lumMod val="40000"/>
                        <a:lumOff val="60000"/>
                      </a:schemeClr>
                    </a:solidFill>
                  </a:tcPr>
                </a:tc>
                <a:tc>
                  <a:txBody>
                    <a:bodyPr/>
                    <a:lstStyle/>
                    <a:p>
                      <a:r>
                        <a:rPr lang="en-US" dirty="0"/>
                        <a:t>Indicates the element structure and, at the primitive level, the type of data it may contain </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NM-Numeric (v2)</a:t>
                      </a:r>
                    </a:p>
                    <a:p>
                      <a:r>
                        <a:rPr lang="en-US" dirty="0"/>
                        <a:t>AD-Address (CDA)</a:t>
                      </a:r>
                    </a:p>
                    <a:p>
                      <a:r>
                        <a:rPr lang="en-US" dirty="0" err="1"/>
                        <a:t>HumanName</a:t>
                      </a:r>
                      <a:r>
                        <a:rPr lang="en-US" dirty="0"/>
                        <a:t> (FHIR)</a:t>
                      </a:r>
                    </a:p>
                  </a:txBody>
                  <a:tcPr>
                    <a:solidFill>
                      <a:schemeClr val="bg1">
                        <a:lumMod val="85000"/>
                      </a:schemeClr>
                    </a:solidFill>
                  </a:tcPr>
                </a:tc>
                <a:extLst>
                  <a:ext uri="{0D108BD9-81ED-4DB2-BD59-A6C34878D82A}">
                    <a16:rowId xmlns:a16="http://schemas.microsoft.com/office/drawing/2014/main" val="3895363890"/>
                  </a:ext>
                </a:extLst>
              </a:tr>
              <a:tr h="665909">
                <a:tc>
                  <a:txBody>
                    <a:bodyPr/>
                    <a:lstStyle/>
                    <a:p>
                      <a:r>
                        <a:rPr lang="en-US" b="1" dirty="0"/>
                        <a:t>Content</a:t>
                      </a:r>
                    </a:p>
                  </a:txBody>
                  <a:tcPr>
                    <a:solidFill>
                      <a:schemeClr val="accent5">
                        <a:lumMod val="40000"/>
                        <a:lumOff val="60000"/>
                      </a:schemeClr>
                    </a:solidFill>
                  </a:tcPr>
                </a:tc>
                <a:tc>
                  <a:txBody>
                    <a:bodyPr/>
                    <a:lstStyle/>
                    <a:p>
                      <a:r>
                        <a:rPr lang="en-US" dirty="0"/>
                        <a:t>Indicates allowable values</a:t>
                      </a:r>
                      <a:r>
                        <a:rPr lang="en-US" baseline="0" dirty="0"/>
                        <a:t> of an element</a:t>
                      </a:r>
                      <a:endParaRPr lang="en-US" dirty="0"/>
                    </a:p>
                  </a:txBody>
                  <a:tcPr>
                    <a:solidFill>
                      <a:schemeClr val="bg1">
                        <a:lumMod val="95000"/>
                      </a:schemeClr>
                    </a:solidFill>
                  </a:tcPr>
                </a:tc>
                <a:tc>
                  <a:txBody>
                    <a:bodyPr/>
                    <a:lstStyle/>
                    <a:p>
                      <a:r>
                        <a:rPr lang="en-US" dirty="0"/>
                        <a:t>Value Set</a:t>
                      </a:r>
                    </a:p>
                    <a:p>
                      <a:r>
                        <a:rPr lang="en-US" dirty="0"/>
                        <a:t>Fixed</a:t>
                      </a:r>
                    </a:p>
                  </a:txBody>
                  <a:tcPr>
                    <a:solidFill>
                      <a:schemeClr val="bg1">
                        <a:lumMod val="95000"/>
                      </a:schemeClr>
                    </a:solidFill>
                  </a:tcPr>
                </a:tc>
                <a:extLst>
                  <a:ext uri="{0D108BD9-81ED-4DB2-BD59-A6C34878D82A}">
                    <a16:rowId xmlns:a16="http://schemas.microsoft.com/office/drawing/2014/main" val="3423819325"/>
                  </a:ext>
                </a:extLst>
              </a:tr>
              <a:tr h="818258">
                <a:tc>
                  <a:txBody>
                    <a:bodyPr/>
                    <a:lstStyle/>
                    <a:p>
                      <a:r>
                        <a:rPr lang="en-US" b="1" dirty="0"/>
                        <a:t>Length</a:t>
                      </a:r>
                    </a:p>
                  </a:txBody>
                  <a:tcPr>
                    <a:solidFill>
                      <a:schemeClr val="accent5">
                        <a:lumMod val="40000"/>
                        <a:lumOff val="60000"/>
                      </a:schemeClr>
                    </a:solidFill>
                  </a:tcPr>
                </a:tc>
                <a:tc>
                  <a:txBody>
                    <a:bodyPr/>
                    <a:lstStyle/>
                    <a:p>
                      <a:r>
                        <a:rPr lang="en-US" dirty="0"/>
                        <a:t>Indicates the number of characters(not bytes) that may be present in one occurrence of an element</a:t>
                      </a:r>
                    </a:p>
                  </a:txBody>
                  <a:tcPr>
                    <a:solidFill>
                      <a:schemeClr val="bg1">
                        <a:lumMod val="85000"/>
                      </a:schemeClr>
                    </a:solidFill>
                  </a:tcPr>
                </a:tc>
                <a:tc>
                  <a:txBody>
                    <a:bodyPr/>
                    <a:lstStyle/>
                    <a:p>
                      <a:r>
                        <a:rPr lang="en-US" dirty="0"/>
                        <a:t>[40]</a:t>
                      </a:r>
                    </a:p>
                    <a:p>
                      <a:r>
                        <a:rPr lang="en-US" dirty="0"/>
                        <a:t>[3..5]</a:t>
                      </a:r>
                    </a:p>
                    <a:p>
                      <a:r>
                        <a:rPr lang="en-US" dirty="0"/>
                        <a:t>[1..256]</a:t>
                      </a:r>
                    </a:p>
                  </a:txBody>
                  <a:tcPr>
                    <a:solidFill>
                      <a:schemeClr val="bg1">
                        <a:lumMod val="85000"/>
                      </a:schemeClr>
                    </a:solidFill>
                  </a:tcPr>
                </a:tc>
                <a:extLst>
                  <a:ext uri="{0D108BD9-81ED-4DB2-BD59-A6C34878D82A}">
                    <a16:rowId xmlns:a16="http://schemas.microsoft.com/office/drawing/2014/main" val="229335023"/>
                  </a:ext>
                </a:extLst>
              </a:tr>
            </a:tbl>
          </a:graphicData>
        </a:graphic>
      </p:graphicFrame>
    </p:spTree>
    <p:extLst>
      <p:ext uri="{BB962C8B-B14F-4D97-AF65-F5344CB8AC3E}">
        <p14:creationId xmlns:p14="http://schemas.microsoft.com/office/powerpoint/2010/main" val="4156234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Speaker</a:t>
            </a:r>
          </a:p>
        </p:txBody>
      </p:sp>
      <p:sp>
        <p:nvSpPr>
          <p:cNvPr id="8195" name="Rectangle 3"/>
          <p:cNvSpPr>
            <a:spLocks noGrp="1" noChangeArrowheads="1"/>
          </p:cNvSpPr>
          <p:nvPr>
            <p:ph idx="1"/>
          </p:nvPr>
        </p:nvSpPr>
        <p:spPr>
          <a:xfrm>
            <a:off x="381000" y="1447801"/>
            <a:ext cx="8382000" cy="4990284"/>
          </a:xfrm>
        </p:spPr>
        <p:txBody>
          <a:bodyPr/>
          <a:lstStyle/>
          <a:p>
            <a:r>
              <a:rPr lang="en-US" dirty="0"/>
              <a:t>Robert Snelick</a:t>
            </a:r>
          </a:p>
          <a:p>
            <a:pPr lvl="1"/>
            <a:r>
              <a:rPr lang="en-US" dirty="0"/>
              <a:t>Project Manager and System Architect - National Institute of Standards and Technology (NIST)</a:t>
            </a:r>
          </a:p>
          <a:p>
            <a:pPr lvl="1"/>
            <a:r>
              <a:rPr lang="en-US" dirty="0"/>
              <a:t>Co-chair – HL7 Conformance Working Group</a:t>
            </a:r>
          </a:p>
          <a:p>
            <a:pPr lvl="1"/>
            <a:r>
              <a:rPr lang="en-US" dirty="0"/>
              <a:t>Architect and lead of the NIST Testing Infrastructure for conformance test tools including those for the CDC, IHE, and ONC Certification</a:t>
            </a:r>
          </a:p>
          <a:p>
            <a:pPr lvl="1"/>
            <a:r>
              <a:rPr lang="en-US" dirty="0"/>
              <a:t>Co-author – </a:t>
            </a:r>
            <a:r>
              <a:rPr lang="en-US" i="1" dirty="0"/>
              <a:t>Healthcare Interoperability    Standards Compliance Handbook</a:t>
            </a:r>
            <a:r>
              <a:rPr lang="en-US" dirty="0"/>
              <a:t>,             Springer 2016</a:t>
            </a:r>
          </a:p>
          <a:p>
            <a:pPr lvl="1"/>
            <a:r>
              <a:rPr lang="en-US" dirty="0"/>
              <a:t>robert.snelick@nist.gov</a:t>
            </a:r>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3</a:t>
            </a:fld>
            <a:endParaRPr lang="en-US" dirty="0"/>
          </a:p>
        </p:txBody>
      </p:sp>
      <p:pic>
        <p:nvPicPr>
          <p:cNvPr id="2" name="Picture 1">
            <a:extLst>
              <a:ext uri="{FF2B5EF4-FFF2-40B4-BE49-F238E27FC236}">
                <a16:creationId xmlns:a16="http://schemas.microsoft.com/office/drawing/2014/main" id="{D5AD609C-E653-4531-9021-A9D1A00E0650}"/>
              </a:ext>
            </a:extLst>
          </p:cNvPr>
          <p:cNvPicPr>
            <a:picLocks noChangeAspect="1"/>
          </p:cNvPicPr>
          <p:nvPr/>
        </p:nvPicPr>
        <p:blipFill>
          <a:blip r:embed="rId3"/>
          <a:stretch>
            <a:fillRect/>
          </a:stretch>
        </p:blipFill>
        <p:spPr>
          <a:xfrm>
            <a:off x="7391400" y="4609317"/>
            <a:ext cx="1252538" cy="1863343"/>
          </a:xfrm>
          <a:prstGeom prst="rect">
            <a:avLst/>
          </a:prstGeom>
        </p:spPr>
      </p:pic>
    </p:spTree>
    <p:extLst>
      <p:ext uri="{BB962C8B-B14F-4D97-AF65-F5344CB8AC3E}">
        <p14:creationId xmlns:p14="http://schemas.microsoft.com/office/powerpoint/2010/main" val="22712953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82918"/>
            <a:ext cx="8153400" cy="822325"/>
          </a:xfrm>
        </p:spPr>
        <p:txBody>
          <a:bodyPr/>
          <a:lstStyle/>
          <a:p>
            <a:r>
              <a:rPr lang="en-US" dirty="0" smtClean="0"/>
              <a:t>Profiling/Constraint Examples</a:t>
            </a:r>
            <a:endParaRPr lang="en-US" dirty="0"/>
          </a:p>
        </p:txBody>
      </p:sp>
      <p:sp>
        <p:nvSpPr>
          <p:cNvPr id="8195" name="Rectangle 3"/>
          <p:cNvSpPr>
            <a:spLocks noGrp="1" noChangeArrowheads="1"/>
          </p:cNvSpPr>
          <p:nvPr>
            <p:ph idx="1"/>
          </p:nvPr>
        </p:nvSpPr>
        <p:spPr>
          <a:xfrm>
            <a:off x="304800" y="1524000"/>
            <a:ext cx="8686800" cy="4953000"/>
          </a:xfrm>
        </p:spPr>
        <p:txBody>
          <a:bodyPr>
            <a:normAutofit lnSpcReduction="10000"/>
          </a:bodyPr>
          <a:lstStyle/>
          <a:p>
            <a:r>
              <a:rPr lang="en-US" dirty="0" smtClean="0"/>
              <a:t>Element Usage</a:t>
            </a:r>
          </a:p>
          <a:p>
            <a:pPr lvl="1"/>
            <a:r>
              <a:rPr lang="en-US" dirty="0" smtClean="0"/>
              <a:t>Optional </a:t>
            </a:r>
            <a:r>
              <a:rPr lang="en-US" dirty="0" smtClean="0">
                <a:sym typeface="Wingdings" panose="05000000000000000000" pitchFamily="2" charset="2"/>
              </a:rPr>
              <a:t> Required (v2) [Support + Presence]</a:t>
            </a:r>
          </a:p>
          <a:p>
            <a:pPr lvl="1"/>
            <a:r>
              <a:rPr lang="en-US" dirty="0" smtClean="0">
                <a:sym typeface="Wingdings" panose="05000000000000000000" pitchFamily="2" charset="2"/>
              </a:rPr>
              <a:t>Optional  Capable (of supporting)</a:t>
            </a:r>
            <a:endParaRPr lang="en-US" dirty="0" smtClean="0"/>
          </a:p>
          <a:p>
            <a:r>
              <a:rPr lang="en-US" dirty="0" smtClean="0"/>
              <a:t>Restrict the content of a data element</a:t>
            </a:r>
          </a:p>
          <a:p>
            <a:pPr lvl="1"/>
            <a:r>
              <a:rPr lang="en-US" dirty="0" smtClean="0"/>
              <a:t>Bind to a given set of code (concepts)</a:t>
            </a:r>
          </a:p>
          <a:p>
            <a:pPr lvl="1"/>
            <a:r>
              <a:rPr lang="en-US" dirty="0" smtClean="0"/>
              <a:t>Address Type {H, </a:t>
            </a:r>
            <a:r>
              <a:rPr lang="en-US" dirty="0"/>
              <a:t>M</a:t>
            </a:r>
            <a:r>
              <a:rPr lang="en-US" dirty="0" smtClean="0"/>
              <a:t>, O} </a:t>
            </a:r>
            <a:r>
              <a:rPr lang="en-US" dirty="0" smtClean="0">
                <a:sym typeface="Wingdings" panose="05000000000000000000" pitchFamily="2" charset="2"/>
              </a:rPr>
              <a:t> Data Element</a:t>
            </a:r>
          </a:p>
          <a:p>
            <a:pPr lvl="1"/>
            <a:r>
              <a:rPr lang="en-US" dirty="0" smtClean="0">
                <a:sym typeface="Wingdings" panose="05000000000000000000" pitchFamily="2" charset="2"/>
              </a:rPr>
              <a:t>Vaccine Codes (85, 88, 101, 102, 111, etc.)</a:t>
            </a:r>
            <a:endParaRPr lang="en-US" dirty="0" smtClean="0"/>
          </a:p>
          <a:p>
            <a:r>
              <a:rPr lang="en-US" dirty="0" smtClean="0"/>
              <a:t>Set the minimum and maximum numbers of times a data element may or must appear</a:t>
            </a:r>
          </a:p>
          <a:p>
            <a:pPr lvl="1"/>
            <a:r>
              <a:rPr lang="en-US" dirty="0" smtClean="0"/>
              <a:t>[0..*] </a:t>
            </a:r>
            <a:r>
              <a:rPr lang="en-US" dirty="0" smtClean="0">
                <a:sym typeface="Wingdings" panose="05000000000000000000" pitchFamily="2" charset="2"/>
              </a:rPr>
              <a:t> [1..5]</a:t>
            </a:r>
            <a:endParaRPr lang="en-US" dirty="0" smtClean="0"/>
          </a:p>
          <a:p>
            <a:endParaRPr lang="en-US" dirty="0"/>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30</a:t>
            </a:fld>
            <a:endParaRPr lang="en-US"/>
          </a:p>
        </p:txBody>
      </p:sp>
    </p:spTree>
    <p:extLst>
      <p:ext uri="{BB962C8B-B14F-4D97-AF65-F5344CB8AC3E}">
        <p14:creationId xmlns:p14="http://schemas.microsoft.com/office/powerpoint/2010/main" val="35091986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82918"/>
            <a:ext cx="8153400" cy="822325"/>
          </a:xfrm>
        </p:spPr>
        <p:txBody>
          <a:bodyPr/>
          <a:lstStyle/>
          <a:p>
            <a:r>
              <a:rPr lang="en-US" dirty="0"/>
              <a:t>Support and must be Present</a:t>
            </a:r>
          </a:p>
        </p:txBody>
      </p:sp>
      <p:sp>
        <p:nvSpPr>
          <p:cNvPr id="8195" name="Rectangle 3"/>
          <p:cNvSpPr>
            <a:spLocks noGrp="1" noChangeArrowheads="1"/>
          </p:cNvSpPr>
          <p:nvPr>
            <p:ph idx="1"/>
          </p:nvPr>
        </p:nvSpPr>
        <p:spPr>
          <a:xfrm>
            <a:off x="381000" y="1676400"/>
            <a:ext cx="8458200" cy="1828800"/>
          </a:xfrm>
        </p:spPr>
        <p:txBody>
          <a:bodyPr>
            <a:normAutofit fontScale="92500" lnSpcReduction="20000"/>
          </a:bodyPr>
          <a:lstStyle/>
          <a:p>
            <a:r>
              <a:rPr lang="en-US" dirty="0"/>
              <a:t>Implementation must support the element</a:t>
            </a:r>
          </a:p>
          <a:p>
            <a:r>
              <a:rPr lang="en-US" dirty="0"/>
              <a:t>Element must be present in the instance</a:t>
            </a:r>
          </a:p>
          <a:p>
            <a:r>
              <a:rPr lang="en-US" dirty="0"/>
              <a:t>Allowance for null-flavors </a:t>
            </a:r>
            <a:r>
              <a:rPr lang="en-US" dirty="0" smtClean="0"/>
              <a:t>(e.g. UNKNOWN) depends </a:t>
            </a:r>
            <a:r>
              <a:rPr lang="en-US" dirty="0"/>
              <a:t>on the standard</a:t>
            </a:r>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31</a:t>
            </a:fld>
            <a:endParaRPr lang="en-US"/>
          </a:p>
        </p:txBody>
      </p:sp>
      <p:graphicFrame>
        <p:nvGraphicFramePr>
          <p:cNvPr id="10" name="Diagram 9"/>
          <p:cNvGraphicFramePr/>
          <p:nvPr>
            <p:extLst>
              <p:ext uri="{D42A27DB-BD31-4B8C-83A1-F6EECF244321}">
                <p14:modId xmlns:p14="http://schemas.microsoft.com/office/powerpoint/2010/main" val="2115129494"/>
              </p:ext>
            </p:extLst>
          </p:nvPr>
        </p:nvGraphicFramePr>
        <p:xfrm>
          <a:off x="381000" y="3733800"/>
          <a:ext cx="79248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71665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82918"/>
            <a:ext cx="8153400" cy="822325"/>
          </a:xfrm>
        </p:spPr>
        <p:txBody>
          <a:bodyPr/>
          <a:lstStyle/>
          <a:p>
            <a:r>
              <a:rPr lang="en-US" dirty="0"/>
              <a:t>Vocabulary Relationships</a:t>
            </a:r>
          </a:p>
        </p:txBody>
      </p:sp>
      <p:sp>
        <p:nvSpPr>
          <p:cNvPr id="8195" name="Rectangle 3"/>
          <p:cNvSpPr>
            <a:spLocks noGrp="1" noChangeArrowheads="1"/>
          </p:cNvSpPr>
          <p:nvPr>
            <p:ph idx="1"/>
          </p:nvPr>
        </p:nvSpPr>
        <p:spPr>
          <a:xfrm>
            <a:off x="495300" y="4531947"/>
            <a:ext cx="7696200" cy="1828800"/>
          </a:xfrm>
        </p:spPr>
        <p:txBody>
          <a:bodyPr>
            <a:normAutofit fontScale="77500" lnSpcReduction="20000"/>
          </a:bodyPr>
          <a:lstStyle/>
          <a:p>
            <a:r>
              <a:rPr lang="en-US" dirty="0"/>
              <a:t>Levels of specificity and use—tied to specificity of the specification</a:t>
            </a:r>
          </a:p>
          <a:p>
            <a:r>
              <a:rPr lang="en-US" dirty="0"/>
              <a:t>Any levels can be bound to a data element</a:t>
            </a:r>
          </a:p>
          <a:p>
            <a:r>
              <a:rPr lang="en-US" dirty="0"/>
              <a:t>Profiling adds constraints which further defines the semantics of the bound data element</a:t>
            </a:r>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32</a:t>
            </a:fld>
            <a:endParaRPr lang="en-US"/>
          </a:p>
        </p:txBody>
      </p:sp>
      <p:graphicFrame>
        <p:nvGraphicFramePr>
          <p:cNvPr id="10" name="Diagram 9"/>
          <p:cNvGraphicFramePr/>
          <p:nvPr>
            <p:extLst>
              <p:ext uri="{D42A27DB-BD31-4B8C-83A1-F6EECF244321}">
                <p14:modId xmlns:p14="http://schemas.microsoft.com/office/powerpoint/2010/main" val="283205879"/>
              </p:ext>
            </p:extLst>
          </p:nvPr>
        </p:nvGraphicFramePr>
        <p:xfrm>
          <a:off x="457200" y="1691544"/>
          <a:ext cx="79248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27421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8997" y="473075"/>
            <a:ext cx="8490203" cy="822325"/>
          </a:xfrm>
        </p:spPr>
        <p:txBody>
          <a:bodyPr/>
          <a:lstStyle/>
          <a:p>
            <a:r>
              <a:rPr lang="en-US" dirty="0"/>
              <a:t>Creating Value Sets</a:t>
            </a:r>
          </a:p>
        </p:txBody>
      </p:sp>
      <p:sp>
        <p:nvSpPr>
          <p:cNvPr id="4" name="Date Placeholder 3"/>
          <p:cNvSpPr>
            <a:spLocks noGrp="1"/>
          </p:cNvSpPr>
          <p:nvPr>
            <p:ph type="dt" sz="half" idx="10"/>
          </p:nvPr>
        </p:nvSpPr>
        <p:spPr>
          <a:xfrm>
            <a:off x="8305800" y="6705600"/>
            <a:ext cx="838200" cy="152400"/>
          </a:xfrm>
        </p:spPr>
        <p:txBody>
          <a:bodyPr/>
          <a:lstStyle/>
          <a:p>
            <a:fld id="{235313DE-39FF-4199-8686-1B682DE047CF}" type="datetime1">
              <a:rPr lang="en-US"/>
              <a:pPr/>
              <a:t>2/10/2020</a:t>
            </a:fld>
            <a:endParaRPr lang="en-US" dirty="0"/>
          </a:p>
        </p:txBody>
      </p:sp>
      <p:sp>
        <p:nvSpPr>
          <p:cNvPr id="2" name="TextBox 1"/>
          <p:cNvSpPr txBox="1"/>
          <p:nvPr/>
        </p:nvSpPr>
        <p:spPr>
          <a:xfrm>
            <a:off x="152400" y="6310212"/>
            <a:ext cx="1905000" cy="215444"/>
          </a:xfrm>
          <a:prstGeom prst="rect">
            <a:avLst/>
          </a:prstGeom>
          <a:noFill/>
        </p:spPr>
        <p:txBody>
          <a:bodyPr wrap="square" rtlCol="0">
            <a:spAutoFit/>
          </a:bodyPr>
          <a:lstStyle/>
          <a:p>
            <a:pPr algn="ctr"/>
            <a:r>
              <a:rPr lang="en-US" sz="800" dirty="0"/>
              <a:t>NIP=National Immunization Program</a:t>
            </a:r>
          </a:p>
        </p:txBody>
      </p:sp>
      <p:sp>
        <p:nvSpPr>
          <p:cNvPr id="27" name="Frame 26"/>
          <p:cNvSpPr/>
          <p:nvPr/>
        </p:nvSpPr>
        <p:spPr bwMode="auto">
          <a:xfrm>
            <a:off x="4800600" y="2322923"/>
            <a:ext cx="3291840" cy="896176"/>
          </a:xfrm>
          <a:prstGeom prst="frame">
            <a:avLst>
              <a:gd name="adj1" fmla="val 3830"/>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400" b="1" dirty="0">
                <a:solidFill>
                  <a:schemeClr val="accent5">
                    <a:lumMod val="50000"/>
                  </a:schemeClr>
                </a:solidFill>
              </a:rPr>
              <a:t>Pick only codes that are relevant for the use case and for the specific data element it is bound to</a:t>
            </a:r>
          </a:p>
        </p:txBody>
      </p:sp>
      <p:graphicFrame>
        <p:nvGraphicFramePr>
          <p:cNvPr id="28" name="Table 27"/>
          <p:cNvGraphicFramePr>
            <a:graphicFrameLocks noGrp="1"/>
          </p:cNvGraphicFramePr>
          <p:nvPr>
            <p:extLst>
              <p:ext uri="{D42A27DB-BD31-4B8C-83A1-F6EECF244321}">
                <p14:modId xmlns:p14="http://schemas.microsoft.com/office/powerpoint/2010/main" val="2412638648"/>
              </p:ext>
            </p:extLst>
          </p:nvPr>
        </p:nvGraphicFramePr>
        <p:xfrm>
          <a:off x="4325953" y="4042653"/>
          <a:ext cx="4467497" cy="2338282"/>
        </p:xfrm>
        <a:graphic>
          <a:graphicData uri="http://schemas.openxmlformats.org/drawingml/2006/table">
            <a:tbl>
              <a:tblPr/>
              <a:tblGrid>
                <a:gridCol w="968711">
                  <a:extLst>
                    <a:ext uri="{9D8B030D-6E8A-4147-A177-3AD203B41FA5}">
                      <a16:colId xmlns:a16="http://schemas.microsoft.com/office/drawing/2014/main" val="1783035431"/>
                    </a:ext>
                  </a:extLst>
                </a:gridCol>
                <a:gridCol w="2127187">
                  <a:extLst>
                    <a:ext uri="{9D8B030D-6E8A-4147-A177-3AD203B41FA5}">
                      <a16:colId xmlns:a16="http://schemas.microsoft.com/office/drawing/2014/main" val="889746890"/>
                    </a:ext>
                  </a:extLst>
                </a:gridCol>
                <a:gridCol w="1371599">
                  <a:extLst>
                    <a:ext uri="{9D8B030D-6E8A-4147-A177-3AD203B41FA5}">
                      <a16:colId xmlns:a16="http://schemas.microsoft.com/office/drawing/2014/main" val="2398151646"/>
                    </a:ext>
                  </a:extLst>
                </a:gridCol>
              </a:tblGrid>
              <a:tr h="315701">
                <a:tc gridSpan="3">
                  <a:txBody>
                    <a:bodyPr/>
                    <a:lstStyle/>
                    <a:p>
                      <a:pPr marL="0" marR="0" algn="ctr">
                        <a:spcBef>
                          <a:spcPts val="0"/>
                        </a:spcBef>
                        <a:spcAft>
                          <a:spcPts val="600"/>
                        </a:spcAft>
                      </a:pPr>
                      <a:r>
                        <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NIP Observation Identifiers Value Set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hMerge="1">
                  <a:txBody>
                    <a:bodyPr/>
                    <a:lstStyle/>
                    <a:p>
                      <a:pPr marL="0" marR="0" algn="ctr">
                        <a:spcBef>
                          <a:spcPts val="0"/>
                        </a:spcBef>
                        <a:spcAft>
                          <a:spcPts val="600"/>
                        </a:spcAft>
                      </a:pPr>
                      <a:endParaRPr lang="en-US" sz="1600" dirty="0">
                        <a:solidFill>
                          <a:schemeClr val="bg1"/>
                        </a:solidFill>
                        <a:effectLst/>
                        <a:latin typeface="+mn-lt"/>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hMerge="1">
                  <a:txBody>
                    <a:bodyPr/>
                    <a:lstStyle/>
                    <a:p>
                      <a:pPr marL="0" marR="0" algn="ctr">
                        <a:spcBef>
                          <a:spcPts val="0"/>
                        </a:spcBef>
                        <a:spcAft>
                          <a:spcPts val="600"/>
                        </a:spcAft>
                      </a:pPr>
                      <a:endParaRPr lang="en-US" sz="1600" dirty="0">
                        <a:solidFill>
                          <a:schemeClr val="bg1"/>
                        </a:solidFill>
                        <a:effectLst/>
                        <a:latin typeface="+mn-lt"/>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567769736"/>
                  </a:ext>
                </a:extLst>
              </a:tr>
              <a:tr h="315701">
                <a:tc>
                  <a:txBody>
                    <a:bodyPr/>
                    <a:lstStyle/>
                    <a:p>
                      <a:pPr marL="0" marR="0" algn="ctr">
                        <a:spcBef>
                          <a:spcPts val="0"/>
                        </a:spcBef>
                        <a:spcAft>
                          <a:spcPts val="600"/>
                        </a:spcAft>
                      </a:pPr>
                      <a:r>
                        <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Code</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ctr">
                        <a:spcBef>
                          <a:spcPts val="0"/>
                        </a:spcBef>
                        <a:spcAft>
                          <a:spcPts val="60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Concept</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ctr">
                        <a:spcBef>
                          <a:spcPts val="0"/>
                        </a:spcBef>
                        <a:spcAft>
                          <a:spcPts val="60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Code</a:t>
                      </a:r>
                      <a:r>
                        <a:rPr lang="en-US" sz="1400" b="1" baseline="0" dirty="0">
                          <a:solidFill>
                            <a:schemeClr val="bg1"/>
                          </a:solidFill>
                          <a:effectLst/>
                          <a:latin typeface="+mn-lt"/>
                          <a:ea typeface="Times New Roman" panose="02020603050405020304" pitchFamily="18" charset="0"/>
                          <a:cs typeface="Times New Roman" panose="02020603050405020304" pitchFamily="18" charset="0"/>
                        </a:rPr>
                        <a:t> System</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137108947"/>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a:solidFill>
                            <a:schemeClr val="accent5">
                              <a:lumMod val="50000"/>
                            </a:schemeClr>
                          </a:solidFill>
                          <a:latin typeface="+mn-lt"/>
                          <a:ea typeface="+mn-ea"/>
                          <a:cs typeface="+mn-cs"/>
                        </a:rPr>
                        <a:t>30963-3 </a:t>
                      </a:r>
                      <a:endParaRPr lang="en-US" sz="1400" b="1" i="0" u="none" strike="noStrike" kern="1200" baseline="0" dirty="0">
                        <a:solidFill>
                          <a:schemeClr val="accent5">
                            <a:lumMod val="50000"/>
                          </a:schemeClr>
                        </a:solidFill>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u="none" strike="noStrike" kern="1200" baseline="0" dirty="0">
                          <a:solidFill>
                            <a:schemeClr val="tx1"/>
                          </a:solidFill>
                          <a:latin typeface="+mn-lt"/>
                          <a:ea typeface="+mn-ea"/>
                          <a:cs typeface="+mn-cs"/>
                        </a:rPr>
                        <a:t>Vaccine funding source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08991404"/>
                  </a:ext>
                </a:extLst>
              </a:tr>
              <a:tr h="0">
                <a:tc>
                  <a:txBody>
                    <a:bodyPr/>
                    <a:lstStyle/>
                    <a:p>
                      <a:pPr algn="ctr"/>
                      <a:r>
                        <a:rPr lang="en-US" sz="1400" b="1" i="0" u="none" strike="noStrike" kern="1200" baseline="0" dirty="0">
                          <a:solidFill>
                            <a:schemeClr val="accent5">
                              <a:lumMod val="50000"/>
                            </a:schemeClr>
                          </a:solidFill>
                          <a:latin typeface="+mn-lt"/>
                          <a:ea typeface="+mn-ea"/>
                          <a:cs typeface="+mn-cs"/>
                        </a:rPr>
                        <a:t>30956-7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r>
                        <a:rPr lang="en-US" sz="1400" b="0" i="0" u="none" strike="noStrike" kern="1200" baseline="0" dirty="0">
                          <a:solidFill>
                            <a:schemeClr val="tx1"/>
                          </a:solidFill>
                          <a:latin typeface="+mn-lt"/>
                          <a:ea typeface="+mn-ea"/>
                          <a:cs typeface="+mn-cs"/>
                        </a:rPr>
                        <a:t>Vaccine type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73655804"/>
                  </a:ext>
                </a:extLst>
              </a:tr>
              <a:tr h="0">
                <a:tc>
                  <a:txBody>
                    <a:bodyPr/>
                    <a:lstStyle/>
                    <a:p>
                      <a:pPr marL="0" marR="0" algn="ctr">
                        <a:spcBef>
                          <a:spcPts val="0"/>
                        </a:spcBef>
                        <a:spcAft>
                          <a:spcPts val="600"/>
                        </a:spcAft>
                      </a:pPr>
                      <a:r>
                        <a:rPr lang="en-US" sz="14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38890-0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Component vaccine type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3277224"/>
                  </a:ext>
                </a:extLst>
              </a:tr>
              <a:tr h="0">
                <a:tc>
                  <a:txBody>
                    <a:bodyPr/>
                    <a:lstStyle/>
                    <a:p>
                      <a:pPr marL="0" marR="0" algn="ctr">
                        <a:spcBef>
                          <a:spcPts val="0"/>
                        </a:spcBef>
                        <a:spcAft>
                          <a:spcPts val="600"/>
                        </a:spcAft>
                      </a:pPr>
                      <a:r>
                        <a:rPr lang="en-US" sz="14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31044-1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6583546"/>
                  </a:ext>
                </a:extLst>
              </a:tr>
              <a:tr h="0">
                <a:tc>
                  <a:txBody>
                    <a:bodyPr/>
                    <a:lstStyle/>
                    <a:p>
                      <a:pPr marL="0" marR="0" algn="ctr">
                        <a:spcBef>
                          <a:spcPts val="0"/>
                        </a:spcBef>
                        <a:spcAft>
                          <a:spcPts val="600"/>
                        </a:spcAft>
                      </a:pPr>
                      <a:r>
                        <a:rPr lang="en-US" sz="14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59785-6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Indications to immunize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45473359"/>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69764-9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Document type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37280698"/>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30979-9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Vaccines due next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0280375"/>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59781-5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Dose validity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1570765"/>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1753212864"/>
              </p:ext>
            </p:extLst>
          </p:nvPr>
        </p:nvGraphicFramePr>
        <p:xfrm>
          <a:off x="443146" y="2157132"/>
          <a:ext cx="3111407" cy="4045162"/>
        </p:xfrm>
        <a:graphic>
          <a:graphicData uri="http://schemas.openxmlformats.org/drawingml/2006/table">
            <a:tbl>
              <a:tblPr/>
              <a:tblGrid>
                <a:gridCol w="961686">
                  <a:extLst>
                    <a:ext uri="{9D8B030D-6E8A-4147-A177-3AD203B41FA5}">
                      <a16:colId xmlns:a16="http://schemas.microsoft.com/office/drawing/2014/main" val="1783035431"/>
                    </a:ext>
                  </a:extLst>
                </a:gridCol>
                <a:gridCol w="2149721">
                  <a:extLst>
                    <a:ext uri="{9D8B030D-6E8A-4147-A177-3AD203B41FA5}">
                      <a16:colId xmlns:a16="http://schemas.microsoft.com/office/drawing/2014/main" val="889746890"/>
                    </a:ext>
                  </a:extLst>
                </a:gridCol>
              </a:tblGrid>
              <a:tr h="315701">
                <a:tc gridSpan="2">
                  <a:txBody>
                    <a:bodyPr/>
                    <a:lstStyle/>
                    <a:p>
                      <a:pPr marL="0" marR="0" algn="ctr">
                        <a:spcBef>
                          <a:spcPts val="0"/>
                        </a:spcBef>
                        <a:spcAft>
                          <a:spcPts val="600"/>
                        </a:spcAft>
                      </a:pPr>
                      <a:r>
                        <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LOINC Code System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hMerge="1">
                  <a:txBody>
                    <a:bodyPr/>
                    <a:lstStyle/>
                    <a:p>
                      <a:pPr marL="0" marR="0" algn="ctr">
                        <a:spcBef>
                          <a:spcPts val="0"/>
                        </a:spcBef>
                        <a:spcAft>
                          <a:spcPts val="600"/>
                        </a:spcAft>
                      </a:pPr>
                      <a:endParaRPr lang="en-US" sz="1600" dirty="0">
                        <a:solidFill>
                          <a:schemeClr val="bg1"/>
                        </a:solidFill>
                        <a:effectLst/>
                        <a:latin typeface="+mn-lt"/>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407396581"/>
                  </a:ext>
                </a:extLst>
              </a:tr>
              <a:tr h="315701">
                <a:tc>
                  <a:txBody>
                    <a:bodyPr/>
                    <a:lstStyle/>
                    <a:p>
                      <a:pPr marL="0" marR="0" algn="ctr">
                        <a:spcBef>
                          <a:spcPts val="0"/>
                        </a:spcBef>
                        <a:spcAft>
                          <a:spcPts val="600"/>
                        </a:spcAft>
                      </a:pPr>
                      <a:r>
                        <a:rPr lang="en-US"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Code</a:t>
                      </a:r>
                      <a:endParaRPr lang="en-US"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marL="0" marR="0" algn="ctr">
                        <a:spcBef>
                          <a:spcPts val="0"/>
                        </a:spcBef>
                        <a:spcAft>
                          <a:spcPts val="600"/>
                        </a:spcAft>
                      </a:pPr>
                      <a:r>
                        <a:rPr lang="en-US" sz="1400" b="1" dirty="0">
                          <a:solidFill>
                            <a:schemeClr val="bg1"/>
                          </a:solidFill>
                          <a:effectLst/>
                          <a:latin typeface="+mn-lt"/>
                          <a:ea typeface="Times New Roman" panose="02020603050405020304" pitchFamily="18" charset="0"/>
                          <a:cs typeface="Times New Roman" panose="02020603050405020304" pitchFamily="18" charset="0"/>
                        </a:rPr>
                        <a:t>Concept</a:t>
                      </a:r>
                      <a:endParaRPr lang="en-US" sz="1400" dirty="0">
                        <a:solidFill>
                          <a:schemeClr val="bg1"/>
                        </a:solidFill>
                        <a:effectLst/>
                        <a:latin typeface="+mn-lt"/>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3137108947"/>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u="none" strike="noStrike" kern="1200" baseline="0" dirty="0">
                          <a:solidFill>
                            <a:schemeClr val="tx1"/>
                          </a:solidFill>
                          <a:latin typeface="+mn-lt"/>
                          <a:ea typeface="+mn-ea"/>
                          <a:cs typeface="+mn-cs"/>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57907315"/>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27129-6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u="none" strike="noStrike" kern="1200" baseline="0" dirty="0">
                          <a:solidFill>
                            <a:schemeClr val="tx1"/>
                          </a:solidFill>
                          <a:latin typeface="+mn-lt"/>
                          <a:ea typeface="+mn-ea"/>
                          <a:cs typeface="+mn-cs"/>
                        </a:rPr>
                        <a:t>Lead in Red Blood Cells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74491152"/>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5671-3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u="none" strike="noStrike" kern="1200" baseline="0" dirty="0">
                          <a:solidFill>
                            <a:schemeClr val="tx1"/>
                          </a:solidFill>
                          <a:latin typeface="+mn-lt"/>
                          <a:ea typeface="+mn-ea"/>
                          <a:cs typeface="+mn-cs"/>
                        </a:rPr>
                        <a:t>Lead in Blood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88160538"/>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10368-9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u="none" strike="noStrike" kern="1200" baseline="0" dirty="0">
                          <a:solidFill>
                            <a:schemeClr val="tx1"/>
                          </a:solidFill>
                          <a:latin typeface="+mn-lt"/>
                          <a:ea typeface="+mn-ea"/>
                          <a:cs typeface="+mn-cs"/>
                        </a:rPr>
                        <a:t>Lead in Capillary Blood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78163169"/>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30424-6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u="none" strike="noStrike" kern="1200" baseline="0" dirty="0">
                          <a:solidFill>
                            <a:schemeClr val="tx1"/>
                          </a:solidFill>
                          <a:latin typeface="+mn-lt"/>
                          <a:ea typeface="+mn-ea"/>
                          <a:cs typeface="+mn-cs"/>
                        </a:rPr>
                        <a:t>Macrocytes in Blood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33371125"/>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19123-9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u="none" strike="noStrike" kern="1200" baseline="0" dirty="0">
                          <a:solidFill>
                            <a:schemeClr val="tx1"/>
                          </a:solidFill>
                          <a:latin typeface="+mn-lt"/>
                          <a:ea typeface="+mn-ea"/>
                          <a:cs typeface="+mn-cs"/>
                        </a:rPr>
                        <a:t>Magnesium (Methodless)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11012895"/>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u="none" strike="noStrike" kern="1200" baseline="0" dirty="0">
                          <a:solidFill>
                            <a:schemeClr val="tx1"/>
                          </a:solidFill>
                          <a:latin typeface="+mn-lt"/>
                          <a:ea typeface="+mn-ea"/>
                          <a:cs typeface="+mn-cs"/>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70715058"/>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30963-3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b="0" i="0" u="none" strike="noStrike" kern="1200" baseline="0" dirty="0">
                          <a:solidFill>
                            <a:schemeClr val="tx1"/>
                          </a:solidFill>
                          <a:latin typeface="+mn-lt"/>
                          <a:ea typeface="+mn-ea"/>
                          <a:cs typeface="+mn-cs"/>
                        </a:rPr>
                        <a:t>Vaccine funding source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08991404"/>
                  </a:ext>
                </a:extLst>
              </a:tr>
              <a:tr h="0">
                <a:tc>
                  <a:txBody>
                    <a:bodyPr/>
                    <a:lstStyle/>
                    <a:p>
                      <a:pPr algn="ctr"/>
                      <a:r>
                        <a:rPr lang="en-US" sz="1400" b="1" i="0" u="none" strike="noStrike" kern="1200" baseline="0" dirty="0">
                          <a:solidFill>
                            <a:schemeClr val="accent5">
                              <a:lumMod val="50000"/>
                            </a:schemeClr>
                          </a:solidFill>
                          <a:latin typeface="+mn-lt"/>
                          <a:ea typeface="+mn-ea"/>
                          <a:cs typeface="+mn-cs"/>
                        </a:rPr>
                        <a:t>30956-7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r>
                        <a:rPr lang="en-US" sz="1400" b="0" i="0" u="none" strike="noStrike" kern="1200" baseline="0" dirty="0">
                          <a:solidFill>
                            <a:schemeClr val="tx1"/>
                          </a:solidFill>
                          <a:latin typeface="+mn-lt"/>
                          <a:ea typeface="+mn-ea"/>
                          <a:cs typeface="+mn-cs"/>
                        </a:rPr>
                        <a:t>Vaccine type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73655804"/>
                  </a:ext>
                </a:extLst>
              </a:tr>
              <a:tr h="0">
                <a:tc>
                  <a:txBody>
                    <a:bodyPr/>
                    <a:lstStyle/>
                    <a:p>
                      <a:pPr marL="0" marR="0" algn="ctr">
                        <a:spcBef>
                          <a:spcPts val="0"/>
                        </a:spcBef>
                        <a:spcAft>
                          <a:spcPts val="600"/>
                        </a:spcAft>
                      </a:pPr>
                      <a:r>
                        <a:rPr lang="en-US" sz="14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38890-0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Component vaccine type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3277224"/>
                  </a:ext>
                </a:extLst>
              </a:tr>
              <a:tr h="0">
                <a:tc>
                  <a:txBody>
                    <a:bodyPr/>
                    <a:lstStyle/>
                    <a:p>
                      <a:pPr marL="0" marR="0" algn="ctr">
                        <a:spcBef>
                          <a:spcPts val="0"/>
                        </a:spcBef>
                        <a:spcAft>
                          <a:spcPts val="600"/>
                        </a:spcAft>
                      </a:pPr>
                      <a:r>
                        <a:rPr lang="en-US" sz="14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31044-1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Reaction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6583546"/>
                  </a:ext>
                </a:extLst>
              </a:tr>
              <a:tr h="0">
                <a:tc>
                  <a:txBody>
                    <a:bodyPr/>
                    <a:lstStyle/>
                    <a:p>
                      <a:pPr marL="0" marR="0" algn="ctr">
                        <a:spcBef>
                          <a:spcPts val="0"/>
                        </a:spcBef>
                        <a:spcAft>
                          <a:spcPts val="600"/>
                        </a:spcAft>
                      </a:pPr>
                      <a:r>
                        <a:rPr lang="en-US" sz="1400" b="1" dirty="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59785-6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Indications to immunize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45473359"/>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69764-9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Document type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37280698"/>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30979-9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Vaccines due next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10280375"/>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59781-5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Dose validity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1570765"/>
                  </a:ext>
                </a:extLst>
              </a:tr>
              <a:tr h="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400" b="1" i="0" u="none" strike="noStrike" kern="1200" baseline="0" dirty="0">
                          <a:solidFill>
                            <a:schemeClr val="accent5">
                              <a:lumMod val="50000"/>
                            </a:schemeClr>
                          </a:solidFill>
                          <a:latin typeface="+mn-lt"/>
                          <a:ea typeface="+mn-ea"/>
                          <a:cs typeface="+mn-cs"/>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600"/>
                        </a:spcAft>
                      </a:pPr>
                      <a:r>
                        <a:rPr lang="en-US"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52771644"/>
                  </a:ext>
                </a:extLst>
              </a:tr>
            </a:tbl>
          </a:graphicData>
        </a:graphic>
      </p:graphicFrame>
      <p:sp>
        <p:nvSpPr>
          <p:cNvPr id="30" name="Slide Number Placeholder 4"/>
          <p:cNvSpPr>
            <a:spLocks noGrp="1"/>
          </p:cNvSpPr>
          <p:nvPr>
            <p:ph type="sldNum" sz="quarter" idx="11"/>
          </p:nvPr>
        </p:nvSpPr>
        <p:spPr>
          <a:xfrm>
            <a:off x="4343400" y="6534150"/>
            <a:ext cx="533400" cy="476250"/>
          </a:xfrm>
        </p:spPr>
        <p:txBody>
          <a:bodyPr/>
          <a:lstStyle/>
          <a:p>
            <a:fld id="{64C44300-96F5-4E68-AEBC-759F83B9379E}" type="slidenum">
              <a:rPr lang="en-US"/>
              <a:pPr/>
              <a:t>33</a:t>
            </a:fld>
            <a:endParaRPr lang="en-US" dirty="0"/>
          </a:p>
        </p:txBody>
      </p:sp>
      <p:sp>
        <p:nvSpPr>
          <p:cNvPr id="36" name="Rounded Rectangle 35"/>
          <p:cNvSpPr/>
          <p:nvPr/>
        </p:nvSpPr>
        <p:spPr bwMode="auto">
          <a:xfrm>
            <a:off x="7485693" y="3467376"/>
            <a:ext cx="1292517" cy="533124"/>
          </a:xfrm>
          <a:prstGeom prst="roundRect">
            <a:avLst/>
          </a:prstGeom>
          <a:solidFill>
            <a:schemeClr val="accent5">
              <a:lumMod val="75000"/>
            </a:schemeClr>
          </a:solidFill>
          <a:ln w="2857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bg1"/>
                </a:solidFill>
              </a:rPr>
              <a:t>Value Set</a:t>
            </a:r>
            <a:endParaRPr kumimoji="0" lang="en-US" sz="1800" b="1" i="0" u="none" strike="noStrike" cap="none" normalizeH="0" baseline="0" dirty="0">
              <a:ln>
                <a:noFill/>
              </a:ln>
              <a:solidFill>
                <a:schemeClr val="bg1"/>
              </a:solidFill>
              <a:effectLst/>
              <a:latin typeface="Arial" charset="0"/>
            </a:endParaRPr>
          </a:p>
        </p:txBody>
      </p:sp>
      <p:sp>
        <p:nvSpPr>
          <p:cNvPr id="37" name="Rounded Rectangle 36"/>
          <p:cNvSpPr/>
          <p:nvPr/>
        </p:nvSpPr>
        <p:spPr bwMode="auto">
          <a:xfrm>
            <a:off x="443146" y="1610476"/>
            <a:ext cx="1292517" cy="533124"/>
          </a:xfrm>
          <a:prstGeom prst="roundRect">
            <a:avLst/>
          </a:prstGeom>
          <a:solidFill>
            <a:schemeClr val="accent5">
              <a:lumMod val="75000"/>
            </a:schemeClr>
          </a:solidFill>
          <a:ln w="2857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bg1"/>
                </a:solidFill>
              </a:rPr>
              <a:t>Code System</a:t>
            </a:r>
            <a:endParaRPr kumimoji="0" lang="en-US" sz="1800" b="1" i="0" u="none" strike="noStrike" cap="none" normalizeH="0" baseline="0" dirty="0">
              <a:ln>
                <a:noFill/>
              </a:ln>
              <a:solidFill>
                <a:schemeClr val="bg1"/>
              </a:solidFill>
              <a:effectLst/>
              <a:latin typeface="Arial" charset="0"/>
            </a:endParaRPr>
          </a:p>
        </p:txBody>
      </p:sp>
      <p:cxnSp>
        <p:nvCxnSpPr>
          <p:cNvPr id="42" name="Straight Connector 41"/>
          <p:cNvCxnSpPr>
            <a:cxnSpLocks/>
          </p:cNvCxnSpPr>
          <p:nvPr/>
        </p:nvCxnSpPr>
        <p:spPr bwMode="auto">
          <a:xfrm>
            <a:off x="3574347" y="4343400"/>
            <a:ext cx="751606" cy="45720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sp>
        <p:nvSpPr>
          <p:cNvPr id="50" name="Frame 49"/>
          <p:cNvSpPr/>
          <p:nvPr/>
        </p:nvSpPr>
        <p:spPr bwMode="auto">
          <a:xfrm>
            <a:off x="4800600" y="1461191"/>
            <a:ext cx="3276600" cy="695941"/>
          </a:xfrm>
          <a:prstGeom prst="frame">
            <a:avLst>
              <a:gd name="adj1" fmla="val 3830"/>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400" b="1" dirty="0">
                <a:solidFill>
                  <a:schemeClr val="accent5">
                    <a:lumMod val="50000"/>
                  </a:schemeClr>
                </a:solidFill>
              </a:rPr>
              <a:t>A value set “draws” codes from the code system for a specific use.</a:t>
            </a:r>
          </a:p>
        </p:txBody>
      </p:sp>
    </p:spTree>
    <p:extLst>
      <p:ext uri="{BB962C8B-B14F-4D97-AF65-F5344CB8AC3E}">
        <p14:creationId xmlns:p14="http://schemas.microsoft.com/office/powerpoint/2010/main" val="31305537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82918"/>
            <a:ext cx="8153400" cy="822325"/>
          </a:xfrm>
        </p:spPr>
        <p:txBody>
          <a:bodyPr/>
          <a:lstStyle/>
          <a:p>
            <a:r>
              <a:rPr lang="en-US" dirty="0"/>
              <a:t>Segment Level Profiling</a:t>
            </a:r>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34</a:t>
            </a:fld>
            <a:endParaRPr lang="en-US"/>
          </a:p>
        </p:txBody>
      </p:sp>
      <p:graphicFrame>
        <p:nvGraphicFramePr>
          <p:cNvPr id="3" name="Table 2">
            <a:extLst>
              <a:ext uri="{FF2B5EF4-FFF2-40B4-BE49-F238E27FC236}">
                <a16:creationId xmlns:a16="http://schemas.microsoft.com/office/drawing/2014/main" id="{3ED59D2C-3B1A-40C4-AD79-52B32C641B70}"/>
              </a:ext>
            </a:extLst>
          </p:cNvPr>
          <p:cNvGraphicFramePr>
            <a:graphicFrameLocks noGrp="1"/>
          </p:cNvGraphicFramePr>
          <p:nvPr>
            <p:extLst>
              <p:ext uri="{D42A27DB-BD31-4B8C-83A1-F6EECF244321}">
                <p14:modId xmlns:p14="http://schemas.microsoft.com/office/powerpoint/2010/main" val="761763149"/>
              </p:ext>
            </p:extLst>
          </p:nvPr>
        </p:nvGraphicFramePr>
        <p:xfrm>
          <a:off x="304800" y="1538546"/>
          <a:ext cx="8534400" cy="4694556"/>
        </p:xfrm>
        <a:graphic>
          <a:graphicData uri="http://schemas.openxmlformats.org/drawingml/2006/table">
            <a:tbl>
              <a:tblPr/>
              <a:tblGrid>
                <a:gridCol w="430635">
                  <a:extLst>
                    <a:ext uri="{9D8B030D-6E8A-4147-A177-3AD203B41FA5}">
                      <a16:colId xmlns:a16="http://schemas.microsoft.com/office/drawing/2014/main" val="72090756"/>
                    </a:ext>
                  </a:extLst>
                </a:gridCol>
                <a:gridCol w="3150764">
                  <a:extLst>
                    <a:ext uri="{9D8B030D-6E8A-4147-A177-3AD203B41FA5}">
                      <a16:colId xmlns:a16="http://schemas.microsoft.com/office/drawing/2014/main" val="4252070128"/>
                    </a:ext>
                  </a:extLst>
                </a:gridCol>
                <a:gridCol w="990600">
                  <a:extLst>
                    <a:ext uri="{9D8B030D-6E8A-4147-A177-3AD203B41FA5}">
                      <a16:colId xmlns:a16="http://schemas.microsoft.com/office/drawing/2014/main" val="3866357109"/>
                    </a:ext>
                  </a:extLst>
                </a:gridCol>
                <a:gridCol w="762000">
                  <a:extLst>
                    <a:ext uri="{9D8B030D-6E8A-4147-A177-3AD203B41FA5}">
                      <a16:colId xmlns:a16="http://schemas.microsoft.com/office/drawing/2014/main" val="1814531235"/>
                    </a:ext>
                  </a:extLst>
                </a:gridCol>
                <a:gridCol w="609600">
                  <a:extLst>
                    <a:ext uri="{9D8B030D-6E8A-4147-A177-3AD203B41FA5}">
                      <a16:colId xmlns:a16="http://schemas.microsoft.com/office/drawing/2014/main" val="3128979809"/>
                    </a:ext>
                  </a:extLst>
                </a:gridCol>
                <a:gridCol w="985708">
                  <a:extLst>
                    <a:ext uri="{9D8B030D-6E8A-4147-A177-3AD203B41FA5}">
                      <a16:colId xmlns:a16="http://schemas.microsoft.com/office/drawing/2014/main" val="290543628"/>
                    </a:ext>
                  </a:extLst>
                </a:gridCol>
                <a:gridCol w="548081">
                  <a:extLst>
                    <a:ext uri="{9D8B030D-6E8A-4147-A177-3AD203B41FA5}">
                      <a16:colId xmlns:a16="http://schemas.microsoft.com/office/drawing/2014/main" val="610823800"/>
                    </a:ext>
                  </a:extLst>
                </a:gridCol>
                <a:gridCol w="626378">
                  <a:extLst>
                    <a:ext uri="{9D8B030D-6E8A-4147-A177-3AD203B41FA5}">
                      <a16:colId xmlns:a16="http://schemas.microsoft.com/office/drawing/2014/main" val="2002768237"/>
                    </a:ext>
                  </a:extLst>
                </a:gridCol>
                <a:gridCol w="430634">
                  <a:extLst>
                    <a:ext uri="{9D8B030D-6E8A-4147-A177-3AD203B41FA5}">
                      <a16:colId xmlns:a16="http://schemas.microsoft.com/office/drawing/2014/main" val="2275799245"/>
                    </a:ext>
                  </a:extLst>
                </a:gridCol>
              </a:tblGrid>
              <a:tr h="116893">
                <a:tc>
                  <a:txBody>
                    <a:bodyPr/>
                    <a:lstStyle/>
                    <a:p>
                      <a:pPr marL="0" marR="0" algn="ctr">
                        <a:spcBef>
                          <a:spcPts val="200"/>
                        </a:spcBef>
                        <a:spcAft>
                          <a:spcPts val="10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SEQ</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ctr">
                        <a:spcBef>
                          <a:spcPts val="200"/>
                        </a:spcBef>
                        <a:spcAft>
                          <a:spcPts val="10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ELEMENT NAME</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ctr">
                        <a:spcBef>
                          <a:spcPts val="200"/>
                        </a:spcBef>
                        <a:spcAft>
                          <a:spcPts val="10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Data Type</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ctr">
                        <a:spcBef>
                          <a:spcPts val="200"/>
                        </a:spcBef>
                        <a:spcAft>
                          <a:spcPts val="10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Usage</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ctr">
                        <a:spcBef>
                          <a:spcPts val="200"/>
                        </a:spcBef>
                        <a:spcAft>
                          <a:spcPts val="10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Card.</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ctr">
                        <a:spcBef>
                          <a:spcPts val="200"/>
                        </a:spcBef>
                        <a:spcAft>
                          <a:spcPts val="10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Vocab</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ctr">
                        <a:spcBef>
                          <a:spcPts val="200"/>
                        </a:spcBef>
                        <a:spcAft>
                          <a:spcPts val="100"/>
                        </a:spcAft>
                      </a:pPr>
                      <a:r>
                        <a:rPr lang="en-US" sz="1200" b="1" kern="800" dirty="0" err="1">
                          <a:effectLst/>
                          <a:latin typeface="Courier New" panose="02070309020205020404" pitchFamily="49" charset="0"/>
                          <a:ea typeface="Times New Roman" panose="02020603050405020304" pitchFamily="18" charset="0"/>
                          <a:cs typeface="Courier New" panose="02070309020205020404" pitchFamily="49" charset="0"/>
                        </a:rPr>
                        <a:t>B.Str</a:t>
                      </a:r>
                      <a:endParaRPr lang="en-US" sz="1200" b="1" kern="800" dirty="0">
                        <a:effectLst/>
                        <a:latin typeface="Courier New" panose="02070309020205020404" pitchFamily="49" charset="0"/>
                        <a:ea typeface="Times New Roman" panose="02020603050405020304" pitchFamily="18" charset="0"/>
                        <a:cs typeface="Courier New" panose="02070309020205020404" pitchFamily="49"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ctr">
                        <a:spcBef>
                          <a:spcPts val="200"/>
                        </a:spcBef>
                        <a:spcAft>
                          <a:spcPts val="10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LEN</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tc>
                  <a:txBody>
                    <a:bodyPr/>
                    <a:lstStyle/>
                    <a:p>
                      <a:pPr marL="0" marR="0" algn="ctr">
                        <a:spcBef>
                          <a:spcPts val="200"/>
                        </a:spcBef>
                        <a:spcAft>
                          <a:spcPts val="10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C.L</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6660"/>
                    </a:solidFill>
                  </a:tcPr>
                </a:tc>
                <a:extLst>
                  <a:ext uri="{0D108BD9-81ED-4DB2-BD59-A6C34878D82A}">
                    <a16:rowId xmlns:a16="http://schemas.microsoft.com/office/drawing/2014/main" val="801172857"/>
                  </a:ext>
                </a:extLst>
              </a:tr>
              <a:tr h="116893">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1</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Give Sub-ID Counter</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NM</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R</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endParaRPr lang="en-US" sz="1200" b="1"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1839866"/>
                  </a:ext>
                </a:extLst>
              </a:tr>
              <a:tr h="233786">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2</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Administration Sub-ID Counter</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NM</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R</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endParaRPr lang="en-US" sz="1200" b="1"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158370148"/>
                  </a:ext>
                </a:extLst>
              </a:tr>
              <a:tr h="233786">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3</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Date/Time Start of Administration</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DTM_IZ02</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R</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endParaRPr lang="en-US" sz="1200" b="1"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41916710"/>
                  </a:ext>
                </a:extLst>
              </a:tr>
              <a:tr h="233786">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4</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Date/Time End of Administration</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DTM_IZ02</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R</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endParaRPr lang="en-US" sz="1200" b="1"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280054816"/>
                  </a:ext>
                </a:extLst>
              </a:tr>
              <a:tr h="153422">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5</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Administered Code</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CWE_IZ01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R</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u="sng" kern="800">
                          <a:solidFill>
                            <a:srgbClr val="0000FF"/>
                          </a:solidFill>
                          <a:effectLst/>
                          <a:latin typeface="Courier New" panose="02070309020205020404" pitchFamily="49" charset="0"/>
                          <a:ea typeface="Times New Roman" panose="02020603050405020304" pitchFamily="18" charset="0"/>
                          <a:cs typeface="Times New Roman" panose="02020603050405020304" pitchFamily="18" charset="0"/>
                        </a:rPr>
                        <a:t>CVX_01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Courier New" panose="02070309020205020404" pitchFamily="49" charset="0"/>
                        </a:rPr>
                        <a:t>R</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1128247"/>
                  </a:ext>
                </a:extLst>
              </a:tr>
              <a:tr h="116893">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6</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Administered Amount</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NM</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R</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endParaRPr lang="en-US" sz="1200" b="1"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1..16</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476381689"/>
                  </a:ext>
                </a:extLst>
              </a:tr>
              <a:tr h="116893">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7</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Administered Units</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CWE_IZ01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C(R/X)</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UCUM_01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Courier New" panose="02070309020205020404" pitchFamily="49" charset="0"/>
                        </a:rPr>
                        <a:t>R</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47612060"/>
                  </a:ext>
                </a:extLst>
              </a:tr>
              <a:tr h="116893">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8</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Administered Dosage Form</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CWE</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O</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endParaRPr lang="en-US" sz="1200" b="1"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436110485"/>
                  </a:ext>
                </a:extLst>
              </a:tr>
              <a:tr h="116893">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9</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Administration Notes</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CWE_IZ01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C(R/O)</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NIP001_01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Courier New" panose="02070309020205020404" pitchFamily="49" charset="0"/>
                        </a:rPr>
                        <a:t>R</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6773823"/>
                  </a:ext>
                </a:extLst>
              </a:tr>
              <a:tr h="116893">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10</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Administering Provider</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XCN_IZ01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C(RE/O)</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endParaRPr lang="en-US" sz="1200" b="1"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1379512546"/>
                  </a:ext>
                </a:extLst>
              </a:tr>
              <a:tr h="116893">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Administered-at Location</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X</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0..0</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endParaRPr lang="en-US" sz="1200" b="1"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0..0</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6533408"/>
                  </a:ext>
                </a:extLst>
              </a:tr>
              <a:tr h="233786">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12</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Administered Per (Time Unit)</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ST</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endParaRPr lang="en-US" sz="1200" b="1" kern="800" dirty="0">
                        <a:effectLst/>
                        <a:latin typeface="Courier New" panose="02070309020205020404" pitchFamily="49" charset="0"/>
                        <a:ea typeface="Times New Roman" panose="02020603050405020304" pitchFamily="18" charset="0"/>
                        <a:cs typeface="Courier New" panose="02070309020205020404" pitchFamily="49"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2572574131"/>
                  </a:ext>
                </a:extLst>
              </a:tr>
              <a:tr h="116893">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13</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Administered Strength</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NM</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O</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endParaRPr lang="en-US" sz="1200" b="1" kern="800" dirty="0">
                        <a:effectLst/>
                        <a:latin typeface="Courier New" panose="02070309020205020404" pitchFamily="49" charset="0"/>
                        <a:ea typeface="Times New Roman" panose="02020603050405020304" pitchFamily="18" charset="0"/>
                        <a:cs typeface="Courier New" panose="02070309020205020404" pitchFamily="49"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96511065"/>
                  </a:ext>
                </a:extLst>
              </a:tr>
              <a:tr h="233786">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14</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Administered Strength Units</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CWE</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O</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9999</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Courier New" panose="02070309020205020404" pitchFamily="49" charset="0"/>
                        </a:rPr>
                        <a:t>S</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3788975064"/>
                  </a:ext>
                </a:extLst>
              </a:tr>
              <a:tr h="116893">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15</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Substance Lot Number</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ST</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C(R/O)</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0..*</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endParaRPr lang="en-US" sz="1200" b="1"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20=</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2335472"/>
                  </a:ext>
                </a:extLst>
              </a:tr>
              <a:tr h="116893">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16</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Substance Expiration Date</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DTM_IZ03</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C(RE/O)</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endParaRPr lang="en-US" sz="1200" b="1" kern="800">
                        <a:effectLst/>
                        <a:latin typeface="Courier New" panose="02070309020205020404" pitchFamily="49" charset="0"/>
                        <a:ea typeface="Times New Roman" panose="02020603050405020304" pitchFamily="18" charset="0"/>
                        <a:cs typeface="Courier New" panose="02070309020205020404" pitchFamily="49"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2298422813"/>
                  </a:ext>
                </a:extLst>
              </a:tr>
              <a:tr h="233786">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17</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Substance Manufacturer Name</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CWE_IZ01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C(R/O)</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u="sng" kern="800">
                          <a:solidFill>
                            <a:srgbClr val="0000FF"/>
                          </a:solidFill>
                          <a:effectLst/>
                          <a:latin typeface="Courier New" panose="02070309020205020404" pitchFamily="49" charset="0"/>
                          <a:ea typeface="Times New Roman" panose="02020603050405020304" pitchFamily="18" charset="0"/>
                          <a:cs typeface="Times New Roman" panose="02020603050405020304" pitchFamily="18" charset="0"/>
                        </a:rPr>
                        <a:t>MVX</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Courier New" panose="02070309020205020404" pitchFamily="49" charset="0"/>
                        </a:rPr>
                        <a:t>R</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8373193"/>
                  </a:ext>
                </a:extLst>
              </a:tr>
              <a:tr h="233786">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18</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Substance/Treatment Refusal Reason</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CWE_IZ01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C(R/X)</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0..*</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9999</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Courier New" panose="02070309020205020404" pitchFamily="49" charset="0"/>
                        </a:rPr>
                        <a:t>R</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571816670"/>
                  </a:ext>
                </a:extLst>
              </a:tr>
              <a:tr h="116893">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19</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Indication</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CWE</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O</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9999</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Courier New" panose="02070309020205020404" pitchFamily="49" charset="0"/>
                        </a:rPr>
                        <a:t>S</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71825257"/>
                  </a:ext>
                </a:extLst>
              </a:tr>
              <a:tr h="153422">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20</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Completion Status</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ID</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RE</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u="sng" kern="8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0322</a:t>
                      </a:r>
                      <a:endParaRPr lang="en-US" sz="1200" b="1" kern="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dirty="0">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R</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2..2</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E1E1"/>
                    </a:solidFill>
                  </a:tcPr>
                </a:tc>
                <a:extLst>
                  <a:ext uri="{0D108BD9-81ED-4DB2-BD59-A6C34878D82A}">
                    <a16:rowId xmlns:a16="http://schemas.microsoft.com/office/drawing/2014/main" val="1626043451"/>
                  </a:ext>
                </a:extLst>
              </a:tr>
              <a:tr h="116893">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21</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Action Code – RXA</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ID</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a:effectLst/>
                          <a:latin typeface="Courier New" panose="02070309020205020404" pitchFamily="49" charset="0"/>
                          <a:ea typeface="Times New Roman" panose="02020603050405020304" pitchFamily="18" charset="0"/>
                          <a:cs typeface="Times New Roman" panose="02020603050405020304" pitchFamily="18" charset="0"/>
                        </a:rPr>
                        <a:t>C(R/X)</a:t>
                      </a:r>
                      <a:endParaRPr lang="en-US" sz="1200" b="1" kern="80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0..1</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0206</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Courier New" panose="02070309020205020404" pitchFamily="49" charset="0"/>
                        </a:rPr>
                        <a:t>R</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1..1</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200"/>
                        </a:spcBef>
                        <a:spcAft>
                          <a:spcPts val="150"/>
                        </a:spcAft>
                      </a:pPr>
                      <a:r>
                        <a:rPr lang="en-US" sz="1200" b="1" kern="800" dirty="0">
                          <a:effectLst/>
                          <a:latin typeface="Courier New" panose="02070309020205020404" pitchFamily="49" charset="0"/>
                          <a:ea typeface="Times New Roman" panose="02020603050405020304" pitchFamily="18" charset="0"/>
                          <a:cs typeface="Times New Roman" panose="02020603050405020304" pitchFamily="18" charset="0"/>
                        </a:rPr>
                        <a:t> </a:t>
                      </a:r>
                      <a:endParaRPr lang="en-US" sz="1200" b="1" kern="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46807946"/>
                  </a:ext>
                </a:extLst>
              </a:tr>
              <a:tr h="116893">
                <a:tc>
                  <a:txBody>
                    <a:bodyPr/>
                    <a:lstStyle/>
                    <a:p>
                      <a:pPr marL="0" marR="0" algn="ctr">
                        <a:spcBef>
                          <a:spcPts val="200"/>
                        </a:spcBef>
                        <a:spcAft>
                          <a:spcPts val="150"/>
                        </a:spcAft>
                      </a:pPr>
                      <a:r>
                        <a:rPr lang="en-US" sz="1200" b="1" kern="8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200"/>
                        </a:spcBef>
                        <a:spcAft>
                          <a:spcPts val="150"/>
                        </a:spcAft>
                      </a:pPr>
                      <a:r>
                        <a:rPr lang="en-US" sz="1200" b="1" kern="8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200"/>
                        </a:spcBef>
                        <a:spcAft>
                          <a:spcPts val="150"/>
                        </a:spcAft>
                      </a:pPr>
                      <a:r>
                        <a:rPr lang="en-US" sz="1200" b="1" kern="8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200"/>
                        </a:spcBef>
                        <a:spcAft>
                          <a:spcPts val="150"/>
                        </a:spcAft>
                      </a:pPr>
                      <a:r>
                        <a:rPr lang="en-US" sz="1200" b="1" kern="8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200"/>
                        </a:spcBef>
                        <a:spcAft>
                          <a:spcPts val="150"/>
                        </a:spcAft>
                      </a:pPr>
                      <a:r>
                        <a:rPr lang="en-US" sz="1200" b="1" kern="8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200"/>
                        </a:spcBef>
                        <a:spcAft>
                          <a:spcPts val="150"/>
                        </a:spcAft>
                      </a:pPr>
                      <a:r>
                        <a:rPr lang="en-US" sz="1200" b="1" kern="8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200"/>
                        </a:spcBef>
                        <a:spcAft>
                          <a:spcPts val="150"/>
                        </a:spcAft>
                      </a:pPr>
                      <a:endParaRPr lang="en-US" sz="1200" b="1" kern="800" dirty="0">
                        <a:effectLst/>
                        <a:latin typeface="Courier New" panose="02070309020205020404" pitchFamily="49" charset="0"/>
                        <a:ea typeface="Times New Roman" panose="02020603050405020304" pitchFamily="18" charset="0"/>
                        <a:cs typeface="Courier New" panose="02070309020205020404" pitchFamily="49" charset="0"/>
                      </a:endParaRP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200"/>
                        </a:spcBef>
                        <a:spcAft>
                          <a:spcPts val="150"/>
                        </a:spcAft>
                      </a:pPr>
                      <a:r>
                        <a:rPr lang="en-US" sz="1200" b="1" kern="8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200"/>
                        </a:spcBef>
                        <a:spcAft>
                          <a:spcPts val="150"/>
                        </a:spcAft>
                      </a:pPr>
                      <a:r>
                        <a:rPr lang="en-US" sz="1200" b="1" kern="800" dirty="0">
                          <a:effectLst/>
                          <a:latin typeface="Arial" panose="020B0604020202020204" pitchFamily="34" charset="0"/>
                          <a:ea typeface="Times New Roman" panose="02020603050405020304" pitchFamily="18" charset="0"/>
                          <a:cs typeface="Times New Roman" panose="02020603050405020304" pitchFamily="18" charset="0"/>
                        </a:rPr>
                        <a:t>…</a:t>
                      </a:r>
                    </a:p>
                  </a:txBody>
                  <a:tcPr marL="43835" marR="438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44250365"/>
                  </a:ext>
                </a:extLst>
              </a:tr>
            </a:tbl>
          </a:graphicData>
        </a:graphic>
      </p:graphicFrame>
      <p:sp>
        <p:nvSpPr>
          <p:cNvPr id="7" name="TextBox 6">
            <a:extLst>
              <a:ext uri="{FF2B5EF4-FFF2-40B4-BE49-F238E27FC236}">
                <a16:creationId xmlns:a16="http://schemas.microsoft.com/office/drawing/2014/main" id="{A85E3BB9-4690-47E5-8A11-A64AB2FA0356}"/>
              </a:ext>
            </a:extLst>
          </p:cNvPr>
          <p:cNvSpPr txBox="1"/>
          <p:nvPr/>
        </p:nvSpPr>
        <p:spPr>
          <a:xfrm>
            <a:off x="7384081" y="1004435"/>
            <a:ext cx="1377300" cy="369332"/>
          </a:xfrm>
          <a:prstGeom prst="rect">
            <a:avLst/>
          </a:prstGeom>
          <a:solidFill>
            <a:schemeClr val="accent5">
              <a:lumMod val="40000"/>
              <a:lumOff val="60000"/>
            </a:schemeClr>
          </a:solidFill>
          <a:ln w="19050">
            <a:solidFill>
              <a:srgbClr val="C00000"/>
            </a:solidFill>
          </a:ln>
        </p:spPr>
        <p:txBody>
          <a:bodyPr wrap="none" rtlCol="0">
            <a:spAutoFit/>
          </a:bodyPr>
          <a:lstStyle/>
          <a:p>
            <a:r>
              <a:rPr lang="en-US" dirty="0"/>
              <a:t>RXA_IZ_01</a:t>
            </a:r>
          </a:p>
        </p:txBody>
      </p:sp>
    </p:spTree>
    <p:extLst>
      <p:ext uri="{BB962C8B-B14F-4D97-AF65-F5344CB8AC3E}">
        <p14:creationId xmlns:p14="http://schemas.microsoft.com/office/powerpoint/2010/main" val="20314144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FAB5AA-6E34-4204-B308-72E0EC1F55C8}"/>
              </a:ext>
            </a:extLst>
          </p:cNvPr>
          <p:cNvPicPr>
            <a:picLocks noChangeAspect="1"/>
          </p:cNvPicPr>
          <p:nvPr/>
        </p:nvPicPr>
        <p:blipFill>
          <a:blip r:embed="rId3"/>
          <a:stretch>
            <a:fillRect/>
          </a:stretch>
        </p:blipFill>
        <p:spPr>
          <a:xfrm>
            <a:off x="295835" y="1430973"/>
            <a:ext cx="6985782" cy="2514599"/>
          </a:xfrm>
          <a:prstGeom prst="rect">
            <a:avLst/>
          </a:prstGeom>
        </p:spPr>
      </p:pic>
      <p:sp>
        <p:nvSpPr>
          <p:cNvPr id="8194" name="Rectangle 2"/>
          <p:cNvSpPr>
            <a:spLocks noGrp="1" noChangeArrowheads="1"/>
          </p:cNvSpPr>
          <p:nvPr>
            <p:ph type="title"/>
          </p:nvPr>
        </p:nvSpPr>
        <p:spPr/>
        <p:txBody>
          <a:bodyPr/>
          <a:lstStyle/>
          <a:p>
            <a:r>
              <a:rPr lang="en-US" dirty="0"/>
              <a:t>HL7 FHIR Profiling Overview</a:t>
            </a:r>
          </a:p>
        </p:txBody>
      </p:sp>
      <p:sp>
        <p:nvSpPr>
          <p:cNvPr id="4" name="Date Placeholder 3"/>
          <p:cNvSpPr>
            <a:spLocks noGrp="1"/>
          </p:cNvSpPr>
          <p:nvPr>
            <p:ph type="dt" sz="half" idx="10"/>
          </p:nvPr>
        </p:nvSpPr>
        <p:spPr>
          <a:xfrm>
            <a:off x="8075501" y="7000477"/>
            <a:ext cx="838200" cy="1524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35313DE-39FF-4199-8686-1B682DE047CF}" type="datetime1">
              <a:rPr kumimoji="0" lang="en-US" sz="6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2/10/2020</a:t>
            </a:fld>
            <a:endParaRPr kumimoji="0" lang="en-US" sz="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8" name="Slide Number Placeholder 4"/>
          <p:cNvSpPr>
            <a:spLocks noGrp="1"/>
          </p:cNvSpPr>
          <p:nvPr>
            <p:ph type="sldNum" sz="quarter" idx="11"/>
          </p:nvPr>
        </p:nvSpPr>
        <p:spPr>
          <a:xfrm>
            <a:off x="4343400" y="6534150"/>
            <a:ext cx="53340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C44300-96F5-4E68-AEBC-759F83B9379E}" type="slidenum">
              <a:rPr kumimoji="0" lang="en-US" sz="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9" name="Date Placeholder 3"/>
          <p:cNvSpPr txBox="1">
            <a:spLocks/>
          </p:cNvSpPr>
          <p:nvPr/>
        </p:nvSpPr>
        <p:spPr bwMode="auto">
          <a:xfrm>
            <a:off x="8077200" y="6629400"/>
            <a:ext cx="8382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6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235313DE-39FF-4199-8686-1B682DE047CF}" type="datetime1">
              <a:rPr kumimoji="0" lang="en-US" sz="6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2/10/2020</a:t>
            </a:fld>
            <a:endParaRPr kumimoji="0" lang="en-US" sz="6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0B6B97F6-ABE8-4690-B55E-AB2F3062D973}"/>
              </a:ext>
            </a:extLst>
          </p:cNvPr>
          <p:cNvPicPr>
            <a:picLocks noChangeAspect="1"/>
          </p:cNvPicPr>
          <p:nvPr/>
        </p:nvPicPr>
        <p:blipFill>
          <a:blip r:embed="rId4"/>
          <a:stretch>
            <a:fillRect/>
          </a:stretch>
        </p:blipFill>
        <p:spPr>
          <a:xfrm>
            <a:off x="2286000" y="3754267"/>
            <a:ext cx="6589059" cy="2718394"/>
          </a:xfrm>
          <a:prstGeom prst="rect">
            <a:avLst/>
          </a:prstGeom>
        </p:spPr>
      </p:pic>
      <p:sp>
        <p:nvSpPr>
          <p:cNvPr id="6" name="Rectangle 5">
            <a:extLst>
              <a:ext uri="{FF2B5EF4-FFF2-40B4-BE49-F238E27FC236}">
                <a16:creationId xmlns:a16="http://schemas.microsoft.com/office/drawing/2014/main" id="{204B6F1C-3D40-46C1-B8FE-4414D6D18484}"/>
              </a:ext>
            </a:extLst>
          </p:cNvPr>
          <p:cNvSpPr/>
          <p:nvPr/>
        </p:nvSpPr>
        <p:spPr bwMode="auto">
          <a:xfrm>
            <a:off x="2133600" y="3601867"/>
            <a:ext cx="228600" cy="1524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62B1E529-B246-44A9-918A-F544FB6C806F}"/>
              </a:ext>
            </a:extLst>
          </p:cNvPr>
          <p:cNvSpPr/>
          <p:nvPr/>
        </p:nvSpPr>
        <p:spPr bwMode="auto">
          <a:xfrm>
            <a:off x="3406588" y="2466592"/>
            <a:ext cx="2057400" cy="276608"/>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Rectangle 11">
            <a:extLst>
              <a:ext uri="{FF2B5EF4-FFF2-40B4-BE49-F238E27FC236}">
                <a16:creationId xmlns:a16="http://schemas.microsoft.com/office/drawing/2014/main" id="{1C2432A6-FE7F-4482-8732-5FDDB7B30AB8}"/>
              </a:ext>
            </a:extLst>
          </p:cNvPr>
          <p:cNvSpPr/>
          <p:nvPr/>
        </p:nvSpPr>
        <p:spPr bwMode="auto">
          <a:xfrm>
            <a:off x="3886200" y="5291490"/>
            <a:ext cx="304800" cy="2286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Rectangle 12">
            <a:extLst>
              <a:ext uri="{FF2B5EF4-FFF2-40B4-BE49-F238E27FC236}">
                <a16:creationId xmlns:a16="http://schemas.microsoft.com/office/drawing/2014/main" id="{E9FB5035-A8EF-44F1-86DB-88FFDAFA4D98}"/>
              </a:ext>
            </a:extLst>
          </p:cNvPr>
          <p:cNvSpPr/>
          <p:nvPr/>
        </p:nvSpPr>
        <p:spPr bwMode="auto">
          <a:xfrm>
            <a:off x="4320988" y="6264384"/>
            <a:ext cx="228600" cy="1524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9" name="Straight Connector 8">
            <a:extLst>
              <a:ext uri="{FF2B5EF4-FFF2-40B4-BE49-F238E27FC236}">
                <a16:creationId xmlns:a16="http://schemas.microsoft.com/office/drawing/2014/main" id="{761E92F8-0913-4FAC-80A3-FC60429F20EF}"/>
              </a:ext>
            </a:extLst>
          </p:cNvPr>
          <p:cNvCxnSpPr>
            <a:cxnSpLocks/>
            <a:endCxn id="15" idx="0"/>
          </p:cNvCxnSpPr>
          <p:nvPr/>
        </p:nvCxnSpPr>
        <p:spPr bwMode="auto">
          <a:xfrm flipH="1">
            <a:off x="1019735" y="3754267"/>
            <a:ext cx="1082490" cy="192845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4D27B67F-72E8-40B1-9931-F870DBFA4A7A}"/>
              </a:ext>
            </a:extLst>
          </p:cNvPr>
          <p:cNvCxnSpPr>
            <a:cxnSpLocks/>
            <a:endCxn id="15" idx="3"/>
          </p:cNvCxnSpPr>
          <p:nvPr/>
        </p:nvCxnSpPr>
        <p:spPr bwMode="auto">
          <a:xfrm flipH="1" flipV="1">
            <a:off x="1743635" y="5911323"/>
            <a:ext cx="2544874" cy="353062"/>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5" name="Rectangle 14">
            <a:extLst>
              <a:ext uri="{FF2B5EF4-FFF2-40B4-BE49-F238E27FC236}">
                <a16:creationId xmlns:a16="http://schemas.microsoft.com/office/drawing/2014/main" id="{F95C8FE7-676A-4995-896D-5DB8005B8D8D}"/>
              </a:ext>
            </a:extLst>
          </p:cNvPr>
          <p:cNvSpPr/>
          <p:nvPr/>
        </p:nvSpPr>
        <p:spPr bwMode="auto">
          <a:xfrm>
            <a:off x="295835" y="5682723"/>
            <a:ext cx="1447800" cy="4572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charset="0"/>
                <a:ea typeface="+mn-ea"/>
                <a:cs typeface="+mn-cs"/>
              </a:rPr>
              <a:t>Cardinality changed from 0..1 to 1..1</a:t>
            </a:r>
          </a:p>
        </p:txBody>
      </p:sp>
      <p:sp>
        <p:nvSpPr>
          <p:cNvPr id="23" name="Rectangle 22">
            <a:extLst>
              <a:ext uri="{FF2B5EF4-FFF2-40B4-BE49-F238E27FC236}">
                <a16:creationId xmlns:a16="http://schemas.microsoft.com/office/drawing/2014/main" id="{B81A75A6-B7D0-4F3C-A662-EBF30A4ADBC3}"/>
              </a:ext>
            </a:extLst>
          </p:cNvPr>
          <p:cNvSpPr/>
          <p:nvPr/>
        </p:nvSpPr>
        <p:spPr bwMode="auto">
          <a:xfrm>
            <a:off x="5463988" y="4975160"/>
            <a:ext cx="3375212" cy="276608"/>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24" name="Straight Connector 23">
            <a:extLst>
              <a:ext uri="{FF2B5EF4-FFF2-40B4-BE49-F238E27FC236}">
                <a16:creationId xmlns:a16="http://schemas.microsoft.com/office/drawing/2014/main" id="{80F2D0B6-7ECB-4823-9D08-26A280ABCAC7}"/>
              </a:ext>
            </a:extLst>
          </p:cNvPr>
          <p:cNvCxnSpPr>
            <a:cxnSpLocks/>
          </p:cNvCxnSpPr>
          <p:nvPr/>
        </p:nvCxnSpPr>
        <p:spPr bwMode="auto">
          <a:xfrm flipH="1">
            <a:off x="5463988" y="2604896"/>
            <a:ext cx="2156012" cy="26894"/>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9A52CAA4-31A4-4239-B6B6-DA390FF5C606}"/>
              </a:ext>
            </a:extLst>
          </p:cNvPr>
          <p:cNvCxnSpPr>
            <a:cxnSpLocks/>
          </p:cNvCxnSpPr>
          <p:nvPr/>
        </p:nvCxnSpPr>
        <p:spPr bwMode="auto">
          <a:xfrm>
            <a:off x="7620000" y="2604896"/>
            <a:ext cx="0" cy="2370264"/>
          </a:xfrm>
          <a:prstGeom prst="line">
            <a:avLst/>
          </a:prstGeom>
          <a:solidFill>
            <a:schemeClr val="accent1"/>
          </a:solidFill>
          <a:ln w="19050" cap="flat" cmpd="sng" algn="ctr">
            <a:solidFill>
              <a:schemeClr val="tx1"/>
            </a:solidFill>
            <a:prstDash val="solid"/>
            <a:round/>
            <a:headEnd type="none" w="med" len="med"/>
            <a:tailEnd type="triangle" w="med" len="med"/>
          </a:ln>
          <a:effectLst/>
        </p:spPr>
      </p:cxnSp>
      <p:sp>
        <p:nvSpPr>
          <p:cNvPr id="30" name="Rectangle 29">
            <a:extLst>
              <a:ext uri="{FF2B5EF4-FFF2-40B4-BE49-F238E27FC236}">
                <a16:creationId xmlns:a16="http://schemas.microsoft.com/office/drawing/2014/main" id="{46FFAF83-E921-4A06-89BC-100078F99208}"/>
              </a:ext>
            </a:extLst>
          </p:cNvPr>
          <p:cNvSpPr/>
          <p:nvPr/>
        </p:nvSpPr>
        <p:spPr bwMode="auto">
          <a:xfrm>
            <a:off x="7331702" y="1606232"/>
            <a:ext cx="1487597" cy="94591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charset="0"/>
                <a:ea typeface="+mn-ea"/>
                <a:cs typeface="+mn-cs"/>
              </a:rPr>
              <a:t>An explicit binding to a code system was made (CVX) with a binding strength of “extensible”.</a:t>
            </a:r>
          </a:p>
        </p:txBody>
      </p:sp>
      <p:cxnSp>
        <p:nvCxnSpPr>
          <p:cNvPr id="31" name="Straight Connector 30">
            <a:extLst>
              <a:ext uri="{FF2B5EF4-FFF2-40B4-BE49-F238E27FC236}">
                <a16:creationId xmlns:a16="http://schemas.microsoft.com/office/drawing/2014/main" id="{778610C4-C19A-4287-9CB0-D27E80954096}"/>
              </a:ext>
            </a:extLst>
          </p:cNvPr>
          <p:cNvCxnSpPr>
            <a:cxnSpLocks/>
          </p:cNvCxnSpPr>
          <p:nvPr/>
        </p:nvCxnSpPr>
        <p:spPr bwMode="auto">
          <a:xfrm>
            <a:off x="3581400" y="5405790"/>
            <a:ext cx="304800" cy="0"/>
          </a:xfrm>
          <a:prstGeom prst="line">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33" name="Straight Connector 32">
            <a:extLst>
              <a:ext uri="{FF2B5EF4-FFF2-40B4-BE49-F238E27FC236}">
                <a16:creationId xmlns:a16="http://schemas.microsoft.com/office/drawing/2014/main" id="{D94CDDD9-0454-412B-93BC-3932E4D9D944}"/>
              </a:ext>
            </a:extLst>
          </p:cNvPr>
          <p:cNvCxnSpPr>
            <a:cxnSpLocks/>
          </p:cNvCxnSpPr>
          <p:nvPr/>
        </p:nvCxnSpPr>
        <p:spPr bwMode="auto">
          <a:xfrm>
            <a:off x="3581400" y="3173416"/>
            <a:ext cx="0" cy="2230879"/>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CC901A19-4F94-4B82-9E4C-6313B4B47D5B}"/>
              </a:ext>
            </a:extLst>
          </p:cNvPr>
          <p:cNvCxnSpPr>
            <a:cxnSpLocks/>
          </p:cNvCxnSpPr>
          <p:nvPr/>
        </p:nvCxnSpPr>
        <p:spPr bwMode="auto">
          <a:xfrm flipH="1">
            <a:off x="2073089" y="3173416"/>
            <a:ext cx="1516174"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0" name="Rectangle 39">
            <a:extLst>
              <a:ext uri="{FF2B5EF4-FFF2-40B4-BE49-F238E27FC236}">
                <a16:creationId xmlns:a16="http://schemas.microsoft.com/office/drawing/2014/main" id="{EDE5D44E-7817-4EE2-BE33-36C8DCEEB299}"/>
              </a:ext>
            </a:extLst>
          </p:cNvPr>
          <p:cNvSpPr/>
          <p:nvPr/>
        </p:nvSpPr>
        <p:spPr bwMode="auto">
          <a:xfrm>
            <a:off x="1958789" y="2656191"/>
            <a:ext cx="228600" cy="152400"/>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41" name="Straight Connector 40">
            <a:extLst>
              <a:ext uri="{FF2B5EF4-FFF2-40B4-BE49-F238E27FC236}">
                <a16:creationId xmlns:a16="http://schemas.microsoft.com/office/drawing/2014/main" id="{6AD94E65-65CC-47E9-8738-D4ED82A9C0AD}"/>
              </a:ext>
            </a:extLst>
          </p:cNvPr>
          <p:cNvCxnSpPr>
            <a:cxnSpLocks/>
          </p:cNvCxnSpPr>
          <p:nvPr/>
        </p:nvCxnSpPr>
        <p:spPr bwMode="auto">
          <a:xfrm>
            <a:off x="2073089" y="2732391"/>
            <a:ext cx="0" cy="441025"/>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1105368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Basic Profile-Level Hierarchy</a:t>
            </a:r>
          </a:p>
        </p:txBody>
      </p:sp>
      <p:sp>
        <p:nvSpPr>
          <p:cNvPr id="4" name="Date Placeholder 3"/>
          <p:cNvSpPr>
            <a:spLocks noGrp="1"/>
          </p:cNvSpPr>
          <p:nvPr>
            <p:ph type="dt" sz="half" idx="10"/>
          </p:nvPr>
        </p:nvSpPr>
        <p:spPr>
          <a:xfrm>
            <a:off x="8075501" y="7000477"/>
            <a:ext cx="838200" cy="152400"/>
          </a:xfrm>
        </p:spPr>
        <p:txBody>
          <a:bodyPr/>
          <a:lstStyle/>
          <a:p>
            <a:fld id="{235313DE-39FF-4199-8686-1B682DE047CF}" type="datetime1">
              <a:rPr lang="en-US"/>
              <a:pPr/>
              <a:t>2/10/2020</a:t>
            </a:fld>
            <a:endParaRPr lang="en-US"/>
          </a:p>
        </p:txBody>
      </p:sp>
      <p:sp>
        <p:nvSpPr>
          <p:cNvPr id="38" name="Slide Number Placeholder 4"/>
          <p:cNvSpPr>
            <a:spLocks noGrp="1"/>
          </p:cNvSpPr>
          <p:nvPr>
            <p:ph type="sldNum" sz="quarter" idx="11"/>
          </p:nvPr>
        </p:nvSpPr>
        <p:spPr>
          <a:xfrm>
            <a:off x="4343400" y="6534150"/>
            <a:ext cx="533400" cy="476250"/>
          </a:xfrm>
        </p:spPr>
        <p:txBody>
          <a:bodyPr/>
          <a:lstStyle/>
          <a:p>
            <a:fld id="{64C44300-96F5-4E68-AEBC-759F83B9379E}" type="slidenum">
              <a:rPr lang="en-US"/>
              <a:pPr/>
              <a:t>36</a:t>
            </a:fld>
            <a:endParaRPr lang="en-US" dirty="0"/>
          </a:p>
        </p:txBody>
      </p:sp>
      <p:sp>
        <p:nvSpPr>
          <p:cNvPr id="39" name="Date Placeholder 3"/>
          <p:cNvSpPr txBox="1">
            <a:spLocks/>
          </p:cNvSpPr>
          <p:nvPr/>
        </p:nvSpPr>
        <p:spPr bwMode="auto">
          <a:xfrm>
            <a:off x="8077200" y="6629400"/>
            <a:ext cx="8382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6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35313DE-39FF-4199-8686-1B682DE047CF}" type="datetime1">
              <a:rPr lang="en-US" smtClean="0"/>
              <a:pPr/>
              <a:t>2/10/2020</a:t>
            </a:fld>
            <a:endParaRPr lang="en-US" dirty="0"/>
          </a:p>
        </p:txBody>
      </p:sp>
      <p:pic>
        <p:nvPicPr>
          <p:cNvPr id="2" name="Picture 1">
            <a:extLst>
              <a:ext uri="{FF2B5EF4-FFF2-40B4-BE49-F238E27FC236}">
                <a16:creationId xmlns:a16="http://schemas.microsoft.com/office/drawing/2014/main" id="{1F855120-29DE-4C2B-A9AD-A14966C3CF9F}"/>
              </a:ext>
            </a:extLst>
          </p:cNvPr>
          <p:cNvPicPr>
            <a:picLocks noChangeAspect="1"/>
          </p:cNvPicPr>
          <p:nvPr/>
        </p:nvPicPr>
        <p:blipFill>
          <a:blip r:embed="rId3"/>
          <a:stretch>
            <a:fillRect/>
          </a:stretch>
        </p:blipFill>
        <p:spPr>
          <a:xfrm>
            <a:off x="866775" y="1536161"/>
            <a:ext cx="7486650" cy="4800600"/>
          </a:xfrm>
          <a:prstGeom prst="rect">
            <a:avLst/>
          </a:prstGeom>
        </p:spPr>
      </p:pic>
    </p:spTree>
    <p:extLst>
      <p:ext uri="{BB962C8B-B14F-4D97-AF65-F5344CB8AC3E}">
        <p14:creationId xmlns:p14="http://schemas.microsoft.com/office/powerpoint/2010/main" val="33277647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U.S. Immunization Profiles</a:t>
            </a:r>
          </a:p>
        </p:txBody>
      </p:sp>
      <p:sp>
        <p:nvSpPr>
          <p:cNvPr id="4" name="Date Placeholder 3"/>
          <p:cNvSpPr>
            <a:spLocks noGrp="1"/>
          </p:cNvSpPr>
          <p:nvPr>
            <p:ph type="dt" sz="half" idx="10"/>
          </p:nvPr>
        </p:nvSpPr>
        <p:spPr>
          <a:xfrm>
            <a:off x="8075501" y="7000477"/>
            <a:ext cx="838200" cy="152400"/>
          </a:xfrm>
        </p:spPr>
        <p:txBody>
          <a:bodyPr/>
          <a:lstStyle/>
          <a:p>
            <a:fld id="{235313DE-39FF-4199-8686-1B682DE047CF}" type="datetime1">
              <a:rPr lang="en-US"/>
              <a:pPr/>
              <a:t>2/10/2020</a:t>
            </a:fld>
            <a:endParaRPr lang="en-US"/>
          </a:p>
        </p:txBody>
      </p:sp>
      <p:sp>
        <p:nvSpPr>
          <p:cNvPr id="38" name="Slide Number Placeholder 4"/>
          <p:cNvSpPr>
            <a:spLocks noGrp="1"/>
          </p:cNvSpPr>
          <p:nvPr>
            <p:ph type="sldNum" sz="quarter" idx="11"/>
          </p:nvPr>
        </p:nvSpPr>
        <p:spPr>
          <a:xfrm>
            <a:off x="4343400" y="6534150"/>
            <a:ext cx="533400" cy="476250"/>
          </a:xfrm>
        </p:spPr>
        <p:txBody>
          <a:bodyPr/>
          <a:lstStyle/>
          <a:p>
            <a:fld id="{64C44300-96F5-4E68-AEBC-759F83B9379E}" type="slidenum">
              <a:rPr lang="en-US"/>
              <a:pPr/>
              <a:t>37</a:t>
            </a:fld>
            <a:endParaRPr lang="en-US" dirty="0"/>
          </a:p>
        </p:txBody>
      </p:sp>
      <p:sp>
        <p:nvSpPr>
          <p:cNvPr id="39" name="Date Placeholder 3"/>
          <p:cNvSpPr txBox="1">
            <a:spLocks/>
          </p:cNvSpPr>
          <p:nvPr/>
        </p:nvSpPr>
        <p:spPr bwMode="auto">
          <a:xfrm>
            <a:off x="8077200" y="6629400"/>
            <a:ext cx="8382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6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35313DE-39FF-4199-8686-1B682DE047CF}" type="datetime1">
              <a:rPr lang="en-US" smtClean="0"/>
              <a:pPr/>
              <a:t>2/10/2020</a:t>
            </a:fld>
            <a:endParaRPr lang="en-US" dirty="0"/>
          </a:p>
        </p:txBody>
      </p:sp>
      <p:pic>
        <p:nvPicPr>
          <p:cNvPr id="2" name="Picture 1">
            <a:extLst>
              <a:ext uri="{FF2B5EF4-FFF2-40B4-BE49-F238E27FC236}">
                <a16:creationId xmlns:a16="http://schemas.microsoft.com/office/drawing/2014/main" id="{1656C07A-7EDB-4EAA-8633-5A9A25437A86}"/>
              </a:ext>
            </a:extLst>
          </p:cNvPr>
          <p:cNvPicPr>
            <a:picLocks noChangeAspect="1"/>
          </p:cNvPicPr>
          <p:nvPr/>
        </p:nvPicPr>
        <p:blipFill>
          <a:blip r:embed="rId3"/>
          <a:stretch>
            <a:fillRect/>
          </a:stretch>
        </p:blipFill>
        <p:spPr>
          <a:xfrm>
            <a:off x="457200" y="1434170"/>
            <a:ext cx="8305800" cy="5085892"/>
          </a:xfrm>
          <a:prstGeom prst="rect">
            <a:avLst/>
          </a:prstGeom>
        </p:spPr>
      </p:pic>
    </p:spTree>
    <p:extLst>
      <p:ext uri="{BB962C8B-B14F-4D97-AF65-F5344CB8AC3E}">
        <p14:creationId xmlns:p14="http://schemas.microsoft.com/office/powerpoint/2010/main" val="10011734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Profile </a:t>
            </a:r>
            <a:r>
              <a:rPr lang="en-US" dirty="0"/>
              <a:t>Spectrum</a:t>
            </a:r>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38</a:t>
            </a:fld>
            <a:endParaRPr lang="en-US" dirty="0"/>
          </a:p>
        </p:txBody>
      </p:sp>
      <p:pic>
        <p:nvPicPr>
          <p:cNvPr id="6" name="Picture 5">
            <a:extLst>
              <a:ext uri="{FF2B5EF4-FFF2-40B4-BE49-F238E27FC236}">
                <a16:creationId xmlns:a16="http://schemas.microsoft.com/office/drawing/2014/main" id="{E087E6B9-D718-4793-95C0-67566167AB27}"/>
              </a:ext>
            </a:extLst>
          </p:cNvPr>
          <p:cNvPicPr/>
          <p:nvPr/>
        </p:nvPicPr>
        <p:blipFill>
          <a:blip r:embed="rId3" cstate="print"/>
          <a:stretch>
            <a:fillRect/>
          </a:stretch>
        </p:blipFill>
        <p:spPr>
          <a:xfrm>
            <a:off x="419100" y="1819443"/>
            <a:ext cx="8305800" cy="4038600"/>
          </a:xfrm>
          <a:prstGeom prst="rect">
            <a:avLst/>
          </a:prstGeom>
        </p:spPr>
      </p:pic>
    </p:spTree>
    <p:extLst>
      <p:ext uri="{BB962C8B-B14F-4D97-AF65-F5344CB8AC3E}">
        <p14:creationId xmlns:p14="http://schemas.microsoft.com/office/powerpoint/2010/main" val="16036341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19200" y="838200"/>
            <a:ext cx="6781800" cy="2559050"/>
          </a:xfrm>
        </p:spPr>
        <p:txBody>
          <a:bodyPr/>
          <a:lstStyle/>
          <a:p>
            <a:r>
              <a:rPr lang="en-US" dirty="0"/>
              <a:t>Conformance and Interoperability Testing</a:t>
            </a:r>
          </a:p>
        </p:txBody>
      </p:sp>
    </p:spTree>
    <p:extLst>
      <p:ext uri="{BB962C8B-B14F-4D97-AF65-F5344CB8AC3E}">
        <p14:creationId xmlns:p14="http://schemas.microsoft.com/office/powerpoint/2010/main" val="3303519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Outline</a:t>
            </a:r>
          </a:p>
        </p:txBody>
      </p:sp>
      <p:sp>
        <p:nvSpPr>
          <p:cNvPr id="8195" name="Rectangle 3"/>
          <p:cNvSpPr>
            <a:spLocks noGrp="1" noChangeArrowheads="1"/>
          </p:cNvSpPr>
          <p:nvPr>
            <p:ph idx="1"/>
          </p:nvPr>
        </p:nvSpPr>
        <p:spPr>
          <a:xfrm>
            <a:off x="381000" y="1490578"/>
            <a:ext cx="8382000" cy="4876800"/>
          </a:xfrm>
        </p:spPr>
        <p:txBody>
          <a:bodyPr>
            <a:normAutofit/>
          </a:bodyPr>
          <a:lstStyle/>
          <a:p>
            <a:r>
              <a:rPr lang="en-US" dirty="0"/>
              <a:t>Standards and Interoperability</a:t>
            </a:r>
          </a:p>
          <a:p>
            <a:r>
              <a:rPr lang="en-US" dirty="0"/>
              <a:t>Fundamental Concepts</a:t>
            </a:r>
          </a:p>
          <a:p>
            <a:r>
              <a:rPr lang="en-US" dirty="0"/>
              <a:t>Implementation Guides and Profiling </a:t>
            </a:r>
          </a:p>
          <a:p>
            <a:r>
              <a:rPr lang="en-US" dirty="0"/>
              <a:t>Conformance and Interoperability Testing</a:t>
            </a:r>
          </a:p>
          <a:p>
            <a:r>
              <a:rPr lang="en-US" dirty="0"/>
              <a:t>NIST HL7 v2 Tooling Platform Overview</a:t>
            </a:r>
          </a:p>
          <a:p>
            <a:r>
              <a:rPr lang="en-US" dirty="0"/>
              <a:t>Medical Device Profile and Testing</a:t>
            </a:r>
          </a:p>
          <a:p>
            <a:pPr marL="0" indent="0">
              <a:buNone/>
            </a:pPr>
            <a:endParaRPr lang="en-US" dirty="0"/>
          </a:p>
          <a:p>
            <a:endParaRPr lang="en-US" dirty="0"/>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4</a:t>
            </a:fld>
            <a:endParaRPr lang="en-US" dirty="0"/>
          </a:p>
        </p:txBody>
      </p:sp>
    </p:spTree>
    <p:extLst>
      <p:ext uri="{BB962C8B-B14F-4D97-AF65-F5344CB8AC3E}">
        <p14:creationId xmlns:p14="http://schemas.microsoft.com/office/powerpoint/2010/main" val="40770209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Testing Overview</a:t>
            </a:r>
          </a:p>
        </p:txBody>
      </p:sp>
      <p:sp>
        <p:nvSpPr>
          <p:cNvPr id="8195" name="Rectangle 3"/>
          <p:cNvSpPr>
            <a:spLocks noGrp="1" noChangeArrowheads="1"/>
          </p:cNvSpPr>
          <p:nvPr>
            <p:ph idx="1"/>
          </p:nvPr>
        </p:nvSpPr>
        <p:spPr>
          <a:xfrm>
            <a:off x="381000" y="1532509"/>
            <a:ext cx="5086840" cy="3874563"/>
          </a:xfrm>
        </p:spPr>
        <p:txBody>
          <a:bodyPr/>
          <a:lstStyle/>
          <a:p>
            <a:r>
              <a:rPr lang="en-US" dirty="0"/>
              <a:t>Conformance Testing</a:t>
            </a:r>
          </a:p>
          <a:p>
            <a:pPr lvl="1"/>
            <a:r>
              <a:rPr lang="en-US" dirty="0" smtClean="0"/>
              <a:t>Degree of confidence</a:t>
            </a:r>
          </a:p>
          <a:p>
            <a:pPr lvl="1"/>
            <a:r>
              <a:rPr lang="en-US" dirty="0" smtClean="0"/>
              <a:t>Can’t be proven</a:t>
            </a:r>
            <a:endParaRPr lang="en-US" dirty="0"/>
          </a:p>
          <a:p>
            <a:r>
              <a:rPr lang="en-US" dirty="0"/>
              <a:t>Interoperability </a:t>
            </a:r>
            <a:r>
              <a:rPr lang="en-US" dirty="0" smtClean="0"/>
              <a:t>Testing</a:t>
            </a:r>
          </a:p>
          <a:p>
            <a:pPr lvl="1"/>
            <a:r>
              <a:rPr lang="en-US" dirty="0" smtClean="0"/>
              <a:t>Two “conformant” systems doesn’t guarantee interoperability</a:t>
            </a:r>
          </a:p>
          <a:p>
            <a:pPr lvl="1"/>
            <a:r>
              <a:rPr lang="en-US" dirty="0" smtClean="0"/>
              <a:t>Huge test space</a:t>
            </a:r>
            <a:endParaRPr lang="en-US" dirty="0" smtClean="0"/>
          </a:p>
          <a:p>
            <a:pPr lvl="1"/>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35313DE-39FF-4199-8686-1B682DE047CF}" type="datetime1">
              <a:rPr kumimoji="0" lang="en-US" sz="6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2/10/2020</a:t>
            </a:fld>
            <a:endParaRPr kumimoji="0" lang="en-US" sz="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C44300-96F5-4E68-AEBC-759F83B9379E}" type="slidenum">
              <a:rPr kumimoji="0" lang="en-US" sz="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ounded Rectangle 5"/>
          <p:cNvSpPr/>
          <p:nvPr/>
        </p:nvSpPr>
        <p:spPr bwMode="auto">
          <a:xfrm>
            <a:off x="6880515" y="2713469"/>
            <a:ext cx="1746649" cy="296832"/>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Verdana"/>
                <a:ea typeface="+mn-ea"/>
                <a:cs typeface="+mn-cs"/>
              </a:rPr>
              <a:t>Conformance</a:t>
            </a:r>
          </a:p>
        </p:txBody>
      </p:sp>
      <p:sp>
        <p:nvSpPr>
          <p:cNvPr id="7" name="AutoShape 27"/>
          <p:cNvSpPr>
            <a:spLocks noChangeArrowheads="1"/>
          </p:cNvSpPr>
          <p:nvPr/>
        </p:nvSpPr>
        <p:spPr bwMode="auto">
          <a:xfrm>
            <a:off x="5696440" y="3143251"/>
            <a:ext cx="2057400" cy="452056"/>
          </a:xfrm>
          <a:prstGeom prst="flowChartPredefinedProcess">
            <a:avLst/>
          </a:prstGeom>
          <a:solidFill>
            <a:schemeClr val="accent5">
              <a:lumMod val="60000"/>
              <a:lumOff val="40000"/>
            </a:schemeClr>
          </a:solidFill>
          <a:ln w="19050">
            <a:solidFill>
              <a:schemeClr val="accent5">
                <a:lumMod val="75000"/>
              </a:schemeClr>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en-US" sz="1600" b="1" i="0" u="none" strike="noStrike" kern="0" cap="none" spc="0" normalizeH="0" baseline="0" noProof="0" dirty="0">
                <a:ln>
                  <a:noFill/>
                </a:ln>
                <a:solidFill>
                  <a:srgbClr val="000000"/>
                </a:solidFill>
                <a:effectLst/>
                <a:uLnTx/>
                <a:uFillTx/>
                <a:latin typeface="Arial"/>
                <a:ea typeface="+mn-ea"/>
                <a:cs typeface="Arial" pitchFamily="34" charset="0"/>
              </a:rPr>
              <a:t>Implementation</a:t>
            </a:r>
          </a:p>
        </p:txBody>
      </p:sp>
      <p:sp>
        <p:nvSpPr>
          <p:cNvPr id="8" name="AutoShape 4"/>
          <p:cNvSpPr>
            <a:spLocks noChangeArrowheads="1"/>
          </p:cNvSpPr>
          <p:nvPr/>
        </p:nvSpPr>
        <p:spPr bwMode="auto">
          <a:xfrm>
            <a:off x="5696440" y="2133600"/>
            <a:ext cx="2057400" cy="470310"/>
          </a:xfrm>
          <a:prstGeom prst="flowChartDocument">
            <a:avLst/>
          </a:prstGeom>
          <a:solidFill>
            <a:schemeClr val="accent5">
              <a:lumMod val="60000"/>
              <a:lumOff val="40000"/>
            </a:schemeClr>
          </a:solidFill>
          <a:ln w="19050">
            <a:solidFill>
              <a:schemeClr val="accent5">
                <a:lumMod val="75000"/>
              </a:schemeClr>
            </a:solidFill>
            <a:miter lim="800000"/>
            <a:headEnd/>
            <a:tailEnd/>
          </a:ln>
        </p:spPr>
        <p:txBody>
          <a:bodyPr lIns="82945" tIns="41473" rIns="82945" bIns="41473" anchor="ctr"/>
          <a:lstStyle>
            <a:lvl1pPr algn="l" defTabSz="828675" eaLnBrk="0" hangingPunct="0">
              <a:spcBef>
                <a:spcPct val="20000"/>
              </a:spcBef>
              <a:buChar char="•"/>
              <a:defRPr sz="3200">
                <a:solidFill>
                  <a:schemeClr val="tx1"/>
                </a:solidFill>
                <a:latin typeface="Arial" charset="0"/>
              </a:defRPr>
            </a:lvl1pPr>
            <a:lvl2pPr marL="742950" indent="-285750" algn="l" defTabSz="828675" eaLnBrk="0" hangingPunct="0">
              <a:spcBef>
                <a:spcPct val="20000"/>
              </a:spcBef>
              <a:buChar char="–"/>
              <a:defRPr sz="2800">
                <a:solidFill>
                  <a:schemeClr val="tx1"/>
                </a:solidFill>
                <a:latin typeface="Arial" charset="0"/>
              </a:defRPr>
            </a:lvl2pPr>
            <a:lvl3pPr marL="1143000" indent="-228600" algn="l" defTabSz="828675" eaLnBrk="0" hangingPunct="0">
              <a:spcBef>
                <a:spcPct val="20000"/>
              </a:spcBef>
              <a:buChar char="•"/>
              <a:defRPr sz="2400">
                <a:solidFill>
                  <a:schemeClr val="tx1"/>
                </a:solidFill>
                <a:latin typeface="Arial" charset="0"/>
              </a:defRPr>
            </a:lvl3pPr>
            <a:lvl4pPr marL="1600200" indent="-228600" algn="l" defTabSz="828675" eaLnBrk="0" hangingPunct="0">
              <a:spcBef>
                <a:spcPct val="20000"/>
              </a:spcBef>
              <a:buChar char="–"/>
              <a:defRPr sz="2000">
                <a:solidFill>
                  <a:schemeClr val="tx1"/>
                </a:solidFill>
                <a:latin typeface="Arial" charset="0"/>
              </a:defRPr>
            </a:lvl4pPr>
            <a:lvl5pPr marL="2057400" indent="-228600" algn="l" defTabSz="828675" eaLnBrk="0" hangingPunct="0">
              <a:spcBef>
                <a:spcPct val="20000"/>
              </a:spcBef>
              <a:buChar char="»"/>
              <a:defRPr sz="2000">
                <a:solidFill>
                  <a:schemeClr val="tx1"/>
                </a:solidFill>
                <a:latin typeface="Arial" charset="0"/>
              </a:defRPr>
            </a:lvl5pPr>
            <a:lvl6pPr marL="2514600" indent="-228600" defTabSz="828675" eaLnBrk="0" fontAlgn="base" hangingPunct="0">
              <a:spcBef>
                <a:spcPct val="20000"/>
              </a:spcBef>
              <a:spcAft>
                <a:spcPct val="0"/>
              </a:spcAft>
              <a:buChar char="»"/>
              <a:defRPr sz="2000">
                <a:solidFill>
                  <a:schemeClr val="tx1"/>
                </a:solidFill>
                <a:latin typeface="Arial" charset="0"/>
              </a:defRPr>
            </a:lvl6pPr>
            <a:lvl7pPr marL="2971800" indent="-228600" defTabSz="828675" eaLnBrk="0" fontAlgn="base" hangingPunct="0">
              <a:spcBef>
                <a:spcPct val="20000"/>
              </a:spcBef>
              <a:spcAft>
                <a:spcPct val="0"/>
              </a:spcAft>
              <a:buChar char="»"/>
              <a:defRPr sz="2000">
                <a:solidFill>
                  <a:schemeClr val="tx1"/>
                </a:solidFill>
                <a:latin typeface="Arial" charset="0"/>
              </a:defRPr>
            </a:lvl7pPr>
            <a:lvl8pPr marL="3429000" indent="-228600" defTabSz="828675" eaLnBrk="0" fontAlgn="base" hangingPunct="0">
              <a:spcBef>
                <a:spcPct val="20000"/>
              </a:spcBef>
              <a:spcAft>
                <a:spcPct val="0"/>
              </a:spcAft>
              <a:buChar char="»"/>
              <a:defRPr sz="2000">
                <a:solidFill>
                  <a:schemeClr val="tx1"/>
                </a:solidFill>
                <a:latin typeface="Arial" charset="0"/>
              </a:defRPr>
            </a:lvl8pPr>
            <a:lvl9pPr marL="3886200" indent="-228600" defTabSz="828675" eaLnBrk="0" fontAlgn="base" hangingPunct="0">
              <a:spcBef>
                <a:spcPct val="20000"/>
              </a:spcBef>
              <a:spcAft>
                <a:spcPct val="0"/>
              </a:spcAft>
              <a:buChar char="»"/>
              <a:defRPr sz="2000">
                <a:solidFill>
                  <a:schemeClr val="tx1"/>
                </a:solidFill>
                <a:latin typeface="Arial" charset="0"/>
              </a:defRPr>
            </a:lvl9pPr>
          </a:lstStyle>
          <a:p>
            <a:pPr marL="0" marR="0" lvl="0" indent="0" algn="ctr" defTabSz="828675" rtl="0" eaLnBrk="0" fontAlgn="base" latinLnBrk="0" hangingPunct="0">
              <a:lnSpc>
                <a:spcPct val="93000"/>
              </a:lnSpc>
              <a:spcBef>
                <a:spcPct val="0"/>
              </a:spcBef>
              <a:spcAft>
                <a:spcPct val="0"/>
              </a:spcAft>
              <a:buClr>
                <a:srgbClr val="000000"/>
              </a:buClr>
              <a:buSzTx/>
              <a:buFont typeface="Times New Roman" pitchFamily="18" charset="0"/>
              <a:buNone/>
              <a:tabLst/>
              <a:defRPr/>
            </a:pPr>
            <a:r>
              <a:rPr kumimoji="0" lang="de-DE" altLang="en-US" sz="1600" b="1"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Specification</a:t>
            </a:r>
          </a:p>
        </p:txBody>
      </p:sp>
      <p:sp>
        <p:nvSpPr>
          <p:cNvPr id="9" name="Down Arrow 8"/>
          <p:cNvSpPr/>
          <p:nvPr/>
        </p:nvSpPr>
        <p:spPr bwMode="auto">
          <a:xfrm rot="10800000">
            <a:off x="6458440" y="2596594"/>
            <a:ext cx="304800" cy="527605"/>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latin typeface="Arial" charset="0"/>
              <a:ea typeface="+mn-ea"/>
              <a:cs typeface="+mn-cs"/>
            </a:endParaRPr>
          </a:p>
        </p:txBody>
      </p:sp>
      <p:sp>
        <p:nvSpPr>
          <p:cNvPr id="10" name="Rounded Rectangle 9"/>
          <p:cNvSpPr/>
          <p:nvPr/>
        </p:nvSpPr>
        <p:spPr bwMode="auto">
          <a:xfrm>
            <a:off x="3111590" y="5698361"/>
            <a:ext cx="2584849" cy="563751"/>
          </a:xfrm>
          <a:prstGeom prst="round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Verdana"/>
                <a:ea typeface="+mn-ea"/>
                <a:cs typeface="+mn-cs"/>
              </a:rPr>
              <a:t>Interoperability</a:t>
            </a:r>
          </a:p>
        </p:txBody>
      </p:sp>
      <p:sp>
        <p:nvSpPr>
          <p:cNvPr id="11" name="AutoShape 27"/>
          <p:cNvSpPr>
            <a:spLocks noChangeArrowheads="1"/>
          </p:cNvSpPr>
          <p:nvPr/>
        </p:nvSpPr>
        <p:spPr bwMode="auto">
          <a:xfrm>
            <a:off x="1676399" y="5560605"/>
            <a:ext cx="2178629" cy="363749"/>
          </a:xfrm>
          <a:prstGeom prst="flowChartPredefinedProcess">
            <a:avLst/>
          </a:prstGeom>
          <a:solidFill>
            <a:schemeClr val="accent5">
              <a:lumMod val="60000"/>
              <a:lumOff val="40000"/>
            </a:schemeClr>
          </a:solidFill>
          <a:ln w="19050">
            <a:solidFill>
              <a:schemeClr val="accent5">
                <a:lumMod val="75000"/>
              </a:schemeClr>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en-US" sz="1600" b="1" i="0" u="none" strike="noStrike" kern="0" cap="none" spc="0" normalizeH="0" baseline="0" noProof="0" dirty="0">
                <a:ln>
                  <a:noFill/>
                </a:ln>
                <a:solidFill>
                  <a:srgbClr val="000000"/>
                </a:solidFill>
                <a:effectLst/>
                <a:uLnTx/>
                <a:uFillTx/>
                <a:latin typeface="Arial"/>
                <a:ea typeface="+mn-ea"/>
                <a:cs typeface="Arial" pitchFamily="34" charset="0"/>
              </a:rPr>
              <a:t>Implementation</a:t>
            </a:r>
          </a:p>
        </p:txBody>
      </p:sp>
      <p:sp>
        <p:nvSpPr>
          <p:cNvPr id="12" name="AutoShape 16"/>
          <p:cNvSpPr>
            <a:spLocks noChangeArrowheads="1"/>
          </p:cNvSpPr>
          <p:nvPr/>
        </p:nvSpPr>
        <p:spPr bwMode="auto">
          <a:xfrm>
            <a:off x="3882511" y="5744829"/>
            <a:ext cx="1048004" cy="179526"/>
          </a:xfrm>
          <a:prstGeom prst="leftRightArrow">
            <a:avLst>
              <a:gd name="adj1" fmla="val 50000"/>
              <a:gd name="adj2" fmla="val 60000"/>
            </a:avLst>
          </a:prstGeom>
          <a:solidFill>
            <a:schemeClr val="tx1"/>
          </a:soli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charset="0"/>
            </a:endParaRPr>
          </a:p>
        </p:txBody>
      </p:sp>
      <p:sp>
        <p:nvSpPr>
          <p:cNvPr id="13" name="AutoShape 27"/>
          <p:cNvSpPr>
            <a:spLocks noChangeArrowheads="1"/>
          </p:cNvSpPr>
          <p:nvPr/>
        </p:nvSpPr>
        <p:spPr bwMode="auto">
          <a:xfrm>
            <a:off x="4953000" y="5572291"/>
            <a:ext cx="2186868" cy="352063"/>
          </a:xfrm>
          <a:prstGeom prst="flowChartPredefinedProcess">
            <a:avLst/>
          </a:prstGeom>
          <a:solidFill>
            <a:schemeClr val="accent5">
              <a:lumMod val="60000"/>
              <a:lumOff val="40000"/>
            </a:schemeClr>
          </a:solidFill>
          <a:ln w="19050">
            <a:solidFill>
              <a:schemeClr val="accent5">
                <a:lumMod val="75000"/>
              </a:schemeClr>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altLang="en-US" sz="1600" b="1" i="0" u="none" strike="noStrike" kern="0" cap="none" spc="0" normalizeH="0" baseline="0" noProof="0" dirty="0">
                <a:ln>
                  <a:noFill/>
                </a:ln>
                <a:solidFill>
                  <a:srgbClr val="000000"/>
                </a:solidFill>
                <a:effectLst/>
                <a:uLnTx/>
                <a:uFillTx/>
                <a:latin typeface="Arial"/>
                <a:ea typeface="+mn-ea"/>
                <a:cs typeface="Arial" pitchFamily="34" charset="0"/>
              </a:rPr>
              <a:t>Implementation</a:t>
            </a:r>
          </a:p>
        </p:txBody>
      </p:sp>
    </p:spTree>
    <p:extLst>
      <p:ext uri="{BB962C8B-B14F-4D97-AF65-F5344CB8AC3E}">
        <p14:creationId xmlns:p14="http://schemas.microsoft.com/office/powerpoint/2010/main" val="17617504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Testing Models</a:t>
            </a:r>
          </a:p>
        </p:txBody>
      </p:sp>
      <p:sp>
        <p:nvSpPr>
          <p:cNvPr id="8195" name="Rectangle 3"/>
          <p:cNvSpPr>
            <a:spLocks noGrp="1" noChangeArrowheads="1"/>
          </p:cNvSpPr>
          <p:nvPr>
            <p:ph idx="1"/>
          </p:nvPr>
        </p:nvSpPr>
        <p:spPr>
          <a:xfrm>
            <a:off x="304800" y="1434566"/>
            <a:ext cx="5859696" cy="5099583"/>
          </a:xfrm>
        </p:spPr>
        <p:txBody>
          <a:bodyPr/>
          <a:lstStyle/>
          <a:p>
            <a:r>
              <a:rPr lang="en-US" sz="2800" dirty="0"/>
              <a:t>Data Instance Testing</a:t>
            </a:r>
          </a:p>
          <a:p>
            <a:pPr lvl="1"/>
            <a:r>
              <a:rPr lang="en-US" sz="2400" dirty="0"/>
              <a:t>Object ↔</a:t>
            </a:r>
            <a:r>
              <a:rPr lang="en-US" sz="2400" dirty="0">
                <a:sym typeface="Wingdings" panose="05000000000000000000" pitchFamily="2" charset="2"/>
              </a:rPr>
              <a:t> Requirements</a:t>
            </a:r>
          </a:p>
          <a:p>
            <a:pPr lvl="1"/>
            <a:r>
              <a:rPr lang="en-US" sz="2400" dirty="0">
                <a:sym typeface="Wingdings" panose="05000000000000000000" pitchFamily="2" charset="2"/>
              </a:rPr>
              <a:t>Conformance </a:t>
            </a:r>
            <a:r>
              <a:rPr lang="en-US" sz="2400" dirty="0" smtClean="0">
                <a:sym typeface="Wingdings" panose="05000000000000000000" pitchFamily="2" charset="2"/>
              </a:rPr>
              <a:t>Testing</a:t>
            </a:r>
          </a:p>
          <a:p>
            <a:pPr lvl="1"/>
            <a:endParaRPr lang="en-US" sz="2400" dirty="0"/>
          </a:p>
          <a:p>
            <a:r>
              <a:rPr lang="en-US" sz="2800" dirty="0"/>
              <a:t>Isolated System Testing</a:t>
            </a:r>
          </a:p>
          <a:p>
            <a:pPr lvl="1"/>
            <a:r>
              <a:rPr lang="en-US" sz="2400" dirty="0"/>
              <a:t>System </a:t>
            </a:r>
            <a:r>
              <a:rPr lang="en-US" sz="2400" dirty="0">
                <a:sym typeface="Wingdings" panose="05000000000000000000" pitchFamily="2" charset="2"/>
              </a:rPr>
              <a:t>↔ Requirements</a:t>
            </a:r>
          </a:p>
          <a:p>
            <a:pPr lvl="1"/>
            <a:r>
              <a:rPr lang="en-US" sz="2400" dirty="0">
                <a:sym typeface="Wingdings" panose="05000000000000000000" pitchFamily="2" charset="2"/>
              </a:rPr>
              <a:t>Conformance </a:t>
            </a:r>
            <a:r>
              <a:rPr lang="en-US" sz="2400" dirty="0" smtClean="0">
                <a:sym typeface="Wingdings" panose="05000000000000000000" pitchFamily="2" charset="2"/>
              </a:rPr>
              <a:t>Testing</a:t>
            </a:r>
          </a:p>
          <a:p>
            <a:pPr lvl="1"/>
            <a:endParaRPr lang="en-US" sz="2400" dirty="0"/>
          </a:p>
          <a:p>
            <a:r>
              <a:rPr lang="en-US" sz="2800" dirty="0"/>
              <a:t>Peer-to-peer System Testing</a:t>
            </a:r>
          </a:p>
          <a:p>
            <a:pPr lvl="1"/>
            <a:r>
              <a:rPr lang="en-US" sz="2400" dirty="0"/>
              <a:t>System ↔</a:t>
            </a:r>
            <a:r>
              <a:rPr lang="en-US" sz="2400" dirty="0">
                <a:sym typeface="Wingdings" panose="05000000000000000000" pitchFamily="2" charset="2"/>
              </a:rPr>
              <a:t> Requirements ↔ System</a:t>
            </a:r>
          </a:p>
          <a:p>
            <a:pPr lvl="1"/>
            <a:r>
              <a:rPr lang="en-US" sz="2400" dirty="0">
                <a:sym typeface="Wingdings" panose="05000000000000000000" pitchFamily="2" charset="2"/>
              </a:rPr>
              <a:t>Interoperability Testing</a:t>
            </a:r>
            <a:endParaRPr lang="en-US" sz="2400"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35313DE-39FF-4199-8686-1B682DE047CF}" type="datetime1">
              <a:rPr kumimoji="0" lang="en-US" sz="6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2/10/2020</a:t>
            </a:fld>
            <a:endParaRPr kumimoji="0" lang="en-US" sz="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C44300-96F5-4E68-AEBC-759F83B9379E}" type="slidenum">
              <a:rPr kumimoji="0" lang="en-US" sz="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6" name="Picture 5">
            <a:extLst>
              <a:ext uri="{FF2B5EF4-FFF2-40B4-BE49-F238E27FC236}">
                <a16:creationId xmlns:a16="http://schemas.microsoft.com/office/drawing/2014/main" id="{9793744E-8AFB-4BF9-A99F-781F3745B92E}"/>
              </a:ext>
            </a:extLst>
          </p:cNvPr>
          <p:cNvPicPr>
            <a:picLocks noChangeAspect="1"/>
          </p:cNvPicPr>
          <p:nvPr/>
        </p:nvPicPr>
        <p:blipFill>
          <a:blip r:embed="rId3"/>
          <a:stretch>
            <a:fillRect/>
          </a:stretch>
        </p:blipFill>
        <p:spPr>
          <a:xfrm>
            <a:off x="4512724" y="1444705"/>
            <a:ext cx="2726276" cy="1621835"/>
          </a:xfrm>
          <a:prstGeom prst="rect">
            <a:avLst/>
          </a:prstGeom>
        </p:spPr>
      </p:pic>
      <p:pic>
        <p:nvPicPr>
          <p:cNvPr id="7" name="Picture 6">
            <a:extLst>
              <a:ext uri="{FF2B5EF4-FFF2-40B4-BE49-F238E27FC236}">
                <a16:creationId xmlns:a16="http://schemas.microsoft.com/office/drawing/2014/main" id="{D092DC5E-BD1F-4AA8-AB28-FF5BEF157AAA}"/>
              </a:ext>
            </a:extLst>
          </p:cNvPr>
          <p:cNvPicPr>
            <a:picLocks noChangeAspect="1"/>
          </p:cNvPicPr>
          <p:nvPr/>
        </p:nvPicPr>
        <p:blipFill>
          <a:blip r:embed="rId4"/>
          <a:stretch>
            <a:fillRect/>
          </a:stretch>
        </p:blipFill>
        <p:spPr>
          <a:xfrm>
            <a:off x="5334000" y="3157244"/>
            <a:ext cx="2878494" cy="1660139"/>
          </a:xfrm>
          <a:prstGeom prst="rect">
            <a:avLst/>
          </a:prstGeom>
        </p:spPr>
      </p:pic>
      <p:pic>
        <p:nvPicPr>
          <p:cNvPr id="8" name="Picture 7">
            <a:extLst>
              <a:ext uri="{FF2B5EF4-FFF2-40B4-BE49-F238E27FC236}">
                <a16:creationId xmlns:a16="http://schemas.microsoft.com/office/drawing/2014/main" id="{23B5F7AA-8F78-4DED-AC62-22176A2A0907}"/>
              </a:ext>
            </a:extLst>
          </p:cNvPr>
          <p:cNvPicPr>
            <a:picLocks noChangeAspect="1"/>
          </p:cNvPicPr>
          <p:nvPr/>
        </p:nvPicPr>
        <p:blipFill>
          <a:blip r:embed="rId5"/>
          <a:stretch>
            <a:fillRect/>
          </a:stretch>
        </p:blipFill>
        <p:spPr>
          <a:xfrm>
            <a:off x="6138862" y="4897860"/>
            <a:ext cx="2700338" cy="1579139"/>
          </a:xfrm>
          <a:prstGeom prst="rect">
            <a:avLst/>
          </a:prstGeom>
        </p:spPr>
      </p:pic>
    </p:spTree>
    <p:extLst>
      <p:ext uri="{BB962C8B-B14F-4D97-AF65-F5344CB8AC3E}">
        <p14:creationId xmlns:p14="http://schemas.microsoft.com/office/powerpoint/2010/main" val="17299900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IGs in the Context of use</a:t>
            </a:r>
          </a:p>
        </p:txBody>
      </p:sp>
      <p:sp>
        <p:nvSpPr>
          <p:cNvPr id="4" name="Date Placeholder 3"/>
          <p:cNvSpPr>
            <a:spLocks noGrp="1"/>
          </p:cNvSpPr>
          <p:nvPr>
            <p:ph type="dt" sz="half" idx="10"/>
          </p:nvPr>
        </p:nvSpPr>
        <p:spPr>
          <a:xfrm>
            <a:off x="8075501" y="7000477"/>
            <a:ext cx="838200" cy="152400"/>
          </a:xfrm>
        </p:spPr>
        <p:txBody>
          <a:bodyPr/>
          <a:lstStyle/>
          <a:p>
            <a:fld id="{235313DE-39FF-4199-8686-1B682DE047CF}" type="datetime1">
              <a:rPr lang="en-US"/>
              <a:pPr/>
              <a:t>2/10/2020</a:t>
            </a:fld>
            <a:endParaRPr lang="en-US"/>
          </a:p>
        </p:txBody>
      </p:sp>
      <p:sp>
        <p:nvSpPr>
          <p:cNvPr id="38" name="Slide Number Placeholder 4"/>
          <p:cNvSpPr>
            <a:spLocks noGrp="1"/>
          </p:cNvSpPr>
          <p:nvPr>
            <p:ph type="sldNum" sz="quarter" idx="11"/>
          </p:nvPr>
        </p:nvSpPr>
        <p:spPr>
          <a:xfrm>
            <a:off x="4343400" y="6534150"/>
            <a:ext cx="533400" cy="476250"/>
          </a:xfrm>
        </p:spPr>
        <p:txBody>
          <a:bodyPr/>
          <a:lstStyle/>
          <a:p>
            <a:fld id="{64C44300-96F5-4E68-AEBC-759F83B9379E}" type="slidenum">
              <a:rPr lang="en-US"/>
              <a:pPr/>
              <a:t>42</a:t>
            </a:fld>
            <a:endParaRPr lang="en-US" dirty="0"/>
          </a:p>
        </p:txBody>
      </p:sp>
      <p:sp>
        <p:nvSpPr>
          <p:cNvPr id="39" name="Date Placeholder 3"/>
          <p:cNvSpPr txBox="1">
            <a:spLocks/>
          </p:cNvSpPr>
          <p:nvPr/>
        </p:nvSpPr>
        <p:spPr bwMode="auto">
          <a:xfrm>
            <a:off x="8077200" y="6629400"/>
            <a:ext cx="8382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600"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35313DE-39FF-4199-8686-1B682DE047CF}" type="datetime1">
              <a:rPr lang="en-US" smtClean="0"/>
              <a:pPr/>
              <a:t>2/10/2020</a:t>
            </a:fld>
            <a:endParaRPr lang="en-US" dirty="0"/>
          </a:p>
        </p:txBody>
      </p:sp>
      <p:pic>
        <p:nvPicPr>
          <p:cNvPr id="7" name="Picture 6">
            <a:extLst>
              <a:ext uri="{FF2B5EF4-FFF2-40B4-BE49-F238E27FC236}">
                <a16:creationId xmlns:a16="http://schemas.microsoft.com/office/drawing/2014/main" id="{BF56D4AB-8ABF-4E51-A8D5-50F2A3776A73}"/>
              </a:ext>
            </a:extLst>
          </p:cNvPr>
          <p:cNvPicPr/>
          <p:nvPr/>
        </p:nvPicPr>
        <p:blipFill>
          <a:blip r:embed="rId3" cstate="print"/>
          <a:stretch>
            <a:fillRect/>
          </a:stretch>
        </p:blipFill>
        <p:spPr>
          <a:xfrm>
            <a:off x="381000" y="1447800"/>
            <a:ext cx="8458200" cy="5024860"/>
          </a:xfrm>
          <a:prstGeom prst="rect">
            <a:avLst/>
          </a:prstGeom>
        </p:spPr>
      </p:pic>
    </p:spTree>
    <p:extLst>
      <p:ext uri="{BB962C8B-B14F-4D97-AF65-F5344CB8AC3E}">
        <p14:creationId xmlns:p14="http://schemas.microsoft.com/office/powerpoint/2010/main" val="6302819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19200" y="838200"/>
            <a:ext cx="6781800" cy="2559050"/>
          </a:xfrm>
        </p:spPr>
        <p:txBody>
          <a:bodyPr/>
          <a:lstStyle/>
          <a:p>
            <a:r>
              <a:rPr lang="en-US" dirty="0"/>
              <a:t>Test Methods</a:t>
            </a:r>
          </a:p>
        </p:txBody>
      </p:sp>
    </p:spTree>
    <p:extLst>
      <p:ext uri="{BB962C8B-B14F-4D97-AF65-F5344CB8AC3E}">
        <p14:creationId xmlns:p14="http://schemas.microsoft.com/office/powerpoint/2010/main" val="3609200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Context-free </a:t>
            </a:r>
            <a:r>
              <a:rPr lang="en-US" dirty="0"/>
              <a:t>Testing</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35313DE-39FF-4199-8686-1B682DE047CF}" type="datetime1">
              <a:rPr kumimoji="0" lang="en-US" sz="6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2/10/2020</a:t>
            </a:fld>
            <a:endParaRPr kumimoji="0" lang="en-US" sz="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C44300-96F5-4E68-AEBC-759F83B9379E}" type="slidenum">
              <a:rPr kumimoji="0" lang="en-US" sz="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3"/>
          <p:cNvSpPr>
            <a:spLocks noGrp="1" noChangeArrowheads="1"/>
          </p:cNvSpPr>
          <p:nvPr>
            <p:ph idx="1"/>
          </p:nvPr>
        </p:nvSpPr>
        <p:spPr>
          <a:xfrm>
            <a:off x="419100" y="4267200"/>
            <a:ext cx="8382000" cy="2090358"/>
          </a:xfrm>
        </p:spPr>
        <p:txBody>
          <a:bodyPr>
            <a:normAutofit fontScale="70000" lnSpcReduction="20000"/>
          </a:bodyPr>
          <a:lstStyle/>
          <a:p>
            <a:r>
              <a:rPr lang="en-US" dirty="0"/>
              <a:t>Sender-oriented testing</a:t>
            </a:r>
          </a:p>
          <a:p>
            <a:r>
              <a:rPr lang="en-US" dirty="0"/>
              <a:t>No Test Cases provided </a:t>
            </a:r>
          </a:p>
          <a:p>
            <a:r>
              <a:rPr lang="en-US" dirty="0"/>
              <a:t>Context (Test Scenario, etc.) is unknown to validation tool</a:t>
            </a:r>
          </a:p>
          <a:p>
            <a:r>
              <a:rPr lang="en-US" dirty="0"/>
              <a:t>May be used to test any message created by a system</a:t>
            </a:r>
          </a:p>
          <a:p>
            <a:r>
              <a:rPr lang="en-US" dirty="0"/>
              <a:t>Provides a simple and convenient method for testing message structure and most vocabulary</a:t>
            </a:r>
          </a:p>
        </p:txBody>
      </p:sp>
      <p:sp>
        <p:nvSpPr>
          <p:cNvPr id="10" name="Rectangle 3"/>
          <p:cNvSpPr txBox="1">
            <a:spLocks noChangeArrowheads="1"/>
          </p:cNvSpPr>
          <p:nvPr/>
        </p:nvSpPr>
        <p:spPr bwMode="auto">
          <a:xfrm>
            <a:off x="5943599" y="1860581"/>
            <a:ext cx="1676401" cy="20903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lr>
                <a:schemeClr val="accent1"/>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Ø"/>
              <a:defRPr sz="2600">
                <a:solidFill>
                  <a:schemeClr val="tx1"/>
                </a:solidFill>
                <a:latin typeface="+mn-lt"/>
              </a:defRPr>
            </a:lvl2pPr>
            <a:lvl3pPr marL="1143000" indent="-228600" algn="l" rtl="0" fontAlgn="base">
              <a:spcBef>
                <a:spcPct val="20000"/>
              </a:spcBef>
              <a:spcAft>
                <a:spcPct val="0"/>
              </a:spcAft>
              <a:buClr>
                <a:schemeClr val="accent1"/>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1"/>
              </a:buClr>
              <a:buChar char="•"/>
              <a:defRPr sz="2000">
                <a:solidFill>
                  <a:schemeClr val="tx1"/>
                </a:solidFill>
                <a:latin typeface="+mn-lt"/>
              </a:defRPr>
            </a:lvl4pPr>
            <a:lvl5pPr marL="2057400" indent="-228600" algn="l" rtl="0" fontAlgn="base">
              <a:spcBef>
                <a:spcPct val="20000"/>
              </a:spcBef>
              <a:spcAft>
                <a:spcPct val="0"/>
              </a:spcAft>
              <a:buClr>
                <a:schemeClr val="accent1"/>
              </a:buClr>
              <a:buSzPct val="85000"/>
              <a:buFont typeface="Wingdings" pitchFamily="2" charset="2"/>
              <a:buChar char="ü"/>
              <a:defRPr sz="2000">
                <a:solidFill>
                  <a:schemeClr val="tx1"/>
                </a:solidFill>
                <a:latin typeface="+mn-lt"/>
              </a:defRPr>
            </a:lvl5pPr>
            <a:lvl6pPr marL="25146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6pPr>
            <a:lvl7pPr marL="29718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7pPr>
            <a:lvl8pPr marL="34290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8pPr>
            <a:lvl9pPr marL="38862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CC3300"/>
              </a:buClr>
              <a:buSzPct val="75000"/>
              <a:buFont typeface="Wingdings" pitchFamily="2" charset="2"/>
              <a:buChar char="n"/>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HL7 v2 message validation example</a:t>
            </a:r>
          </a:p>
        </p:txBody>
      </p:sp>
      <p:pic>
        <p:nvPicPr>
          <p:cNvPr id="2" name="Picture 1">
            <a:extLst>
              <a:ext uri="{FF2B5EF4-FFF2-40B4-BE49-F238E27FC236}">
                <a16:creationId xmlns:a16="http://schemas.microsoft.com/office/drawing/2014/main" id="{16B38392-1E69-4551-8D38-0AFBE3DE0F03}"/>
              </a:ext>
            </a:extLst>
          </p:cNvPr>
          <p:cNvPicPr>
            <a:picLocks noChangeAspect="1"/>
          </p:cNvPicPr>
          <p:nvPr/>
        </p:nvPicPr>
        <p:blipFill>
          <a:blip r:embed="rId3"/>
          <a:stretch>
            <a:fillRect/>
          </a:stretch>
        </p:blipFill>
        <p:spPr>
          <a:xfrm>
            <a:off x="419100" y="1523926"/>
            <a:ext cx="5509459" cy="2500312"/>
          </a:xfrm>
          <a:prstGeom prst="rect">
            <a:avLst/>
          </a:prstGeom>
        </p:spPr>
      </p:pic>
    </p:spTree>
    <p:extLst>
      <p:ext uri="{BB962C8B-B14F-4D97-AF65-F5344CB8AC3E}">
        <p14:creationId xmlns:p14="http://schemas.microsoft.com/office/powerpoint/2010/main" val="5507460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Context-based Testing</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35313DE-39FF-4199-8686-1B682DE047CF}" type="datetime1">
              <a:rPr kumimoji="0" lang="en-US" sz="6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2/10/2020</a:t>
            </a:fld>
            <a:endParaRPr kumimoji="0" lang="en-US" sz="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C44300-96F5-4E68-AEBC-759F83B9379E}" type="slidenum">
              <a:rPr kumimoji="0" lang="en-US" sz="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3"/>
          <p:cNvSpPr txBox="1">
            <a:spLocks noChangeArrowheads="1"/>
          </p:cNvSpPr>
          <p:nvPr/>
        </p:nvSpPr>
        <p:spPr bwMode="auto">
          <a:xfrm>
            <a:off x="6669272" y="1634023"/>
            <a:ext cx="2209799" cy="42103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lvl1pPr marL="342900" indent="-342900" algn="l" rtl="0" fontAlgn="base">
              <a:spcBef>
                <a:spcPct val="20000"/>
              </a:spcBef>
              <a:spcAft>
                <a:spcPct val="0"/>
              </a:spcAft>
              <a:buClr>
                <a:schemeClr val="accent1"/>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Ø"/>
              <a:defRPr sz="2600">
                <a:solidFill>
                  <a:schemeClr val="tx1"/>
                </a:solidFill>
                <a:latin typeface="+mn-lt"/>
              </a:defRPr>
            </a:lvl2pPr>
            <a:lvl3pPr marL="1143000" indent="-228600" algn="l" rtl="0" fontAlgn="base">
              <a:spcBef>
                <a:spcPct val="20000"/>
              </a:spcBef>
              <a:spcAft>
                <a:spcPct val="0"/>
              </a:spcAft>
              <a:buClr>
                <a:schemeClr val="accent1"/>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1"/>
              </a:buClr>
              <a:buChar char="•"/>
              <a:defRPr sz="2000">
                <a:solidFill>
                  <a:schemeClr val="tx1"/>
                </a:solidFill>
                <a:latin typeface="+mn-lt"/>
              </a:defRPr>
            </a:lvl4pPr>
            <a:lvl5pPr marL="2057400" indent="-228600" algn="l" rtl="0" fontAlgn="base">
              <a:spcBef>
                <a:spcPct val="20000"/>
              </a:spcBef>
              <a:spcAft>
                <a:spcPct val="0"/>
              </a:spcAft>
              <a:buClr>
                <a:schemeClr val="accent1"/>
              </a:buClr>
              <a:buSzPct val="85000"/>
              <a:buFont typeface="Wingdings" pitchFamily="2" charset="2"/>
              <a:buChar char="ü"/>
              <a:defRPr sz="2000">
                <a:solidFill>
                  <a:schemeClr val="tx1"/>
                </a:solidFill>
                <a:latin typeface="+mn-lt"/>
              </a:defRPr>
            </a:lvl5pPr>
            <a:lvl6pPr marL="25146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6pPr>
            <a:lvl7pPr marL="29718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7pPr>
            <a:lvl8pPr marL="34290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8pPr>
            <a:lvl9pPr marL="38862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CC3300"/>
              </a:buClr>
              <a:buSzPct val="75000"/>
              <a:buFont typeface="Wingdings" pitchFamily="2" charset="2"/>
              <a:buChar char="n"/>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Test scenario and data given</a:t>
            </a:r>
          </a:p>
          <a:p>
            <a:pPr marL="342900" marR="0" lvl="0" indent="-342900" algn="l" defTabSz="914400" rtl="0" eaLnBrk="1" fontAlgn="base" latinLnBrk="0" hangingPunct="1">
              <a:lnSpc>
                <a:spcPct val="100000"/>
              </a:lnSpc>
              <a:spcBef>
                <a:spcPct val="20000"/>
              </a:spcBef>
              <a:spcAft>
                <a:spcPct val="0"/>
              </a:spcAft>
              <a:buClr>
                <a:srgbClr val="CC3300"/>
              </a:buClr>
              <a:buSzPct val="75000"/>
              <a:buFont typeface="Wingdings" pitchFamily="2" charset="2"/>
              <a:buChar char="n"/>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Expands the scope of testing</a:t>
            </a:r>
          </a:p>
          <a:p>
            <a:pPr marL="342900" marR="0" lvl="0" indent="-342900" algn="l" defTabSz="914400" rtl="0" eaLnBrk="1" fontAlgn="base" latinLnBrk="0" hangingPunct="1">
              <a:lnSpc>
                <a:spcPct val="100000"/>
              </a:lnSpc>
              <a:spcBef>
                <a:spcPct val="20000"/>
              </a:spcBef>
              <a:spcAft>
                <a:spcPct val="0"/>
              </a:spcAft>
              <a:buClr>
                <a:srgbClr val="CC3300"/>
              </a:buClr>
              <a:buSzPct val="75000"/>
              <a:buFont typeface="Wingdings" pitchFamily="2" charset="2"/>
              <a:buChar char="n"/>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Type of testing used in ONC EHR-S certification testing</a:t>
            </a:r>
          </a:p>
          <a:p>
            <a:pPr marL="342900" marR="0" lvl="0" indent="-342900" algn="l" defTabSz="914400" rtl="0" eaLnBrk="1" fontAlgn="base" latinLnBrk="0" hangingPunct="1">
              <a:lnSpc>
                <a:spcPct val="100000"/>
              </a:lnSpc>
              <a:spcBef>
                <a:spcPct val="20000"/>
              </a:spcBef>
              <a:spcAft>
                <a:spcPct val="0"/>
              </a:spcAft>
              <a:buClr>
                <a:srgbClr val="CC3300"/>
              </a:buClr>
              <a:buSzPct val="75000"/>
              <a:buFont typeface="Wingdings" pitchFamily="2" charset="2"/>
              <a:buChar char="n"/>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Capability </a:t>
            </a:r>
            <a:r>
              <a:rPr kumimoji="0" lang="en-US" sz="2000" b="0" i="0" u="none" strike="noStrike" kern="0" cap="none" spc="0" normalizeH="0" baseline="0" noProof="0" dirty="0" smtClean="0">
                <a:ln>
                  <a:noFill/>
                </a:ln>
                <a:solidFill>
                  <a:srgbClr val="000000"/>
                </a:solidFill>
                <a:effectLst/>
                <a:uLnTx/>
                <a:uFillTx/>
                <a:latin typeface="Arial"/>
                <a:ea typeface="+mn-ea"/>
                <a:cs typeface="+mn-cs"/>
              </a:rPr>
              <a:t>Testing (i.e., can test for “Support”)</a:t>
            </a:r>
            <a:endParaRPr kumimoji="0" lang="en-US"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2" name="Picture 1">
            <a:extLst>
              <a:ext uri="{FF2B5EF4-FFF2-40B4-BE49-F238E27FC236}">
                <a16:creationId xmlns:a16="http://schemas.microsoft.com/office/drawing/2014/main" id="{E9E8125F-934F-4683-9572-0DA5B628143E}"/>
              </a:ext>
            </a:extLst>
          </p:cNvPr>
          <p:cNvPicPr>
            <a:picLocks noChangeAspect="1"/>
          </p:cNvPicPr>
          <p:nvPr/>
        </p:nvPicPr>
        <p:blipFill>
          <a:blip r:embed="rId3"/>
          <a:stretch>
            <a:fillRect/>
          </a:stretch>
        </p:blipFill>
        <p:spPr>
          <a:xfrm>
            <a:off x="381000" y="1534837"/>
            <a:ext cx="6306745" cy="4408764"/>
          </a:xfrm>
          <a:prstGeom prst="rect">
            <a:avLst/>
          </a:prstGeom>
        </p:spPr>
      </p:pic>
    </p:spTree>
    <p:extLst>
      <p:ext uri="{BB962C8B-B14F-4D97-AF65-F5344CB8AC3E}">
        <p14:creationId xmlns:p14="http://schemas.microsoft.com/office/powerpoint/2010/main" val="36773498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Test Case</a:t>
            </a:r>
          </a:p>
        </p:txBody>
      </p:sp>
      <p:sp>
        <p:nvSpPr>
          <p:cNvPr id="8195" name="Rectangle 3"/>
          <p:cNvSpPr>
            <a:spLocks noGrp="1" noChangeArrowheads="1"/>
          </p:cNvSpPr>
          <p:nvPr>
            <p:ph idx="1"/>
          </p:nvPr>
        </p:nvSpPr>
        <p:spPr>
          <a:xfrm>
            <a:off x="397669" y="1637375"/>
            <a:ext cx="8382000" cy="4610100"/>
          </a:xfrm>
        </p:spPr>
        <p:txBody>
          <a:bodyPr>
            <a:normAutofit fontScale="92500" lnSpcReduction="20000"/>
          </a:bodyPr>
          <a:lstStyle/>
          <a:p>
            <a:r>
              <a:rPr lang="en-US" dirty="0">
                <a:sym typeface="Wingdings" panose="05000000000000000000" pitchFamily="2" charset="2"/>
              </a:rPr>
              <a:t>Purpose</a:t>
            </a:r>
          </a:p>
          <a:p>
            <a:r>
              <a:rPr lang="en-US" dirty="0">
                <a:sym typeface="Wingdings" panose="05000000000000000000" pitchFamily="2" charset="2"/>
              </a:rPr>
              <a:t>Test Story (Description)</a:t>
            </a:r>
          </a:p>
          <a:p>
            <a:r>
              <a:rPr lang="en-US" dirty="0">
                <a:sym typeface="Wingdings" panose="05000000000000000000" pitchFamily="2" charset="2"/>
              </a:rPr>
              <a:t>Pre-Condition</a:t>
            </a:r>
          </a:p>
          <a:p>
            <a:r>
              <a:rPr lang="en-US" dirty="0">
                <a:sym typeface="Wingdings" panose="05000000000000000000" pitchFamily="2" charset="2"/>
              </a:rPr>
              <a:t>Test Steps</a:t>
            </a:r>
          </a:p>
          <a:p>
            <a:r>
              <a:rPr lang="en-US" dirty="0">
                <a:sym typeface="Wingdings" panose="05000000000000000000" pitchFamily="2" charset="2"/>
              </a:rPr>
              <a:t>Test Data</a:t>
            </a:r>
          </a:p>
          <a:p>
            <a:r>
              <a:rPr lang="en-US" dirty="0">
                <a:sym typeface="Wingdings" panose="05000000000000000000" pitchFamily="2" charset="2"/>
              </a:rPr>
              <a:t>Post-Condition</a:t>
            </a:r>
          </a:p>
          <a:p>
            <a:r>
              <a:rPr lang="en-US" dirty="0">
                <a:sym typeface="Wingdings" panose="05000000000000000000" pitchFamily="2" charset="2"/>
              </a:rPr>
              <a:t>Test Objectives</a:t>
            </a:r>
          </a:p>
          <a:p>
            <a:r>
              <a:rPr lang="en-US" dirty="0">
                <a:sym typeface="Wingdings" panose="05000000000000000000" pitchFamily="2" charset="2"/>
              </a:rPr>
              <a:t>Evaluation Criteria</a:t>
            </a:r>
          </a:p>
          <a:p>
            <a:r>
              <a:rPr lang="en-US" dirty="0">
                <a:sym typeface="Wingdings" panose="05000000000000000000" pitchFamily="2" charset="2"/>
              </a:rPr>
              <a:t>Notes to the Test Administrators</a:t>
            </a:r>
          </a:p>
          <a:p>
            <a:r>
              <a:rPr lang="en-US" dirty="0">
                <a:sym typeface="Wingdings" panose="05000000000000000000" pitchFamily="2" charset="2"/>
              </a:rPr>
              <a:t>General Comments</a:t>
            </a:r>
          </a:p>
          <a:p>
            <a:endParaRPr lang="en-US" dirty="0">
              <a:sym typeface="Wingdings" panose="05000000000000000000" pitchFamily="2" charset="2"/>
            </a:endParaRPr>
          </a:p>
          <a:p>
            <a:pPr marL="0" indent="0">
              <a:buNone/>
            </a:pPr>
            <a:endParaRPr lang="en-US" dirty="0">
              <a:sym typeface="Wingdings" panose="05000000000000000000" pitchFamily="2" charset="2"/>
            </a:endParaRP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35313DE-39FF-4199-8686-1B682DE047CF}" type="datetime1">
              <a:rPr kumimoji="0" lang="en-US" sz="6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2/10/2020</a:t>
            </a:fld>
            <a:endParaRPr kumimoji="0" lang="en-US" sz="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C44300-96F5-4E68-AEBC-759F83B9379E}" type="slidenum">
              <a:rPr kumimoji="0" lang="en-US" sz="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379269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5340"/>
            <a:ext cx="8229600" cy="822325"/>
          </a:xfrm>
        </p:spPr>
        <p:txBody>
          <a:bodyPr/>
          <a:lstStyle/>
          <a:p>
            <a:r>
              <a:rPr lang="en-US" dirty="0" smtClean="0"/>
              <a:t>Context-free &amp; based Testing</a:t>
            </a:r>
            <a:endParaRPr lang="en-US" dirty="0"/>
          </a:p>
        </p:txBody>
      </p:sp>
      <p:sp>
        <p:nvSpPr>
          <p:cNvPr id="3" name="Content Placeholder 2"/>
          <p:cNvSpPr>
            <a:spLocks noGrp="1"/>
          </p:cNvSpPr>
          <p:nvPr>
            <p:ph idx="1"/>
          </p:nvPr>
        </p:nvSpPr>
        <p:spPr>
          <a:xfrm>
            <a:off x="5943600" y="1535535"/>
            <a:ext cx="2819400" cy="4902549"/>
          </a:xfrm>
        </p:spPr>
        <p:txBody>
          <a:bodyPr>
            <a:normAutofit fontScale="92500" lnSpcReduction="20000"/>
          </a:bodyPr>
          <a:lstStyle/>
          <a:p>
            <a:r>
              <a:rPr lang="en-US" dirty="0" smtClean="0"/>
              <a:t>Context-based has expanded test scope</a:t>
            </a:r>
          </a:p>
          <a:p>
            <a:r>
              <a:rPr lang="en-US" dirty="0" smtClean="0"/>
              <a:t>Scenarios</a:t>
            </a:r>
          </a:p>
          <a:p>
            <a:r>
              <a:rPr lang="en-US" dirty="0" smtClean="0"/>
              <a:t>Targeted Test Cases</a:t>
            </a:r>
          </a:p>
          <a:p>
            <a:r>
              <a:rPr lang="en-US" dirty="0" smtClean="0"/>
              <a:t>Data Driven</a:t>
            </a:r>
          </a:p>
          <a:p>
            <a:r>
              <a:rPr lang="en-US" dirty="0" smtClean="0"/>
              <a:t>Black-box functional requirements testing</a:t>
            </a:r>
          </a:p>
          <a:p>
            <a:endParaRPr lang="en-US"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1200" cap="none" spc="0" normalizeH="0" baseline="0" noProof="0" smtClean="0">
                <a:ln>
                  <a:noFill/>
                </a:ln>
                <a:solidFill>
                  <a:srgbClr val="000000"/>
                </a:solidFill>
                <a:effectLst/>
                <a:uLnTx/>
                <a:uFillTx/>
                <a:latin typeface="Arial" charset="0"/>
                <a:ea typeface="+mn-ea"/>
                <a:cs typeface="+mn-cs"/>
              </a:rPr>
              <a:t>01/01/2011</a:t>
            </a:r>
            <a:endParaRPr kumimoji="0" lang="en-US" sz="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D36790-EF9F-4521-A783-189BE19EEE4B}" type="slidenum">
              <a:rPr kumimoji="0" lang="en-US" sz="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6" name="Picture 5"/>
          <p:cNvPicPr>
            <a:picLocks noChangeAspect="1"/>
          </p:cNvPicPr>
          <p:nvPr/>
        </p:nvPicPr>
        <p:blipFill>
          <a:blip r:embed="rId2"/>
          <a:stretch>
            <a:fillRect/>
          </a:stretch>
        </p:blipFill>
        <p:spPr>
          <a:xfrm>
            <a:off x="381000" y="1615084"/>
            <a:ext cx="5343525" cy="4743450"/>
          </a:xfrm>
          <a:prstGeom prst="rect">
            <a:avLst/>
          </a:prstGeom>
        </p:spPr>
      </p:pic>
    </p:spTree>
    <p:extLst>
      <p:ext uri="{BB962C8B-B14F-4D97-AF65-F5344CB8AC3E}">
        <p14:creationId xmlns:p14="http://schemas.microsoft.com/office/powerpoint/2010/main" val="6591197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Inspection Testing</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35313DE-39FF-4199-8686-1B682DE047CF}" type="datetime1">
              <a:rPr kumimoji="0" lang="en-US" sz="6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2/10/2020</a:t>
            </a:fld>
            <a:endParaRPr kumimoji="0" lang="en-US" sz="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C44300-96F5-4E68-AEBC-759F83B9379E}" type="slidenum">
              <a:rPr kumimoji="0" lang="en-US" sz="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3"/>
          <p:cNvSpPr txBox="1">
            <a:spLocks noChangeArrowheads="1"/>
          </p:cNvSpPr>
          <p:nvPr/>
        </p:nvSpPr>
        <p:spPr bwMode="auto">
          <a:xfrm>
            <a:off x="5334000" y="1856418"/>
            <a:ext cx="3429000" cy="39347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lr>
                <a:schemeClr val="accent1"/>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Ø"/>
              <a:defRPr sz="2600">
                <a:solidFill>
                  <a:schemeClr val="tx1"/>
                </a:solidFill>
                <a:latin typeface="+mn-lt"/>
              </a:defRPr>
            </a:lvl2pPr>
            <a:lvl3pPr marL="1143000" indent="-228600" algn="l" rtl="0" fontAlgn="base">
              <a:spcBef>
                <a:spcPct val="20000"/>
              </a:spcBef>
              <a:spcAft>
                <a:spcPct val="0"/>
              </a:spcAft>
              <a:buClr>
                <a:schemeClr val="accent1"/>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1"/>
              </a:buClr>
              <a:buChar char="•"/>
              <a:defRPr sz="2000">
                <a:solidFill>
                  <a:schemeClr val="tx1"/>
                </a:solidFill>
                <a:latin typeface="+mn-lt"/>
              </a:defRPr>
            </a:lvl4pPr>
            <a:lvl5pPr marL="2057400" indent="-228600" algn="l" rtl="0" fontAlgn="base">
              <a:spcBef>
                <a:spcPct val="20000"/>
              </a:spcBef>
              <a:spcAft>
                <a:spcPct val="0"/>
              </a:spcAft>
              <a:buClr>
                <a:schemeClr val="accent1"/>
              </a:buClr>
              <a:buSzPct val="85000"/>
              <a:buFont typeface="Wingdings" pitchFamily="2" charset="2"/>
              <a:buChar char="ü"/>
              <a:defRPr sz="2000">
                <a:solidFill>
                  <a:schemeClr val="tx1"/>
                </a:solidFill>
                <a:latin typeface="+mn-lt"/>
              </a:defRPr>
            </a:lvl5pPr>
            <a:lvl6pPr marL="25146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6pPr>
            <a:lvl7pPr marL="29718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7pPr>
            <a:lvl8pPr marL="34290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8pPr>
            <a:lvl9pPr marL="38862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
                <a:srgbClr val="CC3300"/>
              </a:buClr>
              <a:buSzPct val="75000"/>
              <a:buFont typeface="Wingdings" pitchFamily="2" charset="2"/>
              <a:buChar char="n"/>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Receiver-oriented Testing</a:t>
            </a:r>
          </a:p>
          <a:p>
            <a:pPr marL="342900" marR="0" lvl="0" indent="-342900" algn="l" defTabSz="914400" rtl="0" eaLnBrk="1" fontAlgn="base" latinLnBrk="0" hangingPunct="1">
              <a:lnSpc>
                <a:spcPct val="100000"/>
              </a:lnSpc>
              <a:spcBef>
                <a:spcPct val="20000"/>
              </a:spcBef>
              <a:spcAft>
                <a:spcPct val="0"/>
              </a:spcAft>
              <a:buClr>
                <a:srgbClr val="CC3300"/>
              </a:buClr>
              <a:buSzPct val="75000"/>
              <a:buFont typeface="Wingdings" pitchFamily="2" charset="2"/>
              <a:buChar char="n"/>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Use of an inspection (Juror) Document</a:t>
            </a:r>
          </a:p>
          <a:p>
            <a:pPr marL="342900" marR="0" lvl="0" indent="-342900" algn="l" defTabSz="914400" rtl="0" eaLnBrk="1" fontAlgn="base" latinLnBrk="0" hangingPunct="1">
              <a:lnSpc>
                <a:spcPct val="100000"/>
              </a:lnSpc>
              <a:spcBef>
                <a:spcPct val="20000"/>
              </a:spcBef>
              <a:spcAft>
                <a:spcPct val="0"/>
              </a:spcAft>
              <a:buClr>
                <a:srgbClr val="CC3300"/>
              </a:buClr>
              <a:buSzPct val="75000"/>
              <a:buFont typeface="Wingdings" pitchFamily="2" charset="2"/>
              <a:buChar char="n"/>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Can be used for Incorporation and Display Testing</a:t>
            </a:r>
          </a:p>
          <a:p>
            <a:pPr marL="342900" marR="0" lvl="0" indent="-342900" algn="l" defTabSz="914400" rtl="0" eaLnBrk="1" fontAlgn="base" latinLnBrk="0" hangingPunct="1">
              <a:lnSpc>
                <a:spcPct val="100000"/>
              </a:lnSpc>
              <a:spcBef>
                <a:spcPct val="20000"/>
              </a:spcBef>
              <a:spcAft>
                <a:spcPct val="0"/>
              </a:spcAft>
              <a:buClr>
                <a:srgbClr val="CC3300"/>
              </a:buClr>
              <a:buSzPct val="75000"/>
              <a:buFont typeface="Wingdings" pitchFamily="2" charset="2"/>
              <a:buChar char="n"/>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Test Tool provides the stimulus</a:t>
            </a:r>
          </a:p>
          <a:p>
            <a:pPr marL="342900" marR="0" lvl="0" indent="-342900" algn="l" defTabSz="914400" rtl="0" eaLnBrk="1" fontAlgn="base" latinLnBrk="0" hangingPunct="1">
              <a:lnSpc>
                <a:spcPct val="100000"/>
              </a:lnSpc>
              <a:spcBef>
                <a:spcPct val="20000"/>
              </a:spcBef>
              <a:spcAft>
                <a:spcPct val="0"/>
              </a:spcAft>
              <a:buClr>
                <a:srgbClr val="CC3300"/>
              </a:buClr>
              <a:buSzPct val="75000"/>
              <a:buFont typeface="Wingdings" pitchFamily="2" charset="2"/>
              <a:buChar char="n"/>
              <a:tabLst/>
              <a:defRPr/>
            </a:pPr>
            <a:r>
              <a:rPr kumimoji="0" lang="en-US" sz="2000" b="0" i="0" u="none" strike="noStrike" kern="0" cap="none" spc="0" normalizeH="0" baseline="0" noProof="0" dirty="0">
                <a:ln>
                  <a:noFill/>
                </a:ln>
                <a:solidFill>
                  <a:srgbClr val="000000"/>
                </a:solidFill>
                <a:effectLst/>
                <a:uLnTx/>
                <a:uFillTx/>
                <a:latin typeface="Arial"/>
                <a:ea typeface="+mn-ea"/>
                <a:cs typeface="+mn-cs"/>
              </a:rPr>
              <a:t>Can have levels of storage requirements</a:t>
            </a:r>
          </a:p>
        </p:txBody>
      </p:sp>
      <p:pic>
        <p:nvPicPr>
          <p:cNvPr id="2" name="Picture 1"/>
          <p:cNvPicPr>
            <a:picLocks noChangeAspect="1"/>
          </p:cNvPicPr>
          <p:nvPr/>
        </p:nvPicPr>
        <p:blipFill>
          <a:blip r:embed="rId3"/>
          <a:stretch>
            <a:fillRect/>
          </a:stretch>
        </p:blipFill>
        <p:spPr>
          <a:xfrm>
            <a:off x="533400" y="3581400"/>
            <a:ext cx="4572000" cy="2895600"/>
          </a:xfrm>
          <a:prstGeom prst="rect">
            <a:avLst/>
          </a:prstGeom>
          <a:ln>
            <a:solidFill>
              <a:schemeClr val="tx1"/>
            </a:solidFill>
          </a:ln>
        </p:spPr>
      </p:pic>
      <p:pic>
        <p:nvPicPr>
          <p:cNvPr id="3" name="Picture 2">
            <a:extLst>
              <a:ext uri="{FF2B5EF4-FFF2-40B4-BE49-F238E27FC236}">
                <a16:creationId xmlns:a16="http://schemas.microsoft.com/office/drawing/2014/main" id="{354D9452-77D8-4008-B35D-A6EDA4C0331D}"/>
              </a:ext>
            </a:extLst>
          </p:cNvPr>
          <p:cNvPicPr>
            <a:picLocks noChangeAspect="1"/>
          </p:cNvPicPr>
          <p:nvPr/>
        </p:nvPicPr>
        <p:blipFill>
          <a:blip r:embed="rId4"/>
          <a:stretch>
            <a:fillRect/>
          </a:stretch>
        </p:blipFill>
        <p:spPr>
          <a:xfrm>
            <a:off x="457200" y="1543050"/>
            <a:ext cx="4796686" cy="1885950"/>
          </a:xfrm>
          <a:prstGeom prst="rect">
            <a:avLst/>
          </a:prstGeom>
        </p:spPr>
      </p:pic>
    </p:spTree>
    <p:extLst>
      <p:ext uri="{BB962C8B-B14F-4D97-AF65-F5344CB8AC3E}">
        <p14:creationId xmlns:p14="http://schemas.microsoft.com/office/powerpoint/2010/main" val="36046725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385340"/>
            <a:ext cx="8610600" cy="822325"/>
          </a:xfrm>
        </p:spPr>
        <p:txBody>
          <a:bodyPr/>
          <a:lstStyle/>
          <a:p>
            <a:r>
              <a:rPr lang="en-US" dirty="0"/>
              <a:t>Testing Functional Requirements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35313DE-39FF-4199-8686-1B682DE047CF}" type="datetime1">
              <a:rPr kumimoji="0" lang="en-US" sz="6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2/10/2020</a:t>
            </a:fld>
            <a:endParaRPr kumimoji="0" lang="en-US" sz="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C44300-96F5-4E68-AEBC-759F83B9379E}" type="slidenum">
              <a:rPr kumimoji="0" lang="en-US" sz="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3"/>
          <p:cNvSpPr txBox="1">
            <a:spLocks noChangeArrowheads="1"/>
          </p:cNvSpPr>
          <p:nvPr/>
        </p:nvSpPr>
        <p:spPr bwMode="auto">
          <a:xfrm>
            <a:off x="457200" y="1461609"/>
            <a:ext cx="8305800" cy="851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fontAlgn="base">
              <a:spcBef>
                <a:spcPct val="20000"/>
              </a:spcBef>
              <a:spcAft>
                <a:spcPct val="0"/>
              </a:spcAft>
              <a:buClr>
                <a:schemeClr val="accent1"/>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Ø"/>
              <a:defRPr sz="2600">
                <a:solidFill>
                  <a:schemeClr val="tx1"/>
                </a:solidFill>
                <a:latin typeface="+mn-lt"/>
              </a:defRPr>
            </a:lvl2pPr>
            <a:lvl3pPr marL="1143000" indent="-228600" algn="l" rtl="0" fontAlgn="base">
              <a:spcBef>
                <a:spcPct val="20000"/>
              </a:spcBef>
              <a:spcAft>
                <a:spcPct val="0"/>
              </a:spcAft>
              <a:buClr>
                <a:schemeClr val="accent1"/>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1"/>
              </a:buClr>
              <a:buChar char="•"/>
              <a:defRPr sz="2000">
                <a:solidFill>
                  <a:schemeClr val="tx1"/>
                </a:solidFill>
                <a:latin typeface="+mn-lt"/>
              </a:defRPr>
            </a:lvl4pPr>
            <a:lvl5pPr marL="2057400" indent="-228600" algn="l" rtl="0" fontAlgn="base">
              <a:spcBef>
                <a:spcPct val="20000"/>
              </a:spcBef>
              <a:spcAft>
                <a:spcPct val="0"/>
              </a:spcAft>
              <a:buClr>
                <a:schemeClr val="accent1"/>
              </a:buClr>
              <a:buSzPct val="85000"/>
              <a:buFont typeface="Wingdings" pitchFamily="2" charset="2"/>
              <a:buChar char="ü"/>
              <a:defRPr sz="2000">
                <a:solidFill>
                  <a:schemeClr val="tx1"/>
                </a:solidFill>
                <a:latin typeface="+mn-lt"/>
              </a:defRPr>
            </a:lvl5pPr>
            <a:lvl6pPr marL="25146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6pPr>
            <a:lvl7pPr marL="29718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7pPr>
            <a:lvl8pPr marL="34290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8pPr>
            <a:lvl9pPr marL="38862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
                <a:srgbClr val="CC3300"/>
              </a:buClr>
              <a:buSzPct val="75000"/>
              <a:buFont typeface="Wingdings" pitchFamily="2" charset="2"/>
              <a:buChar char="n"/>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Create scenarios to invoke a capability of the SUT</a:t>
            </a:r>
          </a:p>
          <a:p>
            <a:pPr marL="342900" marR="0" lvl="0" indent="-342900" algn="l" defTabSz="914400" rtl="0" eaLnBrk="0" fontAlgn="base" latinLnBrk="0" hangingPunct="0">
              <a:lnSpc>
                <a:spcPct val="100000"/>
              </a:lnSpc>
              <a:spcBef>
                <a:spcPct val="20000"/>
              </a:spcBef>
              <a:spcAft>
                <a:spcPct val="0"/>
              </a:spcAft>
              <a:buClr>
                <a:srgbClr val="CC3300"/>
              </a:buClr>
              <a:buSzPct val="75000"/>
              <a:buFont typeface="Wingdings" pitchFamily="2" charset="2"/>
              <a:buChar char="n"/>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Use context-based testing to validate expected content in the response message</a:t>
            </a:r>
          </a:p>
        </p:txBody>
      </p:sp>
      <p:pic>
        <p:nvPicPr>
          <p:cNvPr id="2" name="Picture 1">
            <a:extLst>
              <a:ext uri="{FF2B5EF4-FFF2-40B4-BE49-F238E27FC236}">
                <a16:creationId xmlns:a16="http://schemas.microsoft.com/office/drawing/2014/main" id="{411DDFD7-BF57-48F6-8666-E0563B744A51}"/>
              </a:ext>
            </a:extLst>
          </p:cNvPr>
          <p:cNvPicPr>
            <a:picLocks noChangeAspect="1"/>
          </p:cNvPicPr>
          <p:nvPr/>
        </p:nvPicPr>
        <p:blipFill>
          <a:blip r:embed="rId3"/>
          <a:stretch>
            <a:fillRect/>
          </a:stretch>
        </p:blipFill>
        <p:spPr>
          <a:xfrm>
            <a:off x="511969" y="2367385"/>
            <a:ext cx="8267700" cy="4105275"/>
          </a:xfrm>
          <a:prstGeom prst="rect">
            <a:avLst/>
          </a:prstGeom>
        </p:spPr>
      </p:pic>
    </p:spTree>
    <p:extLst>
      <p:ext uri="{BB962C8B-B14F-4D97-AF65-F5344CB8AC3E}">
        <p14:creationId xmlns:p14="http://schemas.microsoft.com/office/powerpoint/2010/main" val="3560424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19200" y="838200"/>
            <a:ext cx="6781800" cy="2559050"/>
          </a:xfrm>
        </p:spPr>
        <p:txBody>
          <a:bodyPr/>
          <a:lstStyle/>
          <a:p>
            <a:r>
              <a:rPr lang="en-US" dirty="0"/>
              <a:t>Standards and Interoperability</a:t>
            </a:r>
          </a:p>
        </p:txBody>
      </p:sp>
    </p:spTree>
    <p:extLst>
      <p:ext uri="{BB962C8B-B14F-4D97-AF65-F5344CB8AC3E}">
        <p14:creationId xmlns:p14="http://schemas.microsoft.com/office/powerpoint/2010/main" val="39321449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457199"/>
            <a:ext cx="8153400" cy="914401"/>
          </a:xfrm>
        </p:spPr>
        <p:txBody>
          <a:bodyPr/>
          <a:lstStyle/>
          <a:p>
            <a:r>
              <a:rPr lang="en-US" dirty="0"/>
              <a:t>Certification Building Blocks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35313DE-39FF-4199-8686-1B682DE047CF}" type="datetime1">
              <a:rPr kumimoji="0" lang="en-US" sz="6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2/10/2020</a:t>
            </a:fld>
            <a:endParaRPr kumimoji="0" lang="en-US" sz="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C44300-96F5-4E68-AEBC-759F83B9379E}" type="slidenum">
              <a:rPr kumimoji="0" lang="en-US" sz="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3"/>
          <p:cNvSpPr>
            <a:spLocks noGrp="1" noChangeArrowheads="1"/>
          </p:cNvSpPr>
          <p:nvPr>
            <p:ph idx="1"/>
          </p:nvPr>
        </p:nvSpPr>
        <p:spPr>
          <a:xfrm>
            <a:off x="5029200" y="1828800"/>
            <a:ext cx="3733800" cy="4495800"/>
          </a:xfrm>
        </p:spPr>
        <p:txBody>
          <a:bodyPr>
            <a:normAutofit fontScale="62500" lnSpcReduction="20000"/>
          </a:bodyPr>
          <a:lstStyle/>
          <a:p>
            <a:r>
              <a:rPr lang="en-US" sz="2400" dirty="0"/>
              <a:t>Certification can be thought of as the final step in the life-cycle of standards development and implementation</a:t>
            </a:r>
          </a:p>
          <a:p>
            <a:r>
              <a:rPr lang="en-US" sz="2400" dirty="0"/>
              <a:t>Relationship exists among the standard, conformance testing, conformity assessment, and certification </a:t>
            </a:r>
          </a:p>
          <a:p>
            <a:r>
              <a:rPr lang="en-US" sz="2400" dirty="0"/>
              <a:t>None of the outer-layers of blocks can be performed unless the inner-layers of blocks have been completed</a:t>
            </a:r>
          </a:p>
          <a:p>
            <a:r>
              <a:rPr lang="en-US" sz="2400" dirty="0"/>
              <a:t>Certification can only be accomplished when all of the three lower-level building blocks are in place; you can stop anywhere along this spectrum</a:t>
            </a:r>
          </a:p>
          <a:p>
            <a:r>
              <a:rPr lang="en-US" sz="2400" dirty="0"/>
              <a:t>Many standards exist without conformance testing or certification. Some standards have associated conformance tests but no certification regimen, while some standards incorporate all the components up to and including certification</a:t>
            </a:r>
          </a:p>
          <a:p>
            <a:endParaRPr lang="en-US" sz="2400" dirty="0"/>
          </a:p>
        </p:txBody>
      </p:sp>
      <p:pic>
        <p:nvPicPr>
          <p:cNvPr id="2" name="Picture 1">
            <a:extLst>
              <a:ext uri="{FF2B5EF4-FFF2-40B4-BE49-F238E27FC236}">
                <a16:creationId xmlns:a16="http://schemas.microsoft.com/office/drawing/2014/main" id="{437AB00B-B141-40B9-9397-83BF8D0A9753}"/>
              </a:ext>
            </a:extLst>
          </p:cNvPr>
          <p:cNvPicPr>
            <a:picLocks noChangeAspect="1"/>
          </p:cNvPicPr>
          <p:nvPr/>
        </p:nvPicPr>
        <p:blipFill>
          <a:blip r:embed="rId3"/>
          <a:stretch>
            <a:fillRect/>
          </a:stretch>
        </p:blipFill>
        <p:spPr>
          <a:xfrm>
            <a:off x="362419" y="2166937"/>
            <a:ext cx="4662299" cy="3571875"/>
          </a:xfrm>
          <a:prstGeom prst="rect">
            <a:avLst/>
          </a:prstGeom>
        </p:spPr>
      </p:pic>
    </p:spTree>
    <p:extLst>
      <p:ext uri="{BB962C8B-B14F-4D97-AF65-F5344CB8AC3E}">
        <p14:creationId xmlns:p14="http://schemas.microsoft.com/office/powerpoint/2010/main" val="39606636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73075"/>
            <a:ext cx="8305800" cy="822325"/>
          </a:xfrm>
        </p:spPr>
        <p:txBody>
          <a:bodyPr/>
          <a:lstStyle/>
          <a:p>
            <a:r>
              <a:rPr lang="en-US" sz="3200" dirty="0"/>
              <a:t>MU and Certification Testing Process</a:t>
            </a:r>
          </a:p>
        </p:txBody>
      </p:sp>
      <p:sp>
        <p:nvSpPr>
          <p:cNvPr id="4" name="Date Placeholder 3"/>
          <p:cNvSpPr>
            <a:spLocks noGrp="1"/>
          </p:cNvSpPr>
          <p:nvPr>
            <p:ph type="dt" sz="half" idx="10"/>
          </p:nvPr>
        </p:nvSpPr>
        <p:spPr>
          <a:xfrm>
            <a:off x="8077200" y="6619875"/>
            <a:ext cx="838200" cy="152400"/>
          </a:xfrm>
        </p:spPr>
        <p:txBody>
          <a:bodyPr/>
          <a:lstStyle/>
          <a:p>
            <a:fld id="{235313DE-39FF-4199-8686-1B682DE047CF}" type="datetime1">
              <a:rPr lang="en-US"/>
              <a:pPr/>
              <a:t>2/10/2020</a:t>
            </a:fld>
            <a:endParaRPr lang="en-US" dirty="0"/>
          </a:p>
        </p:txBody>
      </p:sp>
      <p:sp>
        <p:nvSpPr>
          <p:cNvPr id="7" name="Slide Number Placeholder 4"/>
          <p:cNvSpPr>
            <a:spLocks noGrp="1"/>
          </p:cNvSpPr>
          <p:nvPr>
            <p:ph type="sldNum" sz="quarter" idx="11"/>
          </p:nvPr>
        </p:nvSpPr>
        <p:spPr>
          <a:xfrm>
            <a:off x="4343400" y="6534150"/>
            <a:ext cx="533400" cy="476250"/>
          </a:xfrm>
        </p:spPr>
        <p:txBody>
          <a:bodyPr/>
          <a:lstStyle/>
          <a:p>
            <a:fld id="{64C44300-96F5-4E68-AEBC-759F83B9379E}" type="slidenum">
              <a:rPr lang="en-US"/>
              <a:pPr/>
              <a:t>51</a:t>
            </a:fld>
            <a:endParaRPr lang="en-US" dirty="0"/>
          </a:p>
        </p:txBody>
      </p:sp>
      <p:sp>
        <p:nvSpPr>
          <p:cNvPr id="8" name="Rectangle 3"/>
          <p:cNvSpPr txBox="1">
            <a:spLocks noChangeArrowheads="1"/>
          </p:cNvSpPr>
          <p:nvPr/>
        </p:nvSpPr>
        <p:spPr bwMode="auto">
          <a:xfrm>
            <a:off x="6599055" y="1905000"/>
            <a:ext cx="2163945" cy="3810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lr>
                <a:schemeClr val="accent1"/>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Ø"/>
              <a:defRPr sz="2600">
                <a:solidFill>
                  <a:schemeClr val="tx1"/>
                </a:solidFill>
                <a:latin typeface="+mn-lt"/>
              </a:defRPr>
            </a:lvl2pPr>
            <a:lvl3pPr marL="1143000" indent="-228600" algn="l" rtl="0" fontAlgn="base">
              <a:spcBef>
                <a:spcPct val="20000"/>
              </a:spcBef>
              <a:spcAft>
                <a:spcPct val="0"/>
              </a:spcAft>
              <a:buClr>
                <a:schemeClr val="accent1"/>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1"/>
              </a:buClr>
              <a:buChar char="•"/>
              <a:defRPr sz="2000">
                <a:solidFill>
                  <a:schemeClr val="tx1"/>
                </a:solidFill>
                <a:latin typeface="+mn-lt"/>
              </a:defRPr>
            </a:lvl4pPr>
            <a:lvl5pPr marL="2057400" indent="-228600" algn="l" rtl="0" fontAlgn="base">
              <a:spcBef>
                <a:spcPct val="20000"/>
              </a:spcBef>
              <a:spcAft>
                <a:spcPct val="0"/>
              </a:spcAft>
              <a:buClr>
                <a:schemeClr val="accent1"/>
              </a:buClr>
              <a:buSzPct val="85000"/>
              <a:buFont typeface="Wingdings" pitchFamily="2" charset="2"/>
              <a:buChar char="ü"/>
              <a:defRPr sz="2000">
                <a:solidFill>
                  <a:schemeClr val="tx1"/>
                </a:solidFill>
                <a:latin typeface="+mn-lt"/>
              </a:defRPr>
            </a:lvl5pPr>
            <a:lvl6pPr marL="25146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6pPr>
            <a:lvl7pPr marL="29718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7pPr>
            <a:lvl8pPr marL="34290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8pPr>
            <a:lvl9pPr marL="3886200" indent="-228600" algn="l" rtl="0" fontAlgn="base">
              <a:spcBef>
                <a:spcPct val="20000"/>
              </a:spcBef>
              <a:spcAft>
                <a:spcPct val="0"/>
              </a:spcAft>
              <a:buClr>
                <a:schemeClr val="folHlink"/>
              </a:buClr>
              <a:buSzPct val="85000"/>
              <a:buFont typeface="Wingdings" pitchFamily="2" charset="2"/>
              <a:buChar char="ü"/>
              <a:defRPr sz="2000">
                <a:solidFill>
                  <a:schemeClr val="tx1"/>
                </a:solidFill>
                <a:latin typeface="+mn-lt"/>
              </a:defRPr>
            </a:lvl9pPr>
          </a:lstStyle>
          <a:p>
            <a:pPr eaLnBrk="1" hangingPunct="1"/>
            <a:r>
              <a:rPr lang="en-US" sz="1600" kern="0" dirty="0"/>
              <a:t>Process when a conformance test tool is part of the criteria</a:t>
            </a:r>
          </a:p>
          <a:p>
            <a:pPr eaLnBrk="1" hangingPunct="1"/>
            <a:r>
              <a:rPr lang="en-US" sz="1600" kern="0" dirty="0"/>
              <a:t>Specifically for NIST HL7v2 tools</a:t>
            </a:r>
          </a:p>
          <a:p>
            <a:pPr eaLnBrk="1" hangingPunct="1"/>
            <a:r>
              <a:rPr lang="en-US" sz="1600" kern="0" dirty="0"/>
              <a:t>Indicates the multiphase and iterative process</a:t>
            </a:r>
          </a:p>
          <a:p>
            <a:pPr eaLnBrk="1" hangingPunct="1"/>
            <a:r>
              <a:rPr lang="en-US" sz="1600" kern="0" dirty="0"/>
              <a:t>Often requires clarification of requirements and addendums to the standards </a:t>
            </a: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855" y="1899605"/>
            <a:ext cx="6172200" cy="3716322"/>
          </a:xfrm>
          <a:prstGeom prst="rect">
            <a:avLst/>
          </a:prstGeom>
          <a:noFill/>
          <a:ln>
            <a:noFill/>
          </a:ln>
        </p:spPr>
      </p:pic>
      <p:sp>
        <p:nvSpPr>
          <p:cNvPr id="2" name="TextBox 1"/>
          <p:cNvSpPr txBox="1"/>
          <p:nvPr/>
        </p:nvSpPr>
        <p:spPr>
          <a:xfrm>
            <a:off x="381000" y="6035466"/>
            <a:ext cx="3429000" cy="369332"/>
          </a:xfrm>
          <a:prstGeom prst="rect">
            <a:avLst/>
          </a:prstGeom>
          <a:noFill/>
        </p:spPr>
        <p:txBody>
          <a:bodyPr wrap="square" rtlCol="0">
            <a:spAutoFit/>
          </a:bodyPr>
          <a:lstStyle/>
          <a:p>
            <a:r>
              <a:rPr lang="en-US" dirty="0" smtClean="0"/>
              <a:t>MU = Meaningful Use</a:t>
            </a:r>
            <a:endParaRPr lang="en-US" dirty="0"/>
          </a:p>
        </p:txBody>
      </p:sp>
    </p:spTree>
    <p:extLst>
      <p:ext uri="{BB962C8B-B14F-4D97-AF65-F5344CB8AC3E}">
        <p14:creationId xmlns:p14="http://schemas.microsoft.com/office/powerpoint/2010/main" val="22642623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19200" y="838200"/>
            <a:ext cx="6781800" cy="2559050"/>
          </a:xfrm>
        </p:spPr>
        <p:txBody>
          <a:bodyPr/>
          <a:lstStyle/>
          <a:p>
            <a:pPr algn="ctr"/>
            <a:r>
              <a:rPr lang="en-US" dirty="0"/>
              <a:t>Tools and Validation</a:t>
            </a:r>
            <a:br>
              <a:rPr lang="en-US" dirty="0"/>
            </a:br>
            <a:r>
              <a:rPr lang="en-US" dirty="0"/>
              <a:t/>
            </a:r>
            <a:br>
              <a:rPr lang="en-US" dirty="0"/>
            </a:br>
            <a:endParaRPr lang="en-US" dirty="0"/>
          </a:p>
        </p:txBody>
      </p:sp>
      <p:sp>
        <p:nvSpPr>
          <p:cNvPr id="2051" name="Rectangle 3"/>
          <p:cNvSpPr>
            <a:spLocks noGrp="1" noChangeArrowheads="1"/>
          </p:cNvSpPr>
          <p:nvPr>
            <p:ph type="subTitle" idx="1"/>
          </p:nvPr>
        </p:nvSpPr>
        <p:spPr>
          <a:xfrm>
            <a:off x="1371600" y="3962400"/>
            <a:ext cx="6400800" cy="2438400"/>
          </a:xfrm>
        </p:spPr>
        <p:txBody>
          <a:bodyPr/>
          <a:lstStyle/>
          <a:p>
            <a:r>
              <a:rPr lang="en-US" sz="3600" b="1" u="sng" dirty="0"/>
              <a:t>NIST HL7 v2 Platform</a:t>
            </a:r>
          </a:p>
          <a:p>
            <a:r>
              <a:rPr lang="en-US" dirty="0"/>
              <a:t>Authoring IGs and Profiles</a:t>
            </a:r>
          </a:p>
          <a:p>
            <a:r>
              <a:rPr lang="en-US" dirty="0"/>
              <a:t>Authoring Test Plans</a:t>
            </a:r>
          </a:p>
          <a:p>
            <a:r>
              <a:rPr lang="en-US" dirty="0"/>
              <a:t>Conformance Testing</a:t>
            </a:r>
          </a:p>
        </p:txBody>
      </p:sp>
    </p:spTree>
    <p:extLst>
      <p:ext uri="{BB962C8B-B14F-4D97-AF65-F5344CB8AC3E}">
        <p14:creationId xmlns:p14="http://schemas.microsoft.com/office/powerpoint/2010/main" val="7449368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HL7 v2 Development Phases/Cycle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35313DE-39FF-4199-8686-1B682DE047CF}" type="datetime1">
              <a:rPr kumimoji="0" lang="en-US" sz="6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2/10/2020</a:t>
            </a:fld>
            <a:endParaRPr kumimoji="0" lang="en-US" sz="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C44300-96F5-4E68-AEBC-759F83B9379E}" type="slidenum">
              <a:rPr kumimoji="0" lang="en-US" sz="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8" name="Picture 7">
            <a:extLst>
              <a:ext uri="{FF2B5EF4-FFF2-40B4-BE49-F238E27FC236}">
                <a16:creationId xmlns:a16="http://schemas.microsoft.com/office/drawing/2014/main" id="{26DFCD67-039E-4381-8B68-4F4567231172}"/>
              </a:ext>
            </a:extLst>
          </p:cNvPr>
          <p:cNvPicPr>
            <a:picLocks noChangeAspect="1"/>
          </p:cNvPicPr>
          <p:nvPr/>
        </p:nvPicPr>
        <p:blipFill>
          <a:blip r:embed="rId3"/>
          <a:stretch>
            <a:fillRect/>
          </a:stretch>
        </p:blipFill>
        <p:spPr>
          <a:xfrm>
            <a:off x="304800" y="1295400"/>
            <a:ext cx="8534400" cy="5201592"/>
          </a:xfrm>
          <a:prstGeom prst="rect">
            <a:avLst/>
          </a:prstGeom>
        </p:spPr>
      </p:pic>
    </p:spTree>
    <p:extLst>
      <p:ext uri="{BB962C8B-B14F-4D97-AF65-F5344CB8AC3E}">
        <p14:creationId xmlns:p14="http://schemas.microsoft.com/office/powerpoint/2010/main" val="12297433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NIST HL7 v2 Platform</a:t>
            </a:r>
          </a:p>
        </p:txBody>
      </p:sp>
      <p:sp>
        <p:nvSpPr>
          <p:cNvPr id="4" name="Date Placeholder 3"/>
          <p:cNvSpPr>
            <a:spLocks noGrp="1"/>
          </p:cNvSpPr>
          <p:nvPr>
            <p:ph type="dt" sz="half" idx="10"/>
          </p:nvPr>
        </p:nvSpPr>
        <p:spPr/>
        <p:txBody>
          <a:bodyPr/>
          <a:lstStyle/>
          <a:p>
            <a:r>
              <a:rPr lang="en-US"/>
              <a:t>01/01/2011</a:t>
            </a:r>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54</a:t>
            </a:fld>
            <a:endParaRPr lang="en-US"/>
          </a:p>
        </p:txBody>
      </p:sp>
      <p:pic>
        <p:nvPicPr>
          <p:cNvPr id="7" name="Picture 6">
            <a:extLst>
              <a:ext uri="{FF2B5EF4-FFF2-40B4-BE49-F238E27FC236}">
                <a16:creationId xmlns:a16="http://schemas.microsoft.com/office/drawing/2014/main" id="{EFC6482E-00C8-45EA-B568-D383A772301C}"/>
              </a:ext>
            </a:extLst>
          </p:cNvPr>
          <p:cNvPicPr>
            <a:picLocks noChangeAspect="1"/>
          </p:cNvPicPr>
          <p:nvPr/>
        </p:nvPicPr>
        <p:blipFill>
          <a:blip r:embed="rId2"/>
          <a:stretch>
            <a:fillRect/>
          </a:stretch>
        </p:blipFill>
        <p:spPr>
          <a:xfrm>
            <a:off x="381000" y="1447800"/>
            <a:ext cx="8458200" cy="5024860"/>
          </a:xfrm>
          <a:prstGeom prst="rect">
            <a:avLst/>
          </a:prstGeom>
        </p:spPr>
      </p:pic>
    </p:spTree>
    <p:extLst>
      <p:ext uri="{BB962C8B-B14F-4D97-AF65-F5344CB8AC3E}">
        <p14:creationId xmlns:p14="http://schemas.microsoft.com/office/powerpoint/2010/main" val="29691091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3366B1-09C9-495E-84A7-361D5E69F309}"/>
              </a:ext>
            </a:extLst>
          </p:cNvPr>
          <p:cNvSpPr/>
          <p:nvPr/>
        </p:nvSpPr>
        <p:spPr>
          <a:xfrm>
            <a:off x="76200" y="76200"/>
            <a:ext cx="8991600" cy="6705600"/>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 name="TextBox 3">
            <a:extLst>
              <a:ext uri="{FF2B5EF4-FFF2-40B4-BE49-F238E27FC236}">
                <a16:creationId xmlns:a16="http://schemas.microsoft.com/office/drawing/2014/main" id="{55E34192-764F-4AC2-963B-B063D22E8A07}"/>
              </a:ext>
            </a:extLst>
          </p:cNvPr>
          <p:cNvSpPr txBox="1"/>
          <p:nvPr/>
        </p:nvSpPr>
        <p:spPr>
          <a:xfrm>
            <a:off x="76200" y="76200"/>
            <a:ext cx="8991600" cy="369332"/>
          </a:xfrm>
          <a:prstGeom prst="rect">
            <a:avLst/>
          </a:prstGeom>
          <a:noFill/>
        </p:spPr>
        <p:txBody>
          <a:bodyPr wrap="square" rtlCol="0">
            <a:spAutoFit/>
          </a:bodyPr>
          <a:lstStyle/>
          <a:p>
            <a:pPr algn="ctr"/>
            <a:r>
              <a:rPr lang="en-US" b="1" dirty="0">
                <a:solidFill>
                  <a:srgbClr val="002060"/>
                </a:solidFill>
              </a:rPr>
              <a:t>IGAMT: Narrative with Editing Capabilities</a:t>
            </a:r>
          </a:p>
        </p:txBody>
      </p:sp>
      <p:cxnSp>
        <p:nvCxnSpPr>
          <p:cNvPr id="6" name="Straight Connector 5">
            <a:extLst>
              <a:ext uri="{FF2B5EF4-FFF2-40B4-BE49-F238E27FC236}">
                <a16:creationId xmlns:a16="http://schemas.microsoft.com/office/drawing/2014/main" id="{A32F5F9C-086D-48A7-915C-D0017CC53B7F}"/>
              </a:ext>
            </a:extLst>
          </p:cNvPr>
          <p:cNvCxnSpPr/>
          <p:nvPr/>
        </p:nvCxnSpPr>
        <p:spPr>
          <a:xfrm>
            <a:off x="76200" y="445532"/>
            <a:ext cx="89916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0E509AF-0550-48BD-89FB-0BBCE6FA9413}"/>
              </a:ext>
            </a:extLst>
          </p:cNvPr>
          <p:cNvPicPr>
            <a:picLocks noChangeAspect="1"/>
          </p:cNvPicPr>
          <p:nvPr/>
        </p:nvPicPr>
        <p:blipFill>
          <a:blip r:embed="rId2"/>
          <a:stretch>
            <a:fillRect/>
          </a:stretch>
        </p:blipFill>
        <p:spPr>
          <a:xfrm>
            <a:off x="152400" y="609600"/>
            <a:ext cx="8839200" cy="6019799"/>
          </a:xfrm>
          <a:prstGeom prst="rect">
            <a:avLst/>
          </a:prstGeom>
        </p:spPr>
      </p:pic>
    </p:spTree>
    <p:extLst>
      <p:ext uri="{BB962C8B-B14F-4D97-AF65-F5344CB8AC3E}">
        <p14:creationId xmlns:p14="http://schemas.microsoft.com/office/powerpoint/2010/main" val="30304691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3366B1-09C9-495E-84A7-361D5E69F309}"/>
              </a:ext>
            </a:extLst>
          </p:cNvPr>
          <p:cNvSpPr/>
          <p:nvPr/>
        </p:nvSpPr>
        <p:spPr>
          <a:xfrm>
            <a:off x="76200" y="76200"/>
            <a:ext cx="8991600" cy="6705600"/>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 name="TextBox 3">
            <a:extLst>
              <a:ext uri="{FF2B5EF4-FFF2-40B4-BE49-F238E27FC236}">
                <a16:creationId xmlns:a16="http://schemas.microsoft.com/office/drawing/2014/main" id="{55E34192-764F-4AC2-963B-B063D22E8A07}"/>
              </a:ext>
            </a:extLst>
          </p:cNvPr>
          <p:cNvSpPr txBox="1"/>
          <p:nvPr/>
        </p:nvSpPr>
        <p:spPr>
          <a:xfrm>
            <a:off x="76200" y="76200"/>
            <a:ext cx="8991600" cy="369332"/>
          </a:xfrm>
          <a:prstGeom prst="rect">
            <a:avLst/>
          </a:prstGeom>
          <a:noFill/>
        </p:spPr>
        <p:txBody>
          <a:bodyPr wrap="square" rtlCol="0">
            <a:spAutoFit/>
          </a:bodyPr>
          <a:lstStyle/>
          <a:p>
            <a:pPr algn="ctr"/>
            <a:r>
              <a:rPr lang="en-US" b="1" dirty="0">
                <a:solidFill>
                  <a:srgbClr val="002060"/>
                </a:solidFill>
              </a:rPr>
              <a:t>Segment Profiling</a:t>
            </a:r>
          </a:p>
        </p:txBody>
      </p:sp>
      <p:cxnSp>
        <p:nvCxnSpPr>
          <p:cNvPr id="6" name="Straight Connector 5">
            <a:extLst>
              <a:ext uri="{FF2B5EF4-FFF2-40B4-BE49-F238E27FC236}">
                <a16:creationId xmlns:a16="http://schemas.microsoft.com/office/drawing/2014/main" id="{A32F5F9C-086D-48A7-915C-D0017CC53B7F}"/>
              </a:ext>
            </a:extLst>
          </p:cNvPr>
          <p:cNvCxnSpPr/>
          <p:nvPr/>
        </p:nvCxnSpPr>
        <p:spPr>
          <a:xfrm>
            <a:off x="76200" y="445532"/>
            <a:ext cx="89916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12EA2E7-604C-4F88-973F-95A13C731DE7}"/>
              </a:ext>
            </a:extLst>
          </p:cNvPr>
          <p:cNvPicPr>
            <a:picLocks noChangeAspect="1"/>
          </p:cNvPicPr>
          <p:nvPr/>
        </p:nvPicPr>
        <p:blipFill>
          <a:blip r:embed="rId2"/>
          <a:stretch>
            <a:fillRect/>
          </a:stretch>
        </p:blipFill>
        <p:spPr>
          <a:xfrm>
            <a:off x="176981" y="570700"/>
            <a:ext cx="8790038" cy="5982483"/>
          </a:xfrm>
          <a:prstGeom prst="rect">
            <a:avLst/>
          </a:prstGeom>
        </p:spPr>
      </p:pic>
    </p:spTree>
    <p:extLst>
      <p:ext uri="{BB962C8B-B14F-4D97-AF65-F5344CB8AC3E}">
        <p14:creationId xmlns:p14="http://schemas.microsoft.com/office/powerpoint/2010/main" val="9887655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3366B1-09C9-495E-84A7-361D5E69F309}"/>
              </a:ext>
            </a:extLst>
          </p:cNvPr>
          <p:cNvSpPr/>
          <p:nvPr/>
        </p:nvSpPr>
        <p:spPr>
          <a:xfrm>
            <a:off x="76200" y="76200"/>
            <a:ext cx="8991600" cy="6705600"/>
          </a:xfrm>
          <a:prstGeom prst="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4" name="TextBox 3">
            <a:extLst>
              <a:ext uri="{FF2B5EF4-FFF2-40B4-BE49-F238E27FC236}">
                <a16:creationId xmlns:a16="http://schemas.microsoft.com/office/drawing/2014/main" id="{55E34192-764F-4AC2-963B-B063D22E8A07}"/>
              </a:ext>
            </a:extLst>
          </p:cNvPr>
          <p:cNvSpPr txBox="1"/>
          <p:nvPr/>
        </p:nvSpPr>
        <p:spPr>
          <a:xfrm>
            <a:off x="76200" y="76200"/>
            <a:ext cx="8991600" cy="369332"/>
          </a:xfrm>
          <a:prstGeom prst="rect">
            <a:avLst/>
          </a:prstGeom>
          <a:noFill/>
        </p:spPr>
        <p:txBody>
          <a:bodyPr wrap="square" rtlCol="0">
            <a:spAutoFit/>
          </a:bodyPr>
          <a:lstStyle/>
          <a:p>
            <a:pPr algn="ctr"/>
            <a:r>
              <a:rPr lang="en-US" b="1" dirty="0">
                <a:solidFill>
                  <a:srgbClr val="002060"/>
                </a:solidFill>
              </a:rPr>
              <a:t>IGAMT: Export</a:t>
            </a:r>
          </a:p>
        </p:txBody>
      </p:sp>
      <p:cxnSp>
        <p:nvCxnSpPr>
          <p:cNvPr id="6" name="Straight Connector 5">
            <a:extLst>
              <a:ext uri="{FF2B5EF4-FFF2-40B4-BE49-F238E27FC236}">
                <a16:creationId xmlns:a16="http://schemas.microsoft.com/office/drawing/2014/main" id="{A32F5F9C-086D-48A7-915C-D0017CC53B7F}"/>
              </a:ext>
            </a:extLst>
          </p:cNvPr>
          <p:cNvCxnSpPr/>
          <p:nvPr/>
        </p:nvCxnSpPr>
        <p:spPr>
          <a:xfrm>
            <a:off x="76200" y="445532"/>
            <a:ext cx="89916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CD760E4-92BE-4D39-AF85-99787863236D}"/>
              </a:ext>
            </a:extLst>
          </p:cNvPr>
          <p:cNvPicPr>
            <a:picLocks noChangeAspect="1"/>
          </p:cNvPicPr>
          <p:nvPr/>
        </p:nvPicPr>
        <p:blipFill>
          <a:blip r:embed="rId2"/>
          <a:stretch>
            <a:fillRect/>
          </a:stretch>
        </p:blipFill>
        <p:spPr>
          <a:xfrm>
            <a:off x="1676400" y="1676400"/>
            <a:ext cx="7097734" cy="4710964"/>
          </a:xfrm>
          <a:prstGeom prst="rect">
            <a:avLst/>
          </a:prstGeom>
        </p:spPr>
      </p:pic>
      <p:pic>
        <p:nvPicPr>
          <p:cNvPr id="7" name="Picture 6">
            <a:extLst>
              <a:ext uri="{FF2B5EF4-FFF2-40B4-BE49-F238E27FC236}">
                <a16:creationId xmlns:a16="http://schemas.microsoft.com/office/drawing/2014/main" id="{D09AFD42-D343-4C79-A2D3-55017B3ED816}"/>
              </a:ext>
            </a:extLst>
          </p:cNvPr>
          <p:cNvPicPr>
            <a:picLocks noChangeAspect="1"/>
          </p:cNvPicPr>
          <p:nvPr/>
        </p:nvPicPr>
        <p:blipFill>
          <a:blip r:embed="rId3"/>
          <a:stretch>
            <a:fillRect/>
          </a:stretch>
        </p:blipFill>
        <p:spPr>
          <a:xfrm>
            <a:off x="304800" y="609600"/>
            <a:ext cx="3808989" cy="1811308"/>
          </a:xfrm>
          <a:prstGeom prst="rect">
            <a:avLst/>
          </a:prstGeom>
        </p:spPr>
      </p:pic>
      <p:sp>
        <p:nvSpPr>
          <p:cNvPr id="8" name="TextBox 7">
            <a:extLst>
              <a:ext uri="{FF2B5EF4-FFF2-40B4-BE49-F238E27FC236}">
                <a16:creationId xmlns:a16="http://schemas.microsoft.com/office/drawing/2014/main" id="{38246CA3-9465-4A21-900E-D45A5FF7D0DF}"/>
              </a:ext>
            </a:extLst>
          </p:cNvPr>
          <p:cNvSpPr txBox="1"/>
          <p:nvPr/>
        </p:nvSpPr>
        <p:spPr>
          <a:xfrm>
            <a:off x="266700" y="2654175"/>
            <a:ext cx="1219200" cy="1200329"/>
          </a:xfrm>
          <a:prstGeom prst="rect">
            <a:avLst/>
          </a:prstGeom>
          <a:noFill/>
        </p:spPr>
        <p:txBody>
          <a:bodyPr wrap="square" rtlCol="0">
            <a:spAutoFit/>
          </a:bodyPr>
          <a:lstStyle/>
          <a:p>
            <a:r>
              <a:rPr lang="en-US" b="1" dirty="0">
                <a:solidFill>
                  <a:srgbClr val="0070C0"/>
                </a:solidFill>
              </a:rPr>
              <a:t>Export in HTML, WORD, and XML</a:t>
            </a:r>
          </a:p>
        </p:txBody>
      </p:sp>
      <p:sp>
        <p:nvSpPr>
          <p:cNvPr id="9" name="TextBox 8">
            <a:extLst>
              <a:ext uri="{FF2B5EF4-FFF2-40B4-BE49-F238E27FC236}">
                <a16:creationId xmlns:a16="http://schemas.microsoft.com/office/drawing/2014/main" id="{7877A498-EC90-4EBC-8039-430F123CAD3D}"/>
              </a:ext>
            </a:extLst>
          </p:cNvPr>
          <p:cNvSpPr txBox="1"/>
          <p:nvPr/>
        </p:nvSpPr>
        <p:spPr>
          <a:xfrm>
            <a:off x="244146" y="4267200"/>
            <a:ext cx="1219200" cy="646331"/>
          </a:xfrm>
          <a:prstGeom prst="rect">
            <a:avLst/>
          </a:prstGeom>
          <a:noFill/>
        </p:spPr>
        <p:txBody>
          <a:bodyPr wrap="square" rtlCol="0">
            <a:spAutoFit/>
          </a:bodyPr>
          <a:lstStyle/>
          <a:p>
            <a:r>
              <a:rPr lang="en-US" b="1" dirty="0">
                <a:solidFill>
                  <a:srgbClr val="0070C0"/>
                </a:solidFill>
              </a:rPr>
              <a:t>Multiple Styles</a:t>
            </a:r>
          </a:p>
        </p:txBody>
      </p:sp>
    </p:spTree>
    <p:extLst>
      <p:ext uri="{BB962C8B-B14F-4D97-AF65-F5344CB8AC3E}">
        <p14:creationId xmlns:p14="http://schemas.microsoft.com/office/powerpoint/2010/main" val="6820058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482918"/>
            <a:ext cx="8382000" cy="822325"/>
          </a:xfrm>
        </p:spPr>
        <p:txBody>
          <a:bodyPr/>
          <a:lstStyle/>
          <a:p>
            <a:r>
              <a:rPr lang="en-US" dirty="0"/>
              <a:t>HL7 v2 Profile XML Format</a:t>
            </a:r>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58</a:t>
            </a:fld>
            <a:endParaRPr lang="en-US"/>
          </a:p>
        </p:txBody>
      </p:sp>
      <p:sp>
        <p:nvSpPr>
          <p:cNvPr id="6" name="Rectangle 4"/>
          <p:cNvSpPr>
            <a:spLocks noChangeArrowheads="1"/>
          </p:cNvSpPr>
          <p:nvPr/>
        </p:nvSpPr>
        <p:spPr bwMode="auto">
          <a:xfrm>
            <a:off x="2362200" y="3505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a:blip r:embed="rId3"/>
          <a:stretch>
            <a:fillRect/>
          </a:stretch>
        </p:blipFill>
        <p:spPr>
          <a:xfrm>
            <a:off x="431302" y="1485501"/>
            <a:ext cx="8255498" cy="4991498"/>
          </a:xfrm>
          <a:prstGeom prst="rect">
            <a:avLst/>
          </a:prstGeom>
          <a:ln w="12700">
            <a:solidFill>
              <a:schemeClr val="tx1"/>
            </a:solidFill>
          </a:ln>
        </p:spPr>
      </p:pic>
    </p:spTree>
    <p:extLst>
      <p:ext uri="{BB962C8B-B14F-4D97-AF65-F5344CB8AC3E}">
        <p14:creationId xmlns:p14="http://schemas.microsoft.com/office/powerpoint/2010/main" val="41802521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Validation Process</a:t>
            </a:r>
          </a:p>
        </p:txBody>
      </p:sp>
      <p:sp>
        <p:nvSpPr>
          <p:cNvPr id="4" name="Date Placeholder 3"/>
          <p:cNvSpPr>
            <a:spLocks noGrp="1"/>
          </p:cNvSpPr>
          <p:nvPr>
            <p:ph type="dt" sz="half" idx="10"/>
          </p:nvPr>
        </p:nvSpPr>
        <p:spPr/>
        <p:txBody>
          <a:bodyPr/>
          <a:lstStyle/>
          <a:p>
            <a:r>
              <a:rPr lang="en-US"/>
              <a:t>01/01/2011</a:t>
            </a:r>
            <a:endParaRPr lang="en-US" dirty="0"/>
          </a:p>
        </p:txBody>
      </p:sp>
      <p:sp>
        <p:nvSpPr>
          <p:cNvPr id="5" name="Slide Number Placeholder 4"/>
          <p:cNvSpPr>
            <a:spLocks noGrp="1"/>
          </p:cNvSpPr>
          <p:nvPr>
            <p:ph type="sldNum" sz="quarter" idx="11"/>
          </p:nvPr>
        </p:nvSpPr>
        <p:spPr/>
        <p:txBody>
          <a:bodyPr/>
          <a:lstStyle/>
          <a:p>
            <a:fld id="{2CD36790-EF9F-4521-A783-189BE19EEE4B}" type="slidenum">
              <a:rPr lang="en-US" smtClean="0"/>
              <a:pPr/>
              <a:t>59</a:t>
            </a:fld>
            <a:endParaRPr lang="en-US"/>
          </a:p>
        </p:txBody>
      </p:sp>
      <p:pic>
        <p:nvPicPr>
          <p:cNvPr id="3" name="Picture 2">
            <a:extLst>
              <a:ext uri="{FF2B5EF4-FFF2-40B4-BE49-F238E27FC236}">
                <a16:creationId xmlns:a16="http://schemas.microsoft.com/office/drawing/2014/main" id="{8B5C1932-F8A5-44D3-9563-D97D7A4EDF3F}"/>
              </a:ext>
            </a:extLst>
          </p:cNvPr>
          <p:cNvPicPr>
            <a:picLocks noChangeAspect="1"/>
          </p:cNvPicPr>
          <p:nvPr/>
        </p:nvPicPr>
        <p:blipFill>
          <a:blip r:embed="rId2"/>
          <a:stretch>
            <a:fillRect/>
          </a:stretch>
        </p:blipFill>
        <p:spPr>
          <a:xfrm>
            <a:off x="457200" y="1486016"/>
            <a:ext cx="8382000" cy="4986644"/>
          </a:xfrm>
          <a:prstGeom prst="rect">
            <a:avLst/>
          </a:prstGeom>
        </p:spPr>
      </p:pic>
    </p:spTree>
    <p:extLst>
      <p:ext uri="{BB962C8B-B14F-4D97-AF65-F5344CB8AC3E}">
        <p14:creationId xmlns:p14="http://schemas.microsoft.com/office/powerpoint/2010/main" val="279630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Standards</a:t>
            </a:r>
            <a:r>
              <a:rPr lang="en-US" dirty="0"/>
              <a:t> </a:t>
            </a:r>
            <a:r>
              <a:rPr lang="en-US" dirty="0" smtClean="0"/>
              <a:t>Landscape</a:t>
            </a:r>
            <a:endParaRPr lang="en-US" dirty="0"/>
          </a:p>
        </p:txBody>
      </p:sp>
      <p:sp>
        <p:nvSpPr>
          <p:cNvPr id="8195" name="Rectangle 3"/>
          <p:cNvSpPr>
            <a:spLocks noGrp="1" noChangeArrowheads="1"/>
          </p:cNvSpPr>
          <p:nvPr>
            <p:ph idx="1"/>
          </p:nvPr>
        </p:nvSpPr>
        <p:spPr>
          <a:xfrm>
            <a:off x="337457" y="5105400"/>
            <a:ext cx="8501743" cy="1337469"/>
          </a:xfrm>
        </p:spPr>
        <p:txBody>
          <a:bodyPr>
            <a:normAutofit fontScale="55000" lnSpcReduction="20000"/>
          </a:bodyPr>
          <a:lstStyle/>
          <a:p>
            <a:r>
              <a:rPr lang="en-US" dirty="0"/>
              <a:t>Provide a </a:t>
            </a:r>
            <a:r>
              <a:rPr lang="en-US" i="1" dirty="0"/>
              <a:t>common language </a:t>
            </a:r>
            <a:r>
              <a:rPr lang="en-US" dirty="0"/>
              <a:t>and set of expectations that </a:t>
            </a:r>
            <a:r>
              <a:rPr lang="en-US" dirty="0">
                <a:solidFill>
                  <a:schemeClr val="accent5">
                    <a:lumMod val="50000"/>
                  </a:schemeClr>
                </a:solidFill>
              </a:rPr>
              <a:t>enable interoperability</a:t>
            </a:r>
          </a:p>
          <a:p>
            <a:r>
              <a:rPr lang="en-US" dirty="0"/>
              <a:t>Fundamental building blocks for developing and deploying technology products</a:t>
            </a:r>
          </a:p>
          <a:p>
            <a:r>
              <a:rPr lang="en-US" dirty="0"/>
              <a:t>Establish consistent protocols that can be universally understood and adopted </a:t>
            </a:r>
          </a:p>
          <a:p>
            <a:r>
              <a:rPr lang="en-US" dirty="0"/>
              <a:t>Allow for systems to be verified—thus offering credibility</a:t>
            </a:r>
          </a:p>
          <a:p>
            <a:r>
              <a:rPr lang="en-US" dirty="0"/>
              <a:t>Give customers a choice, thus enabling competition </a:t>
            </a:r>
          </a:p>
          <a:p>
            <a:pPr lvl="1"/>
            <a:endParaRPr lang="en-US" dirty="0"/>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6</a:t>
            </a:fld>
            <a:endParaRPr lang="en-US" dirty="0"/>
          </a:p>
        </p:txBody>
      </p:sp>
      <p:sp>
        <p:nvSpPr>
          <p:cNvPr id="7" name="Frame 6"/>
          <p:cNvSpPr/>
          <p:nvPr/>
        </p:nvSpPr>
        <p:spPr bwMode="auto">
          <a:xfrm>
            <a:off x="6781800" y="1713209"/>
            <a:ext cx="1981200" cy="1334791"/>
          </a:xfrm>
          <a:prstGeom prst="frame">
            <a:avLst>
              <a:gd name="adj1" fmla="val 3830"/>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accent5">
                    <a:lumMod val="50000"/>
                  </a:schemeClr>
                </a:solidFill>
              </a:rPr>
              <a:t>Variety and volume of data exchange is daunting</a:t>
            </a:r>
            <a:endParaRPr kumimoji="0" lang="en-US" sz="1800" b="1" i="0" u="none" strike="noStrike" cap="none" normalizeH="0" baseline="0" dirty="0">
              <a:ln>
                <a:noFill/>
              </a:ln>
              <a:solidFill>
                <a:schemeClr val="accent5">
                  <a:lumMod val="50000"/>
                </a:schemeClr>
              </a:solidFill>
              <a:effectLst/>
              <a:latin typeface="Arial" charset="0"/>
            </a:endParaRPr>
          </a:p>
        </p:txBody>
      </p:sp>
      <p:sp>
        <p:nvSpPr>
          <p:cNvPr id="8" name="Frame 7"/>
          <p:cNvSpPr/>
          <p:nvPr/>
        </p:nvSpPr>
        <p:spPr bwMode="auto">
          <a:xfrm>
            <a:off x="6781800" y="3146821"/>
            <a:ext cx="1981200" cy="1870869"/>
          </a:xfrm>
          <a:prstGeom prst="frame">
            <a:avLst>
              <a:gd name="adj1" fmla="val 3830"/>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accent5">
                    <a:lumMod val="50000"/>
                  </a:schemeClr>
                </a:solidFill>
              </a:rPr>
              <a:t>100s of million of exchanges performed in single a organization per year</a:t>
            </a:r>
            <a:endParaRPr kumimoji="0" lang="en-US" sz="1800" b="1" i="0" u="none" strike="noStrike" cap="none" normalizeH="0" baseline="0" dirty="0">
              <a:ln>
                <a:noFill/>
              </a:ln>
              <a:solidFill>
                <a:schemeClr val="accent5">
                  <a:lumMod val="50000"/>
                </a:schemeClr>
              </a:solidFill>
              <a:effectLst/>
              <a:latin typeface="Arial" charset="0"/>
            </a:endParaRPr>
          </a:p>
        </p:txBody>
      </p:sp>
      <p:pic>
        <p:nvPicPr>
          <p:cNvPr id="2" name="Picture 1"/>
          <p:cNvPicPr>
            <a:picLocks noChangeAspect="1"/>
          </p:cNvPicPr>
          <p:nvPr/>
        </p:nvPicPr>
        <p:blipFill>
          <a:blip r:embed="rId3"/>
          <a:stretch>
            <a:fillRect/>
          </a:stretch>
        </p:blipFill>
        <p:spPr>
          <a:xfrm>
            <a:off x="319405" y="1422750"/>
            <a:ext cx="6462395" cy="3591369"/>
          </a:xfrm>
          <a:prstGeom prst="rect">
            <a:avLst/>
          </a:prstGeom>
        </p:spPr>
      </p:pic>
    </p:spTree>
    <p:extLst>
      <p:ext uri="{BB962C8B-B14F-4D97-AF65-F5344CB8AC3E}">
        <p14:creationId xmlns:p14="http://schemas.microsoft.com/office/powerpoint/2010/main" val="37978912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Context-free Validation</a:t>
            </a:r>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60</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447800"/>
            <a:ext cx="8229600" cy="5024860"/>
          </a:xfrm>
          <a:prstGeom prst="rect">
            <a:avLst/>
          </a:prstGeom>
          <a:noFill/>
          <a:ln>
            <a:noFill/>
          </a:ln>
        </p:spPr>
      </p:pic>
    </p:spTree>
    <p:extLst>
      <p:ext uri="{BB962C8B-B14F-4D97-AF65-F5344CB8AC3E}">
        <p14:creationId xmlns:p14="http://schemas.microsoft.com/office/powerpoint/2010/main" val="3255259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View Messaging Requirements</a:t>
            </a:r>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61</a:t>
            </a:fld>
            <a:endParaRPr lang="en-US"/>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 y="1447800"/>
            <a:ext cx="8343900" cy="5024860"/>
          </a:xfrm>
          <a:prstGeom prst="rect">
            <a:avLst/>
          </a:prstGeom>
          <a:noFill/>
          <a:ln>
            <a:noFill/>
          </a:ln>
        </p:spPr>
      </p:pic>
    </p:spTree>
    <p:extLst>
      <p:ext uri="{BB962C8B-B14F-4D97-AF65-F5344CB8AC3E}">
        <p14:creationId xmlns:p14="http://schemas.microsoft.com/office/powerpoint/2010/main" val="17042288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View Vocabulary Requirements</a:t>
            </a:r>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62</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447800"/>
            <a:ext cx="8382000" cy="5024860"/>
          </a:xfrm>
          <a:prstGeom prst="rect">
            <a:avLst/>
          </a:prstGeom>
          <a:noFill/>
          <a:ln>
            <a:noFill/>
          </a:ln>
        </p:spPr>
      </p:pic>
    </p:spTree>
    <p:extLst>
      <p:ext uri="{BB962C8B-B14F-4D97-AF65-F5344CB8AC3E}">
        <p14:creationId xmlns:p14="http://schemas.microsoft.com/office/powerpoint/2010/main" val="18030045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Context-based Validation</a:t>
            </a:r>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63</a:t>
            </a:fld>
            <a:endParaRPr lang="en-US"/>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 y="1566778"/>
            <a:ext cx="7848600" cy="4724400"/>
          </a:xfrm>
          <a:prstGeom prst="rect">
            <a:avLst/>
          </a:prstGeom>
          <a:noFill/>
          <a:ln>
            <a:noFill/>
          </a:ln>
        </p:spPr>
      </p:pic>
    </p:spTree>
    <p:extLst>
      <p:ext uri="{BB962C8B-B14F-4D97-AF65-F5344CB8AC3E}">
        <p14:creationId xmlns:p14="http://schemas.microsoft.com/office/powerpoint/2010/main" val="40550152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200" dirty="0"/>
              <a:t>How do we achieve Interoperability?</a:t>
            </a:r>
          </a:p>
        </p:txBody>
      </p:sp>
      <p:sp>
        <p:nvSpPr>
          <p:cNvPr id="8195" name="Rectangle 3"/>
          <p:cNvSpPr>
            <a:spLocks noGrp="1" noChangeArrowheads="1"/>
          </p:cNvSpPr>
          <p:nvPr>
            <p:ph idx="1"/>
          </p:nvPr>
        </p:nvSpPr>
        <p:spPr>
          <a:xfrm>
            <a:off x="381000" y="1523914"/>
            <a:ext cx="8382000" cy="4902549"/>
          </a:xfrm>
        </p:spPr>
        <p:txBody>
          <a:bodyPr>
            <a:normAutofit/>
          </a:bodyPr>
          <a:lstStyle/>
          <a:p>
            <a:pPr>
              <a:buFont typeface="Wingdings" panose="05000000000000000000" pitchFamily="2" charset="2"/>
              <a:buChar char="q"/>
            </a:pPr>
            <a:r>
              <a:rPr lang="en-US" dirty="0"/>
              <a:t>Standards must be created and adopted</a:t>
            </a:r>
          </a:p>
          <a:p>
            <a:pPr>
              <a:buFont typeface="Wingdings" panose="05000000000000000000" pitchFamily="2" charset="2"/>
              <a:buChar char="q"/>
            </a:pPr>
            <a:r>
              <a:rPr lang="en-US" dirty="0"/>
              <a:t>Not just standards, but well-defined standards (they must be understandable)</a:t>
            </a:r>
          </a:p>
          <a:p>
            <a:pPr>
              <a:buFont typeface="Wingdings" panose="05000000000000000000" pitchFamily="2" charset="2"/>
              <a:buChar char="q"/>
            </a:pPr>
            <a:r>
              <a:rPr lang="en-US" dirty="0"/>
              <a:t>Standards must be specific (profiled for use)</a:t>
            </a:r>
          </a:p>
          <a:p>
            <a:pPr>
              <a:buFont typeface="Wingdings" panose="05000000000000000000" pitchFamily="2" charset="2"/>
              <a:buChar char="q"/>
            </a:pPr>
            <a:r>
              <a:rPr lang="en-US" dirty="0"/>
              <a:t>Standards should/must be represented in a computable format </a:t>
            </a:r>
          </a:p>
          <a:p>
            <a:pPr>
              <a:buFont typeface="Wingdings" panose="05000000000000000000" pitchFamily="2" charset="2"/>
              <a:buChar char="q"/>
            </a:pPr>
            <a:r>
              <a:rPr lang="en-US" dirty="0"/>
              <a:t>Implementations must be tested for conformance</a:t>
            </a:r>
          </a:p>
          <a:p>
            <a:pPr>
              <a:buFont typeface="Wingdings" panose="05000000000000000000" pitchFamily="2" charset="2"/>
              <a:buChar char="q"/>
            </a:pPr>
            <a:r>
              <a:rPr lang="en-US" dirty="0"/>
              <a:t>Systems must be tested for interoperability</a:t>
            </a:r>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64</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138" y="1609806"/>
            <a:ext cx="304800" cy="304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138" y="2219406"/>
            <a:ext cx="304800" cy="3048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138" y="3265065"/>
            <a:ext cx="304800" cy="3048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138" y="3822789"/>
            <a:ext cx="304800" cy="3048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138" y="4852476"/>
            <a:ext cx="304800" cy="30480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138" y="5882163"/>
            <a:ext cx="304800" cy="304800"/>
          </a:xfrm>
          <a:prstGeom prst="rect">
            <a:avLst/>
          </a:prstGeom>
        </p:spPr>
      </p:pic>
    </p:spTree>
    <p:extLst>
      <p:ext uri="{BB962C8B-B14F-4D97-AF65-F5344CB8AC3E}">
        <p14:creationId xmlns:p14="http://schemas.microsoft.com/office/powerpoint/2010/main" val="37080430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85340"/>
            <a:ext cx="8458200" cy="822325"/>
          </a:xfrm>
        </p:spPr>
        <p:txBody>
          <a:bodyPr/>
          <a:lstStyle/>
          <a:p>
            <a:r>
              <a:rPr lang="en-US" sz="3600" dirty="0"/>
              <a:t>Summary: Towards Interoperability</a:t>
            </a:r>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65</a:t>
            </a:fld>
            <a:endParaRPr lang="en-US"/>
          </a:p>
        </p:txBody>
      </p:sp>
      <p:sp>
        <p:nvSpPr>
          <p:cNvPr id="7" name="Isosceles Triangle 6"/>
          <p:cNvSpPr/>
          <p:nvPr/>
        </p:nvSpPr>
        <p:spPr>
          <a:xfrm rot="5400000">
            <a:off x="1838772" y="1297222"/>
            <a:ext cx="2823082" cy="3271050"/>
          </a:xfrm>
          <a:prstGeom prst="triangle">
            <a:avLst/>
          </a:prstGeom>
          <a:solidFill>
            <a:schemeClr val="accent5">
              <a:lumMod val="60000"/>
              <a:lumOff val="40000"/>
            </a:scheme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Light"/>
              <a:ea typeface="+mn-ea"/>
              <a:cs typeface="+mn-cs"/>
            </a:endParaRPr>
          </a:p>
        </p:txBody>
      </p:sp>
      <p:sp>
        <p:nvSpPr>
          <p:cNvPr id="8" name="Rectangle 7"/>
          <p:cNvSpPr/>
          <p:nvPr/>
        </p:nvSpPr>
        <p:spPr>
          <a:xfrm>
            <a:off x="3862954" y="2670467"/>
            <a:ext cx="1418095" cy="495946"/>
          </a:xfrm>
          <a:prstGeom prst="rect">
            <a:avLst/>
          </a:prstGeom>
          <a:solidFill>
            <a:schemeClr val="accent5">
              <a:lumMod val="60000"/>
              <a:lumOff val="40000"/>
            </a:scheme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Light"/>
              <a:ea typeface="+mn-ea"/>
              <a:cs typeface="+mn-cs"/>
            </a:endParaRPr>
          </a:p>
        </p:txBody>
      </p:sp>
      <p:sp>
        <p:nvSpPr>
          <p:cNvPr id="9" name="Isosceles Triangle 8"/>
          <p:cNvSpPr/>
          <p:nvPr/>
        </p:nvSpPr>
        <p:spPr>
          <a:xfrm rot="16200000">
            <a:off x="4463155" y="1286893"/>
            <a:ext cx="2823082" cy="3271050"/>
          </a:xfrm>
          <a:prstGeom prst="triangle">
            <a:avLst/>
          </a:prstGeom>
          <a:solidFill>
            <a:schemeClr val="accent5">
              <a:lumMod val="60000"/>
              <a:lumOff val="40000"/>
            </a:scheme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Light"/>
              <a:ea typeface="+mn-ea"/>
              <a:cs typeface="+mn-cs"/>
            </a:endParaRPr>
          </a:p>
        </p:txBody>
      </p:sp>
      <p:sp>
        <p:nvSpPr>
          <p:cNvPr id="10" name="TextBox 9"/>
          <p:cNvSpPr txBox="1"/>
          <p:nvPr/>
        </p:nvSpPr>
        <p:spPr>
          <a:xfrm>
            <a:off x="1559876" y="2484031"/>
            <a:ext cx="1006117" cy="923330"/>
          </a:xfrm>
          <a:prstGeom prst="rect">
            <a:avLst/>
          </a:prstGeom>
          <a:noFill/>
        </p:spPr>
        <p:txBody>
          <a:bodyPr wrap="square" rtlCol="0">
            <a:spAutoFit/>
          </a:bodyPr>
          <a:lstStyle/>
          <a:p>
            <a:pPr algn="ctr" defTabSz="457200" eaLnBrk="1" fontAlgn="auto" hangingPunct="1">
              <a:spcBef>
                <a:spcPts val="0"/>
              </a:spcBef>
              <a:spcAft>
                <a:spcPts val="0"/>
              </a:spcAft>
            </a:pPr>
            <a:r>
              <a:rPr lang="en-US" dirty="0">
                <a:solidFill>
                  <a:srgbClr val="000000"/>
                </a:solidFill>
                <a:latin typeface="Helvetica Neue Light"/>
              </a:rPr>
              <a:t>Trading Partner A</a:t>
            </a:r>
          </a:p>
        </p:txBody>
      </p:sp>
      <p:sp>
        <p:nvSpPr>
          <p:cNvPr id="11" name="TextBox 10"/>
          <p:cNvSpPr txBox="1"/>
          <p:nvPr/>
        </p:nvSpPr>
        <p:spPr>
          <a:xfrm>
            <a:off x="6535807" y="2460744"/>
            <a:ext cx="1006117" cy="923330"/>
          </a:xfrm>
          <a:prstGeom prst="rect">
            <a:avLst/>
          </a:prstGeom>
          <a:noFill/>
        </p:spPr>
        <p:txBody>
          <a:bodyPr wrap="square" rtlCol="0">
            <a:spAutoFit/>
          </a:bodyPr>
          <a:lstStyle/>
          <a:p>
            <a:pPr algn="ctr" defTabSz="457200" eaLnBrk="1" fontAlgn="auto" hangingPunct="1">
              <a:spcBef>
                <a:spcPts val="0"/>
              </a:spcBef>
              <a:spcAft>
                <a:spcPts val="0"/>
              </a:spcAft>
            </a:pPr>
            <a:r>
              <a:rPr lang="en-US" dirty="0">
                <a:solidFill>
                  <a:srgbClr val="000000"/>
                </a:solidFill>
                <a:latin typeface="Helvetica Neue Light"/>
              </a:rPr>
              <a:t>Trading Partner B</a:t>
            </a:r>
          </a:p>
        </p:txBody>
      </p:sp>
      <p:sp>
        <p:nvSpPr>
          <p:cNvPr id="12" name="TextBox 11"/>
          <p:cNvSpPr txBox="1"/>
          <p:nvPr/>
        </p:nvSpPr>
        <p:spPr>
          <a:xfrm rot="16200000">
            <a:off x="332873" y="2781932"/>
            <a:ext cx="2300415" cy="307777"/>
          </a:xfrm>
          <a:prstGeom prst="rect">
            <a:avLst/>
          </a:prstGeom>
          <a:noFill/>
        </p:spPr>
        <p:txBody>
          <a:bodyPr wrap="square" rtlCol="0">
            <a:spAutoFit/>
          </a:bodyPr>
          <a:lstStyle/>
          <a:p>
            <a:pPr algn="ctr" defTabSz="457200" eaLnBrk="1" fontAlgn="auto" hangingPunct="1">
              <a:spcBef>
                <a:spcPts val="0"/>
              </a:spcBef>
              <a:spcAft>
                <a:spcPts val="0"/>
              </a:spcAft>
            </a:pPr>
            <a:r>
              <a:rPr lang="en-US" sz="1400" b="1" dirty="0">
                <a:solidFill>
                  <a:schemeClr val="accent5">
                    <a:lumMod val="50000"/>
                  </a:schemeClr>
                </a:solidFill>
                <a:latin typeface="Helvetica Neue Light"/>
              </a:rPr>
              <a:t>Requirements</a:t>
            </a:r>
          </a:p>
        </p:txBody>
      </p:sp>
      <p:sp>
        <p:nvSpPr>
          <p:cNvPr id="13" name="TextBox 12"/>
          <p:cNvSpPr txBox="1"/>
          <p:nvPr/>
        </p:nvSpPr>
        <p:spPr>
          <a:xfrm rot="5400000">
            <a:off x="6484634" y="2787323"/>
            <a:ext cx="2300415" cy="307777"/>
          </a:xfrm>
          <a:prstGeom prst="rect">
            <a:avLst/>
          </a:prstGeom>
          <a:noFill/>
        </p:spPr>
        <p:txBody>
          <a:bodyPr wrap="square" rtlCol="0">
            <a:spAutoFit/>
          </a:bodyPr>
          <a:lstStyle/>
          <a:p>
            <a:pPr algn="ctr" defTabSz="457200" eaLnBrk="1" fontAlgn="auto" hangingPunct="1">
              <a:spcBef>
                <a:spcPts val="0"/>
              </a:spcBef>
              <a:spcAft>
                <a:spcPts val="0"/>
              </a:spcAft>
            </a:pPr>
            <a:r>
              <a:rPr lang="en-US" sz="1400" b="1" dirty="0">
                <a:solidFill>
                  <a:schemeClr val="accent5">
                    <a:lumMod val="50000"/>
                  </a:schemeClr>
                </a:solidFill>
                <a:latin typeface="Helvetica Neue Light"/>
              </a:rPr>
              <a:t>Requirements</a:t>
            </a:r>
          </a:p>
        </p:txBody>
      </p:sp>
      <p:sp>
        <p:nvSpPr>
          <p:cNvPr id="14" name="Right Arrow 13"/>
          <p:cNvSpPr/>
          <p:nvPr/>
        </p:nvSpPr>
        <p:spPr>
          <a:xfrm rot="16200000">
            <a:off x="1379259" y="1572894"/>
            <a:ext cx="261610" cy="163826"/>
          </a:xfrm>
          <a:prstGeom prst="rightArrow">
            <a:avLst/>
          </a:prstGeom>
          <a:solidFill>
            <a:srgbClr val="0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Light"/>
              <a:ea typeface="+mn-ea"/>
              <a:cs typeface="+mn-cs"/>
            </a:endParaRPr>
          </a:p>
        </p:txBody>
      </p:sp>
      <p:sp>
        <p:nvSpPr>
          <p:cNvPr id="15" name="Right Arrow 14"/>
          <p:cNvSpPr/>
          <p:nvPr/>
        </p:nvSpPr>
        <p:spPr>
          <a:xfrm rot="5400000">
            <a:off x="1356805" y="4134920"/>
            <a:ext cx="261610" cy="163826"/>
          </a:xfrm>
          <a:prstGeom prst="rightArrow">
            <a:avLst/>
          </a:prstGeom>
          <a:solidFill>
            <a:srgbClr val="0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Light"/>
              <a:ea typeface="+mn-ea"/>
              <a:cs typeface="+mn-cs"/>
            </a:endParaRPr>
          </a:p>
        </p:txBody>
      </p:sp>
      <p:sp>
        <p:nvSpPr>
          <p:cNvPr id="16" name="Right Arrow 15"/>
          <p:cNvSpPr/>
          <p:nvPr/>
        </p:nvSpPr>
        <p:spPr>
          <a:xfrm rot="16200000">
            <a:off x="7497168" y="1570098"/>
            <a:ext cx="261610" cy="163826"/>
          </a:xfrm>
          <a:prstGeom prst="rightArrow">
            <a:avLst/>
          </a:prstGeom>
          <a:solidFill>
            <a:srgbClr val="0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Light"/>
              <a:ea typeface="+mn-ea"/>
              <a:cs typeface="+mn-cs"/>
            </a:endParaRPr>
          </a:p>
        </p:txBody>
      </p:sp>
      <p:sp>
        <p:nvSpPr>
          <p:cNvPr id="17" name="Right Arrow 16"/>
          <p:cNvSpPr/>
          <p:nvPr/>
        </p:nvSpPr>
        <p:spPr>
          <a:xfrm rot="5400000">
            <a:off x="7506952" y="4115821"/>
            <a:ext cx="261610" cy="163826"/>
          </a:xfrm>
          <a:prstGeom prst="rightArrow">
            <a:avLst/>
          </a:prstGeom>
          <a:solidFill>
            <a:srgbClr val="0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Light"/>
              <a:ea typeface="+mn-ea"/>
              <a:cs typeface="+mn-cs"/>
            </a:endParaRPr>
          </a:p>
        </p:txBody>
      </p:sp>
      <p:sp>
        <p:nvSpPr>
          <p:cNvPr id="18" name="TextBox 17"/>
          <p:cNvSpPr txBox="1"/>
          <p:nvPr/>
        </p:nvSpPr>
        <p:spPr>
          <a:xfrm>
            <a:off x="3978729" y="2616884"/>
            <a:ext cx="1186543" cy="600164"/>
          </a:xfrm>
          <a:prstGeom prst="rect">
            <a:avLst/>
          </a:prstGeom>
          <a:solidFill>
            <a:schemeClr val="accent5">
              <a:lumMod val="60000"/>
              <a:lumOff val="40000"/>
            </a:schemeClr>
          </a:solidFill>
        </p:spPr>
        <p:txBody>
          <a:bodyPr wrap="square" rtlCol="0">
            <a:spAutoFit/>
          </a:bodyPr>
          <a:lstStyle/>
          <a:p>
            <a:pPr algn="ctr" defTabSz="457200" eaLnBrk="1" fontAlgn="auto" hangingPunct="1">
              <a:spcBef>
                <a:spcPts val="0"/>
              </a:spcBef>
              <a:spcAft>
                <a:spcPts val="0"/>
              </a:spcAft>
            </a:pPr>
            <a:r>
              <a:rPr lang="en-US" sz="1100" b="1" dirty="0">
                <a:solidFill>
                  <a:schemeClr val="accent5">
                    <a:lumMod val="50000"/>
                  </a:schemeClr>
                </a:solidFill>
                <a:latin typeface="Helvetica Neue Light"/>
              </a:rPr>
              <a:t>Reduced Negotiations &amp;</a:t>
            </a:r>
          </a:p>
          <a:p>
            <a:pPr algn="ctr" defTabSz="457200" eaLnBrk="1" fontAlgn="auto" hangingPunct="1">
              <a:spcBef>
                <a:spcPts val="0"/>
              </a:spcBef>
              <a:spcAft>
                <a:spcPts val="0"/>
              </a:spcAft>
            </a:pPr>
            <a:r>
              <a:rPr lang="en-US" sz="1100" b="1" dirty="0">
                <a:solidFill>
                  <a:schemeClr val="accent5">
                    <a:lumMod val="50000"/>
                  </a:schemeClr>
                </a:solidFill>
                <a:latin typeface="Helvetica Neue Light"/>
              </a:rPr>
              <a:t> Translations</a:t>
            </a:r>
          </a:p>
        </p:txBody>
      </p:sp>
      <p:sp>
        <p:nvSpPr>
          <p:cNvPr id="19" name="Right Arrow 18"/>
          <p:cNvSpPr/>
          <p:nvPr/>
        </p:nvSpPr>
        <p:spPr>
          <a:xfrm rot="9376868">
            <a:off x="4903959" y="2075702"/>
            <a:ext cx="2628852" cy="124460"/>
          </a:xfrm>
          <a:prstGeom prst="rightArrow">
            <a:avLst/>
          </a:prstGeom>
          <a:solidFill>
            <a:srgbClr val="0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Light"/>
              <a:ea typeface="+mn-ea"/>
              <a:cs typeface="+mn-cs"/>
            </a:endParaRPr>
          </a:p>
        </p:txBody>
      </p:sp>
      <p:sp>
        <p:nvSpPr>
          <p:cNvPr id="20" name="Right Arrow 19"/>
          <p:cNvSpPr/>
          <p:nvPr/>
        </p:nvSpPr>
        <p:spPr>
          <a:xfrm rot="12192940">
            <a:off x="4861159" y="3634283"/>
            <a:ext cx="2628852" cy="124460"/>
          </a:xfrm>
          <a:prstGeom prst="rightArrow">
            <a:avLst/>
          </a:prstGeom>
          <a:solidFill>
            <a:srgbClr val="0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Light"/>
              <a:ea typeface="+mn-ea"/>
              <a:cs typeface="+mn-cs"/>
            </a:endParaRPr>
          </a:p>
        </p:txBody>
      </p:sp>
      <p:sp>
        <p:nvSpPr>
          <p:cNvPr id="21" name="Right Arrow 20"/>
          <p:cNvSpPr/>
          <p:nvPr/>
        </p:nvSpPr>
        <p:spPr>
          <a:xfrm rot="1379567">
            <a:off x="1570945" y="2089025"/>
            <a:ext cx="2628852" cy="124460"/>
          </a:xfrm>
          <a:prstGeom prst="rightArrow">
            <a:avLst/>
          </a:prstGeom>
          <a:solidFill>
            <a:srgbClr val="0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Light"/>
              <a:ea typeface="+mn-ea"/>
              <a:cs typeface="+mn-cs"/>
            </a:endParaRPr>
          </a:p>
        </p:txBody>
      </p:sp>
      <p:sp>
        <p:nvSpPr>
          <p:cNvPr id="22" name="Right Arrow 21"/>
          <p:cNvSpPr/>
          <p:nvPr/>
        </p:nvSpPr>
        <p:spPr>
          <a:xfrm rot="20212787">
            <a:off x="1601435" y="3641539"/>
            <a:ext cx="2628852" cy="124460"/>
          </a:xfrm>
          <a:prstGeom prst="rightArrow">
            <a:avLst/>
          </a:prstGeom>
          <a:solidFill>
            <a:srgbClr val="000000"/>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Light"/>
              <a:ea typeface="+mn-ea"/>
              <a:cs typeface="+mn-cs"/>
            </a:endParaRPr>
          </a:p>
        </p:txBody>
      </p:sp>
      <p:sp>
        <p:nvSpPr>
          <p:cNvPr id="23" name="Isosceles Triangle 22"/>
          <p:cNvSpPr/>
          <p:nvPr/>
        </p:nvSpPr>
        <p:spPr>
          <a:xfrm>
            <a:off x="1790288" y="3216178"/>
            <a:ext cx="5539454" cy="1131460"/>
          </a:xfrm>
          <a:prstGeom prst="triangle">
            <a:avLst>
              <a:gd name="adj" fmla="val 50095"/>
            </a:avLst>
          </a:prstGeom>
          <a:solidFill>
            <a:schemeClr val="accent5">
              <a:lumMod val="50000"/>
            </a:schemeClr>
          </a:solidFill>
          <a:ln w="9525" cap="flat" cmpd="sng" algn="ctr">
            <a:solidFill>
              <a:srgbClr val="13547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Light"/>
              <a:ea typeface="+mn-ea"/>
              <a:cs typeface="+mn-cs"/>
            </a:endParaRPr>
          </a:p>
        </p:txBody>
      </p:sp>
      <p:sp>
        <p:nvSpPr>
          <p:cNvPr id="27" name="Isosceles Triangle 26"/>
          <p:cNvSpPr/>
          <p:nvPr/>
        </p:nvSpPr>
        <p:spPr>
          <a:xfrm rot="10800000">
            <a:off x="1802273" y="1524000"/>
            <a:ext cx="5539454" cy="1097573"/>
          </a:xfrm>
          <a:prstGeom prst="triangle">
            <a:avLst>
              <a:gd name="adj" fmla="val 50095"/>
            </a:avLst>
          </a:prstGeom>
          <a:solidFill>
            <a:schemeClr val="accent5">
              <a:lumMod val="50000"/>
            </a:schemeClr>
          </a:solidFill>
          <a:ln w="9525" cap="flat" cmpd="sng" algn="ctr">
            <a:solidFill>
              <a:srgbClr val="13547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Helvetica Neue Light"/>
              <a:ea typeface="+mn-ea"/>
              <a:cs typeface="+mn-cs"/>
            </a:endParaRPr>
          </a:p>
        </p:txBody>
      </p:sp>
      <p:sp>
        <p:nvSpPr>
          <p:cNvPr id="28" name="TextBox 27"/>
          <p:cNvSpPr txBox="1"/>
          <p:nvPr/>
        </p:nvSpPr>
        <p:spPr>
          <a:xfrm>
            <a:off x="3990573" y="1756213"/>
            <a:ext cx="1220206" cy="338554"/>
          </a:xfrm>
          <a:prstGeom prst="rect">
            <a:avLst/>
          </a:prstGeom>
          <a:noFill/>
        </p:spPr>
        <p:txBody>
          <a:bodyPr wrap="none" rtlCol="0">
            <a:spAutoFit/>
          </a:bodyPr>
          <a:lstStyle/>
          <a:p>
            <a:pPr defTabSz="457200" eaLnBrk="1" fontAlgn="auto" hangingPunct="1">
              <a:spcBef>
                <a:spcPts val="0"/>
              </a:spcBef>
              <a:spcAft>
                <a:spcPts val="0"/>
              </a:spcAft>
            </a:pPr>
            <a:r>
              <a:rPr lang="en-US" sz="1600" b="1" dirty="0">
                <a:solidFill>
                  <a:prstClr val="white"/>
                </a:solidFill>
                <a:latin typeface="Helvetica Neue Light"/>
              </a:rPr>
              <a:t>Use Cases</a:t>
            </a:r>
          </a:p>
        </p:txBody>
      </p:sp>
      <p:sp>
        <p:nvSpPr>
          <p:cNvPr id="29" name="TextBox 28"/>
          <p:cNvSpPr txBox="1"/>
          <p:nvPr/>
        </p:nvSpPr>
        <p:spPr>
          <a:xfrm>
            <a:off x="4053283" y="3508939"/>
            <a:ext cx="1186543" cy="338554"/>
          </a:xfrm>
          <a:prstGeom prst="rect">
            <a:avLst/>
          </a:prstGeom>
          <a:noFill/>
        </p:spPr>
        <p:txBody>
          <a:bodyPr wrap="none" rtlCol="0">
            <a:spAutoFit/>
          </a:bodyPr>
          <a:lstStyle/>
          <a:p>
            <a:pPr defTabSz="457200" eaLnBrk="1" fontAlgn="auto" hangingPunct="1">
              <a:spcBef>
                <a:spcPts val="0"/>
              </a:spcBef>
              <a:spcAft>
                <a:spcPts val="0"/>
              </a:spcAft>
            </a:pPr>
            <a:r>
              <a:rPr lang="en-US" sz="1600" b="1" dirty="0">
                <a:solidFill>
                  <a:prstClr val="white"/>
                </a:solidFill>
                <a:latin typeface="Helvetica Neue Light"/>
              </a:rPr>
              <a:t>Standards</a:t>
            </a:r>
          </a:p>
        </p:txBody>
      </p:sp>
      <p:sp>
        <p:nvSpPr>
          <p:cNvPr id="30" name="TextBox 29"/>
          <p:cNvSpPr txBox="1"/>
          <p:nvPr/>
        </p:nvSpPr>
        <p:spPr>
          <a:xfrm>
            <a:off x="2811288" y="3938552"/>
            <a:ext cx="1018227" cy="338554"/>
          </a:xfrm>
          <a:prstGeom prst="rect">
            <a:avLst/>
          </a:prstGeom>
          <a:noFill/>
        </p:spPr>
        <p:txBody>
          <a:bodyPr wrap="none" rtlCol="0">
            <a:spAutoFit/>
          </a:bodyPr>
          <a:lstStyle/>
          <a:p>
            <a:pPr defTabSz="457200" eaLnBrk="1" fontAlgn="auto" hangingPunct="1">
              <a:spcBef>
                <a:spcPts val="0"/>
              </a:spcBef>
              <a:spcAft>
                <a:spcPts val="0"/>
              </a:spcAft>
            </a:pPr>
            <a:r>
              <a:rPr lang="en-US" sz="1600" b="1" dirty="0">
                <a:solidFill>
                  <a:prstClr val="white"/>
                </a:solidFill>
                <a:latin typeface="Helvetica Neue Light"/>
              </a:rPr>
              <a:t>Profiling</a:t>
            </a:r>
          </a:p>
        </p:txBody>
      </p:sp>
      <p:sp>
        <p:nvSpPr>
          <p:cNvPr id="31" name="TextBox 30"/>
          <p:cNvSpPr txBox="1"/>
          <p:nvPr/>
        </p:nvSpPr>
        <p:spPr>
          <a:xfrm>
            <a:off x="3835046" y="3943618"/>
            <a:ext cx="1555811" cy="338554"/>
          </a:xfrm>
          <a:prstGeom prst="rect">
            <a:avLst/>
          </a:prstGeom>
          <a:noFill/>
        </p:spPr>
        <p:txBody>
          <a:bodyPr wrap="none" rtlCol="0">
            <a:spAutoFit/>
          </a:bodyPr>
          <a:lstStyle/>
          <a:p>
            <a:pPr defTabSz="457200" eaLnBrk="1" fontAlgn="auto" hangingPunct="1">
              <a:spcBef>
                <a:spcPts val="0"/>
              </a:spcBef>
              <a:spcAft>
                <a:spcPts val="0"/>
              </a:spcAft>
            </a:pPr>
            <a:r>
              <a:rPr lang="en-US" sz="1600" b="1" dirty="0">
                <a:solidFill>
                  <a:prstClr val="white"/>
                </a:solidFill>
                <a:latin typeface="Helvetica Neue Light"/>
              </a:rPr>
              <a:t>Implementation</a:t>
            </a:r>
          </a:p>
        </p:txBody>
      </p:sp>
      <p:sp>
        <p:nvSpPr>
          <p:cNvPr id="32" name="TextBox 31"/>
          <p:cNvSpPr txBox="1"/>
          <p:nvPr/>
        </p:nvSpPr>
        <p:spPr>
          <a:xfrm>
            <a:off x="5520155" y="3943618"/>
            <a:ext cx="898772" cy="338554"/>
          </a:xfrm>
          <a:prstGeom prst="rect">
            <a:avLst/>
          </a:prstGeom>
          <a:noFill/>
        </p:spPr>
        <p:txBody>
          <a:bodyPr wrap="none" rtlCol="0">
            <a:spAutoFit/>
          </a:bodyPr>
          <a:lstStyle/>
          <a:p>
            <a:pPr defTabSz="457200" eaLnBrk="1" fontAlgn="auto" hangingPunct="1">
              <a:spcBef>
                <a:spcPts val="0"/>
              </a:spcBef>
              <a:spcAft>
                <a:spcPts val="0"/>
              </a:spcAft>
            </a:pPr>
            <a:r>
              <a:rPr lang="en-US" sz="1600" b="1" dirty="0">
                <a:solidFill>
                  <a:prstClr val="white"/>
                </a:solidFill>
                <a:latin typeface="Helvetica Neue Light"/>
              </a:rPr>
              <a:t>Testing</a:t>
            </a:r>
          </a:p>
        </p:txBody>
      </p:sp>
      <p:sp>
        <p:nvSpPr>
          <p:cNvPr id="33" name="Rectangle 3">
            <a:extLst>
              <a:ext uri="{FF2B5EF4-FFF2-40B4-BE49-F238E27FC236}">
                <a16:creationId xmlns:a16="http://schemas.microsoft.com/office/drawing/2014/main" id="{72CC9656-53D3-4B64-9DA1-120AFAA45F0C}"/>
              </a:ext>
            </a:extLst>
          </p:cNvPr>
          <p:cNvSpPr>
            <a:spLocks noGrp="1" noChangeArrowheads="1"/>
          </p:cNvSpPr>
          <p:nvPr>
            <p:ph idx="1"/>
          </p:nvPr>
        </p:nvSpPr>
        <p:spPr>
          <a:xfrm>
            <a:off x="381000" y="4595570"/>
            <a:ext cx="8382000" cy="1840470"/>
          </a:xfrm>
        </p:spPr>
        <p:txBody>
          <a:bodyPr>
            <a:normAutofit fontScale="62500" lnSpcReduction="20000"/>
          </a:bodyPr>
          <a:lstStyle/>
          <a:p>
            <a:r>
              <a:rPr lang="en-US" dirty="0"/>
              <a:t>Need quality data exchange standards</a:t>
            </a:r>
          </a:p>
          <a:p>
            <a:r>
              <a:rPr lang="en-US" dirty="0"/>
              <a:t>Be precise, and demand it from SDOs</a:t>
            </a:r>
          </a:p>
          <a:p>
            <a:r>
              <a:rPr lang="en-US" dirty="0"/>
              <a:t>Profile, Modularize, and Reuse</a:t>
            </a:r>
          </a:p>
          <a:p>
            <a:r>
              <a:rPr lang="en-US" dirty="0"/>
              <a:t>Use existing tools (profiling and testing)</a:t>
            </a:r>
          </a:p>
          <a:p>
            <a:r>
              <a:rPr lang="en-US" dirty="0"/>
              <a:t>Non-conformance should not prevent useful exchange of data</a:t>
            </a:r>
          </a:p>
          <a:p>
            <a:r>
              <a:rPr lang="en-US" dirty="0"/>
              <a:t>Plan for testing, and test (at all layers)</a:t>
            </a:r>
          </a:p>
        </p:txBody>
      </p:sp>
    </p:spTree>
    <p:extLst>
      <p:ext uri="{BB962C8B-B14F-4D97-AF65-F5344CB8AC3E}">
        <p14:creationId xmlns:p14="http://schemas.microsoft.com/office/powerpoint/2010/main" val="14733868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19200" y="838200"/>
            <a:ext cx="6781800" cy="2559050"/>
          </a:xfrm>
        </p:spPr>
        <p:txBody>
          <a:bodyPr/>
          <a:lstStyle/>
          <a:p>
            <a:r>
              <a:rPr lang="en-US" dirty="0"/>
              <a:t>Thank You</a:t>
            </a:r>
            <a:br>
              <a:rPr lang="en-US" dirty="0"/>
            </a:br>
            <a:r>
              <a:rPr lang="en-US" dirty="0"/>
              <a:t/>
            </a:r>
            <a:br>
              <a:rPr lang="en-US" dirty="0"/>
            </a:br>
            <a:r>
              <a:rPr lang="en-US" dirty="0"/>
              <a:t/>
            </a:r>
            <a:br>
              <a:rPr lang="en-US" dirty="0"/>
            </a:br>
            <a:r>
              <a:rPr lang="en-US" dirty="0"/>
              <a:t/>
            </a:r>
            <a:br>
              <a:rPr lang="en-US" dirty="0"/>
            </a:br>
            <a:r>
              <a:rPr lang="en-US" dirty="0"/>
              <a:t>Questions</a:t>
            </a:r>
          </a:p>
        </p:txBody>
      </p:sp>
      <p:sp>
        <p:nvSpPr>
          <p:cNvPr id="2051" name="Rectangle 3"/>
          <p:cNvSpPr>
            <a:spLocks noGrp="1" noChangeArrowheads="1"/>
          </p:cNvSpPr>
          <p:nvPr>
            <p:ph type="subTitle" idx="1"/>
          </p:nvPr>
        </p:nvSpPr>
        <p:spPr>
          <a:xfrm>
            <a:off x="1371600" y="3962400"/>
            <a:ext cx="6400800" cy="685800"/>
          </a:xfrm>
        </p:spPr>
        <p:txBody>
          <a:bodyPr/>
          <a:lstStyle/>
          <a:p>
            <a:r>
              <a:rPr lang="en-US" dirty="0"/>
              <a:t>Contact: </a:t>
            </a:r>
            <a:r>
              <a:rPr lang="en-US" dirty="0">
                <a:hlinkClick r:id="rId3"/>
              </a:rPr>
              <a:t>robert.snelick@nist.gov</a:t>
            </a:r>
            <a:endParaRPr lang="en-US" dirty="0"/>
          </a:p>
          <a:p>
            <a:endParaRPr lang="en-US" dirty="0"/>
          </a:p>
        </p:txBody>
      </p:sp>
      <p:sp>
        <p:nvSpPr>
          <p:cNvPr id="5" name="TextBox 4">
            <a:extLst>
              <a:ext uri="{FF2B5EF4-FFF2-40B4-BE49-F238E27FC236}">
                <a16:creationId xmlns:a16="http://schemas.microsoft.com/office/drawing/2014/main" id="{FBDD5B9C-D54E-495B-A655-885CCB79A385}"/>
              </a:ext>
            </a:extLst>
          </p:cNvPr>
          <p:cNvSpPr txBox="1"/>
          <p:nvPr/>
        </p:nvSpPr>
        <p:spPr>
          <a:xfrm>
            <a:off x="1485900" y="5213350"/>
            <a:ext cx="6172200" cy="646331"/>
          </a:xfrm>
          <a:prstGeom prst="rect">
            <a:avLst/>
          </a:prstGeom>
          <a:solidFill>
            <a:schemeClr val="accent5">
              <a:lumMod val="40000"/>
              <a:lumOff val="60000"/>
            </a:schemeClr>
          </a:solidFill>
          <a:ln>
            <a:solidFill>
              <a:schemeClr val="accent1"/>
            </a:solidFill>
          </a:ln>
        </p:spPr>
        <p:txBody>
          <a:bodyPr wrap="square" rtlCol="0">
            <a:spAutoFit/>
          </a:bodyPr>
          <a:lstStyle/>
          <a:p>
            <a:r>
              <a:rPr lang="en-US" sz="3600" b="1" dirty="0">
                <a:sym typeface="Wingdings" panose="05000000000000000000" pitchFamily="2" charset="2"/>
              </a:rPr>
              <a:t>https://hl7v2tools.nist.gov</a:t>
            </a:r>
            <a:endParaRPr lang="en-US" sz="3600" dirty="0"/>
          </a:p>
        </p:txBody>
      </p:sp>
    </p:spTree>
    <p:extLst>
      <p:ext uri="{BB962C8B-B14F-4D97-AF65-F5344CB8AC3E}">
        <p14:creationId xmlns:p14="http://schemas.microsoft.com/office/powerpoint/2010/main" val="27633722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Development </a:t>
            </a:r>
            <a:r>
              <a:rPr lang="en-US" dirty="0"/>
              <a:t>Phases/Cycle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35313DE-39FF-4199-8686-1B682DE047CF}" type="datetime1">
              <a:rPr kumimoji="0" lang="en-US" sz="600" b="0" i="0" u="none" strike="noStrike" kern="1200" cap="none" spc="0" normalizeH="0" baseline="0" noProof="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2/10/2020</a:t>
            </a:fld>
            <a:endParaRPr kumimoji="0" lang="en-US" sz="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C44300-96F5-4E68-AEBC-759F83B9379E}" type="slidenum">
              <a:rPr kumimoji="0" lang="en-US" sz="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8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2" name="Picture 1"/>
          <p:cNvPicPr>
            <a:picLocks noChangeAspect="1"/>
          </p:cNvPicPr>
          <p:nvPr/>
        </p:nvPicPr>
        <p:blipFill>
          <a:blip r:embed="rId3"/>
          <a:stretch>
            <a:fillRect/>
          </a:stretch>
        </p:blipFill>
        <p:spPr>
          <a:xfrm>
            <a:off x="495300" y="1328462"/>
            <a:ext cx="8153400" cy="4991100"/>
          </a:xfrm>
          <a:prstGeom prst="rect">
            <a:avLst/>
          </a:prstGeom>
        </p:spPr>
      </p:pic>
      <p:sp>
        <p:nvSpPr>
          <p:cNvPr id="3" name="TextBox 2"/>
          <p:cNvSpPr txBox="1"/>
          <p:nvPr/>
        </p:nvSpPr>
        <p:spPr>
          <a:xfrm>
            <a:off x="533401" y="6216041"/>
            <a:ext cx="8115300" cy="369332"/>
          </a:xfrm>
          <a:prstGeom prst="rect">
            <a:avLst/>
          </a:prstGeom>
          <a:noFill/>
        </p:spPr>
        <p:txBody>
          <a:bodyPr wrap="square" rtlCol="0">
            <a:spAutoFit/>
          </a:bodyPr>
          <a:lstStyle/>
          <a:p>
            <a:pPr algn="ctr"/>
            <a:r>
              <a:rPr lang="en-US" dirty="0" smtClean="0"/>
              <a:t>Strive for computability and common interpretations</a:t>
            </a:r>
            <a:endParaRPr lang="en-US" dirty="0"/>
          </a:p>
        </p:txBody>
      </p:sp>
    </p:spTree>
    <p:extLst>
      <p:ext uri="{BB962C8B-B14F-4D97-AF65-F5344CB8AC3E}">
        <p14:creationId xmlns:p14="http://schemas.microsoft.com/office/powerpoint/2010/main" val="26425486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85340"/>
            <a:ext cx="8458200" cy="822325"/>
          </a:xfrm>
        </p:spPr>
        <p:txBody>
          <a:bodyPr/>
          <a:lstStyle/>
          <a:p>
            <a:r>
              <a:rPr lang="en-US" sz="3600" dirty="0"/>
              <a:t>Real Success</a:t>
            </a:r>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a:p>
        </p:txBody>
      </p:sp>
      <p:sp>
        <p:nvSpPr>
          <p:cNvPr id="5" name="Slide Number Placeholder 4"/>
          <p:cNvSpPr>
            <a:spLocks noGrp="1"/>
          </p:cNvSpPr>
          <p:nvPr>
            <p:ph type="sldNum" sz="quarter" idx="11"/>
          </p:nvPr>
        </p:nvSpPr>
        <p:spPr/>
        <p:txBody>
          <a:bodyPr/>
          <a:lstStyle/>
          <a:p>
            <a:fld id="{64C44300-96F5-4E68-AEBC-759F83B9379E}" type="slidenum">
              <a:rPr lang="en-US"/>
              <a:pPr/>
              <a:t>68</a:t>
            </a:fld>
            <a:endParaRPr lang="en-US"/>
          </a:p>
        </p:txBody>
      </p:sp>
      <p:pic>
        <p:nvPicPr>
          <p:cNvPr id="2" name="Picture 1">
            <a:extLst>
              <a:ext uri="{FF2B5EF4-FFF2-40B4-BE49-F238E27FC236}">
                <a16:creationId xmlns:a16="http://schemas.microsoft.com/office/drawing/2014/main" id="{EDE2886B-1606-4720-B206-50F37AD863A8}"/>
              </a:ext>
            </a:extLst>
          </p:cNvPr>
          <p:cNvPicPr>
            <a:picLocks noChangeAspect="1"/>
          </p:cNvPicPr>
          <p:nvPr/>
        </p:nvPicPr>
        <p:blipFill>
          <a:blip r:embed="rId3"/>
          <a:stretch>
            <a:fillRect/>
          </a:stretch>
        </p:blipFill>
        <p:spPr>
          <a:xfrm>
            <a:off x="381000" y="1480887"/>
            <a:ext cx="8382000" cy="4770152"/>
          </a:xfrm>
          <a:prstGeom prst="rect">
            <a:avLst/>
          </a:prstGeom>
          <a:ln>
            <a:solidFill>
              <a:schemeClr val="accent1"/>
            </a:solidFill>
          </a:ln>
        </p:spPr>
      </p:pic>
      <p:sp>
        <p:nvSpPr>
          <p:cNvPr id="6" name="TextBox 5">
            <a:extLst>
              <a:ext uri="{FF2B5EF4-FFF2-40B4-BE49-F238E27FC236}">
                <a16:creationId xmlns:a16="http://schemas.microsoft.com/office/drawing/2014/main" id="{3EC37D4F-9642-4C17-9C80-9A7AA08A7292}"/>
              </a:ext>
            </a:extLst>
          </p:cNvPr>
          <p:cNvSpPr txBox="1"/>
          <p:nvPr/>
        </p:nvSpPr>
        <p:spPr>
          <a:xfrm flipH="1">
            <a:off x="4724400" y="6321037"/>
            <a:ext cx="4419600" cy="246221"/>
          </a:xfrm>
          <a:prstGeom prst="rect">
            <a:avLst/>
          </a:prstGeom>
          <a:noFill/>
        </p:spPr>
        <p:txBody>
          <a:bodyPr wrap="square" rtlCol="0">
            <a:spAutoFit/>
          </a:bodyPr>
          <a:lstStyle/>
          <a:p>
            <a:r>
              <a:rPr lang="en-US" sz="1000" b="1" dirty="0"/>
              <a:t>Source: American Immunization Registry Association, August 2019 </a:t>
            </a:r>
          </a:p>
        </p:txBody>
      </p:sp>
      <p:sp>
        <p:nvSpPr>
          <p:cNvPr id="34" name="TextBox 33">
            <a:extLst>
              <a:ext uri="{FF2B5EF4-FFF2-40B4-BE49-F238E27FC236}">
                <a16:creationId xmlns:a16="http://schemas.microsoft.com/office/drawing/2014/main" id="{03090B35-4B0D-4683-B4DA-D3C7ECE66BDB}"/>
              </a:ext>
            </a:extLst>
          </p:cNvPr>
          <p:cNvSpPr txBox="1"/>
          <p:nvPr/>
        </p:nvSpPr>
        <p:spPr>
          <a:xfrm flipH="1">
            <a:off x="381000" y="1515697"/>
            <a:ext cx="8001000" cy="307777"/>
          </a:xfrm>
          <a:prstGeom prst="rect">
            <a:avLst/>
          </a:prstGeom>
          <a:noFill/>
        </p:spPr>
        <p:txBody>
          <a:bodyPr wrap="square" rtlCol="0">
            <a:spAutoFit/>
          </a:bodyPr>
          <a:lstStyle/>
          <a:p>
            <a:r>
              <a:rPr lang="en-US" sz="1400" b="1" dirty="0">
                <a:solidFill>
                  <a:srgbClr val="C00000"/>
                </a:solidFill>
              </a:rPr>
              <a:t>Measures of Immunization Submissions and Acknowledgement Messages </a:t>
            </a:r>
          </a:p>
        </p:txBody>
      </p:sp>
    </p:spTree>
    <p:extLst>
      <p:ext uri="{BB962C8B-B14F-4D97-AF65-F5344CB8AC3E}">
        <p14:creationId xmlns:p14="http://schemas.microsoft.com/office/powerpoint/2010/main" val="2434120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Why do we need Standards?</a:t>
            </a:r>
          </a:p>
        </p:txBody>
      </p:sp>
      <p:sp>
        <p:nvSpPr>
          <p:cNvPr id="8195" name="Rectangle 3"/>
          <p:cNvSpPr>
            <a:spLocks noGrp="1" noChangeArrowheads="1"/>
          </p:cNvSpPr>
          <p:nvPr>
            <p:ph idx="1"/>
          </p:nvPr>
        </p:nvSpPr>
        <p:spPr>
          <a:xfrm>
            <a:off x="304800" y="4764660"/>
            <a:ext cx="7968343" cy="1595035"/>
          </a:xfrm>
        </p:spPr>
        <p:txBody>
          <a:bodyPr>
            <a:normAutofit fontScale="55000" lnSpcReduction="20000"/>
          </a:bodyPr>
          <a:lstStyle/>
          <a:p>
            <a:r>
              <a:rPr lang="en-US" dirty="0"/>
              <a:t>But can we really get a “one-size” fits all standard?</a:t>
            </a:r>
          </a:p>
          <a:p>
            <a:r>
              <a:rPr lang="en-US" dirty="0"/>
              <a:t>In most cases, NO, but we can significantly reduce the number of translations needed and site-specific details</a:t>
            </a:r>
          </a:p>
          <a:p>
            <a:r>
              <a:rPr lang="en-US" dirty="0"/>
              <a:t>If standards are underspecified or not specific, there can be multiple interpretations of the standard—which pushes us back to where we started</a:t>
            </a:r>
          </a:p>
          <a:p>
            <a:r>
              <a:rPr lang="en-US" dirty="0"/>
              <a:t>Conformance, profiling, and precise documentation puts us back on track </a:t>
            </a:r>
          </a:p>
          <a:p>
            <a:endParaRPr lang="en-US" dirty="0"/>
          </a:p>
          <a:p>
            <a:pPr lvl="1"/>
            <a:endParaRPr lang="en-US" dirty="0"/>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7</a:t>
            </a:fld>
            <a:endParaRPr lang="en-US" dirty="0"/>
          </a:p>
        </p:txBody>
      </p:sp>
      <p:sp>
        <p:nvSpPr>
          <p:cNvPr id="7" name="Frame 6"/>
          <p:cNvSpPr/>
          <p:nvPr/>
        </p:nvSpPr>
        <p:spPr bwMode="auto">
          <a:xfrm>
            <a:off x="5248994" y="1752972"/>
            <a:ext cx="2996795" cy="1245994"/>
          </a:xfrm>
          <a:prstGeom prst="frame">
            <a:avLst>
              <a:gd name="adj1" fmla="val 3830"/>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accent5">
                    <a:lumMod val="50000"/>
                  </a:schemeClr>
                </a:solidFill>
              </a:rPr>
              <a:t>Combinatorial explosion of the number of interfaces needed</a:t>
            </a:r>
            <a:endParaRPr kumimoji="0" lang="en-US" sz="1800" b="1" i="0" u="none" strike="noStrike" cap="none" normalizeH="0" baseline="0" dirty="0">
              <a:ln>
                <a:noFill/>
              </a:ln>
              <a:solidFill>
                <a:schemeClr val="accent5">
                  <a:lumMod val="50000"/>
                </a:schemeClr>
              </a:solidFill>
              <a:effectLst/>
              <a:latin typeface="Arial" charset="0"/>
            </a:endParaRPr>
          </a:p>
        </p:txBody>
      </p:sp>
      <p:sp>
        <p:nvSpPr>
          <p:cNvPr id="3" name="TextBox 2"/>
          <p:cNvSpPr txBox="1"/>
          <p:nvPr/>
        </p:nvSpPr>
        <p:spPr>
          <a:xfrm>
            <a:off x="470327" y="3522794"/>
            <a:ext cx="1922948" cy="923330"/>
          </a:xfrm>
          <a:prstGeom prst="rect">
            <a:avLst/>
          </a:prstGeom>
          <a:noFill/>
        </p:spPr>
        <p:txBody>
          <a:bodyPr wrap="square" rtlCol="0">
            <a:spAutoFit/>
          </a:bodyPr>
          <a:lstStyle/>
          <a:p>
            <a:pPr algn="ctr"/>
            <a:r>
              <a:rPr lang="en-US" dirty="0"/>
              <a:t>Multiple point-to-point non-standard solution</a:t>
            </a:r>
          </a:p>
        </p:txBody>
      </p:sp>
      <p:sp>
        <p:nvSpPr>
          <p:cNvPr id="84" name="TextBox 83"/>
          <p:cNvSpPr txBox="1"/>
          <p:nvPr/>
        </p:nvSpPr>
        <p:spPr>
          <a:xfrm>
            <a:off x="2787456" y="3522794"/>
            <a:ext cx="1762133" cy="923330"/>
          </a:xfrm>
          <a:prstGeom prst="rect">
            <a:avLst/>
          </a:prstGeom>
          <a:noFill/>
        </p:spPr>
        <p:txBody>
          <a:bodyPr wrap="square" rtlCol="0">
            <a:spAutoFit/>
          </a:bodyPr>
          <a:lstStyle/>
          <a:p>
            <a:pPr algn="ctr"/>
            <a:r>
              <a:rPr lang="en-US" dirty="0"/>
              <a:t>Single standard solution</a:t>
            </a:r>
          </a:p>
        </p:txBody>
      </p:sp>
      <p:grpSp>
        <p:nvGrpSpPr>
          <p:cNvPr id="85" name="Group 84"/>
          <p:cNvGrpSpPr/>
          <p:nvPr/>
        </p:nvGrpSpPr>
        <p:grpSpPr>
          <a:xfrm>
            <a:off x="584738" y="1798934"/>
            <a:ext cx="3931800" cy="1510744"/>
            <a:chOff x="651329" y="2133600"/>
            <a:chExt cx="3931800" cy="1389042"/>
          </a:xfrm>
        </p:grpSpPr>
        <p:sp>
          <p:nvSpPr>
            <p:cNvPr id="86" name="6-Point Star 85"/>
            <p:cNvSpPr/>
            <p:nvPr/>
          </p:nvSpPr>
          <p:spPr bwMode="auto">
            <a:xfrm rot="1718010">
              <a:off x="3536876" y="2591303"/>
              <a:ext cx="396477" cy="480619"/>
            </a:xfrm>
            <a:prstGeom prst="star6">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87" name="Group 86"/>
            <p:cNvGrpSpPr/>
            <p:nvPr/>
          </p:nvGrpSpPr>
          <p:grpSpPr>
            <a:xfrm>
              <a:off x="1003092" y="2140975"/>
              <a:ext cx="304800" cy="304800"/>
              <a:chOff x="1003092" y="2140975"/>
              <a:chExt cx="304800" cy="304800"/>
            </a:xfrm>
          </p:grpSpPr>
          <p:sp>
            <p:nvSpPr>
              <p:cNvPr id="158" name="Oval 157"/>
              <p:cNvSpPr/>
              <p:nvPr/>
            </p:nvSpPr>
            <p:spPr bwMode="auto">
              <a:xfrm>
                <a:off x="1003092" y="2140975"/>
                <a:ext cx="304800" cy="304800"/>
              </a:xfrm>
              <a:prstGeom prst="ellipse">
                <a:avLst/>
              </a:prstGeom>
              <a:solidFill>
                <a:schemeClr val="accent5">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59" name="Picture 4"/>
              <p:cNvPicPr>
                <a:picLocks noChangeAspect="1" noChangeArrowheads="1"/>
              </p:cNvPicPr>
              <p:nvPr/>
            </p:nvPicPr>
            <p:blipFill>
              <a:blip r:embed="rId3" cstate="print">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18189" y="2142408"/>
                <a:ext cx="289703" cy="30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8" name="Group 87"/>
            <p:cNvGrpSpPr/>
            <p:nvPr/>
          </p:nvGrpSpPr>
          <p:grpSpPr>
            <a:xfrm>
              <a:off x="1664654" y="2134579"/>
              <a:ext cx="310045" cy="327873"/>
              <a:chOff x="1671155" y="2142864"/>
              <a:chExt cx="310045" cy="327873"/>
            </a:xfrm>
          </p:grpSpPr>
          <p:sp>
            <p:nvSpPr>
              <p:cNvPr id="156" name="Oval 155"/>
              <p:cNvSpPr/>
              <p:nvPr/>
            </p:nvSpPr>
            <p:spPr bwMode="auto">
              <a:xfrm>
                <a:off x="1671155" y="2142864"/>
                <a:ext cx="304800" cy="304800"/>
              </a:xfrm>
              <a:prstGeom prst="ellipse">
                <a:avLst/>
              </a:prstGeom>
              <a:solidFill>
                <a:schemeClr val="accent5">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57" name="Picture 4"/>
              <p:cNvPicPr>
                <a:picLocks noChangeAspect="1" noChangeArrowheads="1"/>
              </p:cNvPicPr>
              <p:nvPr/>
            </p:nvPicPr>
            <p:blipFill>
              <a:blip r:embed="rId3" cstate="print">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691497" y="2167370"/>
                <a:ext cx="289703" cy="30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9" name="Group 88"/>
            <p:cNvGrpSpPr/>
            <p:nvPr/>
          </p:nvGrpSpPr>
          <p:grpSpPr>
            <a:xfrm>
              <a:off x="1973641" y="2664994"/>
              <a:ext cx="304800" cy="304800"/>
              <a:chOff x="1973641" y="2664994"/>
              <a:chExt cx="304800" cy="304800"/>
            </a:xfrm>
          </p:grpSpPr>
          <p:sp>
            <p:nvSpPr>
              <p:cNvPr id="154" name="Oval 153"/>
              <p:cNvSpPr/>
              <p:nvPr/>
            </p:nvSpPr>
            <p:spPr bwMode="auto">
              <a:xfrm>
                <a:off x="1973641" y="2664994"/>
                <a:ext cx="304800" cy="304800"/>
              </a:xfrm>
              <a:prstGeom prst="ellipse">
                <a:avLst/>
              </a:prstGeom>
              <a:solidFill>
                <a:schemeClr val="accent5">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55" name="Picture 4"/>
              <p:cNvPicPr>
                <a:picLocks noChangeAspect="1" noChangeArrowheads="1"/>
              </p:cNvPicPr>
              <p:nvPr/>
            </p:nvPicPr>
            <p:blipFill>
              <a:blip r:embed="rId3" cstate="print">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988738" y="2666427"/>
                <a:ext cx="289703" cy="30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0" name="Group 89"/>
            <p:cNvGrpSpPr/>
            <p:nvPr/>
          </p:nvGrpSpPr>
          <p:grpSpPr>
            <a:xfrm>
              <a:off x="651329" y="2664994"/>
              <a:ext cx="310023" cy="323133"/>
              <a:chOff x="651329" y="2664994"/>
              <a:chExt cx="310023" cy="323133"/>
            </a:xfrm>
          </p:grpSpPr>
          <p:sp>
            <p:nvSpPr>
              <p:cNvPr id="152" name="Oval 151"/>
              <p:cNvSpPr/>
              <p:nvPr/>
            </p:nvSpPr>
            <p:spPr bwMode="auto">
              <a:xfrm>
                <a:off x="651329" y="2664994"/>
                <a:ext cx="304800" cy="304800"/>
              </a:xfrm>
              <a:prstGeom prst="ellipse">
                <a:avLst/>
              </a:prstGeom>
              <a:solidFill>
                <a:schemeClr val="accent5">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53" name="Picture 4"/>
              <p:cNvPicPr>
                <a:picLocks noChangeAspect="1" noChangeArrowheads="1"/>
              </p:cNvPicPr>
              <p:nvPr/>
            </p:nvPicPr>
            <p:blipFill>
              <a:blip r:embed="rId3" cstate="print">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71649" y="2684760"/>
                <a:ext cx="289703" cy="30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1" name="Group 90"/>
            <p:cNvGrpSpPr/>
            <p:nvPr/>
          </p:nvGrpSpPr>
          <p:grpSpPr>
            <a:xfrm>
              <a:off x="1003092" y="3200400"/>
              <a:ext cx="304800" cy="308740"/>
              <a:chOff x="1003092" y="3200400"/>
              <a:chExt cx="304800" cy="308740"/>
            </a:xfrm>
          </p:grpSpPr>
          <p:sp>
            <p:nvSpPr>
              <p:cNvPr id="150" name="Oval 149"/>
              <p:cNvSpPr/>
              <p:nvPr/>
            </p:nvSpPr>
            <p:spPr bwMode="auto">
              <a:xfrm>
                <a:off x="1003092" y="3200400"/>
                <a:ext cx="304800" cy="304800"/>
              </a:xfrm>
              <a:prstGeom prst="ellipse">
                <a:avLst/>
              </a:prstGeom>
              <a:solidFill>
                <a:schemeClr val="accent5">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51" name="Picture 4"/>
              <p:cNvPicPr>
                <a:picLocks noChangeAspect="1" noChangeArrowheads="1"/>
              </p:cNvPicPr>
              <p:nvPr/>
            </p:nvPicPr>
            <p:blipFill>
              <a:blip r:embed="rId3" cstate="print">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010640" y="3205773"/>
                <a:ext cx="289703" cy="30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2" name="Group 91"/>
            <p:cNvGrpSpPr/>
            <p:nvPr/>
          </p:nvGrpSpPr>
          <p:grpSpPr>
            <a:xfrm>
              <a:off x="1669186" y="3200400"/>
              <a:ext cx="312014" cy="315191"/>
              <a:chOff x="1669186" y="3200400"/>
              <a:chExt cx="312014" cy="315191"/>
            </a:xfrm>
          </p:grpSpPr>
          <p:sp>
            <p:nvSpPr>
              <p:cNvPr id="148" name="Oval 147"/>
              <p:cNvSpPr/>
              <p:nvPr/>
            </p:nvSpPr>
            <p:spPr bwMode="auto">
              <a:xfrm>
                <a:off x="1669186" y="3200400"/>
                <a:ext cx="304800" cy="304800"/>
              </a:xfrm>
              <a:prstGeom prst="ellipse">
                <a:avLst/>
              </a:prstGeom>
              <a:solidFill>
                <a:schemeClr val="accent5">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49" name="Picture 4"/>
              <p:cNvPicPr>
                <a:picLocks noChangeAspect="1" noChangeArrowheads="1"/>
              </p:cNvPicPr>
              <p:nvPr/>
            </p:nvPicPr>
            <p:blipFill>
              <a:blip r:embed="rId3" cstate="print">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1691497" y="3212224"/>
                <a:ext cx="289703" cy="30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3" name="Group 92"/>
            <p:cNvGrpSpPr/>
            <p:nvPr/>
          </p:nvGrpSpPr>
          <p:grpSpPr>
            <a:xfrm>
              <a:off x="3258206" y="3212224"/>
              <a:ext cx="305674" cy="304800"/>
              <a:chOff x="3258206" y="3212224"/>
              <a:chExt cx="305674" cy="304800"/>
            </a:xfrm>
          </p:grpSpPr>
          <p:sp>
            <p:nvSpPr>
              <p:cNvPr id="146" name="Oval 145"/>
              <p:cNvSpPr/>
              <p:nvPr/>
            </p:nvSpPr>
            <p:spPr bwMode="auto">
              <a:xfrm>
                <a:off x="3258206" y="3212224"/>
                <a:ext cx="304800" cy="304800"/>
              </a:xfrm>
              <a:prstGeom prst="ellipse">
                <a:avLst/>
              </a:prstGeom>
              <a:solidFill>
                <a:schemeClr val="accent5">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47" name="Picture 4"/>
              <p:cNvPicPr>
                <a:picLocks noChangeAspect="1" noChangeArrowheads="1"/>
              </p:cNvPicPr>
              <p:nvPr/>
            </p:nvPicPr>
            <p:blipFill>
              <a:blip r:embed="rId3" cstate="print">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274177" y="3212224"/>
                <a:ext cx="289703" cy="30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4" name="Group 93"/>
            <p:cNvGrpSpPr/>
            <p:nvPr/>
          </p:nvGrpSpPr>
          <p:grpSpPr>
            <a:xfrm>
              <a:off x="3905250" y="3217842"/>
              <a:ext cx="304800" cy="304800"/>
              <a:chOff x="3924300" y="3212224"/>
              <a:chExt cx="304800" cy="304800"/>
            </a:xfrm>
          </p:grpSpPr>
          <p:sp>
            <p:nvSpPr>
              <p:cNvPr id="144" name="Oval 143"/>
              <p:cNvSpPr/>
              <p:nvPr/>
            </p:nvSpPr>
            <p:spPr bwMode="auto">
              <a:xfrm>
                <a:off x="3924300" y="3212224"/>
                <a:ext cx="304800" cy="304800"/>
              </a:xfrm>
              <a:prstGeom prst="ellipse">
                <a:avLst/>
              </a:prstGeom>
              <a:solidFill>
                <a:schemeClr val="accent5">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45" name="Picture 4"/>
              <p:cNvPicPr>
                <a:picLocks noChangeAspect="1" noChangeArrowheads="1"/>
              </p:cNvPicPr>
              <p:nvPr/>
            </p:nvPicPr>
            <p:blipFill>
              <a:blip r:embed="rId3" cstate="print">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39396" y="3212224"/>
                <a:ext cx="289703" cy="30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5" name="Group 94"/>
            <p:cNvGrpSpPr/>
            <p:nvPr/>
          </p:nvGrpSpPr>
          <p:grpSpPr>
            <a:xfrm>
              <a:off x="4267200" y="2669628"/>
              <a:ext cx="315929" cy="304800"/>
              <a:chOff x="4267200" y="2669628"/>
              <a:chExt cx="315929" cy="304800"/>
            </a:xfrm>
          </p:grpSpPr>
          <p:sp>
            <p:nvSpPr>
              <p:cNvPr id="142" name="Oval 141"/>
              <p:cNvSpPr/>
              <p:nvPr/>
            </p:nvSpPr>
            <p:spPr bwMode="auto">
              <a:xfrm>
                <a:off x="4267200" y="2669628"/>
                <a:ext cx="304800" cy="304800"/>
              </a:xfrm>
              <a:prstGeom prst="ellipse">
                <a:avLst/>
              </a:prstGeom>
              <a:solidFill>
                <a:schemeClr val="accent5">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43" name="Picture 4"/>
              <p:cNvPicPr>
                <a:picLocks noChangeAspect="1" noChangeArrowheads="1"/>
              </p:cNvPicPr>
              <p:nvPr/>
            </p:nvPicPr>
            <p:blipFill>
              <a:blip r:embed="rId3" cstate="print">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293426" y="2671061"/>
                <a:ext cx="289703" cy="30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6" name="Group 95"/>
            <p:cNvGrpSpPr/>
            <p:nvPr/>
          </p:nvGrpSpPr>
          <p:grpSpPr>
            <a:xfrm>
              <a:off x="3940069" y="2135012"/>
              <a:ext cx="304800" cy="304800"/>
              <a:chOff x="3940069" y="2135012"/>
              <a:chExt cx="304800" cy="304800"/>
            </a:xfrm>
          </p:grpSpPr>
          <p:sp>
            <p:nvSpPr>
              <p:cNvPr id="140" name="Oval 139"/>
              <p:cNvSpPr/>
              <p:nvPr/>
            </p:nvSpPr>
            <p:spPr bwMode="auto">
              <a:xfrm>
                <a:off x="3940069" y="2135012"/>
                <a:ext cx="304800" cy="304800"/>
              </a:xfrm>
              <a:prstGeom prst="ellipse">
                <a:avLst/>
              </a:prstGeom>
              <a:solidFill>
                <a:schemeClr val="accent5">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41" name="Picture 4"/>
              <p:cNvPicPr>
                <a:picLocks noChangeAspect="1" noChangeArrowheads="1"/>
              </p:cNvPicPr>
              <p:nvPr/>
            </p:nvPicPr>
            <p:blipFill>
              <a:blip r:embed="rId3" cstate="print">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954181" y="2136445"/>
                <a:ext cx="289703" cy="30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7" name="Group 96"/>
            <p:cNvGrpSpPr/>
            <p:nvPr/>
          </p:nvGrpSpPr>
          <p:grpSpPr>
            <a:xfrm>
              <a:off x="3263847" y="2133600"/>
              <a:ext cx="317553" cy="312175"/>
              <a:chOff x="3258268" y="2133600"/>
              <a:chExt cx="317553" cy="312175"/>
            </a:xfrm>
          </p:grpSpPr>
          <p:sp>
            <p:nvSpPr>
              <p:cNvPr id="138" name="Oval 137"/>
              <p:cNvSpPr/>
              <p:nvPr/>
            </p:nvSpPr>
            <p:spPr bwMode="auto">
              <a:xfrm>
                <a:off x="3258268" y="2140975"/>
                <a:ext cx="304800" cy="304800"/>
              </a:xfrm>
              <a:prstGeom prst="ellipse">
                <a:avLst/>
              </a:prstGeom>
              <a:solidFill>
                <a:schemeClr val="accent5">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39" name="Picture 4"/>
              <p:cNvPicPr>
                <a:picLocks noChangeAspect="1" noChangeArrowheads="1"/>
              </p:cNvPicPr>
              <p:nvPr/>
            </p:nvPicPr>
            <p:blipFill>
              <a:blip r:embed="rId3" cstate="print">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286118" y="2133600"/>
                <a:ext cx="289703" cy="30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8" name="Group 97"/>
            <p:cNvGrpSpPr/>
            <p:nvPr/>
          </p:nvGrpSpPr>
          <p:grpSpPr>
            <a:xfrm>
              <a:off x="2898228" y="2667000"/>
              <a:ext cx="315236" cy="304800"/>
              <a:chOff x="2898228" y="2667000"/>
              <a:chExt cx="315236" cy="304800"/>
            </a:xfrm>
          </p:grpSpPr>
          <p:sp>
            <p:nvSpPr>
              <p:cNvPr id="136" name="Oval 135"/>
              <p:cNvSpPr/>
              <p:nvPr/>
            </p:nvSpPr>
            <p:spPr bwMode="auto">
              <a:xfrm>
                <a:off x="2898228" y="2667000"/>
                <a:ext cx="304800" cy="304800"/>
              </a:xfrm>
              <a:prstGeom prst="ellipse">
                <a:avLst/>
              </a:prstGeom>
              <a:solidFill>
                <a:schemeClr val="accent5">
                  <a:lumMod val="60000"/>
                  <a:lumOff val="40000"/>
                </a:schemeClr>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37" name="Picture 4"/>
              <p:cNvPicPr>
                <a:picLocks noChangeAspect="1" noChangeArrowheads="1"/>
              </p:cNvPicPr>
              <p:nvPr/>
            </p:nvPicPr>
            <p:blipFill>
              <a:blip r:embed="rId3" cstate="print">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923761" y="2668433"/>
                <a:ext cx="289703" cy="303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99" name="Straight Arrow Connector 98"/>
            <p:cNvCxnSpPr/>
            <p:nvPr/>
          </p:nvCxnSpPr>
          <p:spPr bwMode="auto">
            <a:xfrm>
              <a:off x="1288186" y="2255275"/>
              <a:ext cx="381000" cy="0"/>
            </a:xfrm>
            <a:prstGeom prst="straightConnector1">
              <a:avLst/>
            </a:prstGeom>
            <a:solidFill>
              <a:schemeClr val="accent1"/>
            </a:solidFill>
            <a:ln w="28575" cap="flat" cmpd="sng" algn="ctr">
              <a:solidFill>
                <a:schemeClr val="tx1"/>
              </a:solidFill>
              <a:prstDash val="solid"/>
              <a:round/>
              <a:headEnd type="triangle"/>
              <a:tailEnd type="triangle"/>
            </a:ln>
            <a:effectLst/>
          </p:spPr>
        </p:cxnSp>
        <p:cxnSp>
          <p:nvCxnSpPr>
            <p:cNvPr id="100" name="Straight Arrow Connector 99"/>
            <p:cNvCxnSpPr/>
            <p:nvPr/>
          </p:nvCxnSpPr>
          <p:spPr bwMode="auto">
            <a:xfrm flipV="1">
              <a:off x="826539" y="2390625"/>
              <a:ext cx="214023" cy="280828"/>
            </a:xfrm>
            <a:prstGeom prst="straightConnector1">
              <a:avLst/>
            </a:prstGeom>
            <a:solidFill>
              <a:schemeClr val="accent1"/>
            </a:solidFill>
            <a:ln w="28575" cap="flat" cmpd="sng" algn="ctr">
              <a:solidFill>
                <a:schemeClr val="tx1"/>
              </a:solidFill>
              <a:prstDash val="solid"/>
              <a:round/>
              <a:headEnd type="triangle"/>
              <a:tailEnd type="triangle"/>
            </a:ln>
            <a:effectLst/>
          </p:spPr>
        </p:cxnSp>
        <p:cxnSp>
          <p:nvCxnSpPr>
            <p:cNvPr id="101" name="Straight Arrow Connector 100"/>
            <p:cNvCxnSpPr/>
            <p:nvPr/>
          </p:nvCxnSpPr>
          <p:spPr bwMode="auto">
            <a:xfrm>
              <a:off x="1307892" y="3365937"/>
              <a:ext cx="381000" cy="0"/>
            </a:xfrm>
            <a:prstGeom prst="straightConnector1">
              <a:avLst/>
            </a:prstGeom>
            <a:solidFill>
              <a:schemeClr val="accent1"/>
            </a:solidFill>
            <a:ln w="28575" cap="flat" cmpd="sng" algn="ctr">
              <a:solidFill>
                <a:schemeClr val="tx1"/>
              </a:solidFill>
              <a:prstDash val="solid"/>
              <a:round/>
              <a:headEnd type="triangle"/>
              <a:tailEnd type="triangle"/>
            </a:ln>
            <a:effectLst/>
          </p:spPr>
        </p:cxnSp>
        <p:sp>
          <p:nvSpPr>
            <p:cNvPr id="102" name="Rectangle 101"/>
            <p:cNvSpPr/>
            <p:nvPr/>
          </p:nvSpPr>
          <p:spPr bwMode="auto">
            <a:xfrm>
              <a:off x="1429354" y="2211627"/>
              <a:ext cx="77136" cy="87295"/>
            </a:xfrm>
            <a:prstGeom prst="rect">
              <a:avLst/>
            </a:prstGeom>
            <a:solidFill>
              <a:schemeClr val="accent5">
                <a:lumMod val="20000"/>
                <a:lumOff val="8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03" name="Straight Arrow Connector 102"/>
            <p:cNvCxnSpPr/>
            <p:nvPr/>
          </p:nvCxnSpPr>
          <p:spPr bwMode="auto">
            <a:xfrm>
              <a:off x="872199" y="2943647"/>
              <a:ext cx="185373" cy="311215"/>
            </a:xfrm>
            <a:prstGeom prst="straightConnector1">
              <a:avLst/>
            </a:prstGeom>
            <a:solidFill>
              <a:schemeClr val="accent1"/>
            </a:solidFill>
            <a:ln w="28575" cap="flat" cmpd="sng" algn="ctr">
              <a:solidFill>
                <a:schemeClr val="tx1"/>
              </a:solidFill>
              <a:prstDash val="solid"/>
              <a:round/>
              <a:headEnd type="triangle"/>
              <a:tailEnd type="triangle"/>
            </a:ln>
            <a:effectLst/>
          </p:spPr>
        </p:cxnSp>
        <p:cxnSp>
          <p:nvCxnSpPr>
            <p:cNvPr id="104" name="Straight Arrow Connector 103"/>
            <p:cNvCxnSpPr/>
            <p:nvPr/>
          </p:nvCxnSpPr>
          <p:spPr bwMode="auto">
            <a:xfrm flipV="1">
              <a:off x="1904187" y="2956132"/>
              <a:ext cx="214023" cy="280828"/>
            </a:xfrm>
            <a:prstGeom prst="straightConnector1">
              <a:avLst/>
            </a:prstGeom>
            <a:solidFill>
              <a:schemeClr val="accent1"/>
            </a:solidFill>
            <a:ln w="28575" cap="flat" cmpd="sng" algn="ctr">
              <a:solidFill>
                <a:schemeClr val="tx1"/>
              </a:solidFill>
              <a:prstDash val="solid"/>
              <a:round/>
              <a:headEnd type="triangle"/>
              <a:tailEnd type="triangle"/>
            </a:ln>
            <a:effectLst/>
          </p:spPr>
        </p:cxnSp>
        <p:cxnSp>
          <p:nvCxnSpPr>
            <p:cNvPr id="105" name="Straight Arrow Connector 104"/>
            <p:cNvCxnSpPr/>
            <p:nvPr/>
          </p:nvCxnSpPr>
          <p:spPr bwMode="auto">
            <a:xfrm>
              <a:off x="1926974" y="2367055"/>
              <a:ext cx="185373" cy="311215"/>
            </a:xfrm>
            <a:prstGeom prst="straightConnector1">
              <a:avLst/>
            </a:prstGeom>
            <a:solidFill>
              <a:schemeClr val="accent1"/>
            </a:solidFill>
            <a:ln w="28575" cap="flat" cmpd="sng" algn="ctr">
              <a:solidFill>
                <a:schemeClr val="tx1"/>
              </a:solidFill>
              <a:prstDash val="solid"/>
              <a:round/>
              <a:headEnd type="triangle"/>
              <a:tailEnd type="triangle"/>
            </a:ln>
            <a:effectLst/>
          </p:spPr>
        </p:cxnSp>
        <p:sp>
          <p:nvSpPr>
            <p:cNvPr id="106" name="Rectangle 105"/>
            <p:cNvSpPr/>
            <p:nvPr/>
          </p:nvSpPr>
          <p:spPr bwMode="auto">
            <a:xfrm>
              <a:off x="885140" y="2495149"/>
              <a:ext cx="77136" cy="87295"/>
            </a:xfrm>
            <a:prstGeom prst="rect">
              <a:avLst/>
            </a:prstGeom>
            <a:solidFill>
              <a:schemeClr val="accent5">
                <a:lumMod val="20000"/>
                <a:lumOff val="8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7" name="Rectangle 106"/>
            <p:cNvSpPr/>
            <p:nvPr/>
          </p:nvSpPr>
          <p:spPr bwMode="auto">
            <a:xfrm>
              <a:off x="923708" y="3059898"/>
              <a:ext cx="77136" cy="87295"/>
            </a:xfrm>
            <a:prstGeom prst="rect">
              <a:avLst/>
            </a:prstGeom>
            <a:solidFill>
              <a:schemeClr val="accent5">
                <a:lumMod val="20000"/>
                <a:lumOff val="8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8" name="Rectangle 107"/>
            <p:cNvSpPr/>
            <p:nvPr/>
          </p:nvSpPr>
          <p:spPr bwMode="auto">
            <a:xfrm>
              <a:off x="1972630" y="3059898"/>
              <a:ext cx="77136" cy="87295"/>
            </a:xfrm>
            <a:prstGeom prst="rect">
              <a:avLst/>
            </a:prstGeom>
            <a:solidFill>
              <a:schemeClr val="accent5">
                <a:lumMod val="20000"/>
                <a:lumOff val="8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9" name="Rectangle 108"/>
            <p:cNvSpPr/>
            <p:nvPr/>
          </p:nvSpPr>
          <p:spPr bwMode="auto">
            <a:xfrm>
              <a:off x="1981200" y="2482169"/>
              <a:ext cx="77136" cy="87295"/>
            </a:xfrm>
            <a:prstGeom prst="rect">
              <a:avLst/>
            </a:prstGeom>
            <a:solidFill>
              <a:schemeClr val="accent5">
                <a:lumMod val="20000"/>
                <a:lumOff val="8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10" name="Straight Arrow Connector 109"/>
            <p:cNvCxnSpPr>
              <a:endCxn id="148" idx="1"/>
            </p:cNvCxnSpPr>
            <p:nvPr/>
          </p:nvCxnSpPr>
          <p:spPr bwMode="auto">
            <a:xfrm>
              <a:off x="1220378" y="2418178"/>
              <a:ext cx="493445" cy="826859"/>
            </a:xfrm>
            <a:prstGeom prst="straightConnector1">
              <a:avLst/>
            </a:prstGeom>
            <a:solidFill>
              <a:schemeClr val="accent1"/>
            </a:solidFill>
            <a:ln w="28575" cap="flat" cmpd="sng" algn="ctr">
              <a:solidFill>
                <a:schemeClr val="tx1"/>
              </a:solidFill>
              <a:prstDash val="solid"/>
              <a:round/>
              <a:headEnd type="triangle"/>
              <a:tailEnd type="triangle"/>
            </a:ln>
            <a:effectLst/>
          </p:spPr>
        </p:cxnSp>
        <p:cxnSp>
          <p:nvCxnSpPr>
            <p:cNvPr id="111" name="Straight Arrow Connector 110"/>
            <p:cNvCxnSpPr/>
            <p:nvPr/>
          </p:nvCxnSpPr>
          <p:spPr bwMode="auto">
            <a:xfrm flipH="1">
              <a:off x="1216701" y="2420592"/>
              <a:ext cx="514093" cy="808362"/>
            </a:xfrm>
            <a:prstGeom prst="straightConnector1">
              <a:avLst/>
            </a:prstGeom>
            <a:solidFill>
              <a:schemeClr val="accent1"/>
            </a:solidFill>
            <a:ln w="28575" cap="flat" cmpd="sng" algn="ctr">
              <a:solidFill>
                <a:schemeClr val="tx1"/>
              </a:solidFill>
              <a:prstDash val="solid"/>
              <a:round/>
              <a:headEnd type="triangle"/>
              <a:tailEnd type="triangle"/>
            </a:ln>
            <a:effectLst/>
          </p:spPr>
        </p:cxnSp>
        <p:cxnSp>
          <p:nvCxnSpPr>
            <p:cNvPr id="112" name="Straight Arrow Connector 111"/>
            <p:cNvCxnSpPr>
              <a:stCxn id="153" idx="3"/>
              <a:endCxn id="155" idx="1"/>
            </p:cNvCxnSpPr>
            <p:nvPr/>
          </p:nvCxnSpPr>
          <p:spPr bwMode="auto">
            <a:xfrm flipV="1">
              <a:off x="961352" y="2818111"/>
              <a:ext cx="1027386" cy="18333"/>
            </a:xfrm>
            <a:prstGeom prst="straightConnector1">
              <a:avLst/>
            </a:prstGeom>
            <a:solidFill>
              <a:schemeClr val="accent1"/>
            </a:solidFill>
            <a:ln w="28575" cap="flat" cmpd="sng" algn="ctr">
              <a:solidFill>
                <a:schemeClr val="tx1"/>
              </a:solidFill>
              <a:prstDash val="solid"/>
              <a:round/>
              <a:headEnd type="triangle"/>
              <a:tailEnd type="triangle"/>
            </a:ln>
            <a:effectLst/>
          </p:spPr>
        </p:cxnSp>
        <p:cxnSp>
          <p:nvCxnSpPr>
            <p:cNvPr id="113" name="Straight Arrow Connector 112"/>
            <p:cNvCxnSpPr>
              <a:stCxn id="159" idx="2"/>
              <a:endCxn id="151" idx="0"/>
            </p:cNvCxnSpPr>
            <p:nvPr/>
          </p:nvCxnSpPr>
          <p:spPr bwMode="auto">
            <a:xfrm flipH="1">
              <a:off x="1155492" y="2445775"/>
              <a:ext cx="7549" cy="759998"/>
            </a:xfrm>
            <a:prstGeom prst="straightConnector1">
              <a:avLst/>
            </a:prstGeom>
            <a:solidFill>
              <a:schemeClr val="accent1"/>
            </a:solidFill>
            <a:ln w="28575" cap="flat" cmpd="sng" algn="ctr">
              <a:solidFill>
                <a:schemeClr val="tx1"/>
              </a:solidFill>
              <a:prstDash val="solid"/>
              <a:round/>
              <a:headEnd type="triangle"/>
              <a:tailEnd type="triangle"/>
            </a:ln>
            <a:effectLst/>
          </p:spPr>
        </p:cxnSp>
        <p:cxnSp>
          <p:nvCxnSpPr>
            <p:cNvPr id="114" name="Straight Arrow Connector 113"/>
            <p:cNvCxnSpPr/>
            <p:nvPr/>
          </p:nvCxnSpPr>
          <p:spPr bwMode="auto">
            <a:xfrm flipH="1">
              <a:off x="1820580" y="2434490"/>
              <a:ext cx="7549" cy="759998"/>
            </a:xfrm>
            <a:prstGeom prst="straightConnector1">
              <a:avLst/>
            </a:prstGeom>
            <a:solidFill>
              <a:schemeClr val="accent1"/>
            </a:solidFill>
            <a:ln w="28575" cap="flat" cmpd="sng" algn="ctr">
              <a:solidFill>
                <a:schemeClr val="tx1"/>
              </a:solidFill>
              <a:prstDash val="solid"/>
              <a:round/>
              <a:headEnd type="triangle"/>
              <a:tailEnd type="triangle"/>
            </a:ln>
            <a:effectLst/>
          </p:spPr>
        </p:cxnSp>
        <p:cxnSp>
          <p:nvCxnSpPr>
            <p:cNvPr id="115" name="Straight Arrow Connector 114"/>
            <p:cNvCxnSpPr/>
            <p:nvPr/>
          </p:nvCxnSpPr>
          <p:spPr bwMode="auto">
            <a:xfrm>
              <a:off x="1295400" y="2345360"/>
              <a:ext cx="714412" cy="361083"/>
            </a:xfrm>
            <a:prstGeom prst="straightConnector1">
              <a:avLst/>
            </a:prstGeom>
            <a:solidFill>
              <a:schemeClr val="accent1"/>
            </a:solidFill>
            <a:ln w="28575" cap="flat" cmpd="sng" algn="ctr">
              <a:solidFill>
                <a:schemeClr val="tx1"/>
              </a:solidFill>
              <a:prstDash val="solid"/>
              <a:round/>
              <a:headEnd type="triangle"/>
              <a:tailEnd type="triangle"/>
            </a:ln>
            <a:effectLst/>
          </p:spPr>
        </p:cxnSp>
        <p:cxnSp>
          <p:nvCxnSpPr>
            <p:cNvPr id="116" name="Straight Arrow Connector 115"/>
            <p:cNvCxnSpPr>
              <a:endCxn id="157" idx="1"/>
            </p:cNvCxnSpPr>
            <p:nvPr/>
          </p:nvCxnSpPr>
          <p:spPr bwMode="auto">
            <a:xfrm flipV="1">
              <a:off x="925323" y="2310769"/>
              <a:ext cx="759673" cy="400465"/>
            </a:xfrm>
            <a:prstGeom prst="straightConnector1">
              <a:avLst/>
            </a:prstGeom>
            <a:solidFill>
              <a:schemeClr val="accent1"/>
            </a:solidFill>
            <a:ln w="28575" cap="flat" cmpd="sng" algn="ctr">
              <a:solidFill>
                <a:schemeClr val="tx1"/>
              </a:solidFill>
              <a:prstDash val="solid"/>
              <a:round/>
              <a:headEnd type="triangle"/>
              <a:tailEnd type="triangle"/>
            </a:ln>
            <a:effectLst/>
          </p:spPr>
        </p:cxnSp>
        <p:cxnSp>
          <p:nvCxnSpPr>
            <p:cNvPr id="117" name="Straight Arrow Connector 116"/>
            <p:cNvCxnSpPr/>
            <p:nvPr/>
          </p:nvCxnSpPr>
          <p:spPr bwMode="auto">
            <a:xfrm>
              <a:off x="934744" y="2889651"/>
              <a:ext cx="740812" cy="412575"/>
            </a:xfrm>
            <a:prstGeom prst="straightConnector1">
              <a:avLst/>
            </a:prstGeom>
            <a:solidFill>
              <a:schemeClr val="accent1"/>
            </a:solidFill>
            <a:ln w="28575" cap="flat" cmpd="sng" algn="ctr">
              <a:solidFill>
                <a:schemeClr val="tx1"/>
              </a:solidFill>
              <a:prstDash val="solid"/>
              <a:round/>
              <a:headEnd type="triangle"/>
              <a:tailEnd type="triangle"/>
            </a:ln>
            <a:effectLst/>
          </p:spPr>
        </p:cxnSp>
        <p:cxnSp>
          <p:nvCxnSpPr>
            <p:cNvPr id="118" name="Straight Arrow Connector 117"/>
            <p:cNvCxnSpPr/>
            <p:nvPr/>
          </p:nvCxnSpPr>
          <p:spPr bwMode="auto">
            <a:xfrm flipH="1">
              <a:off x="1279316" y="2926474"/>
              <a:ext cx="742168" cy="350126"/>
            </a:xfrm>
            <a:prstGeom prst="straightConnector1">
              <a:avLst/>
            </a:prstGeom>
            <a:solidFill>
              <a:schemeClr val="accent1"/>
            </a:solidFill>
            <a:ln w="28575" cap="flat" cmpd="sng" algn="ctr">
              <a:solidFill>
                <a:schemeClr val="tx1"/>
              </a:solidFill>
              <a:prstDash val="solid"/>
              <a:round/>
              <a:headEnd type="triangle"/>
              <a:tailEnd type="triangle"/>
            </a:ln>
            <a:effectLst/>
          </p:spPr>
        </p:cxnSp>
        <p:sp>
          <p:nvSpPr>
            <p:cNvPr id="119" name="Rectangle 118"/>
            <p:cNvSpPr/>
            <p:nvPr/>
          </p:nvSpPr>
          <p:spPr bwMode="auto">
            <a:xfrm>
              <a:off x="1438816" y="3326027"/>
              <a:ext cx="77136" cy="87295"/>
            </a:xfrm>
            <a:prstGeom prst="rect">
              <a:avLst/>
            </a:prstGeom>
            <a:solidFill>
              <a:schemeClr val="accent5">
                <a:lumMod val="20000"/>
                <a:lumOff val="8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0" name="Rectangle 119"/>
            <p:cNvSpPr/>
            <p:nvPr/>
          </p:nvSpPr>
          <p:spPr bwMode="auto">
            <a:xfrm>
              <a:off x="1336434" y="2943647"/>
              <a:ext cx="77136" cy="87295"/>
            </a:xfrm>
            <a:prstGeom prst="rect">
              <a:avLst/>
            </a:prstGeom>
            <a:solidFill>
              <a:schemeClr val="accent5">
                <a:lumMod val="20000"/>
                <a:lumOff val="8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1" name="Rectangle 120"/>
            <p:cNvSpPr/>
            <p:nvPr/>
          </p:nvSpPr>
          <p:spPr bwMode="auto">
            <a:xfrm>
              <a:off x="1514769" y="2943647"/>
              <a:ext cx="77136" cy="87295"/>
            </a:xfrm>
            <a:prstGeom prst="rect">
              <a:avLst/>
            </a:prstGeom>
            <a:solidFill>
              <a:schemeClr val="accent5">
                <a:lumMod val="20000"/>
                <a:lumOff val="8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2" name="Rectangle 121"/>
            <p:cNvSpPr/>
            <p:nvPr/>
          </p:nvSpPr>
          <p:spPr bwMode="auto">
            <a:xfrm>
              <a:off x="1336041" y="2453658"/>
              <a:ext cx="77136" cy="87295"/>
            </a:xfrm>
            <a:prstGeom prst="rect">
              <a:avLst/>
            </a:prstGeom>
            <a:solidFill>
              <a:schemeClr val="accent5">
                <a:lumMod val="20000"/>
                <a:lumOff val="8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3" name="Rectangle 122"/>
            <p:cNvSpPr/>
            <p:nvPr/>
          </p:nvSpPr>
          <p:spPr bwMode="auto">
            <a:xfrm>
              <a:off x="1531438" y="2453658"/>
              <a:ext cx="77136" cy="87295"/>
            </a:xfrm>
            <a:prstGeom prst="rect">
              <a:avLst/>
            </a:prstGeom>
            <a:solidFill>
              <a:schemeClr val="accent5">
                <a:lumMod val="20000"/>
                <a:lumOff val="8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4" name="Rectangle 123"/>
            <p:cNvSpPr/>
            <p:nvPr/>
          </p:nvSpPr>
          <p:spPr bwMode="auto">
            <a:xfrm>
              <a:off x="1793456" y="2682483"/>
              <a:ext cx="77136" cy="87295"/>
            </a:xfrm>
            <a:prstGeom prst="rect">
              <a:avLst/>
            </a:prstGeom>
            <a:solidFill>
              <a:schemeClr val="accent5">
                <a:lumMod val="20000"/>
                <a:lumOff val="8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5" name="Rectangle 124"/>
            <p:cNvSpPr/>
            <p:nvPr/>
          </p:nvSpPr>
          <p:spPr bwMode="auto">
            <a:xfrm>
              <a:off x="1114470" y="2688536"/>
              <a:ext cx="77136" cy="87295"/>
            </a:xfrm>
            <a:prstGeom prst="rect">
              <a:avLst/>
            </a:prstGeom>
            <a:solidFill>
              <a:schemeClr val="accent5">
                <a:lumMod val="20000"/>
                <a:lumOff val="8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6" name="Rectangle 125"/>
            <p:cNvSpPr/>
            <p:nvPr/>
          </p:nvSpPr>
          <p:spPr bwMode="auto">
            <a:xfrm>
              <a:off x="1195161" y="3013878"/>
              <a:ext cx="77136" cy="87295"/>
            </a:xfrm>
            <a:prstGeom prst="rect">
              <a:avLst/>
            </a:prstGeom>
            <a:solidFill>
              <a:schemeClr val="accent5">
                <a:lumMod val="20000"/>
                <a:lumOff val="8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7" name="Rectangle 126"/>
            <p:cNvSpPr/>
            <p:nvPr/>
          </p:nvSpPr>
          <p:spPr bwMode="auto">
            <a:xfrm>
              <a:off x="1694431" y="3013878"/>
              <a:ext cx="77136" cy="87295"/>
            </a:xfrm>
            <a:prstGeom prst="rect">
              <a:avLst/>
            </a:prstGeom>
            <a:solidFill>
              <a:schemeClr val="accent5">
                <a:lumMod val="20000"/>
                <a:lumOff val="8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8" name="Right Arrow 127"/>
            <p:cNvSpPr/>
            <p:nvPr/>
          </p:nvSpPr>
          <p:spPr bwMode="auto">
            <a:xfrm>
              <a:off x="2399715" y="2726130"/>
              <a:ext cx="381000" cy="217517"/>
            </a:xfrm>
            <a:prstGeom prst="rightArrow">
              <a:avLst/>
            </a:prstGeom>
            <a:solidFill>
              <a:schemeClr val="accent5">
                <a:lumMod val="60000"/>
                <a:lumOff val="4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29" name="Straight Arrow Connector 128"/>
            <p:cNvCxnSpPr/>
            <p:nvPr/>
          </p:nvCxnSpPr>
          <p:spPr bwMode="auto">
            <a:xfrm>
              <a:off x="3487945" y="2417379"/>
              <a:ext cx="135128" cy="242833"/>
            </a:xfrm>
            <a:prstGeom prst="straightConnector1">
              <a:avLst/>
            </a:prstGeom>
            <a:solidFill>
              <a:schemeClr val="accent1"/>
            </a:solidFill>
            <a:ln w="28575" cap="flat" cmpd="sng" algn="ctr">
              <a:solidFill>
                <a:schemeClr val="tx1"/>
              </a:solidFill>
              <a:prstDash val="solid"/>
              <a:round/>
              <a:headEnd type="triangle"/>
              <a:tailEnd type="triangle"/>
            </a:ln>
            <a:effectLst/>
          </p:spPr>
        </p:cxnSp>
        <p:cxnSp>
          <p:nvCxnSpPr>
            <p:cNvPr id="130" name="Straight Arrow Connector 129"/>
            <p:cNvCxnSpPr/>
            <p:nvPr/>
          </p:nvCxnSpPr>
          <p:spPr bwMode="auto">
            <a:xfrm>
              <a:off x="3848911" y="3012029"/>
              <a:ext cx="135128" cy="242833"/>
            </a:xfrm>
            <a:prstGeom prst="straightConnector1">
              <a:avLst/>
            </a:prstGeom>
            <a:solidFill>
              <a:schemeClr val="accent1"/>
            </a:solidFill>
            <a:ln w="28575" cap="flat" cmpd="sng" algn="ctr">
              <a:solidFill>
                <a:schemeClr val="tx1"/>
              </a:solidFill>
              <a:prstDash val="solid"/>
              <a:round/>
              <a:headEnd type="triangle"/>
              <a:tailEnd type="triangle"/>
            </a:ln>
            <a:effectLst/>
          </p:spPr>
        </p:cxnSp>
        <p:cxnSp>
          <p:nvCxnSpPr>
            <p:cNvPr id="131" name="Straight Arrow Connector 130"/>
            <p:cNvCxnSpPr>
              <a:stCxn id="86" idx="0"/>
              <a:endCxn id="142" idx="2"/>
            </p:cNvCxnSpPr>
            <p:nvPr/>
          </p:nvCxnSpPr>
          <p:spPr bwMode="auto">
            <a:xfrm>
              <a:off x="3966688" y="2821149"/>
              <a:ext cx="300512" cy="879"/>
            </a:xfrm>
            <a:prstGeom prst="straightConnector1">
              <a:avLst/>
            </a:prstGeom>
            <a:solidFill>
              <a:schemeClr val="accent1"/>
            </a:solidFill>
            <a:ln w="28575" cap="flat" cmpd="sng" algn="ctr">
              <a:solidFill>
                <a:schemeClr val="tx1"/>
              </a:solidFill>
              <a:prstDash val="solid"/>
              <a:round/>
              <a:headEnd type="triangle"/>
              <a:tailEnd type="triangle"/>
            </a:ln>
            <a:effectLst/>
          </p:spPr>
        </p:cxnSp>
        <p:cxnSp>
          <p:nvCxnSpPr>
            <p:cNvPr id="132" name="Straight Arrow Connector 131"/>
            <p:cNvCxnSpPr/>
            <p:nvPr/>
          </p:nvCxnSpPr>
          <p:spPr bwMode="auto">
            <a:xfrm>
              <a:off x="3205873" y="2839266"/>
              <a:ext cx="300512" cy="879"/>
            </a:xfrm>
            <a:prstGeom prst="straightConnector1">
              <a:avLst/>
            </a:prstGeom>
            <a:solidFill>
              <a:schemeClr val="accent1"/>
            </a:solidFill>
            <a:ln w="28575" cap="flat" cmpd="sng" algn="ctr">
              <a:solidFill>
                <a:schemeClr val="tx1"/>
              </a:solidFill>
              <a:prstDash val="solid"/>
              <a:round/>
              <a:headEnd type="triangle"/>
              <a:tailEnd type="triangle"/>
            </a:ln>
            <a:effectLst/>
          </p:spPr>
        </p:cxnSp>
        <p:cxnSp>
          <p:nvCxnSpPr>
            <p:cNvPr id="133" name="Straight Arrow Connector 132"/>
            <p:cNvCxnSpPr/>
            <p:nvPr/>
          </p:nvCxnSpPr>
          <p:spPr bwMode="auto">
            <a:xfrm flipV="1">
              <a:off x="3848292" y="2415463"/>
              <a:ext cx="169488" cy="207645"/>
            </a:xfrm>
            <a:prstGeom prst="straightConnector1">
              <a:avLst/>
            </a:prstGeom>
            <a:solidFill>
              <a:schemeClr val="accent1"/>
            </a:solidFill>
            <a:ln w="28575" cap="flat" cmpd="sng" algn="ctr">
              <a:solidFill>
                <a:schemeClr val="tx1"/>
              </a:solidFill>
              <a:prstDash val="solid"/>
              <a:round/>
              <a:headEnd type="triangle"/>
              <a:tailEnd type="triangle"/>
            </a:ln>
            <a:effectLst/>
          </p:spPr>
        </p:cxnSp>
        <p:cxnSp>
          <p:nvCxnSpPr>
            <p:cNvPr id="134" name="Straight Arrow Connector 133"/>
            <p:cNvCxnSpPr/>
            <p:nvPr/>
          </p:nvCxnSpPr>
          <p:spPr bwMode="auto">
            <a:xfrm flipV="1">
              <a:off x="3461495" y="3030854"/>
              <a:ext cx="169488" cy="207645"/>
            </a:xfrm>
            <a:prstGeom prst="straightConnector1">
              <a:avLst/>
            </a:prstGeom>
            <a:solidFill>
              <a:schemeClr val="accent1"/>
            </a:solidFill>
            <a:ln w="28575" cap="flat" cmpd="sng" algn="ctr">
              <a:solidFill>
                <a:schemeClr val="tx1"/>
              </a:solidFill>
              <a:prstDash val="solid"/>
              <a:round/>
              <a:headEnd type="triangle"/>
              <a:tailEnd type="triangle"/>
            </a:ln>
            <a:effectLst/>
          </p:spPr>
        </p:cxnSp>
      </p:grpSp>
      <p:sp>
        <p:nvSpPr>
          <p:cNvPr id="160" name="Frame 159"/>
          <p:cNvSpPr/>
          <p:nvPr/>
        </p:nvSpPr>
        <p:spPr bwMode="auto">
          <a:xfrm>
            <a:off x="5261703" y="3275945"/>
            <a:ext cx="2996795" cy="1245994"/>
          </a:xfrm>
          <a:prstGeom prst="frame">
            <a:avLst>
              <a:gd name="adj1" fmla="val 3830"/>
            </a:avLst>
          </a:prstGeom>
          <a:solidFill>
            <a:schemeClr val="accent5">
              <a:lumMod val="75000"/>
            </a:schemeClr>
          </a:solidFill>
          <a:ln w="9525" cap="flat" cmpd="sng" algn="ctr">
            <a:solidFill>
              <a:schemeClr val="accent5">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accent5">
                    <a:lumMod val="50000"/>
                  </a:schemeClr>
                </a:solidFill>
              </a:rPr>
              <a:t>The more interconnected systems, the greater the benefit of using standards </a:t>
            </a:r>
            <a:endParaRPr kumimoji="0" lang="en-US" sz="1800" b="1" i="0" u="none" strike="noStrike" cap="none" normalizeH="0" baseline="0" dirty="0">
              <a:ln>
                <a:noFill/>
              </a:ln>
              <a:solidFill>
                <a:schemeClr val="accent5">
                  <a:lumMod val="50000"/>
                </a:schemeClr>
              </a:solidFill>
              <a:effectLst/>
              <a:latin typeface="Arial" charset="0"/>
            </a:endParaRPr>
          </a:p>
        </p:txBody>
      </p:sp>
      <p:sp>
        <p:nvSpPr>
          <p:cNvPr id="161" name="Rectangle 160"/>
          <p:cNvSpPr/>
          <p:nvPr/>
        </p:nvSpPr>
        <p:spPr bwMode="auto">
          <a:xfrm>
            <a:off x="1561789" y="2496471"/>
            <a:ext cx="77136" cy="94943"/>
          </a:xfrm>
          <a:prstGeom prst="rect">
            <a:avLst/>
          </a:prstGeom>
          <a:solidFill>
            <a:schemeClr val="accent5">
              <a:lumMod val="20000"/>
              <a:lumOff val="8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TextBox 7"/>
          <p:cNvSpPr txBox="1"/>
          <p:nvPr/>
        </p:nvSpPr>
        <p:spPr>
          <a:xfrm>
            <a:off x="5029200" y="6281663"/>
            <a:ext cx="3352800" cy="246221"/>
          </a:xfrm>
          <a:prstGeom prst="rect">
            <a:avLst/>
          </a:prstGeom>
          <a:noFill/>
        </p:spPr>
        <p:txBody>
          <a:bodyPr wrap="square" rtlCol="0">
            <a:spAutoFit/>
          </a:bodyPr>
          <a:lstStyle/>
          <a:p>
            <a:r>
              <a:rPr lang="en-US" sz="1000" dirty="0"/>
              <a:t>Diagram Source: Numerous HL7 publications (adapted)</a:t>
            </a:r>
          </a:p>
        </p:txBody>
      </p:sp>
    </p:spTree>
    <p:extLst>
      <p:ext uri="{BB962C8B-B14F-4D97-AF65-F5344CB8AC3E}">
        <p14:creationId xmlns:p14="http://schemas.microsoft.com/office/powerpoint/2010/main" val="2868573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Foundation for Interoperability</a:t>
            </a:r>
          </a:p>
        </p:txBody>
      </p:sp>
      <p:sp>
        <p:nvSpPr>
          <p:cNvPr id="8195" name="Rectangle 3"/>
          <p:cNvSpPr>
            <a:spLocks noGrp="1" noChangeArrowheads="1"/>
          </p:cNvSpPr>
          <p:nvPr>
            <p:ph idx="1"/>
          </p:nvPr>
        </p:nvSpPr>
        <p:spPr>
          <a:xfrm>
            <a:off x="419100" y="1582018"/>
            <a:ext cx="8382000" cy="4724400"/>
          </a:xfrm>
        </p:spPr>
        <p:txBody>
          <a:bodyPr>
            <a:normAutofit/>
          </a:bodyPr>
          <a:lstStyle/>
          <a:p>
            <a:r>
              <a:rPr lang="en-US" dirty="0"/>
              <a:t>Well-defined Standards</a:t>
            </a:r>
          </a:p>
          <a:p>
            <a:r>
              <a:rPr lang="en-US" dirty="0"/>
              <a:t>Testing</a:t>
            </a:r>
          </a:p>
          <a:p>
            <a:r>
              <a:rPr lang="en-US" dirty="0"/>
              <a:t>Implementation</a:t>
            </a:r>
          </a:p>
          <a:p>
            <a:r>
              <a:rPr lang="en-US" dirty="0"/>
              <a:t>Standards Development Lifecycle</a:t>
            </a:r>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8</a:t>
            </a:fld>
            <a:endParaRPr lang="en-US" dirty="0"/>
          </a:p>
        </p:txBody>
      </p:sp>
      <p:graphicFrame>
        <p:nvGraphicFramePr>
          <p:cNvPr id="6" name="Diagram 5"/>
          <p:cNvGraphicFramePr/>
          <p:nvPr>
            <p:extLst>
              <p:ext uri="{D42A27DB-BD31-4B8C-83A1-F6EECF244321}">
                <p14:modId xmlns:p14="http://schemas.microsoft.com/office/powerpoint/2010/main" val="4134189988"/>
              </p:ext>
            </p:extLst>
          </p:nvPr>
        </p:nvGraphicFramePr>
        <p:xfrm>
          <a:off x="1013535" y="4114800"/>
          <a:ext cx="3122486" cy="2247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5257800" y="4061203"/>
            <a:ext cx="2675004" cy="2354592"/>
            <a:chOff x="304800" y="457200"/>
            <a:chExt cx="2667000" cy="2189747"/>
          </a:xfrm>
        </p:grpSpPr>
        <p:pic>
          <p:nvPicPr>
            <p:cNvPr id="9" name="Picture 8"/>
            <p:cNvPicPr>
              <a:picLocks noChangeAspect="1"/>
            </p:cNvPicPr>
            <p:nvPr/>
          </p:nvPicPr>
          <p:blipFill>
            <a:blip r:embed="rId8"/>
            <a:stretch>
              <a:fillRect/>
            </a:stretch>
          </p:blipFill>
          <p:spPr>
            <a:xfrm>
              <a:off x="304800" y="457200"/>
              <a:ext cx="2667000" cy="2189747"/>
            </a:xfrm>
            <a:prstGeom prst="rect">
              <a:avLst/>
            </a:prstGeom>
          </p:spPr>
        </p:pic>
        <p:sp>
          <p:nvSpPr>
            <p:cNvPr id="10" name="TextBox 9"/>
            <p:cNvSpPr txBox="1"/>
            <p:nvPr/>
          </p:nvSpPr>
          <p:spPr>
            <a:xfrm rot="17110011">
              <a:off x="202196" y="1793323"/>
              <a:ext cx="1333162" cy="253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rPr>
                <a:t>Implementation</a:t>
              </a:r>
            </a:p>
          </p:txBody>
        </p:sp>
        <p:sp>
          <p:nvSpPr>
            <p:cNvPr id="11" name="TextBox 10"/>
            <p:cNvSpPr txBox="1"/>
            <p:nvPr/>
          </p:nvSpPr>
          <p:spPr>
            <a:xfrm rot="16200000">
              <a:off x="1072979" y="1675513"/>
              <a:ext cx="1130642"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ysClr val="windowText" lastClr="000000"/>
                  </a:solidFill>
                  <a:effectLst/>
                  <a:uLnTx/>
                  <a:uFillTx/>
                </a:rPr>
                <a:t>Well-defined Standards</a:t>
              </a:r>
            </a:p>
          </p:txBody>
        </p:sp>
        <p:sp>
          <p:nvSpPr>
            <p:cNvPr id="12" name="TextBox 11"/>
            <p:cNvSpPr txBox="1"/>
            <p:nvPr/>
          </p:nvSpPr>
          <p:spPr>
            <a:xfrm rot="4423600">
              <a:off x="1899800" y="1678955"/>
              <a:ext cx="103078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ysClr val="windowText" lastClr="000000"/>
                  </a:solidFill>
                  <a:effectLst/>
                  <a:uLnTx/>
                  <a:uFillTx/>
                </a:rPr>
                <a:t>Conformance Testing</a:t>
              </a:r>
            </a:p>
          </p:txBody>
        </p:sp>
        <p:sp>
          <p:nvSpPr>
            <p:cNvPr id="13" name="TextBox 12"/>
            <p:cNvSpPr txBox="1"/>
            <p:nvPr/>
          </p:nvSpPr>
          <p:spPr>
            <a:xfrm>
              <a:off x="868777" y="552127"/>
              <a:ext cx="1465758"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rPr>
                <a:t>HIT Interoperability</a:t>
              </a:r>
            </a:p>
          </p:txBody>
        </p:sp>
      </p:grpSp>
    </p:spTree>
    <p:extLst>
      <p:ext uri="{BB962C8B-B14F-4D97-AF65-F5344CB8AC3E}">
        <p14:creationId xmlns:p14="http://schemas.microsoft.com/office/powerpoint/2010/main" val="386344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Failure happens when:</a:t>
            </a:r>
          </a:p>
        </p:txBody>
      </p:sp>
      <p:sp>
        <p:nvSpPr>
          <p:cNvPr id="8195" name="Rectangle 3"/>
          <p:cNvSpPr>
            <a:spLocks noGrp="1" noChangeArrowheads="1"/>
          </p:cNvSpPr>
          <p:nvPr>
            <p:ph idx="1"/>
          </p:nvPr>
        </p:nvSpPr>
        <p:spPr>
          <a:xfrm>
            <a:off x="381000" y="1752600"/>
            <a:ext cx="8382000" cy="4724400"/>
          </a:xfrm>
        </p:spPr>
        <p:txBody>
          <a:bodyPr>
            <a:normAutofit/>
          </a:bodyPr>
          <a:lstStyle/>
          <a:p>
            <a:r>
              <a:rPr lang="en-US" dirty="0"/>
              <a:t>One or more components are omitted or are not sufficient</a:t>
            </a:r>
          </a:p>
        </p:txBody>
      </p:sp>
      <p:sp>
        <p:nvSpPr>
          <p:cNvPr id="4" name="Date Placeholder 3"/>
          <p:cNvSpPr>
            <a:spLocks noGrp="1"/>
          </p:cNvSpPr>
          <p:nvPr>
            <p:ph type="dt" sz="half" idx="10"/>
          </p:nvPr>
        </p:nvSpPr>
        <p:spPr/>
        <p:txBody>
          <a:bodyPr/>
          <a:lstStyle/>
          <a:p>
            <a:fld id="{235313DE-39FF-4199-8686-1B682DE047CF}" type="datetime1">
              <a:rPr lang="en-US"/>
              <a:pPr/>
              <a:t>2/10/2020</a:t>
            </a:fld>
            <a:endParaRPr lang="en-US" dirty="0"/>
          </a:p>
        </p:txBody>
      </p:sp>
      <p:sp>
        <p:nvSpPr>
          <p:cNvPr id="5" name="Slide Number Placeholder 4"/>
          <p:cNvSpPr>
            <a:spLocks noGrp="1"/>
          </p:cNvSpPr>
          <p:nvPr>
            <p:ph type="sldNum" sz="quarter" idx="11"/>
          </p:nvPr>
        </p:nvSpPr>
        <p:spPr/>
        <p:txBody>
          <a:bodyPr/>
          <a:lstStyle/>
          <a:p>
            <a:fld id="{64C44300-96F5-4E68-AEBC-759F83B9379E}" type="slidenum">
              <a:rPr lang="en-US"/>
              <a:pPr/>
              <a:t>9</a:t>
            </a:fld>
            <a:endParaRPr lang="en-US" dirty="0"/>
          </a:p>
        </p:txBody>
      </p:sp>
      <p:graphicFrame>
        <p:nvGraphicFramePr>
          <p:cNvPr id="6" name="Diagram 5"/>
          <p:cNvGraphicFramePr/>
          <p:nvPr>
            <p:extLst>
              <p:ext uri="{D42A27DB-BD31-4B8C-83A1-F6EECF244321}">
                <p14:modId xmlns:p14="http://schemas.microsoft.com/office/powerpoint/2010/main" val="2243707890"/>
              </p:ext>
            </p:extLst>
          </p:nvPr>
        </p:nvGraphicFramePr>
        <p:xfrm>
          <a:off x="683866" y="3123650"/>
          <a:ext cx="3278533" cy="2678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p:cNvGrpSpPr/>
          <p:nvPr/>
        </p:nvGrpSpPr>
        <p:grpSpPr>
          <a:xfrm>
            <a:off x="5136097" y="3123651"/>
            <a:ext cx="2560103" cy="2591350"/>
            <a:chOff x="6005134" y="3733800"/>
            <a:chExt cx="1969236" cy="2071141"/>
          </a:xfrm>
        </p:grpSpPr>
        <p:grpSp>
          <p:nvGrpSpPr>
            <p:cNvPr id="15" name="Group 14"/>
            <p:cNvGrpSpPr/>
            <p:nvPr/>
          </p:nvGrpSpPr>
          <p:grpSpPr>
            <a:xfrm rot="3688557">
              <a:off x="5962455" y="3793027"/>
              <a:ext cx="2071141" cy="1952688"/>
              <a:chOff x="4253459" y="886190"/>
              <a:chExt cx="2071141" cy="1952688"/>
            </a:xfrm>
          </p:grpSpPr>
          <p:pic>
            <p:nvPicPr>
              <p:cNvPr id="17" name="Picture 16"/>
              <p:cNvPicPr>
                <a:picLocks noChangeAspect="1"/>
              </p:cNvPicPr>
              <p:nvPr/>
            </p:nvPicPr>
            <p:blipFill>
              <a:blip r:embed="rId8"/>
              <a:stretch>
                <a:fillRect/>
              </a:stretch>
            </p:blipFill>
            <p:spPr>
              <a:xfrm rot="958501">
                <a:off x="4253459" y="886190"/>
                <a:ext cx="2071141" cy="1700515"/>
              </a:xfrm>
              <a:prstGeom prst="rect">
                <a:avLst/>
              </a:prstGeom>
            </p:spPr>
          </p:pic>
          <p:sp>
            <p:nvSpPr>
              <p:cNvPr id="18" name="TextBox 17"/>
              <p:cNvSpPr txBox="1"/>
              <p:nvPr/>
            </p:nvSpPr>
            <p:spPr>
              <a:xfrm rot="18068512">
                <a:off x="4080471" y="1755391"/>
                <a:ext cx="1038552" cy="2308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ysClr val="windowText" lastClr="000000"/>
                    </a:solidFill>
                    <a:effectLst/>
                    <a:uLnTx/>
                    <a:uFillTx/>
                  </a:rPr>
                  <a:t>Implementation</a:t>
                </a:r>
              </a:p>
            </p:txBody>
          </p:sp>
          <p:sp>
            <p:nvSpPr>
              <p:cNvPr id="19" name="TextBox 18"/>
              <p:cNvSpPr txBox="1"/>
              <p:nvPr/>
            </p:nvSpPr>
            <p:spPr>
              <a:xfrm rot="17158501">
                <a:off x="4810517" y="1783095"/>
                <a:ext cx="842208"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ysClr val="windowText" lastClr="000000"/>
                    </a:solidFill>
                    <a:effectLst/>
                    <a:uLnTx/>
                    <a:uFillTx/>
                  </a:rPr>
                  <a:t>Well-defined Standards</a:t>
                </a:r>
              </a:p>
            </p:txBody>
          </p:sp>
          <p:sp>
            <p:nvSpPr>
              <p:cNvPr id="20" name="TextBox 19"/>
              <p:cNvSpPr txBox="1"/>
              <p:nvPr/>
            </p:nvSpPr>
            <p:spPr>
              <a:xfrm rot="5382101">
                <a:off x="5363197" y="1957707"/>
                <a:ext cx="878241"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ysClr val="windowText" lastClr="000000"/>
                    </a:solidFill>
                    <a:effectLst/>
                    <a:uLnTx/>
                    <a:uFillTx/>
                  </a:rPr>
                  <a:t>Conformance Testing</a:t>
                </a:r>
              </a:p>
            </p:txBody>
          </p:sp>
          <p:sp>
            <p:nvSpPr>
              <p:cNvPr id="21" name="TextBox 20"/>
              <p:cNvSpPr txBox="1"/>
              <p:nvPr/>
            </p:nvSpPr>
            <p:spPr>
              <a:xfrm>
                <a:off x="4694856" y="899620"/>
                <a:ext cx="538238"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rPr>
                  <a:t>HIT</a:t>
                </a:r>
              </a:p>
            </p:txBody>
          </p:sp>
          <p:sp>
            <p:nvSpPr>
              <p:cNvPr id="22" name="Rectangle 21"/>
              <p:cNvSpPr/>
              <p:nvPr/>
            </p:nvSpPr>
            <p:spPr>
              <a:xfrm>
                <a:off x="5630756" y="1708452"/>
                <a:ext cx="343123" cy="11304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 name="TextBox 22"/>
              <p:cNvSpPr txBox="1"/>
              <p:nvPr/>
            </p:nvSpPr>
            <p:spPr>
              <a:xfrm rot="958501">
                <a:off x="4967643" y="1103466"/>
                <a:ext cx="527954"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rPr>
                  <a:t>Inter</a:t>
                </a:r>
              </a:p>
            </p:txBody>
          </p:sp>
          <p:sp>
            <p:nvSpPr>
              <p:cNvPr id="24" name="TextBox 23"/>
              <p:cNvSpPr txBox="1"/>
              <p:nvPr/>
            </p:nvSpPr>
            <p:spPr>
              <a:xfrm rot="168903">
                <a:off x="5487036" y="1215860"/>
                <a:ext cx="534194"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rPr>
                  <a:t>oper</a:t>
                </a:r>
              </a:p>
            </p:txBody>
          </p:sp>
          <p:sp>
            <p:nvSpPr>
              <p:cNvPr id="25" name="TextBox 24"/>
              <p:cNvSpPr txBox="1"/>
              <p:nvPr/>
            </p:nvSpPr>
            <p:spPr>
              <a:xfrm rot="958501">
                <a:off x="5191394" y="978466"/>
                <a:ext cx="651576"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ysClr val="windowText" lastClr="000000"/>
                    </a:solidFill>
                    <a:effectLst/>
                    <a:uLnTx/>
                    <a:uFillTx/>
                  </a:rPr>
                  <a:t>ability</a:t>
                </a:r>
              </a:p>
            </p:txBody>
          </p:sp>
        </p:grpSp>
        <p:pic>
          <p:nvPicPr>
            <p:cNvPr id="16" name="Picture 15"/>
            <p:cNvPicPr>
              <a:picLocks noChangeAspect="1"/>
            </p:cNvPicPr>
            <p:nvPr/>
          </p:nvPicPr>
          <p:blipFill>
            <a:blip r:embed="rId9"/>
            <a:stretch>
              <a:fillRect/>
            </a:stretch>
          </p:blipFill>
          <p:spPr>
            <a:xfrm rot="17375679">
              <a:off x="6390896" y="4739067"/>
              <a:ext cx="295275" cy="1066800"/>
            </a:xfrm>
            <a:prstGeom prst="rect">
              <a:avLst/>
            </a:prstGeom>
          </p:spPr>
        </p:pic>
      </p:grpSp>
      <p:sp>
        <p:nvSpPr>
          <p:cNvPr id="2" name="TextBox 1"/>
          <p:cNvSpPr txBox="1"/>
          <p:nvPr/>
        </p:nvSpPr>
        <p:spPr>
          <a:xfrm>
            <a:off x="2819400" y="4528185"/>
            <a:ext cx="1005403" cy="1569660"/>
          </a:xfrm>
          <a:prstGeom prst="rect">
            <a:avLst/>
          </a:prstGeom>
          <a:noFill/>
        </p:spPr>
        <p:txBody>
          <a:bodyPr wrap="none" rtlCol="0">
            <a:spAutoFit/>
          </a:bodyPr>
          <a:lstStyle/>
          <a:p>
            <a:r>
              <a:rPr lang="en-US" sz="9600" dirty="0">
                <a:solidFill>
                  <a:srgbClr val="FF0000"/>
                </a:solidFill>
              </a:rPr>
              <a:t>X</a:t>
            </a:r>
          </a:p>
        </p:txBody>
      </p:sp>
    </p:spTree>
    <p:extLst>
      <p:ext uri="{BB962C8B-B14F-4D97-AF65-F5344CB8AC3E}">
        <p14:creationId xmlns:p14="http://schemas.microsoft.com/office/powerpoint/2010/main" val="2672021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fined">
  <a:themeElements>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fontScheme name="Refined">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solidFill>
          <a:schemeClr val="accent1"/>
        </a:solidFill>
        <a:ln w="38100" cap="flat" cmpd="sng" algn="ctr">
          <a:solidFill>
            <a:schemeClr val="tx1"/>
          </a:solidFill>
          <a:prstDash val="solid"/>
          <a:round/>
          <a:headEnd type="none" w="med" len="med"/>
          <a:tailEnd type="none" w="med" len="med"/>
        </a:ln>
        <a:effectLst/>
      </a:spPr>
      <a:body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efined">
  <a:themeElements>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fontScheme name="Refined">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solidFill>
          <a:schemeClr val="accent1"/>
        </a:solidFill>
        <a:ln w="38100" cap="flat" cmpd="sng" algn="ctr">
          <a:solidFill>
            <a:schemeClr val="tx1"/>
          </a:solidFill>
          <a:prstDash val="solid"/>
          <a:round/>
          <a:headEnd type="none" w="med" len="med"/>
          <a:tailEnd type="none" w="med" len="med"/>
        </a:ln>
        <a:effectLst/>
      </a:spPr>
      <a:body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Refined">
  <a:themeElements>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fontScheme name="Refined">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solidFill>
          <a:schemeClr val="accent1"/>
        </a:solidFill>
        <a:ln w="38100" cap="flat" cmpd="sng" algn="ctr">
          <a:solidFill>
            <a:schemeClr val="tx1"/>
          </a:solidFill>
          <a:prstDash val="solid"/>
          <a:round/>
          <a:headEnd type="none" w="med" len="med"/>
          <a:tailEnd type="none" w="med" len="med"/>
        </a:ln>
        <a:effectLst/>
      </a:spPr>
      <a:body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58439</TotalTime>
  <Words>5563</Words>
  <Application>Microsoft Office PowerPoint</Application>
  <PresentationFormat>On-screen Show (4:3)</PresentationFormat>
  <Paragraphs>1079</Paragraphs>
  <Slides>68</Slides>
  <Notes>62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68</vt:i4>
      </vt:variant>
    </vt:vector>
  </HeadingPairs>
  <TitlesOfParts>
    <vt:vector size="79" baseType="lpstr">
      <vt:lpstr>ＭＳ Ｐゴシック</vt:lpstr>
      <vt:lpstr>Arial</vt:lpstr>
      <vt:lpstr>Calibri</vt:lpstr>
      <vt:lpstr>Courier New</vt:lpstr>
      <vt:lpstr>Helvetica Neue Light</vt:lpstr>
      <vt:lpstr>Times New Roman</vt:lpstr>
      <vt:lpstr>Verdana</vt:lpstr>
      <vt:lpstr>Wingdings</vt:lpstr>
      <vt:lpstr>Refined</vt:lpstr>
      <vt:lpstr>1_Refined</vt:lpstr>
      <vt:lpstr>2_Refined</vt:lpstr>
      <vt:lpstr>Conformance, Interoperability, and Testing of Healthcare IT Standards:  An overview of conformance, specification development, testing strategies, and tools</vt:lpstr>
      <vt:lpstr>NIST</vt:lpstr>
      <vt:lpstr>Speaker</vt:lpstr>
      <vt:lpstr>Outline</vt:lpstr>
      <vt:lpstr>Standards and Interoperability</vt:lpstr>
      <vt:lpstr>Standards Landscape</vt:lpstr>
      <vt:lpstr>Why do we need Standards?</vt:lpstr>
      <vt:lpstr>Foundation for Interoperability</vt:lpstr>
      <vt:lpstr>Failure happens when:</vt:lpstr>
      <vt:lpstr>Lessons Learned: Standards</vt:lpstr>
      <vt:lpstr>Ambiguous Specifications</vt:lpstr>
      <vt:lpstr>Lessons Learned: Realities of Testing</vt:lpstr>
      <vt:lpstr>Fundamental Concepts</vt:lpstr>
      <vt:lpstr>Fundamental Terms</vt:lpstr>
      <vt:lpstr>Conformance</vt:lpstr>
      <vt:lpstr>Interoperability</vt:lpstr>
      <vt:lpstr>Compliance</vt:lpstr>
      <vt:lpstr>Compatibility</vt:lpstr>
      <vt:lpstr>Relationships</vt:lpstr>
      <vt:lpstr>How is Profiling Related?</vt:lpstr>
      <vt:lpstr>In the Context of HL7 v2</vt:lpstr>
      <vt:lpstr>Profiling Overview</vt:lpstr>
      <vt:lpstr>Layers of Interoperability</vt:lpstr>
      <vt:lpstr>Implementation Guides and Profiling  </vt:lpstr>
      <vt:lpstr>HL7 v2 Implementation Guide and Message Profiles</vt:lpstr>
      <vt:lpstr>HL7 v2 Profiling Big Picture</vt:lpstr>
      <vt:lpstr>Conformance Constructs</vt:lpstr>
      <vt:lpstr>Conformance Constructs Unraveled</vt:lpstr>
      <vt:lpstr>Conformance Constructs</vt:lpstr>
      <vt:lpstr>Profiling/Constraint Examples</vt:lpstr>
      <vt:lpstr>Support and must be Present</vt:lpstr>
      <vt:lpstr>Vocabulary Relationships</vt:lpstr>
      <vt:lpstr>Creating Value Sets</vt:lpstr>
      <vt:lpstr>Segment Level Profiling</vt:lpstr>
      <vt:lpstr>HL7 FHIR Profiling Overview</vt:lpstr>
      <vt:lpstr>Basic Profile-Level Hierarchy</vt:lpstr>
      <vt:lpstr>U.S. Immunization Profiles</vt:lpstr>
      <vt:lpstr>Profile Spectrum</vt:lpstr>
      <vt:lpstr>Conformance and Interoperability Testing</vt:lpstr>
      <vt:lpstr>Testing Overview</vt:lpstr>
      <vt:lpstr>Testing Models</vt:lpstr>
      <vt:lpstr>IGs in the Context of use</vt:lpstr>
      <vt:lpstr>Test Methods</vt:lpstr>
      <vt:lpstr>Context-free Testing</vt:lpstr>
      <vt:lpstr>Context-based Testing</vt:lpstr>
      <vt:lpstr>Test Case</vt:lpstr>
      <vt:lpstr>Context-free &amp; based Testing</vt:lpstr>
      <vt:lpstr>Inspection Testing</vt:lpstr>
      <vt:lpstr>Testing Functional Requirements</vt:lpstr>
      <vt:lpstr>Certification Building Blocks</vt:lpstr>
      <vt:lpstr>MU and Certification Testing Process</vt:lpstr>
      <vt:lpstr>Tools and Validation  </vt:lpstr>
      <vt:lpstr>HL7 v2 Development Phases/Cycle</vt:lpstr>
      <vt:lpstr>NIST HL7 v2 Platform</vt:lpstr>
      <vt:lpstr>PowerPoint Presentation</vt:lpstr>
      <vt:lpstr>PowerPoint Presentation</vt:lpstr>
      <vt:lpstr>PowerPoint Presentation</vt:lpstr>
      <vt:lpstr>HL7 v2 Profile XML Format</vt:lpstr>
      <vt:lpstr>Validation Process</vt:lpstr>
      <vt:lpstr>Context-free Validation</vt:lpstr>
      <vt:lpstr>View Messaging Requirements</vt:lpstr>
      <vt:lpstr>View Vocabulary Requirements</vt:lpstr>
      <vt:lpstr>Context-based Validation</vt:lpstr>
      <vt:lpstr>How do we achieve Interoperability?</vt:lpstr>
      <vt:lpstr>Summary: Towards Interoperability</vt:lpstr>
      <vt:lpstr>Thank You    Questions</vt:lpstr>
      <vt:lpstr>Development Phases/Cycle</vt:lpstr>
      <vt:lpstr>Real Success</vt:lpstr>
    </vt:vector>
  </TitlesOfParts>
  <Company>Stewardshop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Snelick, Robert D. (Fed)</dc:creator>
  <cp:lastModifiedBy>rob</cp:lastModifiedBy>
  <cp:revision>1409</cp:revision>
  <cp:lastPrinted>2019-10-18T21:19:55Z</cp:lastPrinted>
  <dcterms:created xsi:type="dcterms:W3CDTF">2008-01-21T06:12:12Z</dcterms:created>
  <dcterms:modified xsi:type="dcterms:W3CDTF">2020-02-10T11:26:35Z</dcterms:modified>
</cp:coreProperties>
</file>