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463" r:id="rId2"/>
    <p:sldId id="319" r:id="rId3"/>
    <p:sldId id="885" r:id="rId4"/>
    <p:sldId id="889" r:id="rId5"/>
    <p:sldId id="931" r:id="rId6"/>
    <p:sldId id="274" r:id="rId7"/>
    <p:sldId id="815" r:id="rId8"/>
    <p:sldId id="933" r:id="rId9"/>
    <p:sldId id="934" r:id="rId10"/>
    <p:sldId id="935" r:id="rId11"/>
    <p:sldId id="865" r:id="rId12"/>
    <p:sldId id="749" r:id="rId13"/>
    <p:sldId id="955" r:id="rId14"/>
    <p:sldId id="962" r:id="rId15"/>
    <p:sldId id="938" r:id="rId16"/>
    <p:sldId id="693" r:id="rId17"/>
    <p:sldId id="279" r:id="rId18"/>
    <p:sldId id="940" r:id="rId19"/>
    <p:sldId id="963" r:id="rId20"/>
    <p:sldId id="261" r:id="rId21"/>
    <p:sldId id="941" r:id="rId22"/>
    <p:sldId id="267" r:id="rId23"/>
    <p:sldId id="296" r:id="rId24"/>
    <p:sldId id="893" r:id="rId25"/>
    <p:sldId id="897" r:id="rId26"/>
    <p:sldId id="925" r:id="rId27"/>
    <p:sldId id="894" r:id="rId28"/>
    <p:sldId id="823" r:id="rId29"/>
    <p:sldId id="947" r:id="rId30"/>
    <p:sldId id="911" r:id="rId31"/>
    <p:sldId id="271" r:id="rId32"/>
    <p:sldId id="948" r:id="rId33"/>
    <p:sldId id="957" r:id="rId34"/>
    <p:sldId id="958" r:id="rId35"/>
    <p:sldId id="915" r:id="rId36"/>
    <p:sldId id="837" r:id="rId37"/>
    <p:sldId id="944" r:id="rId38"/>
    <p:sldId id="956" r:id="rId39"/>
    <p:sldId id="914" r:id="rId40"/>
    <p:sldId id="959" r:id="rId41"/>
    <p:sldId id="960" r:id="rId42"/>
    <p:sldId id="913" r:id="rId43"/>
    <p:sldId id="964" r:id="rId44"/>
    <p:sldId id="961" r:id="rId45"/>
    <p:sldId id="316" r:id="rId46"/>
    <p:sldId id="847" r:id="rId47"/>
    <p:sldId id="813" r:id="rId48"/>
    <p:sldId id="329" r:id="rId49"/>
    <p:sldId id="34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t Heyman" initials="MH [7]" lastIdx="1" clrIdx="6">
    <p:extLst/>
  </p:cmAuthor>
  <p:cmAuthor id="1" name="Mat Heyman" initials="MH" lastIdx="1" clrIdx="0">
    <p:extLst/>
  </p:cmAuthor>
  <p:cmAuthor id="8" name="Smith, Matthew C. (Assoc)" initials="SMC(" lastIdx="11" clrIdx="7">
    <p:extLst/>
  </p:cmAuthor>
  <p:cmAuthor id="2" name="Mat Heyman" initials="MH [2]" lastIdx="1" clrIdx="1">
    <p:extLst/>
  </p:cmAuthor>
  <p:cmAuthor id="9" name="Buck Weeks" initials="BW" lastIdx="14" clrIdx="8">
    <p:extLst>
      <p:ext uri="{19B8F6BF-5375-455C-9EA6-DF929625EA0E}">
        <p15:presenceInfo xmlns:p15="http://schemas.microsoft.com/office/powerpoint/2012/main" userId="S-1-5-21-2526096711-638719101-2764130213-3618" providerId="AD"/>
      </p:ext>
    </p:extLst>
  </p:cmAuthor>
  <p:cmAuthor id="3" name="Mat Heyman" initials="MH [3]" lastIdx="1" clrIdx="2">
    <p:extLst/>
  </p:cmAuthor>
  <p:cmAuthor id="4" name="Mat Heyman" initials="MH [4]" lastIdx="1" clrIdx="3">
    <p:extLst/>
  </p:cmAuthor>
  <p:cmAuthor id="5" name="Mat Heyman" initials="MH [5]" lastIdx="1" clrIdx="4">
    <p:extLst/>
  </p:cmAuthor>
  <p:cmAuthor id="6" name="Mat Heyman" initials="MH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D024"/>
    <a:srgbClr val="009545"/>
    <a:srgbClr val="3D66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9" autoAdjust="0"/>
    <p:restoredTop sz="88739" autoAdjust="0"/>
  </p:normalViewPr>
  <p:slideViewPr>
    <p:cSldViewPr snapToGrid="0">
      <p:cViewPr varScale="1">
        <p:scale>
          <a:sx n="74" d="100"/>
          <a:sy n="74" d="100"/>
        </p:scale>
        <p:origin x="1229" y="67"/>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4FC9CA-1FAA-4D10-ABB2-41EA55E605C2}" type="doc">
      <dgm:prSet loTypeId="urn:microsoft.com/office/officeart/2005/8/layout/vList4#1" loCatId="list" qsTypeId="urn:microsoft.com/office/officeart/2005/8/quickstyle/simple1" qsCatId="simple" csTypeId="urn:microsoft.com/office/officeart/2005/8/colors/accent0_1" csCatId="mainScheme" phldr="1"/>
      <dgm:spPr/>
      <dgm:t>
        <a:bodyPr/>
        <a:lstStyle/>
        <a:p>
          <a:endParaRPr lang="en-US"/>
        </a:p>
      </dgm:t>
    </dgm:pt>
    <dgm:pt modelId="{AFABADFC-EF9D-495C-B660-600D9F404822}">
      <dgm:prSet custT="1"/>
      <dgm:spPr>
        <a:ln>
          <a:noFill/>
        </a:ln>
      </dgm:spPr>
      <dgm:t>
        <a:bodyPr/>
        <a:lstStyle/>
        <a:p>
          <a:pPr marL="0" indent="0" rtl="0" eaLnBrk="1" latinLnBrk="0"/>
          <a:r>
            <a:rPr lang="en-US" sz="2000" b="0" dirty="0">
              <a:solidFill>
                <a:schemeClr val="tx1">
                  <a:lumMod val="65000"/>
                  <a:lumOff val="35000"/>
                </a:schemeClr>
              </a:solidFill>
              <a:latin typeface="Arial"/>
              <a:cs typeface="Arial"/>
            </a:rPr>
            <a:t>  Forensic Science</a:t>
          </a:r>
        </a:p>
      </dgm:t>
    </dgm:pt>
    <dgm:pt modelId="{0B7556C9-D580-4DEA-B701-DAD214A872F8}" type="parTrans" cxnId="{E3384BA9-AA23-475D-8CD9-13B844394ECB}">
      <dgm:prSet/>
      <dgm:spPr/>
      <dgm:t>
        <a:bodyPr/>
        <a:lstStyle/>
        <a:p>
          <a:endParaRPr lang="en-US"/>
        </a:p>
      </dgm:t>
    </dgm:pt>
    <dgm:pt modelId="{19F4BB18-A7DA-4AD1-9398-0EA90C596E4D}" type="sibTrans" cxnId="{E3384BA9-AA23-475D-8CD9-13B844394ECB}">
      <dgm:prSet/>
      <dgm:spPr/>
      <dgm:t>
        <a:bodyPr/>
        <a:lstStyle/>
        <a:p>
          <a:endParaRPr lang="en-US"/>
        </a:p>
      </dgm:t>
    </dgm:pt>
    <dgm:pt modelId="{14F1299B-5E3A-43EF-9D46-0E34DBB4DD22}">
      <dgm:prSet custT="1"/>
      <dgm:spPr>
        <a:ln>
          <a:noFill/>
        </a:ln>
      </dgm:spPr>
      <dgm:t>
        <a:bodyPr/>
        <a:lstStyle/>
        <a:p>
          <a:pPr rtl="0"/>
          <a:r>
            <a:rPr lang="en-US" sz="2000" b="0" dirty="0">
              <a:solidFill>
                <a:schemeClr val="tx1">
                  <a:lumMod val="65000"/>
                  <a:lumOff val="35000"/>
                </a:schemeClr>
              </a:solidFill>
              <a:latin typeface="Arial"/>
              <a:cs typeface="Arial"/>
            </a:rPr>
            <a:t>  Disaster Resilience</a:t>
          </a:r>
        </a:p>
      </dgm:t>
    </dgm:pt>
    <dgm:pt modelId="{C173AF23-EA92-44E4-B046-1137EA2FAAF3}" type="parTrans" cxnId="{4F2DA681-EAC0-4B5E-AB7F-046278012BDF}">
      <dgm:prSet/>
      <dgm:spPr/>
      <dgm:t>
        <a:bodyPr/>
        <a:lstStyle/>
        <a:p>
          <a:endParaRPr lang="en-US"/>
        </a:p>
      </dgm:t>
    </dgm:pt>
    <dgm:pt modelId="{1B013E03-5A40-4098-8D2B-FE6D4D79C43E}" type="sibTrans" cxnId="{4F2DA681-EAC0-4B5E-AB7F-046278012BDF}">
      <dgm:prSet/>
      <dgm:spPr/>
      <dgm:t>
        <a:bodyPr/>
        <a:lstStyle/>
        <a:p>
          <a:endParaRPr lang="en-US"/>
        </a:p>
      </dgm:t>
    </dgm:pt>
    <dgm:pt modelId="{9817817F-BA03-4C03-8D24-9722C0E8503A}">
      <dgm:prSet custT="1"/>
      <dgm:spPr>
        <a:ln>
          <a:noFill/>
        </a:ln>
      </dgm:spPr>
      <dgm:t>
        <a:bodyPr/>
        <a:lstStyle/>
        <a:p>
          <a:pPr rtl="0"/>
          <a:r>
            <a:rPr lang="en-US" sz="2000" b="0" dirty="0">
              <a:solidFill>
                <a:schemeClr val="tx1">
                  <a:lumMod val="65000"/>
                  <a:lumOff val="35000"/>
                </a:schemeClr>
              </a:solidFill>
              <a:latin typeface="Arial"/>
              <a:cs typeface="Arial"/>
            </a:rPr>
            <a:t>  Advanced Manufacturing</a:t>
          </a:r>
        </a:p>
      </dgm:t>
    </dgm:pt>
    <dgm:pt modelId="{B5B9D4A4-F68F-41E0-999E-67173B06D7C0}" type="parTrans" cxnId="{0FEEFF18-2179-4B63-B4AD-88353CD16DC3}">
      <dgm:prSet/>
      <dgm:spPr/>
      <dgm:t>
        <a:bodyPr/>
        <a:lstStyle/>
        <a:p>
          <a:endParaRPr lang="en-US"/>
        </a:p>
      </dgm:t>
    </dgm:pt>
    <dgm:pt modelId="{08B3B677-0CD3-41D3-90D6-36B32C2DAECB}" type="sibTrans" cxnId="{0FEEFF18-2179-4B63-B4AD-88353CD16DC3}">
      <dgm:prSet/>
      <dgm:spPr/>
      <dgm:t>
        <a:bodyPr/>
        <a:lstStyle/>
        <a:p>
          <a:endParaRPr lang="en-US"/>
        </a:p>
      </dgm:t>
    </dgm:pt>
    <dgm:pt modelId="{BF6592DB-B5DD-4BD0-BC89-A09AE9718ABC}">
      <dgm:prSet custT="1"/>
      <dgm:spPr>
        <a:ln>
          <a:noFill/>
        </a:ln>
      </dgm:spPr>
      <dgm:t>
        <a:bodyPr/>
        <a:lstStyle/>
        <a:p>
          <a:pPr rtl="0"/>
          <a:r>
            <a:rPr lang="en-US" sz="2000" b="0" dirty="0">
              <a:solidFill>
                <a:schemeClr val="tx1">
                  <a:lumMod val="65000"/>
                  <a:lumOff val="35000"/>
                </a:schemeClr>
              </a:solidFill>
              <a:latin typeface="Arial"/>
              <a:cs typeface="Arial"/>
            </a:rPr>
            <a:t>  Healthcare</a:t>
          </a:r>
        </a:p>
      </dgm:t>
    </dgm:pt>
    <dgm:pt modelId="{A74B47C6-AF16-4DF8-873F-7997822054DC}" type="parTrans" cxnId="{CEBF8F67-6D02-4CB6-AAF7-21E3C1EB686F}">
      <dgm:prSet/>
      <dgm:spPr/>
      <dgm:t>
        <a:bodyPr/>
        <a:lstStyle/>
        <a:p>
          <a:endParaRPr lang="en-US"/>
        </a:p>
      </dgm:t>
    </dgm:pt>
    <dgm:pt modelId="{1972A756-6759-4FB4-B601-FEBCBA8FF80E}" type="sibTrans" cxnId="{CEBF8F67-6D02-4CB6-AAF7-21E3C1EB686F}">
      <dgm:prSet/>
      <dgm:spPr/>
      <dgm:t>
        <a:bodyPr/>
        <a:lstStyle/>
        <a:p>
          <a:endParaRPr lang="en-US"/>
        </a:p>
      </dgm:t>
    </dgm:pt>
    <dgm:pt modelId="{F4CD996D-CF24-421A-8919-338C4A42048A}">
      <dgm:prSet custT="1"/>
      <dgm:spPr>
        <a:ln>
          <a:noFill/>
        </a:ln>
      </dgm:spPr>
      <dgm:t>
        <a:bodyPr/>
        <a:lstStyle/>
        <a:p>
          <a:pPr rtl="0"/>
          <a:r>
            <a:rPr lang="en-US" sz="2000" b="0" dirty="0">
              <a:solidFill>
                <a:schemeClr val="tx1">
                  <a:lumMod val="65000"/>
                  <a:lumOff val="35000"/>
                </a:schemeClr>
              </a:solidFill>
              <a:latin typeface="Arial"/>
              <a:cs typeface="Arial"/>
            </a:rPr>
            <a:t>  IT and Cybersecurity</a:t>
          </a:r>
        </a:p>
      </dgm:t>
    </dgm:pt>
    <dgm:pt modelId="{A9DFE979-571D-4A2E-8288-E777B377353B}" type="parTrans" cxnId="{66391302-D07B-4FB9-A2D1-0325668E84CF}">
      <dgm:prSet/>
      <dgm:spPr/>
      <dgm:t>
        <a:bodyPr/>
        <a:lstStyle/>
        <a:p>
          <a:endParaRPr lang="en-US"/>
        </a:p>
      </dgm:t>
    </dgm:pt>
    <dgm:pt modelId="{ACFC9B18-531B-4976-9BCC-F826759E59BE}" type="sibTrans" cxnId="{66391302-D07B-4FB9-A2D1-0325668E84CF}">
      <dgm:prSet/>
      <dgm:spPr/>
      <dgm:t>
        <a:bodyPr/>
        <a:lstStyle/>
        <a:p>
          <a:endParaRPr lang="en-US"/>
        </a:p>
      </dgm:t>
    </dgm:pt>
    <dgm:pt modelId="{BB1ED8D1-34D9-4C7D-B350-E7C7A2615EA9}">
      <dgm:prSet custT="1"/>
      <dgm:spPr>
        <a:ln>
          <a:noFill/>
        </a:ln>
      </dgm:spPr>
      <dgm:t>
        <a:bodyPr/>
        <a:lstStyle/>
        <a:p>
          <a:r>
            <a:rPr lang="en-US" sz="2000" b="0" dirty="0">
              <a:solidFill>
                <a:schemeClr val="tx1">
                  <a:lumMod val="65000"/>
                  <a:lumOff val="35000"/>
                </a:schemeClr>
              </a:solidFill>
              <a:latin typeface="Arial"/>
              <a:cs typeface="Arial"/>
            </a:rPr>
            <a:t>  Cyber-physical Systems</a:t>
          </a:r>
        </a:p>
      </dgm:t>
    </dgm:pt>
    <dgm:pt modelId="{018C0080-DDE5-49F3-863C-7A77F96F4E00}" type="parTrans" cxnId="{E666C8B9-B5B2-4419-936C-977C2BCD5782}">
      <dgm:prSet/>
      <dgm:spPr/>
      <dgm:t>
        <a:bodyPr/>
        <a:lstStyle/>
        <a:p>
          <a:endParaRPr lang="en-US"/>
        </a:p>
      </dgm:t>
    </dgm:pt>
    <dgm:pt modelId="{8C25FEB1-AE50-4928-AC34-1D629F9F9669}" type="sibTrans" cxnId="{E666C8B9-B5B2-4419-936C-977C2BCD5782}">
      <dgm:prSet/>
      <dgm:spPr/>
      <dgm:t>
        <a:bodyPr/>
        <a:lstStyle/>
        <a:p>
          <a:endParaRPr lang="en-US"/>
        </a:p>
      </dgm:t>
    </dgm:pt>
    <dgm:pt modelId="{FF7E52ED-3F77-4A97-AA4B-4D53F8C7372B}">
      <dgm:prSet custT="1"/>
      <dgm:spPr>
        <a:ln>
          <a:noFill/>
        </a:ln>
      </dgm:spPr>
      <dgm:t>
        <a:bodyPr/>
        <a:lstStyle/>
        <a:p>
          <a:pPr marL="112713" indent="0"/>
          <a:r>
            <a:rPr lang="en-US" sz="2000" b="0" dirty="0">
              <a:solidFill>
                <a:schemeClr val="tx1">
                  <a:lumMod val="65000"/>
                  <a:lumOff val="35000"/>
                </a:schemeClr>
              </a:solidFill>
              <a:latin typeface="Arial"/>
              <a:cs typeface="Arial"/>
            </a:rPr>
            <a:t>Advanced  Communications</a:t>
          </a:r>
        </a:p>
      </dgm:t>
    </dgm:pt>
    <dgm:pt modelId="{A4EC7CE3-1575-41ED-8A39-88A374C50AAA}" type="parTrans" cxnId="{F755FBFE-74B1-4468-A2BB-EA40F41BE391}">
      <dgm:prSet/>
      <dgm:spPr/>
      <dgm:t>
        <a:bodyPr/>
        <a:lstStyle/>
        <a:p>
          <a:endParaRPr lang="en-US"/>
        </a:p>
      </dgm:t>
    </dgm:pt>
    <dgm:pt modelId="{DD79E2D2-4550-4192-AA01-085A9B655A75}" type="sibTrans" cxnId="{F755FBFE-74B1-4468-A2BB-EA40F41BE391}">
      <dgm:prSet/>
      <dgm:spPr/>
      <dgm:t>
        <a:bodyPr/>
        <a:lstStyle/>
        <a:p>
          <a:endParaRPr lang="en-US"/>
        </a:p>
      </dgm:t>
    </dgm:pt>
    <dgm:pt modelId="{C8B60A73-EC9F-4680-A3AA-17A96D391AFE}" type="pres">
      <dgm:prSet presAssocID="{214FC9CA-1FAA-4D10-ABB2-41EA55E605C2}" presName="linear" presStyleCnt="0">
        <dgm:presLayoutVars>
          <dgm:dir/>
          <dgm:resizeHandles val="exact"/>
        </dgm:presLayoutVars>
      </dgm:prSet>
      <dgm:spPr/>
    </dgm:pt>
    <dgm:pt modelId="{7B96B578-4659-4BFB-ADA0-944C9A743CCF}" type="pres">
      <dgm:prSet presAssocID="{9817817F-BA03-4C03-8D24-9722C0E8503A}" presName="comp" presStyleCnt="0"/>
      <dgm:spPr/>
    </dgm:pt>
    <dgm:pt modelId="{B2833E11-5E30-46DE-9AC4-6BB2BE7B45AB}" type="pres">
      <dgm:prSet presAssocID="{9817817F-BA03-4C03-8D24-9722C0E8503A}" presName="box" presStyleLbl="node1" presStyleIdx="0" presStyleCnt="7"/>
      <dgm:spPr/>
    </dgm:pt>
    <dgm:pt modelId="{3D7EBEA4-FCEC-468B-8A8C-4DCFBC864723}" type="pres">
      <dgm:prSet presAssocID="{9817817F-BA03-4C03-8D24-9722C0E8503A}" presName="img" presStyleLbl="fgImgPlace1" presStyleIdx="0" presStyleCnt="7" custLinFactNeighborX="0"/>
      <dgm:spPr>
        <a:prstGeom prst="rect">
          <a:avLst/>
        </a:prstGeom>
        <a:blipFill rotWithShape="0">
          <a:blip xmlns:r="http://schemas.openxmlformats.org/officeDocument/2006/relationships" r:embed="rId1" cstate="print">
            <a:extLst>
              <a:ext uri="{28A0092B-C50C-407E-A947-70E740481C1C}">
                <a14:useLocalDpi xmlns:a14="http://schemas.microsoft.com/office/drawing/2010/main"/>
              </a:ext>
            </a:extLst>
          </a:blip>
          <a:stretch>
            <a:fillRect/>
          </a:stretch>
        </a:blipFill>
        <a:ln>
          <a:noFill/>
        </a:ln>
        <a:effectLst>
          <a:outerShdw blurRad="152400" dist="76200" dir="2700000" algn="l" rotWithShape="0">
            <a:prstClr val="black">
              <a:alpha val="65000"/>
            </a:prstClr>
          </a:outerShdw>
        </a:effectLst>
      </dgm:spPr>
    </dgm:pt>
    <dgm:pt modelId="{D801C8D4-E948-4515-8895-A00E7D31AB48}" type="pres">
      <dgm:prSet presAssocID="{9817817F-BA03-4C03-8D24-9722C0E8503A}" presName="text" presStyleLbl="node1" presStyleIdx="0" presStyleCnt="7">
        <dgm:presLayoutVars>
          <dgm:bulletEnabled val="1"/>
        </dgm:presLayoutVars>
      </dgm:prSet>
      <dgm:spPr/>
    </dgm:pt>
    <dgm:pt modelId="{F1D97023-A06F-4F4A-8FF3-5DE8A0A1CE1B}" type="pres">
      <dgm:prSet presAssocID="{08B3B677-0CD3-41D3-90D6-36B32C2DAECB}" presName="spacer" presStyleCnt="0"/>
      <dgm:spPr/>
    </dgm:pt>
    <dgm:pt modelId="{4113729B-2FBA-46CD-B045-D61826C886A7}" type="pres">
      <dgm:prSet presAssocID="{F4CD996D-CF24-421A-8919-338C4A42048A}" presName="comp" presStyleCnt="0"/>
      <dgm:spPr/>
    </dgm:pt>
    <dgm:pt modelId="{A10B1888-61DE-4527-9519-0667E9A63E3A}" type="pres">
      <dgm:prSet presAssocID="{F4CD996D-CF24-421A-8919-338C4A42048A}" presName="box" presStyleLbl="node1" presStyleIdx="1" presStyleCnt="7" custLinFactNeighborY="-16458"/>
      <dgm:spPr/>
    </dgm:pt>
    <dgm:pt modelId="{F33EB246-07F6-4EB5-B31F-8321833C3D9C}" type="pres">
      <dgm:prSet presAssocID="{F4CD996D-CF24-421A-8919-338C4A42048A}" presName="img" presStyleLbl="fgImgPlace1" presStyleIdx="1" presStyleCnt="7" custLinFactNeighborY="-20574"/>
      <dgm:spPr>
        <a:prstGeom prst="rect">
          <a:avLst/>
        </a:prstGeom>
        <a:blipFill rotWithShape="0">
          <a:blip xmlns:r="http://schemas.openxmlformats.org/officeDocument/2006/relationships" r:embed="rId2" cstate="print">
            <a:extLst>
              <a:ext uri="{28A0092B-C50C-407E-A947-70E740481C1C}">
                <a14:useLocalDpi xmlns:a14="http://schemas.microsoft.com/office/drawing/2010/main"/>
              </a:ext>
            </a:extLst>
          </a:blip>
          <a:stretch>
            <a:fillRect/>
          </a:stretch>
        </a:blipFill>
        <a:ln>
          <a:noFill/>
        </a:ln>
        <a:effectLst>
          <a:outerShdw blurRad="152400" dist="76200" dir="2700000" algn="l" rotWithShape="0">
            <a:prstClr val="black">
              <a:alpha val="65000"/>
            </a:prstClr>
          </a:outerShdw>
        </a:effectLst>
      </dgm:spPr>
    </dgm:pt>
    <dgm:pt modelId="{86EE12C4-B921-4688-9437-E975225FB4C8}" type="pres">
      <dgm:prSet presAssocID="{F4CD996D-CF24-421A-8919-338C4A42048A}" presName="text" presStyleLbl="node1" presStyleIdx="1" presStyleCnt="7">
        <dgm:presLayoutVars>
          <dgm:bulletEnabled val="1"/>
        </dgm:presLayoutVars>
      </dgm:prSet>
      <dgm:spPr/>
    </dgm:pt>
    <dgm:pt modelId="{8F698BED-008B-4F85-85AE-63BCF4EF0DB3}" type="pres">
      <dgm:prSet presAssocID="{ACFC9B18-531B-4976-9BCC-F826759E59BE}" presName="spacer" presStyleCnt="0"/>
      <dgm:spPr/>
    </dgm:pt>
    <dgm:pt modelId="{F4F29D1D-2C33-4129-90AE-9F58FDEC8D21}" type="pres">
      <dgm:prSet presAssocID="{BF6592DB-B5DD-4BD0-BC89-A09AE9718ABC}" presName="comp" presStyleCnt="0"/>
      <dgm:spPr/>
    </dgm:pt>
    <dgm:pt modelId="{E2E709F0-EB82-4FCA-B2A2-98DFC82D9DAF}" type="pres">
      <dgm:prSet presAssocID="{BF6592DB-B5DD-4BD0-BC89-A09AE9718ABC}" presName="box" presStyleLbl="node1" presStyleIdx="2" presStyleCnt="7" custLinFactNeighborY="-32916"/>
      <dgm:spPr/>
    </dgm:pt>
    <dgm:pt modelId="{F2C541E8-C635-443F-9934-248BB68D1DA1}" type="pres">
      <dgm:prSet presAssocID="{BF6592DB-B5DD-4BD0-BC89-A09AE9718ABC}" presName="img" presStyleLbl="fgImgPlace1" presStyleIdx="2" presStyleCnt="7" custLinFactNeighborY="-41148"/>
      <dgm:spPr>
        <a:prstGeom prst="rect">
          <a:avLst/>
        </a:prstGeom>
        <a:blipFill rotWithShape="0">
          <a:blip xmlns:r="http://schemas.openxmlformats.org/officeDocument/2006/relationships" r:embed="rId3" cstate="print">
            <a:extLst>
              <a:ext uri="{28A0092B-C50C-407E-A947-70E740481C1C}">
                <a14:useLocalDpi xmlns:a14="http://schemas.microsoft.com/office/drawing/2010/main"/>
              </a:ext>
            </a:extLst>
          </a:blip>
          <a:stretch>
            <a:fillRect/>
          </a:stretch>
        </a:blipFill>
        <a:ln>
          <a:noFill/>
        </a:ln>
        <a:effectLst>
          <a:outerShdw blurRad="152400" dist="76200" dir="2700000" algn="l" rotWithShape="0">
            <a:prstClr val="black">
              <a:alpha val="65000"/>
            </a:prstClr>
          </a:outerShdw>
        </a:effectLst>
      </dgm:spPr>
    </dgm:pt>
    <dgm:pt modelId="{65AF6D35-3992-4EE6-8E9B-EA6B37B95274}" type="pres">
      <dgm:prSet presAssocID="{BF6592DB-B5DD-4BD0-BC89-A09AE9718ABC}" presName="text" presStyleLbl="node1" presStyleIdx="2" presStyleCnt="7">
        <dgm:presLayoutVars>
          <dgm:bulletEnabled val="1"/>
        </dgm:presLayoutVars>
      </dgm:prSet>
      <dgm:spPr/>
    </dgm:pt>
    <dgm:pt modelId="{ED567388-3C4E-4B3C-9336-4A9BC4EF4C28}" type="pres">
      <dgm:prSet presAssocID="{1972A756-6759-4FB4-B601-FEBCBA8FF80E}" presName="spacer" presStyleCnt="0"/>
      <dgm:spPr/>
    </dgm:pt>
    <dgm:pt modelId="{4D7E25D9-1378-4CA1-BBBB-88ED1A23D145}" type="pres">
      <dgm:prSet presAssocID="{AFABADFC-EF9D-495C-B660-600D9F404822}" presName="comp" presStyleCnt="0"/>
      <dgm:spPr/>
    </dgm:pt>
    <dgm:pt modelId="{53E76B52-B544-4F7A-B1EB-895422A758D7}" type="pres">
      <dgm:prSet presAssocID="{AFABADFC-EF9D-495C-B660-600D9F404822}" presName="box" presStyleLbl="node1" presStyleIdx="3" presStyleCnt="7" custLinFactNeighborY="-46631"/>
      <dgm:spPr/>
    </dgm:pt>
    <dgm:pt modelId="{23E2C61D-734E-44F3-B982-966E0C338AC9}" type="pres">
      <dgm:prSet presAssocID="{AFABADFC-EF9D-495C-B660-600D9F404822}" presName="img" presStyleLbl="fgImgPlace1" presStyleIdx="3" presStyleCnt="7" custLinFactNeighborY="-58293"/>
      <dgm:spPr>
        <a:prstGeom prst="rect">
          <a:avLst/>
        </a:prstGeom>
        <a:blipFill>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a:ln>
          <a:noFill/>
        </a:ln>
        <a:effectLst>
          <a:outerShdw blurRad="152400" dist="76200" dir="2700000" algn="l" rotWithShape="0">
            <a:prstClr val="black">
              <a:alpha val="65000"/>
            </a:prstClr>
          </a:outerShdw>
        </a:effectLst>
      </dgm:spPr>
    </dgm:pt>
    <dgm:pt modelId="{791D6227-F665-426C-83F0-A64089F626FD}" type="pres">
      <dgm:prSet presAssocID="{AFABADFC-EF9D-495C-B660-600D9F404822}" presName="text" presStyleLbl="node1" presStyleIdx="3" presStyleCnt="7">
        <dgm:presLayoutVars>
          <dgm:bulletEnabled val="1"/>
        </dgm:presLayoutVars>
      </dgm:prSet>
      <dgm:spPr/>
    </dgm:pt>
    <dgm:pt modelId="{7DA5EBF1-243C-472D-888D-372F07B7A1B1}" type="pres">
      <dgm:prSet presAssocID="{19F4BB18-A7DA-4AD1-9398-0EA90C596E4D}" presName="spacer" presStyleCnt="0"/>
      <dgm:spPr/>
    </dgm:pt>
    <dgm:pt modelId="{8CDE7B70-843E-4895-8E4B-4F1BAD0FC4B6}" type="pres">
      <dgm:prSet presAssocID="{14F1299B-5E3A-43EF-9D46-0E34DBB4DD22}" presName="comp" presStyleCnt="0"/>
      <dgm:spPr/>
    </dgm:pt>
    <dgm:pt modelId="{5E01D549-D26F-46A2-9AD8-0A2FFB8DCE22}" type="pres">
      <dgm:prSet presAssocID="{14F1299B-5E3A-43EF-9D46-0E34DBB4DD22}" presName="box" presStyleLbl="node1" presStyleIdx="4" presStyleCnt="7" custLinFactNeighborY="-71318"/>
      <dgm:spPr/>
    </dgm:pt>
    <dgm:pt modelId="{42BE7B02-2F65-45BC-92C8-E70CA4D0CE66}" type="pres">
      <dgm:prSet presAssocID="{14F1299B-5E3A-43EF-9D46-0E34DBB4DD22}" presName="img" presStyleLbl="fgImgPlace1" presStyleIdx="4" presStyleCnt="7" custLinFactNeighborY="-82296"/>
      <dgm:spPr>
        <a:prstGeom prst="rect">
          <a:avLst/>
        </a:prstGeom>
        <a:blipFill>
          <a:blip xmlns:r="http://schemas.openxmlformats.org/officeDocument/2006/relationships" r:embed="rId5" cstate="screen">
            <a:extLst>
              <a:ext uri="{28A0092B-C50C-407E-A947-70E740481C1C}">
                <a14:useLocalDpi xmlns:a14="http://schemas.microsoft.com/office/drawing/2010/main" val="0"/>
              </a:ext>
            </a:extLst>
          </a:blip>
          <a:srcRect/>
          <a:stretch>
            <a:fillRect/>
          </a:stretch>
        </a:blipFill>
        <a:ln>
          <a:noFill/>
        </a:ln>
        <a:effectLst>
          <a:outerShdw blurRad="152400" dist="76200" dir="2700000" algn="l" rotWithShape="0">
            <a:prstClr val="black">
              <a:alpha val="65000"/>
            </a:prstClr>
          </a:outerShdw>
        </a:effectLst>
      </dgm:spPr>
    </dgm:pt>
    <dgm:pt modelId="{1229CE47-1A55-454B-93E3-1EE19B35B554}" type="pres">
      <dgm:prSet presAssocID="{14F1299B-5E3A-43EF-9D46-0E34DBB4DD22}" presName="text" presStyleLbl="node1" presStyleIdx="4" presStyleCnt="7">
        <dgm:presLayoutVars>
          <dgm:bulletEnabled val="1"/>
        </dgm:presLayoutVars>
      </dgm:prSet>
      <dgm:spPr/>
    </dgm:pt>
    <dgm:pt modelId="{E58C8EF3-3F75-4CE9-83EF-6B7CF55A4F08}" type="pres">
      <dgm:prSet presAssocID="{1B013E03-5A40-4098-8D2B-FE6D4D79C43E}" presName="spacer" presStyleCnt="0"/>
      <dgm:spPr/>
    </dgm:pt>
    <dgm:pt modelId="{93DF1A4E-1A7F-4F86-9F79-5182BF0AC8BC}" type="pres">
      <dgm:prSet presAssocID="{BB1ED8D1-34D9-4C7D-B350-E7C7A2615EA9}" presName="comp" presStyleCnt="0"/>
      <dgm:spPr/>
    </dgm:pt>
    <dgm:pt modelId="{225D78F9-4087-45B5-8B40-99C652AD8218}" type="pres">
      <dgm:prSet presAssocID="{BB1ED8D1-34D9-4C7D-B350-E7C7A2615EA9}" presName="box" presStyleLbl="node1" presStyleIdx="5" presStyleCnt="7" custLinFactNeighborX="4282" custLinFactNeighborY="-82290"/>
      <dgm:spPr/>
    </dgm:pt>
    <dgm:pt modelId="{FAA5FC4D-A863-4733-8442-D8DB75886FA1}" type="pres">
      <dgm:prSet presAssocID="{BB1ED8D1-34D9-4C7D-B350-E7C7A2615EA9}" presName="img" presStyleLbl="fgImgPlace1" presStyleIdx="5" presStyleCnt="7" custLinFactNeighborX="-2107" custLinFactNeighborY="-99441"/>
      <dgm:spPr>
        <a:prstGeom prst="rect">
          <a:avLst/>
        </a:prstGeom>
        <a:blipFill>
          <a:blip xmlns:r="http://schemas.openxmlformats.org/officeDocument/2006/relationships" r:embed="rId6" cstate="screen">
            <a:extLst>
              <a:ext uri="{28A0092B-C50C-407E-A947-70E740481C1C}">
                <a14:useLocalDpi xmlns:a14="http://schemas.microsoft.com/office/drawing/2010/main" val="0"/>
              </a:ext>
            </a:extLst>
          </a:blip>
          <a:srcRect/>
          <a:stretch>
            <a:fillRect/>
          </a:stretch>
        </a:blipFill>
        <a:ln>
          <a:noFill/>
        </a:ln>
        <a:effectLst>
          <a:outerShdw blurRad="152400" dist="76200" dir="2700000" algn="l" rotWithShape="0">
            <a:prstClr val="black">
              <a:alpha val="65000"/>
            </a:prstClr>
          </a:outerShdw>
        </a:effectLst>
      </dgm:spPr>
    </dgm:pt>
    <dgm:pt modelId="{C0917B08-AD5D-44E0-B6B3-DD9F6CF03131}" type="pres">
      <dgm:prSet presAssocID="{BB1ED8D1-34D9-4C7D-B350-E7C7A2615EA9}" presName="text" presStyleLbl="node1" presStyleIdx="5" presStyleCnt="7">
        <dgm:presLayoutVars>
          <dgm:bulletEnabled val="1"/>
        </dgm:presLayoutVars>
      </dgm:prSet>
      <dgm:spPr/>
    </dgm:pt>
    <dgm:pt modelId="{3099117E-365D-4726-8B47-DB8C4744A751}" type="pres">
      <dgm:prSet presAssocID="{8C25FEB1-AE50-4928-AC34-1D629F9F9669}" presName="spacer" presStyleCnt="0"/>
      <dgm:spPr/>
    </dgm:pt>
    <dgm:pt modelId="{5932F540-2FD3-4528-89B0-5B7F18010CD8}" type="pres">
      <dgm:prSet presAssocID="{FF7E52ED-3F77-4A97-AA4B-4D53F8C7372B}" presName="comp" presStyleCnt="0"/>
      <dgm:spPr/>
    </dgm:pt>
    <dgm:pt modelId="{E4B80B07-CAD8-45CF-B25B-313D2BADEC78}" type="pres">
      <dgm:prSet presAssocID="{FF7E52ED-3F77-4A97-AA4B-4D53F8C7372B}" presName="box" presStyleLbl="node1" presStyleIdx="6" presStyleCnt="7" custLinFactNeighborX="421" custLinFactNeighborY="-96005"/>
      <dgm:spPr/>
    </dgm:pt>
    <dgm:pt modelId="{C39D4E06-2D74-43A7-BC69-9AAD2556C251}" type="pres">
      <dgm:prSet presAssocID="{FF7E52ED-3F77-4A97-AA4B-4D53F8C7372B}" presName="img" presStyleLbl="fgImgPlace1" presStyleIdx="6" presStyleCnt="7" custLinFactY="-23442" custLinFactNeighborX="-3467" custLinFactNeighborY="-100000"/>
      <dgm:spPr>
        <a:prstGeom prst="rect">
          <a:avLst/>
        </a:prstGeom>
        <a:blipFill>
          <a:blip xmlns:r="http://schemas.openxmlformats.org/officeDocument/2006/relationships" r:embed="rId7" cstate="screen">
            <a:extLst>
              <a:ext uri="{28A0092B-C50C-407E-A947-70E740481C1C}">
                <a14:useLocalDpi xmlns:a14="http://schemas.microsoft.com/office/drawing/2010/main" val="0"/>
              </a:ext>
            </a:extLst>
          </a:blip>
          <a:srcRect/>
          <a:stretch>
            <a:fillRect/>
          </a:stretch>
        </a:blipFill>
        <a:ln>
          <a:noFill/>
        </a:ln>
        <a:effectLst>
          <a:outerShdw blurRad="152400" dist="76200" dir="2700000" algn="l" rotWithShape="0">
            <a:prstClr val="black">
              <a:alpha val="65000"/>
            </a:prstClr>
          </a:outerShdw>
        </a:effectLst>
      </dgm:spPr>
    </dgm:pt>
    <dgm:pt modelId="{B9DEDF7C-FA47-437B-AB98-E0110D5059F2}" type="pres">
      <dgm:prSet presAssocID="{FF7E52ED-3F77-4A97-AA4B-4D53F8C7372B}" presName="text" presStyleLbl="node1" presStyleIdx="6" presStyleCnt="7">
        <dgm:presLayoutVars>
          <dgm:bulletEnabled val="1"/>
        </dgm:presLayoutVars>
      </dgm:prSet>
      <dgm:spPr/>
    </dgm:pt>
  </dgm:ptLst>
  <dgm:cxnLst>
    <dgm:cxn modelId="{66391302-D07B-4FB9-A2D1-0325668E84CF}" srcId="{214FC9CA-1FAA-4D10-ABB2-41EA55E605C2}" destId="{F4CD996D-CF24-421A-8919-338C4A42048A}" srcOrd="1" destOrd="0" parTransId="{A9DFE979-571D-4A2E-8288-E777B377353B}" sibTransId="{ACFC9B18-531B-4976-9BCC-F826759E59BE}"/>
    <dgm:cxn modelId="{1F077910-291B-9645-93D3-E76782068AF0}" type="presOf" srcId="{FF7E52ED-3F77-4A97-AA4B-4D53F8C7372B}" destId="{E4B80B07-CAD8-45CF-B25B-313D2BADEC78}" srcOrd="0" destOrd="0" presId="urn:microsoft.com/office/officeart/2005/8/layout/vList4#1"/>
    <dgm:cxn modelId="{0FEEFF18-2179-4B63-B4AD-88353CD16DC3}" srcId="{214FC9CA-1FAA-4D10-ABB2-41EA55E605C2}" destId="{9817817F-BA03-4C03-8D24-9722C0E8503A}" srcOrd="0" destOrd="0" parTransId="{B5B9D4A4-F68F-41E0-999E-67173B06D7C0}" sibTransId="{08B3B677-0CD3-41D3-90D6-36B32C2DAECB}"/>
    <dgm:cxn modelId="{A2924630-D861-6A45-8242-A7935E5CFBF0}" type="presOf" srcId="{9817817F-BA03-4C03-8D24-9722C0E8503A}" destId="{D801C8D4-E948-4515-8895-A00E7D31AB48}" srcOrd="1" destOrd="0" presId="urn:microsoft.com/office/officeart/2005/8/layout/vList4#1"/>
    <dgm:cxn modelId="{68824E35-6069-5A44-BDCB-8F94AC43A797}" type="presOf" srcId="{BF6592DB-B5DD-4BD0-BC89-A09AE9718ABC}" destId="{E2E709F0-EB82-4FCA-B2A2-98DFC82D9DAF}" srcOrd="0" destOrd="0" presId="urn:microsoft.com/office/officeart/2005/8/layout/vList4#1"/>
    <dgm:cxn modelId="{CEBF8F67-6D02-4CB6-AAF7-21E3C1EB686F}" srcId="{214FC9CA-1FAA-4D10-ABB2-41EA55E605C2}" destId="{BF6592DB-B5DD-4BD0-BC89-A09AE9718ABC}" srcOrd="2" destOrd="0" parTransId="{A74B47C6-AF16-4DF8-873F-7997822054DC}" sibTransId="{1972A756-6759-4FB4-B601-FEBCBA8FF80E}"/>
    <dgm:cxn modelId="{D5DD067A-9FDE-7140-BDDB-90445EBE47C0}" type="presOf" srcId="{BB1ED8D1-34D9-4C7D-B350-E7C7A2615EA9}" destId="{C0917B08-AD5D-44E0-B6B3-DD9F6CF03131}" srcOrd="1" destOrd="0" presId="urn:microsoft.com/office/officeart/2005/8/layout/vList4#1"/>
    <dgm:cxn modelId="{4F2DA681-EAC0-4B5E-AB7F-046278012BDF}" srcId="{214FC9CA-1FAA-4D10-ABB2-41EA55E605C2}" destId="{14F1299B-5E3A-43EF-9D46-0E34DBB4DD22}" srcOrd="4" destOrd="0" parTransId="{C173AF23-EA92-44E4-B046-1137EA2FAAF3}" sibTransId="{1B013E03-5A40-4098-8D2B-FE6D4D79C43E}"/>
    <dgm:cxn modelId="{01F5468C-7660-424D-B62F-CAB65D20FB75}" type="presOf" srcId="{FF7E52ED-3F77-4A97-AA4B-4D53F8C7372B}" destId="{B9DEDF7C-FA47-437B-AB98-E0110D5059F2}" srcOrd="1" destOrd="0" presId="urn:microsoft.com/office/officeart/2005/8/layout/vList4#1"/>
    <dgm:cxn modelId="{320BE58F-5F73-874F-AB91-48D66117E73B}" type="presOf" srcId="{F4CD996D-CF24-421A-8919-338C4A42048A}" destId="{86EE12C4-B921-4688-9437-E975225FB4C8}" srcOrd="1" destOrd="0" presId="urn:microsoft.com/office/officeart/2005/8/layout/vList4#1"/>
    <dgm:cxn modelId="{5A32B693-3A3E-2D49-84F2-5D2F6AD8CDDB}" type="presOf" srcId="{9817817F-BA03-4C03-8D24-9722C0E8503A}" destId="{B2833E11-5E30-46DE-9AC4-6BB2BE7B45AB}" srcOrd="0" destOrd="0" presId="urn:microsoft.com/office/officeart/2005/8/layout/vList4#1"/>
    <dgm:cxn modelId="{E94DC995-877A-9E46-A456-7C2615324216}" type="presOf" srcId="{14F1299B-5E3A-43EF-9D46-0E34DBB4DD22}" destId="{1229CE47-1A55-454B-93E3-1EE19B35B554}" srcOrd="1" destOrd="0" presId="urn:microsoft.com/office/officeart/2005/8/layout/vList4#1"/>
    <dgm:cxn modelId="{3B185AA2-B784-DA4A-9E28-8063970C86C4}" type="presOf" srcId="{AFABADFC-EF9D-495C-B660-600D9F404822}" destId="{791D6227-F665-426C-83F0-A64089F626FD}" srcOrd="1" destOrd="0" presId="urn:microsoft.com/office/officeart/2005/8/layout/vList4#1"/>
    <dgm:cxn modelId="{4F71C6A8-E512-2D4B-BC70-07F2E3863A2C}" type="presOf" srcId="{AFABADFC-EF9D-495C-B660-600D9F404822}" destId="{53E76B52-B544-4F7A-B1EB-895422A758D7}" srcOrd="0" destOrd="0" presId="urn:microsoft.com/office/officeart/2005/8/layout/vList4#1"/>
    <dgm:cxn modelId="{E3384BA9-AA23-475D-8CD9-13B844394ECB}" srcId="{214FC9CA-1FAA-4D10-ABB2-41EA55E605C2}" destId="{AFABADFC-EF9D-495C-B660-600D9F404822}" srcOrd="3" destOrd="0" parTransId="{0B7556C9-D580-4DEA-B701-DAD214A872F8}" sibTransId="{19F4BB18-A7DA-4AD1-9398-0EA90C596E4D}"/>
    <dgm:cxn modelId="{E666C8B9-B5B2-4419-936C-977C2BCD5782}" srcId="{214FC9CA-1FAA-4D10-ABB2-41EA55E605C2}" destId="{BB1ED8D1-34D9-4C7D-B350-E7C7A2615EA9}" srcOrd="5" destOrd="0" parTransId="{018C0080-DDE5-49F3-863C-7A77F96F4E00}" sibTransId="{8C25FEB1-AE50-4928-AC34-1D629F9F9669}"/>
    <dgm:cxn modelId="{F4B5FDB9-D733-B24F-B8AE-FC09C93B1C32}" type="presOf" srcId="{BB1ED8D1-34D9-4C7D-B350-E7C7A2615EA9}" destId="{225D78F9-4087-45B5-8B40-99C652AD8218}" srcOrd="0" destOrd="0" presId="urn:microsoft.com/office/officeart/2005/8/layout/vList4#1"/>
    <dgm:cxn modelId="{36C73FBE-8B68-5E4D-8FAB-67B6F81625D1}" type="presOf" srcId="{F4CD996D-CF24-421A-8919-338C4A42048A}" destId="{A10B1888-61DE-4527-9519-0667E9A63E3A}" srcOrd="0" destOrd="0" presId="urn:microsoft.com/office/officeart/2005/8/layout/vList4#1"/>
    <dgm:cxn modelId="{26A941CE-43A0-AA40-956D-461A8539B098}" type="presOf" srcId="{14F1299B-5E3A-43EF-9D46-0E34DBB4DD22}" destId="{5E01D549-D26F-46A2-9AD8-0A2FFB8DCE22}" srcOrd="0" destOrd="0" presId="urn:microsoft.com/office/officeart/2005/8/layout/vList4#1"/>
    <dgm:cxn modelId="{B7C248DE-DA09-F44C-8684-96BD4B32F382}" type="presOf" srcId="{BF6592DB-B5DD-4BD0-BC89-A09AE9718ABC}" destId="{65AF6D35-3992-4EE6-8E9B-EA6B37B95274}" srcOrd="1" destOrd="0" presId="urn:microsoft.com/office/officeart/2005/8/layout/vList4#1"/>
    <dgm:cxn modelId="{A81BDAFE-3795-D143-8F36-181E565DD21F}" type="presOf" srcId="{214FC9CA-1FAA-4D10-ABB2-41EA55E605C2}" destId="{C8B60A73-EC9F-4680-A3AA-17A96D391AFE}" srcOrd="0" destOrd="0" presId="urn:microsoft.com/office/officeart/2005/8/layout/vList4#1"/>
    <dgm:cxn modelId="{F755FBFE-74B1-4468-A2BB-EA40F41BE391}" srcId="{214FC9CA-1FAA-4D10-ABB2-41EA55E605C2}" destId="{FF7E52ED-3F77-4A97-AA4B-4D53F8C7372B}" srcOrd="6" destOrd="0" parTransId="{A4EC7CE3-1575-41ED-8A39-88A374C50AAA}" sibTransId="{DD79E2D2-4550-4192-AA01-085A9B655A75}"/>
    <dgm:cxn modelId="{F4F014B1-C70B-7040-848C-EC6321F4FA91}" type="presParOf" srcId="{C8B60A73-EC9F-4680-A3AA-17A96D391AFE}" destId="{7B96B578-4659-4BFB-ADA0-944C9A743CCF}" srcOrd="0" destOrd="0" presId="urn:microsoft.com/office/officeart/2005/8/layout/vList4#1"/>
    <dgm:cxn modelId="{44F2C3A3-55A3-4D4B-8371-75F44D106615}" type="presParOf" srcId="{7B96B578-4659-4BFB-ADA0-944C9A743CCF}" destId="{B2833E11-5E30-46DE-9AC4-6BB2BE7B45AB}" srcOrd="0" destOrd="0" presId="urn:microsoft.com/office/officeart/2005/8/layout/vList4#1"/>
    <dgm:cxn modelId="{37F21204-A6FC-D94F-82E1-30D195F640BB}" type="presParOf" srcId="{7B96B578-4659-4BFB-ADA0-944C9A743CCF}" destId="{3D7EBEA4-FCEC-468B-8A8C-4DCFBC864723}" srcOrd="1" destOrd="0" presId="urn:microsoft.com/office/officeart/2005/8/layout/vList4#1"/>
    <dgm:cxn modelId="{D4615B3D-F394-8F47-AD7C-4E937DE9DEF6}" type="presParOf" srcId="{7B96B578-4659-4BFB-ADA0-944C9A743CCF}" destId="{D801C8D4-E948-4515-8895-A00E7D31AB48}" srcOrd="2" destOrd="0" presId="urn:microsoft.com/office/officeart/2005/8/layout/vList4#1"/>
    <dgm:cxn modelId="{22344970-950A-964F-A471-CC42D20CB8E9}" type="presParOf" srcId="{C8B60A73-EC9F-4680-A3AA-17A96D391AFE}" destId="{F1D97023-A06F-4F4A-8FF3-5DE8A0A1CE1B}" srcOrd="1" destOrd="0" presId="urn:microsoft.com/office/officeart/2005/8/layout/vList4#1"/>
    <dgm:cxn modelId="{4D4A4445-0406-6A47-AE96-FA5CE1CD39CD}" type="presParOf" srcId="{C8B60A73-EC9F-4680-A3AA-17A96D391AFE}" destId="{4113729B-2FBA-46CD-B045-D61826C886A7}" srcOrd="2" destOrd="0" presId="urn:microsoft.com/office/officeart/2005/8/layout/vList4#1"/>
    <dgm:cxn modelId="{7AE345C0-DEB4-2342-8469-423AADD6C412}" type="presParOf" srcId="{4113729B-2FBA-46CD-B045-D61826C886A7}" destId="{A10B1888-61DE-4527-9519-0667E9A63E3A}" srcOrd="0" destOrd="0" presId="urn:microsoft.com/office/officeart/2005/8/layout/vList4#1"/>
    <dgm:cxn modelId="{B4B6743B-7621-9847-A597-24D7B4041594}" type="presParOf" srcId="{4113729B-2FBA-46CD-B045-D61826C886A7}" destId="{F33EB246-07F6-4EB5-B31F-8321833C3D9C}" srcOrd="1" destOrd="0" presId="urn:microsoft.com/office/officeart/2005/8/layout/vList4#1"/>
    <dgm:cxn modelId="{5FFFCC9E-0974-E745-A498-6C9466A8A3C9}" type="presParOf" srcId="{4113729B-2FBA-46CD-B045-D61826C886A7}" destId="{86EE12C4-B921-4688-9437-E975225FB4C8}" srcOrd="2" destOrd="0" presId="urn:microsoft.com/office/officeart/2005/8/layout/vList4#1"/>
    <dgm:cxn modelId="{D09D2501-9DC3-B244-B961-5B8681CFC90A}" type="presParOf" srcId="{C8B60A73-EC9F-4680-A3AA-17A96D391AFE}" destId="{8F698BED-008B-4F85-85AE-63BCF4EF0DB3}" srcOrd="3" destOrd="0" presId="urn:microsoft.com/office/officeart/2005/8/layout/vList4#1"/>
    <dgm:cxn modelId="{FCB3F401-49A0-514B-9596-7D0DA5884B0B}" type="presParOf" srcId="{C8B60A73-EC9F-4680-A3AA-17A96D391AFE}" destId="{F4F29D1D-2C33-4129-90AE-9F58FDEC8D21}" srcOrd="4" destOrd="0" presId="urn:microsoft.com/office/officeart/2005/8/layout/vList4#1"/>
    <dgm:cxn modelId="{59B26CC3-486D-F448-B960-06724FCEBE1B}" type="presParOf" srcId="{F4F29D1D-2C33-4129-90AE-9F58FDEC8D21}" destId="{E2E709F0-EB82-4FCA-B2A2-98DFC82D9DAF}" srcOrd="0" destOrd="0" presId="urn:microsoft.com/office/officeart/2005/8/layout/vList4#1"/>
    <dgm:cxn modelId="{90AFE6E3-0435-1543-B53F-9A4C2A549547}" type="presParOf" srcId="{F4F29D1D-2C33-4129-90AE-9F58FDEC8D21}" destId="{F2C541E8-C635-443F-9934-248BB68D1DA1}" srcOrd="1" destOrd="0" presId="urn:microsoft.com/office/officeart/2005/8/layout/vList4#1"/>
    <dgm:cxn modelId="{09C7A01E-5957-2545-8458-7A566B0DC3DA}" type="presParOf" srcId="{F4F29D1D-2C33-4129-90AE-9F58FDEC8D21}" destId="{65AF6D35-3992-4EE6-8E9B-EA6B37B95274}" srcOrd="2" destOrd="0" presId="urn:microsoft.com/office/officeart/2005/8/layout/vList4#1"/>
    <dgm:cxn modelId="{5B97756E-1672-414A-A0CC-D44FA9EF9118}" type="presParOf" srcId="{C8B60A73-EC9F-4680-A3AA-17A96D391AFE}" destId="{ED567388-3C4E-4B3C-9336-4A9BC4EF4C28}" srcOrd="5" destOrd="0" presId="urn:microsoft.com/office/officeart/2005/8/layout/vList4#1"/>
    <dgm:cxn modelId="{5EA7E435-BF99-9E4D-A4B4-1ED870905366}" type="presParOf" srcId="{C8B60A73-EC9F-4680-A3AA-17A96D391AFE}" destId="{4D7E25D9-1378-4CA1-BBBB-88ED1A23D145}" srcOrd="6" destOrd="0" presId="urn:microsoft.com/office/officeart/2005/8/layout/vList4#1"/>
    <dgm:cxn modelId="{447140F3-717A-334F-B8DC-B988EE01E496}" type="presParOf" srcId="{4D7E25D9-1378-4CA1-BBBB-88ED1A23D145}" destId="{53E76B52-B544-4F7A-B1EB-895422A758D7}" srcOrd="0" destOrd="0" presId="urn:microsoft.com/office/officeart/2005/8/layout/vList4#1"/>
    <dgm:cxn modelId="{11D092BC-1CDB-AF4B-ADD2-606307BAA81A}" type="presParOf" srcId="{4D7E25D9-1378-4CA1-BBBB-88ED1A23D145}" destId="{23E2C61D-734E-44F3-B982-966E0C338AC9}" srcOrd="1" destOrd="0" presId="urn:microsoft.com/office/officeart/2005/8/layout/vList4#1"/>
    <dgm:cxn modelId="{1F43CB23-6509-7A4F-BEA8-24BA4A9B0203}" type="presParOf" srcId="{4D7E25D9-1378-4CA1-BBBB-88ED1A23D145}" destId="{791D6227-F665-426C-83F0-A64089F626FD}" srcOrd="2" destOrd="0" presId="urn:microsoft.com/office/officeart/2005/8/layout/vList4#1"/>
    <dgm:cxn modelId="{8CB3FD0C-49D3-384C-80DA-B3D7C3417797}" type="presParOf" srcId="{C8B60A73-EC9F-4680-A3AA-17A96D391AFE}" destId="{7DA5EBF1-243C-472D-888D-372F07B7A1B1}" srcOrd="7" destOrd="0" presId="urn:microsoft.com/office/officeart/2005/8/layout/vList4#1"/>
    <dgm:cxn modelId="{6F05D0A8-A2E2-EA40-B06F-E3978E30FA55}" type="presParOf" srcId="{C8B60A73-EC9F-4680-A3AA-17A96D391AFE}" destId="{8CDE7B70-843E-4895-8E4B-4F1BAD0FC4B6}" srcOrd="8" destOrd="0" presId="urn:microsoft.com/office/officeart/2005/8/layout/vList4#1"/>
    <dgm:cxn modelId="{6721A83B-34C3-B948-983E-2C84382A3847}" type="presParOf" srcId="{8CDE7B70-843E-4895-8E4B-4F1BAD0FC4B6}" destId="{5E01D549-D26F-46A2-9AD8-0A2FFB8DCE22}" srcOrd="0" destOrd="0" presId="urn:microsoft.com/office/officeart/2005/8/layout/vList4#1"/>
    <dgm:cxn modelId="{21D28886-5913-DC4D-95C4-4992ACDF2B04}" type="presParOf" srcId="{8CDE7B70-843E-4895-8E4B-4F1BAD0FC4B6}" destId="{42BE7B02-2F65-45BC-92C8-E70CA4D0CE66}" srcOrd="1" destOrd="0" presId="urn:microsoft.com/office/officeart/2005/8/layout/vList4#1"/>
    <dgm:cxn modelId="{4C70A528-C839-8F47-9EF3-C543ECE96E2E}" type="presParOf" srcId="{8CDE7B70-843E-4895-8E4B-4F1BAD0FC4B6}" destId="{1229CE47-1A55-454B-93E3-1EE19B35B554}" srcOrd="2" destOrd="0" presId="urn:microsoft.com/office/officeart/2005/8/layout/vList4#1"/>
    <dgm:cxn modelId="{9046D835-BF59-2D4E-8D42-CC48CEBE6547}" type="presParOf" srcId="{C8B60A73-EC9F-4680-A3AA-17A96D391AFE}" destId="{E58C8EF3-3F75-4CE9-83EF-6B7CF55A4F08}" srcOrd="9" destOrd="0" presId="urn:microsoft.com/office/officeart/2005/8/layout/vList4#1"/>
    <dgm:cxn modelId="{C9F73C97-252F-5F46-80BE-2BDA1B38208B}" type="presParOf" srcId="{C8B60A73-EC9F-4680-A3AA-17A96D391AFE}" destId="{93DF1A4E-1A7F-4F86-9F79-5182BF0AC8BC}" srcOrd="10" destOrd="0" presId="urn:microsoft.com/office/officeart/2005/8/layout/vList4#1"/>
    <dgm:cxn modelId="{022C043A-1533-4D4F-8270-120D8E922547}" type="presParOf" srcId="{93DF1A4E-1A7F-4F86-9F79-5182BF0AC8BC}" destId="{225D78F9-4087-45B5-8B40-99C652AD8218}" srcOrd="0" destOrd="0" presId="urn:microsoft.com/office/officeart/2005/8/layout/vList4#1"/>
    <dgm:cxn modelId="{138BB029-E35D-C54C-A1F7-88CD564609AF}" type="presParOf" srcId="{93DF1A4E-1A7F-4F86-9F79-5182BF0AC8BC}" destId="{FAA5FC4D-A863-4733-8442-D8DB75886FA1}" srcOrd="1" destOrd="0" presId="urn:microsoft.com/office/officeart/2005/8/layout/vList4#1"/>
    <dgm:cxn modelId="{BE39CCC1-EAA2-8C4F-9831-1C3FA3238E64}" type="presParOf" srcId="{93DF1A4E-1A7F-4F86-9F79-5182BF0AC8BC}" destId="{C0917B08-AD5D-44E0-B6B3-DD9F6CF03131}" srcOrd="2" destOrd="0" presId="urn:microsoft.com/office/officeart/2005/8/layout/vList4#1"/>
    <dgm:cxn modelId="{21DFFC43-EC51-0A48-A508-0DC920D14ECB}" type="presParOf" srcId="{C8B60A73-EC9F-4680-A3AA-17A96D391AFE}" destId="{3099117E-365D-4726-8B47-DB8C4744A751}" srcOrd="11" destOrd="0" presId="urn:microsoft.com/office/officeart/2005/8/layout/vList4#1"/>
    <dgm:cxn modelId="{98BD50A2-0206-A74C-A6F9-39D7189C713F}" type="presParOf" srcId="{C8B60A73-EC9F-4680-A3AA-17A96D391AFE}" destId="{5932F540-2FD3-4528-89B0-5B7F18010CD8}" srcOrd="12" destOrd="0" presId="urn:microsoft.com/office/officeart/2005/8/layout/vList4#1"/>
    <dgm:cxn modelId="{E96AB238-4721-9F49-AD5F-F69C15D62BD6}" type="presParOf" srcId="{5932F540-2FD3-4528-89B0-5B7F18010CD8}" destId="{E4B80B07-CAD8-45CF-B25B-313D2BADEC78}" srcOrd="0" destOrd="0" presId="urn:microsoft.com/office/officeart/2005/8/layout/vList4#1"/>
    <dgm:cxn modelId="{7AF0C54B-3EC6-E543-AB07-CF4651F0091B}" type="presParOf" srcId="{5932F540-2FD3-4528-89B0-5B7F18010CD8}" destId="{C39D4E06-2D74-43A7-BC69-9AAD2556C251}" srcOrd="1" destOrd="0" presId="urn:microsoft.com/office/officeart/2005/8/layout/vList4#1"/>
    <dgm:cxn modelId="{673BDCE1-6E14-4F4A-A611-490F894DE1F1}" type="presParOf" srcId="{5932F540-2FD3-4528-89B0-5B7F18010CD8}" destId="{B9DEDF7C-FA47-437B-AB98-E0110D5059F2}" srcOrd="2" destOrd="0" presId="urn:microsoft.com/office/officeart/2005/8/layout/vList4#1"/>
  </dgm:cxnLst>
  <dgm:bg>
    <a:noFill/>
    <a:effectLst>
      <a:outerShdw blurRad="50800" dist="50800" dir="5400000" algn="ctr" rotWithShape="0">
        <a:schemeClr val="bg1"/>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33E11-5E30-46DE-9AC4-6BB2BE7B45AB}">
      <dsp:nvSpPr>
        <dsp:cNvPr id="0" name=""/>
        <dsp:cNvSpPr/>
      </dsp:nvSpPr>
      <dsp:spPr>
        <a:xfrm>
          <a:off x="0" y="0"/>
          <a:ext cx="4150957" cy="68078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kern="1200" dirty="0">
              <a:solidFill>
                <a:schemeClr val="tx1">
                  <a:lumMod val="65000"/>
                  <a:lumOff val="35000"/>
                </a:schemeClr>
              </a:solidFill>
              <a:latin typeface="Arial"/>
              <a:cs typeface="Arial"/>
            </a:rPr>
            <a:t>  Advanced Manufacturing</a:t>
          </a:r>
        </a:p>
      </dsp:txBody>
      <dsp:txXfrm>
        <a:off x="898270" y="0"/>
        <a:ext cx="3252686" cy="680788"/>
      </dsp:txXfrm>
    </dsp:sp>
    <dsp:sp modelId="{3D7EBEA4-FCEC-468B-8A8C-4DCFBC864723}">
      <dsp:nvSpPr>
        <dsp:cNvPr id="0" name=""/>
        <dsp:cNvSpPr/>
      </dsp:nvSpPr>
      <dsp:spPr>
        <a:xfrm>
          <a:off x="68078" y="68078"/>
          <a:ext cx="830191" cy="544630"/>
        </a:xfrm>
        <a:prstGeom prst="rect">
          <a:avLst/>
        </a:prstGeom>
        <a:blipFill rotWithShape="0">
          <a:blip xmlns:r="http://schemas.openxmlformats.org/officeDocument/2006/relationships" r:embed="rId1" cstate="print">
            <a:extLst>
              <a:ext uri="{28A0092B-C50C-407E-A947-70E740481C1C}">
                <a14:useLocalDpi xmlns:a14="http://schemas.microsoft.com/office/drawing/2010/main"/>
              </a:ext>
            </a:extLst>
          </a:blip>
          <a:stretch>
            <a:fillRect/>
          </a:stretch>
        </a:blipFill>
        <a:ln w="25400" cap="flat" cmpd="sng" algn="ctr">
          <a:noFill/>
          <a:prstDash val="solid"/>
        </a:ln>
        <a:effectLst>
          <a:outerShdw blurRad="152400" dist="76200" dir="2700000" algn="l" rotWithShape="0">
            <a:prstClr val="black">
              <a:alpha val="65000"/>
            </a:prstClr>
          </a:outerShdw>
        </a:effectLst>
      </dsp:spPr>
      <dsp:style>
        <a:lnRef idx="2">
          <a:scrgbClr r="0" g="0" b="0"/>
        </a:lnRef>
        <a:fillRef idx="1">
          <a:scrgbClr r="0" g="0" b="0"/>
        </a:fillRef>
        <a:effectRef idx="0">
          <a:scrgbClr r="0" g="0" b="0"/>
        </a:effectRef>
        <a:fontRef idx="minor"/>
      </dsp:style>
    </dsp:sp>
    <dsp:sp modelId="{A10B1888-61DE-4527-9519-0667E9A63E3A}">
      <dsp:nvSpPr>
        <dsp:cNvPr id="0" name=""/>
        <dsp:cNvSpPr/>
      </dsp:nvSpPr>
      <dsp:spPr>
        <a:xfrm>
          <a:off x="0" y="636822"/>
          <a:ext cx="4150957" cy="68078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kern="1200" dirty="0">
              <a:solidFill>
                <a:schemeClr val="tx1">
                  <a:lumMod val="65000"/>
                  <a:lumOff val="35000"/>
                </a:schemeClr>
              </a:solidFill>
              <a:latin typeface="Arial"/>
              <a:cs typeface="Arial"/>
            </a:rPr>
            <a:t>  IT and Cybersecurity</a:t>
          </a:r>
        </a:p>
      </dsp:txBody>
      <dsp:txXfrm>
        <a:off x="898270" y="636822"/>
        <a:ext cx="3252686" cy="680788"/>
      </dsp:txXfrm>
    </dsp:sp>
    <dsp:sp modelId="{F33EB246-07F6-4EB5-B31F-8321833C3D9C}">
      <dsp:nvSpPr>
        <dsp:cNvPr id="0" name=""/>
        <dsp:cNvSpPr/>
      </dsp:nvSpPr>
      <dsp:spPr>
        <a:xfrm>
          <a:off x="68078" y="704893"/>
          <a:ext cx="830191" cy="544630"/>
        </a:xfrm>
        <a:prstGeom prst="rect">
          <a:avLst/>
        </a:prstGeom>
        <a:blipFill rotWithShape="0">
          <a:blip xmlns:r="http://schemas.openxmlformats.org/officeDocument/2006/relationships" r:embed="rId2" cstate="print">
            <a:extLst>
              <a:ext uri="{28A0092B-C50C-407E-A947-70E740481C1C}">
                <a14:useLocalDpi xmlns:a14="http://schemas.microsoft.com/office/drawing/2010/main"/>
              </a:ext>
            </a:extLst>
          </a:blip>
          <a:stretch>
            <a:fillRect/>
          </a:stretch>
        </a:blipFill>
        <a:ln w="25400" cap="flat" cmpd="sng" algn="ctr">
          <a:noFill/>
          <a:prstDash val="solid"/>
        </a:ln>
        <a:effectLst>
          <a:outerShdw blurRad="152400" dist="76200" dir="2700000" algn="l" rotWithShape="0">
            <a:prstClr val="black">
              <a:alpha val="65000"/>
            </a:prstClr>
          </a:outerShdw>
        </a:effectLst>
      </dsp:spPr>
      <dsp:style>
        <a:lnRef idx="2">
          <a:scrgbClr r="0" g="0" b="0"/>
        </a:lnRef>
        <a:fillRef idx="1">
          <a:scrgbClr r="0" g="0" b="0"/>
        </a:fillRef>
        <a:effectRef idx="0">
          <a:scrgbClr r="0" g="0" b="0"/>
        </a:effectRef>
        <a:fontRef idx="minor"/>
      </dsp:style>
    </dsp:sp>
    <dsp:sp modelId="{E2E709F0-EB82-4FCA-B2A2-98DFC82D9DAF}">
      <dsp:nvSpPr>
        <dsp:cNvPr id="0" name=""/>
        <dsp:cNvSpPr/>
      </dsp:nvSpPr>
      <dsp:spPr>
        <a:xfrm>
          <a:off x="0" y="1273645"/>
          <a:ext cx="4150957" cy="68078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kern="1200" dirty="0">
              <a:solidFill>
                <a:schemeClr val="tx1">
                  <a:lumMod val="65000"/>
                  <a:lumOff val="35000"/>
                </a:schemeClr>
              </a:solidFill>
              <a:latin typeface="Arial"/>
              <a:cs typeface="Arial"/>
            </a:rPr>
            <a:t>  Healthcare</a:t>
          </a:r>
        </a:p>
      </dsp:txBody>
      <dsp:txXfrm>
        <a:off x="898270" y="1273645"/>
        <a:ext cx="3252686" cy="680788"/>
      </dsp:txXfrm>
    </dsp:sp>
    <dsp:sp modelId="{F2C541E8-C635-443F-9934-248BB68D1DA1}">
      <dsp:nvSpPr>
        <dsp:cNvPr id="0" name=""/>
        <dsp:cNvSpPr/>
      </dsp:nvSpPr>
      <dsp:spPr>
        <a:xfrm>
          <a:off x="68078" y="1341707"/>
          <a:ext cx="830191" cy="544630"/>
        </a:xfrm>
        <a:prstGeom prst="rect">
          <a:avLst/>
        </a:prstGeom>
        <a:blipFill rotWithShape="0">
          <a:blip xmlns:r="http://schemas.openxmlformats.org/officeDocument/2006/relationships" r:embed="rId3" cstate="print">
            <a:extLst>
              <a:ext uri="{28A0092B-C50C-407E-A947-70E740481C1C}">
                <a14:useLocalDpi xmlns:a14="http://schemas.microsoft.com/office/drawing/2010/main"/>
              </a:ext>
            </a:extLst>
          </a:blip>
          <a:stretch>
            <a:fillRect/>
          </a:stretch>
        </a:blipFill>
        <a:ln w="25400" cap="flat" cmpd="sng" algn="ctr">
          <a:noFill/>
          <a:prstDash val="solid"/>
        </a:ln>
        <a:effectLst>
          <a:outerShdw blurRad="152400" dist="76200" dir="2700000" algn="l" rotWithShape="0">
            <a:prstClr val="black">
              <a:alpha val="65000"/>
            </a:prstClr>
          </a:outerShdw>
        </a:effectLst>
      </dsp:spPr>
      <dsp:style>
        <a:lnRef idx="2">
          <a:scrgbClr r="0" g="0" b="0"/>
        </a:lnRef>
        <a:fillRef idx="1">
          <a:scrgbClr r="0" g="0" b="0"/>
        </a:fillRef>
        <a:effectRef idx="0">
          <a:scrgbClr r="0" g="0" b="0"/>
        </a:effectRef>
        <a:fontRef idx="minor"/>
      </dsp:style>
    </dsp:sp>
    <dsp:sp modelId="{53E76B52-B544-4F7A-B1EB-895422A758D7}">
      <dsp:nvSpPr>
        <dsp:cNvPr id="0" name=""/>
        <dsp:cNvSpPr/>
      </dsp:nvSpPr>
      <dsp:spPr>
        <a:xfrm>
          <a:off x="0" y="1929142"/>
          <a:ext cx="4150957" cy="68078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eaLnBrk="1" latinLnBrk="0">
            <a:lnSpc>
              <a:spcPct val="90000"/>
            </a:lnSpc>
            <a:spcBef>
              <a:spcPct val="0"/>
            </a:spcBef>
            <a:spcAft>
              <a:spcPct val="35000"/>
            </a:spcAft>
            <a:buNone/>
          </a:pPr>
          <a:r>
            <a:rPr lang="en-US" sz="2000" b="0" kern="1200" dirty="0">
              <a:solidFill>
                <a:schemeClr val="tx1">
                  <a:lumMod val="65000"/>
                  <a:lumOff val="35000"/>
                </a:schemeClr>
              </a:solidFill>
              <a:latin typeface="Arial"/>
              <a:cs typeface="Arial"/>
            </a:rPr>
            <a:t>  Forensic Science</a:t>
          </a:r>
        </a:p>
      </dsp:txBody>
      <dsp:txXfrm>
        <a:off x="898270" y="1929142"/>
        <a:ext cx="3252686" cy="680788"/>
      </dsp:txXfrm>
    </dsp:sp>
    <dsp:sp modelId="{23E2C61D-734E-44F3-B982-966E0C338AC9}">
      <dsp:nvSpPr>
        <dsp:cNvPr id="0" name=""/>
        <dsp:cNvSpPr/>
      </dsp:nvSpPr>
      <dsp:spPr>
        <a:xfrm>
          <a:off x="68078" y="1997197"/>
          <a:ext cx="830191" cy="544630"/>
        </a:xfrm>
        <a:prstGeom prst="rect">
          <a:avLst/>
        </a:prstGeom>
        <a:blipFill>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a:ln w="25400" cap="flat" cmpd="sng" algn="ctr">
          <a:noFill/>
          <a:prstDash val="solid"/>
        </a:ln>
        <a:effectLst>
          <a:outerShdw blurRad="152400" dist="76200" dir="2700000" algn="l" rotWithShape="0">
            <a:prstClr val="black">
              <a:alpha val="65000"/>
            </a:prstClr>
          </a:outerShdw>
        </a:effectLst>
      </dsp:spPr>
      <dsp:style>
        <a:lnRef idx="2">
          <a:scrgbClr r="0" g="0" b="0"/>
        </a:lnRef>
        <a:fillRef idx="1">
          <a:scrgbClr r="0" g="0" b="0"/>
        </a:fillRef>
        <a:effectRef idx="0">
          <a:scrgbClr r="0" g="0" b="0"/>
        </a:effectRef>
        <a:fontRef idx="minor"/>
      </dsp:style>
    </dsp:sp>
    <dsp:sp modelId="{5E01D549-D26F-46A2-9AD8-0A2FFB8DCE22}">
      <dsp:nvSpPr>
        <dsp:cNvPr id="0" name=""/>
        <dsp:cNvSpPr/>
      </dsp:nvSpPr>
      <dsp:spPr>
        <a:xfrm>
          <a:off x="0" y="2509942"/>
          <a:ext cx="4150957" cy="68078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kern="1200" dirty="0">
              <a:solidFill>
                <a:schemeClr val="tx1">
                  <a:lumMod val="65000"/>
                  <a:lumOff val="35000"/>
                </a:schemeClr>
              </a:solidFill>
              <a:latin typeface="Arial"/>
              <a:cs typeface="Arial"/>
            </a:rPr>
            <a:t>  Disaster Resilience</a:t>
          </a:r>
        </a:p>
      </dsp:txBody>
      <dsp:txXfrm>
        <a:off x="898270" y="2509942"/>
        <a:ext cx="3252686" cy="680788"/>
      </dsp:txXfrm>
    </dsp:sp>
    <dsp:sp modelId="{42BE7B02-2F65-45BC-92C8-E70CA4D0CE66}">
      <dsp:nvSpPr>
        <dsp:cNvPr id="0" name=""/>
        <dsp:cNvSpPr/>
      </dsp:nvSpPr>
      <dsp:spPr>
        <a:xfrm>
          <a:off x="68078" y="2615337"/>
          <a:ext cx="830191" cy="544630"/>
        </a:xfrm>
        <a:prstGeom prst="rect">
          <a:avLst/>
        </a:prstGeom>
        <a:blipFill>
          <a:blip xmlns:r="http://schemas.openxmlformats.org/officeDocument/2006/relationships" r:embed="rId5" cstate="screen">
            <a:extLst>
              <a:ext uri="{28A0092B-C50C-407E-A947-70E740481C1C}">
                <a14:useLocalDpi xmlns:a14="http://schemas.microsoft.com/office/drawing/2010/main" val="0"/>
              </a:ext>
            </a:extLst>
          </a:blip>
          <a:srcRect/>
          <a:stretch>
            <a:fillRect/>
          </a:stretch>
        </a:blipFill>
        <a:ln w="25400" cap="flat" cmpd="sng" algn="ctr">
          <a:noFill/>
          <a:prstDash val="solid"/>
        </a:ln>
        <a:effectLst>
          <a:outerShdw blurRad="152400" dist="76200" dir="2700000" algn="l" rotWithShape="0">
            <a:prstClr val="black">
              <a:alpha val="65000"/>
            </a:prstClr>
          </a:outerShdw>
        </a:effectLst>
      </dsp:spPr>
      <dsp:style>
        <a:lnRef idx="2">
          <a:scrgbClr r="0" g="0" b="0"/>
        </a:lnRef>
        <a:fillRef idx="1">
          <a:scrgbClr r="0" g="0" b="0"/>
        </a:fillRef>
        <a:effectRef idx="0">
          <a:scrgbClr r="0" g="0" b="0"/>
        </a:effectRef>
        <a:fontRef idx="minor"/>
      </dsp:style>
    </dsp:sp>
    <dsp:sp modelId="{225D78F9-4087-45B5-8B40-99C652AD8218}">
      <dsp:nvSpPr>
        <dsp:cNvPr id="0" name=""/>
        <dsp:cNvSpPr/>
      </dsp:nvSpPr>
      <dsp:spPr>
        <a:xfrm>
          <a:off x="0" y="3184113"/>
          <a:ext cx="4150957" cy="68078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lumMod val="65000"/>
                  <a:lumOff val="35000"/>
                </a:schemeClr>
              </a:solidFill>
              <a:latin typeface="Arial"/>
              <a:cs typeface="Arial"/>
            </a:rPr>
            <a:t>  Cyber-physical Systems</a:t>
          </a:r>
        </a:p>
      </dsp:txBody>
      <dsp:txXfrm>
        <a:off x="898270" y="3184113"/>
        <a:ext cx="3252686" cy="680788"/>
      </dsp:txXfrm>
    </dsp:sp>
    <dsp:sp modelId="{FAA5FC4D-A863-4733-8442-D8DB75886FA1}">
      <dsp:nvSpPr>
        <dsp:cNvPr id="0" name=""/>
        <dsp:cNvSpPr/>
      </dsp:nvSpPr>
      <dsp:spPr>
        <a:xfrm>
          <a:off x="50586" y="3270827"/>
          <a:ext cx="830191" cy="544630"/>
        </a:xfrm>
        <a:prstGeom prst="rect">
          <a:avLst/>
        </a:prstGeom>
        <a:blipFill>
          <a:blip xmlns:r="http://schemas.openxmlformats.org/officeDocument/2006/relationships" r:embed="rId6" cstate="screen">
            <a:extLst>
              <a:ext uri="{28A0092B-C50C-407E-A947-70E740481C1C}">
                <a14:useLocalDpi xmlns:a14="http://schemas.microsoft.com/office/drawing/2010/main" val="0"/>
              </a:ext>
            </a:extLst>
          </a:blip>
          <a:srcRect/>
          <a:stretch>
            <a:fillRect/>
          </a:stretch>
        </a:blipFill>
        <a:ln w="25400" cap="flat" cmpd="sng" algn="ctr">
          <a:noFill/>
          <a:prstDash val="solid"/>
        </a:ln>
        <a:effectLst>
          <a:outerShdw blurRad="152400" dist="76200" dir="2700000" algn="l" rotWithShape="0">
            <a:prstClr val="black">
              <a:alpha val="65000"/>
            </a:prstClr>
          </a:outerShdw>
        </a:effectLst>
      </dsp:spPr>
      <dsp:style>
        <a:lnRef idx="2">
          <a:scrgbClr r="0" g="0" b="0"/>
        </a:lnRef>
        <a:fillRef idx="1">
          <a:scrgbClr r="0" g="0" b="0"/>
        </a:fillRef>
        <a:effectRef idx="0">
          <a:scrgbClr r="0" g="0" b="0"/>
        </a:effectRef>
        <a:fontRef idx="minor"/>
      </dsp:style>
    </dsp:sp>
    <dsp:sp modelId="{E4B80B07-CAD8-45CF-B25B-313D2BADEC78}">
      <dsp:nvSpPr>
        <dsp:cNvPr id="0" name=""/>
        <dsp:cNvSpPr/>
      </dsp:nvSpPr>
      <dsp:spPr>
        <a:xfrm>
          <a:off x="0" y="3839610"/>
          <a:ext cx="4150957" cy="68078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112713" lvl="0" indent="0" algn="l" defTabSz="889000">
            <a:lnSpc>
              <a:spcPct val="90000"/>
            </a:lnSpc>
            <a:spcBef>
              <a:spcPct val="0"/>
            </a:spcBef>
            <a:spcAft>
              <a:spcPct val="35000"/>
            </a:spcAft>
            <a:buNone/>
          </a:pPr>
          <a:r>
            <a:rPr lang="en-US" sz="2000" b="0" kern="1200" dirty="0">
              <a:solidFill>
                <a:schemeClr val="tx1">
                  <a:lumMod val="65000"/>
                  <a:lumOff val="35000"/>
                </a:schemeClr>
              </a:solidFill>
              <a:latin typeface="Arial"/>
              <a:cs typeface="Arial"/>
            </a:rPr>
            <a:t>Advanced  Communications</a:t>
          </a:r>
        </a:p>
      </dsp:txBody>
      <dsp:txXfrm>
        <a:off x="898270" y="3839610"/>
        <a:ext cx="3252686" cy="680788"/>
      </dsp:txXfrm>
    </dsp:sp>
    <dsp:sp modelId="{C39D4E06-2D74-43A7-BC69-9AAD2556C251}">
      <dsp:nvSpPr>
        <dsp:cNvPr id="0" name=""/>
        <dsp:cNvSpPr/>
      </dsp:nvSpPr>
      <dsp:spPr>
        <a:xfrm>
          <a:off x="39296" y="3888977"/>
          <a:ext cx="830191" cy="544630"/>
        </a:xfrm>
        <a:prstGeom prst="rect">
          <a:avLst/>
        </a:prstGeom>
        <a:blipFill>
          <a:blip xmlns:r="http://schemas.openxmlformats.org/officeDocument/2006/relationships" r:embed="rId7" cstate="screen">
            <a:extLst>
              <a:ext uri="{28A0092B-C50C-407E-A947-70E740481C1C}">
                <a14:useLocalDpi xmlns:a14="http://schemas.microsoft.com/office/drawing/2010/main" val="0"/>
              </a:ext>
            </a:extLst>
          </a:blip>
          <a:srcRect/>
          <a:stretch>
            <a:fillRect/>
          </a:stretch>
        </a:blipFill>
        <a:ln w="25400" cap="flat" cmpd="sng" algn="ctr">
          <a:noFill/>
          <a:prstDash val="solid"/>
        </a:ln>
        <a:effectLst>
          <a:outerShdw blurRad="152400" dist="76200" dir="2700000" algn="l" rotWithShape="0">
            <a:prstClr val="black">
              <a:alpha val="65000"/>
            </a:prstClr>
          </a:outerShdw>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95D4E-B422-4B89-9962-58841AE5CCD9}" type="datetimeFigureOut">
              <a:rPr lang="en-US" smtClean="0"/>
              <a:t>5/3/2018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05E472-7711-45FE-9EE6-0AE0BEF0F0F3}" type="slidenum">
              <a:rPr lang="en-US" smtClean="0"/>
              <a:t>‹#›</a:t>
            </a:fld>
            <a:endParaRPr lang="en-US"/>
          </a:p>
        </p:txBody>
      </p:sp>
    </p:spTree>
    <p:extLst>
      <p:ext uri="{BB962C8B-B14F-4D97-AF65-F5344CB8AC3E}">
        <p14:creationId xmlns:p14="http://schemas.microsoft.com/office/powerpoint/2010/main" val="673370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1</a:t>
            </a:fld>
            <a:endParaRPr lang="en-US" dirty="0"/>
          </a:p>
        </p:txBody>
      </p:sp>
    </p:spTree>
    <p:extLst>
      <p:ext uri="{BB962C8B-B14F-4D97-AF65-F5344CB8AC3E}">
        <p14:creationId xmlns:p14="http://schemas.microsoft.com/office/powerpoint/2010/main" val="1648209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rPr>
              <a:t>“…Framework has utility as a structure and language for organizing and expressing compliance with an organization’s own cybersecurity requirements. …phrases like “compliance with the Framework” can be confusing and mean something very different to various stakeholders.</a:t>
            </a:r>
            <a:r>
              <a:rPr lang="en-US" sz="1200" b="1" baseline="30000" dirty="0">
                <a:latin typeface="Times New Roman" panose="02020603050405020304" pitchFamily="18" charset="0"/>
              </a:rPr>
              <a:t>1.1</a:t>
            </a:r>
            <a:r>
              <a:rPr lang="en-US" sz="1200" dirty="0">
                <a:latin typeface="Times New Roman" panose="02020603050405020304" pitchFamily="18" charset="0"/>
              </a:rPr>
              <a:t>”</a:t>
            </a:r>
            <a:endParaRPr lang="en-US" sz="1200" dirty="0">
              <a:effectLst/>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D05E472-7711-45FE-9EE6-0AE0BEF0F0F3}" type="slidenum">
              <a:rPr lang="en-US" smtClean="0"/>
              <a:t>16</a:t>
            </a:fld>
            <a:endParaRPr lang="en-US"/>
          </a:p>
        </p:txBody>
      </p:sp>
    </p:spTree>
    <p:extLst>
      <p:ext uri="{BB962C8B-B14F-4D97-AF65-F5344CB8AC3E}">
        <p14:creationId xmlns:p14="http://schemas.microsoft.com/office/powerpoint/2010/main" val="4215209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17</a:t>
            </a:fld>
            <a:endParaRPr lang="en-US" dirty="0"/>
          </a:p>
        </p:txBody>
      </p:sp>
    </p:spTree>
    <p:extLst>
      <p:ext uri="{BB962C8B-B14F-4D97-AF65-F5344CB8AC3E}">
        <p14:creationId xmlns:p14="http://schemas.microsoft.com/office/powerpoint/2010/main" val="1306295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C02A33-D6ED-8345-92B5-FE0B6F3F94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9628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21</a:t>
            </a:fld>
            <a:endParaRPr lang="en-US" dirty="0"/>
          </a:p>
        </p:txBody>
      </p:sp>
    </p:spTree>
    <p:extLst>
      <p:ext uri="{BB962C8B-B14F-4D97-AF65-F5344CB8AC3E}">
        <p14:creationId xmlns:p14="http://schemas.microsoft.com/office/powerpoint/2010/main" val="3309914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C02A33-D6ED-8345-92B5-FE0B6F3F94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1791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26</a:t>
            </a:fld>
            <a:endParaRPr lang="en-US" dirty="0"/>
          </a:p>
        </p:txBody>
      </p:sp>
    </p:spTree>
    <p:extLst>
      <p:ext uri="{BB962C8B-B14F-4D97-AF65-F5344CB8AC3E}">
        <p14:creationId xmlns:p14="http://schemas.microsoft.com/office/powerpoint/2010/main" val="1869382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27</a:t>
            </a:fld>
            <a:endParaRPr lang="en-US" dirty="0"/>
          </a:p>
        </p:txBody>
      </p:sp>
    </p:spTree>
    <p:extLst>
      <p:ext uri="{BB962C8B-B14F-4D97-AF65-F5344CB8AC3E}">
        <p14:creationId xmlns:p14="http://schemas.microsoft.com/office/powerpoint/2010/main" val="748750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28</a:t>
            </a:fld>
            <a:endParaRPr lang="en-US" dirty="0"/>
          </a:p>
        </p:txBody>
      </p:sp>
    </p:spTree>
    <p:extLst>
      <p:ext uri="{BB962C8B-B14F-4D97-AF65-F5344CB8AC3E}">
        <p14:creationId xmlns:p14="http://schemas.microsoft.com/office/powerpoint/2010/main" val="364328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C02A33-D6ED-8345-92B5-FE0B6F3F94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076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30</a:t>
            </a:fld>
            <a:endParaRPr lang="en-US" dirty="0"/>
          </a:p>
        </p:txBody>
      </p:sp>
    </p:spTree>
    <p:extLst>
      <p:ext uri="{BB962C8B-B14F-4D97-AF65-F5344CB8AC3E}">
        <p14:creationId xmlns:p14="http://schemas.microsoft.com/office/powerpoint/2010/main" val="439567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3</a:t>
            </a:fld>
            <a:endParaRPr lang="en-US" dirty="0"/>
          </a:p>
        </p:txBody>
      </p:sp>
    </p:spTree>
    <p:extLst>
      <p:ext uri="{BB962C8B-B14F-4D97-AF65-F5344CB8AC3E}">
        <p14:creationId xmlns:p14="http://schemas.microsoft.com/office/powerpoint/2010/main" val="2594936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36</a:t>
            </a:fld>
            <a:endParaRPr lang="en-US" dirty="0"/>
          </a:p>
        </p:txBody>
      </p:sp>
    </p:spTree>
    <p:extLst>
      <p:ext uri="{BB962C8B-B14F-4D97-AF65-F5344CB8AC3E}">
        <p14:creationId xmlns:p14="http://schemas.microsoft.com/office/powerpoint/2010/main" val="350500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37</a:t>
            </a:fld>
            <a:endParaRPr lang="en-US" dirty="0"/>
          </a:p>
        </p:txBody>
      </p:sp>
    </p:spTree>
    <p:extLst>
      <p:ext uri="{BB962C8B-B14F-4D97-AF65-F5344CB8AC3E}">
        <p14:creationId xmlns:p14="http://schemas.microsoft.com/office/powerpoint/2010/main" val="3943792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39</a:t>
            </a:fld>
            <a:endParaRPr lang="en-US" dirty="0"/>
          </a:p>
        </p:txBody>
      </p:sp>
    </p:spTree>
    <p:extLst>
      <p:ext uri="{BB962C8B-B14F-4D97-AF65-F5344CB8AC3E}">
        <p14:creationId xmlns:p14="http://schemas.microsoft.com/office/powerpoint/2010/main" val="1398625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41</a:t>
            </a:fld>
            <a:endParaRPr lang="en-US" dirty="0"/>
          </a:p>
        </p:txBody>
      </p:sp>
    </p:spTree>
    <p:extLst>
      <p:ext uri="{BB962C8B-B14F-4D97-AF65-F5344CB8AC3E}">
        <p14:creationId xmlns:p14="http://schemas.microsoft.com/office/powerpoint/2010/main" val="2209925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2882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958318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defTabSz="897301">
              <a:lnSpc>
                <a:spcPct val="115000"/>
              </a:lnSpc>
              <a:spcAft>
                <a:spcPts val="992"/>
              </a:spcAft>
              <a:buFont typeface="Arial"/>
              <a:buChar char="•"/>
              <a:tabLst>
                <a:tab pos="453585" algn="l"/>
              </a:tabLst>
              <a:defRPr/>
            </a:pPr>
            <a:endParaRPr lang="en-US" baseline="0" dirty="0"/>
          </a:p>
          <a:p>
            <a:pPr marL="171450" indent="-171450" defTabSz="897301">
              <a:lnSpc>
                <a:spcPct val="115000"/>
              </a:lnSpc>
              <a:spcAft>
                <a:spcPts val="992"/>
              </a:spcAft>
              <a:buFont typeface="Arial"/>
              <a:buChar char="•"/>
              <a:tabLst>
                <a:tab pos="453585" algn="l"/>
              </a:tabLst>
              <a:defRPr/>
            </a:pPr>
            <a:endParaRPr lang="en-US" baseline="0" dirty="0"/>
          </a:p>
          <a:p>
            <a:pPr marL="0" indent="0" defTabSz="897301">
              <a:lnSpc>
                <a:spcPct val="115000"/>
              </a:lnSpc>
              <a:spcAft>
                <a:spcPts val="992"/>
              </a:spcAft>
              <a:buFont typeface="+mj-lt"/>
              <a:buNone/>
              <a:tabLst>
                <a:tab pos="453585" algn="l"/>
              </a:tabLst>
              <a:defRPr/>
            </a:pPr>
            <a:endParaRPr lang="en-US" dirty="0"/>
          </a:p>
          <a:p>
            <a:pPr marL="0" indent="0" defTabSz="897301">
              <a:lnSpc>
                <a:spcPct val="115000"/>
              </a:lnSpc>
              <a:spcAft>
                <a:spcPts val="992"/>
              </a:spcAft>
              <a:buFont typeface="+mj-lt"/>
              <a:buNone/>
              <a:tabLst>
                <a:tab pos="453585" algn="l"/>
              </a:tabLst>
              <a:defRPr/>
            </a:pPr>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47</a:t>
            </a:fld>
            <a:endParaRPr lang="en-US" dirty="0"/>
          </a:p>
        </p:txBody>
      </p:sp>
    </p:spTree>
    <p:extLst>
      <p:ext uri="{BB962C8B-B14F-4D97-AF65-F5344CB8AC3E}">
        <p14:creationId xmlns:p14="http://schemas.microsoft.com/office/powerpoint/2010/main" val="112552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4</a:t>
            </a:fld>
            <a:endParaRPr lang="en-US" dirty="0"/>
          </a:p>
        </p:txBody>
      </p:sp>
    </p:spTree>
    <p:extLst>
      <p:ext uri="{BB962C8B-B14F-4D97-AF65-F5344CB8AC3E}">
        <p14:creationId xmlns:p14="http://schemas.microsoft.com/office/powerpoint/2010/main" val="1875159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also:</a:t>
            </a:r>
          </a:p>
          <a:p>
            <a:endParaRPr lang="en-US" dirty="0"/>
          </a:p>
          <a:p>
            <a:pPr marL="342900" lvl="1" indent="-342900">
              <a:spcBef>
                <a:spcPts val="300"/>
              </a:spcBef>
              <a:spcAft>
                <a:spcPts val="400"/>
              </a:spcAft>
              <a:buClr>
                <a:schemeClr val="tx1"/>
              </a:buClr>
              <a:buFont typeface="Arial"/>
              <a:buChar char="•"/>
              <a:defRPr/>
            </a:pPr>
            <a:r>
              <a:rPr lang="en-US" sz="2200" dirty="0">
                <a:latin typeface="Arial"/>
                <a:cs typeface="Arial"/>
              </a:rPr>
              <a:t>Cisco</a:t>
            </a:r>
          </a:p>
          <a:p>
            <a:pPr marL="342900" lvl="1" indent="-342900">
              <a:spcBef>
                <a:spcPts val="300"/>
              </a:spcBef>
              <a:spcAft>
                <a:spcPts val="400"/>
              </a:spcAft>
              <a:buClr>
                <a:schemeClr val="tx1"/>
              </a:buClr>
              <a:buFont typeface="Arial"/>
              <a:buChar char="•"/>
              <a:defRPr/>
            </a:pPr>
            <a:r>
              <a:rPr lang="en-US" sz="2200" dirty="0">
                <a:latin typeface="Arial"/>
                <a:cs typeface="Arial"/>
              </a:rPr>
              <a:t>Motorola</a:t>
            </a:r>
          </a:p>
          <a:p>
            <a:pPr marL="342900" lvl="1" indent="-342900">
              <a:spcBef>
                <a:spcPts val="300"/>
              </a:spcBef>
              <a:spcAft>
                <a:spcPts val="400"/>
              </a:spcAft>
              <a:buClr>
                <a:schemeClr val="tx1"/>
              </a:buClr>
              <a:buFont typeface="Arial"/>
              <a:buChar char="•"/>
              <a:defRPr/>
            </a:pPr>
            <a:r>
              <a:rPr lang="en-US" sz="2200" dirty="0">
                <a:latin typeface="Arial"/>
                <a:cs typeface="Arial"/>
              </a:rPr>
              <a:t>IBM</a:t>
            </a:r>
          </a:p>
          <a:p>
            <a:pPr marL="342900" lvl="1" indent="-342900">
              <a:spcBef>
                <a:spcPts val="300"/>
              </a:spcBef>
              <a:spcAft>
                <a:spcPts val="400"/>
              </a:spcAft>
              <a:buClr>
                <a:schemeClr val="tx1"/>
              </a:buClr>
              <a:buFont typeface="Arial"/>
              <a:buChar char="•"/>
              <a:defRPr/>
            </a:pPr>
            <a:r>
              <a:rPr lang="en-US" sz="2200" dirty="0">
                <a:latin typeface="Arial"/>
                <a:cs typeface="Arial"/>
              </a:rPr>
              <a:t>Microsoft</a:t>
            </a:r>
          </a:p>
          <a:p>
            <a:pPr marL="342900" lvl="1" indent="-342900">
              <a:spcBef>
                <a:spcPts val="300"/>
              </a:spcBef>
              <a:spcAft>
                <a:spcPts val="400"/>
              </a:spcAft>
              <a:buClr>
                <a:schemeClr val="tx1"/>
              </a:buClr>
              <a:buFont typeface="Arial"/>
              <a:buChar char="•"/>
              <a:defRPr/>
            </a:pPr>
            <a:r>
              <a:rPr lang="en-US" sz="2200" dirty="0">
                <a:latin typeface="Arial"/>
                <a:cs typeface="Arial"/>
              </a:rPr>
              <a:t>Dell</a:t>
            </a:r>
          </a:p>
          <a:p>
            <a:pPr marL="342900" lvl="1" indent="-342900">
              <a:spcBef>
                <a:spcPts val="300"/>
              </a:spcBef>
              <a:spcAft>
                <a:spcPts val="400"/>
              </a:spcAft>
              <a:buClr>
                <a:schemeClr val="tx1"/>
              </a:buClr>
              <a:buFont typeface="Arial"/>
              <a:buChar char="•"/>
              <a:defRPr/>
            </a:pPr>
            <a:r>
              <a:rPr lang="en-US" sz="2200" dirty="0">
                <a:latin typeface="Arial"/>
                <a:cs typeface="Arial"/>
              </a:rPr>
              <a:t>CA Technologies</a:t>
            </a:r>
          </a:p>
          <a:p>
            <a:pPr marL="342900" lvl="1" indent="-342900">
              <a:spcBef>
                <a:spcPts val="300"/>
              </a:spcBef>
              <a:spcAft>
                <a:spcPts val="400"/>
              </a:spcAft>
              <a:buClr>
                <a:schemeClr val="tx1"/>
              </a:buClr>
              <a:buFont typeface="Arial"/>
              <a:buChar char="•"/>
              <a:defRPr/>
            </a:pPr>
            <a:r>
              <a:rPr lang="en-US" sz="2200" dirty="0">
                <a:latin typeface="Arial"/>
                <a:cs typeface="Arial"/>
              </a:rPr>
              <a:t>Emblem Health</a:t>
            </a:r>
          </a:p>
          <a:p>
            <a:pPr marL="342900" lvl="1" indent="-342900">
              <a:spcBef>
                <a:spcPts val="300"/>
              </a:spcBef>
              <a:spcAft>
                <a:spcPts val="400"/>
              </a:spcAft>
              <a:buClr>
                <a:schemeClr val="tx1"/>
              </a:buClr>
              <a:buFont typeface="Arial"/>
              <a:buChar char="•"/>
              <a:defRPr/>
            </a:pPr>
            <a:r>
              <a:rPr lang="en-US" sz="2200" dirty="0" err="1">
                <a:latin typeface="Arial"/>
                <a:cs typeface="Arial"/>
              </a:rPr>
              <a:t>AdvaMed</a:t>
            </a:r>
            <a:endParaRPr lang="en-US" sz="2200" dirty="0">
              <a:latin typeface="Arial"/>
              <a:cs typeface="Arial"/>
            </a:endParaRPr>
          </a:p>
          <a:p>
            <a:pPr marL="342900" lvl="1" indent="-342900">
              <a:spcBef>
                <a:spcPts val="300"/>
              </a:spcBef>
              <a:spcAft>
                <a:spcPts val="400"/>
              </a:spcAft>
              <a:buClr>
                <a:schemeClr val="tx1"/>
              </a:buClr>
              <a:buFont typeface="Arial"/>
              <a:buChar char="•"/>
              <a:defRPr/>
            </a:pPr>
            <a:r>
              <a:rPr lang="en-US" sz="2200" dirty="0">
                <a:latin typeface="Arial"/>
                <a:cs typeface="Arial"/>
              </a:rPr>
              <a:t>Merck</a:t>
            </a:r>
          </a:p>
          <a:p>
            <a:pPr marL="342900" lvl="1" indent="-342900">
              <a:spcBef>
                <a:spcPts val="300"/>
              </a:spcBef>
              <a:spcAft>
                <a:spcPts val="400"/>
              </a:spcAft>
              <a:buClr>
                <a:schemeClr val="tx1"/>
              </a:buClr>
              <a:buFont typeface="Arial"/>
              <a:buChar char="•"/>
              <a:defRPr/>
            </a:pPr>
            <a:r>
              <a:rPr lang="en-US" sz="2200" dirty="0">
                <a:latin typeface="Arial"/>
                <a:cs typeface="Arial"/>
              </a:rPr>
              <a:t>Kaiser Permanente</a:t>
            </a:r>
          </a:p>
          <a:p>
            <a:pPr marL="342900" lvl="1" indent="-342900">
              <a:spcBef>
                <a:spcPts val="300"/>
              </a:spcBef>
              <a:spcAft>
                <a:spcPts val="400"/>
              </a:spcAft>
              <a:buClr>
                <a:schemeClr val="tx1"/>
              </a:buClr>
              <a:buFont typeface="Arial"/>
              <a:buChar char="•"/>
              <a:defRPr/>
            </a:pPr>
            <a:r>
              <a:rPr lang="en-US" sz="2200" dirty="0">
                <a:latin typeface="Arial"/>
                <a:cs typeface="Arial"/>
              </a:rPr>
              <a:t>Sempra Energy</a:t>
            </a:r>
          </a:p>
          <a:p>
            <a:pPr marL="342900" lvl="1" indent="-342900">
              <a:spcBef>
                <a:spcPts val="300"/>
              </a:spcBef>
              <a:spcAft>
                <a:spcPts val="400"/>
              </a:spcAft>
              <a:buClr>
                <a:schemeClr val="tx1"/>
              </a:buClr>
              <a:buFont typeface="Arial"/>
              <a:buChar char="•"/>
              <a:defRPr/>
            </a:pPr>
            <a:r>
              <a:rPr lang="en-US" sz="2200" dirty="0">
                <a:latin typeface="Arial"/>
                <a:cs typeface="Arial"/>
              </a:rPr>
              <a:t>Boeing</a:t>
            </a:r>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5</a:t>
            </a:fld>
            <a:endParaRPr lang="en-US" dirty="0"/>
          </a:p>
        </p:txBody>
      </p:sp>
    </p:spTree>
    <p:extLst>
      <p:ext uri="{BB962C8B-B14F-4D97-AF65-F5344CB8AC3E}">
        <p14:creationId xmlns:p14="http://schemas.microsoft.com/office/powerpoint/2010/main" val="3161051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7</a:t>
            </a:fld>
            <a:endParaRPr lang="en-US" dirty="0"/>
          </a:p>
        </p:txBody>
      </p:sp>
    </p:spTree>
    <p:extLst>
      <p:ext uri="{BB962C8B-B14F-4D97-AF65-F5344CB8AC3E}">
        <p14:creationId xmlns:p14="http://schemas.microsoft.com/office/powerpoint/2010/main" val="147902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8</a:t>
            </a:fld>
            <a:endParaRPr lang="en-US" dirty="0"/>
          </a:p>
        </p:txBody>
      </p:sp>
    </p:spTree>
    <p:extLst>
      <p:ext uri="{BB962C8B-B14F-4D97-AF65-F5344CB8AC3E}">
        <p14:creationId xmlns:p14="http://schemas.microsoft.com/office/powerpoint/2010/main" val="463904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12</a:t>
            </a:fld>
            <a:endParaRPr lang="en-US" dirty="0"/>
          </a:p>
        </p:txBody>
      </p:sp>
    </p:spTree>
    <p:extLst>
      <p:ext uri="{BB962C8B-B14F-4D97-AF65-F5344CB8AC3E}">
        <p14:creationId xmlns:p14="http://schemas.microsoft.com/office/powerpoint/2010/main" val="333459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13</a:t>
            </a:fld>
            <a:endParaRPr lang="en-US" dirty="0"/>
          </a:p>
        </p:txBody>
      </p:sp>
    </p:spTree>
    <p:extLst>
      <p:ext uri="{BB962C8B-B14F-4D97-AF65-F5344CB8AC3E}">
        <p14:creationId xmlns:p14="http://schemas.microsoft.com/office/powerpoint/2010/main" val="461969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2A33-D6ED-8345-92B5-FE0B6F3F946F}" type="slidenum">
              <a:rPr lang="en-US" smtClean="0"/>
              <a:pPr/>
              <a:t>14</a:t>
            </a:fld>
            <a:endParaRPr lang="en-US" dirty="0"/>
          </a:p>
        </p:txBody>
      </p:sp>
    </p:spTree>
    <p:extLst>
      <p:ext uri="{BB962C8B-B14F-4D97-AF65-F5344CB8AC3E}">
        <p14:creationId xmlns:p14="http://schemas.microsoft.com/office/powerpoint/2010/main" val="3864338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01752" y="228600"/>
            <a:ext cx="8458200" cy="762000"/>
          </a:xfrm>
        </p:spPr>
        <p:txBody>
          <a:bodyPr anchor="b">
            <a:noAutofit/>
          </a:bodyPr>
          <a:lstStyle>
            <a:lvl1pPr algn="l">
              <a:lnSpc>
                <a:spcPts val="1950"/>
              </a:lnSpc>
              <a:defRPr sz="1800" b="1" u="none"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r>
              <a:rPr lang="en-US" dirty="0"/>
              <a:t>Click to edit Master title style</a:t>
            </a:r>
            <a:br>
              <a:rPr lang="en-US" dirty="0"/>
            </a:br>
            <a:r>
              <a:rPr lang="en-US" dirty="0"/>
              <a:t>second line</a:t>
            </a:r>
          </a:p>
        </p:txBody>
      </p:sp>
      <p:sp>
        <p:nvSpPr>
          <p:cNvPr id="8" name="Content Placeholder 2"/>
          <p:cNvSpPr>
            <a:spLocks noGrp="1"/>
          </p:cNvSpPr>
          <p:nvPr>
            <p:ph idx="1"/>
          </p:nvPr>
        </p:nvSpPr>
        <p:spPr>
          <a:xfrm>
            <a:off x="457200" y="1219200"/>
            <a:ext cx="8229600" cy="5410200"/>
          </a:xfrm>
        </p:spPr>
        <p:txBody>
          <a:bodyPr/>
          <a:lstStyle>
            <a:lvl1pPr>
              <a:buFontTx/>
              <a:buNone/>
              <a:defRPr sz="1500">
                <a:solidFill>
                  <a:schemeClr val="tx1">
                    <a:lumMod val="65000"/>
                    <a:lumOff val="35000"/>
                  </a:schemeClr>
                </a:solidFill>
                <a:latin typeface="Arial" pitchFamily="34" charset="0"/>
                <a:cs typeface="Arial" pitchFamily="34" charset="0"/>
              </a:defRPr>
            </a:lvl1pPr>
            <a:lvl2pPr>
              <a:buFont typeface="Wingdings" pitchFamily="2" charset="2"/>
              <a:buChar char="§"/>
              <a:defRPr sz="1500">
                <a:solidFill>
                  <a:schemeClr val="tx1">
                    <a:lumMod val="65000"/>
                    <a:lumOff val="35000"/>
                  </a:schemeClr>
                </a:solidFill>
                <a:latin typeface="Arial" pitchFamily="34" charset="0"/>
                <a:cs typeface="Arial" pitchFamily="34" charset="0"/>
              </a:defRPr>
            </a:lvl2pPr>
            <a:lvl3pPr>
              <a:lnSpc>
                <a:spcPts val="1725"/>
              </a:lnSpc>
              <a:buSzPct val="120000"/>
              <a:defRPr sz="1350">
                <a:solidFill>
                  <a:schemeClr val="tx1">
                    <a:lumMod val="65000"/>
                    <a:lumOff val="35000"/>
                  </a:schemeClr>
                </a:solidFill>
                <a:latin typeface="Arial" pitchFamily="34" charset="0"/>
                <a:cs typeface="Arial" pitchFamily="34" charset="0"/>
              </a:defRPr>
            </a:lvl3pPr>
            <a:lvl4pPr>
              <a:lnSpc>
                <a:spcPts val="1725"/>
              </a:lnSpc>
              <a:defRPr sz="1350">
                <a:solidFill>
                  <a:schemeClr val="tx1">
                    <a:lumMod val="65000"/>
                    <a:lumOff val="35000"/>
                  </a:schemeClr>
                </a:solidFill>
                <a:latin typeface="Arial" pitchFamily="34" charset="0"/>
                <a:cs typeface="Arial" pitchFamily="34" charset="0"/>
              </a:defRPr>
            </a:lvl4pPr>
            <a:lvl5pPr>
              <a:defRPr>
                <a:solidFill>
                  <a:schemeClr val="bg1">
                    <a:lumMod val="85000"/>
                  </a:schemeClr>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9" name="Straight Connector 8"/>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lvl1pPr>
              <a:defRPr>
                <a:latin typeface="Arial"/>
                <a:cs typeface="Arial"/>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6553200" y="6356359"/>
            <a:ext cx="2133600" cy="365125"/>
          </a:xfrm>
        </p:spPr>
        <p:txBody>
          <a:bodyPr/>
          <a:lstStyle>
            <a:lvl1pPr algn="r">
              <a:defRPr>
                <a:latin typeface="Arial"/>
                <a:cs typeface="Arial"/>
              </a:defRPr>
            </a:lvl1pPr>
          </a:lstStyle>
          <a:p>
            <a:fld id="{C90B5FB4-1AE6-4CC4-B374-7CA8E59164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8032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457200" y="1219200"/>
            <a:ext cx="4038600" cy="5486400"/>
          </a:xfrm>
        </p:spPr>
        <p:txBody>
          <a:bodyPr/>
          <a:lstStyle>
            <a:lvl1pPr>
              <a:buSzPct val="120000"/>
              <a:buFontTx/>
              <a:buNone/>
              <a:defRPr sz="1500">
                <a:solidFill>
                  <a:schemeClr val="tx1">
                    <a:lumMod val="65000"/>
                    <a:lumOff val="35000"/>
                  </a:schemeClr>
                </a:solidFill>
                <a:latin typeface="Arial" pitchFamily="34" charset="0"/>
                <a:cs typeface="Arial" pitchFamily="34" charset="0"/>
              </a:defRPr>
            </a:lvl1pPr>
            <a:lvl2pPr marL="342892">
              <a:lnSpc>
                <a:spcPts val="1800"/>
              </a:lnSpc>
              <a:spcBef>
                <a:spcPts val="375"/>
              </a:spcBef>
              <a:spcAft>
                <a:spcPts val="375"/>
              </a:spcAft>
              <a:buFont typeface="Wingdings" pitchFamily="2" charset="2"/>
              <a:buChar char="§"/>
              <a:defRPr sz="1500">
                <a:solidFill>
                  <a:schemeClr val="accent5">
                    <a:lumMod val="50000"/>
                  </a:schemeClr>
                </a:solidFill>
                <a:latin typeface="Arial" pitchFamily="34" charset="0"/>
                <a:cs typeface="Arial" pitchFamily="34" charset="0"/>
              </a:defRPr>
            </a:lvl2pPr>
            <a:lvl3pPr marL="514337">
              <a:lnSpc>
                <a:spcPts val="1620"/>
              </a:lnSpc>
              <a:spcBef>
                <a:spcPts val="225"/>
              </a:spcBef>
              <a:spcAft>
                <a:spcPts val="225"/>
              </a:spcAft>
              <a:buSzPct val="120000"/>
              <a:buFont typeface="Arial" pitchFamily="34" charset="0"/>
              <a:buChar char="•"/>
              <a:defRPr sz="1350">
                <a:solidFill>
                  <a:schemeClr val="tx1">
                    <a:lumMod val="65000"/>
                    <a:lumOff val="35000"/>
                  </a:schemeClr>
                </a:solidFill>
                <a:latin typeface="Arial" pitchFamily="34" charset="0"/>
                <a:cs typeface="Arial" pitchFamily="34" charset="0"/>
              </a:defRPr>
            </a:lvl3pPr>
            <a:lvl4pPr marL="685783">
              <a:lnSpc>
                <a:spcPts val="1620"/>
              </a:lnSpc>
              <a:spcBef>
                <a:spcPts val="150"/>
              </a:spcBef>
              <a:spcAft>
                <a:spcPts val="150"/>
              </a:spcAft>
              <a:defRPr sz="1350">
                <a:solidFill>
                  <a:schemeClr val="accent5">
                    <a:lumMod val="50000"/>
                  </a:schemeClr>
                </a:solidFill>
                <a:latin typeface="Arial" pitchFamily="34" charset="0"/>
                <a:cs typeface="Arial" pitchFamily="34" charset="0"/>
              </a:defRPr>
            </a:lvl4pPr>
            <a:lvl5pPr>
              <a:defRPr sz="1350">
                <a:latin typeface="Arial" pitchFamily="34" charset="0"/>
                <a:cs typeface="Arial"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3"/>
          <p:cNvSpPr>
            <a:spLocks noGrp="1"/>
          </p:cNvSpPr>
          <p:nvPr>
            <p:ph sz="half" idx="2"/>
          </p:nvPr>
        </p:nvSpPr>
        <p:spPr>
          <a:xfrm>
            <a:off x="4648200" y="1219200"/>
            <a:ext cx="4038600" cy="5486400"/>
          </a:xfrm>
        </p:spPr>
        <p:txBody>
          <a:bodyPr/>
          <a:lstStyle>
            <a:lvl1pPr>
              <a:buFontTx/>
              <a:buNone/>
              <a:defRPr sz="1500">
                <a:solidFill>
                  <a:schemeClr val="tx1">
                    <a:lumMod val="65000"/>
                    <a:lumOff val="35000"/>
                  </a:schemeClr>
                </a:solidFill>
                <a:latin typeface="Arial" pitchFamily="34" charset="0"/>
                <a:cs typeface="Arial" pitchFamily="34" charset="0"/>
              </a:defRPr>
            </a:lvl1pPr>
            <a:lvl2pPr marL="342892">
              <a:lnSpc>
                <a:spcPts val="1800"/>
              </a:lnSpc>
              <a:spcBef>
                <a:spcPts val="360"/>
              </a:spcBef>
              <a:spcAft>
                <a:spcPts val="375"/>
              </a:spcAft>
              <a:buFont typeface="Wingdings" pitchFamily="2" charset="2"/>
              <a:buChar char="§"/>
              <a:defRPr sz="1500">
                <a:solidFill>
                  <a:schemeClr val="accent5">
                    <a:lumMod val="50000"/>
                  </a:schemeClr>
                </a:solidFill>
                <a:latin typeface="Arial" pitchFamily="34" charset="0"/>
                <a:cs typeface="Arial" pitchFamily="34" charset="0"/>
              </a:defRPr>
            </a:lvl2pPr>
            <a:lvl3pPr marL="514337">
              <a:lnSpc>
                <a:spcPts val="1620"/>
              </a:lnSpc>
              <a:spcBef>
                <a:spcPts val="300"/>
              </a:spcBef>
              <a:spcAft>
                <a:spcPts val="300"/>
              </a:spcAft>
              <a:buSzPct val="120000"/>
              <a:defRPr sz="1350">
                <a:solidFill>
                  <a:schemeClr val="tx1">
                    <a:lumMod val="65000"/>
                    <a:lumOff val="35000"/>
                  </a:schemeClr>
                </a:solidFill>
                <a:latin typeface="Arial" pitchFamily="34" charset="0"/>
                <a:cs typeface="Arial" pitchFamily="34" charset="0"/>
              </a:defRPr>
            </a:lvl3pPr>
            <a:lvl4pPr marL="685783">
              <a:lnSpc>
                <a:spcPts val="1620"/>
              </a:lnSpc>
              <a:spcBef>
                <a:spcPts val="225"/>
              </a:spcBef>
              <a:spcAft>
                <a:spcPts val="225"/>
              </a:spcAft>
              <a:defRPr sz="1350">
                <a:solidFill>
                  <a:schemeClr val="accent5">
                    <a:lumMod val="50000"/>
                  </a:schemeClr>
                </a:solidFill>
                <a:latin typeface="Arial" pitchFamily="34" charset="0"/>
                <a:cs typeface="Arial" pitchFamily="34" charset="0"/>
              </a:defRPr>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1" name="Straight Connector 10"/>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228600" y="304800"/>
            <a:ext cx="8458200" cy="762000"/>
          </a:xfrm>
        </p:spPr>
        <p:txBody>
          <a:bodyPr anchor="b">
            <a:noAutofit/>
          </a:bodyPr>
          <a:lstStyle>
            <a:lvl1pPr algn="l">
              <a:lnSpc>
                <a:spcPts val="1950"/>
              </a:lnSpc>
              <a:defRPr sz="1800" b="1" u="none"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r>
              <a:rPr lang="en-US" dirty="0"/>
              <a:t>Click to edit Master title style</a:t>
            </a:r>
            <a:br>
              <a:rPr lang="en-US" dirty="0"/>
            </a:br>
            <a:r>
              <a:rPr lang="en-US" dirty="0"/>
              <a:t>second line</a:t>
            </a:r>
          </a:p>
        </p:txBody>
      </p:sp>
      <p:sp>
        <p:nvSpPr>
          <p:cNvPr id="8" name="Date Placeholder 1"/>
          <p:cNvSpPr>
            <a:spLocks noGrp="1"/>
          </p:cNvSpPr>
          <p:nvPr>
            <p:ph type="dt" sz="half" idx="10"/>
          </p:nvPr>
        </p:nvSpPr>
        <p:spPr>
          <a:xfrm>
            <a:off x="457200" y="6356359"/>
            <a:ext cx="2133600" cy="365125"/>
          </a:xfrm>
        </p:spPr>
        <p:txBody>
          <a:bodyPr/>
          <a:lstStyle>
            <a:lvl1pPr>
              <a:defRPr>
                <a:latin typeface="Arial"/>
                <a:cs typeface="Arial"/>
              </a:defRPr>
            </a:lvl1pPr>
          </a:lstStyle>
          <a:p>
            <a:endParaRPr lang="en-US" dirty="0">
              <a:solidFill>
                <a:prstClr val="black">
                  <a:tint val="75000"/>
                </a:prstClr>
              </a:solidFill>
            </a:endParaRPr>
          </a:p>
        </p:txBody>
      </p:sp>
      <p:sp>
        <p:nvSpPr>
          <p:cNvPr id="13" name="Slide Number Placeholder 3"/>
          <p:cNvSpPr>
            <a:spLocks noGrp="1"/>
          </p:cNvSpPr>
          <p:nvPr>
            <p:ph type="sldNum" sz="quarter" idx="12"/>
          </p:nvPr>
        </p:nvSpPr>
        <p:spPr>
          <a:xfrm>
            <a:off x="6553200" y="6356359"/>
            <a:ext cx="2133600" cy="365125"/>
          </a:xfrm>
        </p:spPr>
        <p:txBody>
          <a:bodyPr/>
          <a:lstStyle>
            <a:lvl1pPr algn="r">
              <a:defRPr>
                <a:latin typeface="Arial"/>
                <a:cs typeface="Arial"/>
              </a:defRPr>
            </a:lvl1pPr>
          </a:lstStyle>
          <a:p>
            <a:fld id="{C90B5FB4-1AE6-4CC4-B374-7CA8E59164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7643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1" name="Straight Connector 10"/>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228600" y="304800"/>
            <a:ext cx="8458200" cy="762000"/>
          </a:xfrm>
        </p:spPr>
        <p:txBody>
          <a:bodyPr anchor="b">
            <a:noAutofit/>
          </a:bodyPr>
          <a:lstStyle>
            <a:lvl1pPr algn="l">
              <a:lnSpc>
                <a:spcPts val="1950"/>
              </a:lnSpc>
              <a:defRPr sz="1800" b="1" u="none"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r>
              <a:rPr lang="en-US" dirty="0"/>
              <a:t>Click to edit Master title style</a:t>
            </a:r>
            <a:br>
              <a:rPr lang="en-US" dirty="0"/>
            </a:br>
            <a:r>
              <a:rPr lang="en-US" dirty="0"/>
              <a:t>second line</a:t>
            </a:r>
          </a:p>
        </p:txBody>
      </p:sp>
      <p:sp>
        <p:nvSpPr>
          <p:cNvPr id="6" name="Date Placeholder 1"/>
          <p:cNvSpPr>
            <a:spLocks noGrp="1"/>
          </p:cNvSpPr>
          <p:nvPr>
            <p:ph type="dt" sz="half" idx="10"/>
          </p:nvPr>
        </p:nvSpPr>
        <p:spPr>
          <a:xfrm>
            <a:off x="457200" y="6356359"/>
            <a:ext cx="2133600" cy="365125"/>
          </a:xfrm>
        </p:spPr>
        <p:txBody>
          <a:bodyPr/>
          <a:lstStyle>
            <a:lvl1pPr>
              <a:defRPr>
                <a:latin typeface="Arial"/>
                <a:cs typeface="Arial"/>
              </a:defRPr>
            </a:lvl1pPr>
          </a:lstStyle>
          <a:p>
            <a:endParaRPr lang="en-US" dirty="0">
              <a:solidFill>
                <a:prstClr val="black">
                  <a:tint val="75000"/>
                </a:prstClr>
              </a:solidFill>
            </a:endParaRPr>
          </a:p>
        </p:txBody>
      </p:sp>
      <p:sp>
        <p:nvSpPr>
          <p:cNvPr id="8" name="Slide Number Placeholder 3"/>
          <p:cNvSpPr>
            <a:spLocks noGrp="1"/>
          </p:cNvSpPr>
          <p:nvPr>
            <p:ph type="sldNum" sz="quarter" idx="12"/>
          </p:nvPr>
        </p:nvSpPr>
        <p:spPr>
          <a:xfrm>
            <a:off x="6553200" y="6356359"/>
            <a:ext cx="2133600" cy="365125"/>
          </a:xfrm>
        </p:spPr>
        <p:txBody>
          <a:bodyPr/>
          <a:lstStyle>
            <a:lvl1pPr algn="r">
              <a:defRPr>
                <a:latin typeface="Arial"/>
                <a:cs typeface="Arial"/>
              </a:defRPr>
            </a:lvl1pPr>
          </a:lstStyle>
          <a:p>
            <a:fld id="{C90B5FB4-1AE6-4CC4-B374-7CA8E59164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742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1"/>
          <p:cNvSpPr>
            <a:spLocks noGrp="1"/>
          </p:cNvSpPr>
          <p:nvPr>
            <p:ph type="dt" sz="half" idx="10"/>
          </p:nvPr>
        </p:nvSpPr>
        <p:spPr>
          <a:xfrm>
            <a:off x="457200" y="6356359"/>
            <a:ext cx="2133600" cy="365125"/>
          </a:xfrm>
        </p:spPr>
        <p:txBody>
          <a:bodyPr/>
          <a:lstStyle>
            <a:lvl1pPr>
              <a:defRPr>
                <a:latin typeface="Arial"/>
                <a:cs typeface="Arial"/>
              </a:defRPr>
            </a:lvl1pPr>
          </a:lstStyle>
          <a:p>
            <a:endParaRPr lang="en-US" dirty="0">
              <a:solidFill>
                <a:prstClr val="black">
                  <a:tint val="75000"/>
                </a:prstClr>
              </a:solidFill>
            </a:endParaRPr>
          </a:p>
        </p:txBody>
      </p:sp>
      <p:sp>
        <p:nvSpPr>
          <p:cNvPr id="6" name="Slide Number Placeholder 3"/>
          <p:cNvSpPr>
            <a:spLocks noGrp="1"/>
          </p:cNvSpPr>
          <p:nvPr>
            <p:ph type="sldNum" sz="quarter" idx="12"/>
          </p:nvPr>
        </p:nvSpPr>
        <p:spPr>
          <a:xfrm>
            <a:off x="6553200" y="6356359"/>
            <a:ext cx="2133600" cy="365125"/>
          </a:xfrm>
        </p:spPr>
        <p:txBody>
          <a:bodyPr/>
          <a:lstStyle>
            <a:lvl1pPr algn="r">
              <a:defRPr>
                <a:latin typeface="Arial"/>
                <a:cs typeface="Arial"/>
              </a:defRPr>
            </a:lvl1pPr>
          </a:lstStyle>
          <a:p>
            <a:fld id="{C90B5FB4-1AE6-4CC4-B374-7CA8E59164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8338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1792288" y="5072069"/>
            <a:ext cx="5486400" cy="566739"/>
          </a:xfrm>
        </p:spPr>
        <p:txBody>
          <a:bodyPr anchor="b"/>
          <a:lstStyle>
            <a:lvl1pPr algn="l">
              <a:defRPr sz="1500" b="1">
                <a:solidFill>
                  <a:schemeClr val="tx1">
                    <a:lumMod val="65000"/>
                    <a:lumOff val="35000"/>
                  </a:schemeClr>
                </a:solidFill>
                <a:latin typeface="Arial" pitchFamily="34" charset="0"/>
                <a:cs typeface="Arial" pitchFamily="34" charset="0"/>
              </a:defRPr>
            </a:lvl1pPr>
          </a:lstStyle>
          <a:p>
            <a:r>
              <a:rPr lang="en-US" dirty="0"/>
              <a:t>Click to edit Master title style</a:t>
            </a:r>
          </a:p>
        </p:txBody>
      </p:sp>
      <p:sp>
        <p:nvSpPr>
          <p:cNvPr id="9" name="Picture Placeholder 2"/>
          <p:cNvSpPr>
            <a:spLocks noGrp="1"/>
          </p:cNvSpPr>
          <p:nvPr>
            <p:ph type="pic" idx="1"/>
          </p:nvPr>
        </p:nvSpPr>
        <p:spPr>
          <a:xfrm>
            <a:off x="1792288" y="612784"/>
            <a:ext cx="5486400" cy="43402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10" name="Text Placeholder 3"/>
          <p:cNvSpPr>
            <a:spLocks noGrp="1"/>
          </p:cNvSpPr>
          <p:nvPr>
            <p:ph type="body" sz="half" idx="2"/>
          </p:nvPr>
        </p:nvSpPr>
        <p:spPr>
          <a:xfrm>
            <a:off x="1792288" y="5748346"/>
            <a:ext cx="5486400" cy="500063"/>
          </a:xfrm>
        </p:spPr>
        <p:txBody>
          <a:bodyPr>
            <a:normAutofit/>
          </a:bodyPr>
          <a:lstStyle>
            <a:lvl1pPr marL="0" indent="0">
              <a:buNone/>
              <a:defRPr sz="1350">
                <a:solidFill>
                  <a:schemeClr val="accent5">
                    <a:lumMod val="50000"/>
                  </a:schemeClr>
                </a:solidFill>
                <a:latin typeface="Arial" pitchFamily="34" charset="0"/>
                <a:cs typeface="Arial" pitchFamily="34" charset="0"/>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dirty="0"/>
              <a:t>Click to edit Master text styles</a:t>
            </a:r>
          </a:p>
        </p:txBody>
      </p:sp>
      <p:sp>
        <p:nvSpPr>
          <p:cNvPr id="7" name="Date Placeholder 1"/>
          <p:cNvSpPr>
            <a:spLocks noGrp="1"/>
          </p:cNvSpPr>
          <p:nvPr>
            <p:ph type="dt" sz="half" idx="10"/>
          </p:nvPr>
        </p:nvSpPr>
        <p:spPr>
          <a:xfrm>
            <a:off x="457200" y="6356359"/>
            <a:ext cx="2133600" cy="365125"/>
          </a:xfrm>
        </p:spPr>
        <p:txBody>
          <a:bodyPr/>
          <a:lstStyle>
            <a:lvl1pPr>
              <a:defRPr>
                <a:latin typeface="Arial"/>
                <a:cs typeface="Arial"/>
              </a:defRPr>
            </a:lvl1pPr>
          </a:lstStyle>
          <a:p>
            <a:endParaRPr lang="en-US" dirty="0">
              <a:solidFill>
                <a:prstClr val="black">
                  <a:tint val="75000"/>
                </a:prstClr>
              </a:solidFill>
            </a:endParaRPr>
          </a:p>
        </p:txBody>
      </p:sp>
      <p:sp>
        <p:nvSpPr>
          <p:cNvPr id="11" name="Slide Number Placeholder 3"/>
          <p:cNvSpPr>
            <a:spLocks noGrp="1"/>
          </p:cNvSpPr>
          <p:nvPr>
            <p:ph type="sldNum" sz="quarter" idx="12"/>
          </p:nvPr>
        </p:nvSpPr>
        <p:spPr>
          <a:xfrm>
            <a:off x="6553200" y="6356359"/>
            <a:ext cx="2133600" cy="365125"/>
          </a:xfrm>
        </p:spPr>
        <p:txBody>
          <a:bodyPr/>
          <a:lstStyle>
            <a:lvl1pPr algn="r">
              <a:defRPr>
                <a:latin typeface="Arial"/>
                <a:cs typeface="Arial"/>
              </a:defRPr>
            </a:lvl1pPr>
          </a:lstStyle>
          <a:p>
            <a:fld id="{C90B5FB4-1AE6-4CC4-B374-7CA8E59164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2460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resentation title 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838200" y="1600200"/>
            <a:ext cx="7391400" cy="3276600"/>
          </a:xfrm>
        </p:spPr>
        <p:txBody>
          <a:bodyPr/>
          <a:lstStyle>
            <a:lvl1pPr>
              <a:buFontTx/>
              <a:buNone/>
              <a:defRPr sz="2100" b="1">
                <a:solidFill>
                  <a:schemeClr val="tx1">
                    <a:lumMod val="65000"/>
                    <a:lumOff val="35000"/>
                  </a:schemeClr>
                </a:solidFill>
                <a:latin typeface="Arial" pitchFamily="34" charset="0"/>
                <a:cs typeface="Arial" pitchFamily="34" charset="0"/>
              </a:defRPr>
            </a:lvl1pPr>
            <a:lvl2pPr>
              <a:buFontTx/>
              <a:buNone/>
              <a:defRPr sz="1800">
                <a:solidFill>
                  <a:schemeClr val="accent5">
                    <a:lumMod val="50000"/>
                  </a:schemeClr>
                </a:solidFill>
                <a:latin typeface="Arial" pitchFamily="34" charset="0"/>
                <a:cs typeface="Arial" pitchFamily="34" charset="0"/>
              </a:defRPr>
            </a:lvl2pPr>
          </a:lstStyle>
          <a:p>
            <a:pPr lvl="0"/>
            <a:r>
              <a:rPr lang="en-US" dirty="0"/>
              <a:t>Presentation Title</a:t>
            </a:r>
          </a:p>
          <a:p>
            <a:pPr lvl="1"/>
            <a:r>
              <a:rPr lang="en-US" dirty="0"/>
              <a:t>Title slide additional text</a:t>
            </a:r>
          </a:p>
        </p:txBody>
      </p:sp>
    </p:spTree>
    <p:extLst>
      <p:ext uri="{BB962C8B-B14F-4D97-AF65-F5344CB8AC3E}">
        <p14:creationId xmlns:p14="http://schemas.microsoft.com/office/powerpoint/2010/main" val="1013444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a:t>Click to edit Master title style</a:t>
            </a:r>
            <a:endParaRPr lang="en-US" dirty="0"/>
          </a:p>
        </p:txBody>
      </p:sp>
      <p:sp>
        <p:nvSpPr>
          <p:cNvPr id="11" name="Rectangle 11"/>
          <p:cNvSpPr>
            <a:spLocks noGrp="1"/>
          </p:cNvSpPr>
          <p:nvPr>
            <p:ph sz="quarter" idx="15"/>
          </p:nvPr>
        </p:nvSpPr>
        <p:spPr>
          <a:xfrm>
            <a:off x="304800" y="609600"/>
            <a:ext cx="8077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9"/>
          <p:cNvSpPr>
            <a:spLocks noGrp="1"/>
          </p:cNvSpPr>
          <p:nvPr>
            <p:ph type="dt" sz="half" idx="16"/>
          </p:nvPr>
        </p:nvSpPr>
        <p:spPr/>
        <p:txBody>
          <a:bodyPr/>
          <a:lstStyle/>
          <a:p>
            <a:fld id="{D71C0522-133E-4E98-B4BC-48E5712A14D6}" type="datetime1">
              <a:rPr lang="en-US" smtClean="0"/>
              <a:pPr/>
              <a:t>5/3/2018</a:t>
            </a:fld>
            <a:endParaRPr lang="en-US" dirty="0"/>
          </a:p>
        </p:txBody>
      </p:sp>
      <p:sp>
        <p:nvSpPr>
          <p:cNvPr id="10" name="Rectangle 10"/>
          <p:cNvSpPr>
            <a:spLocks noGrp="1"/>
          </p:cNvSpPr>
          <p:nvPr>
            <p:ph type="sldNum" sz="quarter" idx="17"/>
          </p:nvPr>
        </p:nvSpPr>
        <p:spPr/>
        <p:txBody>
          <a:bodyPr/>
          <a:lstStyle/>
          <a:p>
            <a:fld id="{81BAED01-3B9E-CA4E-B752-B08118B5672D}" type="slidenum">
              <a:rPr lang="en-US" smtClean="0"/>
              <a:pPr/>
              <a:t>‹#›</a:t>
            </a:fld>
            <a:endParaRPr lang="en-US" dirty="0"/>
          </a:p>
        </p:txBody>
      </p:sp>
      <p:sp>
        <p:nvSpPr>
          <p:cNvPr id="12" name="Rectangle 12"/>
          <p:cNvSpPr>
            <a:spLocks noGrp="1"/>
          </p:cNvSpPr>
          <p:nvPr>
            <p:ph type="ftr" sz="quarter" idx="18"/>
          </p:nvPr>
        </p:nvSpPr>
        <p:spPr/>
        <p:txBody>
          <a:bodyPr/>
          <a:lstStyle/>
          <a:p>
            <a:r>
              <a:rPr lang="en-US" dirty="0"/>
              <a:t>TS Alliance Proprietary</a:t>
            </a:r>
          </a:p>
        </p:txBody>
      </p:sp>
    </p:spTree>
    <p:extLst>
      <p:ext uri="{BB962C8B-B14F-4D97-AF65-F5344CB8AC3E}">
        <p14:creationId xmlns:p14="http://schemas.microsoft.com/office/powerpoint/2010/main" val="2348346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9"/>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9"/>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9"/>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0B5FB4-1AE6-4CC4-B374-7CA8E5916470}"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background_idea6.jpg"/>
          <p:cNvPicPr>
            <a:picLocks noChangeAspect="1"/>
          </p:cNvPicPr>
          <p:nvPr/>
        </p:nvPicPr>
        <p:blipFill>
          <a:blip r:embed="rId9"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415821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mailto:cyberframework@nist.go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csrc.nist.gov/publications/detail/sp/800-161/fina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csrc.nist.gov/publications/detail/nistir/7621/rev-1/final" TargetMode="External"/><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staysafeonline.org/cybersecure-business/" TargetMode="External"/><Relationship Id="rId4" Type="http://schemas.openxmlformats.org/officeDocument/2006/relationships/hyperlink" Target="https://csrc.nist.gov/Projects/Small-Business-Community" TargetMode="External"/><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http://csrc.nist.gov/publications/drafts/nistir-8170/nistir8170-draft.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hyperlink" Target="https://www.whitehouse.gov/presidential-actions/presidential-executive-order-strengthening-cybersecurity-federal-networks-critical-infrastructur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csrc.nist.gov/Projects/Risk-Management/Schedul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transition.fcc.gov/pshs/advisory/csric4/CSRIC_IV_WG4_Final_Report_031815.pdf" TargetMode="External"/><Relationship Id="rId3" Type="http://schemas.openxmlformats.org/officeDocument/2006/relationships/hyperlink" Target="https://www.uscg.mil/hq/cg5/cg544/docs/Maritime_BLT_CSF.pdf" TargetMode="External"/><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www.nist.gov/sites/default/files/documents/2017/05/18/financial_services_csf.pdf" TargetMode="External"/><Relationship Id="rId4" Type="http://schemas.openxmlformats.org/officeDocument/2006/relationships/image" Target="../media/image54.pn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dir.texas.gov/View-About-DIR/Information-Security/Pages/Content.aspx?id=5" TargetMode="External"/><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nascio.org/Newsroom/ArtMID/484/ArticleID/277/NASCIO-Recognizes-State-Chief-Information-Security-Officers-with-Jarrett-Scholarship" TargetMode="External"/><Relationship Id="rId11" Type="http://schemas.openxmlformats.org/officeDocument/2006/relationships/image" Target="../media/image65.png"/><Relationship Id="rId5" Type="http://schemas.openxmlformats.org/officeDocument/2006/relationships/hyperlink" Target="https://www.ndsu.edu/fileadmin/conferences/cybersecurity/Slides/Bakke-Art-STAGEnetSecurityModel.pdf" TargetMode="External"/><Relationship Id="rId10" Type="http://schemas.openxmlformats.org/officeDocument/2006/relationships/image" Target="../media/image64.png"/><Relationship Id="rId4" Type="http://schemas.openxmlformats.org/officeDocument/2006/relationships/hyperlink" Target="http://www.houston.org/policy/infrastructure.html" TargetMode="External"/><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hyperlink" Target="https://www.uscg.mil/hq/cg5/cg544/docs/Maritime_BLT_CSF.pdf" TargetMode="External"/><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csrc.nist.gov/cyberframework/documents/csf-manufacturing-profile-draft.pdf" TargetMode="External"/><Relationship Id="rId4" Type="http://schemas.openxmlformats.org/officeDocument/2006/relationships/hyperlink" Target="https://www.nist.gov/sites/default/files/documents/2016/09/15/baldrige-cybersecurity-excellence-builder-draft-09.2016.pdf"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mailto:cyberframework@nist.gov"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csrc.nist.gov/Events/2018/Federal-Computer-Security-Managers-Forum-2-day"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nist.gov/cyberframework" TargetMode="External"/><Relationship Id="rId1" Type="http://schemas.openxmlformats.org/officeDocument/2006/relationships/slideLayout" Target="../slideLayouts/slideLayout7.xml"/><Relationship Id="rId5" Type="http://schemas.openxmlformats.org/officeDocument/2006/relationships/hyperlink" Target="mailto:cyberframework@nist.gov" TargetMode="External"/><Relationship Id="rId4" Type="http://schemas.openxmlformats.org/officeDocument/2006/relationships/hyperlink" Target="http://csrc.nist.gov/"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gif"/><Relationship Id="rId18" Type="http://schemas.openxmlformats.org/officeDocument/2006/relationships/image" Target="../media/image28.jp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jp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gif"/><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6.gif"/><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jpg"/><Relationship Id="rId23" Type="http://schemas.openxmlformats.org/officeDocument/2006/relationships/image" Target="../media/image33.jp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945860" y="1325482"/>
            <a:ext cx="7385340" cy="3730713"/>
          </a:xfrm>
        </p:spPr>
        <p:txBody>
          <a:bodyPr>
            <a:noAutofit/>
          </a:bodyPr>
          <a:lstStyle/>
          <a:p>
            <a:pPr algn="ctr"/>
            <a:r>
              <a:rPr lang="en-US" sz="4000" dirty="0"/>
              <a:t>The Framework for Improving Critical Infrastructure Cybersecurity</a:t>
            </a:r>
          </a:p>
          <a:p>
            <a:pPr algn="ctr"/>
            <a:endParaRPr lang="en-US" sz="2400" b="0" dirty="0"/>
          </a:p>
          <a:p>
            <a:pPr algn="ctr"/>
            <a:r>
              <a:rPr lang="en-US" sz="2400" b="0" dirty="0"/>
              <a:t>April 2018</a:t>
            </a:r>
          </a:p>
        </p:txBody>
      </p:sp>
      <p:sp>
        <p:nvSpPr>
          <p:cNvPr id="4" name="TextBox 3"/>
          <p:cNvSpPr txBox="1"/>
          <p:nvPr/>
        </p:nvSpPr>
        <p:spPr>
          <a:xfrm>
            <a:off x="8331200" y="6362700"/>
            <a:ext cx="184666" cy="369332"/>
          </a:xfrm>
          <a:prstGeom prst="rect">
            <a:avLst/>
          </a:prstGeom>
          <a:noFill/>
        </p:spPr>
        <p:txBody>
          <a:bodyPr wrap="none" rtlCol="0">
            <a:spAutoFit/>
          </a:bodyPr>
          <a:lstStyle/>
          <a:p>
            <a:endParaRPr lang="en-US" dirty="0"/>
          </a:p>
        </p:txBody>
      </p:sp>
      <p:pic>
        <p:nvPicPr>
          <p:cNvPr id="3" name="Picture 2" descr="NIST-log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134" y="5491697"/>
            <a:ext cx="2150534" cy="985304"/>
          </a:xfrm>
          <a:prstGeom prst="rect">
            <a:avLst/>
          </a:prstGeom>
        </p:spPr>
      </p:pic>
      <p:sp>
        <p:nvSpPr>
          <p:cNvPr id="6" name="TextBox 5"/>
          <p:cNvSpPr txBox="1"/>
          <p:nvPr/>
        </p:nvSpPr>
        <p:spPr>
          <a:xfrm>
            <a:off x="458788" y="6039537"/>
            <a:ext cx="2416046" cy="323165"/>
          </a:xfrm>
          <a:prstGeom prst="rect">
            <a:avLst/>
          </a:prstGeom>
          <a:noFill/>
        </p:spPr>
        <p:txBody>
          <a:bodyPr wrap="none" rtlCol="0">
            <a:spAutoFit/>
          </a:bodyPr>
          <a:lstStyle/>
          <a:p>
            <a:r>
              <a:rPr lang="en-US" sz="1500" dirty="0">
                <a:latin typeface="Arial"/>
                <a:cs typeface="Arial"/>
                <a:hlinkClick r:id="rId4"/>
              </a:rPr>
              <a:t>cyberframework@nist.gov</a:t>
            </a:r>
            <a:r>
              <a:rPr lang="en-US" sz="1500" dirty="0">
                <a:latin typeface="Arial"/>
                <a:cs typeface="Arial"/>
              </a:rPr>
              <a:t> </a:t>
            </a:r>
          </a:p>
        </p:txBody>
      </p:sp>
    </p:spTree>
    <p:extLst>
      <p:ext uri="{BB962C8B-B14F-4D97-AF65-F5344CB8AC3E}">
        <p14:creationId xmlns:p14="http://schemas.microsoft.com/office/powerpoint/2010/main" val="2164458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58500"/>
            <a:ext cx="8458200" cy="762000"/>
          </a:xfrm>
        </p:spPr>
        <p:txBody>
          <a:bodyPr/>
          <a:lstStyle/>
          <a:p>
            <a:r>
              <a:rPr lang="en-US" sz="3200" dirty="0"/>
              <a:t>Core</a:t>
            </a:r>
            <a:br>
              <a:rPr lang="en-US" sz="3200" dirty="0"/>
            </a:br>
            <a:r>
              <a:rPr lang="en-US" sz="1600" b="0" i="1" dirty="0"/>
              <a:t>A Catalog of Cybersecurity Outcomes</a:t>
            </a:r>
          </a:p>
        </p:txBody>
      </p:sp>
      <p:graphicFrame>
        <p:nvGraphicFramePr>
          <p:cNvPr id="11" name="Table 10"/>
          <p:cNvGraphicFramePr>
            <a:graphicFrameLocks noGrp="1"/>
          </p:cNvGraphicFramePr>
          <p:nvPr>
            <p:extLst/>
          </p:nvPr>
        </p:nvGraphicFramePr>
        <p:xfrm>
          <a:off x="1036635" y="1154673"/>
          <a:ext cx="7841358" cy="5259459"/>
        </p:xfrm>
        <a:graphic>
          <a:graphicData uri="http://schemas.openxmlformats.org/drawingml/2006/table">
            <a:tbl>
              <a:tblPr firstRow="1" firstCol="1" bandRow="1"/>
              <a:tblGrid>
                <a:gridCol w="2274633">
                  <a:extLst>
                    <a:ext uri="{9D8B030D-6E8A-4147-A177-3AD203B41FA5}">
                      <a16:colId xmlns:a16="http://schemas.microsoft.com/office/drawing/2014/main" val="20000"/>
                    </a:ext>
                  </a:extLst>
                </a:gridCol>
                <a:gridCol w="1081923">
                  <a:extLst>
                    <a:ext uri="{9D8B030D-6E8A-4147-A177-3AD203B41FA5}">
                      <a16:colId xmlns:a16="http://schemas.microsoft.com/office/drawing/2014/main" val="20001"/>
                    </a:ext>
                  </a:extLst>
                </a:gridCol>
                <a:gridCol w="4484802">
                  <a:extLst>
                    <a:ext uri="{9D8B030D-6E8A-4147-A177-3AD203B41FA5}">
                      <a16:colId xmlns:a16="http://schemas.microsoft.com/office/drawing/2014/main" val="20002"/>
                    </a:ext>
                  </a:extLst>
                </a:gridCol>
              </a:tblGrid>
              <a:tr h="226986">
                <a:tc>
                  <a:txBody>
                    <a:bodyPr/>
                    <a:lstStyle/>
                    <a:p>
                      <a:pPr marL="0" marR="0" algn="ctr">
                        <a:spcBef>
                          <a:spcPts val="0"/>
                        </a:spcBef>
                        <a:spcAft>
                          <a:spcPts val="600"/>
                        </a:spcAft>
                      </a:pPr>
                      <a:endParaRPr lang="en-US" sz="1600" dirty="0">
                        <a:effectLst/>
                        <a:latin typeface="+mn-lt"/>
                        <a:ea typeface="Times New Roman"/>
                      </a:endParaRPr>
                    </a:p>
                  </a:txBody>
                  <a:tcPr marL="29204" marR="29204"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600"/>
                        </a:spcAft>
                      </a:pPr>
                      <a:r>
                        <a:rPr lang="en-US" sz="2000" b="1" dirty="0">
                          <a:effectLst/>
                          <a:latin typeface="+mn-lt"/>
                          <a:ea typeface="Times New Roman"/>
                        </a:rPr>
                        <a:t>Function</a:t>
                      </a:r>
                      <a:endParaRPr lang="en-US" sz="1800" b="1" dirty="0">
                        <a:effectLst/>
                        <a:latin typeface="+mn-lt"/>
                        <a:ea typeface="Times New Roman"/>
                      </a:endParaRP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effectLst/>
                        <a:latin typeface="+mn-lt"/>
                        <a:ea typeface="Times New Roman"/>
                      </a:endParaRPr>
                    </a:p>
                  </a:txBody>
                  <a:tcPr marL="29204" marR="29204"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r h="1167260">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800" b="0" dirty="0"/>
                        <a:t>What processes and assets need protection?</a:t>
                      </a:r>
                    </a:p>
                  </a:txBody>
                  <a:tcPr marL="29204" marR="29204"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600"/>
                        </a:spcAft>
                      </a:pPr>
                      <a:r>
                        <a:rPr lang="en-US" sz="2000" b="1" dirty="0">
                          <a:effectLst/>
                          <a:latin typeface="+mn-lt"/>
                          <a:ea typeface="Times New Roman"/>
                        </a:rPr>
                        <a:t>Identify</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rowSpan="5">
                  <a:txBody>
                    <a:bodyPr/>
                    <a:lstStyle/>
                    <a:p>
                      <a:pPr marL="692150" marR="0" indent="-446088" algn="l">
                        <a:spcBef>
                          <a:spcPts val="0"/>
                        </a:spcBef>
                        <a:spcAft>
                          <a:spcPts val="800"/>
                        </a:spcAft>
                        <a:buFont typeface="Arial" charset="0"/>
                        <a:buChar char="•"/>
                        <a:tabLst/>
                      </a:pPr>
                      <a:r>
                        <a:rPr lang="en-US" sz="2800" b="0" dirty="0">
                          <a:effectLst/>
                          <a:latin typeface="+mn-lt"/>
                          <a:ea typeface="Times New Roman"/>
                        </a:rPr>
                        <a:t>Understandable by everyone</a:t>
                      </a:r>
                    </a:p>
                    <a:p>
                      <a:pPr marL="692150" marR="0" indent="-446088" algn="l" defTabSz="914400" rtl="0" eaLnBrk="1" fontAlgn="auto" latinLnBrk="0" hangingPunct="1">
                        <a:lnSpc>
                          <a:spcPct val="100000"/>
                        </a:lnSpc>
                        <a:spcBef>
                          <a:spcPts val="0"/>
                        </a:spcBef>
                        <a:spcAft>
                          <a:spcPts val="800"/>
                        </a:spcAft>
                        <a:buClrTx/>
                        <a:buSzTx/>
                        <a:buFont typeface="Arial" charset="0"/>
                        <a:buChar char="•"/>
                        <a:tabLst/>
                        <a:defRPr/>
                      </a:pPr>
                      <a:r>
                        <a:rPr lang="en-US" sz="2800" b="0" dirty="0">
                          <a:effectLst/>
                          <a:latin typeface="+mn-lt"/>
                          <a:ea typeface="Times New Roman"/>
                        </a:rPr>
                        <a:t>Applies to any type of risk management</a:t>
                      </a:r>
                    </a:p>
                    <a:p>
                      <a:pPr marL="692150" marR="0" indent="-446088" algn="l">
                        <a:spcBef>
                          <a:spcPts val="0"/>
                        </a:spcBef>
                        <a:spcAft>
                          <a:spcPts val="800"/>
                        </a:spcAft>
                        <a:buFont typeface="Arial" charset="0"/>
                        <a:buChar char="•"/>
                        <a:tabLst/>
                      </a:pPr>
                      <a:r>
                        <a:rPr lang="en-US" sz="2800" b="0" dirty="0">
                          <a:effectLst/>
                          <a:latin typeface="+mn-lt"/>
                          <a:ea typeface="Times New Roman"/>
                        </a:rPr>
                        <a:t>Defines the entire breadth of cybersecurity</a:t>
                      </a:r>
                    </a:p>
                    <a:p>
                      <a:pPr marL="692150" marR="0" indent="-446088" algn="l">
                        <a:spcBef>
                          <a:spcPts val="0"/>
                        </a:spcBef>
                        <a:spcAft>
                          <a:spcPts val="800"/>
                        </a:spcAft>
                        <a:buFont typeface="Arial" charset="0"/>
                        <a:buChar char="•"/>
                        <a:tabLst/>
                      </a:pPr>
                      <a:r>
                        <a:rPr lang="en-US" sz="2800" b="0" dirty="0">
                          <a:effectLst/>
                          <a:latin typeface="+mn-lt"/>
                          <a:ea typeface="Times New Roman"/>
                        </a:rPr>
                        <a:t>Spans both prevention and reaction</a:t>
                      </a:r>
                    </a:p>
                  </a:txBody>
                  <a:tcPr marL="137160" marR="137160" marT="137160" marB="13716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1336487">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800" b="0" dirty="0"/>
                        <a:t>What safeguards are available?</a:t>
                      </a:r>
                    </a:p>
                  </a:txBody>
                  <a:tcPr marL="29204" marR="29204"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600"/>
                        </a:spcAft>
                      </a:pPr>
                      <a:r>
                        <a:rPr lang="en-US" sz="2000" b="1" dirty="0">
                          <a:effectLst/>
                          <a:latin typeface="+mn-lt"/>
                          <a:ea typeface="Times New Roman"/>
                        </a:rPr>
                        <a:t>Protect</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vMerge="1">
                  <a:txBody>
                    <a:bodyPr/>
                    <a:lstStyle/>
                    <a:p>
                      <a:pPr marL="0" marR="0" algn="l">
                        <a:spcBef>
                          <a:spcPts val="300"/>
                        </a:spcBef>
                        <a:spcAft>
                          <a:spcPts val="300"/>
                        </a:spcAft>
                      </a:pPr>
                      <a:endParaRPr lang="en-US" sz="1500" dirty="0">
                        <a:effectLst/>
                        <a:latin typeface="+mn-lt"/>
                        <a:ea typeface="Times New Roman"/>
                      </a:endParaRP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r h="662752">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800" b="0" dirty="0"/>
                        <a:t>What techniques can identify incidents?</a:t>
                      </a:r>
                    </a:p>
                  </a:txBody>
                  <a:tcPr marL="29204" marR="29204"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600"/>
                        </a:spcAft>
                      </a:pPr>
                      <a:r>
                        <a:rPr lang="en-US" sz="2000" b="1" dirty="0">
                          <a:effectLst/>
                          <a:latin typeface="+mn-lt"/>
                          <a:ea typeface="Times New Roman"/>
                        </a:rPr>
                        <a:t>Detect</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pPr marL="0" marR="0" algn="l">
                        <a:spcBef>
                          <a:spcPts val="300"/>
                        </a:spcBef>
                        <a:spcAft>
                          <a:spcPts val="300"/>
                        </a:spcAft>
                      </a:pPr>
                      <a:endParaRPr lang="en-US" sz="1500" dirty="0">
                        <a:effectLst/>
                        <a:latin typeface="+mn-lt"/>
                        <a:ea typeface="Times New Roman"/>
                      </a:endParaRP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2"/>
                  </a:ext>
                </a:extLst>
              </a:tr>
              <a:tr h="1117600">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800" b="0" dirty="0"/>
                        <a:t>What techniques can contain impacts of incidents?</a:t>
                      </a:r>
                    </a:p>
                  </a:txBody>
                  <a:tcPr marL="29204" marR="29204"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600"/>
                        </a:spcAft>
                      </a:pPr>
                      <a:r>
                        <a:rPr lang="en-US" sz="2000" b="1" dirty="0">
                          <a:effectLst/>
                          <a:latin typeface="+mn-lt"/>
                          <a:ea typeface="Times New Roman"/>
                        </a:rPr>
                        <a:t>Respond</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vMerge="1">
                  <a:txBody>
                    <a:bodyPr/>
                    <a:lstStyle/>
                    <a:p>
                      <a:pPr marL="0" marR="0" algn="l">
                        <a:spcBef>
                          <a:spcPts val="300"/>
                        </a:spcBef>
                        <a:spcAft>
                          <a:spcPts val="300"/>
                        </a:spcAft>
                      </a:pPr>
                      <a:endParaRPr lang="en-US" sz="1500" dirty="0">
                        <a:effectLst/>
                        <a:latin typeface="+mn-lt"/>
                        <a:ea typeface="Times New Roman"/>
                      </a:endParaRP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5"/>
                  </a:ext>
                </a:extLst>
              </a:tr>
              <a:tr h="670560">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800" b="0" dirty="0"/>
                        <a:t>What techniques can restore capabilities?</a:t>
                      </a:r>
                    </a:p>
                  </a:txBody>
                  <a:tcPr marL="29204" marR="29204"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600"/>
                        </a:spcAft>
                      </a:pPr>
                      <a:r>
                        <a:rPr lang="en-US" sz="2000" b="1" dirty="0">
                          <a:effectLst/>
                          <a:latin typeface="+mn-lt"/>
                          <a:ea typeface="Times New Roman"/>
                        </a:rPr>
                        <a:t>Recover</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vMerge="1">
                  <a:txBody>
                    <a:bodyPr/>
                    <a:lstStyle/>
                    <a:p>
                      <a:pPr marL="0" marR="0" algn="l">
                        <a:spcBef>
                          <a:spcPts val="300"/>
                        </a:spcBef>
                        <a:spcAft>
                          <a:spcPts val="300"/>
                        </a:spcAft>
                      </a:pPr>
                      <a:endParaRPr lang="en-US" sz="1500" dirty="0">
                        <a:effectLst/>
                        <a:latin typeface="+mn-lt"/>
                        <a:ea typeface="Times New Roman"/>
                      </a:endParaRP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20"/>
                  </a:ext>
                </a:extLst>
              </a:tr>
            </a:tbl>
          </a:graphicData>
        </a:graphic>
      </p:graphicFrame>
      <p:sp>
        <p:nvSpPr>
          <p:cNvPr id="16" name="Slide Number Placeholder 4"/>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10</a:t>
            </a:fld>
            <a:endParaRPr lang="en-US" dirty="0">
              <a:solidFill>
                <a:prstClr val="black">
                  <a:tint val="75000"/>
                </a:prstClr>
              </a:solidFill>
            </a:endParaRPr>
          </a:p>
        </p:txBody>
      </p:sp>
    </p:spTree>
    <p:extLst>
      <p:ext uri="{BB962C8B-B14F-4D97-AF65-F5344CB8AC3E}">
        <p14:creationId xmlns:p14="http://schemas.microsoft.com/office/powerpoint/2010/main" val="2440450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58500"/>
            <a:ext cx="8458200" cy="762000"/>
          </a:xfrm>
        </p:spPr>
        <p:txBody>
          <a:bodyPr/>
          <a:lstStyle/>
          <a:p>
            <a:r>
              <a:rPr lang="en-US" sz="3200" dirty="0"/>
              <a:t>Core</a:t>
            </a:r>
            <a:br>
              <a:rPr lang="en-US" sz="3200" dirty="0"/>
            </a:br>
            <a:r>
              <a:rPr lang="en-US" sz="1600" b="0" i="1" dirty="0"/>
              <a:t>A Catalog of Cybersecurity Outcomes</a:t>
            </a:r>
          </a:p>
        </p:txBody>
      </p:sp>
      <p:graphicFrame>
        <p:nvGraphicFramePr>
          <p:cNvPr id="11" name="Table 10"/>
          <p:cNvGraphicFramePr>
            <a:graphicFrameLocks noGrp="1"/>
          </p:cNvGraphicFramePr>
          <p:nvPr>
            <p:extLst>
              <p:ext uri="{D42A27DB-BD31-4B8C-83A1-F6EECF244321}">
                <p14:modId xmlns:p14="http://schemas.microsoft.com/office/powerpoint/2010/main" val="3551179891"/>
              </p:ext>
            </p:extLst>
          </p:nvPr>
        </p:nvGraphicFramePr>
        <p:xfrm>
          <a:off x="1036635" y="1109337"/>
          <a:ext cx="6735765" cy="5612139"/>
        </p:xfrm>
        <a:graphic>
          <a:graphicData uri="http://schemas.openxmlformats.org/drawingml/2006/table">
            <a:tbl>
              <a:tblPr firstRow="1" firstCol="1" bandRow="1"/>
              <a:tblGrid>
                <a:gridCol w="2239274">
                  <a:extLst>
                    <a:ext uri="{9D8B030D-6E8A-4147-A177-3AD203B41FA5}">
                      <a16:colId xmlns:a16="http://schemas.microsoft.com/office/drawing/2014/main" val="20000"/>
                    </a:ext>
                  </a:extLst>
                </a:gridCol>
                <a:gridCol w="1065103">
                  <a:extLst>
                    <a:ext uri="{9D8B030D-6E8A-4147-A177-3AD203B41FA5}">
                      <a16:colId xmlns:a16="http://schemas.microsoft.com/office/drawing/2014/main" val="20001"/>
                    </a:ext>
                  </a:extLst>
                </a:gridCol>
                <a:gridCol w="3431388">
                  <a:extLst>
                    <a:ext uri="{9D8B030D-6E8A-4147-A177-3AD203B41FA5}">
                      <a16:colId xmlns:a16="http://schemas.microsoft.com/office/drawing/2014/main" val="20002"/>
                    </a:ext>
                  </a:extLst>
                </a:gridCol>
              </a:tblGrid>
              <a:tr h="282376">
                <a:tc>
                  <a:txBody>
                    <a:bodyPr/>
                    <a:lstStyle/>
                    <a:p>
                      <a:pPr marL="0" marR="0" algn="ctr">
                        <a:spcBef>
                          <a:spcPts val="0"/>
                        </a:spcBef>
                        <a:spcAft>
                          <a:spcPts val="600"/>
                        </a:spcAft>
                      </a:pPr>
                      <a:endParaRPr lang="en-US" sz="1600" dirty="0">
                        <a:effectLst/>
                        <a:latin typeface="+mn-lt"/>
                        <a:ea typeface="Times New Roman"/>
                      </a:endParaRPr>
                    </a:p>
                  </a:txBody>
                  <a:tcPr marL="29204" marR="29204"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600"/>
                        </a:spcAft>
                      </a:pPr>
                      <a:r>
                        <a:rPr lang="en-US" sz="1800" b="1" dirty="0">
                          <a:effectLst/>
                          <a:latin typeface="+mn-lt"/>
                          <a:ea typeface="Times New Roman"/>
                        </a:rPr>
                        <a:t>Function</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800" b="1" dirty="0">
                          <a:effectLst/>
                          <a:latin typeface="+mn-lt"/>
                          <a:ea typeface="Times New Roman"/>
                        </a:rPr>
                        <a:t>Category</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211782">
                <a:tc rowSpan="5">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800" b="0" dirty="0"/>
                        <a:t>What processes and assets need protection?</a:t>
                      </a:r>
                    </a:p>
                  </a:txBody>
                  <a:tcPr marL="29204" marR="29204"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6">
                  <a:txBody>
                    <a:bodyPr/>
                    <a:lstStyle/>
                    <a:p>
                      <a:pPr marL="0" marR="0" algn="ctr">
                        <a:spcBef>
                          <a:spcPts val="0"/>
                        </a:spcBef>
                        <a:spcAft>
                          <a:spcPts val="600"/>
                        </a:spcAft>
                      </a:pPr>
                      <a:r>
                        <a:rPr lang="en-US" sz="1800" b="1" dirty="0">
                          <a:effectLst/>
                          <a:latin typeface="+mn-lt"/>
                          <a:ea typeface="Times New Roman"/>
                        </a:rPr>
                        <a:t>Identify</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marL="0" marR="0" algn="l">
                        <a:spcBef>
                          <a:spcPts val="300"/>
                        </a:spcBef>
                        <a:spcAft>
                          <a:spcPts val="300"/>
                        </a:spcAft>
                      </a:pPr>
                      <a:r>
                        <a:rPr lang="en-US" sz="1300" dirty="0">
                          <a:effectLst/>
                          <a:latin typeface="+mn-lt"/>
                          <a:ea typeface="Times New Roman"/>
                        </a:rPr>
                        <a:t>Asset Management</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Business Environment</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Governance</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Risk Assessment</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Risk Management Strategy</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54138">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endParaRPr lang="en-US" sz="1800" b="0" dirty="0"/>
                    </a:p>
                  </a:txBody>
                  <a:tcPr marL="29204" marR="29204"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vMerge="1">
                  <a:txBody>
                    <a:bodyPr/>
                    <a:lstStyle/>
                    <a:p>
                      <a:pPr marL="0" marR="0" algn="ctr">
                        <a:spcBef>
                          <a:spcPts val="0"/>
                        </a:spcBef>
                        <a:spcAft>
                          <a:spcPts val="600"/>
                        </a:spcAft>
                      </a:pPr>
                      <a:endParaRPr lang="en-US" sz="2000" b="1" dirty="0">
                        <a:effectLst/>
                        <a:latin typeface="+mn-lt"/>
                        <a:ea typeface="Times New Roman"/>
                      </a:endParaRP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marL="0" marR="0" algn="l">
                        <a:spcBef>
                          <a:spcPts val="300"/>
                        </a:spcBef>
                        <a:spcAft>
                          <a:spcPts val="300"/>
                        </a:spcAft>
                      </a:pPr>
                      <a:r>
                        <a:rPr lang="en-US" sz="1300" b="1" dirty="0">
                          <a:solidFill>
                            <a:schemeClr val="tx1">
                              <a:lumMod val="75000"/>
                              <a:lumOff val="25000"/>
                            </a:schemeClr>
                          </a:solidFill>
                          <a:effectLst/>
                          <a:latin typeface="+mn-lt"/>
                          <a:ea typeface="Times New Roman"/>
                        </a:rPr>
                        <a:t>Supply Chain Risk Management</a:t>
                      </a:r>
                      <a:r>
                        <a:rPr lang="en-US" sz="1300" b="1" baseline="30000" dirty="0">
                          <a:solidFill>
                            <a:schemeClr val="tx1">
                              <a:lumMod val="75000"/>
                              <a:lumOff val="25000"/>
                            </a:schemeClr>
                          </a:solidFill>
                          <a:effectLst/>
                          <a:latin typeface="+mn-lt"/>
                          <a:ea typeface="Times New Roman"/>
                        </a:rPr>
                        <a:t>1.1</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74150040"/>
                  </a:ext>
                </a:extLst>
              </a:tr>
              <a:tr h="211782">
                <a:tc rowSpan="6">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800" b="0" dirty="0"/>
                        <a:t>What safeguards are available?</a:t>
                      </a:r>
                    </a:p>
                  </a:txBody>
                  <a:tcPr marL="29204" marR="29204"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6">
                  <a:txBody>
                    <a:bodyPr/>
                    <a:lstStyle/>
                    <a:p>
                      <a:pPr marL="0" marR="0" algn="ctr">
                        <a:spcBef>
                          <a:spcPts val="0"/>
                        </a:spcBef>
                        <a:spcAft>
                          <a:spcPts val="600"/>
                        </a:spcAft>
                      </a:pPr>
                      <a:r>
                        <a:rPr lang="en-US" sz="1800" b="1" dirty="0">
                          <a:effectLst/>
                          <a:latin typeface="+mn-lt"/>
                          <a:ea typeface="Times New Roman"/>
                        </a:rPr>
                        <a:t>Protect</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marL="0" marR="0" algn="l">
                        <a:spcBef>
                          <a:spcPts val="300"/>
                        </a:spcBef>
                        <a:spcAft>
                          <a:spcPts val="300"/>
                        </a:spcAft>
                      </a:pPr>
                      <a:r>
                        <a:rPr lang="en-US" sz="1300" b="1" dirty="0">
                          <a:solidFill>
                            <a:schemeClr val="tx1">
                              <a:lumMod val="75000"/>
                              <a:lumOff val="25000"/>
                            </a:schemeClr>
                          </a:solidFill>
                          <a:effectLst/>
                          <a:latin typeface="+mn-lt"/>
                          <a:ea typeface="Times New Roman"/>
                        </a:rPr>
                        <a:t>Identity Management, Authentication and Access Control</a:t>
                      </a:r>
                      <a:r>
                        <a:rPr lang="en-US" sz="1300" b="1" baseline="30000" dirty="0">
                          <a:solidFill>
                            <a:schemeClr val="tx1">
                              <a:lumMod val="75000"/>
                              <a:lumOff val="25000"/>
                            </a:schemeClr>
                          </a:solidFill>
                          <a:effectLst/>
                          <a:latin typeface="+mn-lt"/>
                          <a:ea typeface="Times New Roman"/>
                        </a:rPr>
                        <a:t>1.1</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Awareness and Training</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7"/>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Data Security</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423563">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Information Protection Processes &amp; Procedures</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9"/>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Maintenance</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10"/>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Protective Technology</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11"/>
                  </a:ext>
                </a:extLst>
              </a:tr>
              <a:tr h="211782">
                <a:tc rowSpan="3">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800" b="0" dirty="0"/>
                        <a:t>What techniques can identify incidents?</a:t>
                      </a:r>
                    </a:p>
                  </a:txBody>
                  <a:tcPr marL="29204" marR="29204"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3">
                  <a:txBody>
                    <a:bodyPr/>
                    <a:lstStyle/>
                    <a:p>
                      <a:pPr marL="0" marR="0" algn="ctr">
                        <a:spcBef>
                          <a:spcPts val="0"/>
                        </a:spcBef>
                        <a:spcAft>
                          <a:spcPts val="600"/>
                        </a:spcAft>
                      </a:pPr>
                      <a:r>
                        <a:rPr lang="en-US" sz="1800" b="1" dirty="0">
                          <a:effectLst/>
                          <a:latin typeface="+mn-lt"/>
                          <a:ea typeface="Times New Roman"/>
                        </a:rPr>
                        <a:t>Detect</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a:spcBef>
                          <a:spcPts val="300"/>
                        </a:spcBef>
                        <a:spcAft>
                          <a:spcPts val="300"/>
                        </a:spcAft>
                      </a:pPr>
                      <a:r>
                        <a:rPr lang="en-US" sz="1300" dirty="0">
                          <a:effectLst/>
                          <a:latin typeface="+mn-lt"/>
                          <a:ea typeface="Times New Roman"/>
                        </a:rPr>
                        <a:t>Anomalies and Events</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2"/>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Security Continuous Monitoring</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3"/>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Detection Processes</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4"/>
                  </a:ext>
                </a:extLst>
              </a:tr>
              <a:tr h="211782">
                <a:tc rowSpan="5">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800" b="0" dirty="0"/>
                        <a:t>What techniques can contain impacts of incidents?</a:t>
                      </a:r>
                    </a:p>
                  </a:txBody>
                  <a:tcPr marL="29204" marR="29204"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5">
                  <a:txBody>
                    <a:bodyPr/>
                    <a:lstStyle/>
                    <a:p>
                      <a:pPr marL="0" marR="0" algn="ctr">
                        <a:spcBef>
                          <a:spcPts val="0"/>
                        </a:spcBef>
                        <a:spcAft>
                          <a:spcPts val="600"/>
                        </a:spcAft>
                      </a:pPr>
                      <a:r>
                        <a:rPr lang="en-US" sz="1800" b="1" dirty="0">
                          <a:effectLst/>
                          <a:latin typeface="+mn-lt"/>
                          <a:ea typeface="Times New Roman"/>
                        </a:rPr>
                        <a:t>Respond</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l">
                        <a:spcBef>
                          <a:spcPts val="300"/>
                        </a:spcBef>
                        <a:spcAft>
                          <a:spcPts val="300"/>
                        </a:spcAft>
                      </a:pPr>
                      <a:r>
                        <a:rPr lang="en-US" sz="1300" dirty="0">
                          <a:effectLst/>
                          <a:latin typeface="+mn-lt"/>
                          <a:ea typeface="Times New Roman"/>
                        </a:rPr>
                        <a:t>Response Planning</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5"/>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Communications</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6"/>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Analysis</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7"/>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Mitigation</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8"/>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Improvements</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9"/>
                  </a:ext>
                </a:extLst>
              </a:tr>
              <a:tr h="211782">
                <a:tc rowSpan="3">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800" b="0" dirty="0"/>
                        <a:t>What techniques can restore capabilities?</a:t>
                      </a:r>
                    </a:p>
                  </a:txBody>
                  <a:tcPr marL="29204" marR="29204"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3">
                  <a:txBody>
                    <a:bodyPr/>
                    <a:lstStyle/>
                    <a:p>
                      <a:pPr marL="0" marR="0" algn="ctr">
                        <a:spcBef>
                          <a:spcPts val="0"/>
                        </a:spcBef>
                        <a:spcAft>
                          <a:spcPts val="600"/>
                        </a:spcAft>
                      </a:pPr>
                      <a:r>
                        <a:rPr lang="en-US" sz="1800" b="1" dirty="0">
                          <a:effectLst/>
                          <a:latin typeface="+mn-lt"/>
                          <a:ea typeface="Times New Roman"/>
                        </a:rPr>
                        <a:t>Recover</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l">
                        <a:spcBef>
                          <a:spcPts val="300"/>
                        </a:spcBef>
                        <a:spcAft>
                          <a:spcPts val="300"/>
                        </a:spcAft>
                      </a:pPr>
                      <a:r>
                        <a:rPr lang="en-US" sz="1300" dirty="0">
                          <a:effectLst/>
                          <a:latin typeface="+mn-lt"/>
                          <a:ea typeface="Times New Roman"/>
                        </a:rPr>
                        <a:t>Recovery Planning</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20"/>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Improvements</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21"/>
                  </a:ext>
                </a:extLst>
              </a:tr>
              <a:tr h="211782">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300" dirty="0">
                          <a:effectLst/>
                          <a:latin typeface="+mn-lt"/>
                          <a:ea typeface="Times New Roman"/>
                        </a:rPr>
                        <a:t>Communications</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22"/>
                  </a:ext>
                </a:extLst>
              </a:tr>
            </a:tbl>
          </a:graphicData>
        </a:graphic>
      </p:graphicFrame>
      <p:sp>
        <p:nvSpPr>
          <p:cNvPr id="16" name="Slide Number Placeholder 4"/>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11</a:t>
            </a:fld>
            <a:endParaRPr lang="en-US" dirty="0">
              <a:solidFill>
                <a:prstClr val="black">
                  <a:tint val="75000"/>
                </a:prstClr>
              </a:solidFill>
            </a:endParaRPr>
          </a:p>
        </p:txBody>
      </p:sp>
    </p:spTree>
    <p:extLst>
      <p:ext uri="{BB962C8B-B14F-4D97-AF65-F5344CB8AC3E}">
        <p14:creationId xmlns:p14="http://schemas.microsoft.com/office/powerpoint/2010/main" val="1264039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400"/>
            <a:fld id="{C90B5FB4-1AE6-4CC4-B374-7CA8E5916470}" type="slidenum">
              <a:rPr lang="en-US" smtClean="0">
                <a:solidFill>
                  <a:prstClr val="black">
                    <a:tint val="75000"/>
                  </a:prstClr>
                </a:solidFill>
              </a:rPr>
              <a:pPr defTabSz="914400"/>
              <a:t>12</a:t>
            </a:fld>
            <a:endParaRPr lang="en-US" dirty="0">
              <a:solidFill>
                <a:prstClr val="black">
                  <a:tint val="75000"/>
                </a:prstClr>
              </a:solidFill>
            </a:endParaRPr>
          </a:p>
        </p:txBody>
      </p:sp>
      <p:sp>
        <p:nvSpPr>
          <p:cNvPr id="6" name="Title 5"/>
          <p:cNvSpPr txBox="1">
            <a:spLocks/>
          </p:cNvSpPr>
          <p:nvPr/>
        </p:nvSpPr>
        <p:spPr>
          <a:xfrm>
            <a:off x="228600" y="544052"/>
            <a:ext cx="8458200" cy="571500"/>
          </a:xfrm>
          <a:prstGeom prst="rect">
            <a:avLst/>
          </a:prstGeom>
        </p:spPr>
        <p:txBody>
          <a:bodyPr vert="horz" lIns="91440" tIns="45720" rIns="91440" bIns="45720" rtlCol="0" anchor="b">
            <a:noAutofit/>
          </a:bodyPr>
          <a:lstStyle>
            <a:lvl1pPr algn="l" defTabSz="914400" rtl="0" eaLnBrk="1" latinLnBrk="0" hangingPunct="1">
              <a:lnSpc>
                <a:spcPts val="2600"/>
              </a:lnSpc>
              <a:spcBef>
                <a:spcPct val="0"/>
              </a:spcBef>
              <a:buNone/>
              <a:defRPr sz="2400" b="1" u="none" kern="1200"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r>
              <a:rPr lang="en-US" sz="3200" dirty="0"/>
              <a:t>Core </a:t>
            </a:r>
            <a:r>
              <a:rPr lang="mr-IN" sz="3200" dirty="0"/>
              <a:t>–</a:t>
            </a:r>
            <a:r>
              <a:rPr lang="en-US" sz="3200" dirty="0"/>
              <a:t> Example</a:t>
            </a:r>
            <a:r>
              <a:rPr lang="en-US" sz="3200" baseline="30000" dirty="0"/>
              <a:t>1.1</a:t>
            </a:r>
          </a:p>
          <a:p>
            <a:r>
              <a:rPr lang="en-US" sz="2000" b="0" i="1" dirty="0"/>
              <a:t>Cybersecurity Framework Component</a:t>
            </a:r>
            <a:endParaRPr lang="en-US" sz="2000" dirty="0"/>
          </a:p>
        </p:txBody>
      </p:sp>
      <p:pic>
        <p:nvPicPr>
          <p:cNvPr id="10" name="Picture 9">
            <a:extLst>
              <a:ext uri="{FF2B5EF4-FFF2-40B4-BE49-F238E27FC236}">
                <a16:creationId xmlns:a16="http://schemas.microsoft.com/office/drawing/2014/main" id="{D6B1A8FB-FDB4-234B-A838-A4D0706B668F}"/>
              </a:ext>
            </a:extLst>
          </p:cNvPr>
          <p:cNvPicPr>
            <a:picLocks noChangeAspect="1"/>
          </p:cNvPicPr>
          <p:nvPr/>
        </p:nvPicPr>
        <p:blipFill>
          <a:blip r:embed="rId3"/>
          <a:stretch>
            <a:fillRect/>
          </a:stretch>
        </p:blipFill>
        <p:spPr>
          <a:xfrm>
            <a:off x="0" y="1802373"/>
            <a:ext cx="9144000" cy="3253253"/>
          </a:xfrm>
          <a:prstGeom prst="rect">
            <a:avLst/>
          </a:prstGeom>
        </p:spPr>
      </p:pic>
      <p:pic>
        <p:nvPicPr>
          <p:cNvPr id="12" name="Picture 11">
            <a:extLst>
              <a:ext uri="{FF2B5EF4-FFF2-40B4-BE49-F238E27FC236}">
                <a16:creationId xmlns:a16="http://schemas.microsoft.com/office/drawing/2014/main" id="{A75E2601-9925-7B4D-92D5-9CDFBA182077}"/>
              </a:ext>
            </a:extLst>
          </p:cNvPr>
          <p:cNvPicPr>
            <a:picLocks noChangeAspect="1"/>
          </p:cNvPicPr>
          <p:nvPr/>
        </p:nvPicPr>
        <p:blipFill>
          <a:blip r:embed="rId4"/>
          <a:stretch>
            <a:fillRect/>
          </a:stretch>
        </p:blipFill>
        <p:spPr>
          <a:xfrm>
            <a:off x="0" y="1458673"/>
            <a:ext cx="9144000" cy="360000"/>
          </a:xfrm>
          <a:prstGeom prst="rect">
            <a:avLst/>
          </a:prstGeom>
        </p:spPr>
      </p:pic>
      <p:pic>
        <p:nvPicPr>
          <p:cNvPr id="3" name="Picture 2">
            <a:extLst>
              <a:ext uri="{FF2B5EF4-FFF2-40B4-BE49-F238E27FC236}">
                <a16:creationId xmlns:a16="http://schemas.microsoft.com/office/drawing/2014/main" id="{A91CCE54-D2E8-1C48-B3D8-B054D697AD1E}"/>
              </a:ext>
            </a:extLst>
          </p:cNvPr>
          <p:cNvPicPr>
            <a:picLocks noChangeAspect="1"/>
          </p:cNvPicPr>
          <p:nvPr/>
        </p:nvPicPr>
        <p:blipFill>
          <a:blip r:embed="rId5"/>
          <a:stretch>
            <a:fillRect/>
          </a:stretch>
        </p:blipFill>
        <p:spPr>
          <a:xfrm>
            <a:off x="44970" y="1858781"/>
            <a:ext cx="1190818" cy="490337"/>
          </a:xfrm>
          <a:prstGeom prst="rect">
            <a:avLst/>
          </a:prstGeom>
        </p:spPr>
      </p:pic>
    </p:spTree>
    <p:extLst>
      <p:ext uri="{BB962C8B-B14F-4D97-AF65-F5344CB8AC3E}">
        <p14:creationId xmlns:p14="http://schemas.microsoft.com/office/powerpoint/2010/main" val="3439606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400"/>
            <a:fld id="{C90B5FB4-1AE6-4CC4-B374-7CA8E5916470}" type="slidenum">
              <a:rPr lang="en-US" smtClean="0">
                <a:solidFill>
                  <a:prstClr val="black">
                    <a:tint val="75000"/>
                  </a:prstClr>
                </a:solidFill>
              </a:rPr>
              <a:pPr defTabSz="914400"/>
              <a:t>13</a:t>
            </a:fld>
            <a:endParaRPr lang="en-US" dirty="0">
              <a:solidFill>
                <a:prstClr val="black">
                  <a:tint val="75000"/>
                </a:prstClr>
              </a:solidFill>
            </a:endParaRPr>
          </a:p>
        </p:txBody>
      </p:sp>
      <p:sp>
        <p:nvSpPr>
          <p:cNvPr id="6" name="Title 5"/>
          <p:cNvSpPr txBox="1">
            <a:spLocks/>
          </p:cNvSpPr>
          <p:nvPr/>
        </p:nvSpPr>
        <p:spPr>
          <a:xfrm>
            <a:off x="228600" y="544052"/>
            <a:ext cx="8458200" cy="571500"/>
          </a:xfrm>
          <a:prstGeom prst="rect">
            <a:avLst/>
          </a:prstGeom>
        </p:spPr>
        <p:txBody>
          <a:bodyPr vert="horz" lIns="91440" tIns="45720" rIns="91440" bIns="45720" rtlCol="0" anchor="b">
            <a:noAutofit/>
          </a:bodyPr>
          <a:lstStyle>
            <a:lvl1pPr algn="l" defTabSz="914400" rtl="0" eaLnBrk="1" latinLnBrk="0" hangingPunct="1">
              <a:lnSpc>
                <a:spcPts val="2600"/>
              </a:lnSpc>
              <a:spcBef>
                <a:spcPct val="0"/>
              </a:spcBef>
              <a:buNone/>
              <a:defRPr sz="2400" b="1" u="none" kern="1200"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r>
              <a:rPr lang="en-US" sz="3200" dirty="0"/>
              <a:t>Core </a:t>
            </a:r>
            <a:r>
              <a:rPr lang="mr-IN" sz="3200" dirty="0"/>
              <a:t>–</a:t>
            </a:r>
            <a:r>
              <a:rPr lang="en-US" sz="3200" dirty="0"/>
              <a:t> Example</a:t>
            </a:r>
            <a:r>
              <a:rPr lang="en-US" sz="3200" baseline="30000" dirty="0"/>
              <a:t>1.1</a:t>
            </a:r>
          </a:p>
          <a:p>
            <a:r>
              <a:rPr lang="en-US" sz="2000" b="0" i="1" dirty="0"/>
              <a:t>Cybersecurity Framework Component</a:t>
            </a:r>
            <a:endParaRPr lang="en-US" sz="2000" dirty="0"/>
          </a:p>
        </p:txBody>
      </p:sp>
      <p:pic>
        <p:nvPicPr>
          <p:cNvPr id="4" name="Picture 3">
            <a:extLst>
              <a:ext uri="{FF2B5EF4-FFF2-40B4-BE49-F238E27FC236}">
                <a16:creationId xmlns:a16="http://schemas.microsoft.com/office/drawing/2014/main" id="{66014A1D-7DBA-4549-8A65-E1BB4D4ED502}"/>
              </a:ext>
            </a:extLst>
          </p:cNvPr>
          <p:cNvPicPr>
            <a:picLocks noChangeAspect="1"/>
          </p:cNvPicPr>
          <p:nvPr/>
        </p:nvPicPr>
        <p:blipFill>
          <a:blip r:embed="rId3"/>
          <a:stretch>
            <a:fillRect/>
          </a:stretch>
        </p:blipFill>
        <p:spPr>
          <a:xfrm>
            <a:off x="3447918" y="1772942"/>
            <a:ext cx="5685198" cy="2842599"/>
          </a:xfrm>
          <a:prstGeom prst="rect">
            <a:avLst/>
          </a:prstGeom>
        </p:spPr>
      </p:pic>
      <p:pic>
        <p:nvPicPr>
          <p:cNvPr id="5" name="Picture 4">
            <a:extLst>
              <a:ext uri="{FF2B5EF4-FFF2-40B4-BE49-F238E27FC236}">
                <a16:creationId xmlns:a16="http://schemas.microsoft.com/office/drawing/2014/main" id="{A5DFBF28-B479-634A-80C8-465DB29EDEDB}"/>
              </a:ext>
            </a:extLst>
          </p:cNvPr>
          <p:cNvPicPr>
            <a:picLocks noChangeAspect="1"/>
          </p:cNvPicPr>
          <p:nvPr/>
        </p:nvPicPr>
        <p:blipFill>
          <a:blip r:embed="rId4"/>
          <a:stretch>
            <a:fillRect/>
          </a:stretch>
        </p:blipFill>
        <p:spPr>
          <a:xfrm>
            <a:off x="3460088" y="4614702"/>
            <a:ext cx="5673026" cy="1138636"/>
          </a:xfrm>
          <a:prstGeom prst="rect">
            <a:avLst/>
          </a:prstGeom>
        </p:spPr>
      </p:pic>
      <p:pic>
        <p:nvPicPr>
          <p:cNvPr id="12" name="Picture 11">
            <a:extLst>
              <a:ext uri="{FF2B5EF4-FFF2-40B4-BE49-F238E27FC236}">
                <a16:creationId xmlns:a16="http://schemas.microsoft.com/office/drawing/2014/main" id="{D943AD50-AA0F-5E4E-A20A-E9D501E8F848}"/>
              </a:ext>
            </a:extLst>
          </p:cNvPr>
          <p:cNvPicPr>
            <a:picLocks noChangeAspect="1"/>
          </p:cNvPicPr>
          <p:nvPr/>
        </p:nvPicPr>
        <p:blipFill>
          <a:blip r:embed="rId5"/>
          <a:stretch>
            <a:fillRect/>
          </a:stretch>
        </p:blipFill>
        <p:spPr>
          <a:xfrm>
            <a:off x="0" y="1778000"/>
            <a:ext cx="3470974" cy="4220029"/>
          </a:xfrm>
          <a:prstGeom prst="rect">
            <a:avLst/>
          </a:prstGeom>
        </p:spPr>
      </p:pic>
      <p:sp>
        <p:nvSpPr>
          <p:cNvPr id="14" name="Rectangle 13">
            <a:extLst>
              <a:ext uri="{FF2B5EF4-FFF2-40B4-BE49-F238E27FC236}">
                <a16:creationId xmlns:a16="http://schemas.microsoft.com/office/drawing/2014/main" id="{D0D06B9A-A7EA-934C-B488-9DC6869A723F}"/>
              </a:ext>
            </a:extLst>
          </p:cNvPr>
          <p:cNvSpPr/>
          <p:nvPr/>
        </p:nvSpPr>
        <p:spPr>
          <a:xfrm>
            <a:off x="0" y="5767220"/>
            <a:ext cx="3892830" cy="1079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638BFC6-1313-0449-A2BF-FEBE335AE0AC}"/>
              </a:ext>
            </a:extLst>
          </p:cNvPr>
          <p:cNvPicPr>
            <a:picLocks noChangeAspect="1"/>
          </p:cNvPicPr>
          <p:nvPr/>
        </p:nvPicPr>
        <p:blipFill>
          <a:blip r:embed="rId6"/>
          <a:stretch>
            <a:fillRect/>
          </a:stretch>
        </p:blipFill>
        <p:spPr>
          <a:xfrm>
            <a:off x="0" y="1434230"/>
            <a:ext cx="9144000" cy="360000"/>
          </a:xfrm>
          <a:prstGeom prst="rect">
            <a:avLst/>
          </a:prstGeom>
        </p:spPr>
      </p:pic>
    </p:spTree>
    <p:extLst>
      <p:ext uri="{BB962C8B-B14F-4D97-AF65-F5344CB8AC3E}">
        <p14:creationId xmlns:p14="http://schemas.microsoft.com/office/powerpoint/2010/main" val="1274035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448BB3-D5AD-FD40-94A2-D9D6AE2C02AD}"/>
              </a:ext>
            </a:extLst>
          </p:cNvPr>
          <p:cNvPicPr>
            <a:picLocks noChangeAspect="1"/>
          </p:cNvPicPr>
          <p:nvPr/>
        </p:nvPicPr>
        <p:blipFill>
          <a:blip r:embed="rId3"/>
          <a:stretch>
            <a:fillRect/>
          </a:stretch>
        </p:blipFill>
        <p:spPr>
          <a:xfrm>
            <a:off x="0" y="1227748"/>
            <a:ext cx="9144000" cy="5457568"/>
          </a:xfrm>
          <a:prstGeom prst="rect">
            <a:avLst/>
          </a:prstGeom>
        </p:spPr>
      </p:pic>
      <p:sp>
        <p:nvSpPr>
          <p:cNvPr id="2" name="Slide Number Placeholder 1"/>
          <p:cNvSpPr>
            <a:spLocks noGrp="1"/>
          </p:cNvSpPr>
          <p:nvPr>
            <p:ph type="sldNum" sz="quarter" idx="12"/>
          </p:nvPr>
        </p:nvSpPr>
        <p:spPr/>
        <p:txBody>
          <a:bodyPr/>
          <a:lstStyle/>
          <a:p>
            <a:pPr defTabSz="914400"/>
            <a:fld id="{C90B5FB4-1AE6-4CC4-B374-7CA8E5916470}" type="slidenum">
              <a:rPr lang="en-US" smtClean="0">
                <a:solidFill>
                  <a:prstClr val="black">
                    <a:tint val="75000"/>
                  </a:prstClr>
                </a:solidFill>
              </a:rPr>
              <a:pPr defTabSz="914400"/>
              <a:t>14</a:t>
            </a:fld>
            <a:endParaRPr lang="en-US" dirty="0">
              <a:solidFill>
                <a:prstClr val="black">
                  <a:tint val="75000"/>
                </a:prstClr>
              </a:solidFill>
            </a:endParaRPr>
          </a:p>
        </p:txBody>
      </p:sp>
      <p:sp>
        <p:nvSpPr>
          <p:cNvPr id="6" name="Title 5"/>
          <p:cNvSpPr txBox="1">
            <a:spLocks/>
          </p:cNvSpPr>
          <p:nvPr/>
        </p:nvSpPr>
        <p:spPr>
          <a:xfrm>
            <a:off x="228600" y="544052"/>
            <a:ext cx="8458200" cy="571500"/>
          </a:xfrm>
          <a:prstGeom prst="rect">
            <a:avLst/>
          </a:prstGeom>
        </p:spPr>
        <p:txBody>
          <a:bodyPr vert="horz" lIns="91440" tIns="45720" rIns="91440" bIns="45720" rtlCol="0" anchor="b">
            <a:noAutofit/>
          </a:bodyPr>
          <a:lstStyle>
            <a:lvl1pPr algn="l" defTabSz="914400" rtl="0" eaLnBrk="1" latinLnBrk="0" hangingPunct="1">
              <a:lnSpc>
                <a:spcPts val="2600"/>
              </a:lnSpc>
              <a:spcBef>
                <a:spcPct val="0"/>
              </a:spcBef>
              <a:buNone/>
              <a:defRPr sz="2400" b="1" u="none" kern="1200"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r>
              <a:rPr lang="en-US" sz="3200" dirty="0"/>
              <a:t>Core </a:t>
            </a:r>
            <a:r>
              <a:rPr lang="mr-IN" sz="3200" dirty="0"/>
              <a:t>–</a:t>
            </a:r>
            <a:r>
              <a:rPr lang="en-US" sz="3200" dirty="0"/>
              <a:t> Example</a:t>
            </a:r>
            <a:endParaRPr lang="en-US" sz="3200" baseline="30000" dirty="0"/>
          </a:p>
          <a:p>
            <a:r>
              <a:rPr lang="en-US" sz="2000" b="0" i="1" dirty="0"/>
              <a:t>Cybersecurity Framework Component</a:t>
            </a:r>
            <a:endParaRPr lang="en-US" sz="2000" dirty="0"/>
          </a:p>
        </p:txBody>
      </p:sp>
      <p:sp>
        <p:nvSpPr>
          <p:cNvPr id="13" name="TextBox 12">
            <a:extLst>
              <a:ext uri="{FF2B5EF4-FFF2-40B4-BE49-F238E27FC236}">
                <a16:creationId xmlns:a16="http://schemas.microsoft.com/office/drawing/2014/main" id="{33FEC467-0F48-354C-8348-9AAD58517C0E}"/>
              </a:ext>
            </a:extLst>
          </p:cNvPr>
          <p:cNvSpPr txBox="1"/>
          <p:nvPr/>
        </p:nvSpPr>
        <p:spPr>
          <a:xfrm>
            <a:off x="5433647" y="6428180"/>
            <a:ext cx="476412" cy="369332"/>
          </a:xfrm>
          <a:prstGeom prst="rect">
            <a:avLst/>
          </a:prstGeom>
          <a:noFill/>
        </p:spPr>
        <p:txBody>
          <a:bodyPr wrap="none" rtlCol="0">
            <a:spAutoFit/>
          </a:bodyPr>
          <a:lstStyle/>
          <a:p>
            <a:r>
              <a:rPr lang="en-US" b="1" dirty="0"/>
              <a:t>1.1</a:t>
            </a:r>
          </a:p>
        </p:txBody>
      </p:sp>
      <p:pic>
        <p:nvPicPr>
          <p:cNvPr id="3" name="Picture 2">
            <a:extLst>
              <a:ext uri="{FF2B5EF4-FFF2-40B4-BE49-F238E27FC236}">
                <a16:creationId xmlns:a16="http://schemas.microsoft.com/office/drawing/2014/main" id="{FC982E52-D711-614F-97D4-885854246101}"/>
              </a:ext>
            </a:extLst>
          </p:cNvPr>
          <p:cNvPicPr>
            <a:picLocks noChangeAspect="1"/>
          </p:cNvPicPr>
          <p:nvPr/>
        </p:nvPicPr>
        <p:blipFill>
          <a:blip r:embed="rId4"/>
          <a:stretch>
            <a:fillRect/>
          </a:stretch>
        </p:blipFill>
        <p:spPr>
          <a:xfrm>
            <a:off x="29980" y="1633929"/>
            <a:ext cx="1201608" cy="595755"/>
          </a:xfrm>
          <a:prstGeom prst="rect">
            <a:avLst/>
          </a:prstGeom>
        </p:spPr>
      </p:pic>
    </p:spTree>
    <p:extLst>
      <p:ext uri="{BB962C8B-B14F-4D97-AF65-F5344CB8AC3E}">
        <p14:creationId xmlns:p14="http://schemas.microsoft.com/office/powerpoint/2010/main" val="494169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Profile</a:t>
            </a:r>
            <a:br>
              <a:rPr lang="en-US" sz="3200" dirty="0"/>
            </a:br>
            <a:r>
              <a:rPr lang="en-US" sz="1600" b="0" i="1" dirty="0"/>
              <a:t>Customizing Cybersecurity Framework</a:t>
            </a:r>
            <a:endParaRPr lang="en-US" sz="1600" b="0" dirty="0"/>
          </a:p>
        </p:txBody>
      </p:sp>
      <p:sp>
        <p:nvSpPr>
          <p:cNvPr id="5" name="Slide Number Placeholder 4"/>
          <p:cNvSpPr>
            <a:spLocks noGrp="1"/>
          </p:cNvSpPr>
          <p:nvPr>
            <p:ph type="sldNum" sz="quarter" idx="12"/>
          </p:nvPr>
        </p:nvSpPr>
        <p:spPr/>
        <p:txBody>
          <a:bodyPr/>
          <a:lstStyle/>
          <a:p>
            <a:pPr defTabSz="914400"/>
            <a:fld id="{C90B5FB4-1AE6-4CC4-B374-7CA8E5916470}" type="slidenum">
              <a:rPr lang="en-US" smtClean="0">
                <a:solidFill>
                  <a:prstClr val="black">
                    <a:tint val="75000"/>
                  </a:prstClr>
                </a:solidFill>
              </a:rPr>
              <a:pPr defTabSz="914400"/>
              <a:t>15</a:t>
            </a:fld>
            <a:endParaRPr lang="en-US" dirty="0">
              <a:solidFill>
                <a:prstClr val="black">
                  <a:tint val="75000"/>
                </a:prstClr>
              </a:solidFill>
            </a:endParaRPr>
          </a:p>
        </p:txBody>
      </p:sp>
      <p:sp>
        <p:nvSpPr>
          <p:cNvPr id="2" name="Rectangle 1"/>
          <p:cNvSpPr/>
          <p:nvPr/>
        </p:nvSpPr>
        <p:spPr>
          <a:xfrm>
            <a:off x="6845306" y="1491215"/>
            <a:ext cx="1528655" cy="36450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Identify</a:t>
            </a:r>
          </a:p>
        </p:txBody>
      </p:sp>
      <p:sp>
        <p:nvSpPr>
          <p:cNvPr id="12" name="Rectangle 11"/>
          <p:cNvSpPr/>
          <p:nvPr/>
        </p:nvSpPr>
        <p:spPr>
          <a:xfrm>
            <a:off x="6845306" y="1919736"/>
            <a:ext cx="1787350" cy="364506"/>
          </a:xfrm>
          <a:prstGeom prst="rect">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Protect</a:t>
            </a:r>
          </a:p>
        </p:txBody>
      </p:sp>
      <p:sp>
        <p:nvSpPr>
          <p:cNvPr id="13" name="Rectangle 12"/>
          <p:cNvSpPr/>
          <p:nvPr/>
        </p:nvSpPr>
        <p:spPr>
          <a:xfrm>
            <a:off x="6845306" y="2348257"/>
            <a:ext cx="1787350" cy="364506"/>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Detect</a:t>
            </a:r>
          </a:p>
        </p:txBody>
      </p:sp>
      <p:sp>
        <p:nvSpPr>
          <p:cNvPr id="14" name="Rectangle 13"/>
          <p:cNvSpPr/>
          <p:nvPr/>
        </p:nvSpPr>
        <p:spPr>
          <a:xfrm>
            <a:off x="6845306" y="2776778"/>
            <a:ext cx="1528655" cy="36450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Respond</a:t>
            </a:r>
          </a:p>
        </p:txBody>
      </p:sp>
      <p:sp>
        <p:nvSpPr>
          <p:cNvPr id="15" name="Rectangle 14"/>
          <p:cNvSpPr/>
          <p:nvPr/>
        </p:nvSpPr>
        <p:spPr>
          <a:xfrm>
            <a:off x="6845306" y="3205299"/>
            <a:ext cx="1280160" cy="36450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Recover</a:t>
            </a:r>
          </a:p>
        </p:txBody>
      </p:sp>
      <p:sp>
        <p:nvSpPr>
          <p:cNvPr id="16" name="TextBox 15"/>
          <p:cNvSpPr txBox="1"/>
          <p:nvPr/>
        </p:nvSpPr>
        <p:spPr>
          <a:xfrm>
            <a:off x="733525" y="1221043"/>
            <a:ext cx="5819676" cy="2934137"/>
          </a:xfrm>
          <a:prstGeom prst="rect">
            <a:avLst/>
          </a:prstGeom>
          <a:noFill/>
        </p:spPr>
        <p:txBody>
          <a:bodyPr wrap="square" rtlCol="0">
            <a:spAutoFit/>
          </a:bodyPr>
          <a:lstStyle/>
          <a:p>
            <a:pPr>
              <a:spcAft>
                <a:spcPts val="1000"/>
              </a:spcAft>
            </a:pPr>
            <a:r>
              <a:rPr lang="en-US" sz="2800" i="1" dirty="0"/>
              <a:t>Ways to think about a Profile:</a:t>
            </a:r>
          </a:p>
          <a:p>
            <a:pPr marL="342900" indent="-342900">
              <a:spcAft>
                <a:spcPts val="1000"/>
              </a:spcAft>
              <a:buFont typeface="Arial"/>
              <a:buChar char="•"/>
            </a:pPr>
            <a:r>
              <a:rPr lang="en-US" sz="2800" dirty="0"/>
              <a:t>A customization of the Core for a given sector, subsector, or organization</a:t>
            </a:r>
          </a:p>
          <a:p>
            <a:pPr marL="342900" indent="-342900">
              <a:spcAft>
                <a:spcPts val="1000"/>
              </a:spcAft>
              <a:buFont typeface="Arial"/>
              <a:buChar char="•"/>
            </a:pPr>
            <a:r>
              <a:rPr lang="en-US" sz="2800" dirty="0"/>
              <a:t>A fusion of business/mission logic and cybersecurity outcomes</a:t>
            </a:r>
          </a:p>
        </p:txBody>
      </p:sp>
      <p:sp>
        <p:nvSpPr>
          <p:cNvPr id="11" name="Rectangle 10"/>
          <p:cNvSpPr/>
          <p:nvPr/>
        </p:nvSpPr>
        <p:spPr>
          <a:xfrm>
            <a:off x="733524" y="4146373"/>
            <a:ext cx="8107143" cy="2503249"/>
          </a:xfrm>
          <a:prstGeom prst="rect">
            <a:avLst/>
          </a:prstGeom>
        </p:spPr>
        <p:txBody>
          <a:bodyPr wrap="square">
            <a:spAutoFit/>
          </a:bodyPr>
          <a:lstStyle/>
          <a:p>
            <a:pPr marL="342900" indent="-342900">
              <a:spcAft>
                <a:spcPts val="1000"/>
              </a:spcAft>
              <a:buFont typeface="Arial"/>
              <a:buChar char="•"/>
            </a:pPr>
            <a:r>
              <a:rPr lang="en-US" sz="2800" dirty="0"/>
              <a:t>An alignment of cybersecurity requirements with operational methodologies</a:t>
            </a:r>
          </a:p>
          <a:p>
            <a:pPr marL="342900" indent="-342900">
              <a:spcAft>
                <a:spcPts val="1000"/>
              </a:spcAft>
              <a:buFont typeface="Arial"/>
              <a:buChar char="•"/>
            </a:pPr>
            <a:r>
              <a:rPr lang="en-US" sz="2800" dirty="0"/>
              <a:t>A basis for assessment and expressing target state</a:t>
            </a:r>
          </a:p>
          <a:p>
            <a:pPr marL="342900" indent="-342900">
              <a:spcAft>
                <a:spcPts val="1000"/>
              </a:spcAft>
              <a:buFont typeface="Arial"/>
              <a:buChar char="•"/>
            </a:pPr>
            <a:r>
              <a:rPr lang="en-US" sz="2800" dirty="0"/>
              <a:t>A decision support tool for cybersecurity risk management</a:t>
            </a:r>
          </a:p>
        </p:txBody>
      </p:sp>
    </p:spTree>
    <p:extLst>
      <p:ext uri="{BB962C8B-B14F-4D97-AF65-F5344CB8AC3E}">
        <p14:creationId xmlns:p14="http://schemas.microsoft.com/office/powerpoint/2010/main" val="1457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2596454" y="6112936"/>
            <a:ext cx="691444" cy="6191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28600" y="337883"/>
            <a:ext cx="8458200" cy="762000"/>
          </a:xfrm>
        </p:spPr>
        <p:txBody>
          <a:bodyPr/>
          <a:lstStyle/>
          <a:p>
            <a:r>
              <a:rPr lang="en-US" sz="3200" dirty="0"/>
              <a:t>Profile Foundational Information</a:t>
            </a:r>
            <a:br>
              <a:rPr lang="en-US" sz="3200" dirty="0"/>
            </a:br>
            <a:r>
              <a:rPr lang="en-US" sz="1600" b="0" i="1" dirty="0"/>
              <a:t>A Profile Can be Created from Three Types of Information</a:t>
            </a:r>
          </a:p>
        </p:txBody>
      </p:sp>
      <p:sp>
        <p:nvSpPr>
          <p:cNvPr id="5" name="Slide Number Placeholder 4"/>
          <p:cNvSpPr>
            <a:spLocks noGrp="1"/>
          </p:cNvSpPr>
          <p:nvPr>
            <p:ph type="sldNum" sz="quarter" idx="12"/>
          </p:nvPr>
        </p:nvSpPr>
        <p:spPr/>
        <p:txBody>
          <a:bodyPr/>
          <a:lstStyle/>
          <a:p>
            <a:pPr defTabSz="914400"/>
            <a:fld id="{C90B5FB4-1AE6-4CC4-B374-7CA8E5916470}" type="slidenum">
              <a:rPr lang="en-US" smtClean="0">
                <a:solidFill>
                  <a:prstClr val="black">
                    <a:tint val="75000"/>
                  </a:prstClr>
                </a:solidFill>
              </a:rPr>
              <a:pPr defTabSz="914400"/>
              <a:t>16</a:t>
            </a:fld>
            <a:endParaRPr lang="en-US" dirty="0">
              <a:solidFill>
                <a:prstClr val="black">
                  <a:tint val="75000"/>
                </a:prst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564482084"/>
              </p:ext>
            </p:extLst>
          </p:nvPr>
        </p:nvGraphicFramePr>
        <p:xfrm>
          <a:off x="3876109" y="3298661"/>
          <a:ext cx="1466981" cy="1651746"/>
        </p:xfrm>
        <a:graphic>
          <a:graphicData uri="http://schemas.openxmlformats.org/drawingml/2006/table">
            <a:tbl>
              <a:tblPr firstRow="1" firstCol="1" bandRow="1"/>
              <a:tblGrid>
                <a:gridCol w="1466981">
                  <a:extLst>
                    <a:ext uri="{9D8B030D-6E8A-4147-A177-3AD203B41FA5}">
                      <a16:colId xmlns:a16="http://schemas.microsoft.com/office/drawing/2014/main" val="20000"/>
                    </a:ext>
                  </a:extLst>
                </a:gridCol>
              </a:tblGrid>
              <a:tr h="215318">
                <a:tc>
                  <a:txBody>
                    <a:bodyPr/>
                    <a:lstStyle/>
                    <a:p>
                      <a:pPr marL="0" marR="0" algn="ctr">
                        <a:spcBef>
                          <a:spcPts val="200"/>
                        </a:spcBef>
                        <a:spcAft>
                          <a:spcPts val="200"/>
                        </a:spcAft>
                      </a:pPr>
                      <a:r>
                        <a:rPr lang="en-US" sz="2000" b="1" dirty="0">
                          <a:solidFill>
                            <a:schemeClr val="tx1"/>
                          </a:solidFill>
                          <a:effectLst/>
                          <a:latin typeface="Times New Roman"/>
                          <a:ea typeface="Times New Roman"/>
                        </a:rPr>
                        <a:t>Subcategory</a:t>
                      </a:r>
                    </a:p>
                  </a:txBody>
                  <a:tcPr marL="30687" marR="3068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0214">
                <a:tc>
                  <a:txBody>
                    <a:bodyPr/>
                    <a:lstStyle/>
                    <a:p>
                      <a:pPr algn="ctr" fontAlgn="b">
                        <a:spcAft>
                          <a:spcPts val="0"/>
                        </a:spcAft>
                      </a:pPr>
                      <a:r>
                        <a:rPr lang="en-US" sz="2000" b="0" i="0" u="none" strike="noStrike" dirty="0">
                          <a:solidFill>
                            <a:srgbClr val="000000"/>
                          </a:solidFill>
                          <a:effectLst/>
                          <a:latin typeface="+mn-lt"/>
                        </a:rPr>
                        <a:t>1</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1"/>
                  </a:ext>
                </a:extLst>
              </a:tr>
              <a:tr h="394446">
                <a:tc>
                  <a:txBody>
                    <a:bodyPr/>
                    <a:lstStyle/>
                    <a:p>
                      <a:pPr algn="ctr" fontAlgn="b">
                        <a:spcAft>
                          <a:spcPts val="0"/>
                        </a:spcAft>
                      </a:pPr>
                      <a:r>
                        <a:rPr lang="en-US" sz="2000" b="0" i="0" u="none" strike="noStrike" dirty="0">
                          <a:solidFill>
                            <a:srgbClr val="000000"/>
                          </a:solidFill>
                          <a:effectLst/>
                          <a:latin typeface="+mn-lt"/>
                        </a:rPr>
                        <a:t>2</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2"/>
                  </a:ext>
                </a:extLst>
              </a:tr>
              <a:tr h="300360">
                <a:tc>
                  <a:txBody>
                    <a:bodyPr/>
                    <a:lstStyle/>
                    <a:p>
                      <a:pPr algn="ctr" fontAlgn="b">
                        <a:spcAft>
                          <a:spcPts val="0"/>
                        </a:spcAft>
                      </a:pPr>
                      <a:r>
                        <a:rPr lang="en-US" sz="20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3"/>
                  </a:ext>
                </a:extLst>
              </a:tr>
              <a:tr h="309850">
                <a:tc>
                  <a:txBody>
                    <a:bodyPr/>
                    <a:lstStyle/>
                    <a:p>
                      <a:pPr algn="ctr" fontAlgn="b">
                        <a:spcAft>
                          <a:spcPts val="0"/>
                        </a:spcAft>
                      </a:pPr>
                      <a:r>
                        <a:rPr lang="en-US" sz="2000" b="0" i="0" u="none" strike="noStrike" dirty="0">
                          <a:solidFill>
                            <a:srgbClr val="000000"/>
                          </a:solidFill>
                          <a:effectLst/>
                          <a:latin typeface="+mn-lt"/>
                        </a:rPr>
                        <a:t>108</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1040600" y="3105102"/>
            <a:ext cx="2544671" cy="1892826"/>
          </a:xfrm>
          <a:prstGeom prst="rect">
            <a:avLst/>
          </a:prstGeom>
          <a:noFill/>
        </p:spPr>
        <p:txBody>
          <a:bodyPr wrap="none" rtlCol="0">
            <a:spAutoFit/>
          </a:bodyPr>
          <a:lstStyle/>
          <a:p>
            <a:pPr algn="ctr"/>
            <a:r>
              <a:rPr lang="en-US" sz="2400" b="1" dirty="0"/>
              <a:t>Cybersecurity</a:t>
            </a:r>
          </a:p>
          <a:p>
            <a:pPr algn="ctr">
              <a:spcAft>
                <a:spcPts val="600"/>
              </a:spcAft>
            </a:pPr>
            <a:r>
              <a:rPr lang="en-US" sz="2400" b="1" u="sng" dirty="0"/>
              <a:t>Requirements</a:t>
            </a:r>
          </a:p>
          <a:p>
            <a:pPr algn="ctr">
              <a:spcAft>
                <a:spcPts val="600"/>
              </a:spcAft>
            </a:pPr>
            <a:r>
              <a:rPr lang="en-US" dirty="0"/>
              <a:t>Legislation</a:t>
            </a:r>
          </a:p>
          <a:p>
            <a:pPr algn="ctr">
              <a:spcAft>
                <a:spcPts val="600"/>
              </a:spcAft>
            </a:pPr>
            <a:r>
              <a:rPr lang="en-US" dirty="0"/>
              <a:t>Regulation</a:t>
            </a:r>
          </a:p>
          <a:p>
            <a:pPr algn="ctr">
              <a:spcAft>
                <a:spcPts val="600"/>
              </a:spcAft>
            </a:pPr>
            <a:r>
              <a:rPr lang="en-US" dirty="0"/>
              <a:t>Internal &amp; External Policy</a:t>
            </a:r>
          </a:p>
        </p:txBody>
      </p:sp>
      <p:sp>
        <p:nvSpPr>
          <p:cNvPr id="12" name="TextBox 11"/>
          <p:cNvSpPr txBox="1"/>
          <p:nvPr/>
        </p:nvSpPr>
        <p:spPr>
          <a:xfrm>
            <a:off x="5393143" y="3105102"/>
            <a:ext cx="2914729" cy="1461939"/>
          </a:xfrm>
          <a:prstGeom prst="rect">
            <a:avLst/>
          </a:prstGeom>
          <a:noFill/>
        </p:spPr>
        <p:txBody>
          <a:bodyPr wrap="square" rtlCol="0">
            <a:spAutoFit/>
          </a:bodyPr>
          <a:lstStyle/>
          <a:p>
            <a:pPr algn="ctr"/>
            <a:r>
              <a:rPr lang="en-US" sz="2400" b="1" dirty="0"/>
              <a:t>Technical </a:t>
            </a:r>
            <a:r>
              <a:rPr lang="en-US" sz="2400" b="1" u="sng" dirty="0"/>
              <a:t>Environment</a:t>
            </a:r>
          </a:p>
          <a:p>
            <a:pPr algn="ctr">
              <a:spcAft>
                <a:spcPts val="600"/>
              </a:spcAft>
            </a:pPr>
            <a:r>
              <a:rPr lang="en-US" dirty="0"/>
              <a:t>Threats</a:t>
            </a:r>
          </a:p>
          <a:p>
            <a:pPr algn="ctr">
              <a:spcAft>
                <a:spcPts val="600"/>
              </a:spcAft>
            </a:pPr>
            <a:r>
              <a:rPr lang="en-US" dirty="0"/>
              <a:t>Vulnerabilities</a:t>
            </a:r>
          </a:p>
        </p:txBody>
      </p:sp>
      <p:sp>
        <p:nvSpPr>
          <p:cNvPr id="6" name="Right Arrow 5"/>
          <p:cNvSpPr/>
          <p:nvPr/>
        </p:nvSpPr>
        <p:spPr>
          <a:xfrm>
            <a:off x="3367044" y="3625749"/>
            <a:ext cx="304703" cy="243414"/>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flipH="1">
            <a:off x="5541943" y="3625749"/>
            <a:ext cx="304703" cy="243414"/>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rot="5400000">
            <a:off x="4460928" y="2943104"/>
            <a:ext cx="304703" cy="243414"/>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3155692" y="1212693"/>
            <a:ext cx="640080" cy="64008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2800" dirty="0"/>
              <a:t>1</a:t>
            </a:r>
          </a:p>
        </p:txBody>
      </p:sp>
      <p:sp>
        <p:nvSpPr>
          <p:cNvPr id="17" name="Oval 16"/>
          <p:cNvSpPr>
            <a:spLocks noChangeAspect="1"/>
          </p:cNvSpPr>
          <p:nvPr/>
        </p:nvSpPr>
        <p:spPr>
          <a:xfrm>
            <a:off x="601948" y="3225541"/>
            <a:ext cx="640080" cy="64008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2800" dirty="0"/>
              <a:t>2</a:t>
            </a:r>
          </a:p>
        </p:txBody>
      </p:sp>
      <p:sp>
        <p:nvSpPr>
          <p:cNvPr id="19" name="Oval 18"/>
          <p:cNvSpPr>
            <a:spLocks noChangeAspect="1"/>
          </p:cNvSpPr>
          <p:nvPr/>
        </p:nvSpPr>
        <p:spPr>
          <a:xfrm>
            <a:off x="7832542" y="3282691"/>
            <a:ext cx="640080" cy="640080"/>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2800" dirty="0"/>
              <a:t>3</a:t>
            </a:r>
          </a:p>
        </p:txBody>
      </p:sp>
      <p:sp>
        <p:nvSpPr>
          <p:cNvPr id="16" name="TextBox 15"/>
          <p:cNvSpPr txBox="1"/>
          <p:nvPr/>
        </p:nvSpPr>
        <p:spPr>
          <a:xfrm>
            <a:off x="3775611" y="1084930"/>
            <a:ext cx="1667973" cy="1815882"/>
          </a:xfrm>
          <a:prstGeom prst="rect">
            <a:avLst/>
          </a:prstGeom>
          <a:noFill/>
        </p:spPr>
        <p:txBody>
          <a:bodyPr wrap="square" rtlCol="0">
            <a:spAutoFit/>
          </a:bodyPr>
          <a:lstStyle/>
          <a:p>
            <a:pPr algn="ctr"/>
            <a:r>
              <a:rPr lang="en-US" sz="2400" b="1" dirty="0"/>
              <a:t>Business </a:t>
            </a:r>
            <a:r>
              <a:rPr lang="en-US" sz="2400" b="1" u="sng" dirty="0"/>
              <a:t>Objectives</a:t>
            </a:r>
          </a:p>
          <a:p>
            <a:pPr algn="ctr">
              <a:spcAft>
                <a:spcPts val="600"/>
              </a:spcAft>
            </a:pPr>
            <a:r>
              <a:rPr lang="en-US" dirty="0"/>
              <a:t>Objective 1</a:t>
            </a:r>
          </a:p>
          <a:p>
            <a:pPr algn="ctr">
              <a:spcAft>
                <a:spcPts val="600"/>
              </a:spcAft>
            </a:pPr>
            <a:r>
              <a:rPr lang="en-US" dirty="0"/>
              <a:t>Objective 2</a:t>
            </a:r>
          </a:p>
          <a:p>
            <a:pPr algn="ctr">
              <a:spcAft>
                <a:spcPts val="600"/>
              </a:spcAft>
            </a:pPr>
            <a:r>
              <a:rPr lang="en-US" dirty="0"/>
              <a:t>Objective 3</a:t>
            </a:r>
          </a:p>
        </p:txBody>
      </p:sp>
      <p:sp>
        <p:nvSpPr>
          <p:cNvPr id="18" name="TextBox 17"/>
          <p:cNvSpPr txBox="1"/>
          <p:nvPr/>
        </p:nvSpPr>
        <p:spPr>
          <a:xfrm>
            <a:off x="3152234" y="5305635"/>
            <a:ext cx="2914729" cy="1538883"/>
          </a:xfrm>
          <a:prstGeom prst="rect">
            <a:avLst/>
          </a:prstGeom>
          <a:noFill/>
        </p:spPr>
        <p:txBody>
          <a:bodyPr wrap="square" rtlCol="0">
            <a:spAutoFit/>
          </a:bodyPr>
          <a:lstStyle/>
          <a:p>
            <a:pPr algn="ctr"/>
            <a:r>
              <a:rPr lang="en-US" sz="2400" b="1" dirty="0"/>
              <a:t>Operating</a:t>
            </a:r>
          </a:p>
          <a:p>
            <a:pPr algn="ctr">
              <a:spcAft>
                <a:spcPts val="600"/>
              </a:spcAft>
            </a:pPr>
            <a:r>
              <a:rPr lang="en-US" sz="2400" b="1" u="sng" dirty="0"/>
              <a:t>Methodologies</a:t>
            </a:r>
          </a:p>
          <a:p>
            <a:pPr algn="ctr">
              <a:spcAft>
                <a:spcPts val="600"/>
              </a:spcAft>
            </a:pPr>
            <a:r>
              <a:rPr lang="en-US" dirty="0"/>
              <a:t>Controls Catalogs</a:t>
            </a:r>
          </a:p>
          <a:p>
            <a:pPr algn="ctr">
              <a:spcAft>
                <a:spcPts val="600"/>
              </a:spcAft>
            </a:pPr>
            <a:r>
              <a:rPr lang="en-US" dirty="0"/>
              <a:t>Technical Guidance</a:t>
            </a:r>
          </a:p>
        </p:txBody>
      </p:sp>
      <p:sp>
        <p:nvSpPr>
          <p:cNvPr id="20" name="Right Arrow 19"/>
          <p:cNvSpPr/>
          <p:nvPr/>
        </p:nvSpPr>
        <p:spPr>
          <a:xfrm rot="5400000">
            <a:off x="4460928" y="5106342"/>
            <a:ext cx="304703" cy="243414"/>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339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480528" y="1255050"/>
            <a:ext cx="8599714" cy="4222310"/>
          </a:xfrm>
        </p:spPr>
        <p:txBody>
          <a:bodyPr>
            <a:noAutofit/>
          </a:bodyPr>
          <a:lstStyle/>
          <a:p>
            <a:pPr>
              <a:spcBef>
                <a:spcPts val="1000"/>
              </a:spcBef>
              <a:buFont typeface="Arial"/>
              <a:buChar char="•"/>
            </a:pPr>
            <a:r>
              <a:rPr lang="en-US" sz="2400" b="1" dirty="0"/>
              <a:t>Step 1:</a:t>
            </a:r>
            <a:r>
              <a:rPr lang="en-US" sz="2400" dirty="0"/>
              <a:t> Prioritize and Scope</a:t>
            </a:r>
          </a:p>
          <a:p>
            <a:pPr lvl="1">
              <a:spcBef>
                <a:spcPts val="1000"/>
              </a:spcBef>
              <a:buFont typeface="Arial"/>
              <a:buChar char="•"/>
            </a:pPr>
            <a:r>
              <a:rPr lang="en-US" sz="2000" dirty="0">
                <a:solidFill>
                  <a:schemeClr val="tx1">
                    <a:lumMod val="65000"/>
                    <a:lumOff val="35000"/>
                  </a:schemeClr>
                </a:solidFill>
              </a:rPr>
              <a:t>Implementation Tiers may be used to express varying risk tolerances</a:t>
            </a:r>
            <a:r>
              <a:rPr lang="en-US" sz="2000" b="1" baseline="30000" dirty="0">
                <a:solidFill>
                  <a:schemeClr val="tx1">
                    <a:lumMod val="65000"/>
                    <a:lumOff val="35000"/>
                  </a:schemeClr>
                </a:solidFill>
              </a:rPr>
              <a:t>1.1</a:t>
            </a:r>
          </a:p>
          <a:p>
            <a:pPr>
              <a:spcBef>
                <a:spcPts val="1000"/>
              </a:spcBef>
              <a:buFont typeface="Arial"/>
              <a:buChar char="•"/>
            </a:pPr>
            <a:r>
              <a:rPr lang="en-US" sz="2400" b="1" dirty="0"/>
              <a:t>Step 2: </a:t>
            </a:r>
            <a:r>
              <a:rPr lang="en-US" sz="2400" dirty="0"/>
              <a:t>Orient</a:t>
            </a:r>
          </a:p>
          <a:p>
            <a:pPr>
              <a:spcBef>
                <a:spcPts val="1000"/>
              </a:spcBef>
              <a:buFont typeface="Arial"/>
              <a:buChar char="•"/>
            </a:pPr>
            <a:r>
              <a:rPr lang="en-US" sz="2400" b="1" dirty="0"/>
              <a:t>Step 3: </a:t>
            </a:r>
            <a:r>
              <a:rPr lang="en-US" sz="2400" dirty="0"/>
              <a:t>Create a Current Profile</a:t>
            </a:r>
          </a:p>
          <a:p>
            <a:pPr>
              <a:spcBef>
                <a:spcPts val="1000"/>
              </a:spcBef>
              <a:buFont typeface="Arial"/>
              <a:buChar char="•"/>
            </a:pPr>
            <a:r>
              <a:rPr lang="en-US" sz="2400" b="1" dirty="0"/>
              <a:t>Step 4: </a:t>
            </a:r>
            <a:r>
              <a:rPr lang="en-US" sz="2400" dirty="0"/>
              <a:t>Conduct a Risk Assessment</a:t>
            </a:r>
          </a:p>
          <a:p>
            <a:pPr>
              <a:spcBef>
                <a:spcPts val="1000"/>
              </a:spcBef>
              <a:buFont typeface="Arial"/>
              <a:buChar char="•"/>
            </a:pPr>
            <a:r>
              <a:rPr lang="en-US" sz="2400" b="1" dirty="0"/>
              <a:t>Step 5: </a:t>
            </a:r>
            <a:r>
              <a:rPr lang="en-US" sz="2400" dirty="0"/>
              <a:t>Create a Target Profile</a:t>
            </a:r>
          </a:p>
          <a:p>
            <a:pPr lvl="1">
              <a:spcBef>
                <a:spcPts val="1000"/>
              </a:spcBef>
              <a:buFont typeface="Arial"/>
              <a:buChar char="•"/>
            </a:pPr>
            <a:r>
              <a:rPr lang="en-US" sz="2000" dirty="0">
                <a:solidFill>
                  <a:schemeClr val="tx1">
                    <a:lumMod val="65000"/>
                    <a:lumOff val="35000"/>
                  </a:schemeClr>
                </a:solidFill>
              </a:rPr>
              <a:t>When used in conjunction with an Implementation Tier, characteristics of the Tier level should be reflected in the desired cybersecurity outcomes</a:t>
            </a:r>
            <a:r>
              <a:rPr lang="en-US" sz="2000" b="1" baseline="30000" dirty="0">
                <a:solidFill>
                  <a:schemeClr val="tx1">
                    <a:lumMod val="65000"/>
                    <a:lumOff val="35000"/>
                  </a:schemeClr>
                </a:solidFill>
              </a:rPr>
              <a:t>1.1</a:t>
            </a:r>
          </a:p>
          <a:p>
            <a:pPr>
              <a:spcBef>
                <a:spcPts val="1000"/>
              </a:spcBef>
              <a:buFont typeface="Arial"/>
              <a:buChar char="•"/>
            </a:pPr>
            <a:r>
              <a:rPr lang="en-US" sz="2400" b="1" dirty="0"/>
              <a:t>Step 6: </a:t>
            </a:r>
            <a:r>
              <a:rPr lang="en-US" sz="2400" dirty="0"/>
              <a:t>Determine, Analyze, and Prioritize Gaps</a:t>
            </a:r>
          </a:p>
          <a:p>
            <a:pPr>
              <a:spcBef>
                <a:spcPts val="1000"/>
              </a:spcBef>
              <a:buFont typeface="Arial"/>
              <a:buChar char="•"/>
            </a:pPr>
            <a:r>
              <a:rPr lang="en-US" sz="2400" b="1" dirty="0"/>
              <a:t>Step 7: </a:t>
            </a:r>
            <a:r>
              <a:rPr lang="en-US" sz="2400" dirty="0"/>
              <a:t>Implementation Action Plan</a:t>
            </a:r>
          </a:p>
        </p:txBody>
      </p:sp>
      <p:sp>
        <p:nvSpPr>
          <p:cNvPr id="14" name="Slide Number Placeholder 4"/>
          <p:cNvSpPr>
            <a:spLocks noGrp="1"/>
          </p:cNvSpPr>
          <p:nvPr>
            <p:ph type="sldNum" sz="quarter" idx="12"/>
          </p:nvPr>
        </p:nvSpPr>
        <p:spPr/>
        <p:txBody>
          <a:bodyPr/>
          <a:lstStyle/>
          <a:p>
            <a:pPr defTabSz="914400"/>
            <a:fld id="{C90B5FB4-1AE6-4CC4-B374-7CA8E5916470}" type="slidenum">
              <a:rPr lang="en-US" smtClean="0">
                <a:solidFill>
                  <a:prstClr val="black">
                    <a:tint val="75000"/>
                  </a:prstClr>
                </a:solidFill>
              </a:rPr>
              <a:pPr defTabSz="914400"/>
              <a:t>17</a:t>
            </a:fld>
            <a:endParaRPr lang="en-US" dirty="0">
              <a:solidFill>
                <a:prstClr val="black">
                  <a:tint val="75000"/>
                </a:prstClr>
              </a:solidFill>
            </a:endParaRPr>
          </a:p>
        </p:txBody>
      </p:sp>
      <p:sp>
        <p:nvSpPr>
          <p:cNvPr id="6" name="Title 3"/>
          <p:cNvSpPr txBox="1">
            <a:spLocks/>
          </p:cNvSpPr>
          <p:nvPr/>
        </p:nvSpPr>
        <p:spPr>
          <a:xfrm>
            <a:off x="253626" y="301753"/>
            <a:ext cx="8735773" cy="788494"/>
          </a:xfrm>
          <a:prstGeom prst="rect">
            <a:avLst/>
          </a:prstGeom>
        </p:spPr>
        <p:txBody>
          <a:bodyPr vert="horz" lIns="91440" tIns="45720" rIns="91440" bIns="45720" rtlCol="0" anchor="b">
            <a:noAutofit/>
          </a:bodyPr>
          <a:lstStyle>
            <a:lvl1pPr algn="l" defTabSz="685783" rtl="0" eaLnBrk="1" latinLnBrk="0" hangingPunct="1">
              <a:lnSpc>
                <a:spcPts val="1950"/>
              </a:lnSpc>
              <a:spcBef>
                <a:spcPct val="0"/>
              </a:spcBef>
              <a:buNone/>
              <a:defRPr sz="1800" b="1" u="none" kern="1200"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r>
              <a:rPr lang="en-US" sz="3600" dirty="0"/>
              <a:t>Framework Seven Step Process</a:t>
            </a:r>
            <a:br>
              <a:rPr lang="en-US" sz="3600" dirty="0"/>
            </a:br>
            <a:r>
              <a:rPr lang="en-US" b="0" i="1" dirty="0"/>
              <a:t>Gap Analysis Using Framework Profiles</a:t>
            </a:r>
            <a:endParaRPr lang="en-US" sz="1000" i="1" dirty="0">
              <a:latin typeface="Arial"/>
              <a:cs typeface="Arial"/>
            </a:endParaRPr>
          </a:p>
        </p:txBody>
      </p:sp>
    </p:spTree>
    <p:extLst>
      <p:ext uri="{BB962C8B-B14F-4D97-AF65-F5344CB8AC3E}">
        <p14:creationId xmlns:p14="http://schemas.microsoft.com/office/powerpoint/2010/main" val="2150121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2596454" y="6112936"/>
            <a:ext cx="691444" cy="6191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28600" y="337883"/>
            <a:ext cx="8458200" cy="762000"/>
          </a:xfrm>
        </p:spPr>
        <p:txBody>
          <a:bodyPr/>
          <a:lstStyle/>
          <a:p>
            <a:r>
              <a:rPr lang="en-US" sz="3200" dirty="0"/>
              <a:t>Resource and Budget Decisioning</a:t>
            </a:r>
            <a:br>
              <a:rPr lang="en-US" sz="3200" dirty="0"/>
            </a:br>
            <a:r>
              <a:rPr lang="en-US" sz="2000" b="0" i="1" dirty="0"/>
              <a:t>Framework supports operating decisions and improvement</a:t>
            </a:r>
            <a:endParaRPr lang="en-US" sz="1600" b="0" i="1" dirty="0"/>
          </a:p>
        </p:txBody>
      </p:sp>
      <p:sp>
        <p:nvSpPr>
          <p:cNvPr id="5" name="Slide Number Placeholder 4"/>
          <p:cNvSpPr>
            <a:spLocks noGrp="1"/>
          </p:cNvSpPr>
          <p:nvPr>
            <p:ph type="sldNum" sz="quarter" idx="12"/>
          </p:nvPr>
        </p:nvSpPr>
        <p:spPr/>
        <p:txBody>
          <a:bodyPr/>
          <a:lstStyle/>
          <a:p>
            <a:pPr defTabSz="914400"/>
            <a:fld id="{C90B5FB4-1AE6-4CC4-B374-7CA8E5916470}" type="slidenum">
              <a:rPr lang="en-US" smtClean="0">
                <a:solidFill>
                  <a:prstClr val="black">
                    <a:tint val="75000"/>
                  </a:prstClr>
                </a:solidFill>
              </a:rPr>
              <a:pPr defTabSz="914400"/>
              <a:t>18</a:t>
            </a:fld>
            <a:endParaRPr lang="en-US" dirty="0">
              <a:solidFill>
                <a:prstClr val="black">
                  <a:tint val="75000"/>
                </a:prst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983250818"/>
              </p:ext>
            </p:extLst>
          </p:nvPr>
        </p:nvGraphicFramePr>
        <p:xfrm>
          <a:off x="147413" y="2668499"/>
          <a:ext cx="8255250" cy="3101340"/>
        </p:xfrm>
        <a:graphic>
          <a:graphicData uri="http://schemas.openxmlformats.org/drawingml/2006/table">
            <a:tbl>
              <a:tblPr firstRow="1" firstCol="1" bandRow="1"/>
              <a:tblGrid>
                <a:gridCol w="1462813">
                  <a:extLst>
                    <a:ext uri="{9D8B030D-6E8A-4147-A177-3AD203B41FA5}">
                      <a16:colId xmlns:a16="http://schemas.microsoft.com/office/drawing/2014/main" val="20000"/>
                    </a:ext>
                  </a:extLst>
                </a:gridCol>
                <a:gridCol w="1288957">
                  <a:extLst>
                    <a:ext uri="{9D8B030D-6E8A-4147-A177-3AD203B41FA5}">
                      <a16:colId xmlns:a16="http://schemas.microsoft.com/office/drawing/2014/main" val="20001"/>
                    </a:ext>
                  </a:extLst>
                </a:gridCol>
                <a:gridCol w="1156395">
                  <a:extLst>
                    <a:ext uri="{9D8B030D-6E8A-4147-A177-3AD203B41FA5}">
                      <a16:colId xmlns:a16="http://schemas.microsoft.com/office/drawing/2014/main" val="20002"/>
                    </a:ext>
                  </a:extLst>
                </a:gridCol>
                <a:gridCol w="1156395">
                  <a:extLst>
                    <a:ext uri="{9D8B030D-6E8A-4147-A177-3AD203B41FA5}">
                      <a16:colId xmlns:a16="http://schemas.microsoft.com/office/drawing/2014/main" val="20003"/>
                    </a:ext>
                  </a:extLst>
                </a:gridCol>
                <a:gridCol w="1569128">
                  <a:extLst>
                    <a:ext uri="{9D8B030D-6E8A-4147-A177-3AD203B41FA5}">
                      <a16:colId xmlns:a16="http://schemas.microsoft.com/office/drawing/2014/main" val="20004"/>
                    </a:ext>
                  </a:extLst>
                </a:gridCol>
                <a:gridCol w="1621562">
                  <a:extLst>
                    <a:ext uri="{9D8B030D-6E8A-4147-A177-3AD203B41FA5}">
                      <a16:colId xmlns:a16="http://schemas.microsoft.com/office/drawing/2014/main" val="20005"/>
                    </a:ext>
                  </a:extLst>
                </a:gridCol>
              </a:tblGrid>
              <a:tr h="215318">
                <a:tc>
                  <a:txBody>
                    <a:bodyPr/>
                    <a:lstStyle/>
                    <a:p>
                      <a:pPr marL="0" marR="0" algn="ctr">
                        <a:spcBef>
                          <a:spcPts val="200"/>
                        </a:spcBef>
                        <a:spcAft>
                          <a:spcPts val="200"/>
                        </a:spcAft>
                      </a:pPr>
                      <a:r>
                        <a:rPr lang="en-US" sz="2800" b="1" dirty="0">
                          <a:solidFill>
                            <a:schemeClr val="tx1"/>
                          </a:solidFill>
                          <a:effectLst/>
                          <a:latin typeface="Times New Roman"/>
                          <a:ea typeface="Times New Roman"/>
                        </a:rPr>
                        <a:t>Sub-</a:t>
                      </a:r>
                    </a:p>
                    <a:p>
                      <a:pPr marL="0" marR="0" algn="ctr">
                        <a:spcBef>
                          <a:spcPts val="200"/>
                        </a:spcBef>
                        <a:spcAft>
                          <a:spcPts val="200"/>
                        </a:spcAft>
                      </a:pPr>
                      <a:r>
                        <a:rPr lang="en-US" sz="2800" b="1" dirty="0">
                          <a:solidFill>
                            <a:schemeClr val="tx1"/>
                          </a:solidFill>
                          <a:effectLst/>
                          <a:latin typeface="Times New Roman"/>
                          <a:ea typeface="Times New Roman"/>
                        </a:rPr>
                        <a:t>category</a:t>
                      </a:r>
                    </a:p>
                  </a:txBody>
                  <a:tcPr marL="30687" marR="3068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200"/>
                        </a:spcBef>
                        <a:spcAft>
                          <a:spcPts val="200"/>
                        </a:spcAft>
                      </a:pPr>
                      <a:r>
                        <a:rPr lang="en-US" sz="2800" b="1" dirty="0">
                          <a:solidFill>
                            <a:schemeClr val="tx1"/>
                          </a:solidFill>
                          <a:effectLst/>
                          <a:latin typeface="Times New Roman"/>
                          <a:ea typeface="Times New Roman"/>
                        </a:rPr>
                        <a:t>Priority</a:t>
                      </a:r>
                    </a:p>
                  </a:txBody>
                  <a:tcPr marL="30687" marR="3068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200"/>
                        </a:spcBef>
                        <a:spcAft>
                          <a:spcPts val="200"/>
                        </a:spcAft>
                      </a:pPr>
                      <a:r>
                        <a:rPr lang="en-US" sz="2800" b="1" dirty="0">
                          <a:solidFill>
                            <a:schemeClr val="tx1"/>
                          </a:solidFill>
                          <a:effectLst/>
                          <a:latin typeface="Times New Roman"/>
                          <a:ea typeface="Times New Roman"/>
                        </a:rPr>
                        <a:t>Gaps</a:t>
                      </a:r>
                    </a:p>
                  </a:txBody>
                  <a:tcPr marL="30687" marR="3068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200"/>
                        </a:spcBef>
                        <a:spcAft>
                          <a:spcPts val="200"/>
                        </a:spcAft>
                      </a:pPr>
                      <a:r>
                        <a:rPr lang="en-US" sz="2800" b="1" dirty="0">
                          <a:solidFill>
                            <a:schemeClr val="tx1"/>
                          </a:solidFill>
                          <a:effectLst/>
                          <a:latin typeface="Times New Roman"/>
                          <a:ea typeface="Times New Roman"/>
                        </a:rPr>
                        <a:t>Budget</a:t>
                      </a:r>
                    </a:p>
                  </a:txBody>
                  <a:tcPr marL="30687" marR="3068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200"/>
                        </a:spcBef>
                        <a:spcAft>
                          <a:spcPts val="200"/>
                        </a:spcAft>
                      </a:pPr>
                      <a:r>
                        <a:rPr lang="en-US" sz="2800" b="1" dirty="0">
                          <a:solidFill>
                            <a:schemeClr val="tx1"/>
                          </a:solidFill>
                          <a:effectLst/>
                          <a:latin typeface="Times New Roman"/>
                          <a:ea typeface="Times New Roman"/>
                        </a:rPr>
                        <a:t>Year 1 Activities</a:t>
                      </a:r>
                    </a:p>
                  </a:txBody>
                  <a:tcPr marL="30687" marR="3068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200"/>
                        </a:spcBef>
                        <a:spcAft>
                          <a:spcPts val="200"/>
                        </a:spcAft>
                      </a:pPr>
                      <a:r>
                        <a:rPr lang="en-US" sz="2800" b="1" dirty="0">
                          <a:solidFill>
                            <a:schemeClr val="tx1"/>
                          </a:solidFill>
                          <a:effectLst/>
                          <a:latin typeface="Times New Roman"/>
                          <a:ea typeface="Times New Roman"/>
                        </a:rPr>
                        <a:t>Year 2 Activities</a:t>
                      </a:r>
                    </a:p>
                  </a:txBody>
                  <a:tcPr marL="30687" marR="3068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0214">
                <a:tc>
                  <a:txBody>
                    <a:bodyPr/>
                    <a:lstStyle/>
                    <a:p>
                      <a:pPr algn="ctr" fontAlgn="b">
                        <a:spcAft>
                          <a:spcPts val="0"/>
                        </a:spcAft>
                      </a:pPr>
                      <a:r>
                        <a:rPr lang="en-US" sz="2800" b="0" i="0" u="none" strike="noStrike" dirty="0">
                          <a:solidFill>
                            <a:srgbClr val="000000"/>
                          </a:solidFill>
                          <a:effectLst/>
                          <a:latin typeface="+mn-lt"/>
                        </a:rPr>
                        <a:t>1</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moderate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small</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endParaRPr lang="en-US" sz="2800" b="0" i="0" u="none" strike="noStrike" dirty="0">
                        <a:solidFill>
                          <a:srgbClr val="000000"/>
                        </a:solidFill>
                        <a:effectLst/>
                        <a:latin typeface="+mn-lt"/>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800" b="0" i="0" u="none" strike="noStrike" dirty="0">
                          <a:solidFill>
                            <a:srgbClr val="000000"/>
                          </a:solidFill>
                          <a:effectLst/>
                          <a:latin typeface="+mn-lt"/>
                        </a:rPr>
                        <a:t>X</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1"/>
                  </a:ext>
                </a:extLst>
              </a:tr>
              <a:tr h="394446">
                <a:tc>
                  <a:txBody>
                    <a:bodyPr/>
                    <a:lstStyle/>
                    <a:p>
                      <a:pPr algn="ctr" fontAlgn="b">
                        <a:spcAft>
                          <a:spcPts val="0"/>
                        </a:spcAft>
                      </a:pPr>
                      <a:r>
                        <a:rPr lang="en-US" sz="2800" b="0" i="0" u="none" strike="noStrike" dirty="0">
                          <a:solidFill>
                            <a:srgbClr val="000000"/>
                          </a:solidFill>
                          <a:effectLst/>
                          <a:latin typeface="+mn-lt"/>
                        </a:rPr>
                        <a:t>2</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high</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large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800" b="0" i="0" u="none" strike="noStrike" dirty="0">
                          <a:solidFill>
                            <a:srgbClr val="000000"/>
                          </a:solidFill>
                          <a:effectLst/>
                          <a:latin typeface="+mn-lt"/>
                        </a:rPr>
                        <a:t>X</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endParaRPr lang="en-US" sz="2800" b="0" i="0" u="none" strike="noStrike" dirty="0">
                        <a:solidFill>
                          <a:srgbClr val="000000"/>
                        </a:solidFill>
                        <a:effectLst/>
                        <a:latin typeface="+mn-lt"/>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2"/>
                  </a:ext>
                </a:extLst>
              </a:tr>
              <a:tr h="361308">
                <a:tc>
                  <a:txBody>
                    <a:bodyPr/>
                    <a:lstStyle/>
                    <a:p>
                      <a:pPr algn="ctr" fontAlgn="b">
                        <a:spcAft>
                          <a:spcPts val="0"/>
                        </a:spcAft>
                      </a:pPr>
                      <a:r>
                        <a:rPr lang="en-US" sz="2800" b="0" i="0" u="none" strike="noStrike" dirty="0">
                          <a:solidFill>
                            <a:srgbClr val="000000"/>
                          </a:solidFill>
                          <a:effectLst/>
                          <a:latin typeface="+mn-lt"/>
                        </a:rPr>
                        <a:t>3</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moderate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medium</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800" b="0" i="0" u="none" strike="noStrike" dirty="0">
                          <a:solidFill>
                            <a:schemeClr val="tx1"/>
                          </a:solidFill>
                          <a:effectLst/>
                          <a:latin typeface="+mn-lt"/>
                        </a:rPr>
                        <a:t>X</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endParaRPr lang="en-US" sz="2800" b="0" i="0" u="none" strike="noStrike" dirty="0">
                        <a:solidFill>
                          <a:schemeClr val="tx1"/>
                        </a:solidFill>
                        <a:effectLst/>
                        <a:latin typeface="+mn-lt"/>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3"/>
                  </a:ext>
                </a:extLst>
              </a:tr>
              <a:tr h="300360">
                <a:tc>
                  <a:txBody>
                    <a:bodyPr/>
                    <a:lstStyle/>
                    <a:p>
                      <a:pPr algn="ctr" fontAlgn="b">
                        <a:spcAft>
                          <a:spcPts val="0"/>
                        </a:spcAft>
                      </a:pPr>
                      <a:r>
                        <a:rPr lang="en-US" sz="28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endParaRPr lang="en-US" sz="2800" b="0" i="0" u="none" strike="noStrike" dirty="0">
                        <a:solidFill>
                          <a:srgbClr val="000000"/>
                        </a:solidFill>
                        <a:effectLst/>
                        <a:latin typeface="+mn-lt"/>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endParaRPr lang="en-US" sz="2800" b="0" i="0" u="none" strike="noStrike" dirty="0">
                        <a:solidFill>
                          <a:srgbClr val="000000"/>
                        </a:solidFill>
                        <a:effectLst/>
                        <a:latin typeface="+mn-lt"/>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4"/>
                  </a:ext>
                </a:extLst>
              </a:tr>
              <a:tr h="294157">
                <a:tc>
                  <a:txBody>
                    <a:bodyPr/>
                    <a:lstStyle/>
                    <a:p>
                      <a:pPr algn="ctr" fontAlgn="b">
                        <a:spcAft>
                          <a:spcPts val="0"/>
                        </a:spcAft>
                      </a:pPr>
                      <a:r>
                        <a:rPr lang="en-US" sz="2800" b="0" i="0" u="none" strike="noStrike" dirty="0">
                          <a:solidFill>
                            <a:srgbClr val="000000"/>
                          </a:solidFill>
                          <a:effectLst/>
                          <a:latin typeface="+mn-lt"/>
                        </a:rPr>
                        <a:t>108</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moderate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none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endParaRPr lang="en-US" sz="2800" b="0" i="0" u="none" strike="noStrike" dirty="0">
                        <a:solidFill>
                          <a:srgbClr val="000000"/>
                        </a:solidFill>
                        <a:effectLst/>
                        <a:latin typeface="+mn-lt"/>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000" b="0" i="0" u="none" strike="noStrike" dirty="0">
                          <a:solidFill>
                            <a:srgbClr val="000000"/>
                          </a:solidFill>
                          <a:effectLst/>
                          <a:latin typeface="+mn-lt"/>
                        </a:rPr>
                        <a:t>reassess</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5"/>
                  </a:ext>
                </a:extLst>
              </a:tr>
            </a:tbl>
          </a:graphicData>
        </a:graphic>
      </p:graphicFrame>
      <p:sp>
        <p:nvSpPr>
          <p:cNvPr id="2" name="Diamond 1"/>
          <p:cNvSpPr>
            <a:spLocks noChangeAspect="1"/>
          </p:cNvSpPr>
          <p:nvPr/>
        </p:nvSpPr>
        <p:spPr>
          <a:xfrm>
            <a:off x="4525645" y="1124284"/>
            <a:ext cx="1371600" cy="137160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As-Is</a:t>
            </a:r>
          </a:p>
        </p:txBody>
      </p:sp>
      <p:grpSp>
        <p:nvGrpSpPr>
          <p:cNvPr id="47" name="Group 46"/>
          <p:cNvGrpSpPr>
            <a:grpSpLocks noChangeAspect="1"/>
          </p:cNvGrpSpPr>
          <p:nvPr/>
        </p:nvGrpSpPr>
        <p:grpSpPr>
          <a:xfrm>
            <a:off x="6099668" y="1135624"/>
            <a:ext cx="2962628" cy="1371600"/>
            <a:chOff x="5289723" y="1171220"/>
            <a:chExt cx="3659722" cy="1694329"/>
          </a:xfrm>
        </p:grpSpPr>
        <p:sp>
          <p:nvSpPr>
            <p:cNvPr id="16" name="Diamond 15"/>
            <p:cNvSpPr>
              <a:spLocks noChangeAspect="1"/>
            </p:cNvSpPr>
            <p:nvPr/>
          </p:nvSpPr>
          <p:spPr>
            <a:xfrm>
              <a:off x="5289723" y="1171220"/>
              <a:ext cx="1694331" cy="1694329"/>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Year 1</a:t>
              </a:r>
            </a:p>
            <a:p>
              <a:pPr algn="ctr"/>
              <a:r>
                <a:rPr lang="en-US" sz="1400" dirty="0"/>
                <a:t>To-Be</a:t>
              </a:r>
            </a:p>
          </p:txBody>
        </p:sp>
        <p:sp>
          <p:nvSpPr>
            <p:cNvPr id="18" name="Diamond 17"/>
            <p:cNvSpPr>
              <a:spLocks noChangeAspect="1"/>
            </p:cNvSpPr>
            <p:nvPr/>
          </p:nvSpPr>
          <p:spPr>
            <a:xfrm>
              <a:off x="7255116" y="1171220"/>
              <a:ext cx="1694329" cy="1694329"/>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Year 2</a:t>
              </a:r>
            </a:p>
            <a:p>
              <a:pPr algn="ctr"/>
              <a:r>
                <a:rPr lang="en-US" sz="1400" dirty="0"/>
                <a:t>To-Be</a:t>
              </a:r>
            </a:p>
          </p:txBody>
        </p:sp>
      </p:grpSp>
    </p:spTree>
    <p:extLst>
      <p:ext uri="{BB962C8B-B14F-4D97-AF65-F5344CB8AC3E}">
        <p14:creationId xmlns:p14="http://schemas.microsoft.com/office/powerpoint/2010/main" val="2326392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2596454" y="6112936"/>
            <a:ext cx="691444" cy="6191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28600" y="337883"/>
            <a:ext cx="8458200" cy="762000"/>
          </a:xfrm>
        </p:spPr>
        <p:txBody>
          <a:bodyPr/>
          <a:lstStyle/>
          <a:p>
            <a:r>
              <a:rPr lang="en-US" sz="3200" dirty="0"/>
              <a:t>Resource and Budget Decisioning</a:t>
            </a:r>
            <a:br>
              <a:rPr lang="en-US" sz="3200" dirty="0"/>
            </a:br>
            <a:r>
              <a:rPr lang="en-US" sz="2000" b="0" i="1" dirty="0"/>
              <a:t>Framework supports operating decisions and improvement</a:t>
            </a:r>
            <a:endParaRPr lang="en-US" sz="1600" b="0" i="1" dirty="0"/>
          </a:p>
        </p:txBody>
      </p:sp>
      <p:sp>
        <p:nvSpPr>
          <p:cNvPr id="5" name="Slide Number Placeholder 4"/>
          <p:cNvSpPr>
            <a:spLocks noGrp="1"/>
          </p:cNvSpPr>
          <p:nvPr>
            <p:ph type="sldNum" sz="quarter" idx="12"/>
          </p:nvPr>
        </p:nvSpPr>
        <p:spPr/>
        <p:txBody>
          <a:bodyPr/>
          <a:lstStyle/>
          <a:p>
            <a:pPr defTabSz="914400"/>
            <a:endParaRPr lang="en-US" dirty="0">
              <a:solidFill>
                <a:prstClr val="black">
                  <a:tint val="75000"/>
                </a:prstClr>
              </a:solidFill>
            </a:endParaRPr>
          </a:p>
          <a:p>
            <a:pPr defTabSz="914400"/>
            <a:fld id="{C90B5FB4-1AE6-4CC4-B374-7CA8E5916470}" type="slidenum">
              <a:rPr lang="en-US" smtClean="0">
                <a:solidFill>
                  <a:prstClr val="black">
                    <a:tint val="75000"/>
                  </a:prstClr>
                </a:solidFill>
              </a:rPr>
              <a:pPr defTabSz="914400"/>
              <a:t>19</a:t>
            </a:fld>
            <a:endParaRPr lang="en-US" dirty="0">
              <a:solidFill>
                <a:prstClr val="black">
                  <a:tint val="75000"/>
                </a:prstClr>
              </a:solidFill>
            </a:endParaRPr>
          </a:p>
        </p:txBody>
      </p:sp>
      <p:graphicFrame>
        <p:nvGraphicFramePr>
          <p:cNvPr id="10" name="Table 9"/>
          <p:cNvGraphicFramePr>
            <a:graphicFrameLocks noGrp="1"/>
          </p:cNvGraphicFramePr>
          <p:nvPr>
            <p:extLst/>
          </p:nvPr>
        </p:nvGraphicFramePr>
        <p:xfrm>
          <a:off x="147413" y="2668499"/>
          <a:ext cx="8255250" cy="3101340"/>
        </p:xfrm>
        <a:graphic>
          <a:graphicData uri="http://schemas.openxmlformats.org/drawingml/2006/table">
            <a:tbl>
              <a:tblPr firstRow="1" firstCol="1" bandRow="1"/>
              <a:tblGrid>
                <a:gridCol w="1462813">
                  <a:extLst>
                    <a:ext uri="{9D8B030D-6E8A-4147-A177-3AD203B41FA5}">
                      <a16:colId xmlns:a16="http://schemas.microsoft.com/office/drawing/2014/main" val="20000"/>
                    </a:ext>
                  </a:extLst>
                </a:gridCol>
                <a:gridCol w="1288957">
                  <a:extLst>
                    <a:ext uri="{9D8B030D-6E8A-4147-A177-3AD203B41FA5}">
                      <a16:colId xmlns:a16="http://schemas.microsoft.com/office/drawing/2014/main" val="20001"/>
                    </a:ext>
                  </a:extLst>
                </a:gridCol>
                <a:gridCol w="1156395">
                  <a:extLst>
                    <a:ext uri="{9D8B030D-6E8A-4147-A177-3AD203B41FA5}">
                      <a16:colId xmlns:a16="http://schemas.microsoft.com/office/drawing/2014/main" val="20002"/>
                    </a:ext>
                  </a:extLst>
                </a:gridCol>
                <a:gridCol w="1156395">
                  <a:extLst>
                    <a:ext uri="{9D8B030D-6E8A-4147-A177-3AD203B41FA5}">
                      <a16:colId xmlns:a16="http://schemas.microsoft.com/office/drawing/2014/main" val="20003"/>
                    </a:ext>
                  </a:extLst>
                </a:gridCol>
                <a:gridCol w="1569128">
                  <a:extLst>
                    <a:ext uri="{9D8B030D-6E8A-4147-A177-3AD203B41FA5}">
                      <a16:colId xmlns:a16="http://schemas.microsoft.com/office/drawing/2014/main" val="20004"/>
                    </a:ext>
                  </a:extLst>
                </a:gridCol>
                <a:gridCol w="1621562">
                  <a:extLst>
                    <a:ext uri="{9D8B030D-6E8A-4147-A177-3AD203B41FA5}">
                      <a16:colId xmlns:a16="http://schemas.microsoft.com/office/drawing/2014/main" val="20005"/>
                    </a:ext>
                  </a:extLst>
                </a:gridCol>
              </a:tblGrid>
              <a:tr h="215318">
                <a:tc>
                  <a:txBody>
                    <a:bodyPr/>
                    <a:lstStyle/>
                    <a:p>
                      <a:pPr marL="0" marR="0" algn="ctr">
                        <a:spcBef>
                          <a:spcPts val="200"/>
                        </a:spcBef>
                        <a:spcAft>
                          <a:spcPts val="200"/>
                        </a:spcAft>
                      </a:pPr>
                      <a:r>
                        <a:rPr lang="en-US" sz="2800" b="1" dirty="0">
                          <a:solidFill>
                            <a:schemeClr val="tx1"/>
                          </a:solidFill>
                          <a:effectLst/>
                          <a:latin typeface="Times New Roman"/>
                          <a:ea typeface="Times New Roman"/>
                        </a:rPr>
                        <a:t>Sub-</a:t>
                      </a:r>
                    </a:p>
                    <a:p>
                      <a:pPr marL="0" marR="0" algn="ctr">
                        <a:spcBef>
                          <a:spcPts val="200"/>
                        </a:spcBef>
                        <a:spcAft>
                          <a:spcPts val="200"/>
                        </a:spcAft>
                      </a:pPr>
                      <a:r>
                        <a:rPr lang="en-US" sz="2800" b="1" dirty="0">
                          <a:solidFill>
                            <a:schemeClr val="tx1"/>
                          </a:solidFill>
                          <a:effectLst/>
                          <a:latin typeface="Times New Roman"/>
                          <a:ea typeface="Times New Roman"/>
                        </a:rPr>
                        <a:t>category</a:t>
                      </a:r>
                    </a:p>
                  </a:txBody>
                  <a:tcPr marL="30687" marR="3068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200"/>
                        </a:spcBef>
                        <a:spcAft>
                          <a:spcPts val="200"/>
                        </a:spcAft>
                      </a:pPr>
                      <a:r>
                        <a:rPr lang="en-US" sz="2800" b="1" dirty="0">
                          <a:solidFill>
                            <a:schemeClr val="tx1"/>
                          </a:solidFill>
                          <a:effectLst/>
                          <a:latin typeface="Times New Roman"/>
                          <a:ea typeface="Times New Roman"/>
                        </a:rPr>
                        <a:t>Priority</a:t>
                      </a:r>
                    </a:p>
                  </a:txBody>
                  <a:tcPr marL="30687" marR="3068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200"/>
                        </a:spcBef>
                        <a:spcAft>
                          <a:spcPts val="200"/>
                        </a:spcAft>
                      </a:pPr>
                      <a:r>
                        <a:rPr lang="en-US" sz="2800" b="1" dirty="0">
                          <a:solidFill>
                            <a:schemeClr val="tx1"/>
                          </a:solidFill>
                          <a:effectLst/>
                          <a:latin typeface="Times New Roman"/>
                          <a:ea typeface="Times New Roman"/>
                        </a:rPr>
                        <a:t>Gaps</a:t>
                      </a:r>
                    </a:p>
                  </a:txBody>
                  <a:tcPr marL="30687" marR="3068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200"/>
                        </a:spcBef>
                        <a:spcAft>
                          <a:spcPts val="200"/>
                        </a:spcAft>
                      </a:pPr>
                      <a:r>
                        <a:rPr lang="en-US" sz="2800" b="1" dirty="0">
                          <a:solidFill>
                            <a:schemeClr val="tx1"/>
                          </a:solidFill>
                          <a:effectLst/>
                          <a:latin typeface="Times New Roman"/>
                          <a:ea typeface="Times New Roman"/>
                        </a:rPr>
                        <a:t>Budget</a:t>
                      </a:r>
                    </a:p>
                  </a:txBody>
                  <a:tcPr marL="30687" marR="3068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200"/>
                        </a:spcBef>
                        <a:spcAft>
                          <a:spcPts val="200"/>
                        </a:spcAft>
                      </a:pPr>
                      <a:r>
                        <a:rPr lang="en-US" sz="2800" b="1" dirty="0">
                          <a:solidFill>
                            <a:schemeClr val="tx1"/>
                          </a:solidFill>
                          <a:effectLst/>
                          <a:latin typeface="Times New Roman"/>
                          <a:ea typeface="Times New Roman"/>
                        </a:rPr>
                        <a:t>Year 1 Activities</a:t>
                      </a:r>
                    </a:p>
                  </a:txBody>
                  <a:tcPr marL="30687" marR="3068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200"/>
                        </a:spcBef>
                        <a:spcAft>
                          <a:spcPts val="200"/>
                        </a:spcAft>
                      </a:pPr>
                      <a:r>
                        <a:rPr lang="en-US" sz="2800" b="1" dirty="0">
                          <a:solidFill>
                            <a:schemeClr val="tx1"/>
                          </a:solidFill>
                          <a:effectLst/>
                          <a:latin typeface="Times New Roman"/>
                          <a:ea typeface="Times New Roman"/>
                        </a:rPr>
                        <a:t>Year 2 Activities</a:t>
                      </a:r>
                    </a:p>
                  </a:txBody>
                  <a:tcPr marL="30687" marR="3068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0214">
                <a:tc>
                  <a:txBody>
                    <a:bodyPr/>
                    <a:lstStyle/>
                    <a:p>
                      <a:pPr algn="ctr" fontAlgn="b">
                        <a:spcAft>
                          <a:spcPts val="0"/>
                        </a:spcAft>
                      </a:pPr>
                      <a:r>
                        <a:rPr lang="en-US" sz="2800" b="0" i="0" u="none" strike="noStrike" dirty="0">
                          <a:solidFill>
                            <a:srgbClr val="000000"/>
                          </a:solidFill>
                          <a:effectLst/>
                          <a:latin typeface="+mn-lt"/>
                        </a:rPr>
                        <a:t>1</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moderate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small</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endParaRPr lang="en-US" sz="2800" b="0" i="0" u="none" strike="noStrike" dirty="0">
                        <a:solidFill>
                          <a:srgbClr val="000000"/>
                        </a:solidFill>
                        <a:effectLst/>
                        <a:latin typeface="+mn-lt"/>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800" b="0" i="0" u="none" strike="noStrike" dirty="0">
                          <a:solidFill>
                            <a:srgbClr val="000000"/>
                          </a:solidFill>
                          <a:effectLst/>
                          <a:latin typeface="+mn-lt"/>
                        </a:rPr>
                        <a:t>X</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1"/>
                  </a:ext>
                </a:extLst>
              </a:tr>
              <a:tr h="394446">
                <a:tc>
                  <a:txBody>
                    <a:bodyPr/>
                    <a:lstStyle/>
                    <a:p>
                      <a:pPr algn="ctr" fontAlgn="b">
                        <a:spcAft>
                          <a:spcPts val="0"/>
                        </a:spcAft>
                      </a:pPr>
                      <a:r>
                        <a:rPr lang="en-US" sz="2800" b="0" i="0" u="none" strike="noStrike" dirty="0">
                          <a:solidFill>
                            <a:srgbClr val="000000"/>
                          </a:solidFill>
                          <a:effectLst/>
                          <a:latin typeface="+mn-lt"/>
                        </a:rPr>
                        <a:t>2</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high</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large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800" b="0" i="0" u="none" strike="noStrike" dirty="0">
                          <a:solidFill>
                            <a:srgbClr val="000000"/>
                          </a:solidFill>
                          <a:effectLst/>
                          <a:latin typeface="+mn-lt"/>
                        </a:rPr>
                        <a:t>X</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endParaRPr lang="en-US" sz="2800" b="0" i="0" u="none" strike="noStrike" dirty="0">
                        <a:solidFill>
                          <a:srgbClr val="000000"/>
                        </a:solidFill>
                        <a:effectLst/>
                        <a:latin typeface="+mn-lt"/>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2"/>
                  </a:ext>
                </a:extLst>
              </a:tr>
              <a:tr h="361308">
                <a:tc>
                  <a:txBody>
                    <a:bodyPr/>
                    <a:lstStyle/>
                    <a:p>
                      <a:pPr algn="ctr" fontAlgn="b">
                        <a:spcAft>
                          <a:spcPts val="0"/>
                        </a:spcAft>
                      </a:pPr>
                      <a:r>
                        <a:rPr lang="en-US" sz="2800" b="0" i="0" u="none" strike="noStrike" dirty="0">
                          <a:solidFill>
                            <a:srgbClr val="000000"/>
                          </a:solidFill>
                          <a:effectLst/>
                          <a:latin typeface="+mn-lt"/>
                        </a:rPr>
                        <a:t>3</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moderate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medium</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800" b="0" i="0" u="none" strike="noStrike" dirty="0">
                          <a:solidFill>
                            <a:schemeClr val="tx1"/>
                          </a:solidFill>
                          <a:effectLst/>
                          <a:latin typeface="+mn-lt"/>
                        </a:rPr>
                        <a:t>X</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endParaRPr lang="en-US" sz="2800" b="0" i="0" u="none" strike="noStrike" dirty="0">
                        <a:solidFill>
                          <a:schemeClr val="tx1"/>
                        </a:solidFill>
                        <a:effectLst/>
                        <a:latin typeface="+mn-lt"/>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3"/>
                  </a:ext>
                </a:extLst>
              </a:tr>
              <a:tr h="300360">
                <a:tc>
                  <a:txBody>
                    <a:bodyPr/>
                    <a:lstStyle/>
                    <a:p>
                      <a:pPr algn="ctr" fontAlgn="b">
                        <a:spcAft>
                          <a:spcPts val="0"/>
                        </a:spcAft>
                      </a:pPr>
                      <a:r>
                        <a:rPr lang="en-US" sz="28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endParaRPr lang="en-US" sz="2800" b="0" i="0" u="none" strike="noStrike" dirty="0">
                        <a:solidFill>
                          <a:srgbClr val="000000"/>
                        </a:solidFill>
                        <a:effectLst/>
                        <a:latin typeface="+mn-lt"/>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endParaRPr lang="en-US" sz="2800" b="0" i="0" u="none" strike="noStrike" dirty="0">
                        <a:solidFill>
                          <a:srgbClr val="000000"/>
                        </a:solidFill>
                        <a:effectLst/>
                        <a:latin typeface="+mn-lt"/>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4"/>
                  </a:ext>
                </a:extLst>
              </a:tr>
              <a:tr h="294157">
                <a:tc>
                  <a:txBody>
                    <a:bodyPr/>
                    <a:lstStyle/>
                    <a:p>
                      <a:pPr algn="ctr" fontAlgn="b">
                        <a:spcAft>
                          <a:spcPts val="0"/>
                        </a:spcAft>
                      </a:pPr>
                      <a:r>
                        <a:rPr lang="en-US" sz="2800" b="0" i="0" u="none" strike="noStrike" dirty="0">
                          <a:solidFill>
                            <a:srgbClr val="000000"/>
                          </a:solidFill>
                          <a:effectLst/>
                          <a:latin typeface="+mn-lt"/>
                        </a:rPr>
                        <a:t>108</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moderate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none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400" b="0" i="0" u="none" strike="noStrike" dirty="0">
                          <a:solidFill>
                            <a:srgbClr val="000000"/>
                          </a:solidFill>
                          <a:effectLst/>
                          <a:latin typeface="+mn-lt"/>
                        </a:rPr>
                        <a:t>$$</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endParaRPr lang="en-US" sz="2800" b="0" i="0" u="none" strike="noStrike" dirty="0">
                        <a:solidFill>
                          <a:srgbClr val="000000"/>
                        </a:solidFill>
                        <a:effectLst/>
                        <a:latin typeface="+mn-lt"/>
                      </a:endParaRP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spcAft>
                          <a:spcPts val="0"/>
                        </a:spcAft>
                      </a:pPr>
                      <a:r>
                        <a:rPr lang="en-US" sz="2000" b="0" i="0" u="none" strike="noStrike" dirty="0">
                          <a:solidFill>
                            <a:srgbClr val="000000"/>
                          </a:solidFill>
                          <a:effectLst/>
                          <a:latin typeface="+mn-lt"/>
                        </a:rPr>
                        <a:t>reassess</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0005"/>
                  </a:ext>
                </a:extLst>
              </a:tr>
            </a:tbl>
          </a:graphicData>
        </a:graphic>
      </p:graphicFrame>
      <p:sp>
        <p:nvSpPr>
          <p:cNvPr id="2" name="Diamond 1"/>
          <p:cNvSpPr>
            <a:spLocks noChangeAspect="1"/>
          </p:cNvSpPr>
          <p:nvPr/>
        </p:nvSpPr>
        <p:spPr>
          <a:xfrm>
            <a:off x="4525645" y="1124284"/>
            <a:ext cx="1371600" cy="137160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As-Is</a:t>
            </a:r>
          </a:p>
        </p:txBody>
      </p:sp>
      <p:grpSp>
        <p:nvGrpSpPr>
          <p:cNvPr id="47" name="Group 46"/>
          <p:cNvGrpSpPr>
            <a:grpSpLocks noChangeAspect="1"/>
          </p:cNvGrpSpPr>
          <p:nvPr/>
        </p:nvGrpSpPr>
        <p:grpSpPr>
          <a:xfrm>
            <a:off x="6099668" y="1135624"/>
            <a:ext cx="2962628" cy="1371600"/>
            <a:chOff x="5289723" y="1171220"/>
            <a:chExt cx="3659722" cy="1694329"/>
          </a:xfrm>
        </p:grpSpPr>
        <p:sp>
          <p:nvSpPr>
            <p:cNvPr id="16" name="Diamond 15"/>
            <p:cNvSpPr>
              <a:spLocks noChangeAspect="1"/>
            </p:cNvSpPr>
            <p:nvPr/>
          </p:nvSpPr>
          <p:spPr>
            <a:xfrm>
              <a:off x="5289723" y="1171220"/>
              <a:ext cx="1694331" cy="1694329"/>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Year 1</a:t>
              </a:r>
            </a:p>
            <a:p>
              <a:pPr algn="ctr"/>
              <a:r>
                <a:rPr lang="en-US" sz="1400" dirty="0"/>
                <a:t>To-Be</a:t>
              </a:r>
            </a:p>
          </p:txBody>
        </p:sp>
        <p:sp>
          <p:nvSpPr>
            <p:cNvPr id="18" name="Diamond 17"/>
            <p:cNvSpPr>
              <a:spLocks noChangeAspect="1"/>
            </p:cNvSpPr>
            <p:nvPr/>
          </p:nvSpPr>
          <p:spPr>
            <a:xfrm>
              <a:off x="7255116" y="1171220"/>
              <a:ext cx="1694329" cy="1694329"/>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Year 2</a:t>
              </a:r>
            </a:p>
            <a:p>
              <a:pPr algn="ctr"/>
              <a:r>
                <a:rPr lang="en-US" sz="1400" dirty="0"/>
                <a:t>To-Be</a:t>
              </a:r>
            </a:p>
          </p:txBody>
        </p:sp>
      </p:grpSp>
      <p:sp>
        <p:nvSpPr>
          <p:cNvPr id="6" name="Rectangle 5">
            <a:extLst>
              <a:ext uri="{FF2B5EF4-FFF2-40B4-BE49-F238E27FC236}">
                <a16:creationId xmlns:a16="http://schemas.microsoft.com/office/drawing/2014/main" id="{847ED003-3B12-4A42-9106-8E1E8DEFDBCE}"/>
              </a:ext>
            </a:extLst>
          </p:cNvPr>
          <p:cNvSpPr/>
          <p:nvPr/>
        </p:nvSpPr>
        <p:spPr>
          <a:xfrm>
            <a:off x="164998" y="2662278"/>
            <a:ext cx="2736464" cy="393339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2400" b="1" dirty="0">
              <a:solidFill>
                <a:schemeClr val="tx1">
                  <a:lumMod val="85000"/>
                  <a:lumOff val="15000"/>
                </a:schemeClr>
              </a:solidFill>
            </a:endParaRPr>
          </a:p>
          <a:p>
            <a:pPr algn="ctr"/>
            <a:r>
              <a:rPr lang="en-US" sz="2400" b="1" dirty="0">
                <a:solidFill>
                  <a:schemeClr val="tx1">
                    <a:lumMod val="85000"/>
                    <a:lumOff val="15000"/>
                  </a:schemeClr>
                </a:solidFill>
              </a:rPr>
              <a:t>Step 5</a:t>
            </a:r>
          </a:p>
          <a:p>
            <a:pPr algn="ctr"/>
            <a:r>
              <a:rPr lang="en-US" sz="2400" b="1" dirty="0">
                <a:solidFill>
                  <a:schemeClr val="tx1">
                    <a:lumMod val="85000"/>
                    <a:lumOff val="15000"/>
                  </a:schemeClr>
                </a:solidFill>
              </a:rPr>
              <a:t>Target Profile</a:t>
            </a:r>
          </a:p>
        </p:txBody>
      </p:sp>
      <p:sp>
        <p:nvSpPr>
          <p:cNvPr id="12" name="Rectangle 11">
            <a:extLst>
              <a:ext uri="{FF2B5EF4-FFF2-40B4-BE49-F238E27FC236}">
                <a16:creationId xmlns:a16="http://schemas.microsoft.com/office/drawing/2014/main" id="{CAD5D3BD-875B-884A-A286-AADC4B3B7EAC}"/>
              </a:ext>
            </a:extLst>
          </p:cNvPr>
          <p:cNvSpPr/>
          <p:nvPr/>
        </p:nvSpPr>
        <p:spPr>
          <a:xfrm>
            <a:off x="2906806" y="2662278"/>
            <a:ext cx="2333409" cy="393339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b="1" dirty="0">
                <a:solidFill>
                  <a:schemeClr val="tx1">
                    <a:lumMod val="85000"/>
                    <a:lumOff val="15000"/>
                  </a:schemeClr>
                </a:solidFill>
              </a:rPr>
              <a:t>Step 6</a:t>
            </a:r>
          </a:p>
          <a:p>
            <a:pPr algn="ctr"/>
            <a:endParaRPr lang="en-US" sz="2400" b="1" dirty="0">
              <a:solidFill>
                <a:schemeClr val="tx1">
                  <a:lumMod val="85000"/>
                  <a:lumOff val="15000"/>
                </a:schemeClr>
              </a:solidFill>
            </a:endParaRPr>
          </a:p>
        </p:txBody>
      </p:sp>
      <p:sp>
        <p:nvSpPr>
          <p:cNvPr id="13" name="Rectangle 12">
            <a:extLst>
              <a:ext uri="{FF2B5EF4-FFF2-40B4-BE49-F238E27FC236}">
                <a16:creationId xmlns:a16="http://schemas.microsoft.com/office/drawing/2014/main" id="{4EA8EA4C-63D2-6B47-872E-A98EF66C4687}"/>
              </a:ext>
            </a:extLst>
          </p:cNvPr>
          <p:cNvSpPr/>
          <p:nvPr/>
        </p:nvSpPr>
        <p:spPr>
          <a:xfrm>
            <a:off x="5227974" y="2660964"/>
            <a:ext cx="3139519" cy="393339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b="1" dirty="0">
                <a:solidFill>
                  <a:schemeClr val="tx1">
                    <a:lumMod val="85000"/>
                    <a:lumOff val="15000"/>
                  </a:schemeClr>
                </a:solidFill>
              </a:rPr>
              <a:t>Step 7</a:t>
            </a:r>
          </a:p>
          <a:p>
            <a:pPr algn="ctr"/>
            <a:endParaRPr lang="en-US" sz="2400" b="1" dirty="0">
              <a:solidFill>
                <a:schemeClr val="tx1">
                  <a:lumMod val="85000"/>
                  <a:lumOff val="15000"/>
                </a:schemeClr>
              </a:solidFill>
            </a:endParaRPr>
          </a:p>
        </p:txBody>
      </p:sp>
    </p:spTree>
    <p:extLst>
      <p:ext uri="{BB962C8B-B14F-4D97-AF65-F5344CB8AC3E}">
        <p14:creationId xmlns:p14="http://schemas.microsoft.com/office/powerpoint/2010/main" val="294672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F72AF6C-6893-4364-82FE-80080FFB43BC}"/>
              </a:ext>
            </a:extLst>
          </p:cNvPr>
          <p:cNvSpPr>
            <a:spLocks noGrp="1"/>
          </p:cNvSpPr>
          <p:nvPr>
            <p:ph idx="1"/>
          </p:nvPr>
        </p:nvSpPr>
        <p:spPr>
          <a:xfrm>
            <a:off x="457200" y="1219200"/>
            <a:ext cx="8371114" cy="5410200"/>
          </a:xfrm>
        </p:spPr>
        <p:txBody>
          <a:bodyPr>
            <a:normAutofit/>
          </a:bodyPr>
          <a:lstStyle/>
          <a:p>
            <a:pPr marL="0" indent="0"/>
            <a:r>
              <a:rPr lang="en-US" sz="2800" u="sng" dirty="0">
                <a:latin typeface="Arial"/>
                <a:cs typeface="Arial"/>
              </a:rPr>
              <a:t>Objective</a:t>
            </a:r>
            <a:r>
              <a:rPr lang="en-US" sz="2800" dirty="0">
                <a:latin typeface="Arial"/>
                <a:cs typeface="Arial"/>
              </a:rPr>
              <a:t>: Convey Cybersecurity Framework use, while explaining features added in Version 1.1</a:t>
            </a:r>
          </a:p>
        </p:txBody>
      </p:sp>
      <p:sp>
        <p:nvSpPr>
          <p:cNvPr id="5" name="Title 2">
            <a:extLst>
              <a:ext uri="{FF2B5EF4-FFF2-40B4-BE49-F238E27FC236}">
                <a16:creationId xmlns:a16="http://schemas.microsoft.com/office/drawing/2014/main" id="{3E115ABF-C01F-4AD6-885F-DF3AC6924C1A}"/>
              </a:ext>
            </a:extLst>
          </p:cNvPr>
          <p:cNvSpPr>
            <a:spLocks noGrp="1"/>
          </p:cNvSpPr>
          <p:nvPr>
            <p:ph type="title"/>
          </p:nvPr>
        </p:nvSpPr>
        <p:spPr>
          <a:xfrm>
            <a:off x="279155" y="128034"/>
            <a:ext cx="8829675" cy="990159"/>
          </a:xfrm>
        </p:spPr>
        <p:txBody>
          <a:bodyPr>
            <a:normAutofit/>
          </a:bodyPr>
          <a:lstStyle/>
          <a:p>
            <a:r>
              <a:rPr lang="en-US" sz="3200" b="1" kern="1200" dirty="0">
                <a:solidFill>
                  <a:schemeClr val="tx1">
                    <a:lumMod val="65000"/>
                    <a:lumOff val="35000"/>
                  </a:schemeClr>
                </a:solidFill>
                <a:latin typeface="Arial" pitchFamily="34" charset="0"/>
                <a:ea typeface="Adobe Fan Heiti Std B" pitchFamily="34" charset="-128"/>
                <a:cs typeface="Arial" pitchFamily="34" charset="0"/>
              </a:rPr>
              <a:t>Objective and Agenda</a:t>
            </a:r>
          </a:p>
        </p:txBody>
      </p:sp>
      <p:pic>
        <p:nvPicPr>
          <p:cNvPr id="7" name="Picture 6">
            <a:extLst>
              <a:ext uri="{FF2B5EF4-FFF2-40B4-BE49-F238E27FC236}">
                <a16:creationId xmlns:a16="http://schemas.microsoft.com/office/drawing/2014/main" id="{DE7AE180-6DAA-440E-B2B9-E8200148DB4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66391" y="2518110"/>
            <a:ext cx="3634343" cy="3585885"/>
          </a:xfrm>
          <a:prstGeom prst="rect">
            <a:avLst/>
          </a:prstGeom>
        </p:spPr>
      </p:pic>
      <p:sp>
        <p:nvSpPr>
          <p:cNvPr id="8" name="Slide Number Placeholder 4">
            <a:extLst>
              <a:ext uri="{FF2B5EF4-FFF2-40B4-BE49-F238E27FC236}">
                <a16:creationId xmlns:a16="http://schemas.microsoft.com/office/drawing/2014/main" id="{B303EE58-DB6E-164E-9AE2-673B7E160166}"/>
              </a:ext>
            </a:extLst>
          </p:cNvPr>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2</a:t>
            </a:fld>
            <a:endParaRPr lang="en-US" dirty="0">
              <a:solidFill>
                <a:prstClr val="black">
                  <a:tint val="75000"/>
                </a:prstClr>
              </a:solidFill>
            </a:endParaRPr>
          </a:p>
        </p:txBody>
      </p:sp>
      <p:sp>
        <p:nvSpPr>
          <p:cNvPr id="2" name="Rectangle 1">
            <a:extLst>
              <a:ext uri="{FF2B5EF4-FFF2-40B4-BE49-F238E27FC236}">
                <a16:creationId xmlns:a16="http://schemas.microsoft.com/office/drawing/2014/main" id="{84608BA4-F353-A148-A507-836A97A5CF34}"/>
              </a:ext>
            </a:extLst>
          </p:cNvPr>
          <p:cNvSpPr/>
          <p:nvPr/>
        </p:nvSpPr>
        <p:spPr>
          <a:xfrm>
            <a:off x="528091" y="2459056"/>
            <a:ext cx="4859026" cy="3539430"/>
          </a:xfrm>
          <a:prstGeom prst="rect">
            <a:avLst/>
          </a:prstGeom>
        </p:spPr>
        <p:txBody>
          <a:bodyPr wrap="square">
            <a:spAutoFit/>
          </a:bodyPr>
          <a:lstStyle/>
          <a:p>
            <a:pPr marL="295275" indent="-295275">
              <a:buFont typeface="Arial" panose="020B0604020202020204" pitchFamily="34" charset="0"/>
              <a:buChar char="•"/>
            </a:pPr>
            <a:r>
              <a:rPr lang="en-US" sz="2800" dirty="0">
                <a:latin typeface="Arial"/>
                <a:cs typeface="Arial"/>
              </a:rPr>
              <a:t>Charter</a:t>
            </a:r>
          </a:p>
          <a:p>
            <a:pPr marL="295275" indent="-295275">
              <a:buFont typeface="Arial" panose="020B0604020202020204" pitchFamily="34" charset="0"/>
              <a:buChar char="•"/>
            </a:pPr>
            <a:r>
              <a:rPr lang="en-US" sz="2800" dirty="0">
                <a:latin typeface="Arial"/>
                <a:cs typeface="Arial"/>
              </a:rPr>
              <a:t>Users</a:t>
            </a:r>
          </a:p>
          <a:p>
            <a:pPr marL="295275" indent="-295275">
              <a:buFont typeface="Arial" panose="020B0604020202020204" pitchFamily="34" charset="0"/>
              <a:buChar char="•"/>
            </a:pPr>
            <a:r>
              <a:rPr lang="en-US" sz="2800" dirty="0">
                <a:latin typeface="Arial"/>
                <a:cs typeface="Arial"/>
              </a:rPr>
              <a:t>Attributes, Components, &amp; Approaches</a:t>
            </a:r>
          </a:p>
          <a:p>
            <a:pPr marL="295275" indent="-295275">
              <a:buFont typeface="Arial" panose="020B0604020202020204" pitchFamily="34" charset="0"/>
              <a:buChar char="•"/>
            </a:pPr>
            <a:r>
              <a:rPr lang="en-US" sz="2800" dirty="0">
                <a:latin typeface="Arial"/>
                <a:cs typeface="Arial"/>
              </a:rPr>
              <a:t>Draft Roadmap Version 1.1</a:t>
            </a:r>
          </a:p>
          <a:p>
            <a:pPr marL="295275" indent="-295275">
              <a:buFont typeface="Arial" panose="020B0604020202020204" pitchFamily="34" charset="0"/>
              <a:buChar char="•"/>
            </a:pPr>
            <a:r>
              <a:rPr lang="en-US" sz="2800" dirty="0">
                <a:latin typeface="Arial"/>
                <a:cs typeface="Arial"/>
              </a:rPr>
              <a:t>Framework Focus Areas</a:t>
            </a:r>
          </a:p>
          <a:p>
            <a:pPr marL="295275" indent="-295275">
              <a:buFont typeface="Arial" panose="020B0604020202020204" pitchFamily="34" charset="0"/>
              <a:buChar char="•"/>
            </a:pPr>
            <a:r>
              <a:rPr lang="en-US" sz="2800" dirty="0">
                <a:latin typeface="Arial"/>
                <a:cs typeface="Arial"/>
              </a:rPr>
              <a:t>Web Site</a:t>
            </a:r>
          </a:p>
          <a:p>
            <a:pPr marL="295275" indent="-295275">
              <a:buFont typeface="Arial" panose="020B0604020202020204" pitchFamily="34" charset="0"/>
              <a:buChar char="•"/>
            </a:pPr>
            <a:r>
              <a:rPr lang="en-US" sz="2800" dirty="0">
                <a:latin typeface="Arial"/>
                <a:cs typeface="Arial"/>
              </a:rPr>
              <a:t>Update Process</a:t>
            </a:r>
          </a:p>
        </p:txBody>
      </p:sp>
    </p:spTree>
    <p:extLst>
      <p:ext uri="{BB962C8B-B14F-4D97-AF65-F5344CB8AC3E}">
        <p14:creationId xmlns:p14="http://schemas.microsoft.com/office/powerpoint/2010/main" val="270134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4294967295"/>
          </p:nvPr>
        </p:nvSpPr>
        <p:spPr>
          <a:xfrm>
            <a:off x="7274381" y="6503397"/>
            <a:ext cx="1600200" cy="273844"/>
          </a:xfrm>
          <a:prstGeom prst="rect">
            <a:avLst/>
          </a:prstGeom>
        </p:spPr>
        <p:txBody>
          <a:bodyPr/>
          <a:lstStyle/>
          <a:p>
            <a:fld id="{C90B5FB4-1AE6-4CC4-B374-7CA8E5916470}" type="slidenum">
              <a:rPr lang="en-US">
                <a:solidFill>
                  <a:prstClr val="black">
                    <a:tint val="75000"/>
                  </a:prstClr>
                </a:solidFill>
                <a:latin typeface="Calibri"/>
              </a:rPr>
              <a:pPr/>
              <a:t>20</a:t>
            </a:fld>
            <a:endParaRPr lang="en-US" dirty="0">
              <a:solidFill>
                <a:prstClr val="black">
                  <a:tint val="75000"/>
                </a:prstClr>
              </a:solidFill>
              <a:latin typeface="Calibri"/>
            </a:endParaRPr>
          </a:p>
        </p:txBody>
      </p:sp>
      <p:pic>
        <p:nvPicPr>
          <p:cNvPr id="7" name="Picture 6" descr="A high-level process flow of how Senior Executives, Business/Process Level personnel, and Implementaiton/Operations personnel collaborate to address cybersecurity risk management." title="Figure 2: Notional Information and Decision Flows within an Organization"/>
          <p:cNvPicPr>
            <a:picLocks noChangeAspect="1"/>
          </p:cNvPicPr>
          <p:nvPr/>
        </p:nvPicPr>
        <p:blipFill>
          <a:blip r:embed="rId3"/>
          <a:stretch>
            <a:fillRect/>
          </a:stretch>
        </p:blipFill>
        <p:spPr>
          <a:xfrm>
            <a:off x="685047" y="1222513"/>
            <a:ext cx="7943871" cy="5417806"/>
          </a:xfrm>
          <a:prstGeom prst="rect">
            <a:avLst/>
          </a:prstGeom>
        </p:spPr>
      </p:pic>
      <p:sp>
        <p:nvSpPr>
          <p:cNvPr id="11" name="Title 2"/>
          <p:cNvSpPr>
            <a:spLocks noGrp="1"/>
          </p:cNvSpPr>
          <p:nvPr>
            <p:ph type="title"/>
          </p:nvPr>
        </p:nvSpPr>
        <p:spPr>
          <a:xfrm>
            <a:off x="269668" y="301752"/>
            <a:ext cx="8435194" cy="693461"/>
          </a:xfrm>
        </p:spPr>
        <p:txBody>
          <a:bodyPr/>
          <a:lstStyle/>
          <a:p>
            <a:br>
              <a:rPr lang="en-US" sz="2800" dirty="0"/>
            </a:br>
            <a:br>
              <a:rPr lang="en-US" sz="2800" dirty="0"/>
            </a:br>
            <a:br>
              <a:rPr lang="en-US" sz="2800" dirty="0"/>
            </a:br>
            <a:br>
              <a:rPr lang="en-US" sz="2800" dirty="0"/>
            </a:br>
            <a:r>
              <a:rPr lang="en-US" sz="2800" dirty="0"/>
              <a:t>Supporting Risk Management with Framework</a:t>
            </a:r>
            <a:br>
              <a:rPr lang="en-US" sz="2100" dirty="0"/>
            </a:br>
            <a:r>
              <a:rPr lang="en-US" sz="1600" b="0" i="1" dirty="0"/>
              <a:t>Framework for Improving Critical Infrastructure Cybersecurity Version 1.1</a:t>
            </a:r>
          </a:p>
        </p:txBody>
      </p:sp>
      <p:sp>
        <p:nvSpPr>
          <p:cNvPr id="2" name="TextBox 1">
            <a:extLst>
              <a:ext uri="{FF2B5EF4-FFF2-40B4-BE49-F238E27FC236}">
                <a16:creationId xmlns:a16="http://schemas.microsoft.com/office/drawing/2014/main" id="{BE6E603C-9F12-BE4C-BF9D-BB87C15142B3}"/>
              </a:ext>
            </a:extLst>
          </p:cNvPr>
          <p:cNvSpPr txBox="1"/>
          <p:nvPr/>
        </p:nvSpPr>
        <p:spPr>
          <a:xfrm>
            <a:off x="5712393" y="2471022"/>
            <a:ext cx="380232" cy="276999"/>
          </a:xfrm>
          <a:prstGeom prst="rect">
            <a:avLst/>
          </a:prstGeom>
          <a:noFill/>
        </p:spPr>
        <p:txBody>
          <a:bodyPr wrap="none" rtlCol="0">
            <a:spAutoFit/>
          </a:bodyPr>
          <a:lstStyle/>
          <a:p>
            <a:r>
              <a:rPr lang="en-US" sz="1200" b="1" dirty="0"/>
              <a:t>1.1</a:t>
            </a:r>
          </a:p>
        </p:txBody>
      </p:sp>
      <p:sp>
        <p:nvSpPr>
          <p:cNvPr id="5" name="TextBox 4">
            <a:extLst>
              <a:ext uri="{FF2B5EF4-FFF2-40B4-BE49-F238E27FC236}">
                <a16:creationId xmlns:a16="http://schemas.microsoft.com/office/drawing/2014/main" id="{54F09C4E-7F69-9E43-BBE8-E6E1B6037AE0}"/>
              </a:ext>
            </a:extLst>
          </p:cNvPr>
          <p:cNvSpPr txBox="1"/>
          <p:nvPr/>
        </p:nvSpPr>
        <p:spPr>
          <a:xfrm>
            <a:off x="5832169" y="4068005"/>
            <a:ext cx="380232" cy="276999"/>
          </a:xfrm>
          <a:prstGeom prst="rect">
            <a:avLst/>
          </a:prstGeom>
          <a:noFill/>
        </p:spPr>
        <p:txBody>
          <a:bodyPr wrap="none" rtlCol="0">
            <a:spAutoFit/>
          </a:bodyPr>
          <a:lstStyle/>
          <a:p>
            <a:r>
              <a:rPr lang="en-US" sz="1200" b="1" dirty="0"/>
              <a:t>1.1</a:t>
            </a:r>
          </a:p>
        </p:txBody>
      </p:sp>
      <p:sp>
        <p:nvSpPr>
          <p:cNvPr id="12" name="TextBox 11">
            <a:extLst>
              <a:ext uri="{FF2B5EF4-FFF2-40B4-BE49-F238E27FC236}">
                <a16:creationId xmlns:a16="http://schemas.microsoft.com/office/drawing/2014/main" id="{C78ED391-729A-B748-A754-7565348C00BE}"/>
              </a:ext>
            </a:extLst>
          </p:cNvPr>
          <p:cNvSpPr txBox="1"/>
          <p:nvPr/>
        </p:nvSpPr>
        <p:spPr>
          <a:xfrm>
            <a:off x="7754817" y="4118580"/>
            <a:ext cx="1547446" cy="1200329"/>
          </a:xfrm>
          <a:prstGeom prst="rect">
            <a:avLst/>
          </a:prstGeom>
          <a:noFill/>
        </p:spPr>
        <p:txBody>
          <a:bodyPr wrap="square" rtlCol="0">
            <a:spAutoFit/>
          </a:bodyPr>
          <a:lstStyle/>
          <a:p>
            <a:pPr marL="120650" indent="-120650">
              <a:buFont typeface="Arial" panose="020B0604020202020204" pitchFamily="34" charset="0"/>
              <a:buChar char="•"/>
            </a:pPr>
            <a:r>
              <a:rPr lang="en-US" sz="2400" dirty="0"/>
              <a:t>Internal</a:t>
            </a:r>
          </a:p>
          <a:p>
            <a:pPr marL="120650" indent="-120650">
              <a:buFont typeface="Arial" panose="020B0604020202020204" pitchFamily="34" charset="0"/>
              <a:buChar char="•"/>
            </a:pPr>
            <a:r>
              <a:rPr lang="en-US" sz="2400" dirty="0"/>
              <a:t>Supply Chain</a:t>
            </a:r>
          </a:p>
        </p:txBody>
      </p:sp>
    </p:spTree>
    <p:extLst>
      <p:ext uri="{BB962C8B-B14F-4D97-AF65-F5344CB8AC3E}">
        <p14:creationId xmlns:p14="http://schemas.microsoft.com/office/powerpoint/2010/main" val="1822855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4641" y="304800"/>
            <a:ext cx="8797739" cy="762000"/>
          </a:xfrm>
        </p:spPr>
        <p:txBody>
          <a:bodyPr/>
          <a:lstStyle/>
          <a:p>
            <a:r>
              <a:rPr lang="en-US" sz="3200" dirty="0"/>
              <a:t>Operate</a:t>
            </a:r>
            <a:br>
              <a:rPr lang="en-US" sz="2800" dirty="0"/>
            </a:br>
            <a:r>
              <a:rPr lang="en-US" sz="1600" b="0" i="1" dirty="0"/>
              <a:t>Use Cybersecurity Framework Profiles to distribute and organize labor</a:t>
            </a:r>
          </a:p>
        </p:txBody>
      </p:sp>
      <p:sp>
        <p:nvSpPr>
          <p:cNvPr id="7" name="Slide Number Placeholder 4"/>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21</a:t>
            </a:fld>
            <a:endParaRPr lang="en-US" dirty="0">
              <a:solidFill>
                <a:prstClr val="black">
                  <a:tint val="75000"/>
                </a:prstClr>
              </a:solidFill>
            </a:endParaRPr>
          </a:p>
        </p:txBody>
      </p:sp>
      <p:graphicFrame>
        <p:nvGraphicFramePr>
          <p:cNvPr id="5" name="Table 171"/>
          <p:cNvGraphicFramePr/>
          <p:nvPr>
            <p:extLst>
              <p:ext uri="{D42A27DB-BD31-4B8C-83A1-F6EECF244321}">
                <p14:modId xmlns:p14="http://schemas.microsoft.com/office/powerpoint/2010/main" val="1338274568"/>
              </p:ext>
            </p:extLst>
          </p:nvPr>
        </p:nvGraphicFramePr>
        <p:xfrm>
          <a:off x="486131" y="1625473"/>
          <a:ext cx="8440724" cy="2812715"/>
        </p:xfrm>
        <a:graphic>
          <a:graphicData uri="http://schemas.openxmlformats.org/drawingml/2006/table">
            <a:tbl>
              <a:tblPr firstRow="1" lastRow="1" bandRow="1"/>
              <a:tblGrid>
                <a:gridCol w="1338383">
                  <a:extLst>
                    <a:ext uri="{9D8B030D-6E8A-4147-A177-3AD203B41FA5}">
                      <a16:colId xmlns:a16="http://schemas.microsoft.com/office/drawing/2014/main" val="20000"/>
                    </a:ext>
                  </a:extLst>
                </a:gridCol>
                <a:gridCol w="1435672">
                  <a:extLst>
                    <a:ext uri="{9D8B030D-6E8A-4147-A177-3AD203B41FA5}">
                      <a16:colId xmlns:a16="http://schemas.microsoft.com/office/drawing/2014/main" val="20001"/>
                    </a:ext>
                  </a:extLst>
                </a:gridCol>
                <a:gridCol w="1406133">
                  <a:extLst>
                    <a:ext uri="{9D8B030D-6E8A-4147-A177-3AD203B41FA5}">
                      <a16:colId xmlns:a16="http://schemas.microsoft.com/office/drawing/2014/main" val="20002"/>
                    </a:ext>
                  </a:extLst>
                </a:gridCol>
                <a:gridCol w="733156">
                  <a:extLst>
                    <a:ext uri="{9D8B030D-6E8A-4147-A177-3AD203B41FA5}">
                      <a16:colId xmlns:a16="http://schemas.microsoft.com/office/drawing/2014/main" val="20003"/>
                    </a:ext>
                  </a:extLst>
                </a:gridCol>
                <a:gridCol w="821831">
                  <a:extLst>
                    <a:ext uri="{9D8B030D-6E8A-4147-A177-3AD203B41FA5}">
                      <a16:colId xmlns:a16="http://schemas.microsoft.com/office/drawing/2014/main" val="20004"/>
                    </a:ext>
                  </a:extLst>
                </a:gridCol>
                <a:gridCol w="927100">
                  <a:extLst>
                    <a:ext uri="{9D8B030D-6E8A-4147-A177-3AD203B41FA5}">
                      <a16:colId xmlns:a16="http://schemas.microsoft.com/office/drawing/2014/main" val="20005"/>
                    </a:ext>
                  </a:extLst>
                </a:gridCol>
                <a:gridCol w="956618">
                  <a:extLst>
                    <a:ext uri="{9D8B030D-6E8A-4147-A177-3AD203B41FA5}">
                      <a16:colId xmlns:a16="http://schemas.microsoft.com/office/drawing/2014/main" val="20006"/>
                    </a:ext>
                  </a:extLst>
                </a:gridCol>
                <a:gridCol w="821831">
                  <a:extLst>
                    <a:ext uri="{9D8B030D-6E8A-4147-A177-3AD203B41FA5}">
                      <a16:colId xmlns:a16="http://schemas.microsoft.com/office/drawing/2014/main" val="20007"/>
                    </a:ext>
                  </a:extLst>
                </a:gridCol>
              </a:tblGrid>
              <a:tr h="430009">
                <a:tc>
                  <a:txBody>
                    <a:bodyPr/>
                    <a:lstStyle/>
                    <a:p>
                      <a:pPr algn="ctr" defTabSz="914400">
                        <a:defRPr sz="1800" b="0" cap="none" spc="0">
                          <a:solidFill>
                            <a:srgbClr val="000000"/>
                          </a:solidFill>
                        </a:defRPr>
                      </a:pPr>
                      <a:r>
                        <a:rPr sz="2400" b="1" dirty="0">
                          <a:solidFill>
                            <a:schemeClr val="tx1"/>
                          </a:solidFill>
                          <a:sym typeface="Avenir Next Demi Bold"/>
                        </a:rPr>
                        <a:t>Subcats</a:t>
                      </a:r>
                    </a:p>
                  </a:txBody>
                  <a:tcPr marL="50800" marR="50800" marT="50800" marB="50800" anchor="ctr" horzOverflow="overflow">
                    <a:lnL w="12700">
                      <a:miter lim="400000"/>
                    </a:lnL>
                    <a:solidFill>
                      <a:srgbClr val="BFBFBF"/>
                    </a:solidFill>
                  </a:tcPr>
                </a:tc>
                <a:tc>
                  <a:txBody>
                    <a:bodyPr/>
                    <a:lstStyle/>
                    <a:p>
                      <a:pPr algn="ctr" defTabSz="914400">
                        <a:defRPr sz="1800" b="0" cap="none" spc="0">
                          <a:solidFill>
                            <a:srgbClr val="000000"/>
                          </a:solidFill>
                        </a:defRPr>
                      </a:pPr>
                      <a:r>
                        <a:rPr sz="2400" b="1" dirty="0">
                          <a:solidFill>
                            <a:schemeClr val="tx1"/>
                          </a:solidFill>
                          <a:sym typeface="Avenir Next Demi Bold"/>
                        </a:rPr>
                        <a:t>Reqs</a:t>
                      </a:r>
                    </a:p>
                  </a:txBody>
                  <a:tcPr marL="50800" marR="50800" marT="50800" marB="50800" anchor="ctr" horzOverflow="overflow">
                    <a:lnR w="12700">
                      <a:noFill/>
                      <a:miter lim="400000"/>
                    </a:lnR>
                    <a:solidFill>
                      <a:srgbClr val="BFBFBF"/>
                    </a:solidFill>
                  </a:tcPr>
                </a:tc>
                <a:tc>
                  <a:txBody>
                    <a:bodyPr/>
                    <a:lstStyle/>
                    <a:p>
                      <a:pPr algn="ctr" defTabSz="914400">
                        <a:defRPr sz="1800" b="0" cap="none" spc="0">
                          <a:solidFill>
                            <a:srgbClr val="000000"/>
                          </a:solidFill>
                        </a:defRPr>
                      </a:pPr>
                      <a:r>
                        <a:rPr sz="2400" b="1" dirty="0">
                          <a:solidFill>
                            <a:schemeClr val="tx1"/>
                          </a:solidFill>
                          <a:sym typeface="Avenir Next Demi Bold"/>
                        </a:rPr>
                        <a:t>Priorities</a:t>
                      </a:r>
                    </a:p>
                  </a:txBody>
                  <a:tcPr marL="50800" marR="50800" marT="50800" marB="50800" anchor="ctr" horzOverflow="overflow">
                    <a:lnL w="12700" cmpd="sng">
                      <a:noFill/>
                      <a:prstDash val="solid"/>
                    </a:lnL>
                    <a:lnR w="12700">
                      <a:noFill/>
                      <a:miter lim="400000"/>
                    </a:lnR>
                    <a:solidFill>
                      <a:srgbClr val="BFBFBF"/>
                    </a:solidFill>
                  </a:tcPr>
                </a:tc>
                <a:tc>
                  <a:txBody>
                    <a:bodyPr/>
                    <a:lstStyle/>
                    <a:p>
                      <a:pPr algn="ctr"/>
                      <a:r>
                        <a:rPr lang="en-US" sz="2400" b="1" dirty="0">
                          <a:solidFill>
                            <a:schemeClr val="tx1"/>
                          </a:solidFill>
                        </a:rPr>
                        <a:t>Who</a:t>
                      </a:r>
                    </a:p>
                  </a:txBody>
                  <a:tcPr marL="50800" marR="50800" marT="50800" marB="50800" anchor="ctr" horzOverflow="overflow">
                    <a:lnL w="12700" cmpd="sng">
                      <a:noFill/>
                      <a:prstDash val="solid"/>
                    </a:lnL>
                    <a:lnR w="12700">
                      <a:noFill/>
                      <a:miter lim="400000"/>
                    </a:lnR>
                    <a:solidFill>
                      <a:srgbClr val="BFBFBF"/>
                    </a:solidFill>
                  </a:tcPr>
                </a:tc>
                <a:tc>
                  <a:txBody>
                    <a:bodyPr/>
                    <a:lstStyle/>
                    <a:p>
                      <a:pPr algn="ctr"/>
                      <a:r>
                        <a:rPr lang="en-US" sz="2400" b="1" dirty="0">
                          <a:solidFill>
                            <a:schemeClr val="tx1"/>
                          </a:solidFill>
                        </a:rPr>
                        <a:t>What</a:t>
                      </a:r>
                    </a:p>
                  </a:txBody>
                  <a:tcPr marL="50800" marR="50800" marT="50800" marB="50800" anchor="ctr" horzOverflow="overflow">
                    <a:lnL w="12700" cmpd="sng">
                      <a:noFill/>
                      <a:prstDash val="solid"/>
                    </a:lnL>
                    <a:lnR w="12700">
                      <a:noFill/>
                      <a:miter lim="400000"/>
                    </a:lnR>
                    <a:solidFill>
                      <a:srgbClr val="BFBFBF"/>
                    </a:solidFill>
                  </a:tcPr>
                </a:tc>
                <a:tc>
                  <a:txBody>
                    <a:bodyPr/>
                    <a:lstStyle/>
                    <a:p>
                      <a:pPr algn="ctr"/>
                      <a:r>
                        <a:rPr lang="en-US" sz="2400" b="1" dirty="0">
                          <a:solidFill>
                            <a:schemeClr val="tx1"/>
                          </a:solidFill>
                        </a:rPr>
                        <a:t>When</a:t>
                      </a:r>
                    </a:p>
                  </a:txBody>
                  <a:tcPr marL="50800" marR="50800" marT="50800" marB="50800" anchor="ctr" horzOverflow="overflow">
                    <a:lnL w="12700" cmpd="sng">
                      <a:noFill/>
                      <a:prstDash val="solid"/>
                    </a:lnL>
                    <a:lnR w="12700">
                      <a:noFill/>
                      <a:miter lim="400000"/>
                    </a:lnR>
                    <a:solidFill>
                      <a:srgbClr val="BFBFBF"/>
                    </a:solidFill>
                  </a:tcPr>
                </a:tc>
                <a:tc>
                  <a:txBody>
                    <a:bodyPr/>
                    <a:lstStyle/>
                    <a:p>
                      <a:pPr algn="ctr"/>
                      <a:r>
                        <a:rPr lang="en-US" sz="2400" b="1" dirty="0">
                          <a:solidFill>
                            <a:schemeClr val="tx1"/>
                          </a:solidFill>
                        </a:rPr>
                        <a:t>Where</a:t>
                      </a:r>
                    </a:p>
                  </a:txBody>
                  <a:tcPr marL="50800" marR="50800" marT="50800" marB="50800" anchor="ctr" horzOverflow="overflow">
                    <a:lnL w="12700" cmpd="sng">
                      <a:noFill/>
                      <a:prstDash val="solid"/>
                    </a:lnL>
                    <a:lnR w="12700">
                      <a:noFill/>
                      <a:miter lim="400000"/>
                    </a:lnR>
                    <a:solidFill>
                      <a:srgbClr val="BFBFBF"/>
                    </a:solidFill>
                  </a:tcPr>
                </a:tc>
                <a:tc>
                  <a:txBody>
                    <a:bodyPr/>
                    <a:lstStyle/>
                    <a:p>
                      <a:pPr algn="ctr"/>
                      <a:r>
                        <a:rPr lang="en-US" sz="2400" b="1" dirty="0">
                          <a:solidFill>
                            <a:schemeClr val="tx1"/>
                          </a:solidFill>
                        </a:rPr>
                        <a:t>How</a:t>
                      </a:r>
                    </a:p>
                  </a:txBody>
                  <a:tcPr marL="50800" marR="50800" marT="50800" marB="50800" anchor="ctr" horzOverflow="overflow">
                    <a:lnL w="12700" cmpd="sng">
                      <a:noFill/>
                      <a:prstDash val="solid"/>
                    </a:lnL>
                    <a:lnR w="12700">
                      <a:miter lim="400000"/>
                    </a:lnR>
                    <a:solidFill>
                      <a:srgbClr val="BFBFBF"/>
                    </a:solidFill>
                  </a:tcPr>
                </a:tc>
                <a:extLst>
                  <a:ext uri="{0D108BD9-81ED-4DB2-BD59-A6C34878D82A}">
                    <a16:rowId xmlns:a16="http://schemas.microsoft.com/office/drawing/2014/main" val="10000"/>
                  </a:ext>
                </a:extLst>
              </a:tr>
              <a:tr h="448576">
                <a:tc>
                  <a:txBody>
                    <a:bodyPr/>
                    <a:lstStyle/>
                    <a:p>
                      <a:pPr algn="ctr" defTabSz="914400">
                        <a:defRPr sz="1800" cap="none" spc="0">
                          <a:solidFill>
                            <a:srgbClr val="000000"/>
                          </a:solidFill>
                        </a:defRPr>
                      </a:pPr>
                      <a:r>
                        <a:rPr sz="2400" dirty="0">
                          <a:solidFill>
                            <a:srgbClr val="5B5854"/>
                          </a:solidFill>
                          <a:sym typeface="Avenir Next Medium"/>
                        </a:rPr>
                        <a:t>1</a:t>
                      </a:r>
                    </a:p>
                  </a:txBody>
                  <a:tcPr marL="50800" marR="50800" marT="50800" marB="50800" anchor="ctr" horzOverflow="overflow">
                    <a:lnL w="12700">
                      <a:miter lim="400000"/>
                    </a:lnL>
                    <a:solidFill>
                      <a:schemeClr val="accent1">
                        <a:lumMod val="20000"/>
                        <a:lumOff val="80000"/>
                      </a:schemeClr>
                    </a:solidFill>
                  </a:tcPr>
                </a:tc>
                <a:tc>
                  <a:txBody>
                    <a:bodyPr/>
                    <a:lstStyle/>
                    <a:p>
                      <a:pPr algn="ctr" defTabSz="914400">
                        <a:defRPr sz="1800" cap="none" spc="0">
                          <a:solidFill>
                            <a:srgbClr val="000000"/>
                          </a:solidFill>
                        </a:defRPr>
                      </a:pPr>
                      <a:r>
                        <a:rPr sz="2200" dirty="0">
                          <a:solidFill>
                            <a:srgbClr val="5B5854"/>
                          </a:solidFill>
                          <a:sym typeface="Avenir Next Medium"/>
                        </a:rPr>
                        <a:t>A, B</a:t>
                      </a:r>
                    </a:p>
                  </a:txBody>
                  <a:tcPr marL="50800" marR="50800" marT="50800" marB="50800" anchor="ctr" horzOverflow="overflow">
                    <a:solidFill>
                      <a:schemeClr val="accent1">
                        <a:lumMod val="20000"/>
                        <a:lumOff val="80000"/>
                      </a:schemeClr>
                    </a:solidFill>
                  </a:tcPr>
                </a:tc>
                <a:tc>
                  <a:txBody>
                    <a:bodyPr/>
                    <a:lstStyle/>
                    <a:p>
                      <a:pPr algn="ctr" defTabSz="914400">
                        <a:defRPr sz="1800" cap="none" spc="0">
                          <a:solidFill>
                            <a:srgbClr val="000000"/>
                          </a:solidFill>
                        </a:defRPr>
                      </a:pPr>
                      <a:r>
                        <a:rPr sz="2200" dirty="0">
                          <a:solidFill>
                            <a:srgbClr val="5B5854"/>
                          </a:solidFill>
                          <a:sym typeface="Avenir Next Medium"/>
                        </a:rPr>
                        <a:t>High</a:t>
                      </a:r>
                    </a:p>
                  </a:txBody>
                  <a:tcPr marL="50800" marR="50800" marT="50800" marB="50800" anchor="ctr" horzOverflow="overflow">
                    <a:solidFill>
                      <a:schemeClr val="accent1">
                        <a:lumMod val="20000"/>
                        <a:lumOff val="80000"/>
                      </a:schemeClr>
                    </a:solidFill>
                  </a:tcPr>
                </a:tc>
                <a:tc>
                  <a:txBody>
                    <a:bodyPr/>
                    <a:lstStyle/>
                    <a:p>
                      <a:pPr algn="ctr"/>
                      <a:endParaRPr lang="en-US" sz="2400" dirty="0"/>
                    </a:p>
                  </a:txBody>
                  <a:tcPr marL="50800" marR="50800" marT="50800" marB="50800" anchor="ctr" horzOverflow="overflow">
                    <a:solidFill>
                      <a:schemeClr val="accent1">
                        <a:lumMod val="20000"/>
                        <a:lumOff val="80000"/>
                      </a:schemeClr>
                    </a:solidFill>
                  </a:tcPr>
                </a:tc>
                <a:tc>
                  <a:txBody>
                    <a:bodyPr/>
                    <a:lstStyle/>
                    <a:p>
                      <a:pPr algn="ctr"/>
                      <a:endParaRPr lang="en-US" sz="2400"/>
                    </a:p>
                  </a:txBody>
                  <a:tcPr marL="50800" marR="50800" marT="50800" marB="50800" anchor="ctr" horzOverflow="overflow">
                    <a:solidFill>
                      <a:schemeClr val="accent1">
                        <a:lumMod val="20000"/>
                        <a:lumOff val="80000"/>
                      </a:schemeClr>
                    </a:solidFill>
                  </a:tcPr>
                </a:tc>
                <a:tc>
                  <a:txBody>
                    <a:bodyPr/>
                    <a:lstStyle/>
                    <a:p>
                      <a:pPr algn="ctr"/>
                      <a:endParaRPr lang="en-US" sz="2400" dirty="0"/>
                    </a:p>
                  </a:txBody>
                  <a:tcPr marL="50800" marR="50800" marT="50800" marB="50800" anchor="ctr" horzOverflow="overflow">
                    <a:solidFill>
                      <a:schemeClr val="accent1">
                        <a:lumMod val="20000"/>
                        <a:lumOff val="80000"/>
                      </a:schemeClr>
                    </a:solidFill>
                  </a:tcPr>
                </a:tc>
                <a:tc>
                  <a:txBody>
                    <a:bodyPr/>
                    <a:lstStyle/>
                    <a:p>
                      <a:pPr algn="ctr"/>
                      <a:endParaRPr lang="en-US" sz="2400"/>
                    </a:p>
                  </a:txBody>
                  <a:tcPr marL="50800" marR="50800" marT="50800" marB="50800" anchor="ctr" horzOverflow="overflow">
                    <a:solidFill>
                      <a:schemeClr val="accent1">
                        <a:lumMod val="20000"/>
                        <a:lumOff val="80000"/>
                      </a:schemeClr>
                    </a:solidFill>
                  </a:tcPr>
                </a:tc>
                <a:tc>
                  <a:txBody>
                    <a:bodyPr/>
                    <a:lstStyle/>
                    <a:p>
                      <a:pPr algn="ctr"/>
                      <a:endParaRPr lang="en-US" sz="2400" dirty="0"/>
                    </a:p>
                  </a:txBody>
                  <a:tcPr marL="50800" marR="50800" marT="50800" marB="50800" anchor="ctr" horzOverflow="overflow">
                    <a:lnR w="12700">
                      <a:miter lim="400000"/>
                    </a:lnR>
                    <a:solidFill>
                      <a:schemeClr val="accent1">
                        <a:lumMod val="20000"/>
                        <a:lumOff val="80000"/>
                      </a:schemeClr>
                    </a:solidFill>
                  </a:tcPr>
                </a:tc>
                <a:extLst>
                  <a:ext uri="{0D108BD9-81ED-4DB2-BD59-A6C34878D82A}">
                    <a16:rowId xmlns:a16="http://schemas.microsoft.com/office/drawing/2014/main" val="10001"/>
                  </a:ext>
                </a:extLst>
              </a:tr>
              <a:tr h="475915">
                <a:tc>
                  <a:txBody>
                    <a:bodyPr/>
                    <a:lstStyle/>
                    <a:p>
                      <a:pPr algn="ctr" defTabSz="914400">
                        <a:defRPr sz="1800" cap="none" spc="0">
                          <a:solidFill>
                            <a:srgbClr val="000000"/>
                          </a:solidFill>
                        </a:defRPr>
                      </a:pPr>
                      <a:r>
                        <a:rPr sz="2400">
                          <a:solidFill>
                            <a:srgbClr val="5B5854"/>
                          </a:solidFill>
                          <a:sym typeface="Avenir Next Medium"/>
                        </a:rPr>
                        <a:t>2</a:t>
                      </a:r>
                    </a:p>
                  </a:txBody>
                  <a:tcPr marL="50800" marR="50800" marT="50800" marB="50800" anchor="ctr" horzOverflow="overflow">
                    <a:lnL w="12700">
                      <a:miter lim="400000"/>
                    </a:lnL>
                    <a:solidFill>
                      <a:schemeClr val="accent1">
                        <a:lumMod val="20000"/>
                        <a:lumOff val="80000"/>
                      </a:schemeClr>
                    </a:solidFill>
                  </a:tcPr>
                </a:tc>
                <a:tc>
                  <a:txBody>
                    <a:bodyPr/>
                    <a:lstStyle/>
                    <a:p>
                      <a:pPr algn="ctr" defTabSz="914400">
                        <a:defRPr sz="1800" cap="none" spc="0">
                          <a:solidFill>
                            <a:srgbClr val="000000"/>
                          </a:solidFill>
                        </a:defRPr>
                      </a:pPr>
                      <a:r>
                        <a:rPr sz="2200">
                          <a:solidFill>
                            <a:srgbClr val="5B5854"/>
                          </a:solidFill>
                          <a:sym typeface="Avenir Next Medium"/>
                        </a:rPr>
                        <a:t>C, D, E, F</a:t>
                      </a:r>
                    </a:p>
                  </a:txBody>
                  <a:tcPr marL="50800" marR="50800" marT="50800" marB="50800" anchor="ctr" horzOverflow="overflow">
                    <a:solidFill>
                      <a:schemeClr val="accent1">
                        <a:lumMod val="20000"/>
                        <a:lumOff val="80000"/>
                      </a:schemeClr>
                    </a:solidFill>
                  </a:tcPr>
                </a:tc>
                <a:tc>
                  <a:txBody>
                    <a:bodyPr/>
                    <a:lstStyle/>
                    <a:p>
                      <a:pPr algn="ctr" defTabSz="914400">
                        <a:defRPr sz="1800" cap="none" spc="0">
                          <a:solidFill>
                            <a:srgbClr val="000000"/>
                          </a:solidFill>
                        </a:defRPr>
                      </a:pPr>
                      <a:r>
                        <a:rPr sz="2200" dirty="0">
                          <a:solidFill>
                            <a:srgbClr val="5B5854"/>
                          </a:solidFill>
                          <a:sym typeface="Avenir Next Medium"/>
                        </a:rPr>
                        <a:t>High</a:t>
                      </a:r>
                    </a:p>
                  </a:txBody>
                  <a:tcPr marL="50800" marR="50800" marT="50800" marB="50800" anchor="ctr" horzOverflow="overflow">
                    <a:solidFill>
                      <a:schemeClr val="accent1">
                        <a:lumMod val="20000"/>
                        <a:lumOff val="80000"/>
                      </a:schemeClr>
                    </a:solidFill>
                  </a:tcPr>
                </a:tc>
                <a:tc>
                  <a:txBody>
                    <a:bodyPr/>
                    <a:lstStyle/>
                    <a:p>
                      <a:pPr algn="ctr"/>
                      <a:endParaRPr lang="en-US" sz="2400"/>
                    </a:p>
                  </a:txBody>
                  <a:tcPr marL="50800" marR="50800" marT="50800" marB="50800" anchor="ctr" horzOverflow="overflow">
                    <a:solidFill>
                      <a:schemeClr val="accent1">
                        <a:lumMod val="20000"/>
                        <a:lumOff val="80000"/>
                      </a:schemeClr>
                    </a:solidFill>
                  </a:tcPr>
                </a:tc>
                <a:tc>
                  <a:txBody>
                    <a:bodyPr/>
                    <a:lstStyle/>
                    <a:p>
                      <a:pPr algn="ctr"/>
                      <a:endParaRPr lang="en-US" sz="2400"/>
                    </a:p>
                  </a:txBody>
                  <a:tcPr marL="50800" marR="50800" marT="50800" marB="50800" anchor="ctr" horzOverflow="overflow">
                    <a:solidFill>
                      <a:schemeClr val="accent1">
                        <a:lumMod val="20000"/>
                        <a:lumOff val="80000"/>
                      </a:schemeClr>
                    </a:solidFill>
                  </a:tcPr>
                </a:tc>
                <a:tc>
                  <a:txBody>
                    <a:bodyPr/>
                    <a:lstStyle/>
                    <a:p>
                      <a:pPr algn="ctr"/>
                      <a:endParaRPr lang="en-US" sz="2400"/>
                    </a:p>
                  </a:txBody>
                  <a:tcPr marL="50800" marR="50800" marT="50800" marB="50800" anchor="ctr" horzOverflow="overflow">
                    <a:solidFill>
                      <a:schemeClr val="accent1">
                        <a:lumMod val="20000"/>
                        <a:lumOff val="80000"/>
                      </a:schemeClr>
                    </a:solidFill>
                  </a:tcPr>
                </a:tc>
                <a:tc>
                  <a:txBody>
                    <a:bodyPr/>
                    <a:lstStyle/>
                    <a:p>
                      <a:pPr algn="ctr"/>
                      <a:endParaRPr lang="en-US" sz="2400"/>
                    </a:p>
                  </a:txBody>
                  <a:tcPr marL="50800" marR="50800" marT="50800" marB="50800" anchor="ctr" horzOverflow="overflow">
                    <a:solidFill>
                      <a:schemeClr val="accent1">
                        <a:lumMod val="20000"/>
                        <a:lumOff val="80000"/>
                      </a:schemeClr>
                    </a:solidFill>
                  </a:tcPr>
                </a:tc>
                <a:tc>
                  <a:txBody>
                    <a:bodyPr/>
                    <a:lstStyle/>
                    <a:p>
                      <a:pPr algn="ctr"/>
                      <a:endParaRPr lang="en-US" sz="2400"/>
                    </a:p>
                  </a:txBody>
                  <a:tcPr marL="50800" marR="50800" marT="50800" marB="50800" anchor="ctr" horzOverflow="overflow">
                    <a:lnR w="12700">
                      <a:miter lim="400000"/>
                    </a:lnR>
                    <a:solidFill>
                      <a:schemeClr val="accent1">
                        <a:lumMod val="20000"/>
                        <a:lumOff val="80000"/>
                      </a:schemeClr>
                    </a:solidFill>
                  </a:tcPr>
                </a:tc>
                <a:extLst>
                  <a:ext uri="{0D108BD9-81ED-4DB2-BD59-A6C34878D82A}">
                    <a16:rowId xmlns:a16="http://schemas.microsoft.com/office/drawing/2014/main" val="10002"/>
                  </a:ext>
                </a:extLst>
              </a:tr>
              <a:tr h="464113">
                <a:tc>
                  <a:txBody>
                    <a:bodyPr/>
                    <a:lstStyle/>
                    <a:p>
                      <a:pPr algn="ctr" defTabSz="914400">
                        <a:defRPr sz="1800" cap="none" spc="0">
                          <a:solidFill>
                            <a:srgbClr val="000000"/>
                          </a:solidFill>
                        </a:defRPr>
                      </a:pPr>
                      <a:r>
                        <a:rPr sz="2400">
                          <a:solidFill>
                            <a:srgbClr val="5B5854"/>
                          </a:solidFill>
                          <a:sym typeface="Avenir Next Medium"/>
                        </a:rPr>
                        <a:t>3</a:t>
                      </a:r>
                    </a:p>
                  </a:txBody>
                  <a:tcPr marL="50800" marR="50800" marT="50800" marB="50800" anchor="ctr" horzOverflow="overflow">
                    <a:lnL w="12700">
                      <a:miter lim="400000"/>
                    </a:lnL>
                    <a:solidFill>
                      <a:schemeClr val="accent1">
                        <a:lumMod val="20000"/>
                        <a:lumOff val="80000"/>
                      </a:schemeClr>
                    </a:solidFill>
                  </a:tcPr>
                </a:tc>
                <a:tc>
                  <a:txBody>
                    <a:bodyPr/>
                    <a:lstStyle/>
                    <a:p>
                      <a:pPr algn="ctr" defTabSz="914400">
                        <a:defRPr sz="1800" cap="none" spc="0">
                          <a:solidFill>
                            <a:srgbClr val="000000"/>
                          </a:solidFill>
                        </a:defRPr>
                      </a:pPr>
                      <a:r>
                        <a:rPr sz="2200">
                          <a:solidFill>
                            <a:srgbClr val="5B5854"/>
                          </a:solidFill>
                          <a:sym typeface="Avenir Next Medium"/>
                        </a:rPr>
                        <a:t>G, H, I, J</a:t>
                      </a:r>
                    </a:p>
                  </a:txBody>
                  <a:tcPr marL="50800" marR="50800" marT="50800" marB="50800" anchor="ctr" horzOverflow="overflow">
                    <a:solidFill>
                      <a:schemeClr val="accent1">
                        <a:lumMod val="20000"/>
                        <a:lumOff val="80000"/>
                      </a:schemeClr>
                    </a:solidFill>
                  </a:tcPr>
                </a:tc>
                <a:tc>
                  <a:txBody>
                    <a:bodyPr/>
                    <a:lstStyle/>
                    <a:p>
                      <a:pPr algn="ctr" defTabSz="914400">
                        <a:defRPr sz="1800" cap="none" spc="0">
                          <a:solidFill>
                            <a:srgbClr val="000000"/>
                          </a:solidFill>
                        </a:defRPr>
                      </a:pPr>
                      <a:r>
                        <a:rPr sz="2200" dirty="0">
                          <a:solidFill>
                            <a:srgbClr val="5B5854"/>
                          </a:solidFill>
                          <a:sym typeface="Avenir Next Medium"/>
                        </a:rPr>
                        <a:t>Low</a:t>
                      </a:r>
                    </a:p>
                  </a:txBody>
                  <a:tcPr marL="50800" marR="50800" marT="50800" marB="50800" anchor="ctr" horzOverflow="overflow">
                    <a:solidFill>
                      <a:schemeClr val="accent1">
                        <a:lumMod val="20000"/>
                        <a:lumOff val="80000"/>
                      </a:schemeClr>
                    </a:solidFill>
                  </a:tcPr>
                </a:tc>
                <a:tc>
                  <a:txBody>
                    <a:bodyPr/>
                    <a:lstStyle/>
                    <a:p>
                      <a:pPr algn="ctr"/>
                      <a:endParaRPr lang="en-US" sz="2400" dirty="0"/>
                    </a:p>
                  </a:txBody>
                  <a:tcPr marL="50800" marR="50800" marT="50800" marB="50800" anchor="ctr" horzOverflow="overflow">
                    <a:solidFill>
                      <a:schemeClr val="accent1">
                        <a:lumMod val="20000"/>
                        <a:lumOff val="80000"/>
                      </a:schemeClr>
                    </a:solidFill>
                  </a:tcPr>
                </a:tc>
                <a:tc>
                  <a:txBody>
                    <a:bodyPr/>
                    <a:lstStyle/>
                    <a:p>
                      <a:pPr algn="ctr"/>
                      <a:endParaRPr lang="en-US" sz="2400"/>
                    </a:p>
                  </a:txBody>
                  <a:tcPr marL="50800" marR="50800" marT="50800" marB="50800" anchor="ctr" horzOverflow="overflow">
                    <a:solidFill>
                      <a:schemeClr val="accent1">
                        <a:lumMod val="20000"/>
                        <a:lumOff val="80000"/>
                      </a:schemeClr>
                    </a:solidFill>
                  </a:tcPr>
                </a:tc>
                <a:tc>
                  <a:txBody>
                    <a:bodyPr/>
                    <a:lstStyle/>
                    <a:p>
                      <a:pPr algn="ctr"/>
                      <a:endParaRPr lang="en-US" sz="2400" dirty="0"/>
                    </a:p>
                  </a:txBody>
                  <a:tcPr marL="50800" marR="50800" marT="50800" marB="50800" anchor="ctr" horzOverflow="overflow">
                    <a:solidFill>
                      <a:schemeClr val="accent1">
                        <a:lumMod val="20000"/>
                        <a:lumOff val="80000"/>
                      </a:schemeClr>
                    </a:solidFill>
                  </a:tcPr>
                </a:tc>
                <a:tc>
                  <a:txBody>
                    <a:bodyPr/>
                    <a:lstStyle/>
                    <a:p>
                      <a:pPr algn="ctr"/>
                      <a:endParaRPr lang="en-US" sz="2400"/>
                    </a:p>
                  </a:txBody>
                  <a:tcPr marL="50800" marR="50800" marT="50800" marB="50800" anchor="ctr" horzOverflow="overflow">
                    <a:solidFill>
                      <a:schemeClr val="accent1">
                        <a:lumMod val="20000"/>
                        <a:lumOff val="80000"/>
                      </a:schemeClr>
                    </a:solidFill>
                  </a:tcPr>
                </a:tc>
                <a:tc>
                  <a:txBody>
                    <a:bodyPr/>
                    <a:lstStyle/>
                    <a:p>
                      <a:pPr algn="ctr"/>
                      <a:endParaRPr lang="en-US" sz="2400" dirty="0"/>
                    </a:p>
                  </a:txBody>
                  <a:tcPr marL="50800" marR="50800" marT="50800" marB="50800" anchor="ctr" horzOverflow="overflow">
                    <a:lnR w="12700">
                      <a:miter lim="400000"/>
                    </a:lnR>
                    <a:solidFill>
                      <a:schemeClr val="accent1">
                        <a:lumMod val="20000"/>
                        <a:lumOff val="80000"/>
                      </a:schemeClr>
                    </a:solidFill>
                  </a:tcPr>
                </a:tc>
                <a:extLst>
                  <a:ext uri="{0D108BD9-81ED-4DB2-BD59-A6C34878D82A}">
                    <a16:rowId xmlns:a16="http://schemas.microsoft.com/office/drawing/2014/main" val="10003"/>
                  </a:ext>
                </a:extLst>
              </a:tr>
              <a:tr h="417188">
                <a:tc>
                  <a:txBody>
                    <a:bodyPr/>
                    <a:lstStyle/>
                    <a:p>
                      <a:pPr algn="ctr" defTabSz="914400">
                        <a:defRPr sz="1800" cap="none" spc="0">
                          <a:solidFill>
                            <a:srgbClr val="000000"/>
                          </a:solidFill>
                        </a:defRPr>
                      </a:pPr>
                      <a:r>
                        <a:rPr sz="2400">
                          <a:solidFill>
                            <a:srgbClr val="5B5854"/>
                          </a:solidFill>
                          <a:sym typeface="Avenir Next Medium"/>
                        </a:rPr>
                        <a:t>...</a:t>
                      </a:r>
                    </a:p>
                  </a:txBody>
                  <a:tcPr marL="50800" marR="50800" marT="50800" marB="50800" anchor="ctr" horzOverflow="overflow">
                    <a:lnL w="12700">
                      <a:miter lim="400000"/>
                    </a:lnL>
                    <a:solidFill>
                      <a:schemeClr val="accent1">
                        <a:lumMod val="20000"/>
                        <a:lumOff val="80000"/>
                      </a:schemeClr>
                    </a:solidFill>
                  </a:tcPr>
                </a:tc>
                <a:tc>
                  <a:txBody>
                    <a:bodyPr/>
                    <a:lstStyle/>
                    <a:p>
                      <a:pPr algn="ctr" defTabSz="914400">
                        <a:defRPr sz="1800" cap="none" spc="0">
                          <a:solidFill>
                            <a:srgbClr val="000000"/>
                          </a:solidFill>
                        </a:defRPr>
                      </a:pPr>
                      <a:r>
                        <a:rPr sz="2200">
                          <a:solidFill>
                            <a:srgbClr val="5B5854"/>
                          </a:solidFill>
                          <a:sym typeface="Avenir Next Medium"/>
                        </a:rPr>
                        <a:t>...</a:t>
                      </a:r>
                    </a:p>
                  </a:txBody>
                  <a:tcPr marL="50800" marR="50800" marT="50800" marB="50800" anchor="ctr" horzOverflow="overflow">
                    <a:solidFill>
                      <a:schemeClr val="accent1">
                        <a:lumMod val="20000"/>
                        <a:lumOff val="80000"/>
                      </a:schemeClr>
                    </a:solidFill>
                  </a:tcPr>
                </a:tc>
                <a:tc>
                  <a:txBody>
                    <a:bodyPr/>
                    <a:lstStyle/>
                    <a:p>
                      <a:pPr algn="ctr" defTabSz="914400">
                        <a:defRPr sz="1800" cap="none" spc="0">
                          <a:solidFill>
                            <a:srgbClr val="000000"/>
                          </a:solidFill>
                        </a:defRPr>
                      </a:pPr>
                      <a:r>
                        <a:rPr sz="2200" dirty="0">
                          <a:solidFill>
                            <a:srgbClr val="5B5854"/>
                          </a:solidFill>
                          <a:sym typeface="Avenir Next Medium"/>
                        </a:rPr>
                        <a:t>...</a:t>
                      </a:r>
                    </a:p>
                  </a:txBody>
                  <a:tcPr marL="50800" marR="50800" marT="50800" marB="50800" anchor="ctr" horzOverflow="overflow">
                    <a:solidFill>
                      <a:schemeClr val="accent1">
                        <a:lumMod val="20000"/>
                        <a:lumOff val="80000"/>
                      </a:schemeClr>
                    </a:solidFill>
                  </a:tcPr>
                </a:tc>
                <a:tc>
                  <a:txBody>
                    <a:bodyPr/>
                    <a:lstStyle/>
                    <a:p>
                      <a:pPr algn="ctr"/>
                      <a:endParaRPr lang="en-US" sz="2400"/>
                    </a:p>
                  </a:txBody>
                  <a:tcPr marL="50800" marR="50800" marT="50800" marB="50800" anchor="ctr" horzOverflow="overflow">
                    <a:solidFill>
                      <a:schemeClr val="accent1">
                        <a:lumMod val="20000"/>
                        <a:lumOff val="80000"/>
                      </a:schemeClr>
                    </a:solidFill>
                  </a:tcPr>
                </a:tc>
                <a:tc>
                  <a:txBody>
                    <a:bodyPr/>
                    <a:lstStyle/>
                    <a:p>
                      <a:pPr algn="ctr"/>
                      <a:endParaRPr lang="en-US" sz="2400" dirty="0"/>
                    </a:p>
                  </a:txBody>
                  <a:tcPr marL="50800" marR="50800" marT="50800" marB="50800" anchor="ctr" horzOverflow="overflow">
                    <a:solidFill>
                      <a:schemeClr val="accent1">
                        <a:lumMod val="20000"/>
                        <a:lumOff val="80000"/>
                      </a:schemeClr>
                    </a:solidFill>
                  </a:tcPr>
                </a:tc>
                <a:tc>
                  <a:txBody>
                    <a:bodyPr/>
                    <a:lstStyle/>
                    <a:p>
                      <a:pPr algn="ctr"/>
                      <a:endParaRPr lang="en-US" sz="2400" dirty="0"/>
                    </a:p>
                  </a:txBody>
                  <a:tcPr marL="50800" marR="50800" marT="50800" marB="50800" anchor="ctr" horzOverflow="overflow">
                    <a:solidFill>
                      <a:schemeClr val="accent1">
                        <a:lumMod val="20000"/>
                        <a:lumOff val="80000"/>
                      </a:schemeClr>
                    </a:solidFill>
                  </a:tcPr>
                </a:tc>
                <a:tc>
                  <a:txBody>
                    <a:bodyPr/>
                    <a:lstStyle/>
                    <a:p>
                      <a:pPr algn="ctr"/>
                      <a:endParaRPr lang="en-US" sz="2400" dirty="0"/>
                    </a:p>
                  </a:txBody>
                  <a:tcPr marL="50800" marR="50800" marT="50800" marB="50800" anchor="ctr" horzOverflow="overflow">
                    <a:solidFill>
                      <a:schemeClr val="accent1">
                        <a:lumMod val="20000"/>
                        <a:lumOff val="80000"/>
                      </a:schemeClr>
                    </a:solidFill>
                  </a:tcPr>
                </a:tc>
                <a:tc>
                  <a:txBody>
                    <a:bodyPr/>
                    <a:lstStyle/>
                    <a:p>
                      <a:pPr algn="ctr"/>
                      <a:endParaRPr lang="en-US" sz="2400" dirty="0"/>
                    </a:p>
                  </a:txBody>
                  <a:tcPr marL="50800" marR="50800" marT="50800" marB="50800" anchor="ctr" horzOverflow="overflow">
                    <a:lnR w="12700">
                      <a:miter lim="400000"/>
                    </a:lnR>
                    <a:solidFill>
                      <a:schemeClr val="accent1">
                        <a:lumMod val="20000"/>
                        <a:lumOff val="80000"/>
                      </a:schemeClr>
                    </a:solidFill>
                  </a:tcPr>
                </a:tc>
                <a:extLst>
                  <a:ext uri="{0D108BD9-81ED-4DB2-BD59-A6C34878D82A}">
                    <a16:rowId xmlns:a16="http://schemas.microsoft.com/office/drawing/2014/main" val="10004"/>
                  </a:ext>
                </a:extLst>
              </a:tr>
              <a:tr h="466625">
                <a:tc>
                  <a:txBody>
                    <a:bodyPr/>
                    <a:lstStyle/>
                    <a:p>
                      <a:pPr algn="ctr" defTabSz="914400">
                        <a:defRPr sz="1800" cap="none" spc="0">
                          <a:solidFill>
                            <a:srgbClr val="000000"/>
                          </a:solidFill>
                        </a:defRPr>
                      </a:pPr>
                      <a:r>
                        <a:rPr lang="en-US" sz="2400" dirty="0">
                          <a:solidFill>
                            <a:srgbClr val="5B5854"/>
                          </a:solidFill>
                          <a:sym typeface="Avenir Next Medium"/>
                        </a:rPr>
                        <a:t>10</a:t>
                      </a:r>
                      <a:r>
                        <a:rPr sz="2400" dirty="0">
                          <a:solidFill>
                            <a:srgbClr val="5B5854"/>
                          </a:solidFill>
                          <a:sym typeface="Avenir Next Medium"/>
                        </a:rPr>
                        <a:t>8</a:t>
                      </a:r>
                    </a:p>
                  </a:txBody>
                  <a:tcPr marL="50800" marR="50800" marT="50800" marB="50800" anchor="ctr" horzOverflow="overflow">
                    <a:lnL w="12700">
                      <a:miter lim="400000"/>
                    </a:lnL>
                    <a:solidFill>
                      <a:schemeClr val="accent1">
                        <a:lumMod val="20000"/>
                        <a:lumOff val="80000"/>
                      </a:schemeClr>
                    </a:solidFill>
                  </a:tcPr>
                </a:tc>
                <a:tc>
                  <a:txBody>
                    <a:bodyPr/>
                    <a:lstStyle/>
                    <a:p>
                      <a:pPr algn="ctr" defTabSz="914400">
                        <a:defRPr sz="1800" cap="none" spc="0">
                          <a:solidFill>
                            <a:srgbClr val="000000"/>
                          </a:solidFill>
                        </a:defRPr>
                      </a:pPr>
                      <a:r>
                        <a:rPr sz="2200">
                          <a:solidFill>
                            <a:srgbClr val="5B5854"/>
                          </a:solidFill>
                          <a:sym typeface="Avenir Next Medium"/>
                        </a:rPr>
                        <a:t>XX, YY, ZZ</a:t>
                      </a:r>
                    </a:p>
                  </a:txBody>
                  <a:tcPr marL="50800" marR="50800" marT="50800" marB="50800" anchor="ctr" horzOverflow="overflow">
                    <a:solidFill>
                      <a:schemeClr val="accent1">
                        <a:lumMod val="20000"/>
                        <a:lumOff val="80000"/>
                      </a:schemeClr>
                    </a:solidFill>
                  </a:tcPr>
                </a:tc>
                <a:tc>
                  <a:txBody>
                    <a:bodyPr/>
                    <a:lstStyle/>
                    <a:p>
                      <a:pPr algn="ctr" defTabSz="914400">
                        <a:defRPr sz="1800" cap="none" spc="0">
                          <a:solidFill>
                            <a:srgbClr val="000000"/>
                          </a:solidFill>
                        </a:defRPr>
                      </a:pPr>
                      <a:r>
                        <a:rPr sz="2200" dirty="0">
                          <a:solidFill>
                            <a:srgbClr val="5B5854"/>
                          </a:solidFill>
                          <a:sym typeface="Avenir Next Medium"/>
                        </a:rPr>
                        <a:t>Mod</a:t>
                      </a:r>
                    </a:p>
                  </a:txBody>
                  <a:tcPr marL="50800" marR="50800" marT="50800" marB="50800" anchor="ctr" horzOverflow="overflow">
                    <a:solidFill>
                      <a:schemeClr val="accent1">
                        <a:lumMod val="20000"/>
                        <a:lumOff val="80000"/>
                      </a:schemeClr>
                    </a:solidFill>
                  </a:tcPr>
                </a:tc>
                <a:tc>
                  <a:txBody>
                    <a:bodyPr/>
                    <a:lstStyle/>
                    <a:p>
                      <a:pPr algn="ctr"/>
                      <a:endParaRPr lang="en-US" sz="2400"/>
                    </a:p>
                  </a:txBody>
                  <a:tcPr marL="50800" marR="50800" marT="50800" marB="50800" anchor="ctr" horzOverflow="overflow">
                    <a:solidFill>
                      <a:schemeClr val="accent1">
                        <a:lumMod val="20000"/>
                        <a:lumOff val="80000"/>
                      </a:schemeClr>
                    </a:solidFill>
                  </a:tcPr>
                </a:tc>
                <a:tc>
                  <a:txBody>
                    <a:bodyPr/>
                    <a:lstStyle/>
                    <a:p>
                      <a:pPr algn="ctr"/>
                      <a:endParaRPr lang="en-US" sz="2400" dirty="0"/>
                    </a:p>
                  </a:txBody>
                  <a:tcPr marL="50800" marR="50800" marT="50800" marB="50800" anchor="ctr" horzOverflow="overflow">
                    <a:solidFill>
                      <a:schemeClr val="accent1">
                        <a:lumMod val="20000"/>
                        <a:lumOff val="80000"/>
                      </a:schemeClr>
                    </a:solidFill>
                  </a:tcPr>
                </a:tc>
                <a:tc>
                  <a:txBody>
                    <a:bodyPr/>
                    <a:lstStyle/>
                    <a:p>
                      <a:pPr algn="ctr"/>
                      <a:endParaRPr lang="en-US" sz="2400" dirty="0"/>
                    </a:p>
                  </a:txBody>
                  <a:tcPr marL="50800" marR="50800" marT="50800" marB="50800" anchor="ctr" horzOverflow="overflow">
                    <a:solidFill>
                      <a:schemeClr val="accent1">
                        <a:lumMod val="20000"/>
                        <a:lumOff val="80000"/>
                      </a:schemeClr>
                    </a:solidFill>
                  </a:tcPr>
                </a:tc>
                <a:tc>
                  <a:txBody>
                    <a:bodyPr/>
                    <a:lstStyle/>
                    <a:p>
                      <a:pPr algn="ctr"/>
                      <a:endParaRPr lang="en-US" sz="2400"/>
                    </a:p>
                  </a:txBody>
                  <a:tcPr marL="50800" marR="50800" marT="50800" marB="50800" anchor="ctr" horzOverflow="overflow">
                    <a:solidFill>
                      <a:schemeClr val="accent1">
                        <a:lumMod val="20000"/>
                        <a:lumOff val="80000"/>
                      </a:schemeClr>
                    </a:solidFill>
                  </a:tcPr>
                </a:tc>
                <a:tc>
                  <a:txBody>
                    <a:bodyPr/>
                    <a:lstStyle/>
                    <a:p>
                      <a:pPr algn="ctr"/>
                      <a:endParaRPr lang="en-US" sz="2400" dirty="0"/>
                    </a:p>
                  </a:txBody>
                  <a:tcPr marL="50800" marR="50800" marT="50800" marB="50800" anchor="ctr" horzOverflow="overflow">
                    <a:lnR w="12700">
                      <a:miter lim="400000"/>
                    </a:ln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15993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a:xfrm>
            <a:off x="7239003" y="6511583"/>
            <a:ext cx="1600200" cy="273844"/>
          </a:xfrm>
        </p:spPr>
        <p:txBody>
          <a:bodyPr/>
          <a:lstStyle/>
          <a:p>
            <a:fld id="{C90B5FB4-1AE6-4CC4-B374-7CA8E5916470}" type="slidenum">
              <a:rPr lang="en-US">
                <a:solidFill>
                  <a:prstClr val="black">
                    <a:tint val="75000"/>
                  </a:prstClr>
                </a:solidFill>
              </a:rPr>
              <a:pPr/>
              <a:t>22</a:t>
            </a:fld>
            <a:endParaRPr lang="en-US" dirty="0">
              <a:solidFill>
                <a:prstClr val="black">
                  <a:tint val="75000"/>
                </a:prstClr>
              </a:solidFill>
            </a:endParaRPr>
          </a:p>
        </p:txBody>
      </p:sp>
      <p:sp>
        <p:nvSpPr>
          <p:cNvPr id="9" name="Title 2"/>
          <p:cNvSpPr>
            <a:spLocks noGrp="1"/>
          </p:cNvSpPr>
          <p:nvPr>
            <p:ph type="title"/>
          </p:nvPr>
        </p:nvSpPr>
        <p:spPr>
          <a:xfrm>
            <a:off x="285710" y="301752"/>
            <a:ext cx="8168634" cy="742619"/>
          </a:xfrm>
        </p:spPr>
        <p:txBody>
          <a:bodyPr/>
          <a:lstStyle/>
          <a:p>
            <a:r>
              <a:rPr lang="en-US" sz="2800" dirty="0"/>
              <a:t>Cyber SCRM Taxonomy</a:t>
            </a:r>
            <a:r>
              <a:rPr lang="en-US" sz="2800" baseline="30000" dirty="0"/>
              <a:t>1.1</a:t>
            </a:r>
            <a:br>
              <a:rPr lang="en-US" sz="2100" dirty="0"/>
            </a:br>
            <a:r>
              <a:rPr lang="en-US" sz="1600" b="0" i="1" dirty="0"/>
              <a:t>Framework for Improving Critical Infrastructure Cybersecurity Version 1.1</a:t>
            </a:r>
            <a:endParaRPr lang="en-US" sz="825" b="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142" y="1132296"/>
            <a:ext cx="5964166" cy="4688540"/>
          </a:xfrm>
          <a:prstGeom prst="rect">
            <a:avLst/>
          </a:prstGeom>
        </p:spPr>
      </p:pic>
      <p:sp>
        <p:nvSpPr>
          <p:cNvPr id="3" name="TextBox 2"/>
          <p:cNvSpPr txBox="1"/>
          <p:nvPr/>
        </p:nvSpPr>
        <p:spPr>
          <a:xfrm>
            <a:off x="230009" y="1332662"/>
            <a:ext cx="3023146" cy="3395801"/>
          </a:xfrm>
          <a:prstGeom prst="rect">
            <a:avLst/>
          </a:prstGeom>
          <a:solidFill>
            <a:schemeClr val="bg1">
              <a:alpha val="55000"/>
            </a:schemeClr>
          </a:solidFill>
        </p:spPr>
        <p:txBody>
          <a:bodyPr wrap="square" rtlCol="0">
            <a:spAutoFit/>
          </a:bodyPr>
          <a:lstStyle/>
          <a:p>
            <a:pPr marL="285750" indent="-285750">
              <a:spcAft>
                <a:spcPts val="1000"/>
              </a:spcAft>
              <a:buFont typeface="Arial" charset="0"/>
              <a:buChar char="•"/>
            </a:pPr>
            <a:r>
              <a:rPr lang="en-US" sz="2200" dirty="0"/>
              <a:t>Simple Supplier-Buyer model</a:t>
            </a:r>
          </a:p>
          <a:p>
            <a:pPr marL="285750" indent="-285750">
              <a:spcAft>
                <a:spcPts val="1000"/>
              </a:spcAft>
              <a:buFont typeface="Arial" charset="0"/>
              <a:buChar char="•"/>
            </a:pPr>
            <a:r>
              <a:rPr lang="en-US" sz="2200" dirty="0"/>
              <a:t>Technology minimally includes IT, OT, CPS, IoT</a:t>
            </a:r>
          </a:p>
          <a:p>
            <a:pPr marL="285750" indent="-285750">
              <a:spcAft>
                <a:spcPts val="1000"/>
              </a:spcAft>
              <a:buFont typeface="Arial" charset="0"/>
              <a:buChar char="•"/>
            </a:pPr>
            <a:r>
              <a:rPr lang="en-US" sz="2200" dirty="0"/>
              <a:t>Applicable for public and private sector, including not-for-profits</a:t>
            </a:r>
          </a:p>
        </p:txBody>
      </p:sp>
      <p:sp>
        <p:nvSpPr>
          <p:cNvPr id="7" name="TextBox 6">
            <a:extLst>
              <a:ext uri="{FF2B5EF4-FFF2-40B4-BE49-F238E27FC236}">
                <a16:creationId xmlns:a16="http://schemas.microsoft.com/office/drawing/2014/main" id="{B5D9B874-FB9C-B346-A71E-425C11269C87}"/>
              </a:ext>
            </a:extLst>
          </p:cNvPr>
          <p:cNvSpPr txBox="1"/>
          <p:nvPr/>
        </p:nvSpPr>
        <p:spPr>
          <a:xfrm>
            <a:off x="230009" y="4728463"/>
            <a:ext cx="3990299" cy="2539157"/>
          </a:xfrm>
          <a:prstGeom prst="rect">
            <a:avLst/>
          </a:prstGeom>
          <a:solidFill>
            <a:schemeClr val="bg1">
              <a:alpha val="55000"/>
            </a:schemeClr>
          </a:solidFill>
        </p:spPr>
        <p:txBody>
          <a:bodyPr wrap="square" rtlCol="0">
            <a:spAutoFit/>
          </a:bodyPr>
          <a:lstStyle/>
          <a:p>
            <a:pPr marL="342900" indent="-342900">
              <a:spcBef>
                <a:spcPts val="600"/>
              </a:spcBef>
              <a:spcAft>
                <a:spcPts val="600"/>
              </a:spcAft>
              <a:buFont typeface="Arial" panose="020B0604020202020204" pitchFamily="34" charset="0"/>
              <a:buChar char="•"/>
            </a:pPr>
            <a:r>
              <a:rPr lang="en-US" altLang="en-US" sz="2200" dirty="0">
                <a:solidFill>
                  <a:schemeClr val="tx1">
                    <a:lumMod val="85000"/>
                    <a:lumOff val="15000"/>
                  </a:schemeClr>
                </a:solidFill>
              </a:rPr>
              <a:t>Aligns with Federal guidance </a:t>
            </a:r>
            <a:r>
              <a:rPr lang="en-US" sz="2200" b="1" i="1" dirty="0">
                <a:solidFill>
                  <a:prstClr val="black">
                    <a:lumMod val="65000"/>
                    <a:lumOff val="35000"/>
                  </a:prstClr>
                </a:solidFill>
                <a:hlinkClick r:id="rId4"/>
              </a:rPr>
              <a:t>Supply Chain Risk Management Practices for Federal Information Systems and Organizations</a:t>
            </a:r>
            <a:r>
              <a:rPr lang="en-US" sz="2200" dirty="0">
                <a:solidFill>
                  <a:prstClr val="black">
                    <a:lumMod val="65000"/>
                    <a:lumOff val="35000"/>
                  </a:prstClr>
                </a:solidFill>
              </a:rPr>
              <a:t> </a:t>
            </a:r>
            <a:r>
              <a:rPr lang="en-US" altLang="en-US" sz="2200" dirty="0">
                <a:solidFill>
                  <a:schemeClr val="tx1">
                    <a:lumMod val="85000"/>
                    <a:lumOff val="15000"/>
                  </a:schemeClr>
                </a:solidFill>
              </a:rPr>
              <a:t>(Special Publication 800-161)</a:t>
            </a:r>
          </a:p>
          <a:p>
            <a:pPr marL="285750" indent="-285750">
              <a:buFont typeface="Arial" charset="0"/>
              <a:buChar char="•"/>
            </a:pPr>
            <a:endParaRPr lang="en-US" sz="2200" dirty="0"/>
          </a:p>
        </p:txBody>
      </p:sp>
    </p:spTree>
    <p:extLst>
      <p:ext uri="{BB962C8B-B14F-4D97-AF65-F5344CB8AC3E}">
        <p14:creationId xmlns:p14="http://schemas.microsoft.com/office/powerpoint/2010/main" val="2593772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199" y="1270751"/>
            <a:ext cx="8495071" cy="5085608"/>
          </a:xfrm>
        </p:spPr>
        <p:txBody>
          <a:bodyPr>
            <a:normAutofit/>
          </a:bodyPr>
          <a:lstStyle/>
          <a:p>
            <a:pPr marL="0" indent="0">
              <a:spcBef>
                <a:spcPts val="600"/>
              </a:spcBef>
              <a:spcAft>
                <a:spcPts val="600"/>
              </a:spcAft>
            </a:pPr>
            <a:r>
              <a:rPr lang="en-US" sz="2400" dirty="0"/>
              <a:t>Emphasizes the role of measurements in </a:t>
            </a:r>
            <a:r>
              <a:rPr lang="en-US" sz="2400" i="1" dirty="0">
                <a:solidFill>
                  <a:schemeClr val="accent1"/>
                </a:solidFill>
              </a:rPr>
              <a:t>self-assessment</a:t>
            </a:r>
            <a:r>
              <a:rPr lang="en-US" sz="2400" dirty="0"/>
              <a:t> </a:t>
            </a:r>
          </a:p>
          <a:p>
            <a:pPr marL="0" indent="0">
              <a:spcBef>
                <a:spcPts val="600"/>
              </a:spcBef>
              <a:spcAft>
                <a:spcPts val="600"/>
              </a:spcAft>
            </a:pPr>
            <a:r>
              <a:rPr lang="en-US" sz="2400" dirty="0"/>
              <a:t>Stresses critical linkage of </a:t>
            </a:r>
            <a:r>
              <a:rPr lang="en-US" sz="2400" dirty="0">
                <a:solidFill>
                  <a:schemeClr val="accent1"/>
                </a:solidFill>
              </a:rPr>
              <a:t>business results:</a:t>
            </a:r>
          </a:p>
          <a:p>
            <a:pPr marL="1057260" lvl="2" indent="-457200">
              <a:spcBef>
                <a:spcPts val="600"/>
              </a:spcBef>
              <a:spcAft>
                <a:spcPts val="600"/>
              </a:spcAft>
              <a:buFontTx/>
              <a:buChar char="-"/>
            </a:pPr>
            <a:r>
              <a:rPr lang="en-US" sz="2400" dirty="0">
                <a:solidFill>
                  <a:schemeClr val="accent1"/>
                </a:solidFill>
              </a:rPr>
              <a:t>Cost</a:t>
            </a:r>
          </a:p>
          <a:p>
            <a:pPr marL="1057260" lvl="2" indent="-457200">
              <a:spcBef>
                <a:spcPts val="600"/>
              </a:spcBef>
              <a:spcAft>
                <a:spcPts val="600"/>
              </a:spcAft>
              <a:buFontTx/>
              <a:buChar char="-"/>
            </a:pPr>
            <a:r>
              <a:rPr lang="en-US" sz="2400" dirty="0">
                <a:solidFill>
                  <a:schemeClr val="accent1"/>
                </a:solidFill>
              </a:rPr>
              <a:t>Benefit</a:t>
            </a:r>
          </a:p>
          <a:p>
            <a:pPr marL="0" indent="0">
              <a:spcBef>
                <a:spcPts val="600"/>
              </a:spcBef>
              <a:spcAft>
                <a:spcPts val="600"/>
              </a:spcAft>
            </a:pPr>
            <a:r>
              <a:rPr lang="mr-IN" sz="2400" dirty="0"/>
              <a:t>…</a:t>
            </a:r>
            <a:r>
              <a:rPr lang="en-US" sz="2400" dirty="0"/>
              <a:t>to cybersecurity risk management </a:t>
            </a:r>
          </a:p>
          <a:p>
            <a:pPr marL="0" indent="0">
              <a:spcBef>
                <a:spcPts val="600"/>
              </a:spcBef>
              <a:spcAft>
                <a:spcPts val="600"/>
              </a:spcAft>
            </a:pPr>
            <a:r>
              <a:rPr lang="en-US" sz="2400" dirty="0"/>
              <a:t>Continued discussion of this linkage will occur under Roadmap area </a:t>
            </a:r>
            <a:r>
              <a:rPr lang="mr-IN" sz="2400" dirty="0"/>
              <a:t>–</a:t>
            </a:r>
            <a:r>
              <a:rPr lang="en-US" sz="2400" dirty="0"/>
              <a:t> Measuring Cybersecurity</a:t>
            </a:r>
          </a:p>
        </p:txBody>
      </p:sp>
      <p:sp>
        <p:nvSpPr>
          <p:cNvPr id="5" name="Slide Number Placeholder 4"/>
          <p:cNvSpPr>
            <a:spLocks noGrp="1"/>
          </p:cNvSpPr>
          <p:nvPr>
            <p:ph type="sldNum" sz="quarter" idx="12"/>
          </p:nvPr>
        </p:nvSpPr>
        <p:spPr/>
        <p:txBody>
          <a:bodyPr/>
          <a:lstStyle/>
          <a:p>
            <a:fld id="{C90B5FB4-1AE6-4CC4-B374-7CA8E5916470}" type="slidenum">
              <a:rPr lang="en-US" smtClean="0">
                <a:solidFill>
                  <a:prstClr val="black">
                    <a:tint val="75000"/>
                  </a:prstClr>
                </a:solidFill>
              </a:rPr>
              <a:pPr/>
              <a:t>23</a:t>
            </a:fld>
            <a:endParaRPr lang="en-US" dirty="0">
              <a:solidFill>
                <a:prstClr val="black">
                  <a:tint val="75000"/>
                </a:prstClr>
              </a:solidFill>
            </a:endParaRPr>
          </a:p>
        </p:txBody>
      </p:sp>
      <p:sp>
        <p:nvSpPr>
          <p:cNvPr id="8" name="Title 2"/>
          <p:cNvSpPr txBox="1">
            <a:spLocks/>
          </p:cNvSpPr>
          <p:nvPr/>
        </p:nvSpPr>
        <p:spPr>
          <a:xfrm>
            <a:off x="285710" y="354508"/>
            <a:ext cx="7837713" cy="682986"/>
          </a:xfrm>
          <a:prstGeom prst="rect">
            <a:avLst/>
          </a:prstGeom>
        </p:spPr>
        <p:txBody>
          <a:bodyPr vert="horz" lIns="68580" tIns="34290" rIns="68580" bIns="34290" rtlCol="0" anchor="b">
            <a:noAutofit/>
          </a:bodyPr>
          <a:lstStyle>
            <a:lvl1pPr algn="l" defTabSz="914400" rtl="0" eaLnBrk="1" latinLnBrk="0" hangingPunct="1">
              <a:lnSpc>
                <a:spcPts val="2600"/>
              </a:lnSpc>
              <a:spcBef>
                <a:spcPct val="0"/>
              </a:spcBef>
              <a:buNone/>
              <a:defRPr sz="2400" b="1" u="none" kern="1200"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pPr defTabSz="685783">
              <a:lnSpc>
                <a:spcPct val="100000"/>
              </a:lnSpc>
            </a:pPr>
            <a:endParaRPr lang="en-US" sz="2800" dirty="0"/>
          </a:p>
          <a:p>
            <a:pPr defTabSz="685783">
              <a:lnSpc>
                <a:spcPct val="100000"/>
              </a:lnSpc>
            </a:pPr>
            <a:endParaRPr lang="en-US" sz="2800" dirty="0"/>
          </a:p>
          <a:p>
            <a:pPr defTabSz="685783">
              <a:lnSpc>
                <a:spcPct val="100000"/>
              </a:lnSpc>
            </a:pPr>
            <a:r>
              <a:rPr lang="en-US" sz="2800" dirty="0"/>
              <a:t>Self-Assessing Cybersecurity Risk</a:t>
            </a:r>
            <a:r>
              <a:rPr lang="en-US" sz="2800" baseline="30000" dirty="0"/>
              <a:t>1.1</a:t>
            </a:r>
          </a:p>
          <a:p>
            <a:pPr defTabSz="685783">
              <a:lnSpc>
                <a:spcPct val="100000"/>
              </a:lnSpc>
            </a:pPr>
            <a:r>
              <a:rPr lang="en-US" sz="1600" b="0" i="1" dirty="0"/>
              <a:t>Framework for Improving Critical Infrastructure Cybersecurity Version 1.1</a:t>
            </a:r>
            <a:endParaRPr lang="en-US" sz="3600" dirty="0"/>
          </a:p>
        </p:txBody>
      </p:sp>
    </p:spTree>
    <p:extLst>
      <p:ext uri="{BB962C8B-B14F-4D97-AF65-F5344CB8AC3E}">
        <p14:creationId xmlns:p14="http://schemas.microsoft.com/office/powerpoint/2010/main" val="2101387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42" y="188545"/>
            <a:ext cx="8458200" cy="889000"/>
          </a:xfrm>
        </p:spPr>
        <p:txBody>
          <a:bodyPr/>
          <a:lstStyle/>
          <a:p>
            <a:r>
              <a:rPr lang="en-US" sz="2800" dirty="0"/>
              <a:t>Roadmap Concepts</a:t>
            </a:r>
            <a:br>
              <a:rPr lang="en-US" dirty="0"/>
            </a:br>
            <a:r>
              <a:rPr lang="en-US" sz="1600" b="0" i="1" dirty="0"/>
              <a:t> Roadmap to Improving Critical Infrastructure Cybersecurity</a:t>
            </a:r>
          </a:p>
        </p:txBody>
      </p:sp>
      <p:sp>
        <p:nvSpPr>
          <p:cNvPr id="3" name="Content Placeholder 2"/>
          <p:cNvSpPr>
            <a:spLocks noGrp="1"/>
          </p:cNvSpPr>
          <p:nvPr>
            <p:ph idx="1"/>
          </p:nvPr>
        </p:nvSpPr>
        <p:spPr>
          <a:xfrm>
            <a:off x="342900" y="1266930"/>
            <a:ext cx="8593138" cy="4952790"/>
          </a:xfrm>
        </p:spPr>
        <p:txBody>
          <a:bodyPr>
            <a:noAutofit/>
          </a:bodyPr>
          <a:lstStyle/>
          <a:p>
            <a:pPr fontAlgn="base"/>
            <a:r>
              <a:rPr lang="en-US" sz="2400" b="1" dirty="0"/>
              <a:t>The Roadmap:</a:t>
            </a:r>
          </a:p>
          <a:p>
            <a:pPr fontAlgn="base">
              <a:buFont typeface="Arial" charset="0"/>
              <a:buChar char="•"/>
            </a:pPr>
            <a:r>
              <a:rPr lang="en-US" sz="2400" dirty="0"/>
              <a:t>identifies key areas of development, alignment, and collaboration</a:t>
            </a:r>
          </a:p>
          <a:p>
            <a:pPr fontAlgn="base">
              <a:buFont typeface="Arial" charset="0"/>
              <a:buChar char="•"/>
            </a:pPr>
            <a:r>
              <a:rPr lang="en-US" sz="2400" dirty="0"/>
              <a:t>provides a description of activities related to the Framework </a:t>
            </a:r>
          </a:p>
          <a:p>
            <a:pPr fontAlgn="base"/>
            <a:endParaRPr lang="en-US" sz="2400" b="1" u="sng" dirty="0"/>
          </a:p>
          <a:p>
            <a:pPr fontAlgn="base"/>
            <a:r>
              <a:rPr lang="en-US" sz="2400" b="1" dirty="0"/>
              <a:t>Roadmap items are generally:</a:t>
            </a:r>
          </a:p>
          <a:p>
            <a:pPr fontAlgn="base">
              <a:buFont typeface="Arial" charset="0"/>
              <a:buChar char="•"/>
            </a:pPr>
            <a:r>
              <a:rPr lang="en-US" sz="2400" dirty="0"/>
              <a:t>Topics that are meaningful to critical infrastructure cybersecurity risk management</a:t>
            </a:r>
          </a:p>
          <a:p>
            <a:pPr fontAlgn="base">
              <a:buFont typeface="Arial" charset="0"/>
              <a:buChar char="•"/>
            </a:pPr>
            <a:r>
              <a:rPr lang="en-US" sz="2400" dirty="0"/>
              <a:t>Focus areas of both private sector and the federal government</a:t>
            </a:r>
          </a:p>
          <a:p>
            <a:pPr fontAlgn="base">
              <a:buFont typeface="Arial" charset="0"/>
              <a:buChar char="•"/>
            </a:pPr>
            <a:r>
              <a:rPr lang="en-US" sz="2400" dirty="0"/>
              <a:t>Related to Framework, but managed as separate efforts</a:t>
            </a:r>
          </a:p>
          <a:p>
            <a:pPr fontAlgn="base">
              <a:buFont typeface="Arial" charset="0"/>
              <a:buChar char="•"/>
            </a:pPr>
            <a:endParaRPr lang="en-US" sz="2400" dirty="0"/>
          </a:p>
        </p:txBody>
      </p:sp>
      <p:sp>
        <p:nvSpPr>
          <p:cNvPr id="4" name="Slide Number Placeholder 4"/>
          <p:cNvSpPr>
            <a:spLocks noGrp="1"/>
          </p:cNvSpPr>
          <p:nvPr>
            <p:ph type="sldNum" sz="quarter" idx="12"/>
          </p:nvPr>
        </p:nvSpPr>
        <p:spPr>
          <a:xfrm>
            <a:off x="6553200" y="6356351"/>
            <a:ext cx="2133600" cy="365125"/>
          </a:xfrm>
        </p:spPr>
        <p:txBody>
          <a:bodyPr/>
          <a:lstStyle/>
          <a:p>
            <a:pPr defTabSz="914400"/>
            <a:r>
              <a:rPr lang="en-US" dirty="0">
                <a:solidFill>
                  <a:prstClr val="black">
                    <a:tint val="75000"/>
                  </a:prstClr>
                </a:solidFill>
              </a:rPr>
              <a:t>11</a:t>
            </a:r>
          </a:p>
        </p:txBody>
      </p:sp>
    </p:spTree>
    <p:extLst>
      <p:ext uri="{BB962C8B-B14F-4D97-AF65-F5344CB8AC3E}">
        <p14:creationId xmlns:p14="http://schemas.microsoft.com/office/powerpoint/2010/main" val="3519058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9668" y="301752"/>
            <a:ext cx="8458200" cy="762000"/>
          </a:xfrm>
        </p:spPr>
        <p:txBody>
          <a:bodyPr/>
          <a:lstStyle/>
          <a:p>
            <a:r>
              <a:rPr lang="en-US" sz="2800" dirty="0"/>
              <a:t>Proposed Roadmap Topics</a:t>
            </a:r>
            <a:br>
              <a:rPr lang="en-US" sz="2400" dirty="0"/>
            </a:br>
            <a:r>
              <a:rPr lang="en-US" sz="1600" b="0" i="1" dirty="0"/>
              <a:t>Draft Roadmap for Improving Critical Infrastructure Cybersecurity Version 1.1</a:t>
            </a:r>
            <a:endParaRPr lang="en-US" sz="36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390867580"/>
              </p:ext>
            </p:extLst>
          </p:nvPr>
        </p:nvGraphicFramePr>
        <p:xfrm>
          <a:off x="345876" y="1049819"/>
          <a:ext cx="8090554" cy="5816600"/>
        </p:xfrm>
        <a:graphic>
          <a:graphicData uri="http://schemas.openxmlformats.org/drawingml/2006/table">
            <a:tbl>
              <a:tblPr firstRow="1" bandRow="1">
                <a:tableStyleId>{5C22544A-7EE6-4342-B048-85BDC9FD1C3A}</a:tableStyleId>
              </a:tblPr>
              <a:tblGrid>
                <a:gridCol w="4017958">
                  <a:extLst>
                    <a:ext uri="{9D8B030D-6E8A-4147-A177-3AD203B41FA5}">
                      <a16:colId xmlns:a16="http://schemas.microsoft.com/office/drawing/2014/main" val="20000"/>
                    </a:ext>
                  </a:extLst>
                </a:gridCol>
                <a:gridCol w="4072596">
                  <a:extLst>
                    <a:ext uri="{9D8B030D-6E8A-4147-A177-3AD203B41FA5}">
                      <a16:colId xmlns:a16="http://schemas.microsoft.com/office/drawing/2014/main" val="20001"/>
                    </a:ext>
                  </a:extLst>
                </a:gridCol>
              </a:tblGrid>
              <a:tr h="370840">
                <a:tc>
                  <a:txBody>
                    <a:bodyPr/>
                    <a:lstStyle/>
                    <a:p>
                      <a:pPr algn="ctr"/>
                      <a:r>
                        <a:rPr lang="en-US" sz="2400" dirty="0"/>
                        <a:t>Original</a:t>
                      </a:r>
                      <a:r>
                        <a:rPr lang="en-US" sz="2400" baseline="0" dirty="0"/>
                        <a:t> Roadmap</a:t>
                      </a:r>
                      <a:r>
                        <a:rPr lang="en-US" sz="2400" b="0" i="0" baseline="0" dirty="0"/>
                        <a:t>  </a:t>
                      </a:r>
                      <a:r>
                        <a:rPr lang="en-US" sz="1800" b="0" i="1" baseline="0" dirty="0"/>
                        <a:t>9 topics</a:t>
                      </a:r>
                      <a:endParaRPr lang="en-US" sz="1800" b="0" i="1" dirty="0"/>
                    </a:p>
                  </a:txBody>
                  <a:tcPr/>
                </a:tc>
                <a:tc>
                  <a:txBody>
                    <a:bodyPr/>
                    <a:lstStyle/>
                    <a:p>
                      <a:pPr algn="ctr"/>
                      <a:r>
                        <a:rPr lang="en-US" sz="2400" dirty="0"/>
                        <a:t>Proposed Roadmap</a:t>
                      </a:r>
                      <a:r>
                        <a:rPr lang="en-US" sz="2400" b="0" i="0" dirty="0"/>
                        <a:t>  </a:t>
                      </a:r>
                      <a:r>
                        <a:rPr lang="en-US" sz="1800" b="0" i="1" dirty="0"/>
                        <a:t>12 topics</a:t>
                      </a:r>
                    </a:p>
                  </a:txBody>
                  <a:tcPr/>
                </a:tc>
                <a:extLst>
                  <a:ext uri="{0D108BD9-81ED-4DB2-BD59-A6C34878D82A}">
                    <a16:rowId xmlns:a16="http://schemas.microsoft.com/office/drawing/2014/main" val="10000"/>
                  </a:ext>
                </a:extLst>
              </a:tr>
              <a:tr h="370840">
                <a:tc>
                  <a:txBody>
                    <a:bodyPr/>
                    <a:lstStyle/>
                    <a:p>
                      <a:pPr marL="9525" lvl="1" indent="0" algn="r" defTabSz="685783" rtl="0" eaLnBrk="1" latinLnBrk="0" hangingPunct="1">
                        <a:spcBef>
                          <a:spcPts val="2000"/>
                        </a:spcBef>
                        <a:buNone/>
                        <a:tabLst/>
                      </a:pPr>
                      <a:r>
                        <a:rPr lang="en-US" sz="1800" kern="1200" dirty="0">
                          <a:solidFill>
                            <a:schemeClr val="tx1"/>
                          </a:solidFill>
                          <a:latin typeface="+mn-lt"/>
                          <a:ea typeface="+mn-ea"/>
                          <a:cs typeface="+mn-cs"/>
                        </a:rPr>
                        <a:t>Conformity Assessment</a:t>
                      </a:r>
                    </a:p>
                  </a:txBody>
                  <a:tcPr/>
                </a:tc>
                <a:tc>
                  <a:txBody>
                    <a:bodyPr/>
                    <a:lstStyle/>
                    <a:p>
                      <a:pPr algn="l"/>
                      <a:r>
                        <a:rPr lang="en-US" sz="1800" i="1" dirty="0">
                          <a:solidFill>
                            <a:schemeClr val="tx1"/>
                          </a:solidFill>
                          <a:latin typeface="+mn-lt"/>
                        </a:rPr>
                        <a:t>Confidence</a:t>
                      </a:r>
                      <a:r>
                        <a:rPr lang="en-US" sz="1800" dirty="0">
                          <a:solidFill>
                            <a:schemeClr val="tx1"/>
                          </a:solidFill>
                          <a:latin typeface="+mn-lt"/>
                        </a:rPr>
                        <a:t> Mechanisms</a:t>
                      </a:r>
                    </a:p>
                  </a:txBody>
                  <a:tcPr/>
                </a:tc>
                <a:extLst>
                  <a:ext uri="{0D108BD9-81ED-4DB2-BD59-A6C34878D82A}">
                    <a16:rowId xmlns:a16="http://schemas.microsoft.com/office/drawing/2014/main" val="10001"/>
                  </a:ext>
                </a:extLst>
              </a:tr>
              <a:tr h="370840">
                <a:tc>
                  <a:txBody>
                    <a:bodyPr/>
                    <a:lstStyle/>
                    <a:p>
                      <a:pPr marL="9525" lvl="1" indent="0" algn="r">
                        <a:spcBef>
                          <a:spcPts val="2000"/>
                        </a:spcBef>
                        <a:buNone/>
                        <a:tabLst/>
                      </a:pPr>
                      <a:r>
                        <a:rPr lang="en-US" sz="1800" dirty="0">
                          <a:solidFill>
                            <a:schemeClr val="tx1"/>
                          </a:solidFill>
                          <a:latin typeface="+mn-lt"/>
                        </a:rPr>
                        <a:t>Automated Indicator Sharing</a:t>
                      </a:r>
                    </a:p>
                  </a:txBody>
                  <a:tcPr/>
                </a:tc>
                <a:tc rowSpan="2">
                  <a:txBody>
                    <a:bodyPr/>
                    <a:lstStyle/>
                    <a:p>
                      <a:pPr algn="l"/>
                      <a:r>
                        <a:rPr lang="en-US" sz="1800" i="1" dirty="0">
                          <a:solidFill>
                            <a:schemeClr val="tx1"/>
                          </a:solidFill>
                          <a:latin typeface="+mn-lt"/>
                        </a:rPr>
                        <a:t>Cyber-Attack</a:t>
                      </a:r>
                      <a:r>
                        <a:rPr lang="en-US" sz="1800" i="1" baseline="0" dirty="0">
                          <a:solidFill>
                            <a:schemeClr val="tx1"/>
                          </a:solidFill>
                          <a:latin typeface="+mn-lt"/>
                        </a:rPr>
                        <a:t> Lifecycle</a:t>
                      </a:r>
                    </a:p>
                    <a:p>
                      <a:pPr marL="0" marR="0" indent="0" algn="l" defTabSz="685783"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Includes Coordinated Vulnerability Disclosure</a:t>
                      </a:r>
                      <a:endParaRPr lang="en-US" sz="1800" dirty="0">
                        <a:effectLst/>
                      </a:endParaRPr>
                    </a:p>
                  </a:txBody>
                  <a:tcPr/>
                </a:tc>
                <a:extLst>
                  <a:ext uri="{0D108BD9-81ED-4DB2-BD59-A6C34878D82A}">
                    <a16:rowId xmlns:a16="http://schemas.microsoft.com/office/drawing/2014/main" val="10002"/>
                  </a:ext>
                </a:extLst>
              </a:tr>
              <a:tr h="370840">
                <a:tc>
                  <a:txBody>
                    <a:bodyPr/>
                    <a:lstStyle/>
                    <a:p>
                      <a:pPr marL="9525" marR="0" lvl="1" indent="0" algn="r" defTabSz="685783" rtl="0" eaLnBrk="1" fontAlgn="auto" latinLnBrk="0" hangingPunct="1">
                        <a:lnSpc>
                          <a:spcPct val="100000"/>
                        </a:lnSpc>
                        <a:spcBef>
                          <a:spcPts val="2000"/>
                        </a:spcBef>
                        <a:spcAft>
                          <a:spcPts val="0"/>
                        </a:spcAft>
                        <a:buClrTx/>
                        <a:buSzTx/>
                        <a:buFontTx/>
                        <a:buNone/>
                        <a:tabLst/>
                        <a:defRPr/>
                      </a:pPr>
                      <a:r>
                        <a:rPr lang="en-US" sz="1800" kern="1200" dirty="0">
                          <a:solidFill>
                            <a:schemeClr val="tx1"/>
                          </a:solidFill>
                          <a:latin typeface="+mn-lt"/>
                          <a:ea typeface="+mn-ea"/>
                          <a:cs typeface="+mn-cs"/>
                        </a:rPr>
                        <a:t>Data Analytics</a:t>
                      </a:r>
                    </a:p>
                  </a:txBody>
                  <a:tcPr/>
                </a:tc>
                <a:tc vMerge="1">
                  <a:txBody>
                    <a:bodyPr/>
                    <a:lstStyle/>
                    <a:p>
                      <a:endParaRPr lang="en-US" sz="1800" dirty="0">
                        <a:solidFill>
                          <a:schemeClr val="tx1"/>
                        </a:solidFill>
                        <a:latin typeface="+mn-lt"/>
                      </a:endParaRPr>
                    </a:p>
                  </a:txBody>
                  <a:tcPr/>
                </a:tc>
                <a:extLst>
                  <a:ext uri="{0D108BD9-81ED-4DB2-BD59-A6C34878D82A}">
                    <a16:rowId xmlns:a16="http://schemas.microsoft.com/office/drawing/2014/main" val="10003"/>
                  </a:ext>
                </a:extLst>
              </a:tr>
              <a:tr h="370840">
                <a:tc>
                  <a:txBody>
                    <a:bodyPr/>
                    <a:lstStyle/>
                    <a:p>
                      <a:pPr marL="9525" lvl="1" indent="0" algn="r" defTabSz="685783" rtl="0" eaLnBrk="1" latinLnBrk="0" hangingPunct="1">
                        <a:spcBef>
                          <a:spcPts val="2000"/>
                        </a:spcBef>
                        <a:buNone/>
                        <a:tabLst/>
                      </a:pPr>
                      <a:r>
                        <a:rPr lang="en-US" sz="1800" kern="1200" dirty="0">
                          <a:solidFill>
                            <a:schemeClr val="tx1"/>
                          </a:solidFill>
                          <a:latin typeface="+mn-lt"/>
                          <a:ea typeface="+mn-ea"/>
                          <a:cs typeface="+mn-cs"/>
                        </a:rPr>
                        <a:t>Cybersecurity Workforce</a:t>
                      </a:r>
                    </a:p>
                  </a:txBody>
                  <a:tcPr/>
                </a:tc>
                <a:tc>
                  <a:txBody>
                    <a:bodyPr/>
                    <a:lstStyle/>
                    <a:p>
                      <a:pPr marL="0" marR="0" lvl="1" indent="0" algn="l" defTabSz="685783"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Cybersecurity Workforce</a:t>
                      </a:r>
                    </a:p>
                  </a:txBody>
                  <a:tcPr/>
                </a:tc>
                <a:extLst>
                  <a:ext uri="{0D108BD9-81ED-4DB2-BD59-A6C34878D82A}">
                    <a16:rowId xmlns:a16="http://schemas.microsoft.com/office/drawing/2014/main" val="10004"/>
                  </a:ext>
                </a:extLst>
              </a:tr>
              <a:tr h="370840">
                <a:tc>
                  <a:txBody>
                    <a:bodyPr/>
                    <a:lstStyle/>
                    <a:p>
                      <a:pPr marL="9525" lvl="1" indent="0" algn="r" defTabSz="685783" rtl="0" eaLnBrk="1" latinLnBrk="0" hangingPunct="1">
                        <a:spcBef>
                          <a:spcPts val="2000"/>
                        </a:spcBef>
                        <a:buNone/>
                        <a:tabLst/>
                      </a:pPr>
                      <a:r>
                        <a:rPr lang="en-US" sz="1800" kern="1200" dirty="0">
                          <a:solidFill>
                            <a:schemeClr val="tx1"/>
                          </a:solidFill>
                          <a:latin typeface="+mn-lt"/>
                          <a:ea typeface="+mn-ea"/>
                          <a:cs typeface="+mn-cs"/>
                        </a:rPr>
                        <a:t>Supply Chain Risk Management</a:t>
                      </a:r>
                    </a:p>
                  </a:txBody>
                  <a:tcPr/>
                </a:tc>
                <a:tc>
                  <a:txBody>
                    <a:bodyPr/>
                    <a:lstStyle/>
                    <a:p>
                      <a:pPr marL="0" marR="0" lvl="1" indent="0" algn="l" defTabSz="685783" rtl="0" eaLnBrk="1" fontAlgn="auto" latinLnBrk="0" hangingPunct="1">
                        <a:lnSpc>
                          <a:spcPct val="100000"/>
                        </a:lnSpc>
                        <a:spcBef>
                          <a:spcPts val="0"/>
                        </a:spcBef>
                        <a:spcAft>
                          <a:spcPts val="0"/>
                        </a:spcAft>
                        <a:buClrTx/>
                        <a:buSzTx/>
                        <a:buFontTx/>
                        <a:buNone/>
                        <a:tabLst/>
                        <a:defRPr/>
                      </a:pPr>
                      <a:r>
                        <a:rPr lang="en-US" sz="1800" i="1" kern="1200" dirty="0">
                          <a:solidFill>
                            <a:schemeClr val="tx1"/>
                          </a:solidFill>
                          <a:latin typeface="+mn-lt"/>
                          <a:ea typeface="+mn-ea"/>
                          <a:cs typeface="+mn-cs"/>
                        </a:rPr>
                        <a:t>Cyber</a:t>
                      </a:r>
                      <a:r>
                        <a:rPr lang="en-US" sz="1800" kern="1200" dirty="0">
                          <a:solidFill>
                            <a:schemeClr val="tx1"/>
                          </a:solidFill>
                          <a:latin typeface="+mn-lt"/>
                          <a:ea typeface="+mn-ea"/>
                          <a:cs typeface="+mn-cs"/>
                        </a:rPr>
                        <a:t> Supply Chain Risk Management</a:t>
                      </a:r>
                    </a:p>
                  </a:txBody>
                  <a:tcPr/>
                </a:tc>
                <a:extLst>
                  <a:ext uri="{0D108BD9-81ED-4DB2-BD59-A6C34878D82A}">
                    <a16:rowId xmlns:a16="http://schemas.microsoft.com/office/drawing/2014/main" val="10005"/>
                  </a:ext>
                </a:extLst>
              </a:tr>
              <a:tr h="370840">
                <a:tc>
                  <a:txBody>
                    <a:bodyPr/>
                    <a:lstStyle/>
                    <a:p>
                      <a:pPr marL="9525" lvl="1" indent="0" algn="r" defTabSz="685783" rtl="0" eaLnBrk="1" latinLnBrk="0" hangingPunct="1">
                        <a:spcBef>
                          <a:spcPts val="2000"/>
                        </a:spcBef>
                        <a:buNone/>
                        <a:tabLst/>
                      </a:pPr>
                      <a:r>
                        <a:rPr lang="en-US" sz="1800" kern="1200" dirty="0">
                          <a:solidFill>
                            <a:schemeClr val="tx1"/>
                          </a:solidFill>
                          <a:latin typeface="+mn-lt"/>
                          <a:ea typeface="+mn-ea"/>
                          <a:cs typeface="+mn-cs"/>
                        </a:rPr>
                        <a:t>Federal Agency Cybersecurity Alignment</a:t>
                      </a:r>
                    </a:p>
                  </a:txBody>
                  <a:tcPr/>
                </a:tc>
                <a:tc>
                  <a:txBody>
                    <a:bodyPr/>
                    <a:lstStyle/>
                    <a:p>
                      <a:pPr marL="0" marR="0" lvl="1" indent="0" algn="l" defTabSz="685783"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Federal Agency Cybersecurity Alignment</a:t>
                      </a:r>
                    </a:p>
                  </a:txBody>
                  <a:tcPr/>
                </a:tc>
                <a:extLst>
                  <a:ext uri="{0D108BD9-81ED-4DB2-BD59-A6C34878D82A}">
                    <a16:rowId xmlns:a16="http://schemas.microsoft.com/office/drawing/2014/main" val="10006"/>
                  </a:ext>
                </a:extLst>
              </a:tr>
              <a:tr h="370840">
                <a:tc>
                  <a:txBody>
                    <a:bodyPr/>
                    <a:lstStyle/>
                    <a:p>
                      <a:pPr marL="9525" lvl="1" indent="0" algn="r" defTabSz="685783" rtl="0" eaLnBrk="1" latinLnBrk="0" hangingPunct="1">
                        <a:spcBef>
                          <a:spcPts val="2000"/>
                        </a:spcBef>
                        <a:buNone/>
                        <a:tabLst/>
                      </a:pPr>
                      <a:endParaRPr lang="en-US" sz="1800" kern="1200" dirty="0">
                        <a:solidFill>
                          <a:schemeClr val="tx1"/>
                        </a:solidFill>
                        <a:latin typeface="+mn-lt"/>
                        <a:ea typeface="+mn-ea"/>
                        <a:cs typeface="+mn-cs"/>
                      </a:endParaRPr>
                    </a:p>
                  </a:txBody>
                  <a:tcPr/>
                </a:tc>
                <a:tc>
                  <a:txBody>
                    <a:bodyPr/>
                    <a:lstStyle/>
                    <a:p>
                      <a:pPr marL="0" marR="0" lvl="1" indent="0" algn="l" defTabSz="685783" rtl="0" eaLnBrk="1" fontAlgn="auto" latinLnBrk="0" hangingPunct="1">
                        <a:lnSpc>
                          <a:spcPct val="100000"/>
                        </a:lnSpc>
                        <a:spcBef>
                          <a:spcPts val="0"/>
                        </a:spcBef>
                        <a:spcAft>
                          <a:spcPts val="0"/>
                        </a:spcAft>
                        <a:buClrTx/>
                        <a:buSzTx/>
                        <a:buFontTx/>
                        <a:buNone/>
                        <a:tabLst/>
                        <a:defRPr/>
                      </a:pPr>
                      <a:r>
                        <a:rPr lang="en-US" sz="1800" i="1" dirty="0">
                          <a:solidFill>
                            <a:schemeClr val="tx1"/>
                          </a:solidFill>
                          <a:latin typeface="+mn-lt"/>
                        </a:rPr>
                        <a:t>Governance and Enterprise</a:t>
                      </a:r>
                      <a:r>
                        <a:rPr lang="en-US" sz="1800" i="1" baseline="0" dirty="0">
                          <a:solidFill>
                            <a:schemeClr val="tx1"/>
                          </a:solidFill>
                          <a:latin typeface="+mn-lt"/>
                        </a:rPr>
                        <a:t> Risk Management</a:t>
                      </a:r>
                    </a:p>
                  </a:txBody>
                  <a:tcPr/>
                </a:tc>
                <a:extLst>
                  <a:ext uri="{0D108BD9-81ED-4DB2-BD59-A6C34878D82A}">
                    <a16:rowId xmlns:a16="http://schemas.microsoft.com/office/drawing/2014/main" val="10007"/>
                  </a:ext>
                </a:extLst>
              </a:tr>
              <a:tr h="370840">
                <a:tc>
                  <a:txBody>
                    <a:bodyPr/>
                    <a:lstStyle/>
                    <a:p>
                      <a:pPr marL="9525" lvl="1" indent="0" algn="r">
                        <a:spcBef>
                          <a:spcPts val="2000"/>
                        </a:spcBef>
                        <a:buNone/>
                        <a:tabLst/>
                      </a:pPr>
                      <a:r>
                        <a:rPr lang="en-US" sz="1800" dirty="0">
                          <a:solidFill>
                            <a:schemeClr val="tx1"/>
                          </a:solidFill>
                          <a:latin typeface="+mn-lt"/>
                        </a:rPr>
                        <a:t>Authentication</a:t>
                      </a:r>
                    </a:p>
                  </a:txBody>
                  <a:tcPr/>
                </a:tc>
                <a:tc>
                  <a:txBody>
                    <a:bodyPr/>
                    <a:lstStyle/>
                    <a:p>
                      <a:pPr marL="0" marR="0" lvl="1" indent="0" algn="l" defTabSz="685783"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Identity Management</a:t>
                      </a:r>
                    </a:p>
                  </a:txBody>
                  <a:tcPr/>
                </a:tc>
                <a:extLst>
                  <a:ext uri="{0D108BD9-81ED-4DB2-BD59-A6C34878D82A}">
                    <a16:rowId xmlns:a16="http://schemas.microsoft.com/office/drawing/2014/main" val="10008"/>
                  </a:ext>
                </a:extLst>
              </a:tr>
              <a:tr h="370840">
                <a:tc>
                  <a:txBody>
                    <a:bodyPr/>
                    <a:lstStyle/>
                    <a:p>
                      <a:pPr marL="9525" lvl="1" indent="0" algn="r" defTabSz="685783" rtl="0" eaLnBrk="1" latinLnBrk="0" hangingPunct="1">
                        <a:spcBef>
                          <a:spcPts val="2000"/>
                        </a:spcBef>
                        <a:buNone/>
                        <a:tabLst/>
                      </a:pPr>
                      <a:r>
                        <a:rPr lang="en-US" sz="1800" kern="1200" dirty="0">
                          <a:solidFill>
                            <a:schemeClr val="tx1"/>
                          </a:solidFill>
                          <a:latin typeface="+mn-lt"/>
                          <a:ea typeface="+mn-ea"/>
                          <a:cs typeface="+mn-cs"/>
                        </a:rPr>
                        <a:t>International Aspects, Impacts, and Alignment</a:t>
                      </a:r>
                    </a:p>
                  </a:txBody>
                  <a:tcPr/>
                </a:tc>
                <a:tc>
                  <a:txBody>
                    <a:bodyPr/>
                    <a:lstStyle/>
                    <a:p>
                      <a:pPr marL="0" marR="0" lvl="1" indent="0" algn="l" defTabSz="685783"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International Aspects, Impacts, and Alignment</a:t>
                      </a:r>
                    </a:p>
                  </a:txBody>
                  <a:tcPr/>
                </a:tc>
                <a:extLst>
                  <a:ext uri="{0D108BD9-81ED-4DB2-BD59-A6C34878D82A}">
                    <a16:rowId xmlns:a16="http://schemas.microsoft.com/office/drawing/2014/main" val="10009"/>
                  </a:ext>
                </a:extLst>
              </a:tr>
              <a:tr h="370840">
                <a:tc>
                  <a:txBody>
                    <a:bodyPr/>
                    <a:lstStyle/>
                    <a:p>
                      <a:pPr marL="9525" lvl="1" indent="0" algn="r" defTabSz="685783" rtl="0" eaLnBrk="1" latinLnBrk="0" hangingPunct="1">
                        <a:spcBef>
                          <a:spcPts val="2000"/>
                        </a:spcBef>
                        <a:buNone/>
                        <a:tabLst/>
                      </a:pPr>
                      <a:endParaRPr lang="en-US" sz="1800" kern="1200" dirty="0">
                        <a:solidFill>
                          <a:schemeClr val="tx1"/>
                        </a:solidFill>
                        <a:latin typeface="+mn-lt"/>
                        <a:ea typeface="+mn-ea"/>
                        <a:cs typeface="+mn-cs"/>
                      </a:endParaRPr>
                    </a:p>
                  </a:txBody>
                  <a:tcPr/>
                </a:tc>
                <a:tc>
                  <a:txBody>
                    <a:bodyPr/>
                    <a:lstStyle/>
                    <a:p>
                      <a:r>
                        <a:rPr lang="en-US" sz="1800" i="1" dirty="0">
                          <a:solidFill>
                            <a:schemeClr val="tx1"/>
                          </a:solidFill>
                          <a:latin typeface="+mn-lt"/>
                        </a:rPr>
                        <a:t>Measuring Cybersecurity</a:t>
                      </a:r>
                    </a:p>
                  </a:txBody>
                  <a:tcPr/>
                </a:tc>
                <a:extLst>
                  <a:ext uri="{0D108BD9-81ED-4DB2-BD59-A6C34878D82A}">
                    <a16:rowId xmlns:a16="http://schemas.microsoft.com/office/drawing/2014/main" val="10010"/>
                  </a:ext>
                </a:extLst>
              </a:tr>
              <a:tr h="370840">
                <a:tc>
                  <a:txBody>
                    <a:bodyPr/>
                    <a:lstStyle/>
                    <a:p>
                      <a:pPr marL="9525" marR="0" lvl="1" indent="0" algn="r" defTabSz="685783" rtl="0" eaLnBrk="1" fontAlgn="auto" latinLnBrk="0" hangingPunct="1">
                        <a:lnSpc>
                          <a:spcPct val="100000"/>
                        </a:lnSpc>
                        <a:spcBef>
                          <a:spcPts val="2000"/>
                        </a:spcBef>
                        <a:spcAft>
                          <a:spcPts val="0"/>
                        </a:spcAft>
                        <a:buClrTx/>
                        <a:buSzTx/>
                        <a:buFontTx/>
                        <a:buNone/>
                        <a:tabLst/>
                        <a:defRPr/>
                      </a:pPr>
                      <a:r>
                        <a:rPr lang="en-US" sz="1800" dirty="0">
                          <a:solidFill>
                            <a:schemeClr val="tx1"/>
                          </a:solidFill>
                          <a:latin typeface="+mn-lt"/>
                        </a:rPr>
                        <a:t>Technical Privacy Standards</a:t>
                      </a:r>
                    </a:p>
                  </a:txBody>
                  <a:tcPr/>
                </a:tc>
                <a:tc>
                  <a:txBody>
                    <a:bodyPr/>
                    <a:lstStyle/>
                    <a:p>
                      <a:r>
                        <a:rPr lang="en-US" sz="1800" i="1" dirty="0">
                          <a:solidFill>
                            <a:schemeClr val="tx1"/>
                          </a:solidFill>
                          <a:latin typeface="+mn-lt"/>
                        </a:rPr>
                        <a:t>Privacy</a:t>
                      </a:r>
                      <a:r>
                        <a:rPr lang="en-US" sz="1800" i="1" baseline="0" dirty="0">
                          <a:solidFill>
                            <a:schemeClr val="tx1"/>
                          </a:solidFill>
                          <a:latin typeface="+mn-lt"/>
                        </a:rPr>
                        <a:t> Engineering</a:t>
                      </a:r>
                    </a:p>
                  </a:txBody>
                  <a:tcPr/>
                </a:tc>
                <a:extLst>
                  <a:ext uri="{0D108BD9-81ED-4DB2-BD59-A6C34878D82A}">
                    <a16:rowId xmlns:a16="http://schemas.microsoft.com/office/drawing/2014/main" val="10011"/>
                  </a:ext>
                </a:extLst>
              </a:tr>
              <a:tr h="370840">
                <a:tc>
                  <a:txBody>
                    <a:bodyPr/>
                    <a:lstStyle/>
                    <a:p>
                      <a:pPr algn="r"/>
                      <a:endParaRPr lang="en-US" sz="1800" dirty="0">
                        <a:solidFill>
                          <a:schemeClr val="tx1"/>
                        </a:solidFill>
                        <a:latin typeface="+mn-lt"/>
                      </a:endParaRPr>
                    </a:p>
                  </a:txBody>
                  <a:tcPr/>
                </a:tc>
                <a:tc>
                  <a:txBody>
                    <a:bodyPr/>
                    <a:lstStyle/>
                    <a:p>
                      <a:pPr algn="l"/>
                      <a:r>
                        <a:rPr lang="en-US" sz="1800" i="1" dirty="0">
                          <a:solidFill>
                            <a:schemeClr val="tx1"/>
                          </a:solidFill>
                          <a:latin typeface="+mn-lt"/>
                        </a:rPr>
                        <a:t>Referencing Techniques</a:t>
                      </a:r>
                    </a:p>
                  </a:txBody>
                  <a:tcPr/>
                </a:tc>
                <a:extLst>
                  <a:ext uri="{0D108BD9-81ED-4DB2-BD59-A6C34878D82A}">
                    <a16:rowId xmlns:a16="http://schemas.microsoft.com/office/drawing/2014/main" val="10012"/>
                  </a:ext>
                </a:extLst>
              </a:tr>
              <a:tr h="370840">
                <a:tc>
                  <a:txBody>
                    <a:bodyPr/>
                    <a:lstStyle/>
                    <a:p>
                      <a:pPr algn="r"/>
                      <a:endParaRPr lang="en-US" sz="1800" dirty="0">
                        <a:solidFill>
                          <a:schemeClr val="tx1"/>
                        </a:solidFill>
                        <a:latin typeface="+mn-lt"/>
                      </a:endParaRPr>
                    </a:p>
                  </a:txBody>
                  <a:tcPr/>
                </a:tc>
                <a:tc>
                  <a:txBody>
                    <a:bodyPr/>
                    <a:lstStyle/>
                    <a:p>
                      <a:pPr algn="l"/>
                      <a:r>
                        <a:rPr lang="en-US" sz="1800" i="1" dirty="0">
                          <a:solidFill>
                            <a:schemeClr val="tx1"/>
                          </a:solidFill>
                          <a:latin typeface="+mn-lt"/>
                        </a:rPr>
                        <a:t>Small Business Awareness and Resources</a:t>
                      </a:r>
                    </a:p>
                  </a:txBody>
                  <a:tcPr/>
                </a:tc>
                <a:extLst>
                  <a:ext uri="{0D108BD9-81ED-4DB2-BD59-A6C34878D82A}">
                    <a16:rowId xmlns:a16="http://schemas.microsoft.com/office/drawing/2014/main" val="10013"/>
                  </a:ext>
                </a:extLst>
              </a:tr>
            </a:tbl>
          </a:graphicData>
        </a:graphic>
      </p:graphicFrame>
      <p:sp>
        <p:nvSpPr>
          <p:cNvPr id="2" name="TextBox 1">
            <a:extLst>
              <a:ext uri="{FF2B5EF4-FFF2-40B4-BE49-F238E27FC236}">
                <a16:creationId xmlns:a16="http://schemas.microsoft.com/office/drawing/2014/main" id="{FE103BD3-4D5D-A44A-8942-081DACC70F40}"/>
              </a:ext>
            </a:extLst>
          </p:cNvPr>
          <p:cNvSpPr txBox="1"/>
          <p:nvPr/>
        </p:nvSpPr>
        <p:spPr>
          <a:xfrm>
            <a:off x="8377150" y="3331444"/>
            <a:ext cx="784254" cy="400110"/>
          </a:xfrm>
          <a:prstGeom prst="rect">
            <a:avLst/>
          </a:prstGeom>
          <a:noFill/>
        </p:spPr>
        <p:txBody>
          <a:bodyPr wrap="none" rtlCol="0">
            <a:spAutoFit/>
          </a:bodyPr>
          <a:lstStyle/>
          <a:p>
            <a:r>
              <a:rPr lang="en-US" sz="2000" b="1" dirty="0">
                <a:solidFill>
                  <a:srgbClr val="29D024"/>
                </a:solidFill>
              </a:rPr>
              <a:t>Focus</a:t>
            </a:r>
          </a:p>
        </p:txBody>
      </p:sp>
      <p:sp>
        <p:nvSpPr>
          <p:cNvPr id="7" name="TextBox 6">
            <a:extLst>
              <a:ext uri="{FF2B5EF4-FFF2-40B4-BE49-F238E27FC236}">
                <a16:creationId xmlns:a16="http://schemas.microsoft.com/office/drawing/2014/main" id="{F6D3268E-3A18-364D-8D53-0D2F76BC5FA2}"/>
              </a:ext>
            </a:extLst>
          </p:cNvPr>
          <p:cNvSpPr txBox="1"/>
          <p:nvPr/>
        </p:nvSpPr>
        <p:spPr>
          <a:xfrm>
            <a:off x="8377150" y="6492780"/>
            <a:ext cx="784254" cy="400110"/>
          </a:xfrm>
          <a:prstGeom prst="rect">
            <a:avLst/>
          </a:prstGeom>
          <a:noFill/>
        </p:spPr>
        <p:txBody>
          <a:bodyPr wrap="none" rtlCol="0">
            <a:spAutoFit/>
          </a:bodyPr>
          <a:lstStyle/>
          <a:p>
            <a:r>
              <a:rPr lang="en-US" sz="2000" b="1" dirty="0">
                <a:solidFill>
                  <a:srgbClr val="29D024"/>
                </a:solidFill>
              </a:rPr>
              <a:t>Focus</a:t>
            </a:r>
          </a:p>
        </p:txBody>
      </p:sp>
      <p:sp>
        <p:nvSpPr>
          <p:cNvPr id="9" name="TextBox 8">
            <a:extLst>
              <a:ext uri="{FF2B5EF4-FFF2-40B4-BE49-F238E27FC236}">
                <a16:creationId xmlns:a16="http://schemas.microsoft.com/office/drawing/2014/main" id="{42B1AEF3-8DB9-BE47-9086-C2DC5CFBACA8}"/>
              </a:ext>
            </a:extLst>
          </p:cNvPr>
          <p:cNvSpPr txBox="1"/>
          <p:nvPr/>
        </p:nvSpPr>
        <p:spPr>
          <a:xfrm>
            <a:off x="8377150" y="4857682"/>
            <a:ext cx="784254" cy="400110"/>
          </a:xfrm>
          <a:prstGeom prst="rect">
            <a:avLst/>
          </a:prstGeom>
          <a:noFill/>
        </p:spPr>
        <p:txBody>
          <a:bodyPr wrap="none" rtlCol="0">
            <a:spAutoFit/>
          </a:bodyPr>
          <a:lstStyle/>
          <a:p>
            <a:r>
              <a:rPr lang="en-US" sz="2000" b="1" dirty="0">
                <a:solidFill>
                  <a:srgbClr val="29D024"/>
                </a:solidFill>
              </a:rPr>
              <a:t>Focus</a:t>
            </a:r>
          </a:p>
        </p:txBody>
      </p:sp>
    </p:spTree>
    <p:extLst>
      <p:ext uri="{BB962C8B-B14F-4D97-AF65-F5344CB8AC3E}">
        <p14:creationId xmlns:p14="http://schemas.microsoft.com/office/powerpoint/2010/main" val="3895986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70058" y="1099351"/>
            <a:ext cx="8501165" cy="1345368"/>
          </a:xfrm>
          <a:prstGeom prst="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28600" y="361202"/>
            <a:ext cx="8915400" cy="762000"/>
          </a:xfrm>
        </p:spPr>
        <p:txBody>
          <a:bodyPr/>
          <a:lstStyle/>
          <a:p>
            <a:r>
              <a:rPr lang="en-US" sz="3200" dirty="0"/>
              <a:t>Small Business Guidance and Initiatives</a:t>
            </a:r>
            <a:br>
              <a:rPr lang="en-US" sz="3200" dirty="0"/>
            </a:br>
            <a:r>
              <a:rPr lang="en-US" sz="1600" b="0" i="1" dirty="0"/>
              <a:t>Framework for Improving Critical Infrastructure Cybersecurity</a:t>
            </a:r>
          </a:p>
        </p:txBody>
      </p:sp>
      <p:sp>
        <p:nvSpPr>
          <p:cNvPr id="13" name="TextBox 12"/>
          <p:cNvSpPr txBox="1"/>
          <p:nvPr/>
        </p:nvSpPr>
        <p:spPr>
          <a:xfrm>
            <a:off x="511444" y="1124822"/>
            <a:ext cx="3664454" cy="1364476"/>
          </a:xfrm>
          <a:prstGeom prst="rect">
            <a:avLst/>
          </a:prstGeom>
          <a:noFill/>
        </p:spPr>
        <p:txBody>
          <a:bodyPr wrap="square" rtlCol="0">
            <a:spAutoFit/>
          </a:bodyPr>
          <a:lstStyle/>
          <a:p>
            <a:pPr algn="r">
              <a:spcAft>
                <a:spcPts val="800"/>
              </a:spcAft>
            </a:pPr>
            <a:r>
              <a:rPr lang="en-US" sz="2000" b="1" dirty="0">
                <a:latin typeface="Arial" panose="020B0604020202020204" pitchFamily="34" charset="0"/>
                <a:cs typeface="Arial" panose="020B0604020202020204" pitchFamily="34" charset="0"/>
                <a:hlinkClick r:id="rId3"/>
              </a:rPr>
              <a:t>Small Business Information Security: the Fundamentals</a:t>
            </a:r>
            <a:endParaRPr lang="en-US" sz="2000" b="1" dirty="0">
              <a:latin typeface="Arial" panose="020B0604020202020204" pitchFamily="34" charset="0"/>
              <a:cs typeface="Arial" panose="020B0604020202020204" pitchFamily="34" charset="0"/>
            </a:endParaRPr>
          </a:p>
          <a:p>
            <a:pPr algn="r"/>
            <a:r>
              <a:rPr lang="en-US" i="1" dirty="0">
                <a:latin typeface="Arial" panose="020B0604020202020204" pitchFamily="34" charset="0"/>
                <a:ea typeface="Arial" charset="0"/>
                <a:cs typeface="Arial" panose="020B0604020202020204" pitchFamily="34" charset="0"/>
              </a:rPr>
              <a:t>NIST Computer Security Resource Center</a:t>
            </a:r>
          </a:p>
        </p:txBody>
      </p:sp>
      <p:sp>
        <p:nvSpPr>
          <p:cNvPr id="14" name="Slide Number Placeholder 4"/>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26</a:t>
            </a:fld>
            <a:endParaRPr lang="en-US" dirty="0">
              <a:solidFill>
                <a:prstClr val="black">
                  <a:tint val="75000"/>
                </a:prstClr>
              </a:solidFill>
            </a:endParaRPr>
          </a:p>
        </p:txBody>
      </p:sp>
      <p:sp>
        <p:nvSpPr>
          <p:cNvPr id="19" name="TextBox 18">
            <a:extLst>
              <a:ext uri="{FF2B5EF4-FFF2-40B4-BE49-F238E27FC236}">
                <a16:creationId xmlns:a16="http://schemas.microsoft.com/office/drawing/2014/main" id="{83AD7108-83B1-EB48-A437-68DB5C9CD16B}"/>
              </a:ext>
            </a:extLst>
          </p:cNvPr>
          <p:cNvSpPr txBox="1"/>
          <p:nvPr/>
        </p:nvSpPr>
        <p:spPr>
          <a:xfrm>
            <a:off x="4173265" y="2738179"/>
            <a:ext cx="3276165" cy="954107"/>
          </a:xfrm>
          <a:prstGeom prst="rect">
            <a:avLst/>
          </a:prstGeom>
          <a:noFill/>
        </p:spPr>
        <p:txBody>
          <a:bodyPr wrap="square" rtlCol="0">
            <a:spAutoFit/>
          </a:bodyPr>
          <a:lstStyle/>
          <a:p>
            <a:r>
              <a:rPr lang="en-US" sz="2000" b="1" dirty="0">
                <a:latin typeface="Arial" charset="0"/>
                <a:ea typeface="Arial" charset="0"/>
                <a:cs typeface="Arial" charset="0"/>
                <a:hlinkClick r:id="rId4"/>
              </a:rPr>
              <a:t>Small Business Center</a:t>
            </a:r>
            <a:endParaRPr lang="en-US" sz="2000" b="1" dirty="0">
              <a:latin typeface="Arial" charset="0"/>
              <a:ea typeface="Arial" charset="0"/>
              <a:cs typeface="Arial" charset="0"/>
            </a:endParaRPr>
          </a:p>
          <a:p>
            <a:r>
              <a:rPr lang="en-US" i="1" dirty="0">
                <a:latin typeface="Arial" charset="0"/>
                <a:ea typeface="Arial" charset="0"/>
                <a:cs typeface="Arial" charset="0"/>
              </a:rPr>
              <a:t>NIST Computer Security Resource Center</a:t>
            </a:r>
            <a:endParaRPr lang="en-US" dirty="0">
              <a:effectLst/>
              <a:latin typeface="Arial" charset="0"/>
              <a:ea typeface="Arial" charset="0"/>
              <a:cs typeface="Arial" charset="0"/>
            </a:endParaRPr>
          </a:p>
        </p:txBody>
      </p:sp>
      <p:sp>
        <p:nvSpPr>
          <p:cNvPr id="11" name="Rectangle 10">
            <a:extLst>
              <a:ext uri="{FF2B5EF4-FFF2-40B4-BE49-F238E27FC236}">
                <a16:creationId xmlns:a16="http://schemas.microsoft.com/office/drawing/2014/main" id="{CA3C9B99-2B2E-374F-BD3A-948A5B6D0740}"/>
              </a:ext>
            </a:extLst>
          </p:cNvPr>
          <p:cNvSpPr/>
          <p:nvPr/>
        </p:nvSpPr>
        <p:spPr>
          <a:xfrm>
            <a:off x="255543" y="4058164"/>
            <a:ext cx="8501165" cy="1345368"/>
          </a:xfrm>
          <a:prstGeom prst="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27E3840-8073-DE45-B0F5-C610E0E974F9}"/>
              </a:ext>
            </a:extLst>
          </p:cNvPr>
          <p:cNvSpPr txBox="1"/>
          <p:nvPr/>
        </p:nvSpPr>
        <p:spPr>
          <a:xfrm>
            <a:off x="836908" y="4158838"/>
            <a:ext cx="3338987" cy="1261884"/>
          </a:xfrm>
          <a:prstGeom prst="rect">
            <a:avLst/>
          </a:prstGeom>
          <a:noFill/>
        </p:spPr>
        <p:txBody>
          <a:bodyPr wrap="square" rtlCol="0">
            <a:spAutoFit/>
          </a:bodyPr>
          <a:lstStyle/>
          <a:p>
            <a:pPr algn="r"/>
            <a:r>
              <a:rPr lang="en-US" sz="2000" b="1" dirty="0" err="1">
                <a:latin typeface="Arial" charset="0"/>
                <a:ea typeface="Arial" charset="0"/>
                <a:cs typeface="Arial" charset="0"/>
                <a:hlinkClick r:id="rId5"/>
              </a:rPr>
              <a:t>CyberSecure</a:t>
            </a:r>
            <a:r>
              <a:rPr lang="en-US" sz="2000" b="1" dirty="0">
                <a:latin typeface="Arial" charset="0"/>
                <a:ea typeface="Arial" charset="0"/>
                <a:cs typeface="Arial" charset="0"/>
                <a:hlinkClick r:id="rId5"/>
              </a:rPr>
              <a:t> My Business</a:t>
            </a:r>
            <a:endParaRPr lang="en-US" sz="2000" b="1" dirty="0">
              <a:latin typeface="Arial" charset="0"/>
              <a:ea typeface="Arial" charset="0"/>
              <a:cs typeface="Arial" charset="0"/>
            </a:endParaRPr>
          </a:p>
          <a:p>
            <a:pPr algn="r"/>
            <a:r>
              <a:rPr lang="en-US" i="1" dirty="0">
                <a:latin typeface="Arial" charset="0"/>
                <a:ea typeface="Arial" charset="0"/>
                <a:cs typeface="Arial" charset="0"/>
              </a:rPr>
              <a:t>National Cyber Security Alliance</a:t>
            </a:r>
          </a:p>
        </p:txBody>
      </p:sp>
      <p:sp>
        <p:nvSpPr>
          <p:cNvPr id="12" name="TextBox 11">
            <a:extLst>
              <a:ext uri="{FF2B5EF4-FFF2-40B4-BE49-F238E27FC236}">
                <a16:creationId xmlns:a16="http://schemas.microsoft.com/office/drawing/2014/main" id="{83617C80-0574-7A47-8532-9C245639D380}"/>
              </a:ext>
            </a:extLst>
          </p:cNvPr>
          <p:cNvSpPr txBox="1"/>
          <p:nvPr/>
        </p:nvSpPr>
        <p:spPr>
          <a:xfrm>
            <a:off x="4175898" y="5524698"/>
            <a:ext cx="2488373" cy="1261884"/>
          </a:xfrm>
          <a:prstGeom prst="rect">
            <a:avLst/>
          </a:prstGeom>
          <a:noFill/>
        </p:spPr>
        <p:txBody>
          <a:bodyPr wrap="square" rtlCol="0">
            <a:spAutoFit/>
          </a:bodyPr>
          <a:lstStyle/>
          <a:p>
            <a:r>
              <a:rPr lang="en-US" sz="2000" b="1" dirty="0">
                <a:latin typeface="Arial" charset="0"/>
                <a:ea typeface="Arial" charset="0"/>
                <a:cs typeface="Arial" charset="0"/>
              </a:rPr>
              <a:t>Small Business Starter Profiles</a:t>
            </a:r>
          </a:p>
          <a:p>
            <a:r>
              <a:rPr lang="en-US" i="1" dirty="0">
                <a:latin typeface="Arial" charset="0"/>
                <a:ea typeface="Arial" charset="0"/>
                <a:cs typeface="Arial" charset="0"/>
              </a:rPr>
              <a:t>NIST Framework Team</a:t>
            </a:r>
            <a:endParaRPr lang="en-US" dirty="0">
              <a:latin typeface="Arial" charset="0"/>
              <a:ea typeface="Arial" charset="0"/>
              <a:cs typeface="Arial" charset="0"/>
            </a:endParaRPr>
          </a:p>
        </p:txBody>
      </p:sp>
      <p:grpSp>
        <p:nvGrpSpPr>
          <p:cNvPr id="27" name="Group 26">
            <a:extLst>
              <a:ext uri="{FF2B5EF4-FFF2-40B4-BE49-F238E27FC236}">
                <a16:creationId xmlns:a16="http://schemas.microsoft.com/office/drawing/2014/main" id="{0ACE6546-2F1F-7B42-BCB4-2C612DC8936B}"/>
              </a:ext>
            </a:extLst>
          </p:cNvPr>
          <p:cNvGrpSpPr/>
          <p:nvPr/>
        </p:nvGrpSpPr>
        <p:grpSpPr>
          <a:xfrm>
            <a:off x="5591156" y="1205346"/>
            <a:ext cx="1930400" cy="1155229"/>
            <a:chOff x="5591156" y="1205346"/>
            <a:chExt cx="1930400" cy="1155229"/>
          </a:xfrm>
        </p:grpSpPr>
        <p:pic>
          <p:nvPicPr>
            <p:cNvPr id="5" name="Picture 4">
              <a:extLst>
                <a:ext uri="{FF2B5EF4-FFF2-40B4-BE49-F238E27FC236}">
                  <a16:creationId xmlns:a16="http://schemas.microsoft.com/office/drawing/2014/main" id="{ACAF921C-7DD5-C148-AC42-91EE9105A293}"/>
                </a:ext>
              </a:extLst>
            </p:cNvPr>
            <p:cNvPicPr>
              <a:picLocks noChangeAspect="1"/>
            </p:cNvPicPr>
            <p:nvPr/>
          </p:nvPicPr>
          <p:blipFill>
            <a:blip r:embed="rId6"/>
            <a:stretch>
              <a:fillRect/>
            </a:stretch>
          </p:blipFill>
          <p:spPr>
            <a:xfrm>
              <a:off x="5596236" y="1205346"/>
              <a:ext cx="1920240" cy="623668"/>
            </a:xfrm>
            <a:prstGeom prst="rect">
              <a:avLst/>
            </a:prstGeom>
          </p:spPr>
        </p:pic>
        <p:pic>
          <p:nvPicPr>
            <p:cNvPr id="7" name="Picture 6">
              <a:extLst>
                <a:ext uri="{FF2B5EF4-FFF2-40B4-BE49-F238E27FC236}">
                  <a16:creationId xmlns:a16="http://schemas.microsoft.com/office/drawing/2014/main" id="{360D45B7-4531-2242-8582-884FDA61372E}"/>
                </a:ext>
              </a:extLst>
            </p:cNvPr>
            <p:cNvPicPr>
              <a:picLocks noChangeAspect="1"/>
            </p:cNvPicPr>
            <p:nvPr/>
          </p:nvPicPr>
          <p:blipFill>
            <a:blip r:embed="rId7"/>
            <a:stretch>
              <a:fillRect/>
            </a:stretch>
          </p:blipFill>
          <p:spPr>
            <a:xfrm>
              <a:off x="5591156" y="1776375"/>
              <a:ext cx="1930400" cy="584200"/>
            </a:xfrm>
            <a:prstGeom prst="rect">
              <a:avLst/>
            </a:prstGeom>
          </p:spPr>
        </p:pic>
      </p:grpSp>
      <p:pic>
        <p:nvPicPr>
          <p:cNvPr id="9" name="Picture 8">
            <a:extLst>
              <a:ext uri="{FF2B5EF4-FFF2-40B4-BE49-F238E27FC236}">
                <a16:creationId xmlns:a16="http://schemas.microsoft.com/office/drawing/2014/main" id="{193B72A8-7770-D343-8175-1D3E2FBAC7FD}"/>
              </a:ext>
            </a:extLst>
          </p:cNvPr>
          <p:cNvPicPr>
            <a:picLocks noChangeAspect="1"/>
          </p:cNvPicPr>
          <p:nvPr/>
        </p:nvPicPr>
        <p:blipFill>
          <a:blip r:embed="rId8"/>
          <a:stretch>
            <a:fillRect/>
          </a:stretch>
        </p:blipFill>
        <p:spPr>
          <a:xfrm>
            <a:off x="4490724" y="4340956"/>
            <a:ext cx="4124951" cy="846040"/>
          </a:xfrm>
          <a:prstGeom prst="rect">
            <a:avLst/>
          </a:prstGeom>
        </p:spPr>
      </p:pic>
      <p:grpSp>
        <p:nvGrpSpPr>
          <p:cNvPr id="18" name="Group 17">
            <a:extLst>
              <a:ext uri="{FF2B5EF4-FFF2-40B4-BE49-F238E27FC236}">
                <a16:creationId xmlns:a16="http://schemas.microsoft.com/office/drawing/2014/main" id="{F1D727E6-BE70-9A43-9DAC-8A514CBF6535}"/>
              </a:ext>
            </a:extLst>
          </p:cNvPr>
          <p:cNvGrpSpPr/>
          <p:nvPr/>
        </p:nvGrpSpPr>
        <p:grpSpPr>
          <a:xfrm>
            <a:off x="1667502" y="2651828"/>
            <a:ext cx="1930400" cy="1155229"/>
            <a:chOff x="1667502" y="2651828"/>
            <a:chExt cx="1930400" cy="1155229"/>
          </a:xfrm>
        </p:grpSpPr>
        <p:pic>
          <p:nvPicPr>
            <p:cNvPr id="20" name="Picture 19">
              <a:extLst>
                <a:ext uri="{FF2B5EF4-FFF2-40B4-BE49-F238E27FC236}">
                  <a16:creationId xmlns:a16="http://schemas.microsoft.com/office/drawing/2014/main" id="{70EB6D25-356F-BB46-A7F1-05955491584F}"/>
                </a:ext>
              </a:extLst>
            </p:cNvPr>
            <p:cNvPicPr>
              <a:picLocks noChangeAspect="1"/>
            </p:cNvPicPr>
            <p:nvPr/>
          </p:nvPicPr>
          <p:blipFill>
            <a:blip r:embed="rId6"/>
            <a:stretch>
              <a:fillRect/>
            </a:stretch>
          </p:blipFill>
          <p:spPr>
            <a:xfrm>
              <a:off x="1672582" y="2651828"/>
              <a:ext cx="1920240" cy="623668"/>
            </a:xfrm>
            <a:prstGeom prst="rect">
              <a:avLst/>
            </a:prstGeom>
          </p:spPr>
        </p:pic>
        <p:pic>
          <p:nvPicPr>
            <p:cNvPr id="22" name="Picture 21">
              <a:extLst>
                <a:ext uri="{FF2B5EF4-FFF2-40B4-BE49-F238E27FC236}">
                  <a16:creationId xmlns:a16="http://schemas.microsoft.com/office/drawing/2014/main" id="{9C380A35-32AD-A14D-A98A-5D273F7B387D}"/>
                </a:ext>
              </a:extLst>
            </p:cNvPr>
            <p:cNvPicPr>
              <a:picLocks noChangeAspect="1"/>
            </p:cNvPicPr>
            <p:nvPr/>
          </p:nvPicPr>
          <p:blipFill>
            <a:blip r:embed="rId7"/>
            <a:stretch>
              <a:fillRect/>
            </a:stretch>
          </p:blipFill>
          <p:spPr>
            <a:xfrm>
              <a:off x="1667502" y="3222857"/>
              <a:ext cx="1930400" cy="584200"/>
            </a:xfrm>
            <a:prstGeom prst="rect">
              <a:avLst/>
            </a:prstGeom>
          </p:spPr>
        </p:pic>
      </p:grpSp>
      <p:grpSp>
        <p:nvGrpSpPr>
          <p:cNvPr id="17" name="Group 16">
            <a:extLst>
              <a:ext uri="{FF2B5EF4-FFF2-40B4-BE49-F238E27FC236}">
                <a16:creationId xmlns:a16="http://schemas.microsoft.com/office/drawing/2014/main" id="{FD920E4C-DAB5-2C46-8AFF-4BCCD58374F7}"/>
              </a:ext>
            </a:extLst>
          </p:cNvPr>
          <p:cNvGrpSpPr/>
          <p:nvPr/>
        </p:nvGrpSpPr>
        <p:grpSpPr>
          <a:xfrm>
            <a:off x="1672582" y="5605649"/>
            <a:ext cx="1920240" cy="962619"/>
            <a:chOff x="1672582" y="5605649"/>
            <a:chExt cx="1920240" cy="962619"/>
          </a:xfrm>
        </p:grpSpPr>
        <p:pic>
          <p:nvPicPr>
            <p:cNvPr id="16" name="Picture 15">
              <a:extLst>
                <a:ext uri="{FF2B5EF4-FFF2-40B4-BE49-F238E27FC236}">
                  <a16:creationId xmlns:a16="http://schemas.microsoft.com/office/drawing/2014/main" id="{F41A713B-6560-4147-8BAC-65DB0F7ED906}"/>
                </a:ext>
              </a:extLst>
            </p:cNvPr>
            <p:cNvPicPr>
              <a:picLocks noChangeAspect="1"/>
            </p:cNvPicPr>
            <p:nvPr/>
          </p:nvPicPr>
          <p:blipFill>
            <a:blip r:embed="rId9"/>
            <a:stretch>
              <a:fillRect/>
            </a:stretch>
          </p:blipFill>
          <p:spPr>
            <a:xfrm>
              <a:off x="1672582" y="6210459"/>
              <a:ext cx="1920240" cy="357809"/>
            </a:xfrm>
            <a:prstGeom prst="rect">
              <a:avLst/>
            </a:prstGeom>
          </p:spPr>
        </p:pic>
        <p:pic>
          <p:nvPicPr>
            <p:cNvPr id="26" name="Picture 25">
              <a:extLst>
                <a:ext uri="{FF2B5EF4-FFF2-40B4-BE49-F238E27FC236}">
                  <a16:creationId xmlns:a16="http://schemas.microsoft.com/office/drawing/2014/main" id="{1B9CC66D-A16A-AB49-B285-ED8B7CA1AC22}"/>
                </a:ext>
              </a:extLst>
            </p:cNvPr>
            <p:cNvPicPr>
              <a:picLocks noChangeAspect="1"/>
            </p:cNvPicPr>
            <p:nvPr/>
          </p:nvPicPr>
          <p:blipFill>
            <a:blip r:embed="rId6"/>
            <a:stretch>
              <a:fillRect/>
            </a:stretch>
          </p:blipFill>
          <p:spPr>
            <a:xfrm>
              <a:off x="1672582" y="5605649"/>
              <a:ext cx="1920240" cy="623668"/>
            </a:xfrm>
            <a:prstGeom prst="rect">
              <a:avLst/>
            </a:prstGeom>
          </p:spPr>
        </p:pic>
      </p:grpSp>
    </p:spTree>
    <p:extLst>
      <p:ext uri="{BB962C8B-B14F-4D97-AF65-F5344CB8AC3E}">
        <p14:creationId xmlns:p14="http://schemas.microsoft.com/office/powerpoint/2010/main" val="4137417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2675"/>
            <a:ext cx="8871270" cy="762000"/>
          </a:xfrm>
        </p:spPr>
        <p:txBody>
          <a:bodyPr/>
          <a:lstStyle/>
          <a:p>
            <a:pPr>
              <a:defRPr/>
            </a:pPr>
            <a:r>
              <a:rPr lang="en-US" sz="3200" dirty="0">
                <a:cs typeface="+mj-cs"/>
              </a:rPr>
              <a:t>International Use</a:t>
            </a:r>
            <a:br>
              <a:rPr lang="en-US" sz="3200" dirty="0">
                <a:cs typeface="+mj-cs"/>
              </a:rPr>
            </a:br>
            <a:r>
              <a:rPr lang="en-US" sz="1600" b="0" i="1" dirty="0">
                <a:cs typeface="+mj-cs"/>
              </a:rPr>
              <a:t>Framework for Improving Critical Infrastructure Cybersecurity</a:t>
            </a:r>
          </a:p>
        </p:txBody>
      </p:sp>
      <p:sp>
        <p:nvSpPr>
          <p:cNvPr id="30722" name="Content Placeholder 2"/>
          <p:cNvSpPr>
            <a:spLocks noGrp="1"/>
          </p:cNvSpPr>
          <p:nvPr>
            <p:ph idx="1"/>
          </p:nvPr>
        </p:nvSpPr>
        <p:spPr>
          <a:xfrm>
            <a:off x="710735" y="1412876"/>
            <a:ext cx="7003474" cy="5784393"/>
          </a:xfrm>
        </p:spPr>
        <p:txBody>
          <a:bodyPr>
            <a:noAutofit/>
          </a:bodyPr>
          <a:lstStyle/>
          <a:p>
            <a:pPr>
              <a:spcBef>
                <a:spcPts val="300"/>
              </a:spcBef>
              <a:spcAft>
                <a:spcPts val="400"/>
              </a:spcAft>
              <a:buClr>
                <a:schemeClr val="tx1"/>
              </a:buClr>
              <a:buFont typeface="Arial"/>
              <a:buChar char="•"/>
              <a:defRPr/>
            </a:pPr>
            <a:r>
              <a:rPr lang="en-US" sz="2400" dirty="0">
                <a:latin typeface="Arial"/>
                <a:cs typeface="Arial"/>
              </a:rPr>
              <a:t>Japanese translation by Information-technology Promotion Agency</a:t>
            </a:r>
          </a:p>
          <a:p>
            <a:pPr>
              <a:spcBef>
                <a:spcPts val="300"/>
              </a:spcBef>
              <a:spcAft>
                <a:spcPts val="400"/>
              </a:spcAft>
              <a:buClr>
                <a:schemeClr val="tx1"/>
              </a:buClr>
              <a:buFont typeface="Arial"/>
              <a:buChar char="•"/>
              <a:defRPr/>
            </a:pPr>
            <a:r>
              <a:rPr lang="en-US" sz="2400" dirty="0">
                <a:latin typeface="Arial"/>
                <a:cs typeface="Arial"/>
              </a:rPr>
              <a:t>Italian adaptation within Italy’s National Framework for Cybersecurity</a:t>
            </a:r>
          </a:p>
          <a:p>
            <a:pPr>
              <a:spcBef>
                <a:spcPts val="300"/>
              </a:spcBef>
              <a:spcAft>
                <a:spcPts val="400"/>
              </a:spcAft>
              <a:buClr>
                <a:schemeClr val="tx1"/>
              </a:buClr>
              <a:buFont typeface="Arial"/>
              <a:buChar char="•"/>
              <a:defRPr/>
            </a:pPr>
            <a:r>
              <a:rPr lang="en-US" sz="2400" dirty="0">
                <a:latin typeface="Arial"/>
                <a:cs typeface="Arial"/>
              </a:rPr>
              <a:t>Hebrew adaptation by Government of Israel</a:t>
            </a:r>
          </a:p>
          <a:p>
            <a:pPr>
              <a:spcBef>
                <a:spcPts val="300"/>
              </a:spcBef>
              <a:spcAft>
                <a:spcPts val="400"/>
              </a:spcAft>
              <a:buClr>
                <a:schemeClr val="tx1"/>
              </a:buClr>
              <a:buFont typeface="Arial"/>
              <a:buChar char="•"/>
              <a:defRPr/>
            </a:pPr>
            <a:r>
              <a:rPr lang="en-US" sz="2400" dirty="0">
                <a:latin typeface="Arial"/>
                <a:cs typeface="Arial"/>
              </a:rPr>
              <a:t>Bermuda uses it within government and recommends it to industry</a:t>
            </a:r>
          </a:p>
          <a:p>
            <a:pPr>
              <a:spcBef>
                <a:spcPts val="300"/>
              </a:spcBef>
              <a:spcAft>
                <a:spcPts val="400"/>
              </a:spcAft>
              <a:buClr>
                <a:schemeClr val="tx1"/>
              </a:buClr>
              <a:buFont typeface="Arial"/>
              <a:buChar char="•"/>
              <a:defRPr/>
            </a:pPr>
            <a:r>
              <a:rPr lang="en-US" sz="2400" dirty="0">
                <a:latin typeface="Arial"/>
                <a:cs typeface="Arial"/>
              </a:rPr>
              <a:t>Uruguay government is currently on Version 3.1 of their adaptation</a:t>
            </a:r>
          </a:p>
          <a:p>
            <a:pPr>
              <a:spcBef>
                <a:spcPts val="300"/>
              </a:spcBef>
              <a:spcAft>
                <a:spcPts val="400"/>
              </a:spcAft>
              <a:buClr>
                <a:schemeClr val="tx1"/>
              </a:buClr>
              <a:buFont typeface="Arial"/>
              <a:buChar char="•"/>
              <a:defRPr/>
            </a:pPr>
            <a:r>
              <a:rPr lang="en-US" sz="2400" dirty="0">
                <a:latin typeface="Arial"/>
                <a:cs typeface="Arial"/>
              </a:rPr>
              <a:t>Focus of International Organization for Standardization &amp; International </a:t>
            </a:r>
            <a:r>
              <a:rPr lang="en-US" sz="2400" dirty="0" err="1">
                <a:latin typeface="Arial"/>
                <a:cs typeface="Arial"/>
              </a:rPr>
              <a:t>Electrotechnical</a:t>
            </a:r>
            <a:r>
              <a:rPr lang="en-US" sz="2400" dirty="0">
                <a:latin typeface="Arial"/>
                <a:cs typeface="Arial"/>
              </a:rPr>
              <a:t> Commission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0403" y="2294483"/>
            <a:ext cx="783772" cy="548640"/>
          </a:xfrm>
          <a:prstGeom prst="rect">
            <a:avLst/>
          </a:prstGeom>
          <a:ln w="12700">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403" y="1515646"/>
            <a:ext cx="783772" cy="548640"/>
          </a:xfrm>
          <a:prstGeom prst="rect">
            <a:avLst/>
          </a:prstGeom>
          <a:ln w="12700">
            <a:solidFill>
              <a:schemeClr val="tx1"/>
            </a:solid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0403" y="3073320"/>
            <a:ext cx="783772" cy="548640"/>
          </a:xfrm>
          <a:prstGeom prst="rect">
            <a:avLst/>
          </a:prstGeom>
          <a:ln w="12700">
            <a:solidFill>
              <a:schemeClr val="tx1"/>
            </a:solid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3500" y="2616205"/>
            <a:ext cx="0" cy="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3791" y="3852157"/>
            <a:ext cx="816997" cy="548640"/>
          </a:xfrm>
          <a:prstGeom prst="rect">
            <a:avLst/>
          </a:prstGeom>
          <a:ln>
            <a:solidFill>
              <a:schemeClr val="tx1"/>
            </a:solidFill>
          </a:ln>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6206" y="5409833"/>
            <a:ext cx="932167" cy="822960"/>
          </a:xfrm>
          <a:prstGeom prst="rect">
            <a:avLst/>
          </a:prstGeom>
        </p:spPr>
      </p:pic>
      <p:sp>
        <p:nvSpPr>
          <p:cNvPr id="5" name="Slide Number Placeholder 4"/>
          <p:cNvSpPr>
            <a:spLocks noGrp="1"/>
          </p:cNvSpPr>
          <p:nvPr>
            <p:ph type="sldNum" sz="quarter" idx="12"/>
          </p:nvPr>
        </p:nvSpPr>
        <p:spPr>
          <a:xfrm>
            <a:off x="6966270" y="6437074"/>
            <a:ext cx="2133600" cy="365125"/>
          </a:xfrm>
        </p:spPr>
        <p:txBody>
          <a:bodyPr/>
          <a:lstStyle/>
          <a:p>
            <a:pPr defTabSz="914400"/>
            <a:fld id="{C90B5FB4-1AE6-4CC4-B374-7CA8E5916470}" type="slidenum">
              <a:rPr lang="en-US" smtClean="0">
                <a:solidFill>
                  <a:prstClr val="black">
                    <a:tint val="75000"/>
                  </a:prstClr>
                </a:solidFill>
              </a:rPr>
              <a:pPr defTabSz="914400"/>
              <a:t>27</a:t>
            </a:fld>
            <a:endParaRPr lang="en-US" dirty="0">
              <a:solidFill>
                <a:prstClr val="black">
                  <a:tint val="75000"/>
                </a:prstClr>
              </a:solidFill>
            </a:endParaRPr>
          </a:p>
        </p:txBody>
      </p:sp>
      <p:pic>
        <p:nvPicPr>
          <p:cNvPr id="14" name="Picture 13">
            <a:extLst>
              <a:ext uri="{FF2B5EF4-FFF2-40B4-BE49-F238E27FC236}">
                <a16:creationId xmlns:a16="http://schemas.microsoft.com/office/drawing/2014/main" id="{349589CE-52A5-4D4F-933E-9821559A6C31}"/>
              </a:ext>
            </a:extLst>
          </p:cNvPr>
          <p:cNvPicPr>
            <a:picLocks noChangeAspect="1"/>
          </p:cNvPicPr>
          <p:nvPr/>
        </p:nvPicPr>
        <p:blipFill>
          <a:blip r:embed="rId9"/>
          <a:stretch>
            <a:fillRect/>
          </a:stretch>
        </p:blipFill>
        <p:spPr>
          <a:xfrm>
            <a:off x="7730809" y="4630994"/>
            <a:ext cx="822960" cy="548640"/>
          </a:xfrm>
          <a:prstGeom prst="rect">
            <a:avLst/>
          </a:prstGeom>
        </p:spPr>
      </p:pic>
    </p:spTree>
    <p:extLst>
      <p:ext uri="{BB962C8B-B14F-4D97-AF65-F5344CB8AC3E}">
        <p14:creationId xmlns:p14="http://schemas.microsoft.com/office/powerpoint/2010/main" val="2772332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421117" y="2684599"/>
          <a:ext cx="8335591" cy="4154890"/>
        </p:xfrm>
        <a:graphic>
          <a:graphicData uri="http://schemas.openxmlformats.org/drawingml/2006/table">
            <a:tbl>
              <a:tblPr bandRow="1">
                <a:tableStyleId>{5C22544A-7EE6-4342-B048-85BDC9FD1C3A}</a:tableStyleId>
              </a:tblPr>
              <a:tblGrid>
                <a:gridCol w="8335591">
                  <a:extLst>
                    <a:ext uri="{9D8B030D-6E8A-4147-A177-3AD203B41FA5}">
                      <a16:colId xmlns:a16="http://schemas.microsoft.com/office/drawing/2014/main" val="20000"/>
                    </a:ext>
                  </a:extLst>
                </a:gridCol>
              </a:tblGrid>
              <a:tr h="431921">
                <a:tc>
                  <a:txBody>
                    <a:bodyPr/>
                    <a:lstStyle/>
                    <a:p>
                      <a:pPr marL="755650" marR="0" indent="-285750" algn="l" defTabSz="914400" rtl="0" eaLnBrk="1" fontAlgn="auto" latinLnBrk="0" hangingPunct="1">
                        <a:lnSpc>
                          <a:spcPct val="100000"/>
                        </a:lnSpc>
                        <a:spcBef>
                          <a:spcPts val="0"/>
                        </a:spcBef>
                        <a:spcAft>
                          <a:spcPts val="0"/>
                        </a:spcAft>
                        <a:buClrTx/>
                        <a:buSzTx/>
                        <a:buFont typeface="+mj-lt"/>
                        <a:buNone/>
                        <a:tabLst/>
                        <a:defRPr/>
                      </a:pPr>
                      <a:r>
                        <a:rPr lang="en-US" sz="2400" b="1" dirty="0">
                          <a:solidFill>
                            <a:schemeClr val="tx2"/>
                          </a:solidFill>
                        </a:rPr>
                        <a:t>1. Integrate enterprise and cybersecurity risk management</a:t>
                      </a:r>
                      <a:endParaRPr lang="en-US" sz="2000" dirty="0"/>
                    </a:p>
                  </a:txBody>
                  <a:tcPr marT="0" marB="0">
                    <a:solidFill>
                      <a:srgbClr val="FFFFFF">
                        <a:alpha val="32941"/>
                      </a:srgbClr>
                    </a:solidFill>
                  </a:tcPr>
                </a:tc>
                <a:extLst>
                  <a:ext uri="{0D108BD9-81ED-4DB2-BD59-A6C34878D82A}">
                    <a16:rowId xmlns:a16="http://schemas.microsoft.com/office/drawing/2014/main" val="10000"/>
                  </a:ext>
                </a:extLst>
              </a:tr>
              <a:tr h="358815">
                <a:tc>
                  <a:txBody>
                    <a:bodyPr/>
                    <a:lstStyle/>
                    <a:p>
                      <a:pPr marL="469900" marR="0" indent="0" algn="l" defTabSz="914400" rtl="0" eaLnBrk="1" fontAlgn="auto" latinLnBrk="0" hangingPunct="1">
                        <a:lnSpc>
                          <a:spcPct val="100000"/>
                        </a:lnSpc>
                        <a:spcBef>
                          <a:spcPts val="0"/>
                        </a:spcBef>
                        <a:spcAft>
                          <a:spcPts val="0"/>
                        </a:spcAft>
                        <a:buClrTx/>
                        <a:buSzTx/>
                        <a:buFont typeface="+mj-lt"/>
                        <a:buNone/>
                        <a:tabLst/>
                        <a:defRPr/>
                      </a:pPr>
                      <a:r>
                        <a:rPr lang="en-US" sz="2400" b="1" dirty="0">
                          <a:solidFill>
                            <a:schemeClr val="tx2"/>
                          </a:solidFill>
                        </a:rPr>
                        <a:t>2. Manage cybersecurity requirements</a:t>
                      </a:r>
                      <a:endParaRPr lang="en-US" sz="2000" dirty="0"/>
                    </a:p>
                  </a:txBody>
                  <a:tcPr marT="0" marB="0">
                    <a:solidFill>
                      <a:srgbClr val="FFFFFF">
                        <a:alpha val="32941"/>
                      </a:srgbClr>
                    </a:solidFill>
                  </a:tcPr>
                </a:tc>
                <a:extLst>
                  <a:ext uri="{0D108BD9-81ED-4DB2-BD59-A6C34878D82A}">
                    <a16:rowId xmlns:a16="http://schemas.microsoft.com/office/drawing/2014/main" val="10001"/>
                  </a:ext>
                </a:extLst>
              </a:tr>
              <a:tr h="448712">
                <a:tc>
                  <a:txBody>
                    <a:bodyPr/>
                    <a:lstStyle/>
                    <a:p>
                      <a:pPr marL="755650" marR="0" indent="-300038"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solidFill>
                          <a:latin typeface="+mn-lt"/>
                          <a:ea typeface="+mn-ea"/>
                          <a:cs typeface="+mn-cs"/>
                        </a:rPr>
                        <a:t>3. Integrate and align cybersecurity and acquisition processes</a:t>
                      </a:r>
                      <a:endParaRPr lang="en-US" sz="2000" baseline="0" dirty="0"/>
                    </a:p>
                  </a:txBody>
                  <a:tcPr marT="0" marB="0">
                    <a:solidFill>
                      <a:srgbClr val="FFFFFF">
                        <a:alpha val="32941"/>
                      </a:srgbClr>
                    </a:solidFill>
                  </a:tcPr>
                </a:tc>
                <a:extLst>
                  <a:ext uri="{0D108BD9-81ED-4DB2-BD59-A6C34878D82A}">
                    <a16:rowId xmlns:a16="http://schemas.microsoft.com/office/drawing/2014/main" val="10002"/>
                  </a:ext>
                </a:extLst>
              </a:tr>
              <a:tr h="405114">
                <a:tc>
                  <a:txBody>
                    <a:bodyPr/>
                    <a:lstStyle/>
                    <a:p>
                      <a:pPr marL="469900" marR="0" indent="0" algn="l" defTabSz="914400" rtl="0" eaLnBrk="1" fontAlgn="auto" latinLnBrk="0" hangingPunct="1">
                        <a:lnSpc>
                          <a:spcPct val="100000"/>
                        </a:lnSpc>
                        <a:spcBef>
                          <a:spcPts val="0"/>
                        </a:spcBef>
                        <a:spcAft>
                          <a:spcPts val="0"/>
                        </a:spcAft>
                        <a:buClrTx/>
                        <a:buSzTx/>
                        <a:buFont typeface="+mj-lt"/>
                        <a:buNone/>
                        <a:tabLst/>
                        <a:defRPr/>
                      </a:pPr>
                      <a:r>
                        <a:rPr lang="en-US" sz="2400" b="1" dirty="0">
                          <a:solidFill>
                            <a:schemeClr val="tx2"/>
                          </a:solidFill>
                        </a:rPr>
                        <a:t>4. Evaluate organizational cybersecurity</a:t>
                      </a:r>
                      <a:endParaRPr lang="en-US" sz="2000" dirty="0"/>
                    </a:p>
                  </a:txBody>
                  <a:tcPr marT="0" marB="0">
                    <a:solidFill>
                      <a:srgbClr val="FFFFFF">
                        <a:alpha val="32941"/>
                      </a:srgbClr>
                    </a:solidFill>
                  </a:tcPr>
                </a:tc>
                <a:extLst>
                  <a:ext uri="{0D108BD9-81ED-4DB2-BD59-A6C34878D82A}">
                    <a16:rowId xmlns:a16="http://schemas.microsoft.com/office/drawing/2014/main" val="10003"/>
                  </a:ext>
                </a:extLst>
              </a:tr>
              <a:tr h="353125">
                <a:tc>
                  <a:txBody>
                    <a:bodyPr/>
                    <a:lstStyle/>
                    <a:p>
                      <a:pPr marL="469900" marR="0" indent="0" algn="l" defTabSz="914400" rtl="0" eaLnBrk="1" fontAlgn="auto" latinLnBrk="0" hangingPunct="1">
                        <a:lnSpc>
                          <a:spcPct val="100000"/>
                        </a:lnSpc>
                        <a:spcBef>
                          <a:spcPts val="0"/>
                        </a:spcBef>
                        <a:spcAft>
                          <a:spcPts val="0"/>
                        </a:spcAft>
                        <a:buClrTx/>
                        <a:buSzTx/>
                        <a:buFont typeface="+mj-lt"/>
                        <a:buNone/>
                        <a:tabLst/>
                        <a:defRPr/>
                      </a:pPr>
                      <a:r>
                        <a:rPr lang="en-US" sz="2400" b="1" dirty="0">
                          <a:solidFill>
                            <a:schemeClr val="tx2"/>
                          </a:solidFill>
                        </a:rPr>
                        <a:t>5. Manage the cybersecurity program</a:t>
                      </a:r>
                      <a:endParaRPr lang="en-US" sz="2000" dirty="0"/>
                    </a:p>
                  </a:txBody>
                  <a:tcPr marT="0" marB="0">
                    <a:solidFill>
                      <a:srgbClr val="FFFFFF">
                        <a:alpha val="32941"/>
                      </a:srgbClr>
                    </a:solidFill>
                  </a:tcPr>
                </a:tc>
                <a:extLst>
                  <a:ext uri="{0D108BD9-81ED-4DB2-BD59-A6C34878D82A}">
                    <a16:rowId xmlns:a16="http://schemas.microsoft.com/office/drawing/2014/main" val="10004"/>
                  </a:ext>
                </a:extLst>
              </a:tr>
              <a:tr h="782449">
                <a:tc>
                  <a:txBody>
                    <a:bodyPr/>
                    <a:lstStyle/>
                    <a:p>
                      <a:pPr marL="812800" marR="0" indent="-342900" algn="l" defTabSz="914400" rtl="0" eaLnBrk="1" fontAlgn="auto" latinLnBrk="0" hangingPunct="1">
                        <a:lnSpc>
                          <a:spcPct val="100000"/>
                        </a:lnSpc>
                        <a:spcBef>
                          <a:spcPts val="0"/>
                        </a:spcBef>
                        <a:spcAft>
                          <a:spcPts val="0"/>
                        </a:spcAft>
                        <a:buClrTx/>
                        <a:buSzTx/>
                        <a:buFont typeface="+mj-lt"/>
                        <a:buNone/>
                        <a:tabLst/>
                        <a:defRPr/>
                      </a:pPr>
                      <a:r>
                        <a:rPr lang="en-US" sz="2400" b="1" dirty="0">
                          <a:solidFill>
                            <a:schemeClr val="tx2"/>
                          </a:solidFill>
                        </a:rPr>
                        <a:t>6. Maintain a comprehensive understanding of cybersecurity risk</a:t>
                      </a:r>
                      <a:r>
                        <a:rPr lang="en-US" sz="2400" b="1" baseline="0" dirty="0">
                          <a:solidFill>
                            <a:schemeClr val="tx2"/>
                          </a:solidFill>
                        </a:rPr>
                        <a:t> </a:t>
                      </a:r>
                      <a:r>
                        <a:rPr lang="en-US" sz="2000" i="1" dirty="0"/>
                        <a:t>(supports</a:t>
                      </a:r>
                      <a:r>
                        <a:rPr lang="en-US" sz="2000" i="1" baseline="0" dirty="0"/>
                        <a:t> RMF Authorize)</a:t>
                      </a:r>
                      <a:endParaRPr lang="en-US" sz="2000" i="1" dirty="0"/>
                    </a:p>
                  </a:txBody>
                  <a:tcPr marT="0" marB="0">
                    <a:solidFill>
                      <a:srgbClr val="FFFFFF">
                        <a:alpha val="32941"/>
                      </a:srgbClr>
                    </a:solidFill>
                  </a:tcPr>
                </a:tc>
                <a:extLst>
                  <a:ext uri="{0D108BD9-81ED-4DB2-BD59-A6C34878D82A}">
                    <a16:rowId xmlns:a16="http://schemas.microsoft.com/office/drawing/2014/main" val="10005"/>
                  </a:ext>
                </a:extLst>
              </a:tr>
              <a:tr h="468775">
                <a:tc>
                  <a:txBody>
                    <a:bodyPr/>
                    <a:lstStyle/>
                    <a:p>
                      <a:pPr marL="469900" marR="0" indent="0" algn="l" defTabSz="914400" rtl="0" eaLnBrk="1" fontAlgn="auto" latinLnBrk="0" hangingPunct="1">
                        <a:lnSpc>
                          <a:spcPct val="100000"/>
                        </a:lnSpc>
                        <a:spcBef>
                          <a:spcPts val="0"/>
                        </a:spcBef>
                        <a:spcAft>
                          <a:spcPts val="0"/>
                        </a:spcAft>
                        <a:buClrTx/>
                        <a:buSzTx/>
                        <a:buFont typeface="+mj-lt"/>
                        <a:buNone/>
                        <a:tabLst/>
                        <a:defRPr/>
                      </a:pPr>
                      <a:r>
                        <a:rPr lang="en-US" sz="2400" b="1" dirty="0">
                          <a:solidFill>
                            <a:schemeClr val="tx2"/>
                          </a:solidFill>
                        </a:rPr>
                        <a:t>7. Report cybersecurity risks</a:t>
                      </a:r>
                      <a:r>
                        <a:rPr lang="en-US" sz="2400" b="1" baseline="0" dirty="0">
                          <a:solidFill>
                            <a:schemeClr val="tx2"/>
                          </a:solidFill>
                        </a:rPr>
                        <a:t> </a:t>
                      </a:r>
                      <a:r>
                        <a:rPr lang="en-US" sz="2000" i="1" dirty="0"/>
                        <a:t>(supports</a:t>
                      </a:r>
                      <a:r>
                        <a:rPr lang="en-US" sz="2000" i="1" baseline="0" dirty="0"/>
                        <a:t> RMF Monitor)</a:t>
                      </a:r>
                      <a:endParaRPr lang="en-US" sz="2000" i="1" dirty="0"/>
                    </a:p>
                  </a:txBody>
                  <a:tcPr marT="0" marB="0">
                    <a:solidFill>
                      <a:srgbClr val="FFFFFF">
                        <a:alpha val="32941"/>
                      </a:srgbClr>
                    </a:solidFill>
                  </a:tcPr>
                </a:tc>
                <a:extLst>
                  <a:ext uri="{0D108BD9-81ED-4DB2-BD59-A6C34878D82A}">
                    <a16:rowId xmlns:a16="http://schemas.microsoft.com/office/drawing/2014/main" val="10006"/>
                  </a:ext>
                </a:extLst>
              </a:tr>
              <a:tr h="603591">
                <a:tc>
                  <a:txBody>
                    <a:bodyPr/>
                    <a:lstStyle/>
                    <a:p>
                      <a:pPr marL="469900" marR="0" indent="0" algn="l" defTabSz="914400" rtl="0" eaLnBrk="1" fontAlgn="auto" latinLnBrk="0" hangingPunct="1">
                        <a:lnSpc>
                          <a:spcPct val="100000"/>
                        </a:lnSpc>
                        <a:spcBef>
                          <a:spcPts val="0"/>
                        </a:spcBef>
                        <a:spcAft>
                          <a:spcPts val="0"/>
                        </a:spcAft>
                        <a:buClrTx/>
                        <a:buSzTx/>
                        <a:buFont typeface="+mj-lt"/>
                        <a:buNone/>
                        <a:tabLst/>
                        <a:defRPr/>
                      </a:pPr>
                      <a:r>
                        <a:rPr lang="en-US" sz="2400" b="1" dirty="0">
                          <a:solidFill>
                            <a:schemeClr val="tx2"/>
                          </a:solidFill>
                        </a:rPr>
                        <a:t>8. Inform the tailoring process </a:t>
                      </a:r>
                      <a:r>
                        <a:rPr lang="en-US" sz="2000" i="1" baseline="0" dirty="0"/>
                        <a:t>(supports RMF Select)</a:t>
                      </a:r>
                      <a:endParaRPr lang="en-US" sz="2000" i="1" dirty="0"/>
                    </a:p>
                  </a:txBody>
                  <a:tcPr marT="0" marB="0">
                    <a:solidFill>
                      <a:srgbClr val="FFFFFF">
                        <a:alpha val="32941"/>
                      </a:srgbClr>
                    </a:solidFill>
                  </a:tcPr>
                </a:tc>
                <a:extLst>
                  <a:ext uri="{0D108BD9-81ED-4DB2-BD59-A6C34878D82A}">
                    <a16:rowId xmlns:a16="http://schemas.microsoft.com/office/drawing/2014/main" val="10007"/>
                  </a:ext>
                </a:extLst>
              </a:tr>
            </a:tbl>
          </a:graphicData>
        </a:graphic>
      </p:graphicFrame>
      <p:sp>
        <p:nvSpPr>
          <p:cNvPr id="4" name="Slide Number Placeholder 2"/>
          <p:cNvSpPr>
            <a:spLocks noGrp="1"/>
          </p:cNvSpPr>
          <p:nvPr>
            <p:ph type="sldNum" sz="quarter" idx="12"/>
          </p:nvPr>
        </p:nvSpPr>
        <p:spPr>
          <a:xfrm>
            <a:off x="6868491" y="6533958"/>
            <a:ext cx="2133600" cy="365125"/>
          </a:xfrm>
        </p:spPr>
        <p:txBody>
          <a:bodyPr/>
          <a:lstStyle/>
          <a:p>
            <a:pPr defTabSz="914400"/>
            <a:fld id="{C90B5FB4-1AE6-4CC4-B374-7CA8E5916470}" type="slidenum">
              <a:rPr lang="en-US" smtClean="0">
                <a:solidFill>
                  <a:schemeClr val="tx1"/>
                </a:solidFill>
                <a:latin typeface="Arial"/>
                <a:cs typeface="Arial"/>
              </a:rPr>
              <a:pPr defTabSz="914400"/>
              <a:t>28</a:t>
            </a:fld>
            <a:endParaRPr lang="en-US" dirty="0">
              <a:solidFill>
                <a:schemeClr val="tx1"/>
              </a:solidFill>
              <a:latin typeface="Arial"/>
              <a:cs typeface="Arial"/>
            </a:endParaRPr>
          </a:p>
        </p:txBody>
      </p:sp>
      <p:sp>
        <p:nvSpPr>
          <p:cNvPr id="2" name="Title 1"/>
          <p:cNvSpPr>
            <a:spLocks noGrp="1"/>
          </p:cNvSpPr>
          <p:nvPr>
            <p:ph type="title"/>
          </p:nvPr>
        </p:nvSpPr>
        <p:spPr>
          <a:xfrm>
            <a:off x="134470" y="358783"/>
            <a:ext cx="9144000" cy="762000"/>
          </a:xfrm>
        </p:spPr>
        <p:txBody>
          <a:bodyPr/>
          <a:lstStyle/>
          <a:p>
            <a:r>
              <a:rPr lang="en-US" sz="3200" dirty="0"/>
              <a:t>Proposed U.S. Federal Usage</a:t>
            </a:r>
            <a:br>
              <a:rPr lang="en-US" sz="3200" dirty="0"/>
            </a:br>
            <a:r>
              <a:rPr lang="en-US" sz="1600" i="1" dirty="0">
                <a:hlinkClick r:id="rId3"/>
              </a:rPr>
              <a:t>NIST IR 8170 The Cybersecurity Framework: Implementation Guidance for Federal Agencies</a:t>
            </a:r>
            <a:endParaRPr lang="en-US" sz="2800" i="1" dirty="0"/>
          </a:p>
        </p:txBody>
      </p:sp>
      <p:sp>
        <p:nvSpPr>
          <p:cNvPr id="5" name="Rectangle 4">
            <a:extLst>
              <a:ext uri="{FF2B5EF4-FFF2-40B4-BE49-F238E27FC236}">
                <a16:creationId xmlns:a16="http://schemas.microsoft.com/office/drawing/2014/main" id="{4951FD32-47C5-DF47-A843-8916B694BEBB}"/>
              </a:ext>
            </a:extLst>
          </p:cNvPr>
          <p:cNvSpPr/>
          <p:nvPr/>
        </p:nvSpPr>
        <p:spPr>
          <a:xfrm>
            <a:off x="350543" y="1253270"/>
            <a:ext cx="8501165" cy="1345368"/>
          </a:xfrm>
          <a:prstGeom prst="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1D148B2-4205-294F-BC29-2B7995894F1B}"/>
              </a:ext>
            </a:extLst>
          </p:cNvPr>
          <p:cNvSpPr txBox="1"/>
          <p:nvPr/>
        </p:nvSpPr>
        <p:spPr>
          <a:xfrm>
            <a:off x="2914390" y="1450394"/>
            <a:ext cx="5447653" cy="98488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4"/>
              </a:rPr>
              <a:t>Strengthening the Cybersecurity of Federal Networks and Critical Infrastructure</a:t>
            </a:r>
            <a:endParaRPr lang="en-US" sz="2000" dirty="0">
              <a:latin typeface="Arial" panose="020B0604020202020204" pitchFamily="34" charset="0"/>
              <a:cs typeface="Arial" panose="020B0604020202020204" pitchFamily="34" charset="0"/>
            </a:endParaRPr>
          </a:p>
          <a:p>
            <a:r>
              <a:rPr lang="en-US" dirty="0">
                <a:latin typeface="Arial" charset="0"/>
                <a:ea typeface="Arial" charset="0"/>
                <a:cs typeface="Arial" charset="0"/>
              </a:rPr>
              <a:t>Executive Order 13800</a:t>
            </a:r>
          </a:p>
        </p:txBody>
      </p:sp>
      <p:pic>
        <p:nvPicPr>
          <p:cNvPr id="7" name="Picture 6">
            <a:extLst>
              <a:ext uri="{FF2B5EF4-FFF2-40B4-BE49-F238E27FC236}">
                <a16:creationId xmlns:a16="http://schemas.microsoft.com/office/drawing/2014/main" id="{373F58B1-C733-9F41-BA8D-2E813A313CAA}"/>
              </a:ext>
            </a:extLst>
          </p:cNvPr>
          <p:cNvPicPr>
            <a:picLocks noChangeAspect="1"/>
          </p:cNvPicPr>
          <p:nvPr/>
        </p:nvPicPr>
        <p:blipFill>
          <a:blip r:embed="rId5"/>
          <a:stretch>
            <a:fillRect/>
          </a:stretch>
        </p:blipFill>
        <p:spPr>
          <a:xfrm>
            <a:off x="1088101" y="1269989"/>
            <a:ext cx="1336729" cy="1336729"/>
          </a:xfrm>
          <a:prstGeom prst="rect">
            <a:avLst/>
          </a:prstGeom>
        </p:spPr>
      </p:pic>
    </p:spTree>
    <p:extLst>
      <p:ext uri="{BB962C8B-B14F-4D97-AF65-F5344CB8AC3E}">
        <p14:creationId xmlns:p14="http://schemas.microsoft.com/office/powerpoint/2010/main" val="3964025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12E2CB-4C11-0A48-8246-280161FDFEE0}"/>
              </a:ext>
            </a:extLst>
          </p:cNvPr>
          <p:cNvSpPr>
            <a:spLocks noGrp="1"/>
          </p:cNvSpPr>
          <p:nvPr>
            <p:ph sz="half" idx="1"/>
          </p:nvPr>
        </p:nvSpPr>
        <p:spPr/>
        <p:txBody>
          <a:bodyPr>
            <a:noAutofit/>
          </a:bodyPr>
          <a:lstStyle/>
          <a:p>
            <a:r>
              <a:rPr lang="en-US" sz="1800" b="1" dirty="0"/>
              <a:t>NIST Special Publication 800-37, Revision 2: </a:t>
            </a:r>
            <a:r>
              <a:rPr lang="en-US" sz="1800" i="1" dirty="0"/>
              <a:t>Risk Management Framework for Security and Privacy</a:t>
            </a:r>
            <a:endParaRPr lang="en-US" sz="1800" dirty="0"/>
          </a:p>
          <a:p>
            <a:r>
              <a:rPr lang="en-US" sz="1600" dirty="0"/>
              <a:t>Initial Public Draft:  May 2018</a:t>
            </a:r>
          </a:p>
          <a:p>
            <a:r>
              <a:rPr lang="en-US" sz="1600" dirty="0"/>
              <a:t>Final Public Draft: July 2018</a:t>
            </a:r>
          </a:p>
          <a:p>
            <a:r>
              <a:rPr lang="en-US" sz="1600" dirty="0"/>
              <a:t>Final Publication:  October 2018</a:t>
            </a:r>
          </a:p>
          <a:p>
            <a:r>
              <a:rPr lang="en-US" sz="1600" dirty="0"/>
              <a:t> </a:t>
            </a:r>
          </a:p>
          <a:p>
            <a:r>
              <a:rPr lang="en-US" sz="1800" b="1" dirty="0"/>
              <a:t>NIST Special Publication 800-53, Revision 5: </a:t>
            </a:r>
            <a:r>
              <a:rPr lang="en-US" sz="1800" i="1" dirty="0"/>
              <a:t>Security and Privacy Controls</a:t>
            </a:r>
            <a:endParaRPr lang="en-US" sz="1800" dirty="0"/>
          </a:p>
          <a:p>
            <a:r>
              <a:rPr lang="en-US" sz="1600" dirty="0"/>
              <a:t>Final Public Draft:  October 2018</a:t>
            </a:r>
          </a:p>
          <a:p>
            <a:r>
              <a:rPr lang="en-US" sz="1600" dirty="0"/>
              <a:t>Final Publication:  December 2018</a:t>
            </a:r>
          </a:p>
          <a:p>
            <a:r>
              <a:rPr lang="en-US" sz="1600" dirty="0"/>
              <a:t> </a:t>
            </a:r>
          </a:p>
          <a:p>
            <a:r>
              <a:rPr lang="en-US" sz="1800" b="1" dirty="0"/>
              <a:t>NIST Special Publication 800-53A, Revision 5: </a:t>
            </a:r>
            <a:r>
              <a:rPr lang="en-US" sz="1800" i="1" dirty="0"/>
              <a:t>Assessment Procedures for Security and Privacy Controls</a:t>
            </a:r>
            <a:endParaRPr lang="en-US" sz="1800" dirty="0"/>
          </a:p>
        </p:txBody>
      </p:sp>
      <p:sp>
        <p:nvSpPr>
          <p:cNvPr id="4" name="Content Placeholder 3">
            <a:extLst>
              <a:ext uri="{FF2B5EF4-FFF2-40B4-BE49-F238E27FC236}">
                <a16:creationId xmlns:a16="http://schemas.microsoft.com/office/drawing/2014/main" id="{AD8C0722-104C-F64B-B989-CF1A54744C9F}"/>
              </a:ext>
            </a:extLst>
          </p:cNvPr>
          <p:cNvSpPr>
            <a:spLocks noGrp="1"/>
          </p:cNvSpPr>
          <p:nvPr>
            <p:ph sz="half" idx="2"/>
          </p:nvPr>
        </p:nvSpPr>
        <p:spPr/>
        <p:txBody>
          <a:bodyPr>
            <a:noAutofit/>
          </a:bodyPr>
          <a:lstStyle/>
          <a:p>
            <a:r>
              <a:rPr lang="en-US" sz="1600" dirty="0"/>
              <a:t>Initial Public Draft:  March 2019</a:t>
            </a:r>
          </a:p>
          <a:p>
            <a:r>
              <a:rPr lang="en-US" sz="1600" dirty="0"/>
              <a:t>Final Public Draft:  June 2019</a:t>
            </a:r>
          </a:p>
          <a:p>
            <a:r>
              <a:rPr lang="en-US" sz="1600" dirty="0"/>
              <a:t>Final Publication:  September 2019</a:t>
            </a:r>
          </a:p>
          <a:p>
            <a:endParaRPr lang="en-US" sz="1600" b="1" dirty="0"/>
          </a:p>
          <a:p>
            <a:r>
              <a:rPr lang="en-US" sz="1800" b="1" dirty="0"/>
              <a:t>FIPS Publication 200, Revision 1: </a:t>
            </a:r>
            <a:r>
              <a:rPr lang="en-US" sz="1800" i="1" dirty="0"/>
              <a:t>Minimum Security Requirements</a:t>
            </a:r>
            <a:endParaRPr lang="en-US" sz="1800" dirty="0"/>
          </a:p>
          <a:p>
            <a:r>
              <a:rPr lang="en-US" sz="1600" dirty="0"/>
              <a:t>Initial Public Draft:  October 2018</a:t>
            </a:r>
          </a:p>
          <a:p>
            <a:r>
              <a:rPr lang="en-US" sz="1600" dirty="0"/>
              <a:t>Final Public Draft:  April 2019</a:t>
            </a:r>
          </a:p>
          <a:p>
            <a:r>
              <a:rPr lang="en-US" sz="1600" dirty="0"/>
              <a:t>Final Publication:  July 2019</a:t>
            </a:r>
          </a:p>
          <a:p>
            <a:r>
              <a:rPr lang="en-US" sz="1600" dirty="0"/>
              <a:t> </a:t>
            </a:r>
          </a:p>
          <a:p>
            <a:r>
              <a:rPr lang="en-US" sz="1800" b="1" dirty="0"/>
              <a:t>FIPS Publication 199, Revision 1: </a:t>
            </a:r>
            <a:r>
              <a:rPr lang="en-US" sz="1800" i="1" dirty="0"/>
              <a:t>Security Categorization</a:t>
            </a:r>
            <a:endParaRPr lang="en-US" sz="1800" dirty="0"/>
          </a:p>
          <a:p>
            <a:r>
              <a:rPr lang="en-US" sz="1600" dirty="0"/>
              <a:t>Initial Public Draft:  December 2018</a:t>
            </a:r>
          </a:p>
          <a:p>
            <a:r>
              <a:rPr lang="en-US" sz="1600" dirty="0"/>
              <a:t>Final Public Draft:  May 2019</a:t>
            </a:r>
          </a:p>
          <a:p>
            <a:r>
              <a:rPr lang="en-US" sz="1600" dirty="0"/>
              <a:t>Final Publication:  August 2019</a:t>
            </a:r>
          </a:p>
          <a:p>
            <a:endParaRPr lang="en-US" sz="1600" dirty="0"/>
          </a:p>
          <a:p>
            <a:r>
              <a:rPr lang="en-US" sz="1400" i="1" dirty="0"/>
              <a:t>Updates - </a:t>
            </a:r>
            <a:r>
              <a:rPr lang="en-US" sz="1400" dirty="0">
                <a:hlinkClick r:id="rId3"/>
              </a:rPr>
              <a:t>https://csrc.nist.gov/Projects/Risk-Management/Schedule</a:t>
            </a:r>
            <a:r>
              <a:rPr lang="en-US" sz="1400" dirty="0"/>
              <a:t> </a:t>
            </a:r>
          </a:p>
          <a:p>
            <a:r>
              <a:rPr lang="en-US" sz="1400" dirty="0"/>
              <a:t>Questions or comments - </a:t>
            </a:r>
            <a:r>
              <a:rPr lang="en-US" sz="1400" dirty="0" err="1"/>
              <a:t>sec-cert@nist.gov</a:t>
            </a:r>
            <a:endParaRPr lang="en-US" sz="1400" dirty="0"/>
          </a:p>
        </p:txBody>
      </p:sp>
      <p:sp>
        <p:nvSpPr>
          <p:cNvPr id="3" name="Title 2"/>
          <p:cNvSpPr>
            <a:spLocks noGrp="1"/>
          </p:cNvSpPr>
          <p:nvPr>
            <p:ph type="title"/>
          </p:nvPr>
        </p:nvSpPr>
        <p:spPr/>
        <p:txBody>
          <a:bodyPr/>
          <a:lstStyle/>
          <a:p>
            <a:pPr>
              <a:lnSpc>
                <a:spcPct val="100000"/>
              </a:lnSpc>
            </a:pPr>
            <a:r>
              <a:rPr lang="en-US" sz="2800" dirty="0"/>
              <a:t>FISMA Implementation Pub Schedule</a:t>
            </a:r>
            <a:br>
              <a:rPr lang="en-US" sz="2100" dirty="0"/>
            </a:br>
            <a:r>
              <a:rPr lang="en-US" sz="1600" b="0" i="1" dirty="0"/>
              <a:t>As of 8 February 2018, Subject to Change</a:t>
            </a:r>
          </a:p>
        </p:txBody>
      </p:sp>
      <p:sp>
        <p:nvSpPr>
          <p:cNvPr id="10" name="Slide Number Placeholder 4">
            <a:extLst>
              <a:ext uri="{FF2B5EF4-FFF2-40B4-BE49-F238E27FC236}">
                <a16:creationId xmlns:a16="http://schemas.microsoft.com/office/drawing/2014/main" id="{B3CB92D9-9F33-1849-B9B3-985D141AD8CE}"/>
              </a:ext>
            </a:extLst>
          </p:cNvPr>
          <p:cNvSpPr>
            <a:spLocks noGrp="1"/>
          </p:cNvSpPr>
          <p:nvPr>
            <p:ph type="sldNum" sz="quarter" idx="12"/>
          </p:nvPr>
        </p:nvSpPr>
        <p:spPr/>
        <p:txBody>
          <a:bodyPr/>
          <a:lstStyle/>
          <a:p>
            <a:fld id="{C90B5FB4-1AE6-4CC4-B374-7CA8E5916470}" type="slidenum">
              <a:rPr lang="en-US" smtClean="0">
                <a:solidFill>
                  <a:prstClr val="black">
                    <a:tint val="75000"/>
                  </a:prstClr>
                </a:solidFill>
              </a:rPr>
              <a:pPr/>
              <a:t>29</a:t>
            </a:fld>
            <a:endParaRPr lang="en-US" dirty="0">
              <a:solidFill>
                <a:prstClr val="black">
                  <a:tint val="75000"/>
                </a:prstClr>
              </a:solidFill>
            </a:endParaRPr>
          </a:p>
        </p:txBody>
      </p:sp>
      <p:sp>
        <p:nvSpPr>
          <p:cNvPr id="8" name="Content Placeholder 3"/>
          <p:cNvSpPr txBox="1">
            <a:spLocks/>
          </p:cNvSpPr>
          <p:nvPr/>
        </p:nvSpPr>
        <p:spPr>
          <a:xfrm>
            <a:off x="1371930" y="4587163"/>
            <a:ext cx="6482666" cy="800078"/>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Tx/>
              <a:buNone/>
              <a:defRPr sz="2000" kern="1200">
                <a:solidFill>
                  <a:schemeClr val="tx1">
                    <a:lumMod val="65000"/>
                    <a:lumOff val="3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000" kern="1200">
                <a:solidFill>
                  <a:schemeClr val="accent5">
                    <a:lumMod val="50000"/>
                  </a:schemeClr>
                </a:solidFill>
                <a:latin typeface="Arial" pitchFamily="34" charset="0"/>
                <a:ea typeface="+mn-ea"/>
                <a:cs typeface="Arial" pitchFamily="34" charset="0"/>
              </a:defRPr>
            </a:lvl2pPr>
            <a:lvl3pPr marL="1143000" indent="-228600" algn="l" defTabSz="914400" rtl="0" eaLnBrk="1" latinLnBrk="0" hangingPunct="1">
              <a:lnSpc>
                <a:spcPts val="2300"/>
              </a:lnSpc>
              <a:spcBef>
                <a:spcPct val="20000"/>
              </a:spcBef>
              <a:buSzPct val="120000"/>
              <a:buFont typeface="Arial" pitchFamily="34" charset="0"/>
              <a:buChar char="•"/>
              <a:defRPr sz="1800" kern="1200">
                <a:solidFill>
                  <a:schemeClr val="tx1">
                    <a:lumMod val="65000"/>
                    <a:lumOff val="35000"/>
                  </a:schemeClr>
                </a:solidFill>
                <a:latin typeface="Arial" pitchFamily="34" charset="0"/>
                <a:ea typeface="+mn-ea"/>
                <a:cs typeface="Arial" pitchFamily="34" charset="0"/>
              </a:defRPr>
            </a:lvl3pPr>
            <a:lvl4pPr marL="1600200" indent="-228600" algn="l" defTabSz="914400" rtl="0" eaLnBrk="1" latinLnBrk="0" hangingPunct="1">
              <a:lnSpc>
                <a:spcPts val="2300"/>
              </a:lnSpc>
              <a:spcBef>
                <a:spcPct val="20000"/>
              </a:spcBef>
              <a:buFont typeface="Arial" pitchFamily="34" charset="0"/>
              <a:buChar char="–"/>
              <a:defRPr sz="1800" kern="1200">
                <a:solidFill>
                  <a:schemeClr val="accent5">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lumMod val="8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endParaRPr lang="en-US" sz="1500" b="1" u="sng" dirty="0">
              <a:solidFill>
                <a:prstClr val="black">
                  <a:lumMod val="65000"/>
                  <a:lumOff val="35000"/>
                </a:prstClr>
              </a:solidFill>
            </a:endParaRPr>
          </a:p>
        </p:txBody>
      </p:sp>
      <p:sp>
        <p:nvSpPr>
          <p:cNvPr id="9" name="Content Placeholder 3"/>
          <p:cNvSpPr txBox="1">
            <a:spLocks/>
          </p:cNvSpPr>
          <p:nvPr/>
        </p:nvSpPr>
        <p:spPr>
          <a:xfrm>
            <a:off x="1434275" y="5637831"/>
            <a:ext cx="6629073" cy="503504"/>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Tx/>
              <a:buNone/>
              <a:defRPr sz="2000" kern="1200">
                <a:solidFill>
                  <a:schemeClr val="tx1">
                    <a:lumMod val="65000"/>
                    <a:lumOff val="3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000" kern="1200">
                <a:solidFill>
                  <a:schemeClr val="accent5">
                    <a:lumMod val="50000"/>
                  </a:schemeClr>
                </a:solidFill>
                <a:latin typeface="Arial" pitchFamily="34" charset="0"/>
                <a:ea typeface="+mn-ea"/>
                <a:cs typeface="Arial" pitchFamily="34" charset="0"/>
              </a:defRPr>
            </a:lvl2pPr>
            <a:lvl3pPr marL="1143000" indent="-228600" algn="l" defTabSz="914400" rtl="0" eaLnBrk="1" latinLnBrk="0" hangingPunct="1">
              <a:lnSpc>
                <a:spcPts val="2300"/>
              </a:lnSpc>
              <a:spcBef>
                <a:spcPct val="20000"/>
              </a:spcBef>
              <a:buSzPct val="120000"/>
              <a:buFont typeface="Arial" pitchFamily="34" charset="0"/>
              <a:buChar char="•"/>
              <a:defRPr sz="1800" kern="1200">
                <a:solidFill>
                  <a:schemeClr val="tx1">
                    <a:lumMod val="65000"/>
                    <a:lumOff val="35000"/>
                  </a:schemeClr>
                </a:solidFill>
                <a:latin typeface="Arial" pitchFamily="34" charset="0"/>
                <a:ea typeface="+mn-ea"/>
                <a:cs typeface="Arial" pitchFamily="34" charset="0"/>
              </a:defRPr>
            </a:lvl3pPr>
            <a:lvl4pPr marL="1600200" indent="-228600" algn="l" defTabSz="914400" rtl="0" eaLnBrk="1" latinLnBrk="0" hangingPunct="1">
              <a:lnSpc>
                <a:spcPts val="2300"/>
              </a:lnSpc>
              <a:spcBef>
                <a:spcPct val="20000"/>
              </a:spcBef>
              <a:buFont typeface="Arial" pitchFamily="34" charset="0"/>
              <a:buChar char="–"/>
              <a:defRPr sz="1800" kern="1200">
                <a:solidFill>
                  <a:schemeClr val="accent5">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lumMod val="8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endParaRPr lang="en-US" sz="1500" b="1" dirty="0">
              <a:solidFill>
                <a:prstClr val="black">
                  <a:lumMod val="65000"/>
                  <a:lumOff val="35000"/>
                </a:prstClr>
              </a:solidFill>
            </a:endParaRPr>
          </a:p>
        </p:txBody>
      </p:sp>
    </p:spTree>
    <p:extLst>
      <p:ext uri="{BB962C8B-B14F-4D97-AF65-F5344CB8AC3E}">
        <p14:creationId xmlns:p14="http://schemas.microsoft.com/office/powerpoint/2010/main" val="2618288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a:bodyPr>
          <a:lstStyle/>
          <a:p>
            <a:pPr marL="0" indent="0"/>
            <a:r>
              <a:rPr lang="en-US" sz="2000" b="1" dirty="0">
                <a:solidFill>
                  <a:srgbClr val="31859C"/>
                </a:solidFill>
              </a:rPr>
              <a:t>About NIST</a:t>
            </a:r>
          </a:p>
          <a:p>
            <a:pPr>
              <a:buFont typeface="Arial"/>
              <a:buChar char="•"/>
            </a:pPr>
            <a:r>
              <a:rPr lang="en-US" sz="2000" dirty="0"/>
              <a:t>Agency of U.S. Department of Commerce</a:t>
            </a:r>
          </a:p>
          <a:p>
            <a:pPr>
              <a:buFont typeface="Arial"/>
              <a:buChar char="•"/>
            </a:pPr>
            <a:r>
              <a:rPr lang="en-US" sz="2000" dirty="0"/>
              <a:t>NIST’s mission is to develop and promote measurement, standards and technology to enhance productivity, facilitate trade, and improve the quality of life.</a:t>
            </a:r>
          </a:p>
          <a:p>
            <a:pPr>
              <a:buFont typeface="Arial"/>
              <a:buChar char="•"/>
            </a:pPr>
            <a:r>
              <a:rPr lang="en-US" sz="2000" dirty="0"/>
              <a:t>Federal, non-regulatory agency around since 1901</a:t>
            </a:r>
          </a:p>
          <a:p>
            <a:pPr marL="0" indent="0"/>
            <a:r>
              <a:rPr lang="en-US" sz="2000" b="1" dirty="0">
                <a:solidFill>
                  <a:srgbClr val="31859C"/>
                </a:solidFill>
              </a:rPr>
              <a:t>NIST Cybersecurity</a:t>
            </a:r>
          </a:p>
          <a:p>
            <a:pPr>
              <a:buFont typeface="Arial"/>
              <a:buChar char="•"/>
            </a:pPr>
            <a:r>
              <a:rPr lang="en-US" sz="2000" dirty="0"/>
              <a:t>Cybersecurity since the 1970s</a:t>
            </a:r>
          </a:p>
          <a:p>
            <a:pPr>
              <a:buFont typeface="Arial"/>
              <a:buChar char="•"/>
            </a:pPr>
            <a:r>
              <a:rPr lang="en-US" sz="2000" dirty="0"/>
              <a:t>Computer Security Resource Center </a:t>
            </a:r>
            <a:r>
              <a:rPr lang="mr-IN" sz="2000" dirty="0"/>
              <a:t>–</a:t>
            </a:r>
            <a:r>
              <a:rPr lang="en-US" sz="2000" dirty="0"/>
              <a:t> </a:t>
            </a:r>
            <a:r>
              <a:rPr lang="en-US" sz="2000" dirty="0" err="1"/>
              <a:t>csrc.nist.gov</a:t>
            </a:r>
            <a:endParaRPr lang="en-US" sz="2000" dirty="0"/>
          </a:p>
          <a:p>
            <a:pPr>
              <a:buFont typeface="Arial"/>
              <a:buChar char="•"/>
            </a:pPr>
            <a:endParaRPr lang="en-US" sz="2000" dirty="0"/>
          </a:p>
        </p:txBody>
      </p:sp>
      <p:sp>
        <p:nvSpPr>
          <p:cNvPr id="7" name="Content Placeholder 6"/>
          <p:cNvSpPr>
            <a:spLocks noGrp="1"/>
          </p:cNvSpPr>
          <p:nvPr>
            <p:ph sz="half" idx="2"/>
          </p:nvPr>
        </p:nvSpPr>
        <p:spPr>
          <a:xfrm>
            <a:off x="4648200" y="1219200"/>
            <a:ext cx="4038600" cy="5486400"/>
          </a:xfrm>
        </p:spPr>
        <p:txBody>
          <a:bodyPr/>
          <a:lstStyle/>
          <a:p>
            <a:r>
              <a:rPr lang="en-US" sz="2000" b="1" dirty="0">
                <a:solidFill>
                  <a:srgbClr val="31859C"/>
                </a:solidFill>
              </a:rPr>
              <a:t>NIST Priority Research Areas</a:t>
            </a:r>
          </a:p>
          <a:p>
            <a:endParaRPr lang="en-US" b="1" dirty="0"/>
          </a:p>
        </p:txBody>
      </p:sp>
      <p:sp>
        <p:nvSpPr>
          <p:cNvPr id="3" name="Title 2"/>
          <p:cNvSpPr>
            <a:spLocks noGrp="1"/>
          </p:cNvSpPr>
          <p:nvPr>
            <p:ph type="title"/>
          </p:nvPr>
        </p:nvSpPr>
        <p:spPr/>
        <p:txBody>
          <a:bodyPr/>
          <a:lstStyle/>
          <a:p>
            <a:r>
              <a:rPr lang="en-US" sz="2800" dirty="0"/>
              <a:t>National Institute of Standards </a:t>
            </a:r>
            <a:r>
              <a:rPr lang="en-US" sz="2800"/>
              <a:t>and Technology</a:t>
            </a:r>
            <a:endParaRPr lang="en-US" sz="2800" dirty="0"/>
          </a:p>
        </p:txBody>
      </p:sp>
      <p:graphicFrame>
        <p:nvGraphicFramePr>
          <p:cNvPr id="8" name="Diagram 7"/>
          <p:cNvGraphicFramePr/>
          <p:nvPr>
            <p:extLst/>
          </p:nvPr>
        </p:nvGraphicFramePr>
        <p:xfrm>
          <a:off x="4850642" y="1646468"/>
          <a:ext cx="4150957" cy="5183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lide Number Placeholder 4"/>
          <p:cNvSpPr>
            <a:spLocks noGrp="1"/>
          </p:cNvSpPr>
          <p:nvPr>
            <p:ph type="sldNum" sz="quarter" idx="12"/>
          </p:nvPr>
        </p:nvSpPr>
        <p:spPr>
          <a:xfrm>
            <a:off x="6966270" y="6437074"/>
            <a:ext cx="2133600" cy="365125"/>
          </a:xfrm>
        </p:spPr>
        <p:txBody>
          <a:bodyPr/>
          <a:lstStyle/>
          <a:p>
            <a:pPr defTabSz="914400"/>
            <a:fld id="{C90B5FB4-1AE6-4CC4-B374-7CA8E5916470}" type="slidenum">
              <a:rPr lang="en-US" smtClean="0">
                <a:solidFill>
                  <a:prstClr val="black">
                    <a:tint val="75000"/>
                  </a:prstClr>
                </a:solidFill>
              </a:rPr>
              <a:pPr defTabSz="914400"/>
              <a:t>3</a:t>
            </a:fld>
            <a:endParaRPr lang="en-US" dirty="0">
              <a:solidFill>
                <a:prstClr val="black">
                  <a:tint val="75000"/>
                </a:prstClr>
              </a:solidFill>
            </a:endParaRPr>
          </a:p>
        </p:txBody>
      </p:sp>
    </p:spTree>
    <p:extLst>
      <p:ext uri="{BB962C8B-B14F-4D97-AF65-F5344CB8AC3E}">
        <p14:creationId xmlns:p14="http://schemas.microsoft.com/office/powerpoint/2010/main" val="1038740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70058" y="1099351"/>
            <a:ext cx="8501165" cy="1345368"/>
          </a:xfrm>
          <a:prstGeom prst="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28600" y="361202"/>
            <a:ext cx="9116878" cy="762000"/>
          </a:xfrm>
        </p:spPr>
        <p:txBody>
          <a:bodyPr/>
          <a:lstStyle/>
          <a:p>
            <a:r>
              <a:rPr lang="en-US" sz="3200" dirty="0"/>
              <a:t>Supporting Healthy Regulatory Environments</a:t>
            </a:r>
            <a:br>
              <a:rPr lang="en-US" sz="3200" dirty="0"/>
            </a:br>
            <a:r>
              <a:rPr lang="en-US" sz="1600" b="0" i="1" dirty="0"/>
              <a:t>Framework for Improving Critical Infrastructure Cybersecurity</a:t>
            </a:r>
          </a:p>
        </p:txBody>
      </p:sp>
      <p:sp>
        <p:nvSpPr>
          <p:cNvPr id="13" name="TextBox 12"/>
          <p:cNvSpPr txBox="1"/>
          <p:nvPr/>
        </p:nvSpPr>
        <p:spPr>
          <a:xfrm>
            <a:off x="1973688" y="1202312"/>
            <a:ext cx="2620664" cy="984885"/>
          </a:xfrm>
          <a:prstGeom prst="rect">
            <a:avLst/>
          </a:prstGeom>
          <a:noFill/>
        </p:spPr>
        <p:txBody>
          <a:bodyPr wrap="square" rtlCol="0">
            <a:spAutoFit/>
          </a:bodyPr>
          <a:lstStyle/>
          <a:p>
            <a:pPr algn="r"/>
            <a:r>
              <a:rPr lang="en-US" sz="2000" b="1" dirty="0">
                <a:latin typeface="Arial" charset="0"/>
                <a:ea typeface="Arial" charset="0"/>
                <a:cs typeface="Arial" charset="0"/>
                <a:hlinkClick r:id="rId3"/>
              </a:rPr>
              <a:t>Bulk Liquid Transport Profile</a:t>
            </a:r>
            <a:endParaRPr lang="en-US" sz="2000" b="1" dirty="0">
              <a:latin typeface="Arial" charset="0"/>
              <a:ea typeface="Arial" charset="0"/>
              <a:cs typeface="Arial" charset="0"/>
            </a:endParaRPr>
          </a:p>
          <a:p>
            <a:pPr algn="r"/>
            <a:r>
              <a:rPr lang="en-US" i="1" dirty="0">
                <a:latin typeface="Arial" charset="0"/>
                <a:ea typeface="Arial" charset="0"/>
                <a:cs typeface="Arial" charset="0"/>
              </a:rPr>
              <a:t>U.S. Coast Guard</a:t>
            </a:r>
          </a:p>
        </p:txBody>
      </p:sp>
      <p:sp>
        <p:nvSpPr>
          <p:cNvPr id="14" name="Slide Number Placeholder 4"/>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30</a:t>
            </a:fld>
            <a:endParaRPr lang="en-US" dirty="0">
              <a:solidFill>
                <a:prstClr val="black">
                  <a:tint val="75000"/>
                </a:prstClr>
              </a:solidFill>
            </a:endParaRPr>
          </a:p>
        </p:txBody>
      </p:sp>
      <p:pic>
        <p:nvPicPr>
          <p:cNvPr id="21" name="Picture 20"/>
          <p:cNvPicPr>
            <a:picLocks noChangeAspect="1"/>
          </p:cNvPicPr>
          <p:nvPr/>
        </p:nvPicPr>
        <p:blipFill rotWithShape="1">
          <a:blip r:embed="rId4"/>
          <a:srcRect l="20330" r="9236"/>
          <a:stretch/>
        </p:blipFill>
        <p:spPr>
          <a:xfrm>
            <a:off x="4923820" y="1153256"/>
            <a:ext cx="3494369" cy="1268854"/>
          </a:xfrm>
          <a:prstGeom prst="rect">
            <a:avLst/>
          </a:prstGeom>
        </p:spPr>
      </p:pic>
      <p:sp>
        <p:nvSpPr>
          <p:cNvPr id="19" name="TextBox 18">
            <a:extLst>
              <a:ext uri="{FF2B5EF4-FFF2-40B4-BE49-F238E27FC236}">
                <a16:creationId xmlns:a16="http://schemas.microsoft.com/office/drawing/2014/main" id="{83AD7108-83B1-EB48-A437-68DB5C9CD16B}"/>
              </a:ext>
            </a:extLst>
          </p:cNvPr>
          <p:cNvSpPr txBox="1"/>
          <p:nvPr/>
        </p:nvSpPr>
        <p:spPr>
          <a:xfrm>
            <a:off x="4591719" y="2629693"/>
            <a:ext cx="3922961" cy="1261884"/>
          </a:xfrm>
          <a:prstGeom prst="rect">
            <a:avLst/>
          </a:prstGeom>
          <a:noFill/>
        </p:spPr>
        <p:txBody>
          <a:bodyPr wrap="square" rtlCol="0">
            <a:spAutoFit/>
          </a:bodyPr>
          <a:lstStyle/>
          <a:p>
            <a:r>
              <a:rPr lang="en-US" sz="2000" b="1" dirty="0">
                <a:latin typeface="Arial" charset="0"/>
                <a:ea typeface="Arial" charset="0"/>
                <a:cs typeface="Arial" charset="0"/>
                <a:hlinkClick r:id="rId5"/>
              </a:rPr>
              <a:t>Financial Services Framework Customization and Profile</a:t>
            </a:r>
            <a:endParaRPr lang="en-US" sz="2000" b="1" dirty="0">
              <a:latin typeface="Arial" charset="0"/>
              <a:ea typeface="Arial" charset="0"/>
              <a:cs typeface="Arial" charset="0"/>
            </a:endParaRPr>
          </a:p>
          <a:p>
            <a:r>
              <a:rPr lang="en-US" i="1" dirty="0">
                <a:latin typeface="Arial" charset="0"/>
                <a:ea typeface="Arial" charset="0"/>
                <a:cs typeface="Arial" charset="0"/>
              </a:rPr>
              <a:t>Financial Services Sector Coordinating Council</a:t>
            </a:r>
            <a:endParaRPr lang="en-US" dirty="0">
              <a:effectLst/>
              <a:latin typeface="Arial" charset="0"/>
              <a:ea typeface="Arial" charset="0"/>
              <a:cs typeface="Arial" charset="0"/>
            </a:endParaRPr>
          </a:p>
        </p:txBody>
      </p:sp>
      <p:pic>
        <p:nvPicPr>
          <p:cNvPr id="24" name="Picture 23">
            <a:extLst>
              <a:ext uri="{FF2B5EF4-FFF2-40B4-BE49-F238E27FC236}">
                <a16:creationId xmlns:a16="http://schemas.microsoft.com/office/drawing/2014/main" id="{F45FACEF-C957-CA45-AA8E-81C5E007322E}"/>
              </a:ext>
            </a:extLst>
          </p:cNvPr>
          <p:cNvPicPr>
            <a:picLocks noChangeAspect="1"/>
          </p:cNvPicPr>
          <p:nvPr/>
        </p:nvPicPr>
        <p:blipFill rotWithShape="1">
          <a:blip r:embed="rId6">
            <a:extLst>
              <a:ext uri="{28A0092B-C50C-407E-A947-70E740481C1C}">
                <a14:useLocalDpi xmlns:a14="http://schemas.microsoft.com/office/drawing/2010/main" val="0"/>
              </a:ext>
            </a:extLst>
          </a:blip>
          <a:srcRect r="76326"/>
          <a:stretch/>
        </p:blipFill>
        <p:spPr>
          <a:xfrm>
            <a:off x="1973688" y="2559485"/>
            <a:ext cx="1174009" cy="1383912"/>
          </a:xfrm>
          <a:prstGeom prst="rect">
            <a:avLst/>
          </a:prstGeom>
        </p:spPr>
      </p:pic>
      <p:sp>
        <p:nvSpPr>
          <p:cNvPr id="11" name="Rectangle 10">
            <a:extLst>
              <a:ext uri="{FF2B5EF4-FFF2-40B4-BE49-F238E27FC236}">
                <a16:creationId xmlns:a16="http://schemas.microsoft.com/office/drawing/2014/main" id="{CA3C9B99-2B2E-374F-BD3A-948A5B6D0740}"/>
              </a:ext>
            </a:extLst>
          </p:cNvPr>
          <p:cNvSpPr/>
          <p:nvPr/>
        </p:nvSpPr>
        <p:spPr>
          <a:xfrm>
            <a:off x="255543" y="4058164"/>
            <a:ext cx="8501165" cy="1345368"/>
          </a:xfrm>
          <a:prstGeom prst="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27E3840-8073-DE45-B0F5-C610E0E974F9}"/>
              </a:ext>
            </a:extLst>
          </p:cNvPr>
          <p:cNvSpPr txBox="1"/>
          <p:nvPr/>
        </p:nvSpPr>
        <p:spPr>
          <a:xfrm>
            <a:off x="527034" y="4282822"/>
            <a:ext cx="4067316" cy="954107"/>
          </a:xfrm>
          <a:prstGeom prst="rect">
            <a:avLst/>
          </a:prstGeom>
          <a:noFill/>
        </p:spPr>
        <p:txBody>
          <a:bodyPr wrap="square" rtlCol="0">
            <a:spAutoFit/>
          </a:bodyPr>
          <a:lstStyle/>
          <a:p>
            <a:pPr algn="r"/>
            <a:r>
              <a:rPr lang="en-US" sz="2000" b="1" dirty="0">
                <a:latin typeface="Arial" charset="0"/>
                <a:ea typeface="Arial" charset="0"/>
                <a:cs typeface="Arial" charset="0"/>
              </a:rPr>
              <a:t>Connected Vehicle Profile</a:t>
            </a:r>
          </a:p>
          <a:p>
            <a:pPr algn="r"/>
            <a:r>
              <a:rPr lang="en-US" i="1" dirty="0">
                <a:latin typeface="Arial" charset="0"/>
                <a:ea typeface="Arial" charset="0"/>
                <a:cs typeface="Arial" charset="0"/>
              </a:rPr>
              <a:t>U.S. Department of Transportation Smart City Pilot</a:t>
            </a:r>
          </a:p>
        </p:txBody>
      </p:sp>
      <p:pic>
        <p:nvPicPr>
          <p:cNvPr id="3" name="Picture 2">
            <a:extLst>
              <a:ext uri="{FF2B5EF4-FFF2-40B4-BE49-F238E27FC236}">
                <a16:creationId xmlns:a16="http://schemas.microsoft.com/office/drawing/2014/main" id="{ADA92059-0556-4D46-BA0C-463658ED83A4}"/>
              </a:ext>
            </a:extLst>
          </p:cNvPr>
          <p:cNvPicPr>
            <a:picLocks noChangeAspect="1"/>
          </p:cNvPicPr>
          <p:nvPr/>
        </p:nvPicPr>
        <p:blipFill rotWithShape="1">
          <a:blip r:embed="rId7"/>
          <a:srcRect l="21393" t="12026" r="21265" b="10150"/>
          <a:stretch/>
        </p:blipFill>
        <p:spPr>
          <a:xfrm>
            <a:off x="5859470" y="4118549"/>
            <a:ext cx="1257323" cy="1241441"/>
          </a:xfrm>
          <a:prstGeom prst="rect">
            <a:avLst/>
          </a:prstGeom>
        </p:spPr>
      </p:pic>
      <p:sp>
        <p:nvSpPr>
          <p:cNvPr id="16" name="TextBox 15">
            <a:extLst>
              <a:ext uri="{FF2B5EF4-FFF2-40B4-BE49-F238E27FC236}">
                <a16:creationId xmlns:a16="http://schemas.microsoft.com/office/drawing/2014/main" id="{21CE3EED-4B3E-9E4B-9914-52A556901010}"/>
              </a:ext>
            </a:extLst>
          </p:cNvPr>
          <p:cNvSpPr txBox="1"/>
          <p:nvPr/>
        </p:nvSpPr>
        <p:spPr>
          <a:xfrm>
            <a:off x="3325051" y="5569746"/>
            <a:ext cx="5789751" cy="1261884"/>
          </a:xfrm>
          <a:prstGeom prst="rect">
            <a:avLst/>
          </a:prstGeom>
          <a:noFill/>
        </p:spPr>
        <p:txBody>
          <a:bodyPr wrap="square" rtlCol="0">
            <a:spAutoFit/>
          </a:bodyPr>
          <a:lstStyle/>
          <a:p>
            <a:r>
              <a:rPr lang="en-US" sz="2000" b="1" dirty="0">
                <a:latin typeface="Arial" charset="0"/>
                <a:ea typeface="Arial" charset="0"/>
                <a:cs typeface="Arial" charset="0"/>
                <a:hlinkClick r:id="rId8"/>
              </a:rPr>
              <a:t>Cybersecurity Risk Management and Best Practices Working Group 4: Final Report</a:t>
            </a:r>
            <a:endParaRPr lang="en-US" sz="2000" b="1" dirty="0">
              <a:latin typeface="Arial" charset="0"/>
              <a:ea typeface="Arial" charset="0"/>
              <a:cs typeface="Arial" charset="0"/>
            </a:endParaRPr>
          </a:p>
          <a:p>
            <a:r>
              <a:rPr lang="en-US" i="1" dirty="0">
                <a:latin typeface="Arial" charset="0"/>
                <a:ea typeface="Arial" charset="0"/>
                <a:cs typeface="Arial" charset="0"/>
              </a:rPr>
              <a:t>Communications Security, Reliability, and Interoperability Council</a:t>
            </a:r>
          </a:p>
        </p:txBody>
      </p:sp>
      <p:pic>
        <p:nvPicPr>
          <p:cNvPr id="17" name="Picture 16">
            <a:extLst>
              <a:ext uri="{FF2B5EF4-FFF2-40B4-BE49-F238E27FC236}">
                <a16:creationId xmlns:a16="http://schemas.microsoft.com/office/drawing/2014/main" id="{FDA7BE9F-8D9B-8B4C-BA69-96F573E01685}"/>
              </a:ext>
            </a:extLst>
          </p:cNvPr>
          <p:cNvPicPr>
            <a:picLocks noChangeAspect="1"/>
          </p:cNvPicPr>
          <p:nvPr/>
        </p:nvPicPr>
        <p:blipFill>
          <a:blip r:embed="rId9"/>
          <a:stretch>
            <a:fillRect/>
          </a:stretch>
        </p:blipFill>
        <p:spPr>
          <a:xfrm>
            <a:off x="1137503" y="5489174"/>
            <a:ext cx="2152379" cy="1389185"/>
          </a:xfrm>
          <a:prstGeom prst="rect">
            <a:avLst/>
          </a:prstGeom>
        </p:spPr>
      </p:pic>
    </p:spTree>
    <p:extLst>
      <p:ext uri="{BB962C8B-B14F-4D97-AF65-F5344CB8AC3E}">
        <p14:creationId xmlns:p14="http://schemas.microsoft.com/office/powerpoint/2010/main" val="798742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DAF8879-64FA-40F5-AA8E-205D5D41B8FC}"/>
              </a:ext>
            </a:extLst>
          </p:cNvPr>
          <p:cNvSpPr txBox="1">
            <a:spLocks/>
          </p:cNvSpPr>
          <p:nvPr/>
        </p:nvSpPr>
        <p:spPr>
          <a:xfrm>
            <a:off x="583213" y="168855"/>
            <a:ext cx="8125483" cy="99015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marL="0" marR="0" indent="0" algn="l" defTabSz="914400" rtl="0" latinLnBrk="0">
              <a:lnSpc>
                <a:spcPts val="2600"/>
              </a:lnSpc>
              <a:spcBef>
                <a:spcPts val="0"/>
              </a:spcBef>
              <a:spcAft>
                <a:spcPts val="0"/>
              </a:spcAft>
              <a:buClrTx/>
              <a:buSzTx/>
              <a:buFontTx/>
              <a:buNone/>
              <a:tabLst/>
              <a:defRPr sz="3300" b="0" i="0" u="none" strike="noStrike" cap="none" spc="0" baseline="0">
                <a:ln>
                  <a:noFill/>
                </a:ln>
                <a:solidFill>
                  <a:schemeClr val="tx1">
                    <a:lumMod val="75000"/>
                    <a:lumOff val="25000"/>
                  </a:schemeClr>
                </a:solidFill>
                <a:uFillTx/>
                <a:latin typeface="Arial" charset="0"/>
                <a:ea typeface="Arial" charset="0"/>
                <a:cs typeface="Arial" charset="0"/>
                <a:sym typeface="Arial"/>
              </a:defRPr>
            </a:lvl1pPr>
            <a:lvl2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2pPr>
            <a:lvl3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3pPr>
            <a:lvl4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4pPr>
            <a:lvl5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5pPr>
            <a:lvl6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6pPr>
            <a:lvl7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7pPr>
            <a:lvl8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8pPr>
            <a:lvl9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9pPr>
          </a:lstStyle>
          <a:p>
            <a:pPr hangingPunct="1"/>
            <a:endParaRPr lang="en-US" sz="2800" b="1" kern="1200" dirty="0">
              <a:solidFill>
                <a:schemeClr val="tx1">
                  <a:lumMod val="65000"/>
                  <a:lumOff val="35000"/>
                </a:schemeClr>
              </a:solidFill>
              <a:latin typeface="Arial" pitchFamily="34" charset="0"/>
              <a:ea typeface="Adobe Fan Heiti Std B" pitchFamily="34" charset="-128"/>
              <a:cs typeface="Arial" pitchFamily="34" charset="0"/>
            </a:endParaRPr>
          </a:p>
        </p:txBody>
      </p:sp>
      <p:sp>
        <p:nvSpPr>
          <p:cNvPr id="6" name="Title 1">
            <a:extLst>
              <a:ext uri="{FF2B5EF4-FFF2-40B4-BE49-F238E27FC236}">
                <a16:creationId xmlns:a16="http://schemas.microsoft.com/office/drawing/2014/main" id="{F49E00E1-A1A6-47DB-89A6-6DE80B5541FE}"/>
              </a:ext>
            </a:extLst>
          </p:cNvPr>
          <p:cNvSpPr>
            <a:spLocks noGrp="1"/>
          </p:cNvSpPr>
          <p:nvPr>
            <p:ph type="title"/>
          </p:nvPr>
        </p:nvSpPr>
        <p:spPr>
          <a:xfrm>
            <a:off x="228599" y="200868"/>
            <a:ext cx="8795657" cy="762000"/>
          </a:xfrm>
        </p:spPr>
        <p:txBody>
          <a:bodyPr>
            <a:normAutofit/>
          </a:bodyPr>
          <a:lstStyle/>
          <a:p>
            <a:pPr hangingPunct="1"/>
            <a:r>
              <a:rPr lang="en-US" sz="3200" b="1" kern="1200" dirty="0">
                <a:solidFill>
                  <a:schemeClr val="tx1">
                    <a:lumMod val="65000"/>
                    <a:lumOff val="35000"/>
                  </a:schemeClr>
                </a:solidFill>
                <a:latin typeface="Arial" pitchFamily="34" charset="0"/>
                <a:ea typeface="Adobe Fan Heiti Std B" pitchFamily="34" charset="-128"/>
                <a:cs typeface="Arial" pitchFamily="34" charset="0"/>
              </a:rPr>
              <a:t>Eras of Cybersecurity Framework</a:t>
            </a:r>
          </a:p>
        </p:txBody>
      </p:sp>
      <p:pic>
        <p:nvPicPr>
          <p:cNvPr id="2" name="Picture 1">
            <a:extLst>
              <a:ext uri="{FF2B5EF4-FFF2-40B4-BE49-F238E27FC236}">
                <a16:creationId xmlns:a16="http://schemas.microsoft.com/office/drawing/2014/main" id="{ACB70E11-A6A6-4A0F-AC38-287B80B09156}"/>
              </a:ext>
            </a:extLst>
          </p:cNvPr>
          <p:cNvPicPr>
            <a:picLocks noChangeAspect="1"/>
          </p:cNvPicPr>
          <p:nvPr/>
        </p:nvPicPr>
        <p:blipFill>
          <a:blip r:embed="rId2"/>
          <a:stretch>
            <a:fillRect/>
          </a:stretch>
        </p:blipFill>
        <p:spPr>
          <a:xfrm>
            <a:off x="856328" y="1682731"/>
            <a:ext cx="7852368" cy="4318019"/>
          </a:xfrm>
          <a:prstGeom prst="rect">
            <a:avLst/>
          </a:prstGeom>
        </p:spPr>
      </p:pic>
      <p:sp>
        <p:nvSpPr>
          <p:cNvPr id="8" name="Slide Number Placeholder 4">
            <a:extLst>
              <a:ext uri="{FF2B5EF4-FFF2-40B4-BE49-F238E27FC236}">
                <a16:creationId xmlns:a16="http://schemas.microsoft.com/office/drawing/2014/main" id="{CD5170DA-C656-D54C-8687-16CC1A989A7E}"/>
              </a:ext>
            </a:extLst>
          </p:cNvPr>
          <p:cNvSpPr txBox="1">
            <a:spLocks/>
          </p:cNvSpPr>
          <p:nvPr/>
        </p:nvSpPr>
        <p:spPr>
          <a:xfrm>
            <a:off x="6553200" y="635635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fld id="{C90B5FB4-1AE6-4CC4-B374-7CA8E5916470}" type="slidenum">
              <a:rPr lang="en-US" smtClean="0">
                <a:solidFill>
                  <a:prstClr val="black">
                    <a:tint val="75000"/>
                  </a:prstClr>
                </a:solidFill>
              </a:rPr>
              <a:pPr algn="r" defTabSz="914400"/>
              <a:t>31</a:t>
            </a:fld>
            <a:endParaRPr lang="en-US" dirty="0">
              <a:solidFill>
                <a:prstClr val="black">
                  <a:tint val="75000"/>
                </a:prstClr>
              </a:solidFill>
            </a:endParaRPr>
          </a:p>
        </p:txBody>
      </p:sp>
    </p:spTree>
    <p:extLst>
      <p:ext uri="{BB962C8B-B14F-4D97-AF65-F5344CB8AC3E}">
        <p14:creationId xmlns:p14="http://schemas.microsoft.com/office/powerpoint/2010/main" val="3220057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C60DB1-EFED-6D47-8920-213B70957BA5}"/>
              </a:ext>
            </a:extLst>
          </p:cNvPr>
          <p:cNvPicPr>
            <a:picLocks noChangeAspect="1"/>
          </p:cNvPicPr>
          <p:nvPr/>
        </p:nvPicPr>
        <p:blipFill>
          <a:blip r:embed="rId2"/>
          <a:stretch>
            <a:fillRect/>
          </a:stretch>
        </p:blipFill>
        <p:spPr>
          <a:xfrm>
            <a:off x="0" y="963898"/>
            <a:ext cx="9144000" cy="5950126"/>
          </a:xfrm>
          <a:prstGeom prst="rect">
            <a:avLst/>
          </a:prstGeom>
        </p:spPr>
      </p:pic>
      <p:sp>
        <p:nvSpPr>
          <p:cNvPr id="2" name="Title 1"/>
          <p:cNvSpPr>
            <a:spLocks noGrp="1"/>
          </p:cNvSpPr>
          <p:nvPr>
            <p:ph type="title"/>
          </p:nvPr>
        </p:nvSpPr>
        <p:spPr>
          <a:xfrm>
            <a:off x="269668" y="228600"/>
            <a:ext cx="8458200" cy="762000"/>
          </a:xfrm>
        </p:spPr>
        <p:txBody>
          <a:bodyPr/>
          <a:lstStyle/>
          <a:p>
            <a:pPr>
              <a:defRPr/>
            </a:pPr>
            <a:r>
              <a:rPr lang="en-US" sz="3200" dirty="0">
                <a:cs typeface="+mj-cs"/>
              </a:rPr>
              <a:t>The Framework Web Site</a:t>
            </a:r>
            <a:br>
              <a:rPr lang="en-US" sz="3200" dirty="0">
                <a:cs typeface="+mj-cs"/>
              </a:rPr>
            </a:br>
            <a:r>
              <a:rPr lang="en-US" sz="2000" b="0" i="1" dirty="0" err="1">
                <a:cs typeface="+mj-cs"/>
              </a:rPr>
              <a:t>www.nist.gov</a:t>
            </a:r>
            <a:r>
              <a:rPr lang="en-US" sz="2000" b="0" i="1" dirty="0">
                <a:cs typeface="+mj-cs"/>
              </a:rPr>
              <a:t>/</a:t>
            </a:r>
            <a:r>
              <a:rPr lang="en-US" sz="2000" b="0" i="1" dirty="0" err="1">
                <a:cs typeface="+mj-cs"/>
              </a:rPr>
              <a:t>cyberframework</a:t>
            </a:r>
            <a:endParaRPr lang="en-US" sz="2800" b="0" i="1" dirty="0">
              <a:cs typeface="+mj-cs"/>
            </a:endParaRPr>
          </a:p>
        </p:txBody>
      </p:sp>
      <p:sp>
        <p:nvSpPr>
          <p:cNvPr id="5" name="Slide Number Placeholder 4"/>
          <p:cNvSpPr>
            <a:spLocks noGrp="1"/>
          </p:cNvSpPr>
          <p:nvPr>
            <p:ph type="sldNum" sz="quarter" idx="12"/>
          </p:nvPr>
        </p:nvSpPr>
        <p:spPr>
          <a:xfrm>
            <a:off x="6553200" y="6620116"/>
            <a:ext cx="2133600" cy="365125"/>
          </a:xfrm>
        </p:spPr>
        <p:txBody>
          <a:bodyPr/>
          <a:lstStyle/>
          <a:p>
            <a:pPr defTabSz="914400"/>
            <a:fld id="{C90B5FB4-1AE6-4CC4-B374-7CA8E5916470}" type="slidenum">
              <a:rPr lang="en-US" smtClean="0">
                <a:solidFill>
                  <a:prstClr val="black">
                    <a:tint val="75000"/>
                  </a:prstClr>
                </a:solidFill>
              </a:rPr>
              <a:pPr defTabSz="914400"/>
              <a:t>32</a:t>
            </a:fld>
            <a:endParaRPr lang="en-US" dirty="0">
              <a:solidFill>
                <a:prstClr val="black">
                  <a:tint val="75000"/>
                </a:prstClr>
              </a:solidFill>
            </a:endParaRPr>
          </a:p>
        </p:txBody>
      </p:sp>
    </p:spTree>
    <p:extLst>
      <p:ext uri="{BB962C8B-B14F-4D97-AF65-F5344CB8AC3E}">
        <p14:creationId xmlns:p14="http://schemas.microsoft.com/office/powerpoint/2010/main" val="399695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C60DB1-EFED-6D47-8920-213B70957BA5}"/>
              </a:ext>
            </a:extLst>
          </p:cNvPr>
          <p:cNvPicPr>
            <a:picLocks noChangeAspect="1"/>
          </p:cNvPicPr>
          <p:nvPr/>
        </p:nvPicPr>
        <p:blipFill rotWithShape="1">
          <a:blip r:embed="rId2"/>
          <a:srcRect r="68462" b="34762"/>
          <a:stretch/>
        </p:blipFill>
        <p:spPr>
          <a:xfrm>
            <a:off x="2314918" y="1131276"/>
            <a:ext cx="4254592" cy="5726724"/>
          </a:xfrm>
          <a:prstGeom prst="rect">
            <a:avLst/>
          </a:prstGeom>
        </p:spPr>
      </p:pic>
      <p:sp>
        <p:nvSpPr>
          <p:cNvPr id="2" name="Title 1"/>
          <p:cNvSpPr>
            <a:spLocks noGrp="1"/>
          </p:cNvSpPr>
          <p:nvPr>
            <p:ph type="title"/>
          </p:nvPr>
        </p:nvSpPr>
        <p:spPr/>
        <p:txBody>
          <a:bodyPr/>
          <a:lstStyle/>
          <a:p>
            <a:pPr>
              <a:defRPr/>
            </a:pPr>
            <a:r>
              <a:rPr lang="en-US" sz="3200" dirty="0">
                <a:cs typeface="+mj-cs"/>
              </a:rPr>
              <a:t>Self-Help Web Materials</a:t>
            </a:r>
            <a:br>
              <a:rPr lang="en-US" sz="3200" dirty="0">
                <a:cs typeface="+mj-cs"/>
              </a:rPr>
            </a:br>
            <a:r>
              <a:rPr lang="en-US" sz="2000" b="0" i="1" dirty="0" err="1">
                <a:cs typeface="+mj-cs"/>
              </a:rPr>
              <a:t>www.nist.gov</a:t>
            </a:r>
            <a:r>
              <a:rPr lang="en-US" sz="2000" b="0" i="1" dirty="0">
                <a:cs typeface="+mj-cs"/>
              </a:rPr>
              <a:t>/</a:t>
            </a:r>
            <a:r>
              <a:rPr lang="en-US" sz="2000" b="0" i="1" dirty="0" err="1">
                <a:cs typeface="+mj-cs"/>
              </a:rPr>
              <a:t>cyberframework</a:t>
            </a:r>
            <a:endParaRPr lang="en-US" sz="2800" b="0" i="1" dirty="0">
              <a:cs typeface="+mj-cs"/>
            </a:endParaRPr>
          </a:p>
        </p:txBody>
      </p:sp>
      <p:sp>
        <p:nvSpPr>
          <p:cNvPr id="5" name="Slide Number Placeholder 4"/>
          <p:cNvSpPr>
            <a:spLocks noGrp="1"/>
          </p:cNvSpPr>
          <p:nvPr>
            <p:ph type="sldNum" sz="quarter" idx="12"/>
          </p:nvPr>
        </p:nvSpPr>
        <p:spPr>
          <a:xfrm>
            <a:off x="6553200" y="6620116"/>
            <a:ext cx="2133600" cy="365125"/>
          </a:xfrm>
        </p:spPr>
        <p:txBody>
          <a:bodyPr/>
          <a:lstStyle/>
          <a:p>
            <a:pPr defTabSz="914400"/>
            <a:fld id="{C90B5FB4-1AE6-4CC4-B374-7CA8E5916470}" type="slidenum">
              <a:rPr lang="en-US" smtClean="0">
                <a:solidFill>
                  <a:prstClr val="black">
                    <a:tint val="75000"/>
                  </a:prstClr>
                </a:solidFill>
              </a:rPr>
              <a:pPr defTabSz="914400"/>
              <a:t>33</a:t>
            </a:fld>
            <a:endParaRPr lang="en-US" dirty="0">
              <a:solidFill>
                <a:prstClr val="black">
                  <a:tint val="75000"/>
                </a:prstClr>
              </a:solidFill>
            </a:endParaRPr>
          </a:p>
        </p:txBody>
      </p:sp>
    </p:spTree>
    <p:extLst>
      <p:ext uri="{BB962C8B-B14F-4D97-AF65-F5344CB8AC3E}">
        <p14:creationId xmlns:p14="http://schemas.microsoft.com/office/powerpoint/2010/main" val="1873998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C60DB1-EFED-6D47-8920-213B70957BA5}"/>
              </a:ext>
            </a:extLst>
          </p:cNvPr>
          <p:cNvPicPr>
            <a:picLocks noChangeAspect="1"/>
          </p:cNvPicPr>
          <p:nvPr/>
        </p:nvPicPr>
        <p:blipFill rotWithShape="1">
          <a:blip r:embed="rId2"/>
          <a:srcRect r="68462" b="42233"/>
          <a:stretch/>
        </p:blipFill>
        <p:spPr>
          <a:xfrm>
            <a:off x="2314918" y="1131276"/>
            <a:ext cx="4254592" cy="5070960"/>
          </a:xfrm>
          <a:prstGeom prst="rect">
            <a:avLst/>
          </a:prstGeom>
        </p:spPr>
      </p:pic>
      <p:sp>
        <p:nvSpPr>
          <p:cNvPr id="2" name="Title 1"/>
          <p:cNvSpPr>
            <a:spLocks noGrp="1"/>
          </p:cNvSpPr>
          <p:nvPr>
            <p:ph type="title"/>
          </p:nvPr>
        </p:nvSpPr>
        <p:spPr/>
        <p:txBody>
          <a:bodyPr/>
          <a:lstStyle/>
          <a:p>
            <a:pPr>
              <a:defRPr/>
            </a:pPr>
            <a:r>
              <a:rPr lang="en-US" sz="3200" dirty="0">
                <a:cs typeface="+mj-cs"/>
              </a:rPr>
              <a:t>Self-Help Web Materials</a:t>
            </a:r>
            <a:br>
              <a:rPr lang="en-US" sz="3200" dirty="0">
                <a:cs typeface="+mj-cs"/>
              </a:rPr>
            </a:br>
            <a:r>
              <a:rPr lang="en-US" sz="2000" b="0" i="1" dirty="0" err="1">
                <a:cs typeface="+mj-cs"/>
              </a:rPr>
              <a:t>www.nist.gov</a:t>
            </a:r>
            <a:r>
              <a:rPr lang="en-US" sz="2000" b="0" i="1" dirty="0">
                <a:cs typeface="+mj-cs"/>
              </a:rPr>
              <a:t>/</a:t>
            </a:r>
            <a:r>
              <a:rPr lang="en-US" sz="2000" b="0" i="1" dirty="0" err="1">
                <a:cs typeface="+mj-cs"/>
              </a:rPr>
              <a:t>cyberframework</a:t>
            </a:r>
            <a:endParaRPr lang="en-US" sz="2800" b="0" i="1" dirty="0">
              <a:cs typeface="+mj-cs"/>
            </a:endParaRPr>
          </a:p>
        </p:txBody>
      </p:sp>
      <p:sp>
        <p:nvSpPr>
          <p:cNvPr id="5" name="Slide Number Placeholder 4"/>
          <p:cNvSpPr>
            <a:spLocks noGrp="1"/>
          </p:cNvSpPr>
          <p:nvPr>
            <p:ph type="sldNum" sz="quarter" idx="12"/>
          </p:nvPr>
        </p:nvSpPr>
        <p:spPr>
          <a:xfrm>
            <a:off x="6553200" y="6620116"/>
            <a:ext cx="2133600" cy="365125"/>
          </a:xfrm>
        </p:spPr>
        <p:txBody>
          <a:bodyPr/>
          <a:lstStyle/>
          <a:p>
            <a:pPr defTabSz="914400"/>
            <a:fld id="{C90B5FB4-1AE6-4CC4-B374-7CA8E5916470}" type="slidenum">
              <a:rPr lang="en-US" smtClean="0">
                <a:solidFill>
                  <a:prstClr val="black">
                    <a:tint val="75000"/>
                  </a:prstClr>
                </a:solidFill>
              </a:rPr>
              <a:pPr defTabSz="914400"/>
              <a:t>34</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6AFB2C1B-352F-EA49-B9EC-35B6197B2BE7}"/>
              </a:ext>
            </a:extLst>
          </p:cNvPr>
          <p:cNvPicPr>
            <a:picLocks noChangeAspect="1"/>
          </p:cNvPicPr>
          <p:nvPr/>
        </p:nvPicPr>
        <p:blipFill rotWithShape="1">
          <a:blip r:embed="rId2"/>
          <a:srcRect t="65803" r="68462"/>
          <a:stretch/>
        </p:blipFill>
        <p:spPr>
          <a:xfrm>
            <a:off x="2298608" y="3534509"/>
            <a:ext cx="4254592" cy="3001837"/>
          </a:xfrm>
          <a:prstGeom prst="rect">
            <a:avLst/>
          </a:prstGeom>
        </p:spPr>
      </p:pic>
    </p:spTree>
    <p:extLst>
      <p:ext uri="{BB962C8B-B14F-4D97-AF65-F5344CB8AC3E}">
        <p14:creationId xmlns:p14="http://schemas.microsoft.com/office/powerpoint/2010/main" val="71621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B4689-1A7E-2644-8BB6-2AC955BA4EE1}"/>
              </a:ext>
            </a:extLst>
          </p:cNvPr>
          <p:cNvPicPr>
            <a:picLocks noChangeAspect="1"/>
          </p:cNvPicPr>
          <p:nvPr/>
        </p:nvPicPr>
        <p:blipFill rotWithShape="1">
          <a:blip r:embed="rId2"/>
          <a:srcRect r="37308"/>
          <a:stretch/>
        </p:blipFill>
        <p:spPr>
          <a:xfrm>
            <a:off x="0" y="1091881"/>
            <a:ext cx="5732585" cy="4502258"/>
          </a:xfrm>
          <a:prstGeom prst="rect">
            <a:avLst/>
          </a:prstGeom>
        </p:spPr>
      </p:pic>
      <p:sp>
        <p:nvSpPr>
          <p:cNvPr id="2" name="Title 1"/>
          <p:cNvSpPr>
            <a:spLocks noGrp="1"/>
          </p:cNvSpPr>
          <p:nvPr>
            <p:ph type="title"/>
          </p:nvPr>
        </p:nvSpPr>
        <p:spPr/>
        <p:txBody>
          <a:bodyPr/>
          <a:lstStyle/>
          <a:p>
            <a:pPr>
              <a:defRPr/>
            </a:pPr>
            <a:r>
              <a:rPr lang="en-US" sz="3200" dirty="0">
                <a:cs typeface="+mj-cs"/>
              </a:rPr>
              <a:t>Resources</a:t>
            </a:r>
            <a:br>
              <a:rPr lang="en-US" sz="3200" dirty="0">
                <a:cs typeface="+mj-cs"/>
              </a:rPr>
            </a:br>
            <a:r>
              <a:rPr lang="en-US" sz="2000" b="0" i="1" dirty="0">
                <a:cs typeface="+mj-cs"/>
              </a:rPr>
              <a:t>https://www.nist.gov/cyberframework/framework-resources-0</a:t>
            </a:r>
            <a:endParaRPr lang="en-US" sz="2800" b="0" i="1" dirty="0">
              <a:cs typeface="+mj-cs"/>
            </a:endParaRPr>
          </a:p>
        </p:txBody>
      </p:sp>
      <p:sp>
        <p:nvSpPr>
          <p:cNvPr id="5" name="Slide Number Placeholder 4"/>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35</a:t>
            </a:fld>
            <a:endParaRPr lang="en-US" dirty="0">
              <a:solidFill>
                <a:prstClr val="black">
                  <a:tint val="75000"/>
                </a:prstClr>
              </a:solidFill>
            </a:endParaRPr>
          </a:p>
        </p:txBody>
      </p:sp>
      <p:sp>
        <p:nvSpPr>
          <p:cNvPr id="6" name="TextBox 5"/>
          <p:cNvSpPr txBox="1"/>
          <p:nvPr/>
        </p:nvSpPr>
        <p:spPr>
          <a:xfrm>
            <a:off x="264560" y="5594139"/>
            <a:ext cx="3429000" cy="1200329"/>
          </a:xfrm>
          <a:prstGeom prst="rect">
            <a:avLst/>
          </a:prstGeom>
          <a:noFill/>
        </p:spPr>
        <p:txBody>
          <a:bodyPr wrap="square" rtlCol="0">
            <a:spAutoFit/>
          </a:bodyPr>
          <a:lstStyle/>
          <a:p>
            <a:pPr algn="ctr"/>
            <a:r>
              <a:rPr lang="en-US" sz="2400" dirty="0"/>
              <a:t>Over 150 Unique Resources for Your Understanding and Use!</a:t>
            </a:r>
          </a:p>
        </p:txBody>
      </p:sp>
      <p:cxnSp>
        <p:nvCxnSpPr>
          <p:cNvPr id="13" name="Straight Connector 12">
            <a:extLst>
              <a:ext uri="{FF2B5EF4-FFF2-40B4-BE49-F238E27FC236}">
                <a16:creationId xmlns:a16="http://schemas.microsoft.com/office/drawing/2014/main" id="{72078745-404B-AF4D-AB33-0C7D2F4D91E9}"/>
              </a:ext>
            </a:extLst>
          </p:cNvPr>
          <p:cNvCxnSpPr>
            <a:cxnSpLocks/>
          </p:cNvCxnSpPr>
          <p:nvPr/>
        </p:nvCxnSpPr>
        <p:spPr>
          <a:xfrm flipV="1">
            <a:off x="4530852" y="3048084"/>
            <a:ext cx="1764440" cy="5919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8BC1BEA-1F27-EB44-B131-DDAE724335AE}"/>
              </a:ext>
            </a:extLst>
          </p:cNvPr>
          <p:cNvSpPr/>
          <p:nvPr/>
        </p:nvSpPr>
        <p:spPr>
          <a:xfrm>
            <a:off x="0" y="4779946"/>
            <a:ext cx="1509486" cy="3048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F6D043-E3ED-8B4C-A3AA-7EA09C473E22}"/>
              </a:ext>
            </a:extLst>
          </p:cNvPr>
          <p:cNvSpPr/>
          <p:nvPr/>
        </p:nvSpPr>
        <p:spPr>
          <a:xfrm>
            <a:off x="5927155" y="1793633"/>
            <a:ext cx="3063835" cy="423789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General Resources sorted by User Group:</a:t>
            </a:r>
          </a:p>
          <a:p>
            <a:pPr marL="342900" indent="-342900">
              <a:buFont typeface="Arial" panose="020B0604020202020204" pitchFamily="34" charset="0"/>
              <a:buChar char="•"/>
            </a:pPr>
            <a:r>
              <a:rPr lang="en-US" sz="2000" dirty="0">
                <a:solidFill>
                  <a:schemeClr val="tx1"/>
                </a:solidFill>
              </a:rPr>
              <a:t>Critical Infrastructure</a:t>
            </a:r>
          </a:p>
          <a:p>
            <a:pPr marL="342900" indent="-342900">
              <a:buFont typeface="Arial" panose="020B0604020202020204" pitchFamily="34" charset="0"/>
              <a:buChar char="•"/>
            </a:pPr>
            <a:r>
              <a:rPr lang="en-US" sz="2000" dirty="0">
                <a:solidFill>
                  <a:schemeClr val="tx1"/>
                </a:solidFill>
              </a:rPr>
              <a:t>Small and Medium Business</a:t>
            </a:r>
          </a:p>
          <a:p>
            <a:pPr marL="342900" indent="-342900">
              <a:buFont typeface="Arial" panose="020B0604020202020204" pitchFamily="34" charset="0"/>
              <a:buChar char="•"/>
            </a:pPr>
            <a:r>
              <a:rPr lang="en-US" sz="2000" dirty="0">
                <a:solidFill>
                  <a:schemeClr val="tx1"/>
                </a:solidFill>
              </a:rPr>
              <a:t>International</a:t>
            </a:r>
          </a:p>
          <a:p>
            <a:pPr marL="342900" indent="-342900">
              <a:buFont typeface="Arial" panose="020B0604020202020204" pitchFamily="34" charset="0"/>
              <a:buChar char="•"/>
            </a:pPr>
            <a:r>
              <a:rPr lang="en-US" sz="2000" dirty="0">
                <a:solidFill>
                  <a:schemeClr val="tx1"/>
                </a:solidFill>
              </a:rPr>
              <a:t>Federal</a:t>
            </a:r>
          </a:p>
          <a:p>
            <a:pPr marL="342900" indent="-342900">
              <a:buFont typeface="Arial" panose="020B0604020202020204" pitchFamily="34" charset="0"/>
              <a:buChar char="•"/>
            </a:pPr>
            <a:r>
              <a:rPr lang="en-US" sz="2000" dirty="0">
                <a:solidFill>
                  <a:schemeClr val="tx1"/>
                </a:solidFill>
              </a:rPr>
              <a:t>State Local Tribal Territorial Governments</a:t>
            </a:r>
          </a:p>
          <a:p>
            <a:pPr marL="342900" indent="-342900">
              <a:buFont typeface="Arial" panose="020B0604020202020204" pitchFamily="34" charset="0"/>
              <a:buChar char="•"/>
            </a:pPr>
            <a:r>
              <a:rPr lang="en-US" sz="2000" dirty="0">
                <a:solidFill>
                  <a:schemeClr val="tx1"/>
                </a:solidFill>
              </a:rPr>
              <a:t>Academia</a:t>
            </a:r>
          </a:p>
          <a:p>
            <a:pPr marL="342900" indent="-342900">
              <a:buFont typeface="Arial" panose="020B0604020202020204" pitchFamily="34" charset="0"/>
              <a:buChar char="•"/>
            </a:pPr>
            <a:r>
              <a:rPr lang="en-US" sz="2000" dirty="0">
                <a:solidFill>
                  <a:schemeClr val="tx1"/>
                </a:solidFill>
              </a:rPr>
              <a:t>Assessments &amp; Auditing</a:t>
            </a:r>
          </a:p>
          <a:p>
            <a:pPr marL="342900" indent="-342900">
              <a:buFont typeface="Arial" panose="020B0604020202020204" pitchFamily="34" charset="0"/>
              <a:buChar char="•"/>
            </a:pPr>
            <a:r>
              <a:rPr lang="en-US" sz="2000" dirty="0">
                <a:solidFill>
                  <a:schemeClr val="tx1"/>
                </a:solidFill>
              </a:rPr>
              <a:t>General</a:t>
            </a:r>
          </a:p>
        </p:txBody>
      </p:sp>
    </p:spTree>
    <p:extLst>
      <p:ext uri="{BB962C8B-B14F-4D97-AF65-F5344CB8AC3E}">
        <p14:creationId xmlns:p14="http://schemas.microsoft.com/office/powerpoint/2010/main" val="2463519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40802" y="4664915"/>
            <a:ext cx="8501165" cy="1091712"/>
          </a:xfrm>
          <a:prstGeom prst="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40802" y="2351071"/>
            <a:ext cx="8501165" cy="1091712"/>
          </a:xfrm>
          <a:prstGeom prst="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28600" y="302808"/>
            <a:ext cx="8458200" cy="762000"/>
          </a:xfrm>
        </p:spPr>
        <p:txBody>
          <a:bodyPr/>
          <a:lstStyle/>
          <a:p>
            <a:r>
              <a:rPr lang="en-US" sz="3200" dirty="0"/>
              <a:t>Resources - State &amp; Local </a:t>
            </a:r>
            <a:r>
              <a:rPr lang="en-US" sz="1600" b="0" i="1" dirty="0"/>
              <a:t>https://</a:t>
            </a:r>
            <a:r>
              <a:rPr lang="en-US" sz="1600" b="0" i="1" dirty="0" err="1"/>
              <a:t>www.nist.gov</a:t>
            </a:r>
            <a:r>
              <a:rPr lang="en-US" sz="1600" b="0" i="1" dirty="0"/>
              <a:t>/</a:t>
            </a:r>
            <a:r>
              <a:rPr lang="en-US" sz="1600" b="0" i="1" dirty="0" err="1"/>
              <a:t>cyberframework</a:t>
            </a:r>
            <a:r>
              <a:rPr lang="en-US" sz="1600" b="0" i="1" dirty="0"/>
              <a:t>/state-local-tribal-and-territorial-resources</a:t>
            </a:r>
            <a:endParaRPr lang="en-US" sz="1600" dirty="0"/>
          </a:p>
        </p:txBody>
      </p:sp>
      <p:sp>
        <p:nvSpPr>
          <p:cNvPr id="5" name="Slide Number Placeholder 4"/>
          <p:cNvSpPr>
            <a:spLocks noGrp="1"/>
          </p:cNvSpPr>
          <p:nvPr>
            <p:ph type="sldNum" sz="quarter" idx="12"/>
          </p:nvPr>
        </p:nvSpPr>
        <p:spPr>
          <a:xfrm>
            <a:off x="6553200" y="6408831"/>
            <a:ext cx="2133600" cy="365125"/>
          </a:xfrm>
        </p:spPr>
        <p:txBody>
          <a:bodyPr/>
          <a:lstStyle/>
          <a:p>
            <a:pPr defTabSz="914400"/>
            <a:fld id="{C90B5FB4-1AE6-4CC4-B374-7CA8E5916470}" type="slidenum">
              <a:rPr lang="en-US" smtClean="0">
                <a:solidFill>
                  <a:prstClr val="black">
                    <a:tint val="75000"/>
                  </a:prstClr>
                </a:solidFill>
              </a:rPr>
              <a:pPr defTabSz="914400"/>
              <a:t>36</a:t>
            </a:fld>
            <a:endParaRPr lang="en-US" dirty="0">
              <a:solidFill>
                <a:prstClr val="black">
                  <a:tint val="75000"/>
                </a:prstClr>
              </a:solidFill>
            </a:endParaRPr>
          </a:p>
        </p:txBody>
      </p:sp>
      <p:sp>
        <p:nvSpPr>
          <p:cNvPr id="7" name="TextBox 6"/>
          <p:cNvSpPr txBox="1"/>
          <p:nvPr/>
        </p:nvSpPr>
        <p:spPr>
          <a:xfrm>
            <a:off x="2392537" y="1239408"/>
            <a:ext cx="6622326" cy="892552"/>
          </a:xfrm>
          <a:prstGeom prst="rect">
            <a:avLst/>
          </a:prstGeom>
          <a:noFill/>
        </p:spPr>
        <p:txBody>
          <a:bodyPr wrap="none" rtlCol="0">
            <a:spAutoFit/>
          </a:bodyPr>
          <a:lstStyle/>
          <a:p>
            <a:r>
              <a:rPr lang="en-US" sz="2000" dirty="0">
                <a:latin typeface="Arial"/>
                <a:cs typeface="Arial"/>
                <a:hlinkClick r:id="rId3"/>
              </a:rPr>
              <a:t>Texas, Department of Information Resources</a:t>
            </a:r>
            <a:endParaRPr lang="en-US" sz="2000" dirty="0">
              <a:latin typeface="Arial"/>
              <a:cs typeface="Arial"/>
            </a:endParaRPr>
          </a:p>
          <a:p>
            <a:pPr marL="285750" indent="-285750">
              <a:buFont typeface="Arial"/>
              <a:buChar char="•"/>
            </a:pPr>
            <a:r>
              <a:rPr lang="en-US" sz="1600" dirty="0">
                <a:latin typeface="Arial"/>
                <a:cs typeface="Arial"/>
              </a:rPr>
              <a:t>Aligned Agency Security Plans with Framework</a:t>
            </a:r>
          </a:p>
          <a:p>
            <a:pPr marL="285750" indent="-285750">
              <a:buFont typeface="Arial"/>
              <a:buChar char="•"/>
            </a:pPr>
            <a:r>
              <a:rPr lang="en-US" sz="1600" dirty="0">
                <a:latin typeface="Arial"/>
                <a:cs typeface="Arial"/>
              </a:rPr>
              <a:t>Aligned Product and Service Vendor Requirements with Framework</a:t>
            </a:r>
          </a:p>
        </p:txBody>
      </p:sp>
      <p:sp>
        <p:nvSpPr>
          <p:cNvPr id="9" name="TextBox 8"/>
          <p:cNvSpPr txBox="1"/>
          <p:nvPr/>
        </p:nvSpPr>
        <p:spPr>
          <a:xfrm>
            <a:off x="3620256" y="3637211"/>
            <a:ext cx="5224507" cy="892552"/>
          </a:xfrm>
          <a:prstGeom prst="rect">
            <a:avLst/>
          </a:prstGeom>
          <a:noFill/>
        </p:spPr>
        <p:txBody>
          <a:bodyPr wrap="none" rtlCol="0">
            <a:spAutoFit/>
          </a:bodyPr>
          <a:lstStyle/>
          <a:p>
            <a:r>
              <a:rPr lang="en-US" sz="2000" dirty="0">
                <a:latin typeface="Arial"/>
                <a:cs typeface="Arial"/>
                <a:hlinkClick r:id="rId4"/>
              </a:rPr>
              <a:t>Houston, Greater Houston Partnership</a:t>
            </a:r>
            <a:endParaRPr lang="en-US" sz="2000" dirty="0">
              <a:latin typeface="Arial"/>
              <a:cs typeface="Arial"/>
            </a:endParaRPr>
          </a:p>
          <a:p>
            <a:pPr marL="285750" indent="-285750">
              <a:buFont typeface="Arial"/>
              <a:buChar char="•"/>
            </a:pPr>
            <a:r>
              <a:rPr lang="en-US" sz="1600" dirty="0">
                <a:latin typeface="Arial"/>
                <a:cs typeface="Arial"/>
              </a:rPr>
              <a:t>Integrated Framework into their Cybersecurity Guide</a:t>
            </a:r>
          </a:p>
          <a:p>
            <a:pPr marL="285750" indent="-285750">
              <a:buFont typeface="Arial"/>
              <a:buChar char="•"/>
            </a:pPr>
            <a:r>
              <a:rPr lang="en-US" sz="1600" dirty="0">
                <a:latin typeface="Arial"/>
                <a:cs typeface="Arial"/>
              </a:rPr>
              <a:t>Offer On-Line Framework Self-Assessment</a:t>
            </a:r>
          </a:p>
        </p:txBody>
      </p:sp>
      <p:sp>
        <p:nvSpPr>
          <p:cNvPr id="13" name="TextBox 12"/>
          <p:cNvSpPr txBox="1"/>
          <p:nvPr/>
        </p:nvSpPr>
        <p:spPr>
          <a:xfrm>
            <a:off x="894403" y="2468082"/>
            <a:ext cx="6068568" cy="892552"/>
          </a:xfrm>
          <a:prstGeom prst="rect">
            <a:avLst/>
          </a:prstGeom>
          <a:noFill/>
        </p:spPr>
        <p:txBody>
          <a:bodyPr wrap="square" rtlCol="0">
            <a:spAutoFit/>
          </a:bodyPr>
          <a:lstStyle/>
          <a:p>
            <a:pPr algn="r"/>
            <a:r>
              <a:rPr lang="en-US" sz="2000" dirty="0">
                <a:latin typeface="Arial"/>
                <a:cs typeface="Arial"/>
                <a:hlinkClick r:id="rId5"/>
              </a:rPr>
              <a:t>North Dakota, Information Technology Department</a:t>
            </a:r>
            <a:endParaRPr lang="en-US" sz="2000" dirty="0">
              <a:latin typeface="Arial"/>
              <a:cs typeface="Arial"/>
            </a:endParaRPr>
          </a:p>
          <a:p>
            <a:pPr marL="285750" indent="-285750" algn="r">
              <a:buFont typeface="Arial"/>
              <a:buChar char="•"/>
            </a:pPr>
            <a:r>
              <a:rPr lang="en-US" sz="1600" dirty="0">
                <a:latin typeface="Arial"/>
                <a:cs typeface="Arial"/>
              </a:rPr>
              <a:t>Allocated Roles &amp; Responsibilities using Framework</a:t>
            </a:r>
          </a:p>
          <a:p>
            <a:pPr marL="285750" indent="-285750" algn="r">
              <a:buFont typeface="Arial"/>
              <a:buChar char="•"/>
            </a:pPr>
            <a:r>
              <a:rPr lang="en-US" sz="1600" dirty="0">
                <a:latin typeface="Arial"/>
                <a:cs typeface="Arial"/>
              </a:rPr>
              <a:t>Adopted the Framework into their Security Operation Strategy</a:t>
            </a:r>
          </a:p>
        </p:txBody>
      </p:sp>
      <p:sp>
        <p:nvSpPr>
          <p:cNvPr id="15" name="TextBox 14"/>
          <p:cNvSpPr txBox="1"/>
          <p:nvPr/>
        </p:nvSpPr>
        <p:spPr>
          <a:xfrm>
            <a:off x="351530" y="4766233"/>
            <a:ext cx="5306954" cy="892552"/>
          </a:xfrm>
          <a:prstGeom prst="rect">
            <a:avLst/>
          </a:prstGeom>
          <a:noFill/>
        </p:spPr>
        <p:txBody>
          <a:bodyPr wrap="square" rtlCol="0">
            <a:spAutoFit/>
          </a:bodyPr>
          <a:lstStyle/>
          <a:p>
            <a:pPr algn="r"/>
            <a:r>
              <a:rPr lang="en-US" sz="2000" dirty="0">
                <a:latin typeface="Arial"/>
                <a:cs typeface="Arial"/>
                <a:hlinkClick r:id="rId6"/>
              </a:rPr>
              <a:t>National Association of State CIOs</a:t>
            </a:r>
            <a:endParaRPr lang="en-US" sz="2000" dirty="0">
              <a:latin typeface="Arial"/>
              <a:cs typeface="Arial"/>
            </a:endParaRPr>
          </a:p>
          <a:p>
            <a:pPr marL="342900" indent="-342900" algn="r">
              <a:buFont typeface="Arial"/>
              <a:buChar char="•"/>
            </a:pPr>
            <a:r>
              <a:rPr lang="en-US" sz="1600" dirty="0">
                <a:latin typeface="Arial"/>
                <a:cs typeface="Arial"/>
              </a:rPr>
              <a:t>2 out of 3 CIOs from the 2015 NASCIO Awards cited Framework as a part of their award-winning strategy  </a:t>
            </a:r>
          </a:p>
        </p:txBody>
      </p:sp>
      <p:sp>
        <p:nvSpPr>
          <p:cNvPr id="18" name="TextBox 17"/>
          <p:cNvSpPr txBox="1"/>
          <p:nvPr/>
        </p:nvSpPr>
        <p:spPr>
          <a:xfrm>
            <a:off x="1651953" y="5900886"/>
            <a:ext cx="6989488" cy="892552"/>
          </a:xfrm>
          <a:prstGeom prst="rect">
            <a:avLst/>
          </a:prstGeom>
          <a:noFill/>
        </p:spPr>
        <p:txBody>
          <a:bodyPr wrap="square" rtlCol="0">
            <a:spAutoFit/>
          </a:bodyPr>
          <a:lstStyle/>
          <a:p>
            <a:r>
              <a:rPr lang="en-US" sz="2000" dirty="0">
                <a:latin typeface="Arial"/>
                <a:cs typeface="Arial"/>
              </a:rPr>
              <a:t>New Jersey</a:t>
            </a:r>
          </a:p>
          <a:p>
            <a:pPr marL="285750" indent="-285750">
              <a:buFont typeface="Arial"/>
              <a:buChar char="•"/>
            </a:pPr>
            <a:r>
              <a:rPr lang="en-US" sz="1600" dirty="0">
                <a:latin typeface="Arial"/>
                <a:cs typeface="Arial"/>
              </a:rPr>
              <a:t>Developed a cybersecurity framework that aligns controls and procedures with Framework</a:t>
            </a:r>
          </a:p>
        </p:txBody>
      </p:sp>
      <p:pic>
        <p:nvPicPr>
          <p:cNvPr id="3" name="Picture 2" descr="Screen Shot 2015-11-11 at 10.56.3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02" y="1258965"/>
            <a:ext cx="1866900" cy="800100"/>
          </a:xfrm>
          <a:prstGeom prst="rect">
            <a:avLst/>
          </a:prstGeom>
        </p:spPr>
      </p:pic>
      <p:pic>
        <p:nvPicPr>
          <p:cNvPr id="11" name="Picture 10" descr="Screen Shot 2015-11-11 at 11.02.09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3709" y="2398109"/>
            <a:ext cx="1818551" cy="1016581"/>
          </a:xfrm>
          <a:prstGeom prst="rect">
            <a:avLst/>
          </a:prstGeom>
        </p:spPr>
      </p:pic>
      <p:pic>
        <p:nvPicPr>
          <p:cNvPr id="14" name="Picture 13" descr="Screen Shot 2015-11-11 at 11.07.52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802" y="3550771"/>
            <a:ext cx="3111500" cy="990600"/>
          </a:xfrm>
          <a:prstGeom prst="rect">
            <a:avLst/>
          </a:prstGeom>
        </p:spPr>
      </p:pic>
      <p:pic>
        <p:nvPicPr>
          <p:cNvPr id="19" name="Picture 18" descr="Screen Shot 2015-11-11 at 11.10.10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4791" y="4786174"/>
            <a:ext cx="3156672" cy="891073"/>
          </a:xfrm>
          <a:prstGeom prst="rect">
            <a:avLst/>
          </a:prstGeom>
        </p:spPr>
      </p:pic>
      <p:pic>
        <p:nvPicPr>
          <p:cNvPr id="20" name="Picture 19" descr="Screen Shot 2015-11-11 at 11.18.14 A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2090" y="5828875"/>
            <a:ext cx="1110869" cy="1031522"/>
          </a:xfrm>
          <a:prstGeom prst="rect">
            <a:avLst/>
          </a:prstGeom>
        </p:spPr>
      </p:pic>
    </p:spTree>
    <p:extLst>
      <p:ext uri="{BB962C8B-B14F-4D97-AF65-F5344CB8AC3E}">
        <p14:creationId xmlns:p14="http://schemas.microsoft.com/office/powerpoint/2010/main" val="2358911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85635" y="1295491"/>
            <a:ext cx="8501165" cy="1443942"/>
          </a:xfrm>
          <a:prstGeom prst="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92100" y="4902200"/>
            <a:ext cx="8501165" cy="1443942"/>
          </a:xfrm>
          <a:prstGeom prst="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28600" y="361202"/>
            <a:ext cx="8915400" cy="762000"/>
          </a:xfrm>
        </p:spPr>
        <p:txBody>
          <a:bodyPr/>
          <a:lstStyle/>
          <a:p>
            <a:r>
              <a:rPr lang="en-US" sz="3200" dirty="0"/>
              <a:t>Recent NIST Work Products</a:t>
            </a:r>
            <a:br>
              <a:rPr lang="en-US" sz="3200" dirty="0"/>
            </a:br>
            <a:r>
              <a:rPr lang="en-US" sz="2000" b="0" i="1" dirty="0"/>
              <a:t>https://www.nist.gov/cyberframework/framework-resources-0</a:t>
            </a:r>
          </a:p>
        </p:txBody>
      </p:sp>
      <p:sp>
        <p:nvSpPr>
          <p:cNvPr id="13" name="TextBox 12"/>
          <p:cNvSpPr txBox="1"/>
          <p:nvPr/>
        </p:nvSpPr>
        <p:spPr>
          <a:xfrm>
            <a:off x="4619484" y="5104521"/>
            <a:ext cx="4067316" cy="1077218"/>
          </a:xfrm>
          <a:prstGeom prst="rect">
            <a:avLst/>
          </a:prstGeom>
          <a:noFill/>
        </p:spPr>
        <p:txBody>
          <a:bodyPr wrap="square" rtlCol="0">
            <a:spAutoFit/>
          </a:bodyPr>
          <a:lstStyle/>
          <a:p>
            <a:r>
              <a:rPr lang="en-US" sz="2400" b="1" dirty="0">
                <a:latin typeface="Arial" charset="0"/>
                <a:ea typeface="Arial" charset="0"/>
                <a:cs typeface="Arial" charset="0"/>
              </a:rPr>
              <a:t>Maritime Profile</a:t>
            </a:r>
          </a:p>
          <a:p>
            <a:r>
              <a:rPr lang="en-US" sz="2000" i="1" dirty="0">
                <a:latin typeface="Arial" charset="0"/>
                <a:ea typeface="Arial" charset="0"/>
                <a:cs typeface="Arial" charset="0"/>
                <a:hlinkClick r:id="rId3"/>
              </a:rPr>
              <a:t>U.S. Coast Guard Bulk Liquid Transport Profile</a:t>
            </a:r>
            <a:endParaRPr lang="en-US" sz="2000" i="1" dirty="0">
              <a:latin typeface="Arial" charset="0"/>
              <a:ea typeface="Arial" charset="0"/>
              <a:cs typeface="Arial" charset="0"/>
            </a:endParaRPr>
          </a:p>
        </p:txBody>
      </p:sp>
      <p:sp>
        <p:nvSpPr>
          <p:cNvPr id="15" name="TextBox 14"/>
          <p:cNvSpPr txBox="1"/>
          <p:nvPr/>
        </p:nvSpPr>
        <p:spPr>
          <a:xfrm>
            <a:off x="582807" y="3300705"/>
            <a:ext cx="3974901" cy="1077218"/>
          </a:xfrm>
          <a:prstGeom prst="rect">
            <a:avLst/>
          </a:prstGeom>
          <a:noFill/>
        </p:spPr>
        <p:txBody>
          <a:bodyPr wrap="square" rtlCol="0">
            <a:spAutoFit/>
          </a:bodyPr>
          <a:lstStyle/>
          <a:p>
            <a:pPr algn="r"/>
            <a:r>
              <a:rPr lang="en-US" sz="2400" b="1" dirty="0">
                <a:latin typeface="Arial" charset="0"/>
                <a:ea typeface="Arial" charset="0"/>
                <a:cs typeface="Arial" charset="0"/>
              </a:rPr>
              <a:t>Self-Assessment Criteria</a:t>
            </a:r>
            <a:br>
              <a:rPr lang="en-US" sz="2400" b="1" dirty="0">
                <a:latin typeface="Arial" charset="0"/>
                <a:ea typeface="Arial" charset="0"/>
                <a:cs typeface="Arial" charset="0"/>
              </a:rPr>
            </a:br>
            <a:r>
              <a:rPr lang="en-US" sz="2000" i="1" dirty="0">
                <a:latin typeface="Arial" charset="0"/>
                <a:ea typeface="Arial" charset="0"/>
                <a:cs typeface="Arial" charset="0"/>
                <a:hlinkClick r:id="rId4"/>
              </a:rPr>
              <a:t>Baldrige Cybersecurity Excellence Builder</a:t>
            </a:r>
            <a:endParaRPr lang="en-US" sz="2000" dirty="0">
              <a:latin typeface="Arial" charset="0"/>
              <a:ea typeface="Arial" charset="0"/>
              <a:cs typeface="Arial" charset="0"/>
            </a:endParaRPr>
          </a:p>
        </p:txBody>
      </p:sp>
      <p:sp>
        <p:nvSpPr>
          <p:cNvPr id="14" name="Slide Number Placeholder 4"/>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37</a:t>
            </a:fld>
            <a:endParaRPr lang="en-US" dirty="0">
              <a:solidFill>
                <a:prstClr val="black">
                  <a:tint val="75000"/>
                </a:prstClr>
              </a:solidFill>
            </a:endParaRPr>
          </a:p>
        </p:txBody>
      </p:sp>
      <p:sp>
        <p:nvSpPr>
          <p:cNvPr id="18" name="TextBox 17"/>
          <p:cNvSpPr txBox="1"/>
          <p:nvPr/>
        </p:nvSpPr>
        <p:spPr>
          <a:xfrm>
            <a:off x="4542682" y="1456344"/>
            <a:ext cx="4067527" cy="1077218"/>
          </a:xfrm>
          <a:prstGeom prst="rect">
            <a:avLst/>
          </a:prstGeom>
          <a:noFill/>
        </p:spPr>
        <p:txBody>
          <a:bodyPr wrap="square" rtlCol="0">
            <a:spAutoFit/>
          </a:bodyPr>
          <a:lstStyle/>
          <a:p>
            <a:r>
              <a:rPr lang="en-US" sz="2400" b="1" dirty="0">
                <a:latin typeface="Arial" charset="0"/>
                <a:ea typeface="Arial" charset="0"/>
                <a:cs typeface="Arial" charset="0"/>
              </a:rPr>
              <a:t>Manufacturing Profile</a:t>
            </a:r>
            <a:br>
              <a:rPr lang="en-US" sz="2400" b="1" dirty="0">
                <a:latin typeface="Arial" charset="0"/>
                <a:ea typeface="Arial" charset="0"/>
                <a:cs typeface="Arial" charset="0"/>
              </a:rPr>
            </a:br>
            <a:r>
              <a:rPr lang="en-US" sz="2000" i="1" dirty="0">
                <a:latin typeface="Arial" charset="0"/>
                <a:ea typeface="Arial" charset="0"/>
                <a:cs typeface="Arial" charset="0"/>
                <a:hlinkClick r:id="rId5"/>
              </a:rPr>
              <a:t>NIST Discrete Manufacturing Cybersecurity Framework Profile </a:t>
            </a:r>
            <a:endParaRPr lang="en-US" sz="2000" i="1" dirty="0">
              <a:latin typeface="Arial" charset="0"/>
              <a:ea typeface="Arial" charset="0"/>
              <a:cs typeface="Arial" charset="0"/>
            </a:endParaRPr>
          </a:p>
        </p:txBody>
      </p:sp>
      <p:pic>
        <p:nvPicPr>
          <p:cNvPr id="20" name="Picture 19"/>
          <p:cNvPicPr>
            <a:picLocks noChangeAspect="1"/>
          </p:cNvPicPr>
          <p:nvPr/>
        </p:nvPicPr>
        <p:blipFill rotWithShape="1">
          <a:blip r:embed="rId6"/>
          <a:srcRect t="17823" b="5375"/>
          <a:stretch/>
        </p:blipFill>
        <p:spPr>
          <a:xfrm>
            <a:off x="305136" y="1475991"/>
            <a:ext cx="4174046" cy="1099480"/>
          </a:xfrm>
          <a:prstGeom prst="rect">
            <a:avLst/>
          </a:prstGeom>
        </p:spPr>
      </p:pic>
      <p:pic>
        <p:nvPicPr>
          <p:cNvPr id="21" name="Picture 20"/>
          <p:cNvPicPr>
            <a:picLocks noChangeAspect="1"/>
          </p:cNvPicPr>
          <p:nvPr/>
        </p:nvPicPr>
        <p:blipFill>
          <a:blip r:embed="rId7"/>
          <a:stretch>
            <a:fillRect/>
          </a:stretch>
        </p:blipFill>
        <p:spPr>
          <a:xfrm>
            <a:off x="368636" y="5104521"/>
            <a:ext cx="4174046" cy="1067544"/>
          </a:xfrm>
          <a:prstGeom prst="rect">
            <a:avLst/>
          </a:prstGeom>
        </p:spPr>
      </p:pic>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t="5516" b="41016"/>
          <a:stretch/>
        </p:blipFill>
        <p:spPr>
          <a:xfrm>
            <a:off x="4660697" y="2871710"/>
            <a:ext cx="3499528" cy="1935209"/>
          </a:xfrm>
          <a:prstGeom prst="rect">
            <a:avLst/>
          </a:prstGeom>
        </p:spPr>
      </p:pic>
    </p:spTree>
    <p:extLst>
      <p:ext uri="{BB962C8B-B14F-4D97-AF65-F5344CB8AC3E}">
        <p14:creationId xmlns:p14="http://schemas.microsoft.com/office/powerpoint/2010/main" val="200165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B4689-1A7E-2644-8BB6-2AC955BA4EE1}"/>
              </a:ext>
            </a:extLst>
          </p:cNvPr>
          <p:cNvPicPr>
            <a:picLocks noChangeAspect="1"/>
          </p:cNvPicPr>
          <p:nvPr/>
        </p:nvPicPr>
        <p:blipFill rotWithShape="1">
          <a:blip r:embed="rId2"/>
          <a:srcRect r="37308"/>
          <a:stretch/>
        </p:blipFill>
        <p:spPr>
          <a:xfrm>
            <a:off x="0" y="1091881"/>
            <a:ext cx="5732585" cy="4502258"/>
          </a:xfrm>
          <a:prstGeom prst="rect">
            <a:avLst/>
          </a:prstGeom>
        </p:spPr>
      </p:pic>
      <p:sp>
        <p:nvSpPr>
          <p:cNvPr id="2" name="Title 1"/>
          <p:cNvSpPr>
            <a:spLocks noGrp="1"/>
          </p:cNvSpPr>
          <p:nvPr>
            <p:ph type="title"/>
          </p:nvPr>
        </p:nvSpPr>
        <p:spPr/>
        <p:txBody>
          <a:bodyPr/>
          <a:lstStyle/>
          <a:p>
            <a:pPr>
              <a:defRPr/>
            </a:pPr>
            <a:r>
              <a:rPr lang="en-US" sz="3200" dirty="0">
                <a:cs typeface="+mj-cs"/>
              </a:rPr>
              <a:t>Resources</a:t>
            </a:r>
            <a:br>
              <a:rPr lang="en-US" sz="3200" dirty="0">
                <a:cs typeface="+mj-cs"/>
              </a:rPr>
            </a:br>
            <a:r>
              <a:rPr lang="en-US" sz="2000" b="0" i="1" dirty="0">
                <a:cs typeface="+mj-cs"/>
              </a:rPr>
              <a:t>https://www.nist.gov/cyberframework/framework-resources-0</a:t>
            </a:r>
            <a:endParaRPr lang="en-US" sz="2800" b="0" i="1" dirty="0">
              <a:cs typeface="+mj-cs"/>
            </a:endParaRPr>
          </a:p>
        </p:txBody>
      </p:sp>
      <p:sp>
        <p:nvSpPr>
          <p:cNvPr id="5" name="Slide Number Placeholder 4"/>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38</a:t>
            </a:fld>
            <a:endParaRPr lang="en-US" dirty="0">
              <a:solidFill>
                <a:prstClr val="black">
                  <a:tint val="75000"/>
                </a:prstClr>
              </a:solidFill>
            </a:endParaRPr>
          </a:p>
        </p:txBody>
      </p:sp>
      <p:sp>
        <p:nvSpPr>
          <p:cNvPr id="6" name="TextBox 5"/>
          <p:cNvSpPr txBox="1"/>
          <p:nvPr/>
        </p:nvSpPr>
        <p:spPr>
          <a:xfrm>
            <a:off x="264560" y="5594139"/>
            <a:ext cx="3429000" cy="1200329"/>
          </a:xfrm>
          <a:prstGeom prst="rect">
            <a:avLst/>
          </a:prstGeom>
          <a:noFill/>
        </p:spPr>
        <p:txBody>
          <a:bodyPr wrap="square" rtlCol="0">
            <a:spAutoFit/>
          </a:bodyPr>
          <a:lstStyle/>
          <a:p>
            <a:pPr algn="ctr"/>
            <a:r>
              <a:rPr lang="en-US" sz="2400" dirty="0"/>
              <a:t>Over 150 Unique Resources for Your Understanding and Use!</a:t>
            </a:r>
          </a:p>
        </p:txBody>
      </p:sp>
      <p:cxnSp>
        <p:nvCxnSpPr>
          <p:cNvPr id="13" name="Straight Connector 12">
            <a:extLst>
              <a:ext uri="{FF2B5EF4-FFF2-40B4-BE49-F238E27FC236}">
                <a16:creationId xmlns:a16="http://schemas.microsoft.com/office/drawing/2014/main" id="{72078745-404B-AF4D-AB33-0C7D2F4D91E9}"/>
              </a:ext>
            </a:extLst>
          </p:cNvPr>
          <p:cNvCxnSpPr>
            <a:cxnSpLocks/>
            <a:endCxn id="9" idx="1"/>
          </p:cNvCxnSpPr>
          <p:nvPr/>
        </p:nvCxnSpPr>
        <p:spPr>
          <a:xfrm flipV="1">
            <a:off x="5445252" y="3945190"/>
            <a:ext cx="504286" cy="152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8BC1BEA-1F27-EB44-B131-DDAE724335AE}"/>
              </a:ext>
            </a:extLst>
          </p:cNvPr>
          <p:cNvSpPr/>
          <p:nvPr/>
        </p:nvSpPr>
        <p:spPr>
          <a:xfrm>
            <a:off x="0" y="4779946"/>
            <a:ext cx="1509486" cy="3048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A9D2FF-85CC-2546-A0F1-3EADC400F86F}"/>
              </a:ext>
            </a:extLst>
          </p:cNvPr>
          <p:cNvSpPr/>
          <p:nvPr/>
        </p:nvSpPr>
        <p:spPr>
          <a:xfrm>
            <a:off x="5949538" y="2308116"/>
            <a:ext cx="3063833" cy="32741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400" b="1" dirty="0">
                <a:solidFill>
                  <a:schemeClr val="tx1"/>
                </a:solidFill>
              </a:rPr>
              <a:t>NIST Special Publications</a:t>
            </a:r>
            <a:endParaRPr lang="en-US" sz="2400" dirty="0">
              <a:solidFill>
                <a:schemeClr val="tx1"/>
              </a:solidFill>
            </a:endParaRPr>
          </a:p>
          <a:p>
            <a:pPr algn="ctr">
              <a:spcBef>
                <a:spcPts val="600"/>
              </a:spcBef>
            </a:pPr>
            <a:r>
              <a:rPr lang="en-US" sz="2000" dirty="0">
                <a:solidFill>
                  <a:schemeClr val="tx1"/>
                </a:solidFill>
              </a:rPr>
              <a:t>Computer Security Resource Center</a:t>
            </a:r>
          </a:p>
          <a:p>
            <a:pPr algn="ctr">
              <a:spcAft>
                <a:spcPts val="600"/>
              </a:spcAft>
            </a:pPr>
            <a:r>
              <a:rPr lang="en-US" dirty="0">
                <a:solidFill>
                  <a:schemeClr val="tx1"/>
                </a:solidFill>
              </a:rPr>
              <a:t>800 Series @ </a:t>
            </a:r>
            <a:r>
              <a:rPr lang="en-US" dirty="0" err="1">
                <a:solidFill>
                  <a:schemeClr val="tx1"/>
                </a:solidFill>
              </a:rPr>
              <a:t>csrc.nist.gov</a:t>
            </a:r>
            <a:endParaRPr lang="en-US" dirty="0">
              <a:solidFill>
                <a:schemeClr val="tx1"/>
              </a:solidFill>
            </a:endParaRPr>
          </a:p>
          <a:p>
            <a:pPr algn="ctr">
              <a:spcBef>
                <a:spcPts val="600"/>
              </a:spcBef>
            </a:pPr>
            <a:r>
              <a:rPr lang="en-US" sz="2000" dirty="0">
                <a:solidFill>
                  <a:schemeClr val="tx1"/>
                </a:solidFill>
              </a:rPr>
              <a:t>National Cybersecurity Center of Excellence</a:t>
            </a:r>
          </a:p>
          <a:p>
            <a:pPr algn="ctr">
              <a:spcAft>
                <a:spcPts val="600"/>
              </a:spcAft>
            </a:pPr>
            <a:r>
              <a:rPr lang="en-US" dirty="0">
                <a:solidFill>
                  <a:schemeClr val="tx1"/>
                </a:solidFill>
              </a:rPr>
              <a:t>1800 Series @ </a:t>
            </a:r>
            <a:r>
              <a:rPr lang="en-US" dirty="0" err="1">
                <a:solidFill>
                  <a:schemeClr val="tx1"/>
                </a:solidFill>
              </a:rPr>
              <a:t>nccoe.nist.gov</a:t>
            </a:r>
            <a:endParaRPr lang="en-US" dirty="0">
              <a:solidFill>
                <a:schemeClr val="tx1"/>
              </a:solidFill>
            </a:endParaRPr>
          </a:p>
        </p:txBody>
      </p:sp>
    </p:spTree>
    <p:extLst>
      <p:ext uri="{BB962C8B-B14F-4D97-AF65-F5344CB8AC3E}">
        <p14:creationId xmlns:p14="http://schemas.microsoft.com/office/powerpoint/2010/main" val="439197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61202"/>
            <a:ext cx="8915400" cy="762000"/>
          </a:xfrm>
        </p:spPr>
        <p:txBody>
          <a:bodyPr/>
          <a:lstStyle/>
          <a:p>
            <a:r>
              <a:rPr lang="en-US" sz="3200" dirty="0"/>
              <a:t>NIST Special Publications by Category</a:t>
            </a:r>
            <a:br>
              <a:rPr lang="en-US" sz="3200" dirty="0"/>
            </a:br>
            <a:r>
              <a:rPr lang="en-US" sz="2000" b="0" i="1" dirty="0"/>
              <a:t>https://www.nist.gov/cyberframework/protect</a:t>
            </a:r>
          </a:p>
        </p:txBody>
      </p:sp>
      <p:sp>
        <p:nvSpPr>
          <p:cNvPr id="14" name="Slide Number Placeholder 4"/>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39</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6C165A48-CDAF-F94A-8DE2-6CDECBD6AC94}"/>
              </a:ext>
            </a:extLst>
          </p:cNvPr>
          <p:cNvPicPr>
            <a:picLocks noChangeAspect="1"/>
          </p:cNvPicPr>
          <p:nvPr/>
        </p:nvPicPr>
        <p:blipFill>
          <a:blip r:embed="rId3"/>
          <a:stretch>
            <a:fillRect/>
          </a:stretch>
        </p:blipFill>
        <p:spPr>
          <a:xfrm>
            <a:off x="1599667" y="1123202"/>
            <a:ext cx="6665558" cy="5740262"/>
          </a:xfrm>
          <a:prstGeom prst="rect">
            <a:avLst/>
          </a:prstGeom>
        </p:spPr>
      </p:pic>
      <p:pic>
        <p:nvPicPr>
          <p:cNvPr id="6" name="Picture 5">
            <a:extLst>
              <a:ext uri="{FF2B5EF4-FFF2-40B4-BE49-F238E27FC236}">
                <a16:creationId xmlns:a16="http://schemas.microsoft.com/office/drawing/2014/main" id="{96BE3DFD-F1AB-E64E-B756-5530DDB5F847}"/>
              </a:ext>
            </a:extLst>
          </p:cNvPr>
          <p:cNvPicPr>
            <a:picLocks noChangeAspect="1"/>
          </p:cNvPicPr>
          <p:nvPr/>
        </p:nvPicPr>
        <p:blipFill>
          <a:blip r:embed="rId4"/>
          <a:stretch>
            <a:fillRect/>
          </a:stretch>
        </p:blipFill>
        <p:spPr>
          <a:xfrm>
            <a:off x="821833" y="1123202"/>
            <a:ext cx="710506" cy="5734798"/>
          </a:xfrm>
          <a:prstGeom prst="rect">
            <a:avLst/>
          </a:prstGeom>
        </p:spPr>
      </p:pic>
    </p:spTree>
    <p:extLst>
      <p:ext uri="{BB962C8B-B14F-4D97-AF65-F5344CB8AC3E}">
        <p14:creationId xmlns:p14="http://schemas.microsoft.com/office/powerpoint/2010/main" val="613576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5236" y="154967"/>
            <a:ext cx="8458200" cy="990159"/>
          </a:xfrm>
        </p:spPr>
        <p:txBody>
          <a:bodyPr/>
          <a:lstStyle/>
          <a:p>
            <a:r>
              <a:rPr lang="en-US" sz="3200" dirty="0"/>
              <a:t>Cybersecurity Framework </a:t>
            </a:r>
            <a:r>
              <a:rPr lang="en-US" sz="3200" i="1" dirty="0"/>
              <a:t>Current</a:t>
            </a:r>
            <a:r>
              <a:rPr lang="en-US" sz="3200" dirty="0"/>
              <a:t> Charter</a:t>
            </a:r>
            <a:br>
              <a:rPr lang="en-US" sz="2800" dirty="0"/>
            </a:br>
            <a:r>
              <a:rPr lang="en-US" sz="1600" b="0" i="1" dirty="0"/>
              <a:t>Improving Critical Infrastructure Cybersecurity</a:t>
            </a:r>
            <a:endParaRPr lang="en-US" sz="1050" b="0" i="1" dirty="0"/>
          </a:p>
        </p:txBody>
      </p:sp>
      <p:sp>
        <p:nvSpPr>
          <p:cNvPr id="4" name="Content Placeholder 3"/>
          <p:cNvSpPr>
            <a:spLocks noGrp="1"/>
          </p:cNvSpPr>
          <p:nvPr>
            <p:ph idx="1"/>
          </p:nvPr>
        </p:nvSpPr>
        <p:spPr>
          <a:xfrm>
            <a:off x="342129" y="1198944"/>
            <a:ext cx="4114800" cy="5486400"/>
          </a:xfrm>
          <a:ln w="28575">
            <a:solidFill>
              <a:schemeClr val="bg1">
                <a:lumMod val="75000"/>
              </a:schemeClr>
            </a:solidFill>
          </a:ln>
        </p:spPr>
        <p:txBody>
          <a:bodyPr>
            <a:noAutofit/>
          </a:bodyPr>
          <a:lstStyle/>
          <a:p>
            <a:pPr marL="0" indent="0" algn="ctr">
              <a:spcAft>
                <a:spcPts val="1000"/>
              </a:spcAft>
            </a:pPr>
            <a:r>
              <a:rPr lang="en-US" dirty="0">
                <a:solidFill>
                  <a:schemeClr val="bg1">
                    <a:lumMod val="75000"/>
                  </a:schemeClr>
                </a:solidFill>
              </a:rPr>
              <a:t>February 12, 2013</a:t>
            </a:r>
            <a:endParaRPr lang="en-US" i="1" dirty="0">
              <a:solidFill>
                <a:schemeClr val="bg1">
                  <a:lumMod val="75000"/>
                </a:schemeClr>
              </a:solidFill>
            </a:endParaRPr>
          </a:p>
          <a:p>
            <a:pPr marL="0" indent="0" algn="ctr"/>
            <a:r>
              <a:rPr lang="en-US" i="1" dirty="0">
                <a:solidFill>
                  <a:schemeClr val="bg1">
                    <a:lumMod val="75000"/>
                  </a:schemeClr>
                </a:solidFill>
              </a:rPr>
              <a:t>“</a:t>
            </a:r>
            <a:r>
              <a:rPr lang="en-US" sz="1800" i="1" dirty="0">
                <a:solidFill>
                  <a:schemeClr val="bg1">
                    <a:lumMod val="75000"/>
                  </a:schemeClr>
                </a:solidFill>
              </a:rPr>
              <a:t>It is the policy of the United States to enhance the security and resilience of the Nation’s critical infrastructure and to maintain a cyber environment that encourages efficiency, innovation, and economic prosperity while promoting safety, security, business confidentiality, privacy, and civil liberties” </a:t>
            </a:r>
          </a:p>
          <a:p>
            <a:pPr marL="0" indent="0" algn="ctr"/>
            <a:endParaRPr lang="en-US" sz="900" i="1" dirty="0">
              <a:solidFill>
                <a:schemeClr val="bg1">
                  <a:lumMod val="75000"/>
                </a:schemeClr>
              </a:solidFill>
            </a:endParaRPr>
          </a:p>
          <a:p>
            <a:pPr marL="0" indent="0" algn="ctr"/>
            <a:endParaRPr lang="en-US" sz="1200" i="1" dirty="0">
              <a:solidFill>
                <a:schemeClr val="bg1">
                  <a:lumMod val="75000"/>
                </a:schemeClr>
              </a:solidFill>
            </a:endParaRPr>
          </a:p>
          <a:p>
            <a:pPr marL="0" indent="0" algn="ctr"/>
            <a:endParaRPr lang="en-US" sz="1200" i="1" dirty="0">
              <a:solidFill>
                <a:schemeClr val="bg1">
                  <a:lumMod val="75000"/>
                </a:schemeClr>
              </a:solidFill>
            </a:endParaRPr>
          </a:p>
          <a:p>
            <a:pPr marL="0" indent="0" algn="ctr"/>
            <a:endParaRPr lang="en-US" sz="1200" i="1" dirty="0">
              <a:solidFill>
                <a:schemeClr val="bg1">
                  <a:lumMod val="75000"/>
                </a:schemeClr>
              </a:solidFill>
            </a:endParaRPr>
          </a:p>
          <a:p>
            <a:pPr marL="0" indent="0" algn="ctr"/>
            <a:endParaRPr lang="en-US" sz="1200" i="1" dirty="0">
              <a:solidFill>
                <a:schemeClr val="bg1">
                  <a:lumMod val="75000"/>
                </a:schemeClr>
              </a:solidFill>
            </a:endParaRPr>
          </a:p>
          <a:p>
            <a:pPr marL="0" indent="0" algn="ctr"/>
            <a:endParaRPr lang="en-US" sz="1200" i="1" dirty="0">
              <a:solidFill>
                <a:schemeClr val="bg1">
                  <a:lumMod val="75000"/>
                </a:schemeClr>
              </a:solidFill>
            </a:endParaRPr>
          </a:p>
          <a:p>
            <a:pPr marL="0" indent="0" algn="ctr"/>
            <a:endParaRPr lang="en-US" sz="1200" i="1" dirty="0">
              <a:solidFill>
                <a:schemeClr val="bg1">
                  <a:lumMod val="75000"/>
                </a:schemeClr>
              </a:solidFill>
            </a:endParaRPr>
          </a:p>
          <a:p>
            <a:pPr marL="0" indent="0" algn="ctr"/>
            <a:endParaRPr lang="en-US" sz="1200" i="1" dirty="0">
              <a:solidFill>
                <a:schemeClr val="bg1">
                  <a:lumMod val="75000"/>
                </a:schemeClr>
              </a:solidFill>
            </a:endParaRPr>
          </a:p>
          <a:p>
            <a:pPr marL="0" indent="0" algn="ctr"/>
            <a:r>
              <a:rPr lang="en-US" dirty="0">
                <a:solidFill>
                  <a:schemeClr val="bg1">
                    <a:lumMod val="75000"/>
                  </a:schemeClr>
                </a:solidFill>
              </a:rPr>
              <a:t>Executive Order 13636</a:t>
            </a:r>
          </a:p>
          <a:p>
            <a:pPr>
              <a:buFont typeface="Arial"/>
              <a:buChar char="•"/>
            </a:pPr>
            <a:endParaRPr lang="en-US" sz="1100" dirty="0">
              <a:solidFill>
                <a:schemeClr val="bg1">
                  <a:lumMod val="75000"/>
                </a:schemeClr>
              </a:solidFill>
            </a:endParaRPr>
          </a:p>
          <a:p>
            <a:endParaRPr lang="en-US" sz="1200" b="1" dirty="0">
              <a:solidFill>
                <a:schemeClr val="bg1">
                  <a:lumMod val="75000"/>
                </a:schemeClr>
              </a:solidFill>
            </a:endParaRPr>
          </a:p>
        </p:txBody>
      </p:sp>
      <p:sp>
        <p:nvSpPr>
          <p:cNvPr id="11" name="Oval 10"/>
          <p:cNvSpPr>
            <a:spLocks noChangeAspect="1"/>
          </p:cNvSpPr>
          <p:nvPr/>
        </p:nvSpPr>
        <p:spPr>
          <a:xfrm>
            <a:off x="1668009" y="4403176"/>
            <a:ext cx="1463040" cy="1463040"/>
          </a:xfrm>
          <a:prstGeom prst="ellipse">
            <a:avLst/>
          </a:prstGeom>
          <a:blipFill>
            <a:blip r:embed="rId3" cstate="print">
              <a:extLst>
                <a:ext uri="{28A0092B-C50C-407E-A947-70E740481C1C}">
                  <a14:useLocalDpi xmlns:a14="http://schemas.microsoft.com/office/drawing/2010/main" val="0"/>
                </a:ext>
              </a:extLst>
            </a:blip>
            <a:srcRect/>
            <a:stretch>
              <a:fillRect l="-25000" r="-25000"/>
            </a:stretch>
          </a:blipFill>
          <a:ln w="57150" cmpd="thickThin">
            <a:solidFill>
              <a:schemeClr val="accent5">
                <a:lumMod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6" name="Slide Number Placeholder 4"/>
          <p:cNvSpPr>
            <a:spLocks noGrp="1"/>
          </p:cNvSpPr>
          <p:nvPr>
            <p:ph type="sldNum" sz="quarter" idx="12"/>
          </p:nvPr>
        </p:nvSpPr>
        <p:spPr>
          <a:xfrm>
            <a:off x="6969889" y="6356351"/>
            <a:ext cx="2133600" cy="365125"/>
          </a:xfrm>
        </p:spPr>
        <p:txBody>
          <a:bodyPr/>
          <a:lstStyle/>
          <a:p>
            <a:pPr defTabSz="914400"/>
            <a:fld id="{C90B5FB4-1AE6-4CC4-B374-7CA8E5916470}" type="slidenum">
              <a:rPr lang="en-US" smtClean="0">
                <a:solidFill>
                  <a:prstClr val="black">
                    <a:tint val="75000"/>
                  </a:prstClr>
                </a:solidFill>
              </a:rPr>
              <a:pPr defTabSz="914400"/>
              <a:t>4</a:t>
            </a:fld>
            <a:endParaRPr lang="en-US" dirty="0">
              <a:solidFill>
                <a:prstClr val="black">
                  <a:tint val="75000"/>
                </a:prstClr>
              </a:solidFill>
            </a:endParaRPr>
          </a:p>
        </p:txBody>
      </p:sp>
      <p:sp>
        <p:nvSpPr>
          <p:cNvPr id="7" name="Content Placeholder 3"/>
          <p:cNvSpPr txBox="1">
            <a:spLocks/>
          </p:cNvSpPr>
          <p:nvPr/>
        </p:nvSpPr>
        <p:spPr>
          <a:xfrm>
            <a:off x="4686300" y="1198944"/>
            <a:ext cx="4114800" cy="5486400"/>
          </a:xfrm>
          <a:prstGeom prst="rect">
            <a:avLst/>
          </a:prstGeom>
          <a:ln w="28575">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Tx/>
              <a:buNone/>
              <a:defRPr sz="2000" kern="1200">
                <a:solidFill>
                  <a:schemeClr val="tx1">
                    <a:lumMod val="65000"/>
                    <a:lumOff val="3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000" kern="1200">
                <a:solidFill>
                  <a:schemeClr val="accent5">
                    <a:lumMod val="50000"/>
                  </a:schemeClr>
                </a:solidFill>
                <a:latin typeface="Arial" pitchFamily="34" charset="0"/>
                <a:ea typeface="+mn-ea"/>
                <a:cs typeface="Arial" pitchFamily="34" charset="0"/>
              </a:defRPr>
            </a:lvl2pPr>
            <a:lvl3pPr marL="1143000" indent="-228600" algn="l" defTabSz="914400" rtl="0" eaLnBrk="1" latinLnBrk="0" hangingPunct="1">
              <a:lnSpc>
                <a:spcPts val="2300"/>
              </a:lnSpc>
              <a:spcBef>
                <a:spcPct val="20000"/>
              </a:spcBef>
              <a:buSzPct val="120000"/>
              <a:buFont typeface="Arial" pitchFamily="34" charset="0"/>
              <a:buChar char="•"/>
              <a:defRPr sz="1800" kern="1200">
                <a:solidFill>
                  <a:schemeClr val="tx1">
                    <a:lumMod val="65000"/>
                    <a:lumOff val="35000"/>
                  </a:schemeClr>
                </a:solidFill>
                <a:latin typeface="Arial" pitchFamily="34" charset="0"/>
                <a:ea typeface="+mn-ea"/>
                <a:cs typeface="Arial" pitchFamily="34" charset="0"/>
              </a:defRPr>
            </a:lvl3pPr>
            <a:lvl4pPr marL="1600200" indent="-228600" algn="l" defTabSz="914400" rtl="0" eaLnBrk="1" latinLnBrk="0" hangingPunct="1">
              <a:lnSpc>
                <a:spcPts val="2300"/>
              </a:lnSpc>
              <a:spcBef>
                <a:spcPct val="20000"/>
              </a:spcBef>
              <a:buFont typeface="Arial" pitchFamily="34" charset="0"/>
              <a:buChar char="–"/>
              <a:defRPr sz="1800" kern="1200">
                <a:solidFill>
                  <a:schemeClr val="accent5">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lumMod val="8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1000"/>
              </a:spcAft>
            </a:pPr>
            <a:r>
              <a:rPr lang="en-US" dirty="0"/>
              <a:t>December 18, 2014</a:t>
            </a:r>
          </a:p>
          <a:p>
            <a:pPr marL="0" indent="0" algn="ctr"/>
            <a:r>
              <a:rPr lang="en-US" sz="1200" dirty="0"/>
              <a:t>Amends the National Institute of Standards and Technology Act (15 U.S.C. 272</a:t>
            </a:r>
            <a:r>
              <a:rPr lang="de-DE" sz="1200" dirty="0"/>
              <a:t>(c)) </a:t>
            </a:r>
            <a:r>
              <a:rPr lang="de-DE" sz="1200" dirty="0" err="1"/>
              <a:t>to</a:t>
            </a:r>
            <a:r>
              <a:rPr lang="de-DE" sz="1200" dirty="0"/>
              <a:t> </a:t>
            </a:r>
            <a:r>
              <a:rPr lang="de-DE" sz="1200" dirty="0" err="1"/>
              <a:t>say</a:t>
            </a:r>
            <a:r>
              <a:rPr lang="de-DE" sz="1200" dirty="0"/>
              <a:t>:</a:t>
            </a:r>
          </a:p>
          <a:p>
            <a:pPr marL="0" indent="0" algn="ctr"/>
            <a:r>
              <a:rPr lang="en-US" sz="1800" i="1" dirty="0"/>
              <a:t>“</a:t>
            </a:r>
            <a:r>
              <a:rPr lang="is-IS" sz="1800" i="1" dirty="0"/>
              <a:t>…</a:t>
            </a:r>
            <a:r>
              <a:rPr lang="en-US" sz="1800" i="1" dirty="0"/>
              <a:t>on an ongoing basis, facilitate and support the development of a </a:t>
            </a:r>
            <a:r>
              <a:rPr lang="en-US" sz="1800" b="1" i="1" dirty="0">
                <a:solidFill>
                  <a:schemeClr val="accent1">
                    <a:lumMod val="75000"/>
                  </a:schemeClr>
                </a:solidFill>
              </a:rPr>
              <a:t>voluntary</a:t>
            </a:r>
            <a:r>
              <a:rPr lang="en-US" sz="1800" i="1" dirty="0"/>
              <a:t>, </a:t>
            </a:r>
            <a:r>
              <a:rPr lang="en-US" sz="1800" b="1" i="1" dirty="0">
                <a:solidFill>
                  <a:schemeClr val="accent1">
                    <a:lumMod val="75000"/>
                  </a:schemeClr>
                </a:solidFill>
              </a:rPr>
              <a:t>consensus-based</a:t>
            </a:r>
            <a:r>
              <a:rPr lang="en-US" sz="1800" i="1" dirty="0"/>
              <a:t>, </a:t>
            </a:r>
            <a:r>
              <a:rPr lang="en-US" sz="1800" b="1" i="1" dirty="0">
                <a:solidFill>
                  <a:schemeClr val="accent1">
                    <a:lumMod val="75000"/>
                  </a:schemeClr>
                </a:solidFill>
              </a:rPr>
              <a:t>industry-led</a:t>
            </a:r>
            <a:r>
              <a:rPr lang="en-US" sz="1800" i="1" dirty="0">
                <a:solidFill>
                  <a:schemeClr val="accent1">
                    <a:lumMod val="75000"/>
                  </a:schemeClr>
                </a:solidFill>
              </a:rPr>
              <a:t> </a:t>
            </a:r>
            <a:r>
              <a:rPr lang="en-US" sz="1800" i="1" dirty="0"/>
              <a:t>set of standards, guidelines, best practices, methodologies, procedures, and processes to cost-effectively reduce cyber risks to critical infrastructure</a:t>
            </a:r>
            <a:r>
              <a:rPr lang="en-US" dirty="0"/>
              <a:t>”</a:t>
            </a:r>
            <a:endParaRPr lang="en-US" i="1" dirty="0"/>
          </a:p>
          <a:p>
            <a:pPr marL="0" indent="0" algn="ctr"/>
            <a:endParaRPr lang="en-US" sz="900" i="1" dirty="0"/>
          </a:p>
          <a:p>
            <a:pPr marL="0" indent="0" algn="ctr"/>
            <a:endParaRPr lang="en-US" sz="1100" i="1" dirty="0"/>
          </a:p>
          <a:p>
            <a:pPr marL="0" indent="0" algn="ctr"/>
            <a:endParaRPr lang="en-US" sz="1100" i="1" dirty="0"/>
          </a:p>
          <a:p>
            <a:pPr marL="0" indent="0" algn="ctr"/>
            <a:endParaRPr lang="en-US" sz="1100" i="1" dirty="0"/>
          </a:p>
          <a:p>
            <a:pPr marL="0" indent="0" algn="ctr"/>
            <a:endParaRPr lang="en-US" sz="1100" i="1" dirty="0"/>
          </a:p>
          <a:p>
            <a:pPr marL="0" indent="0" algn="ctr"/>
            <a:endParaRPr lang="en-US" sz="1100" i="1" dirty="0"/>
          </a:p>
          <a:p>
            <a:pPr marL="0" indent="0" algn="ctr"/>
            <a:endParaRPr lang="en-US" sz="1100" i="1" dirty="0"/>
          </a:p>
          <a:p>
            <a:pPr marL="0" indent="0" algn="ctr"/>
            <a:endParaRPr lang="en-US" sz="1100" i="1" dirty="0"/>
          </a:p>
          <a:p>
            <a:pPr marL="0" indent="0" algn="ctr"/>
            <a:r>
              <a:rPr lang="en-US" dirty="0"/>
              <a:t>Cybersecurity Enhancement Act of 2014 (P.L. 113-274)</a:t>
            </a:r>
          </a:p>
          <a:p>
            <a:endParaRPr lang="en-US" sz="1100" b="1" dirty="0"/>
          </a:p>
        </p:txBody>
      </p:sp>
      <p:sp>
        <p:nvSpPr>
          <p:cNvPr id="8" name="Oval 7"/>
          <p:cNvSpPr>
            <a:spLocks noChangeAspect="1"/>
          </p:cNvSpPr>
          <p:nvPr/>
        </p:nvSpPr>
        <p:spPr>
          <a:xfrm>
            <a:off x="5969219" y="4403176"/>
            <a:ext cx="1463040" cy="1463040"/>
          </a:xfrm>
          <a:prstGeom prst="ellipse">
            <a:avLst/>
          </a:prstGeom>
          <a:blipFill>
            <a:blip r:embed="rId4"/>
            <a:srcRect/>
            <a:stretch>
              <a:fillRect l="-25000" r="-25000"/>
            </a:stretch>
          </a:blipFill>
          <a:ln w="57150" cmpd="thickThin">
            <a:solidFill>
              <a:schemeClr val="accent5">
                <a:lumMod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 name="Oval 1"/>
          <p:cNvSpPr>
            <a:spLocks noChangeAspect="1"/>
          </p:cNvSpPr>
          <p:nvPr/>
        </p:nvSpPr>
        <p:spPr>
          <a:xfrm>
            <a:off x="1649695" y="4386551"/>
            <a:ext cx="1508760" cy="1508760"/>
          </a:xfrm>
          <a:prstGeom prst="ellipse">
            <a:avLst/>
          </a:prstGeom>
          <a:solidFill>
            <a:schemeClr val="bg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048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C60DB1-EFED-6D47-8920-213B70957BA5}"/>
              </a:ext>
            </a:extLst>
          </p:cNvPr>
          <p:cNvPicPr>
            <a:picLocks noChangeAspect="1"/>
          </p:cNvPicPr>
          <p:nvPr/>
        </p:nvPicPr>
        <p:blipFill rotWithShape="1">
          <a:blip r:embed="rId2"/>
          <a:srcRect r="68462" b="42233"/>
          <a:stretch/>
        </p:blipFill>
        <p:spPr>
          <a:xfrm>
            <a:off x="2314918" y="1131276"/>
            <a:ext cx="4254592" cy="5070960"/>
          </a:xfrm>
          <a:prstGeom prst="rect">
            <a:avLst/>
          </a:prstGeom>
        </p:spPr>
      </p:pic>
      <p:sp>
        <p:nvSpPr>
          <p:cNvPr id="2" name="Title 1"/>
          <p:cNvSpPr>
            <a:spLocks noGrp="1"/>
          </p:cNvSpPr>
          <p:nvPr>
            <p:ph type="title"/>
          </p:nvPr>
        </p:nvSpPr>
        <p:spPr>
          <a:xfrm>
            <a:off x="301752" y="281355"/>
            <a:ext cx="8458200" cy="762000"/>
          </a:xfrm>
        </p:spPr>
        <p:txBody>
          <a:bodyPr/>
          <a:lstStyle/>
          <a:p>
            <a:pPr>
              <a:defRPr/>
            </a:pPr>
            <a:r>
              <a:rPr lang="en-US" sz="3200" dirty="0"/>
              <a:t>Online Informative References</a:t>
            </a:r>
            <a:br>
              <a:rPr lang="en-US" sz="3200" dirty="0">
                <a:cs typeface="+mj-cs"/>
              </a:rPr>
            </a:br>
            <a:r>
              <a:rPr lang="en-US" sz="2000" b="0" i="1" dirty="0">
                <a:cs typeface="+mj-cs"/>
              </a:rPr>
              <a:t>https://www.nist.gov/cyberframework/informative-references</a:t>
            </a:r>
            <a:endParaRPr lang="en-US" sz="2800" b="0" i="1" dirty="0">
              <a:cs typeface="+mj-cs"/>
            </a:endParaRPr>
          </a:p>
        </p:txBody>
      </p:sp>
      <p:sp>
        <p:nvSpPr>
          <p:cNvPr id="5" name="Slide Number Placeholder 4"/>
          <p:cNvSpPr>
            <a:spLocks noGrp="1"/>
          </p:cNvSpPr>
          <p:nvPr>
            <p:ph type="sldNum" sz="quarter" idx="12"/>
          </p:nvPr>
        </p:nvSpPr>
        <p:spPr>
          <a:xfrm>
            <a:off x="6553200" y="6620116"/>
            <a:ext cx="2133600" cy="365125"/>
          </a:xfrm>
        </p:spPr>
        <p:txBody>
          <a:bodyPr/>
          <a:lstStyle/>
          <a:p>
            <a:pPr defTabSz="914400"/>
            <a:fld id="{C90B5FB4-1AE6-4CC4-B374-7CA8E5916470}" type="slidenum">
              <a:rPr lang="en-US" smtClean="0">
                <a:solidFill>
                  <a:prstClr val="black">
                    <a:tint val="75000"/>
                  </a:prstClr>
                </a:solidFill>
              </a:rPr>
              <a:pPr defTabSz="914400"/>
              <a:t>40</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6AFB2C1B-352F-EA49-B9EC-35B6197B2BE7}"/>
              </a:ext>
            </a:extLst>
          </p:cNvPr>
          <p:cNvPicPr>
            <a:picLocks noChangeAspect="1"/>
          </p:cNvPicPr>
          <p:nvPr/>
        </p:nvPicPr>
        <p:blipFill rotWithShape="1">
          <a:blip r:embed="rId2"/>
          <a:srcRect t="65803" r="68462"/>
          <a:stretch/>
        </p:blipFill>
        <p:spPr>
          <a:xfrm>
            <a:off x="2298608" y="3534509"/>
            <a:ext cx="4254592" cy="3001837"/>
          </a:xfrm>
          <a:prstGeom prst="rect">
            <a:avLst/>
          </a:prstGeom>
        </p:spPr>
      </p:pic>
      <p:sp>
        <p:nvSpPr>
          <p:cNvPr id="6" name="Rectangle 5">
            <a:extLst>
              <a:ext uri="{FF2B5EF4-FFF2-40B4-BE49-F238E27FC236}">
                <a16:creationId xmlns:a16="http://schemas.microsoft.com/office/drawing/2014/main" id="{842D457A-2F68-4242-BD87-1EEEEC2B074F}"/>
              </a:ext>
            </a:extLst>
          </p:cNvPr>
          <p:cNvSpPr/>
          <p:nvPr/>
        </p:nvSpPr>
        <p:spPr>
          <a:xfrm>
            <a:off x="2497015" y="4818552"/>
            <a:ext cx="2725615" cy="56234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330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400"/>
            <a:fld id="{C90B5FB4-1AE6-4CC4-B374-7CA8E5916470}" type="slidenum">
              <a:rPr lang="en-US" smtClean="0">
                <a:solidFill>
                  <a:prstClr val="black">
                    <a:tint val="75000"/>
                  </a:prstClr>
                </a:solidFill>
              </a:rPr>
              <a:pPr defTabSz="914400"/>
              <a:t>41</a:t>
            </a:fld>
            <a:endParaRPr lang="en-US" dirty="0">
              <a:solidFill>
                <a:prstClr val="black">
                  <a:tint val="75000"/>
                </a:prstClr>
              </a:solidFill>
            </a:endParaRPr>
          </a:p>
        </p:txBody>
      </p:sp>
      <p:sp>
        <p:nvSpPr>
          <p:cNvPr id="6" name="Title 5"/>
          <p:cNvSpPr txBox="1">
            <a:spLocks/>
          </p:cNvSpPr>
          <p:nvPr/>
        </p:nvSpPr>
        <p:spPr>
          <a:xfrm>
            <a:off x="228600" y="544052"/>
            <a:ext cx="8458200" cy="571500"/>
          </a:xfrm>
          <a:prstGeom prst="rect">
            <a:avLst/>
          </a:prstGeom>
        </p:spPr>
        <p:txBody>
          <a:bodyPr vert="horz" lIns="91440" tIns="45720" rIns="91440" bIns="45720" rtlCol="0" anchor="b">
            <a:noAutofit/>
          </a:bodyPr>
          <a:lstStyle>
            <a:lvl1pPr algn="l" defTabSz="914400" rtl="0" eaLnBrk="1" latinLnBrk="0" hangingPunct="1">
              <a:lnSpc>
                <a:spcPts val="2600"/>
              </a:lnSpc>
              <a:spcBef>
                <a:spcPct val="0"/>
              </a:spcBef>
              <a:buNone/>
              <a:defRPr sz="2400" b="1" u="none" kern="1200"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r>
              <a:rPr lang="en-US" sz="3200" dirty="0"/>
              <a:t>Core </a:t>
            </a:r>
            <a:r>
              <a:rPr lang="mr-IN" sz="3200" dirty="0"/>
              <a:t>–</a:t>
            </a:r>
            <a:r>
              <a:rPr lang="en-US" sz="3200" dirty="0"/>
              <a:t> Example</a:t>
            </a:r>
            <a:r>
              <a:rPr lang="en-US" sz="3200" baseline="30000" dirty="0"/>
              <a:t>1.1</a:t>
            </a:r>
          </a:p>
          <a:p>
            <a:r>
              <a:rPr lang="en-US" sz="2000" b="0" i="1" dirty="0"/>
              <a:t>Cybersecurity Framework Component</a:t>
            </a:r>
            <a:endParaRPr lang="en-US" sz="2000" dirty="0"/>
          </a:p>
        </p:txBody>
      </p:sp>
      <p:pic>
        <p:nvPicPr>
          <p:cNvPr id="4" name="Picture 3">
            <a:extLst>
              <a:ext uri="{FF2B5EF4-FFF2-40B4-BE49-F238E27FC236}">
                <a16:creationId xmlns:a16="http://schemas.microsoft.com/office/drawing/2014/main" id="{66014A1D-7DBA-4549-8A65-E1BB4D4ED502}"/>
              </a:ext>
            </a:extLst>
          </p:cNvPr>
          <p:cNvPicPr>
            <a:picLocks noChangeAspect="1"/>
          </p:cNvPicPr>
          <p:nvPr/>
        </p:nvPicPr>
        <p:blipFill>
          <a:blip r:embed="rId3"/>
          <a:stretch>
            <a:fillRect/>
          </a:stretch>
        </p:blipFill>
        <p:spPr>
          <a:xfrm>
            <a:off x="3447918" y="1772942"/>
            <a:ext cx="5685198" cy="2842599"/>
          </a:xfrm>
          <a:prstGeom prst="rect">
            <a:avLst/>
          </a:prstGeom>
        </p:spPr>
      </p:pic>
      <p:pic>
        <p:nvPicPr>
          <p:cNvPr id="5" name="Picture 4">
            <a:extLst>
              <a:ext uri="{FF2B5EF4-FFF2-40B4-BE49-F238E27FC236}">
                <a16:creationId xmlns:a16="http://schemas.microsoft.com/office/drawing/2014/main" id="{A5DFBF28-B479-634A-80C8-465DB29EDEDB}"/>
              </a:ext>
            </a:extLst>
          </p:cNvPr>
          <p:cNvPicPr>
            <a:picLocks noChangeAspect="1"/>
          </p:cNvPicPr>
          <p:nvPr/>
        </p:nvPicPr>
        <p:blipFill>
          <a:blip r:embed="rId4"/>
          <a:stretch>
            <a:fillRect/>
          </a:stretch>
        </p:blipFill>
        <p:spPr>
          <a:xfrm>
            <a:off x="3460088" y="4614702"/>
            <a:ext cx="5673026" cy="1138636"/>
          </a:xfrm>
          <a:prstGeom prst="rect">
            <a:avLst/>
          </a:prstGeom>
        </p:spPr>
      </p:pic>
      <p:pic>
        <p:nvPicPr>
          <p:cNvPr id="12" name="Picture 11">
            <a:extLst>
              <a:ext uri="{FF2B5EF4-FFF2-40B4-BE49-F238E27FC236}">
                <a16:creationId xmlns:a16="http://schemas.microsoft.com/office/drawing/2014/main" id="{D943AD50-AA0F-5E4E-A20A-E9D501E8F848}"/>
              </a:ext>
            </a:extLst>
          </p:cNvPr>
          <p:cNvPicPr>
            <a:picLocks noChangeAspect="1"/>
          </p:cNvPicPr>
          <p:nvPr/>
        </p:nvPicPr>
        <p:blipFill>
          <a:blip r:embed="rId5"/>
          <a:stretch>
            <a:fillRect/>
          </a:stretch>
        </p:blipFill>
        <p:spPr>
          <a:xfrm>
            <a:off x="0" y="1778000"/>
            <a:ext cx="3470974" cy="4220029"/>
          </a:xfrm>
          <a:prstGeom prst="rect">
            <a:avLst/>
          </a:prstGeom>
        </p:spPr>
      </p:pic>
      <p:sp>
        <p:nvSpPr>
          <p:cNvPr id="14" name="Rectangle 13">
            <a:extLst>
              <a:ext uri="{FF2B5EF4-FFF2-40B4-BE49-F238E27FC236}">
                <a16:creationId xmlns:a16="http://schemas.microsoft.com/office/drawing/2014/main" id="{D0D06B9A-A7EA-934C-B488-9DC6869A723F}"/>
              </a:ext>
            </a:extLst>
          </p:cNvPr>
          <p:cNvSpPr/>
          <p:nvPr/>
        </p:nvSpPr>
        <p:spPr>
          <a:xfrm>
            <a:off x="0" y="5767220"/>
            <a:ext cx="3892830" cy="1079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51140A1-49AF-074F-B9C8-2E9A1923EC28}"/>
              </a:ext>
            </a:extLst>
          </p:cNvPr>
          <p:cNvPicPr>
            <a:picLocks noChangeAspect="1"/>
          </p:cNvPicPr>
          <p:nvPr/>
        </p:nvPicPr>
        <p:blipFill>
          <a:blip r:embed="rId6"/>
          <a:stretch>
            <a:fillRect/>
          </a:stretch>
        </p:blipFill>
        <p:spPr>
          <a:xfrm>
            <a:off x="0" y="1434110"/>
            <a:ext cx="9144000" cy="360000"/>
          </a:xfrm>
          <a:prstGeom prst="rect">
            <a:avLst/>
          </a:prstGeom>
        </p:spPr>
      </p:pic>
    </p:spTree>
    <p:extLst>
      <p:ext uri="{BB962C8B-B14F-4D97-AF65-F5344CB8AC3E}">
        <p14:creationId xmlns:p14="http://schemas.microsoft.com/office/powerpoint/2010/main" val="92991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73508"/>
            <a:ext cx="8458200" cy="762000"/>
          </a:xfrm>
        </p:spPr>
        <p:txBody>
          <a:bodyPr/>
          <a:lstStyle/>
          <a:p>
            <a:r>
              <a:rPr lang="en-US" sz="3200" dirty="0"/>
              <a:t>Relationship Types</a:t>
            </a:r>
            <a:br>
              <a:rPr lang="en-US" sz="3200" dirty="0"/>
            </a:br>
            <a:r>
              <a:rPr lang="en-US" sz="1800" b="0" i="1" dirty="0"/>
              <a:t>Online Informative References</a:t>
            </a:r>
            <a:endParaRPr lang="en-US" sz="1600" b="0" i="1" dirty="0"/>
          </a:p>
        </p:txBody>
      </p:sp>
      <p:sp>
        <p:nvSpPr>
          <p:cNvPr id="5" name="Slide Number Placeholder 4"/>
          <p:cNvSpPr>
            <a:spLocks noGrp="1"/>
          </p:cNvSpPr>
          <p:nvPr>
            <p:ph type="sldNum" sz="quarter" idx="12"/>
          </p:nvPr>
        </p:nvSpPr>
        <p:spPr>
          <a:xfrm>
            <a:off x="6553200" y="6414408"/>
            <a:ext cx="2133600" cy="365125"/>
          </a:xfrm>
        </p:spPr>
        <p:txBody>
          <a:bodyPr/>
          <a:lstStyle/>
          <a:p>
            <a:pPr defTabSz="914400"/>
            <a:fld id="{C90B5FB4-1AE6-4CC4-B374-7CA8E5916470}" type="slidenum">
              <a:rPr lang="en-US" smtClean="0">
                <a:solidFill>
                  <a:prstClr val="black">
                    <a:tint val="75000"/>
                  </a:prstClr>
                </a:solidFill>
              </a:rPr>
              <a:pPr defTabSz="914400"/>
              <a:t>42</a:t>
            </a:fld>
            <a:endParaRPr lang="en-US" dirty="0">
              <a:solidFill>
                <a:prstClr val="black">
                  <a:tint val="75000"/>
                </a:prstClr>
              </a:solidFill>
            </a:endParaRPr>
          </a:p>
        </p:txBody>
      </p:sp>
      <p:sp>
        <p:nvSpPr>
          <p:cNvPr id="15" name="TextBox 14">
            <a:extLst>
              <a:ext uri="{FF2B5EF4-FFF2-40B4-BE49-F238E27FC236}">
                <a16:creationId xmlns:a16="http://schemas.microsoft.com/office/drawing/2014/main" id="{07E4173A-EB9B-0846-8772-05683E20B173}"/>
              </a:ext>
            </a:extLst>
          </p:cNvPr>
          <p:cNvSpPr txBox="1"/>
          <p:nvPr/>
        </p:nvSpPr>
        <p:spPr>
          <a:xfrm>
            <a:off x="4146040" y="5002115"/>
            <a:ext cx="2650919" cy="923330"/>
          </a:xfrm>
          <a:prstGeom prst="rect">
            <a:avLst/>
          </a:prstGeom>
          <a:noFill/>
        </p:spPr>
        <p:txBody>
          <a:bodyPr wrap="none" rtlCol="0">
            <a:spAutoFit/>
          </a:bodyPr>
          <a:lstStyle/>
          <a:p>
            <a:pPr algn="ctr"/>
            <a:r>
              <a:rPr lang="en-US" b="1" dirty="0"/>
              <a:t>Key</a:t>
            </a:r>
          </a:p>
          <a:p>
            <a:pPr algn="ctr"/>
            <a:r>
              <a:rPr lang="en-US" dirty="0"/>
              <a:t>Framework – blue</a:t>
            </a:r>
          </a:p>
          <a:p>
            <a:pPr algn="ctr"/>
            <a:r>
              <a:rPr lang="en-US" dirty="0"/>
              <a:t>Reference Document - red</a:t>
            </a:r>
          </a:p>
        </p:txBody>
      </p:sp>
      <p:grpSp>
        <p:nvGrpSpPr>
          <p:cNvPr id="12" name="Group 11">
            <a:extLst>
              <a:ext uri="{FF2B5EF4-FFF2-40B4-BE49-F238E27FC236}">
                <a16:creationId xmlns:a16="http://schemas.microsoft.com/office/drawing/2014/main" id="{FDBA43D5-0AB9-5A43-B669-A5AB80A5E4CA}"/>
              </a:ext>
            </a:extLst>
          </p:cNvPr>
          <p:cNvGrpSpPr/>
          <p:nvPr/>
        </p:nvGrpSpPr>
        <p:grpSpPr>
          <a:xfrm>
            <a:off x="47876" y="1546734"/>
            <a:ext cx="9032962" cy="2966421"/>
            <a:chOff x="47876" y="1546734"/>
            <a:chExt cx="9032962" cy="2966421"/>
          </a:xfrm>
        </p:grpSpPr>
        <p:grpSp>
          <p:nvGrpSpPr>
            <p:cNvPr id="8" name="Group 7">
              <a:extLst>
                <a:ext uri="{FF2B5EF4-FFF2-40B4-BE49-F238E27FC236}">
                  <a16:creationId xmlns:a16="http://schemas.microsoft.com/office/drawing/2014/main" id="{57C7A08D-CE2C-A847-B8E4-10651110A92B}"/>
                </a:ext>
              </a:extLst>
            </p:cNvPr>
            <p:cNvGrpSpPr>
              <a:grpSpLocks noChangeAspect="1"/>
            </p:cNvGrpSpPr>
            <p:nvPr/>
          </p:nvGrpSpPr>
          <p:grpSpPr>
            <a:xfrm>
              <a:off x="3927891" y="2807207"/>
              <a:ext cx="1276960" cy="1280160"/>
              <a:chOff x="4952164" y="1841074"/>
              <a:chExt cx="1389888" cy="1393371"/>
            </a:xfrm>
          </p:grpSpPr>
          <p:sp>
            <p:nvSpPr>
              <p:cNvPr id="14" name="Oval 13">
                <a:extLst>
                  <a:ext uri="{FF2B5EF4-FFF2-40B4-BE49-F238E27FC236}">
                    <a16:creationId xmlns:a16="http://schemas.microsoft.com/office/drawing/2014/main" id="{F86FA6CB-5801-2644-9358-6B415AE71278}"/>
                  </a:ext>
                </a:extLst>
              </p:cNvPr>
              <p:cNvSpPr>
                <a:spLocks noChangeAspect="1"/>
              </p:cNvSpPr>
              <p:nvPr/>
            </p:nvSpPr>
            <p:spPr>
              <a:xfrm>
                <a:off x="4955638" y="1841074"/>
                <a:ext cx="1386414" cy="1389888"/>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D7EBE1-F4E6-AD48-8BBB-EC87EA539268}"/>
                  </a:ext>
                </a:extLst>
              </p:cNvPr>
              <p:cNvSpPr>
                <a:spLocks noChangeAspect="1"/>
              </p:cNvSpPr>
              <p:nvPr/>
            </p:nvSpPr>
            <p:spPr>
              <a:xfrm>
                <a:off x="4952164" y="1841074"/>
                <a:ext cx="1389888" cy="1393371"/>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0A5B8343-357F-664B-B2D2-597575073EB4}"/>
                </a:ext>
              </a:extLst>
            </p:cNvPr>
            <p:cNvGrpSpPr>
              <a:grpSpLocks noChangeAspect="1"/>
            </p:cNvGrpSpPr>
            <p:nvPr/>
          </p:nvGrpSpPr>
          <p:grpSpPr>
            <a:xfrm>
              <a:off x="314490" y="2806524"/>
              <a:ext cx="1278325" cy="1281526"/>
              <a:chOff x="385744" y="1654411"/>
              <a:chExt cx="1641809" cy="1645920"/>
            </a:xfrm>
          </p:grpSpPr>
          <p:sp>
            <p:nvSpPr>
              <p:cNvPr id="13" name="Oval 12">
                <a:extLst>
                  <a:ext uri="{FF2B5EF4-FFF2-40B4-BE49-F238E27FC236}">
                    <a16:creationId xmlns:a16="http://schemas.microsoft.com/office/drawing/2014/main" id="{104E0A5D-E10D-934E-B7CF-E745D1B1C617}"/>
                  </a:ext>
                </a:extLst>
              </p:cNvPr>
              <p:cNvSpPr>
                <a:spLocks noChangeAspect="1"/>
              </p:cNvSpPr>
              <p:nvPr/>
            </p:nvSpPr>
            <p:spPr>
              <a:xfrm>
                <a:off x="385745" y="1654411"/>
                <a:ext cx="1641808" cy="164592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33E8F42-7564-8A49-847E-AD704E137EC8}"/>
                  </a:ext>
                </a:extLst>
              </p:cNvPr>
              <p:cNvSpPr>
                <a:spLocks noChangeAspect="1"/>
              </p:cNvSpPr>
              <p:nvPr/>
            </p:nvSpPr>
            <p:spPr>
              <a:xfrm>
                <a:off x="385744" y="1805403"/>
                <a:ext cx="1389888" cy="1393371"/>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F87763A1-C67D-6B40-9EAD-0978DED8A0DF}"/>
                </a:ext>
              </a:extLst>
            </p:cNvPr>
            <p:cNvGrpSpPr>
              <a:grpSpLocks noChangeAspect="1"/>
            </p:cNvGrpSpPr>
            <p:nvPr/>
          </p:nvGrpSpPr>
          <p:grpSpPr>
            <a:xfrm>
              <a:off x="5730456" y="2807207"/>
              <a:ext cx="1276962" cy="1280160"/>
              <a:chOff x="7298581" y="1652576"/>
              <a:chExt cx="1641808" cy="1645920"/>
            </a:xfrm>
          </p:grpSpPr>
          <p:sp>
            <p:nvSpPr>
              <p:cNvPr id="17" name="Oval 16">
                <a:extLst>
                  <a:ext uri="{FF2B5EF4-FFF2-40B4-BE49-F238E27FC236}">
                    <a16:creationId xmlns:a16="http://schemas.microsoft.com/office/drawing/2014/main" id="{4461813C-0072-5247-AC97-1159B12F8820}"/>
                  </a:ext>
                </a:extLst>
              </p:cNvPr>
              <p:cNvSpPr>
                <a:spLocks noChangeAspect="1"/>
              </p:cNvSpPr>
              <p:nvPr/>
            </p:nvSpPr>
            <p:spPr>
              <a:xfrm>
                <a:off x="7298581" y="1652576"/>
                <a:ext cx="1641808" cy="1645920"/>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85E0EEF-71C0-B646-BBEE-09ABE5BC4DF2}"/>
                  </a:ext>
                </a:extLst>
              </p:cNvPr>
              <p:cNvSpPr>
                <a:spLocks noChangeAspect="1"/>
              </p:cNvSpPr>
              <p:nvPr/>
            </p:nvSpPr>
            <p:spPr>
              <a:xfrm>
                <a:off x="7533605" y="1805403"/>
                <a:ext cx="1389888" cy="1393371"/>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1A498BB-FE61-264D-8575-7E88B3594812}"/>
                </a:ext>
              </a:extLst>
            </p:cNvPr>
            <p:cNvGrpSpPr>
              <a:grpSpLocks noChangeAspect="1"/>
            </p:cNvGrpSpPr>
            <p:nvPr/>
          </p:nvGrpSpPr>
          <p:grpSpPr>
            <a:xfrm>
              <a:off x="1964047" y="2807207"/>
              <a:ext cx="1556990" cy="1280160"/>
              <a:chOff x="2647885" y="1887467"/>
              <a:chExt cx="1694682" cy="1393371"/>
            </a:xfrm>
          </p:grpSpPr>
          <p:sp>
            <p:nvSpPr>
              <p:cNvPr id="25" name="Oval 24">
                <a:extLst>
                  <a:ext uri="{FF2B5EF4-FFF2-40B4-BE49-F238E27FC236}">
                    <a16:creationId xmlns:a16="http://schemas.microsoft.com/office/drawing/2014/main" id="{AE753524-52F2-D848-8C27-4401B6DFCF2B}"/>
                  </a:ext>
                </a:extLst>
              </p:cNvPr>
              <p:cNvSpPr>
                <a:spLocks noChangeAspect="1"/>
              </p:cNvSpPr>
              <p:nvPr/>
            </p:nvSpPr>
            <p:spPr>
              <a:xfrm>
                <a:off x="2956153" y="1887467"/>
                <a:ext cx="1386414" cy="1389888"/>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26717FF-32C5-684E-9363-81FD0305437E}"/>
                  </a:ext>
                </a:extLst>
              </p:cNvPr>
              <p:cNvSpPr>
                <a:spLocks noChangeAspect="1"/>
              </p:cNvSpPr>
              <p:nvPr/>
            </p:nvSpPr>
            <p:spPr>
              <a:xfrm>
                <a:off x="2647885" y="1887467"/>
                <a:ext cx="1389888" cy="1393371"/>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AB8C3783-79B0-8E4F-99E4-F0A7DBAB3A85}"/>
                </a:ext>
              </a:extLst>
            </p:cNvPr>
            <p:cNvGrpSpPr>
              <a:grpSpLocks noChangeAspect="1"/>
            </p:cNvGrpSpPr>
            <p:nvPr/>
          </p:nvGrpSpPr>
          <p:grpSpPr>
            <a:xfrm>
              <a:off x="7760273" y="2584543"/>
              <a:ext cx="820907" cy="1725489"/>
              <a:chOff x="1555097" y="2222007"/>
              <a:chExt cx="1051178" cy="2209511"/>
            </a:xfrm>
          </p:grpSpPr>
          <p:sp>
            <p:nvSpPr>
              <p:cNvPr id="29" name="Oval 28">
                <a:extLst>
                  <a:ext uri="{FF2B5EF4-FFF2-40B4-BE49-F238E27FC236}">
                    <a16:creationId xmlns:a16="http://schemas.microsoft.com/office/drawing/2014/main" id="{BB51BAAE-3C91-EC4B-ABE1-C29D0397EFE7}"/>
                  </a:ext>
                </a:extLst>
              </p:cNvPr>
              <p:cNvSpPr>
                <a:spLocks noChangeAspect="1"/>
              </p:cNvSpPr>
              <p:nvPr/>
            </p:nvSpPr>
            <p:spPr>
              <a:xfrm>
                <a:off x="1555097" y="3377708"/>
                <a:ext cx="1051178" cy="105381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00C4D7C-6F9E-2C42-95FC-0F116DDA6C70}"/>
                  </a:ext>
                </a:extLst>
              </p:cNvPr>
              <p:cNvSpPr>
                <a:spLocks noChangeAspect="1"/>
              </p:cNvSpPr>
              <p:nvPr/>
            </p:nvSpPr>
            <p:spPr>
              <a:xfrm>
                <a:off x="1555098" y="2222007"/>
                <a:ext cx="1051177" cy="1053811"/>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82AEB826-5193-F14D-BBA6-207DCED13F38}"/>
                </a:ext>
              </a:extLst>
            </p:cNvPr>
            <p:cNvSpPr/>
            <p:nvPr/>
          </p:nvSpPr>
          <p:spPr>
            <a:xfrm>
              <a:off x="47876" y="1546738"/>
              <a:ext cx="1810512" cy="296641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82C28DB-4D82-654C-A2D4-B5F9AD517A28}"/>
                </a:ext>
              </a:extLst>
            </p:cNvPr>
            <p:cNvSpPr/>
            <p:nvPr/>
          </p:nvSpPr>
          <p:spPr>
            <a:xfrm>
              <a:off x="1848544" y="1546734"/>
              <a:ext cx="1810512" cy="296641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1262E8F-F8E0-284D-ACB1-F8E4611C8A9D}"/>
                </a:ext>
              </a:extLst>
            </p:cNvPr>
            <p:cNvSpPr/>
            <p:nvPr/>
          </p:nvSpPr>
          <p:spPr>
            <a:xfrm>
              <a:off x="3655668" y="1546734"/>
              <a:ext cx="1810512" cy="296641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D6681AF-0791-6545-83E1-75C7DF15875F}"/>
                </a:ext>
              </a:extLst>
            </p:cNvPr>
            <p:cNvSpPr/>
            <p:nvPr/>
          </p:nvSpPr>
          <p:spPr>
            <a:xfrm>
              <a:off x="5459993" y="1546735"/>
              <a:ext cx="1810512" cy="296641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9CCA3E8-A9BB-304D-AA39-1B47CA650513}"/>
                </a:ext>
              </a:extLst>
            </p:cNvPr>
            <p:cNvSpPr/>
            <p:nvPr/>
          </p:nvSpPr>
          <p:spPr>
            <a:xfrm>
              <a:off x="7270326" y="1546734"/>
              <a:ext cx="1810512" cy="296641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463DA6BB-B39D-9D42-A89E-EA2B4DCC55A2}"/>
                </a:ext>
              </a:extLst>
            </p:cNvPr>
            <p:cNvSpPr txBox="1"/>
            <p:nvPr/>
          </p:nvSpPr>
          <p:spPr>
            <a:xfrm>
              <a:off x="3954126" y="1558268"/>
              <a:ext cx="1141659" cy="523220"/>
            </a:xfrm>
            <a:prstGeom prst="rect">
              <a:avLst/>
            </a:prstGeom>
            <a:noFill/>
          </p:spPr>
          <p:txBody>
            <a:bodyPr wrap="none" rtlCol="0">
              <a:spAutoFit/>
            </a:bodyPr>
            <a:lstStyle/>
            <a:p>
              <a:pPr algn="ctr"/>
              <a:r>
                <a:rPr lang="en-US" sz="2800" b="1" dirty="0"/>
                <a:t>Case 3</a:t>
              </a:r>
            </a:p>
          </p:txBody>
        </p:sp>
        <p:sp>
          <p:nvSpPr>
            <p:cNvPr id="43" name="TextBox 42">
              <a:extLst>
                <a:ext uri="{FF2B5EF4-FFF2-40B4-BE49-F238E27FC236}">
                  <a16:creationId xmlns:a16="http://schemas.microsoft.com/office/drawing/2014/main" id="{4FF8F8E1-A307-3648-8961-70513103B881}"/>
                </a:ext>
              </a:extLst>
            </p:cNvPr>
            <p:cNvSpPr txBox="1"/>
            <p:nvPr/>
          </p:nvSpPr>
          <p:spPr>
            <a:xfrm>
              <a:off x="7594887" y="1558268"/>
              <a:ext cx="1141659" cy="523220"/>
            </a:xfrm>
            <a:prstGeom prst="rect">
              <a:avLst/>
            </a:prstGeom>
            <a:noFill/>
          </p:spPr>
          <p:txBody>
            <a:bodyPr wrap="none" rtlCol="0">
              <a:spAutoFit/>
            </a:bodyPr>
            <a:lstStyle/>
            <a:p>
              <a:pPr algn="ctr"/>
              <a:r>
                <a:rPr lang="en-US" sz="2800" b="1" dirty="0"/>
                <a:t>Case 5</a:t>
              </a:r>
            </a:p>
          </p:txBody>
        </p:sp>
        <p:sp>
          <p:nvSpPr>
            <p:cNvPr id="44" name="TextBox 43">
              <a:extLst>
                <a:ext uri="{FF2B5EF4-FFF2-40B4-BE49-F238E27FC236}">
                  <a16:creationId xmlns:a16="http://schemas.microsoft.com/office/drawing/2014/main" id="{1E44DAB3-6D16-BF4F-9522-B42F053A86E3}"/>
                </a:ext>
              </a:extLst>
            </p:cNvPr>
            <p:cNvSpPr txBox="1"/>
            <p:nvPr/>
          </p:nvSpPr>
          <p:spPr>
            <a:xfrm>
              <a:off x="337379" y="1558268"/>
              <a:ext cx="1141659" cy="523220"/>
            </a:xfrm>
            <a:prstGeom prst="rect">
              <a:avLst/>
            </a:prstGeom>
            <a:noFill/>
          </p:spPr>
          <p:txBody>
            <a:bodyPr wrap="none" rtlCol="0">
              <a:spAutoFit/>
            </a:bodyPr>
            <a:lstStyle/>
            <a:p>
              <a:pPr algn="ctr"/>
              <a:r>
                <a:rPr lang="en-US" sz="2800" b="1" dirty="0"/>
                <a:t>Case 1</a:t>
              </a:r>
            </a:p>
          </p:txBody>
        </p:sp>
        <p:sp>
          <p:nvSpPr>
            <p:cNvPr id="45" name="TextBox 44">
              <a:extLst>
                <a:ext uri="{FF2B5EF4-FFF2-40B4-BE49-F238E27FC236}">
                  <a16:creationId xmlns:a16="http://schemas.microsoft.com/office/drawing/2014/main" id="{E362ED9D-FE19-FE4E-983F-E68EFBDFBA90}"/>
                </a:ext>
              </a:extLst>
            </p:cNvPr>
            <p:cNvSpPr txBox="1"/>
            <p:nvPr/>
          </p:nvSpPr>
          <p:spPr>
            <a:xfrm>
              <a:off x="2145753" y="1558268"/>
              <a:ext cx="1141659" cy="523220"/>
            </a:xfrm>
            <a:prstGeom prst="rect">
              <a:avLst/>
            </a:prstGeom>
            <a:noFill/>
          </p:spPr>
          <p:txBody>
            <a:bodyPr wrap="none" rtlCol="0">
              <a:spAutoFit/>
            </a:bodyPr>
            <a:lstStyle/>
            <a:p>
              <a:pPr algn="ctr"/>
              <a:r>
                <a:rPr lang="en-US" sz="2800" b="1" dirty="0"/>
                <a:t>Case 2</a:t>
              </a:r>
            </a:p>
          </p:txBody>
        </p:sp>
        <p:sp>
          <p:nvSpPr>
            <p:cNvPr id="46" name="TextBox 45">
              <a:extLst>
                <a:ext uri="{FF2B5EF4-FFF2-40B4-BE49-F238E27FC236}">
                  <a16:creationId xmlns:a16="http://schemas.microsoft.com/office/drawing/2014/main" id="{C68BD5AE-05EE-374C-9571-3E22ADEA6FD9}"/>
                </a:ext>
              </a:extLst>
            </p:cNvPr>
            <p:cNvSpPr txBox="1"/>
            <p:nvPr/>
          </p:nvSpPr>
          <p:spPr>
            <a:xfrm>
              <a:off x="5780902" y="1558268"/>
              <a:ext cx="1141659" cy="523220"/>
            </a:xfrm>
            <a:prstGeom prst="rect">
              <a:avLst/>
            </a:prstGeom>
            <a:noFill/>
          </p:spPr>
          <p:txBody>
            <a:bodyPr wrap="none" rtlCol="0">
              <a:spAutoFit/>
            </a:bodyPr>
            <a:lstStyle/>
            <a:p>
              <a:pPr algn="ctr"/>
              <a:r>
                <a:rPr lang="en-US" sz="2800" b="1" dirty="0"/>
                <a:t>Case 4</a:t>
              </a:r>
            </a:p>
          </p:txBody>
        </p:sp>
        <p:sp>
          <p:nvSpPr>
            <p:cNvPr id="47" name="TextBox 46">
              <a:extLst>
                <a:ext uri="{FF2B5EF4-FFF2-40B4-BE49-F238E27FC236}">
                  <a16:creationId xmlns:a16="http://schemas.microsoft.com/office/drawing/2014/main" id="{F59D8FC2-D30E-E94C-B998-DE610DE287E4}"/>
                </a:ext>
              </a:extLst>
            </p:cNvPr>
            <p:cNvSpPr txBox="1"/>
            <p:nvPr/>
          </p:nvSpPr>
          <p:spPr>
            <a:xfrm>
              <a:off x="3820852" y="2105006"/>
              <a:ext cx="1443087" cy="369332"/>
            </a:xfrm>
            <a:prstGeom prst="rect">
              <a:avLst/>
            </a:prstGeom>
            <a:noFill/>
          </p:spPr>
          <p:txBody>
            <a:bodyPr wrap="none" rtlCol="0">
              <a:spAutoFit/>
            </a:bodyPr>
            <a:lstStyle/>
            <a:p>
              <a:pPr algn="ctr"/>
              <a:r>
                <a:rPr lang="en-US" b="1" dirty="0"/>
                <a:t>Equivalent to</a:t>
              </a:r>
            </a:p>
          </p:txBody>
        </p:sp>
        <p:sp>
          <p:nvSpPr>
            <p:cNvPr id="48" name="TextBox 47">
              <a:extLst>
                <a:ext uri="{FF2B5EF4-FFF2-40B4-BE49-F238E27FC236}">
                  <a16:creationId xmlns:a16="http://schemas.microsoft.com/office/drawing/2014/main" id="{E619CF80-DFEC-F245-A7B9-017A16F7081F}"/>
                </a:ext>
              </a:extLst>
            </p:cNvPr>
            <p:cNvSpPr txBox="1"/>
            <p:nvPr/>
          </p:nvSpPr>
          <p:spPr>
            <a:xfrm>
              <a:off x="7420031" y="2105006"/>
              <a:ext cx="1526252" cy="369332"/>
            </a:xfrm>
            <a:prstGeom prst="rect">
              <a:avLst/>
            </a:prstGeom>
            <a:noFill/>
          </p:spPr>
          <p:txBody>
            <a:bodyPr wrap="none" rtlCol="0">
              <a:spAutoFit/>
            </a:bodyPr>
            <a:lstStyle/>
            <a:p>
              <a:pPr algn="ctr"/>
              <a:r>
                <a:rPr lang="en-US" b="1" dirty="0"/>
                <a:t>Not related to</a:t>
              </a:r>
            </a:p>
          </p:txBody>
        </p:sp>
        <p:sp>
          <p:nvSpPr>
            <p:cNvPr id="49" name="TextBox 48">
              <a:extLst>
                <a:ext uri="{FF2B5EF4-FFF2-40B4-BE49-F238E27FC236}">
                  <a16:creationId xmlns:a16="http://schemas.microsoft.com/office/drawing/2014/main" id="{DCC7E660-8955-E44B-82CE-10A8EB17141F}"/>
                </a:ext>
              </a:extLst>
            </p:cNvPr>
            <p:cNvSpPr txBox="1"/>
            <p:nvPr/>
          </p:nvSpPr>
          <p:spPr>
            <a:xfrm>
              <a:off x="388258" y="2105006"/>
              <a:ext cx="1074781" cy="369332"/>
            </a:xfrm>
            <a:prstGeom prst="rect">
              <a:avLst/>
            </a:prstGeom>
            <a:noFill/>
          </p:spPr>
          <p:txBody>
            <a:bodyPr wrap="none" rtlCol="0">
              <a:spAutoFit/>
            </a:bodyPr>
            <a:lstStyle/>
            <a:p>
              <a:pPr algn="ctr"/>
              <a:r>
                <a:rPr lang="en-US" b="1" dirty="0"/>
                <a:t>Subset of</a:t>
              </a:r>
            </a:p>
          </p:txBody>
        </p:sp>
        <p:sp>
          <p:nvSpPr>
            <p:cNvPr id="50" name="TextBox 49">
              <a:extLst>
                <a:ext uri="{FF2B5EF4-FFF2-40B4-BE49-F238E27FC236}">
                  <a16:creationId xmlns:a16="http://schemas.microsoft.com/office/drawing/2014/main" id="{6B3CAC34-373F-B442-ADC4-0D07A1EDBDAA}"/>
                </a:ext>
              </a:extLst>
            </p:cNvPr>
            <p:cNvSpPr txBox="1"/>
            <p:nvPr/>
          </p:nvSpPr>
          <p:spPr>
            <a:xfrm>
              <a:off x="1955759" y="2105006"/>
              <a:ext cx="1597169" cy="369332"/>
            </a:xfrm>
            <a:prstGeom prst="rect">
              <a:avLst/>
            </a:prstGeom>
            <a:noFill/>
          </p:spPr>
          <p:txBody>
            <a:bodyPr wrap="none" rtlCol="0">
              <a:spAutoFit/>
            </a:bodyPr>
            <a:lstStyle/>
            <a:p>
              <a:pPr algn="ctr"/>
              <a:r>
                <a:rPr lang="en-US" b="1" dirty="0"/>
                <a:t>Intersects with</a:t>
              </a:r>
            </a:p>
          </p:txBody>
        </p:sp>
        <p:sp>
          <p:nvSpPr>
            <p:cNvPr id="51" name="TextBox 50">
              <a:extLst>
                <a:ext uri="{FF2B5EF4-FFF2-40B4-BE49-F238E27FC236}">
                  <a16:creationId xmlns:a16="http://schemas.microsoft.com/office/drawing/2014/main" id="{4F380B06-9593-4346-B8C3-C840A0AF8342}"/>
                </a:ext>
              </a:extLst>
            </p:cNvPr>
            <p:cNvSpPr txBox="1"/>
            <p:nvPr/>
          </p:nvSpPr>
          <p:spPr>
            <a:xfrm>
              <a:off x="5734032" y="2105006"/>
              <a:ext cx="1270284" cy="369332"/>
            </a:xfrm>
            <a:prstGeom prst="rect">
              <a:avLst/>
            </a:prstGeom>
            <a:noFill/>
          </p:spPr>
          <p:txBody>
            <a:bodyPr wrap="none" rtlCol="0">
              <a:spAutoFit/>
            </a:bodyPr>
            <a:lstStyle/>
            <a:p>
              <a:pPr algn="ctr"/>
              <a:r>
                <a:rPr lang="en-US" b="1" dirty="0"/>
                <a:t>Superset of</a:t>
              </a:r>
            </a:p>
          </p:txBody>
        </p:sp>
        <p:sp>
          <p:nvSpPr>
            <p:cNvPr id="11" name="TextBox 10">
              <a:extLst>
                <a:ext uri="{FF2B5EF4-FFF2-40B4-BE49-F238E27FC236}">
                  <a16:creationId xmlns:a16="http://schemas.microsoft.com/office/drawing/2014/main" id="{35A949DD-787C-8942-A21C-BD838E45484F}"/>
                </a:ext>
              </a:extLst>
            </p:cNvPr>
            <p:cNvSpPr txBox="1"/>
            <p:nvPr/>
          </p:nvSpPr>
          <p:spPr>
            <a:xfrm>
              <a:off x="8025494" y="2795282"/>
              <a:ext cx="290464" cy="369332"/>
            </a:xfrm>
            <a:prstGeom prst="rect">
              <a:avLst/>
            </a:prstGeom>
            <a:noFill/>
          </p:spPr>
          <p:txBody>
            <a:bodyPr wrap="none" rtlCol="0">
              <a:spAutoFit/>
            </a:bodyPr>
            <a:lstStyle/>
            <a:p>
              <a:pPr algn="ctr"/>
              <a:r>
                <a:rPr lang="en-US" b="1" dirty="0">
                  <a:solidFill>
                    <a:schemeClr val="bg1"/>
                  </a:solidFill>
                </a:rPr>
                <a:t>F</a:t>
              </a:r>
            </a:p>
          </p:txBody>
        </p:sp>
        <p:sp>
          <p:nvSpPr>
            <p:cNvPr id="52" name="TextBox 51">
              <a:extLst>
                <a:ext uri="{FF2B5EF4-FFF2-40B4-BE49-F238E27FC236}">
                  <a16:creationId xmlns:a16="http://schemas.microsoft.com/office/drawing/2014/main" id="{DCF601C7-1F02-764A-B1B4-5B31C2B6B13B}"/>
                </a:ext>
              </a:extLst>
            </p:cNvPr>
            <p:cNvSpPr txBox="1"/>
            <p:nvPr/>
          </p:nvSpPr>
          <p:spPr>
            <a:xfrm>
              <a:off x="8013471" y="3720632"/>
              <a:ext cx="314510" cy="369332"/>
            </a:xfrm>
            <a:prstGeom prst="rect">
              <a:avLst/>
            </a:prstGeom>
            <a:noFill/>
          </p:spPr>
          <p:txBody>
            <a:bodyPr wrap="none" rtlCol="0">
              <a:spAutoFit/>
            </a:bodyPr>
            <a:lstStyle/>
            <a:p>
              <a:pPr algn="ctr"/>
              <a:r>
                <a:rPr lang="en-US" b="1" dirty="0"/>
                <a:t>R</a:t>
              </a:r>
            </a:p>
          </p:txBody>
        </p:sp>
        <p:sp>
          <p:nvSpPr>
            <p:cNvPr id="53" name="TextBox 52">
              <a:extLst>
                <a:ext uri="{FF2B5EF4-FFF2-40B4-BE49-F238E27FC236}">
                  <a16:creationId xmlns:a16="http://schemas.microsoft.com/office/drawing/2014/main" id="{95B69455-4E26-F642-84DD-0419F2CC7BFC}"/>
                </a:ext>
              </a:extLst>
            </p:cNvPr>
            <p:cNvSpPr txBox="1"/>
            <p:nvPr/>
          </p:nvSpPr>
          <p:spPr>
            <a:xfrm>
              <a:off x="1967619" y="3243432"/>
              <a:ext cx="290464" cy="369332"/>
            </a:xfrm>
            <a:prstGeom prst="rect">
              <a:avLst/>
            </a:prstGeom>
            <a:noFill/>
          </p:spPr>
          <p:txBody>
            <a:bodyPr wrap="none" rtlCol="0">
              <a:spAutoFit/>
            </a:bodyPr>
            <a:lstStyle/>
            <a:p>
              <a:pPr algn="ctr"/>
              <a:r>
                <a:rPr lang="en-US" b="1" dirty="0">
                  <a:solidFill>
                    <a:schemeClr val="bg1"/>
                  </a:solidFill>
                </a:rPr>
                <a:t>F</a:t>
              </a:r>
            </a:p>
          </p:txBody>
        </p:sp>
        <p:sp>
          <p:nvSpPr>
            <p:cNvPr id="54" name="TextBox 53">
              <a:extLst>
                <a:ext uri="{FF2B5EF4-FFF2-40B4-BE49-F238E27FC236}">
                  <a16:creationId xmlns:a16="http://schemas.microsoft.com/office/drawing/2014/main" id="{8E1C5460-99F8-7643-9B2E-108E7D42D467}"/>
                </a:ext>
              </a:extLst>
            </p:cNvPr>
            <p:cNvSpPr txBox="1"/>
            <p:nvPr/>
          </p:nvSpPr>
          <p:spPr>
            <a:xfrm>
              <a:off x="690659" y="3243432"/>
              <a:ext cx="290464" cy="369332"/>
            </a:xfrm>
            <a:prstGeom prst="rect">
              <a:avLst/>
            </a:prstGeom>
            <a:noFill/>
          </p:spPr>
          <p:txBody>
            <a:bodyPr wrap="none" rtlCol="0">
              <a:spAutoFit/>
            </a:bodyPr>
            <a:lstStyle/>
            <a:p>
              <a:pPr algn="ctr"/>
              <a:r>
                <a:rPr lang="en-US" b="1" dirty="0">
                  <a:solidFill>
                    <a:schemeClr val="bg1"/>
                  </a:solidFill>
                </a:rPr>
                <a:t>F</a:t>
              </a:r>
            </a:p>
          </p:txBody>
        </p:sp>
        <p:sp>
          <p:nvSpPr>
            <p:cNvPr id="55" name="TextBox 54">
              <a:extLst>
                <a:ext uri="{FF2B5EF4-FFF2-40B4-BE49-F238E27FC236}">
                  <a16:creationId xmlns:a16="http://schemas.microsoft.com/office/drawing/2014/main" id="{8611EBC7-D6CF-4749-949A-C333F9D66DD4}"/>
                </a:ext>
              </a:extLst>
            </p:cNvPr>
            <p:cNvSpPr txBox="1"/>
            <p:nvPr/>
          </p:nvSpPr>
          <p:spPr>
            <a:xfrm>
              <a:off x="5689033" y="3243432"/>
              <a:ext cx="290464" cy="369332"/>
            </a:xfrm>
            <a:prstGeom prst="rect">
              <a:avLst/>
            </a:prstGeom>
            <a:noFill/>
          </p:spPr>
          <p:txBody>
            <a:bodyPr wrap="none" rtlCol="0">
              <a:spAutoFit/>
            </a:bodyPr>
            <a:lstStyle/>
            <a:p>
              <a:pPr algn="ctr"/>
              <a:r>
                <a:rPr lang="en-US" b="1" dirty="0">
                  <a:solidFill>
                    <a:schemeClr val="bg1"/>
                  </a:solidFill>
                </a:rPr>
                <a:t>F</a:t>
              </a:r>
            </a:p>
          </p:txBody>
        </p:sp>
        <p:sp>
          <p:nvSpPr>
            <p:cNvPr id="56" name="TextBox 55">
              <a:extLst>
                <a:ext uri="{FF2B5EF4-FFF2-40B4-BE49-F238E27FC236}">
                  <a16:creationId xmlns:a16="http://schemas.microsoft.com/office/drawing/2014/main" id="{C3ED88CB-EF29-A244-8C74-9D9705803575}"/>
                </a:ext>
              </a:extLst>
            </p:cNvPr>
            <p:cNvSpPr txBox="1"/>
            <p:nvPr/>
          </p:nvSpPr>
          <p:spPr>
            <a:xfrm>
              <a:off x="6276462" y="3243432"/>
              <a:ext cx="314510" cy="369332"/>
            </a:xfrm>
            <a:prstGeom prst="rect">
              <a:avLst/>
            </a:prstGeom>
            <a:noFill/>
          </p:spPr>
          <p:txBody>
            <a:bodyPr wrap="none" rtlCol="0">
              <a:spAutoFit/>
            </a:bodyPr>
            <a:lstStyle/>
            <a:p>
              <a:pPr algn="ctr"/>
              <a:r>
                <a:rPr lang="en-US" b="1" dirty="0"/>
                <a:t>R</a:t>
              </a:r>
            </a:p>
          </p:txBody>
        </p:sp>
        <p:sp>
          <p:nvSpPr>
            <p:cNvPr id="57" name="TextBox 56">
              <a:extLst>
                <a:ext uri="{FF2B5EF4-FFF2-40B4-BE49-F238E27FC236}">
                  <a16:creationId xmlns:a16="http://schemas.microsoft.com/office/drawing/2014/main" id="{0DA0BFD3-30D7-D348-B105-291686C1F337}"/>
                </a:ext>
              </a:extLst>
            </p:cNvPr>
            <p:cNvSpPr txBox="1"/>
            <p:nvPr/>
          </p:nvSpPr>
          <p:spPr>
            <a:xfrm>
              <a:off x="4217455" y="3243432"/>
              <a:ext cx="688010" cy="369332"/>
            </a:xfrm>
            <a:prstGeom prst="rect">
              <a:avLst/>
            </a:prstGeom>
            <a:noFill/>
          </p:spPr>
          <p:txBody>
            <a:bodyPr wrap="none" rtlCol="0">
              <a:spAutoFit/>
            </a:bodyPr>
            <a:lstStyle/>
            <a:p>
              <a:pPr algn="ctr"/>
              <a:r>
                <a:rPr lang="en-US" b="1" dirty="0"/>
                <a:t>F &amp; R</a:t>
              </a:r>
            </a:p>
          </p:txBody>
        </p:sp>
        <p:sp>
          <p:nvSpPr>
            <p:cNvPr id="58" name="TextBox 57">
              <a:extLst>
                <a:ext uri="{FF2B5EF4-FFF2-40B4-BE49-F238E27FC236}">
                  <a16:creationId xmlns:a16="http://schemas.microsoft.com/office/drawing/2014/main" id="{63800342-A265-7447-BBF9-474169B9E2E6}"/>
                </a:ext>
              </a:extLst>
            </p:cNvPr>
            <p:cNvSpPr txBox="1"/>
            <p:nvPr/>
          </p:nvSpPr>
          <p:spPr>
            <a:xfrm>
              <a:off x="3198122" y="3243432"/>
              <a:ext cx="314510" cy="369332"/>
            </a:xfrm>
            <a:prstGeom prst="rect">
              <a:avLst/>
            </a:prstGeom>
            <a:noFill/>
          </p:spPr>
          <p:txBody>
            <a:bodyPr wrap="none" rtlCol="0">
              <a:spAutoFit/>
            </a:bodyPr>
            <a:lstStyle/>
            <a:p>
              <a:pPr algn="ctr"/>
              <a:r>
                <a:rPr lang="en-US" b="1" dirty="0"/>
                <a:t>R</a:t>
              </a:r>
            </a:p>
          </p:txBody>
        </p:sp>
        <p:sp>
          <p:nvSpPr>
            <p:cNvPr id="59" name="TextBox 58">
              <a:extLst>
                <a:ext uri="{FF2B5EF4-FFF2-40B4-BE49-F238E27FC236}">
                  <a16:creationId xmlns:a16="http://schemas.microsoft.com/office/drawing/2014/main" id="{81CE11AC-7EE3-2349-AB70-BF0C369D85F9}"/>
                </a:ext>
              </a:extLst>
            </p:cNvPr>
            <p:cNvSpPr txBox="1"/>
            <p:nvPr/>
          </p:nvSpPr>
          <p:spPr>
            <a:xfrm>
              <a:off x="1318465" y="3243432"/>
              <a:ext cx="314510" cy="369332"/>
            </a:xfrm>
            <a:prstGeom prst="rect">
              <a:avLst/>
            </a:prstGeom>
            <a:noFill/>
          </p:spPr>
          <p:txBody>
            <a:bodyPr wrap="none" rtlCol="0">
              <a:spAutoFit/>
            </a:bodyPr>
            <a:lstStyle/>
            <a:p>
              <a:pPr algn="ctr"/>
              <a:r>
                <a:rPr lang="en-US" b="1" dirty="0"/>
                <a:t>R</a:t>
              </a:r>
            </a:p>
          </p:txBody>
        </p:sp>
      </p:grpSp>
    </p:spTree>
    <p:extLst>
      <p:ext uri="{BB962C8B-B14F-4D97-AF65-F5344CB8AC3E}">
        <p14:creationId xmlns:p14="http://schemas.microsoft.com/office/powerpoint/2010/main" val="3186254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F72AF6C-6893-4364-82FE-80080FFB43BC}"/>
              </a:ext>
            </a:extLst>
          </p:cNvPr>
          <p:cNvSpPr>
            <a:spLocks noGrp="1"/>
          </p:cNvSpPr>
          <p:nvPr>
            <p:ph idx="1"/>
          </p:nvPr>
        </p:nvSpPr>
        <p:spPr>
          <a:xfrm>
            <a:off x="457200" y="1219200"/>
            <a:ext cx="8229600" cy="5410200"/>
          </a:xfrm>
        </p:spPr>
        <p:txBody>
          <a:bodyPr>
            <a:normAutofit/>
          </a:bodyPr>
          <a:lstStyle/>
          <a:p>
            <a:pPr marL="685800" lvl="1" indent="-228600">
              <a:buFont typeface="Arial" panose="020B0604020202020204" pitchFamily="34" charset="0"/>
              <a:buChar char="•"/>
            </a:pPr>
            <a:endParaRPr lang="en-US" dirty="0">
              <a:latin typeface="Arial"/>
              <a:cs typeface="Arial"/>
            </a:endParaRPr>
          </a:p>
          <a:p>
            <a:pPr marL="685800" lvl="1" indent="-228600">
              <a:buFont typeface="Arial" panose="020B0604020202020204" pitchFamily="34" charset="0"/>
              <a:buChar char="•"/>
            </a:pPr>
            <a:endParaRPr lang="en-US" dirty="0">
              <a:latin typeface="Arial"/>
              <a:cs typeface="Arial"/>
            </a:endParaRPr>
          </a:p>
          <a:p>
            <a:pPr lvl="1">
              <a:buFont typeface="Arial" panose="020B0604020202020204" pitchFamily="34" charset="0"/>
              <a:buChar char="•"/>
            </a:pPr>
            <a:endParaRPr lang="en-US" sz="1600" dirty="0">
              <a:solidFill>
                <a:schemeClr val="tx1">
                  <a:lumMod val="65000"/>
                  <a:lumOff val="35000"/>
                </a:schemeClr>
              </a:solidFill>
            </a:endParaRPr>
          </a:p>
          <a:p>
            <a:endParaRPr lang="en-US" sz="1800" dirty="0"/>
          </a:p>
        </p:txBody>
      </p:sp>
      <p:graphicFrame>
        <p:nvGraphicFramePr>
          <p:cNvPr id="2" name="Table 1">
            <a:extLst>
              <a:ext uri="{FF2B5EF4-FFF2-40B4-BE49-F238E27FC236}">
                <a16:creationId xmlns:a16="http://schemas.microsoft.com/office/drawing/2014/main" id="{3A744439-6AF4-4B92-9A15-4CE1DD8B5CBA}"/>
              </a:ext>
            </a:extLst>
          </p:cNvPr>
          <p:cNvGraphicFramePr>
            <a:graphicFrameLocks noGrp="1"/>
          </p:cNvGraphicFramePr>
          <p:nvPr>
            <p:extLst>
              <p:ext uri="{D42A27DB-BD31-4B8C-83A1-F6EECF244321}">
                <p14:modId xmlns:p14="http://schemas.microsoft.com/office/powerpoint/2010/main" val="1107773559"/>
              </p:ext>
            </p:extLst>
          </p:nvPr>
        </p:nvGraphicFramePr>
        <p:xfrm>
          <a:off x="552697" y="1109613"/>
          <a:ext cx="7992890" cy="5566824"/>
        </p:xfrm>
        <a:graphic>
          <a:graphicData uri="http://schemas.openxmlformats.org/drawingml/2006/table">
            <a:tbl>
              <a:tblPr firstRow="1" bandRow="1">
                <a:tableStyleId>{74C1A8A3-306A-4EB7-A6B1-4F7E0EB9C5D6}</a:tableStyleId>
              </a:tblPr>
              <a:tblGrid>
                <a:gridCol w="5243421">
                  <a:extLst>
                    <a:ext uri="{9D8B030D-6E8A-4147-A177-3AD203B41FA5}">
                      <a16:colId xmlns:a16="http://schemas.microsoft.com/office/drawing/2014/main" val="2536195946"/>
                    </a:ext>
                  </a:extLst>
                </a:gridCol>
                <a:gridCol w="2749469">
                  <a:extLst>
                    <a:ext uri="{9D8B030D-6E8A-4147-A177-3AD203B41FA5}">
                      <a16:colId xmlns:a16="http://schemas.microsoft.com/office/drawing/2014/main" val="1192638078"/>
                    </a:ext>
                  </a:extLst>
                </a:gridCol>
              </a:tblGrid>
              <a:tr h="346855">
                <a:tc>
                  <a:txBody>
                    <a:bodyPr/>
                    <a:lstStyle/>
                    <a:p>
                      <a:pPr marL="0" marR="0" indent="0" algn="l" defTabSz="914400" rtl="0" latinLnBrk="0">
                        <a:lnSpc>
                          <a:spcPct val="100000"/>
                        </a:lnSpc>
                        <a:spcBef>
                          <a:spcPts val="0"/>
                        </a:spcBef>
                        <a:spcAft>
                          <a:spcPts val="0"/>
                        </a:spcAft>
                        <a:buClrTx/>
                        <a:buSzTx/>
                        <a:buFontTx/>
                        <a:buNone/>
                        <a:tabLst/>
                      </a:pPr>
                      <a:r>
                        <a:rPr lang="en-US" sz="2200" b="1" i="0" u="none" strike="noStrike" cap="none" spc="0" baseline="0" dirty="0">
                          <a:ln>
                            <a:noFill/>
                          </a:ln>
                          <a:solidFill>
                            <a:schemeClr val="lt1"/>
                          </a:solidFill>
                          <a:uFillTx/>
                          <a:latin typeface="+mn-lt"/>
                          <a:ea typeface="+mn-ea"/>
                          <a:cs typeface="+mn-cs"/>
                          <a:sym typeface="Arial"/>
                        </a:rPr>
                        <a:t>Update Activities</a:t>
                      </a:r>
                    </a:p>
                  </a:txBody>
                  <a:tcPr>
                    <a:solidFill>
                      <a:srgbClr val="2E7D92"/>
                    </a:solidFill>
                  </a:tcPr>
                </a:tc>
                <a:tc>
                  <a:txBody>
                    <a:bodyPr/>
                    <a:lstStyle/>
                    <a:p>
                      <a:pPr marL="0" marR="0" indent="0" algn="l" defTabSz="914400" rtl="0" latinLnBrk="0">
                        <a:lnSpc>
                          <a:spcPct val="100000"/>
                        </a:lnSpc>
                        <a:spcBef>
                          <a:spcPts val="0"/>
                        </a:spcBef>
                        <a:spcAft>
                          <a:spcPts val="0"/>
                        </a:spcAft>
                        <a:buClrTx/>
                        <a:buSzTx/>
                        <a:buFontTx/>
                        <a:buNone/>
                        <a:tabLst/>
                      </a:pPr>
                      <a:r>
                        <a:rPr lang="en-US" sz="2200" b="1" i="0" u="none" strike="noStrike" cap="none" spc="0" baseline="0" dirty="0">
                          <a:ln>
                            <a:noFill/>
                          </a:ln>
                          <a:solidFill>
                            <a:schemeClr val="lt1"/>
                          </a:solidFill>
                          <a:uFillTx/>
                          <a:latin typeface="+mn-lt"/>
                          <a:ea typeface="+mn-ea"/>
                          <a:cs typeface="+mn-cs"/>
                          <a:sym typeface="Arial"/>
                        </a:rPr>
                        <a:t>Engagement</a:t>
                      </a:r>
                    </a:p>
                  </a:txBody>
                  <a:tcPr>
                    <a:solidFill>
                      <a:srgbClr val="2E7D92"/>
                    </a:solidFill>
                  </a:tcPr>
                </a:tc>
                <a:extLst>
                  <a:ext uri="{0D108BD9-81ED-4DB2-BD59-A6C34878D82A}">
                    <a16:rowId xmlns:a16="http://schemas.microsoft.com/office/drawing/2014/main" val="2550958524"/>
                  </a:ext>
                </a:extLst>
              </a:tr>
              <a:tr h="536049">
                <a:tc>
                  <a:txBody>
                    <a:bodyPr/>
                    <a:lstStyle/>
                    <a:p>
                      <a:pPr marL="0" marR="0" indent="0" algn="l" defTabSz="914400" rtl="0" latinLnBrk="0">
                        <a:lnSpc>
                          <a:spcPct val="100000"/>
                        </a:lnSpc>
                        <a:spcBef>
                          <a:spcPts val="0"/>
                        </a:spcBef>
                        <a:spcAft>
                          <a:spcPts val="0"/>
                        </a:spcAft>
                        <a:buClrTx/>
                        <a:buSzTx/>
                        <a:buFontTx/>
                        <a:buNone/>
                        <a:tabLst/>
                      </a:pPr>
                      <a:r>
                        <a:rPr lang="en-US" sz="1675" b="1" i="0" u="none" strike="noStrike" cap="none" spc="0" baseline="0" dirty="0">
                          <a:ln>
                            <a:noFill/>
                          </a:ln>
                          <a:solidFill>
                            <a:schemeClr val="dk1"/>
                          </a:solidFill>
                          <a:uFillTx/>
                          <a:latin typeface="+mn-lt"/>
                          <a:ea typeface="+mn-ea"/>
                          <a:cs typeface="+mn-cs"/>
                          <a:sym typeface="Arial"/>
                        </a:rPr>
                        <a:t>Request for Information </a:t>
                      </a:r>
                      <a:r>
                        <a:rPr lang="en-US" sz="1675" b="0" i="0" u="none" strike="noStrike" cap="none" spc="0" baseline="0" noProof="0" dirty="0">
                          <a:ln>
                            <a:noFill/>
                          </a:ln>
                          <a:solidFill>
                            <a:schemeClr val="dk1"/>
                          </a:solidFill>
                          <a:uFillTx/>
                          <a:latin typeface="+mn-lt"/>
                          <a:ea typeface="+mn-ea"/>
                          <a:cs typeface="+mn-cs"/>
                          <a:sym typeface="Arial"/>
                        </a:rPr>
                        <a:t>–</a:t>
                      </a:r>
                      <a:r>
                        <a:rPr lang="en-US" sz="1675" b="0" i="0" u="none" strike="noStrike" cap="none" spc="0" baseline="0" dirty="0">
                          <a:ln>
                            <a:noFill/>
                          </a:ln>
                          <a:solidFill>
                            <a:schemeClr val="dk1"/>
                          </a:solidFill>
                          <a:uFillTx/>
                          <a:latin typeface="+mn-lt"/>
                          <a:ea typeface="+mn-ea"/>
                          <a:cs typeface="+mn-cs"/>
                          <a:sym typeface="Arial"/>
                        </a:rPr>
                        <a:t> Views on the Framework for Improving Critical Infrastructure Cybersecurity </a:t>
                      </a:r>
                      <a:r>
                        <a:rPr lang="en-US" sz="1675" b="0" i="0" u="none" strike="noStrike" cap="none" spc="0" baseline="0" noProof="0" dirty="0">
                          <a:ln>
                            <a:noFill/>
                          </a:ln>
                          <a:solidFill>
                            <a:schemeClr val="dk1"/>
                          </a:solidFill>
                          <a:uFillTx/>
                          <a:latin typeface="+mn-lt"/>
                          <a:ea typeface="+mn-ea"/>
                          <a:cs typeface="+mn-cs"/>
                          <a:sym typeface="Arial"/>
                        </a:rPr>
                        <a:t>– Dec 2015</a:t>
                      </a:r>
                      <a:endParaRPr lang="en-US" sz="1675" b="0" i="0" u="none" strike="noStrike" cap="none" spc="0" baseline="0" dirty="0">
                        <a:ln>
                          <a:noFill/>
                        </a:ln>
                        <a:solidFill>
                          <a:schemeClr val="dk1"/>
                        </a:solidFill>
                        <a:uFillTx/>
                        <a:latin typeface="+mn-lt"/>
                        <a:ea typeface="+mn-ea"/>
                        <a:cs typeface="+mn-cs"/>
                        <a:sym typeface="Arial"/>
                      </a:endParaRPr>
                    </a:p>
                  </a:txBody>
                  <a:tcPr/>
                </a:tc>
                <a:tc>
                  <a:txBody>
                    <a:bodyPr/>
                    <a:lstStyle/>
                    <a:p>
                      <a:pPr marL="0" marR="0" indent="0" algn="l" defTabSz="914400" rtl="0" latinLnBrk="0">
                        <a:lnSpc>
                          <a:spcPct val="100000"/>
                        </a:lnSpc>
                        <a:spcBef>
                          <a:spcPts val="0"/>
                        </a:spcBef>
                        <a:spcAft>
                          <a:spcPts val="0"/>
                        </a:spcAft>
                        <a:buClrTx/>
                        <a:buSzTx/>
                        <a:buFontTx/>
                        <a:buNone/>
                        <a:tabLst/>
                      </a:pPr>
                      <a:r>
                        <a:rPr lang="en-US" sz="1675" b="0" i="0" u="none" strike="noStrike" cap="none" spc="0" baseline="0" dirty="0">
                          <a:ln>
                            <a:noFill/>
                          </a:ln>
                          <a:solidFill>
                            <a:schemeClr val="dk1"/>
                          </a:solidFill>
                          <a:uFillTx/>
                          <a:latin typeface="+mn-lt"/>
                          <a:ea typeface="+mn-ea"/>
                          <a:cs typeface="+mn-cs"/>
                          <a:sym typeface="Arial"/>
                        </a:rPr>
                        <a:t>105 Responses</a:t>
                      </a:r>
                    </a:p>
                  </a:txBody>
                  <a:tcPr/>
                </a:tc>
                <a:extLst>
                  <a:ext uri="{0D108BD9-81ED-4DB2-BD59-A6C34878D82A}">
                    <a16:rowId xmlns:a16="http://schemas.microsoft.com/office/drawing/2014/main" val="1000651529"/>
                  </a:ext>
                </a:extLst>
              </a:tr>
              <a:tr h="4729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75" b="1" i="0" u="none" strike="noStrike" cap="none" spc="0" baseline="0" noProof="0" dirty="0">
                          <a:ln>
                            <a:noFill/>
                          </a:ln>
                          <a:solidFill>
                            <a:schemeClr val="dk1"/>
                          </a:solidFill>
                          <a:uFillTx/>
                          <a:latin typeface="+mn-lt"/>
                          <a:ea typeface="+mn-ea"/>
                          <a:cs typeface="+mn-cs"/>
                          <a:sym typeface="Arial"/>
                        </a:rPr>
                        <a:t>7th Workshop </a:t>
                      </a:r>
                      <a:r>
                        <a:rPr lang="en-US" sz="1675" b="0" i="0" u="none" strike="noStrike" cap="none" spc="0" baseline="0" noProof="0" dirty="0">
                          <a:ln>
                            <a:noFill/>
                          </a:ln>
                          <a:solidFill>
                            <a:schemeClr val="dk1"/>
                          </a:solidFill>
                          <a:uFillTx/>
                          <a:latin typeface="+mn-lt"/>
                          <a:ea typeface="+mn-ea"/>
                          <a:cs typeface="+mn-cs"/>
                          <a:sym typeface="Arial"/>
                        </a:rPr>
                        <a:t>– Apr 2016</a:t>
                      </a:r>
                    </a:p>
                  </a:txBody>
                  <a:tcPr/>
                </a:tc>
                <a:tc>
                  <a:txBody>
                    <a:bodyPr/>
                    <a:lstStyle/>
                    <a:p>
                      <a:pPr marL="0" marR="0" indent="0" algn="l" defTabSz="914400" rtl="0" latinLnBrk="0">
                        <a:lnSpc>
                          <a:spcPct val="100000"/>
                        </a:lnSpc>
                        <a:spcBef>
                          <a:spcPts val="0"/>
                        </a:spcBef>
                        <a:spcAft>
                          <a:spcPts val="0"/>
                        </a:spcAft>
                        <a:buClrTx/>
                        <a:buSzTx/>
                        <a:buFontTx/>
                        <a:buNone/>
                        <a:tabLst/>
                      </a:pPr>
                      <a:r>
                        <a:rPr lang="en-US" sz="1675" b="0" i="0" u="none" strike="noStrike" cap="none" spc="0" baseline="0" dirty="0">
                          <a:ln>
                            <a:noFill/>
                          </a:ln>
                          <a:solidFill>
                            <a:schemeClr val="dk1"/>
                          </a:solidFill>
                          <a:uFillTx/>
                          <a:latin typeface="+mn-lt"/>
                          <a:ea typeface="+mn-ea"/>
                          <a:cs typeface="+mn-cs"/>
                          <a:sym typeface="Arial"/>
                        </a:rPr>
                        <a:t>653 Physical Attendees, 140 Online Attendees</a:t>
                      </a:r>
                    </a:p>
                  </a:txBody>
                  <a:tcPr/>
                </a:tc>
                <a:extLst>
                  <a:ext uri="{0D108BD9-81ED-4DB2-BD59-A6C34878D82A}">
                    <a16:rowId xmlns:a16="http://schemas.microsoft.com/office/drawing/2014/main" val="1789247774"/>
                  </a:ext>
                </a:extLst>
              </a:tr>
              <a:tr h="670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75" b="1" i="0" u="none" strike="noStrike" cap="none" spc="0" baseline="0" noProof="0" dirty="0">
                          <a:ln>
                            <a:noFill/>
                          </a:ln>
                          <a:solidFill>
                            <a:schemeClr val="dk1"/>
                          </a:solidFill>
                          <a:uFillTx/>
                          <a:latin typeface="+mn-lt"/>
                          <a:ea typeface="+mn-ea"/>
                          <a:cs typeface="+mn-cs"/>
                          <a:sym typeface="Arial"/>
                        </a:rPr>
                        <a:t>Draft 1 – Framework Version 1.1 </a:t>
                      </a:r>
                      <a:r>
                        <a:rPr lang="en-US" sz="1675" b="0" i="0" u="none" strike="noStrike" cap="none" spc="0" baseline="0" noProof="0" dirty="0">
                          <a:ln>
                            <a:noFill/>
                          </a:ln>
                          <a:solidFill>
                            <a:schemeClr val="dk1"/>
                          </a:solidFill>
                          <a:uFillTx/>
                          <a:latin typeface="+mn-lt"/>
                          <a:ea typeface="+mn-ea"/>
                          <a:cs typeface="+mn-cs"/>
                          <a:sym typeface="Arial"/>
                        </a:rPr>
                        <a:t>– Released Jan 2017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75" b="0" i="0" u="none" strike="noStrike" cap="none" spc="0" baseline="0" dirty="0">
                          <a:ln>
                            <a:noFill/>
                          </a:ln>
                          <a:solidFill>
                            <a:schemeClr val="dk1"/>
                          </a:solidFill>
                          <a:uFillTx/>
                          <a:latin typeface="+mn-lt"/>
                          <a:ea typeface="+mn-ea"/>
                          <a:cs typeface="+mn-cs"/>
                          <a:sym typeface="Arial"/>
                        </a:rPr>
                        <a:t>Approx. 42,000+ downloads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75" b="0" i="0" u="none" strike="noStrike" cap="none" spc="0" baseline="0" dirty="0">
                          <a:ln>
                            <a:noFill/>
                          </a:ln>
                          <a:solidFill>
                            <a:schemeClr val="dk1"/>
                          </a:solidFill>
                          <a:uFillTx/>
                          <a:latin typeface="+mn-lt"/>
                          <a:ea typeface="+mn-ea"/>
                          <a:cs typeface="+mn-cs"/>
                          <a:sym typeface="Arial"/>
                        </a:rPr>
                        <a:t>As of 4/27/18</a:t>
                      </a:r>
                    </a:p>
                  </a:txBody>
                  <a:tcPr/>
                </a:tc>
                <a:extLst>
                  <a:ext uri="{0D108BD9-81ED-4DB2-BD59-A6C34878D82A}">
                    <a16:rowId xmlns:a16="http://schemas.microsoft.com/office/drawing/2014/main" val="1227998287"/>
                  </a:ext>
                </a:extLst>
              </a:tr>
              <a:tr h="715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75" b="1" i="0" u="none" strike="noStrike" cap="none" spc="0" baseline="0" dirty="0">
                          <a:ln>
                            <a:noFill/>
                          </a:ln>
                          <a:solidFill>
                            <a:schemeClr val="dk1"/>
                          </a:solidFill>
                          <a:uFillTx/>
                          <a:latin typeface="+mn-lt"/>
                          <a:ea typeface="+mn-ea"/>
                          <a:cs typeface="+mn-cs"/>
                          <a:sym typeface="Arial"/>
                        </a:rPr>
                        <a:t>Request for Comment </a:t>
                      </a:r>
                      <a:r>
                        <a:rPr lang="en-US" sz="1675" b="0" i="0" u="none" strike="noStrike" cap="none" spc="0" baseline="0" noProof="0" dirty="0">
                          <a:ln>
                            <a:noFill/>
                          </a:ln>
                          <a:solidFill>
                            <a:schemeClr val="dk1"/>
                          </a:solidFill>
                          <a:uFillTx/>
                          <a:latin typeface="+mn-lt"/>
                          <a:ea typeface="+mn-ea"/>
                          <a:cs typeface="+mn-cs"/>
                          <a:sym typeface="Arial"/>
                        </a:rPr>
                        <a:t>–</a:t>
                      </a:r>
                      <a:r>
                        <a:rPr lang="en-US" sz="1675" b="0" i="0" u="none" strike="noStrike" cap="none" spc="0" baseline="0" dirty="0">
                          <a:ln>
                            <a:noFill/>
                          </a:ln>
                          <a:solidFill>
                            <a:schemeClr val="dk1"/>
                          </a:solidFill>
                          <a:uFillTx/>
                          <a:latin typeface="+mn-lt"/>
                          <a:ea typeface="+mn-ea"/>
                          <a:cs typeface="+mn-cs"/>
                          <a:sym typeface="Arial"/>
                        </a:rPr>
                        <a:t> </a:t>
                      </a:r>
                      <a:r>
                        <a:rPr lang="en-US" sz="1675" b="0" i="0" u="none" strike="noStrike" cap="none" spc="0" baseline="0" noProof="0" dirty="0">
                          <a:ln>
                            <a:noFill/>
                          </a:ln>
                          <a:solidFill>
                            <a:schemeClr val="dk1"/>
                          </a:solidFill>
                          <a:uFillTx/>
                          <a:latin typeface="+mn-lt"/>
                          <a:ea typeface="+mn-ea"/>
                          <a:cs typeface="+mn-cs"/>
                          <a:sym typeface="Arial"/>
                        </a:rPr>
                        <a:t>Proposed update to the Framework for Improving Critical Infrastructure Cybersecurity – Jan 2017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75" b="0" i="0" u="none" strike="noStrike" cap="none" spc="0" baseline="0" dirty="0">
                          <a:ln>
                            <a:noFill/>
                          </a:ln>
                          <a:solidFill>
                            <a:schemeClr val="dk1"/>
                          </a:solidFill>
                          <a:uFillTx/>
                          <a:latin typeface="+mn-lt"/>
                          <a:ea typeface="+mn-ea"/>
                          <a:cs typeface="+mn-cs"/>
                          <a:sym typeface="Arial"/>
                        </a:rPr>
                        <a:t>129 Responses</a:t>
                      </a:r>
                    </a:p>
                  </a:txBody>
                  <a:tcPr/>
                </a:tc>
                <a:extLst>
                  <a:ext uri="{0D108BD9-81ED-4DB2-BD59-A6C34878D82A}">
                    <a16:rowId xmlns:a16="http://schemas.microsoft.com/office/drawing/2014/main" val="396326574"/>
                  </a:ext>
                </a:extLst>
              </a:tr>
              <a:tr h="4729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75" b="1" i="0" u="none" strike="noStrike" cap="none" spc="0" baseline="0" noProof="0" dirty="0">
                          <a:ln>
                            <a:noFill/>
                          </a:ln>
                          <a:solidFill>
                            <a:schemeClr val="dk1"/>
                          </a:solidFill>
                          <a:uFillTx/>
                          <a:latin typeface="+mn-lt"/>
                          <a:ea typeface="+mn-ea"/>
                          <a:cs typeface="+mn-cs"/>
                          <a:sym typeface="Arial"/>
                        </a:rPr>
                        <a:t>8th Workshop </a:t>
                      </a:r>
                      <a:r>
                        <a:rPr lang="en-US" sz="1675" b="0" i="0" u="none" strike="noStrike" cap="none" spc="0" baseline="0" noProof="0" dirty="0">
                          <a:ln>
                            <a:noFill/>
                          </a:ln>
                          <a:solidFill>
                            <a:schemeClr val="dk1"/>
                          </a:solidFill>
                          <a:uFillTx/>
                          <a:latin typeface="+mn-lt"/>
                          <a:ea typeface="+mn-ea"/>
                          <a:cs typeface="+mn-cs"/>
                          <a:sym typeface="Arial"/>
                        </a:rPr>
                        <a:t>– May 2017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75" b="0" i="0" u="none" strike="noStrike" cap="none" spc="0" baseline="0" dirty="0">
                          <a:ln>
                            <a:noFill/>
                          </a:ln>
                          <a:solidFill>
                            <a:schemeClr val="dk1"/>
                          </a:solidFill>
                          <a:uFillTx/>
                          <a:latin typeface="+mn-lt"/>
                          <a:ea typeface="+mn-ea"/>
                          <a:cs typeface="+mn-cs"/>
                          <a:sym typeface="Arial"/>
                        </a:rPr>
                        <a:t>517 Physical Attendees, 1528 Online Attendees</a:t>
                      </a:r>
                    </a:p>
                  </a:txBody>
                  <a:tcPr/>
                </a:tc>
                <a:extLst>
                  <a:ext uri="{0D108BD9-81ED-4DB2-BD59-A6C34878D82A}">
                    <a16:rowId xmlns:a16="http://schemas.microsoft.com/office/drawing/2014/main" val="4027730011"/>
                  </a:ext>
                </a:extLst>
              </a:tr>
              <a:tr h="536049">
                <a:tc>
                  <a:txBody>
                    <a:bodyPr/>
                    <a:lstStyle/>
                    <a:p>
                      <a:pPr marL="0" marR="0" indent="0" algn="l" defTabSz="914400" rtl="0" latinLnBrk="0">
                        <a:lnSpc>
                          <a:spcPct val="100000"/>
                        </a:lnSpc>
                        <a:spcBef>
                          <a:spcPts val="0"/>
                        </a:spcBef>
                        <a:spcAft>
                          <a:spcPts val="0"/>
                        </a:spcAft>
                        <a:buClrTx/>
                        <a:buSzTx/>
                        <a:buFontTx/>
                        <a:buNone/>
                        <a:tabLst/>
                      </a:pPr>
                      <a:r>
                        <a:rPr lang="en-US" sz="1675" b="1" i="0" u="none" strike="noStrike" cap="none" spc="0" baseline="0" dirty="0">
                          <a:ln>
                            <a:noFill/>
                          </a:ln>
                          <a:solidFill>
                            <a:schemeClr val="dk1"/>
                          </a:solidFill>
                          <a:uFillTx/>
                          <a:latin typeface="+mn-lt"/>
                          <a:ea typeface="+mn-ea"/>
                          <a:cs typeface="+mn-cs"/>
                          <a:sym typeface="Arial"/>
                        </a:rPr>
                        <a:t>Draft 2 – Framework Version 1.1</a:t>
                      </a:r>
                      <a:r>
                        <a:rPr lang="en-US" sz="1675" b="0" i="0" u="none" strike="noStrike" cap="none" spc="0" baseline="0" dirty="0">
                          <a:ln>
                            <a:noFill/>
                          </a:ln>
                          <a:solidFill>
                            <a:schemeClr val="dk1"/>
                          </a:solidFill>
                          <a:uFillTx/>
                          <a:latin typeface="+mn-lt"/>
                          <a:ea typeface="+mn-ea"/>
                          <a:cs typeface="+mn-cs"/>
                          <a:sym typeface="Arial"/>
                        </a:rPr>
                        <a:t> – Released Dec 2017</a:t>
                      </a:r>
                    </a:p>
                  </a:txBody>
                  <a:tcPr/>
                </a:tc>
                <a:tc>
                  <a:txBody>
                    <a:bodyPr/>
                    <a:lstStyle/>
                    <a:p>
                      <a:pPr marL="0" marR="0" indent="0" algn="l" defTabSz="914400" rtl="0" latinLnBrk="0">
                        <a:lnSpc>
                          <a:spcPct val="100000"/>
                        </a:lnSpc>
                        <a:spcBef>
                          <a:spcPts val="0"/>
                        </a:spcBef>
                        <a:spcAft>
                          <a:spcPts val="0"/>
                        </a:spcAft>
                        <a:buClrTx/>
                        <a:buSzTx/>
                        <a:buFontTx/>
                        <a:buNone/>
                        <a:tabLst/>
                      </a:pPr>
                      <a:r>
                        <a:rPr lang="en-US" sz="1675" b="0" i="0" u="none" strike="noStrike" cap="none" spc="0" baseline="0" dirty="0">
                          <a:ln>
                            <a:noFill/>
                          </a:ln>
                          <a:solidFill>
                            <a:schemeClr val="dk1"/>
                          </a:solidFill>
                          <a:uFillTx/>
                          <a:latin typeface="+mn-lt"/>
                          <a:ea typeface="+mn-ea"/>
                          <a:cs typeface="+mn-cs"/>
                          <a:sym typeface="Arial"/>
                        </a:rPr>
                        <a:t>Approx. 32,000+ downloads</a:t>
                      </a:r>
                    </a:p>
                    <a:p>
                      <a:pPr marL="0" marR="0" indent="0" algn="l" defTabSz="914400" rtl="0" latinLnBrk="0">
                        <a:lnSpc>
                          <a:spcPct val="100000"/>
                        </a:lnSpc>
                        <a:spcBef>
                          <a:spcPts val="0"/>
                        </a:spcBef>
                        <a:spcAft>
                          <a:spcPts val="0"/>
                        </a:spcAft>
                        <a:buClrTx/>
                        <a:buSzTx/>
                        <a:buFontTx/>
                        <a:buNone/>
                        <a:tabLst/>
                      </a:pPr>
                      <a:r>
                        <a:rPr lang="en-US" sz="1675" b="0" i="0" u="none" strike="noStrike" cap="none" spc="0" baseline="0" dirty="0">
                          <a:ln>
                            <a:noFill/>
                          </a:ln>
                          <a:solidFill>
                            <a:schemeClr val="dk1"/>
                          </a:solidFill>
                          <a:uFillTx/>
                          <a:latin typeface="+mn-lt"/>
                          <a:ea typeface="+mn-ea"/>
                          <a:cs typeface="+mn-cs"/>
                          <a:sym typeface="Arial"/>
                        </a:rPr>
                        <a:t>As of 4/27/18</a:t>
                      </a:r>
                    </a:p>
                  </a:txBody>
                  <a:tcPr/>
                </a:tc>
                <a:extLst>
                  <a:ext uri="{0D108BD9-81ED-4DB2-BD59-A6C34878D82A}">
                    <a16:rowId xmlns:a16="http://schemas.microsoft.com/office/drawing/2014/main" val="10006"/>
                  </a:ext>
                </a:extLst>
              </a:tr>
              <a:tr h="536049">
                <a:tc>
                  <a:txBody>
                    <a:bodyPr/>
                    <a:lstStyle/>
                    <a:p>
                      <a:pPr marL="0" marR="0" indent="0" algn="l" defTabSz="914400" rtl="0" latinLnBrk="0">
                        <a:lnSpc>
                          <a:spcPct val="100000"/>
                        </a:lnSpc>
                        <a:spcBef>
                          <a:spcPts val="0"/>
                        </a:spcBef>
                        <a:spcAft>
                          <a:spcPts val="0"/>
                        </a:spcAft>
                        <a:buClrTx/>
                        <a:buSzTx/>
                        <a:buFontTx/>
                        <a:buNone/>
                        <a:tabLst/>
                      </a:pPr>
                      <a:r>
                        <a:rPr lang="en-US" sz="1675" b="1" i="0" u="none" strike="noStrike" cap="none" spc="0" baseline="0" dirty="0">
                          <a:ln>
                            <a:noFill/>
                          </a:ln>
                          <a:solidFill>
                            <a:schemeClr val="dk1"/>
                          </a:solidFill>
                          <a:uFillTx/>
                          <a:latin typeface="+mn-lt"/>
                          <a:ea typeface="+mn-ea"/>
                          <a:cs typeface="+mn-cs"/>
                          <a:sym typeface="Arial"/>
                        </a:rPr>
                        <a:t>Request for Comment </a:t>
                      </a:r>
                      <a:r>
                        <a:rPr lang="en-US" sz="1675" b="0" i="0" u="none" strike="noStrike" cap="none" spc="0" baseline="0" dirty="0">
                          <a:ln>
                            <a:noFill/>
                          </a:ln>
                          <a:solidFill>
                            <a:schemeClr val="dk1"/>
                          </a:solidFill>
                          <a:uFillTx/>
                          <a:latin typeface="+mn-lt"/>
                          <a:ea typeface="+mn-ea"/>
                          <a:cs typeface="+mn-cs"/>
                          <a:sym typeface="Arial"/>
                        </a:rPr>
                        <a:t>– Cybersecurity Framework Version 1.1 – Draft 2 – Dec 2017</a:t>
                      </a:r>
                    </a:p>
                  </a:txBody>
                  <a:tcPr/>
                </a:tc>
                <a:tc>
                  <a:txBody>
                    <a:bodyPr/>
                    <a:lstStyle/>
                    <a:p>
                      <a:pPr marL="0" marR="0" indent="0" algn="l" defTabSz="914400" rtl="0" latinLnBrk="0">
                        <a:lnSpc>
                          <a:spcPct val="100000"/>
                        </a:lnSpc>
                        <a:spcBef>
                          <a:spcPts val="0"/>
                        </a:spcBef>
                        <a:spcAft>
                          <a:spcPts val="0"/>
                        </a:spcAft>
                        <a:buClrTx/>
                        <a:buSzTx/>
                        <a:buFontTx/>
                        <a:buNone/>
                        <a:tabLst/>
                      </a:pPr>
                      <a:r>
                        <a:rPr lang="en-US" sz="1675" b="0" i="0" u="none" strike="noStrike" cap="none" spc="0" baseline="0" dirty="0">
                          <a:ln>
                            <a:noFill/>
                          </a:ln>
                          <a:solidFill>
                            <a:schemeClr val="dk1"/>
                          </a:solidFill>
                          <a:uFillTx/>
                          <a:latin typeface="+mn-lt"/>
                          <a:ea typeface="+mn-ea"/>
                          <a:cs typeface="+mn-cs"/>
                          <a:sym typeface="Arial"/>
                        </a:rPr>
                        <a:t>89 Responses</a:t>
                      </a:r>
                    </a:p>
                  </a:txBody>
                  <a:tcPr/>
                </a:tc>
                <a:extLst>
                  <a:ext uri="{0D108BD9-81ED-4DB2-BD59-A6C34878D82A}">
                    <a16:rowId xmlns:a16="http://schemas.microsoft.com/office/drawing/2014/main" val="1568508265"/>
                  </a:ext>
                </a:extLst>
              </a:tr>
              <a:tr h="475273">
                <a:tc>
                  <a:txBody>
                    <a:bodyPr/>
                    <a:lstStyle/>
                    <a:p>
                      <a:pPr marL="0" marR="0" indent="0" algn="l" defTabSz="914400" rtl="0" latinLnBrk="0">
                        <a:lnSpc>
                          <a:spcPct val="100000"/>
                        </a:lnSpc>
                        <a:spcBef>
                          <a:spcPts val="0"/>
                        </a:spcBef>
                        <a:spcAft>
                          <a:spcPts val="0"/>
                        </a:spcAft>
                        <a:buClrTx/>
                        <a:buSzTx/>
                        <a:buFontTx/>
                        <a:buNone/>
                        <a:tabLst/>
                      </a:pPr>
                      <a:r>
                        <a:rPr lang="en-US" sz="1675" b="1" i="0" u="none" strike="noStrike" cap="none" spc="0" baseline="0" dirty="0">
                          <a:ln>
                            <a:noFill/>
                          </a:ln>
                          <a:solidFill>
                            <a:schemeClr val="dk1"/>
                          </a:solidFill>
                          <a:uFillTx/>
                          <a:latin typeface="+mn-lt"/>
                          <a:ea typeface="+mn-ea"/>
                          <a:cs typeface="+mn-cs"/>
                          <a:sym typeface="Arial"/>
                        </a:rPr>
                        <a:t>Framework Version 1.1 </a:t>
                      </a:r>
                      <a:r>
                        <a:rPr lang="en-US" sz="1675" b="0" i="0" u="none" strike="noStrike" cap="none" spc="0" baseline="0" dirty="0">
                          <a:ln>
                            <a:noFill/>
                          </a:ln>
                          <a:solidFill>
                            <a:schemeClr val="dk1"/>
                          </a:solidFill>
                          <a:uFillTx/>
                          <a:latin typeface="+mn-lt"/>
                          <a:ea typeface="+mn-ea"/>
                          <a:cs typeface="+mn-cs"/>
                          <a:sym typeface="Arial"/>
                        </a:rPr>
                        <a:t>– Release April 2018</a:t>
                      </a:r>
                    </a:p>
                  </a:txBody>
                  <a:tcPr/>
                </a:tc>
                <a:tc>
                  <a:txBody>
                    <a:bodyPr/>
                    <a:lstStyle/>
                    <a:p>
                      <a:pPr marL="0" marR="0" indent="0" algn="l" defTabSz="914400" rtl="0" latinLnBrk="0">
                        <a:lnSpc>
                          <a:spcPct val="100000"/>
                        </a:lnSpc>
                        <a:spcBef>
                          <a:spcPts val="0"/>
                        </a:spcBef>
                        <a:spcAft>
                          <a:spcPts val="0"/>
                        </a:spcAft>
                        <a:buClrTx/>
                        <a:buSzTx/>
                        <a:buFontTx/>
                        <a:buNone/>
                        <a:tabLst/>
                      </a:pPr>
                      <a:r>
                        <a:rPr lang="en-US" sz="1675" b="0" i="0" u="none" strike="noStrike" cap="none" spc="0" baseline="0" dirty="0">
                          <a:ln>
                            <a:noFill/>
                          </a:ln>
                          <a:solidFill>
                            <a:schemeClr val="dk1"/>
                          </a:solidFill>
                          <a:uFillTx/>
                          <a:latin typeface="+mn-lt"/>
                          <a:ea typeface="+mn-ea"/>
                          <a:cs typeface="+mn-cs"/>
                          <a:sym typeface="Arial"/>
                        </a:rPr>
                        <a:t>Approx. 27,000+ downloads thus far</a:t>
                      </a:r>
                    </a:p>
                  </a:txBody>
                  <a:tcPr/>
                </a:tc>
                <a:extLst>
                  <a:ext uri="{0D108BD9-81ED-4DB2-BD59-A6C34878D82A}">
                    <a16:rowId xmlns:a16="http://schemas.microsoft.com/office/drawing/2014/main" val="2207762607"/>
                  </a:ext>
                </a:extLst>
              </a:tr>
            </a:tbl>
          </a:graphicData>
        </a:graphic>
      </p:graphicFrame>
      <p:sp>
        <p:nvSpPr>
          <p:cNvPr id="8" name="Title 2">
            <a:extLst>
              <a:ext uri="{FF2B5EF4-FFF2-40B4-BE49-F238E27FC236}">
                <a16:creationId xmlns:a16="http://schemas.microsoft.com/office/drawing/2014/main" id="{64A46F1B-EB36-4543-9F41-E07F89BB0C87}"/>
              </a:ext>
            </a:extLst>
          </p:cNvPr>
          <p:cNvSpPr txBox="1">
            <a:spLocks/>
          </p:cNvSpPr>
          <p:nvPr/>
        </p:nvSpPr>
        <p:spPr>
          <a:xfrm>
            <a:off x="479096" y="147083"/>
            <a:ext cx="8125483" cy="99015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lvl1pPr marL="0" marR="0" indent="0" algn="l" defTabSz="914400" rtl="0" latinLnBrk="0">
              <a:lnSpc>
                <a:spcPts val="2600"/>
              </a:lnSpc>
              <a:spcBef>
                <a:spcPts val="0"/>
              </a:spcBef>
              <a:spcAft>
                <a:spcPts val="0"/>
              </a:spcAft>
              <a:buClrTx/>
              <a:buSzTx/>
              <a:buFontTx/>
              <a:buNone/>
              <a:tabLst/>
              <a:defRPr sz="3300" b="0" i="0" u="none" strike="noStrike" cap="none" spc="0" baseline="0">
                <a:ln>
                  <a:noFill/>
                </a:ln>
                <a:solidFill>
                  <a:schemeClr val="tx1">
                    <a:lumMod val="75000"/>
                    <a:lumOff val="25000"/>
                  </a:schemeClr>
                </a:solidFill>
                <a:uFillTx/>
                <a:latin typeface="Arial" charset="0"/>
                <a:ea typeface="Arial" charset="0"/>
                <a:cs typeface="Arial" charset="0"/>
                <a:sym typeface="Arial"/>
              </a:defRPr>
            </a:lvl1pPr>
            <a:lvl2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2pPr>
            <a:lvl3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3pPr>
            <a:lvl4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4pPr>
            <a:lvl5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5pPr>
            <a:lvl6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6pPr>
            <a:lvl7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7pPr>
            <a:lvl8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8pPr>
            <a:lvl9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9pPr>
          </a:lstStyle>
          <a:p>
            <a:pPr hangingPunct="1"/>
            <a:r>
              <a:rPr lang="en-US" sz="3200" b="1" kern="1200" dirty="0">
                <a:solidFill>
                  <a:schemeClr val="tx1">
                    <a:lumMod val="65000"/>
                    <a:lumOff val="35000"/>
                  </a:schemeClr>
                </a:solidFill>
                <a:latin typeface="Arial" pitchFamily="34" charset="0"/>
                <a:ea typeface="Adobe Fan Heiti Std B" pitchFamily="34" charset="-128"/>
                <a:cs typeface="Arial" pitchFamily="34" charset="0"/>
              </a:rPr>
              <a:t>Continued Improvement of Critical Infrastructure Cybersecurity</a:t>
            </a:r>
          </a:p>
        </p:txBody>
      </p:sp>
      <p:sp>
        <p:nvSpPr>
          <p:cNvPr id="6" name="Slide Number Placeholder 4">
            <a:extLst>
              <a:ext uri="{FF2B5EF4-FFF2-40B4-BE49-F238E27FC236}">
                <a16:creationId xmlns:a16="http://schemas.microsoft.com/office/drawing/2014/main" id="{1E881A67-8D6D-BE4D-9A6F-9A5C63B6AABF}"/>
              </a:ext>
            </a:extLst>
          </p:cNvPr>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43</a:t>
            </a:fld>
            <a:endParaRPr lang="en-US" dirty="0">
              <a:solidFill>
                <a:prstClr val="black">
                  <a:tint val="75000"/>
                </a:prstClr>
              </a:solidFill>
            </a:endParaRPr>
          </a:p>
        </p:txBody>
      </p:sp>
    </p:spTree>
    <p:extLst>
      <p:ext uri="{BB962C8B-B14F-4D97-AF65-F5344CB8AC3E}">
        <p14:creationId xmlns:p14="http://schemas.microsoft.com/office/powerpoint/2010/main" val="2969774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BD772E-2626-644A-9558-85C3AFE15D01}"/>
              </a:ext>
            </a:extLst>
          </p:cNvPr>
          <p:cNvPicPr>
            <a:picLocks noChangeAspect="1"/>
          </p:cNvPicPr>
          <p:nvPr/>
        </p:nvPicPr>
        <p:blipFill>
          <a:blip r:embed="rId3"/>
          <a:stretch>
            <a:fillRect/>
          </a:stretch>
        </p:blipFill>
        <p:spPr>
          <a:xfrm>
            <a:off x="0" y="1248137"/>
            <a:ext cx="9144000" cy="5609863"/>
          </a:xfrm>
          <a:prstGeom prst="rect">
            <a:avLst/>
          </a:prstGeom>
        </p:spPr>
      </p:pic>
      <p:sp>
        <p:nvSpPr>
          <p:cNvPr id="14" name="Title 1">
            <a:extLst>
              <a:ext uri="{FF2B5EF4-FFF2-40B4-BE49-F238E27FC236}">
                <a16:creationId xmlns:a16="http://schemas.microsoft.com/office/drawing/2014/main" id="{6879A843-212E-4E5C-A45F-4801D70AA525}"/>
              </a:ext>
            </a:extLst>
          </p:cNvPr>
          <p:cNvSpPr>
            <a:spLocks noGrp="1"/>
          </p:cNvSpPr>
          <p:nvPr>
            <p:ph type="title"/>
          </p:nvPr>
        </p:nvSpPr>
        <p:spPr>
          <a:xfrm>
            <a:off x="228600" y="376718"/>
            <a:ext cx="8458200" cy="762000"/>
          </a:xfrm>
        </p:spPr>
        <p:txBody>
          <a:bodyPr>
            <a:normAutofit fontScale="90000"/>
          </a:bodyPr>
          <a:lstStyle/>
          <a:p>
            <a:r>
              <a:rPr lang="en-US" sz="3200" b="1" dirty="0"/>
              <a:t>Continued Improvement</a:t>
            </a:r>
            <a:br>
              <a:rPr lang="en-US" dirty="0"/>
            </a:br>
            <a:r>
              <a:rPr lang="en-US" sz="1800" b="0" i="1" dirty="0"/>
              <a:t>Living Document </a:t>
            </a:r>
            <a:r>
              <a:rPr lang="en-US" sz="1800" i="1" dirty="0"/>
              <a:t>Process</a:t>
            </a:r>
            <a:br>
              <a:rPr lang="en-US" sz="1800" i="1" dirty="0"/>
            </a:br>
            <a:r>
              <a:rPr lang="en-US" sz="1800" i="1" dirty="0"/>
              <a:t>https://</a:t>
            </a:r>
            <a:r>
              <a:rPr lang="en-US" sz="1800" i="1" dirty="0" err="1"/>
              <a:t>www.nist.gov</a:t>
            </a:r>
            <a:r>
              <a:rPr lang="en-US" sz="1800" i="1" dirty="0"/>
              <a:t>/</a:t>
            </a:r>
            <a:r>
              <a:rPr lang="en-US" sz="1800" i="1" dirty="0" err="1"/>
              <a:t>cyberframework</a:t>
            </a:r>
            <a:r>
              <a:rPr lang="en-US" sz="1800" i="1" dirty="0"/>
              <a:t>/online-learning/update-process</a:t>
            </a:r>
            <a:endParaRPr lang="en-US" sz="1800" b="0" i="1" dirty="0"/>
          </a:p>
        </p:txBody>
      </p:sp>
      <p:sp>
        <p:nvSpPr>
          <p:cNvPr id="16" name="Slide Number Placeholder 4">
            <a:extLst>
              <a:ext uri="{FF2B5EF4-FFF2-40B4-BE49-F238E27FC236}">
                <a16:creationId xmlns:a16="http://schemas.microsoft.com/office/drawing/2014/main" id="{4E79486E-D2AE-4543-9144-C96BB9E414A6}"/>
              </a:ext>
            </a:extLst>
          </p:cNvPr>
          <p:cNvSpPr txBox="1">
            <a:spLocks/>
          </p:cNvSpPr>
          <p:nvPr/>
        </p:nvSpPr>
        <p:spPr>
          <a:xfrm>
            <a:off x="6975234" y="6391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fld id="{C90B5FB4-1AE6-4CC4-B374-7CA8E5916470}" type="slidenum">
              <a:rPr lang="en-US" sz="1200" smtClean="0">
                <a:solidFill>
                  <a:prstClr val="black">
                    <a:tint val="75000"/>
                  </a:prstClr>
                </a:solidFill>
              </a:rPr>
              <a:pPr algn="r" defTabSz="914400"/>
              <a:t>44</a:t>
            </a:fld>
            <a:endParaRPr lang="en-US" sz="1200" dirty="0">
              <a:solidFill>
                <a:prstClr val="black">
                  <a:tint val="75000"/>
                </a:prstClr>
              </a:solidFill>
            </a:endParaRPr>
          </a:p>
        </p:txBody>
      </p:sp>
    </p:spTree>
    <p:extLst>
      <p:ext uri="{BB962C8B-B14F-4D97-AF65-F5344CB8AC3E}">
        <p14:creationId xmlns:p14="http://schemas.microsoft.com/office/powerpoint/2010/main" val="328880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096F-1523-6C4E-8500-F870B4B8308B}"/>
              </a:ext>
            </a:extLst>
          </p:cNvPr>
          <p:cNvSpPr>
            <a:spLocks noGrp="1"/>
          </p:cNvSpPr>
          <p:nvPr>
            <p:ph type="title"/>
          </p:nvPr>
        </p:nvSpPr>
        <p:spPr>
          <a:xfrm>
            <a:off x="228600" y="376718"/>
            <a:ext cx="8458200" cy="762000"/>
          </a:xfrm>
        </p:spPr>
        <p:txBody>
          <a:bodyPr>
            <a:normAutofit fontScale="90000"/>
          </a:bodyPr>
          <a:lstStyle/>
          <a:p>
            <a:r>
              <a:rPr lang="en-US" sz="3200" b="1" dirty="0"/>
              <a:t>Milestones</a:t>
            </a:r>
            <a:br>
              <a:rPr lang="en-US" dirty="0"/>
            </a:br>
            <a:r>
              <a:rPr lang="en-US" sz="1800" b="0" i="1" dirty="0"/>
              <a:t>Three Year Minimum Update </a:t>
            </a:r>
            <a:r>
              <a:rPr lang="en-US" sz="1800" i="1" dirty="0"/>
              <a:t>Cycle</a:t>
            </a:r>
            <a:br>
              <a:rPr lang="en-US" sz="1800" i="1" dirty="0"/>
            </a:br>
            <a:r>
              <a:rPr lang="en-US" sz="1800" i="1" dirty="0"/>
              <a:t>https://</a:t>
            </a:r>
            <a:r>
              <a:rPr lang="en-US" sz="1800" i="1" dirty="0" err="1"/>
              <a:t>www.nist.gov</a:t>
            </a:r>
            <a:r>
              <a:rPr lang="en-US" sz="1800" i="1" dirty="0"/>
              <a:t>/</a:t>
            </a:r>
            <a:r>
              <a:rPr lang="en-US" sz="1800" i="1" dirty="0" err="1"/>
              <a:t>cyberframework</a:t>
            </a:r>
            <a:r>
              <a:rPr lang="en-US" sz="1800" i="1" dirty="0"/>
              <a:t>/online-learning/update-process</a:t>
            </a:r>
            <a:endParaRPr lang="en-US" sz="1800" b="0" i="1" dirty="0"/>
          </a:p>
        </p:txBody>
      </p:sp>
      <p:sp>
        <p:nvSpPr>
          <p:cNvPr id="20" name="Document 19">
            <a:extLst>
              <a:ext uri="{FF2B5EF4-FFF2-40B4-BE49-F238E27FC236}">
                <a16:creationId xmlns:a16="http://schemas.microsoft.com/office/drawing/2014/main" id="{2DD8E5E8-E070-9545-99A1-65E649F89BBA}"/>
              </a:ext>
            </a:extLst>
          </p:cNvPr>
          <p:cNvSpPr/>
          <p:nvPr/>
        </p:nvSpPr>
        <p:spPr>
          <a:xfrm>
            <a:off x="431945" y="2946051"/>
            <a:ext cx="1231828" cy="1528760"/>
          </a:xfrm>
          <a:prstGeom prst="flowChartDocument">
            <a:avLst/>
          </a:prstGeom>
          <a:solidFill>
            <a:schemeClr val="accent3">
              <a:alpha val="29000"/>
            </a:schemeClr>
          </a:solidFill>
          <a:ln w="19050" cap="flat">
            <a:solidFill>
              <a:schemeClr val="tx1">
                <a:lumMod val="65000"/>
                <a:lumOff val="35000"/>
              </a:schemeClr>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spAutoFit/>
          </a:bodyPr>
          <a:lstStyle/>
          <a:p>
            <a:pPr algn="ctr"/>
            <a:r>
              <a:rPr lang="en-US" sz="1600" b="1" u="sng" dirty="0">
                <a:effectLst/>
              </a:rPr>
              <a:t>Features List</a:t>
            </a:r>
          </a:p>
          <a:p>
            <a:pPr algn="ctr"/>
            <a:r>
              <a:rPr lang="en-US" sz="1200" dirty="0">
                <a:effectLst/>
              </a:rPr>
              <a:t>(Version A)</a:t>
            </a:r>
          </a:p>
          <a:p>
            <a:pPr algn="ctr"/>
            <a:endParaRPr lang="en-US" sz="1000" u="sng" dirty="0">
              <a:effectLst/>
            </a:endParaRPr>
          </a:p>
          <a:p>
            <a:pPr marL="60325"/>
            <a:r>
              <a:rPr lang="en-US" sz="1200" dirty="0">
                <a:effectLst/>
              </a:rPr>
              <a:t>Major</a:t>
            </a:r>
          </a:p>
          <a:p>
            <a:pPr marL="60325"/>
            <a:r>
              <a:rPr lang="en-US" sz="1200" dirty="0">
                <a:effectLst/>
              </a:rPr>
              <a:t>Minor</a:t>
            </a:r>
          </a:p>
          <a:p>
            <a:pPr marL="60325"/>
            <a:r>
              <a:rPr lang="en-US" sz="1200" dirty="0">
                <a:effectLst/>
              </a:rPr>
              <a:t>Administrative</a:t>
            </a:r>
            <a:endParaRPr lang="en-US" sz="1000" dirty="0">
              <a:effectLst/>
            </a:endParaRPr>
          </a:p>
        </p:txBody>
      </p:sp>
      <p:cxnSp>
        <p:nvCxnSpPr>
          <p:cNvPr id="8" name="Straight Connector 7">
            <a:extLst>
              <a:ext uri="{FF2B5EF4-FFF2-40B4-BE49-F238E27FC236}">
                <a16:creationId xmlns:a16="http://schemas.microsoft.com/office/drawing/2014/main" id="{AC4CF564-B45B-BD44-A6D1-27519BBBFFC5}"/>
              </a:ext>
            </a:extLst>
          </p:cNvPr>
          <p:cNvCxnSpPr>
            <a:cxnSpLocks/>
          </p:cNvCxnSpPr>
          <p:nvPr/>
        </p:nvCxnSpPr>
        <p:spPr>
          <a:xfrm flipV="1">
            <a:off x="3566782" y="3754295"/>
            <a:ext cx="1061742" cy="1"/>
          </a:xfrm>
          <a:prstGeom prst="line">
            <a:avLst/>
          </a:prstGeom>
          <a:noFill/>
          <a:ln w="19050" cap="flat">
            <a:solidFill>
              <a:srgbClr val="C00000"/>
            </a:solidFill>
            <a:prstDash val="dash"/>
            <a:round/>
          </a:ln>
          <a:effectLst/>
        </p:spPr>
        <p:style>
          <a:lnRef idx="0">
            <a:scrgbClr r="0" g="0" b="0"/>
          </a:lnRef>
          <a:fillRef idx="0">
            <a:scrgbClr r="0" g="0" b="0"/>
          </a:fillRef>
          <a:effectRef idx="0">
            <a:scrgbClr r="0" g="0" b="0"/>
          </a:effectRef>
          <a:fontRef idx="none"/>
        </p:style>
      </p:cxnSp>
      <p:sp>
        <p:nvSpPr>
          <p:cNvPr id="49" name="Rectangle: Rounded Corners 48">
            <a:extLst>
              <a:ext uri="{FF2B5EF4-FFF2-40B4-BE49-F238E27FC236}">
                <a16:creationId xmlns:a16="http://schemas.microsoft.com/office/drawing/2014/main" id="{5714E37E-F560-4448-9409-BE31780B4C91}"/>
              </a:ext>
            </a:extLst>
          </p:cNvPr>
          <p:cNvSpPr/>
          <p:nvPr/>
        </p:nvSpPr>
        <p:spPr>
          <a:xfrm>
            <a:off x="431945" y="4874739"/>
            <a:ext cx="1231828" cy="981787"/>
          </a:xfrm>
          <a:prstGeom prst="roundRect">
            <a:avLst>
              <a:gd name="adj" fmla="val 5584"/>
            </a:avLst>
          </a:prstGeom>
          <a:solidFill>
            <a:schemeClr val="accent1">
              <a:alpha val="31000"/>
            </a:schemeClr>
          </a:solidFill>
          <a:ln w="19050" cap="flat">
            <a:solidFill>
              <a:schemeClr val="tx1">
                <a:lumMod val="65000"/>
                <a:lumOff val="35000"/>
              </a:schemeClr>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endParaRPr lang="en-US" sz="1200" b="1" dirty="0">
              <a:effectLst/>
            </a:endParaRPr>
          </a:p>
          <a:p>
            <a:pPr algn="ctr"/>
            <a:r>
              <a:rPr lang="en-US" sz="1600" b="1" dirty="0">
                <a:effectLst/>
              </a:rPr>
              <a:t>Annual Conference</a:t>
            </a:r>
          </a:p>
          <a:p>
            <a:pPr algn="ctr"/>
            <a:endParaRPr kumimoji="0" lang="en-US" sz="1200" b="1" i="0" u="none" strike="noStrike" normalizeH="0" baseline="0" dirty="0">
              <a:effectLst/>
              <a:uFillTx/>
              <a:latin typeface="+mn-lt"/>
              <a:ea typeface="+mn-ea"/>
              <a:cs typeface="+mn-cs"/>
              <a:sym typeface="Calibri"/>
            </a:endParaRPr>
          </a:p>
        </p:txBody>
      </p:sp>
      <p:sp>
        <p:nvSpPr>
          <p:cNvPr id="60" name="Rectangle: Rounded Corners 59">
            <a:extLst>
              <a:ext uri="{FF2B5EF4-FFF2-40B4-BE49-F238E27FC236}">
                <a16:creationId xmlns:a16="http://schemas.microsoft.com/office/drawing/2014/main" id="{7A47FFB8-0D6D-48EB-BA80-11BE7BF6567E}"/>
              </a:ext>
            </a:extLst>
          </p:cNvPr>
          <p:cNvSpPr/>
          <p:nvPr/>
        </p:nvSpPr>
        <p:spPr>
          <a:xfrm>
            <a:off x="1164304" y="1596748"/>
            <a:ext cx="1299379" cy="731520"/>
          </a:xfrm>
          <a:prstGeom prst="roundRect">
            <a:avLst>
              <a:gd name="adj" fmla="val 5584"/>
            </a:avLst>
          </a:prstGeom>
          <a:solidFill>
            <a:schemeClr val="bg1">
              <a:lumMod val="75000"/>
              <a:alpha val="28627"/>
            </a:schemeClr>
          </a:solidFill>
          <a:ln w="19050" cap="flat">
            <a:solidFill>
              <a:schemeClr val="tx1">
                <a:lumMod val="65000"/>
                <a:lumOff val="35000"/>
              </a:schemeClr>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endParaRPr lang="en-US" sz="1200" b="1" dirty="0">
              <a:effectLst/>
            </a:endParaRPr>
          </a:p>
          <a:p>
            <a:pPr algn="ctr"/>
            <a:r>
              <a:rPr lang="en-US" sz="1600" b="1" dirty="0">
                <a:effectLst/>
              </a:rPr>
              <a:t>New Version?</a:t>
            </a:r>
          </a:p>
          <a:p>
            <a:pPr algn="ctr"/>
            <a:r>
              <a:rPr lang="en-US" sz="1200" dirty="0"/>
              <a:t>3 years from last Final Update</a:t>
            </a:r>
            <a:endParaRPr lang="en-US" sz="1200" dirty="0">
              <a:effectLst/>
            </a:endParaRPr>
          </a:p>
          <a:p>
            <a:pPr algn="ctr"/>
            <a:endParaRPr lang="en-US" sz="1200" b="1" dirty="0">
              <a:effectLst/>
            </a:endParaRPr>
          </a:p>
        </p:txBody>
      </p:sp>
      <p:sp>
        <p:nvSpPr>
          <p:cNvPr id="72" name="Document 19">
            <a:extLst>
              <a:ext uri="{FF2B5EF4-FFF2-40B4-BE49-F238E27FC236}">
                <a16:creationId xmlns:a16="http://schemas.microsoft.com/office/drawing/2014/main" id="{AD67B31B-7618-46C9-98D4-EB308ECBC98C}"/>
              </a:ext>
            </a:extLst>
          </p:cNvPr>
          <p:cNvSpPr/>
          <p:nvPr/>
        </p:nvSpPr>
        <p:spPr>
          <a:xfrm>
            <a:off x="1964216" y="2946051"/>
            <a:ext cx="1231828" cy="1528760"/>
          </a:xfrm>
          <a:prstGeom prst="flowChartDocument">
            <a:avLst/>
          </a:prstGeom>
          <a:solidFill>
            <a:schemeClr val="accent3">
              <a:alpha val="29000"/>
            </a:schemeClr>
          </a:solidFill>
          <a:ln w="19050" cap="flat">
            <a:solidFill>
              <a:schemeClr val="tx1">
                <a:lumMod val="65000"/>
                <a:lumOff val="35000"/>
              </a:schemeClr>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spAutoFit/>
          </a:bodyPr>
          <a:lstStyle/>
          <a:p>
            <a:pPr algn="ctr"/>
            <a:r>
              <a:rPr lang="en-US" sz="1600" b="1" u="sng" dirty="0">
                <a:effectLst/>
              </a:rPr>
              <a:t>Features List</a:t>
            </a:r>
          </a:p>
          <a:p>
            <a:pPr algn="ctr"/>
            <a:r>
              <a:rPr lang="en-US" sz="1200" dirty="0">
                <a:effectLst/>
              </a:rPr>
              <a:t>(Version B)</a:t>
            </a:r>
          </a:p>
          <a:p>
            <a:pPr algn="ctr"/>
            <a:endParaRPr lang="en-US" sz="1000" u="sng" dirty="0">
              <a:effectLst/>
            </a:endParaRPr>
          </a:p>
          <a:p>
            <a:pPr marL="60325"/>
            <a:r>
              <a:rPr lang="en-US" sz="1200" dirty="0">
                <a:effectLst/>
              </a:rPr>
              <a:t>Major</a:t>
            </a:r>
          </a:p>
          <a:p>
            <a:pPr marL="60325"/>
            <a:r>
              <a:rPr lang="en-US" sz="1200" dirty="0">
                <a:effectLst/>
              </a:rPr>
              <a:t>Minor</a:t>
            </a:r>
          </a:p>
          <a:p>
            <a:pPr marL="60325"/>
            <a:r>
              <a:rPr lang="en-US" sz="1200" dirty="0">
                <a:effectLst/>
              </a:rPr>
              <a:t>Administrative</a:t>
            </a:r>
            <a:endParaRPr lang="en-US" sz="1000" dirty="0">
              <a:effectLst/>
            </a:endParaRPr>
          </a:p>
        </p:txBody>
      </p:sp>
      <p:sp>
        <p:nvSpPr>
          <p:cNvPr id="73" name="Document 19">
            <a:extLst>
              <a:ext uri="{FF2B5EF4-FFF2-40B4-BE49-F238E27FC236}">
                <a16:creationId xmlns:a16="http://schemas.microsoft.com/office/drawing/2014/main" id="{B9D60DDC-A4FD-46F0-91BB-F1DC3E171219}"/>
              </a:ext>
            </a:extLst>
          </p:cNvPr>
          <p:cNvSpPr/>
          <p:nvPr/>
        </p:nvSpPr>
        <p:spPr>
          <a:xfrm>
            <a:off x="3496487" y="2946051"/>
            <a:ext cx="1231828" cy="1528760"/>
          </a:xfrm>
          <a:prstGeom prst="flowChartDocument">
            <a:avLst/>
          </a:prstGeom>
          <a:solidFill>
            <a:schemeClr val="accent3">
              <a:alpha val="29000"/>
            </a:schemeClr>
          </a:solidFill>
          <a:ln w="19050" cap="flat">
            <a:solidFill>
              <a:schemeClr val="tx1">
                <a:lumMod val="65000"/>
                <a:lumOff val="35000"/>
              </a:schemeClr>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spAutoFit/>
          </a:bodyPr>
          <a:lstStyle/>
          <a:p>
            <a:pPr algn="ctr"/>
            <a:r>
              <a:rPr lang="en-US" sz="1600" b="1" u="sng" dirty="0">
                <a:effectLst/>
              </a:rPr>
              <a:t>Features List</a:t>
            </a:r>
          </a:p>
          <a:p>
            <a:pPr algn="ctr"/>
            <a:r>
              <a:rPr lang="en-US" sz="1200" dirty="0">
                <a:effectLst/>
              </a:rPr>
              <a:t>(Version C)</a:t>
            </a:r>
          </a:p>
          <a:p>
            <a:pPr algn="ctr"/>
            <a:endParaRPr lang="en-US" sz="1000" u="sng" dirty="0">
              <a:effectLst/>
            </a:endParaRPr>
          </a:p>
          <a:p>
            <a:pPr marL="60325"/>
            <a:r>
              <a:rPr lang="en-US" sz="1200" dirty="0">
                <a:effectLst/>
              </a:rPr>
              <a:t>Major</a:t>
            </a:r>
          </a:p>
          <a:p>
            <a:pPr marL="60325"/>
            <a:r>
              <a:rPr lang="en-US" sz="1200" dirty="0">
                <a:effectLst/>
              </a:rPr>
              <a:t>Minor</a:t>
            </a:r>
          </a:p>
          <a:p>
            <a:pPr marL="60325"/>
            <a:r>
              <a:rPr lang="en-US" sz="1200" dirty="0">
                <a:effectLst/>
              </a:rPr>
              <a:t>Administrative</a:t>
            </a:r>
            <a:endParaRPr lang="en-US" sz="1000" dirty="0">
              <a:effectLst/>
            </a:endParaRPr>
          </a:p>
        </p:txBody>
      </p:sp>
      <p:sp>
        <p:nvSpPr>
          <p:cNvPr id="74" name="Rectangle: Rounded Corners 73">
            <a:extLst>
              <a:ext uri="{FF2B5EF4-FFF2-40B4-BE49-F238E27FC236}">
                <a16:creationId xmlns:a16="http://schemas.microsoft.com/office/drawing/2014/main" id="{40CC1282-5825-4A63-B4A2-D219412CFDE7}"/>
              </a:ext>
            </a:extLst>
          </p:cNvPr>
          <p:cNvSpPr/>
          <p:nvPr/>
        </p:nvSpPr>
        <p:spPr>
          <a:xfrm>
            <a:off x="1984146" y="4874739"/>
            <a:ext cx="1231828" cy="981787"/>
          </a:xfrm>
          <a:prstGeom prst="roundRect">
            <a:avLst>
              <a:gd name="adj" fmla="val 5584"/>
            </a:avLst>
          </a:prstGeom>
          <a:solidFill>
            <a:schemeClr val="accent1">
              <a:alpha val="31000"/>
            </a:schemeClr>
          </a:solidFill>
          <a:ln w="19050" cap="flat">
            <a:solidFill>
              <a:schemeClr val="tx1">
                <a:lumMod val="65000"/>
                <a:lumOff val="35000"/>
              </a:schemeClr>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endParaRPr lang="en-US" sz="1200" b="1" dirty="0">
              <a:effectLst/>
            </a:endParaRPr>
          </a:p>
          <a:p>
            <a:pPr algn="ctr"/>
            <a:r>
              <a:rPr lang="en-US" sz="1600" b="1" dirty="0">
                <a:effectLst/>
              </a:rPr>
              <a:t>Annual Conference</a:t>
            </a:r>
          </a:p>
          <a:p>
            <a:pPr algn="ctr"/>
            <a:endParaRPr kumimoji="0" lang="en-US" sz="1200" b="1" i="0" u="none" strike="noStrike" normalizeH="0" baseline="0" dirty="0">
              <a:effectLst/>
              <a:uFillTx/>
              <a:latin typeface="+mn-lt"/>
              <a:ea typeface="+mn-ea"/>
              <a:cs typeface="+mn-cs"/>
              <a:sym typeface="Calibri"/>
            </a:endParaRPr>
          </a:p>
        </p:txBody>
      </p:sp>
      <p:sp>
        <p:nvSpPr>
          <p:cNvPr id="75" name="Rectangle: Rounded Corners 74">
            <a:extLst>
              <a:ext uri="{FF2B5EF4-FFF2-40B4-BE49-F238E27FC236}">
                <a16:creationId xmlns:a16="http://schemas.microsoft.com/office/drawing/2014/main" id="{F9FAC3D0-AC42-4AE0-9571-68A593B9FE12}"/>
              </a:ext>
            </a:extLst>
          </p:cNvPr>
          <p:cNvSpPr/>
          <p:nvPr/>
        </p:nvSpPr>
        <p:spPr>
          <a:xfrm>
            <a:off x="5279456" y="4874739"/>
            <a:ext cx="1231828" cy="981787"/>
          </a:xfrm>
          <a:prstGeom prst="roundRect">
            <a:avLst>
              <a:gd name="adj" fmla="val 5584"/>
            </a:avLst>
          </a:prstGeom>
          <a:solidFill>
            <a:schemeClr val="accent1">
              <a:alpha val="31000"/>
            </a:schemeClr>
          </a:solidFill>
          <a:ln w="19050" cap="flat">
            <a:solidFill>
              <a:schemeClr val="tx1">
                <a:lumMod val="65000"/>
                <a:lumOff val="35000"/>
              </a:schemeClr>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endParaRPr lang="en-US" sz="1200" b="1" dirty="0">
              <a:effectLst/>
            </a:endParaRPr>
          </a:p>
          <a:p>
            <a:pPr algn="ctr"/>
            <a:r>
              <a:rPr lang="en-US" sz="1600" b="1" dirty="0">
                <a:effectLst/>
              </a:rPr>
              <a:t>Annual Conference</a:t>
            </a:r>
          </a:p>
          <a:p>
            <a:pPr algn="ctr"/>
            <a:endParaRPr kumimoji="0" lang="en-US" sz="1200" b="1" i="0" u="none" strike="noStrike" normalizeH="0" baseline="0" dirty="0">
              <a:effectLst/>
              <a:uFillTx/>
              <a:latin typeface="+mn-lt"/>
              <a:ea typeface="+mn-ea"/>
              <a:cs typeface="+mn-cs"/>
              <a:sym typeface="Calibri"/>
            </a:endParaRPr>
          </a:p>
        </p:txBody>
      </p:sp>
      <p:sp>
        <p:nvSpPr>
          <p:cNvPr id="76" name="Rectangle: Rounded Corners 75">
            <a:extLst>
              <a:ext uri="{FF2B5EF4-FFF2-40B4-BE49-F238E27FC236}">
                <a16:creationId xmlns:a16="http://schemas.microsoft.com/office/drawing/2014/main" id="{9B418D5C-64EA-460B-AC1C-8EC4B341130A}"/>
              </a:ext>
            </a:extLst>
          </p:cNvPr>
          <p:cNvSpPr/>
          <p:nvPr/>
        </p:nvSpPr>
        <p:spPr>
          <a:xfrm>
            <a:off x="7312373" y="4874739"/>
            <a:ext cx="1231828" cy="981787"/>
          </a:xfrm>
          <a:prstGeom prst="roundRect">
            <a:avLst>
              <a:gd name="adj" fmla="val 5584"/>
            </a:avLst>
          </a:prstGeom>
          <a:solidFill>
            <a:schemeClr val="accent1">
              <a:alpha val="31000"/>
            </a:schemeClr>
          </a:solidFill>
          <a:ln w="19050" cap="flat">
            <a:solidFill>
              <a:schemeClr val="tx1">
                <a:lumMod val="65000"/>
                <a:lumOff val="35000"/>
              </a:schemeClr>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endParaRPr lang="en-US" sz="1200" b="1" dirty="0">
              <a:effectLst/>
            </a:endParaRPr>
          </a:p>
          <a:p>
            <a:pPr algn="ctr"/>
            <a:r>
              <a:rPr lang="en-US" sz="1600" b="1" dirty="0">
                <a:effectLst/>
              </a:rPr>
              <a:t>Annual Conference</a:t>
            </a:r>
          </a:p>
          <a:p>
            <a:pPr algn="ctr"/>
            <a:endParaRPr kumimoji="0" lang="en-US" sz="1200" b="1" i="0" u="none" strike="noStrike" normalizeH="0" baseline="0" dirty="0">
              <a:effectLst/>
              <a:uFillTx/>
              <a:latin typeface="+mn-lt"/>
              <a:ea typeface="+mn-ea"/>
              <a:cs typeface="+mn-cs"/>
              <a:sym typeface="Calibri"/>
            </a:endParaRPr>
          </a:p>
        </p:txBody>
      </p:sp>
      <p:sp>
        <p:nvSpPr>
          <p:cNvPr id="77" name="Document 19">
            <a:extLst>
              <a:ext uri="{FF2B5EF4-FFF2-40B4-BE49-F238E27FC236}">
                <a16:creationId xmlns:a16="http://schemas.microsoft.com/office/drawing/2014/main" id="{ABE75E45-7017-497E-8E35-037800A64BE2}"/>
              </a:ext>
            </a:extLst>
          </p:cNvPr>
          <p:cNvSpPr/>
          <p:nvPr/>
        </p:nvSpPr>
        <p:spPr>
          <a:xfrm>
            <a:off x="7057298" y="2965161"/>
            <a:ext cx="1728096" cy="1490541"/>
          </a:xfrm>
          <a:prstGeom prst="flowChartDocument">
            <a:avLst/>
          </a:prstGeom>
          <a:solidFill>
            <a:srgbClr val="339A9C">
              <a:alpha val="29020"/>
            </a:srgbClr>
          </a:solidFill>
          <a:ln w="19050" cap="flat">
            <a:solidFill>
              <a:schemeClr val="tx1">
                <a:lumMod val="65000"/>
                <a:lumOff val="35000"/>
              </a:schemeClr>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spAutoFit/>
          </a:bodyPr>
          <a:lstStyle/>
          <a:p>
            <a:pPr algn="ctr"/>
            <a:r>
              <a:rPr lang="en-US" sz="1600" b="1" u="sng" dirty="0">
                <a:effectLst/>
              </a:rPr>
              <a:t>Publish Framework Update</a:t>
            </a:r>
          </a:p>
          <a:p>
            <a:pPr algn="ctr"/>
            <a:endParaRPr lang="en-US" sz="1000" u="sng" dirty="0">
              <a:effectLst/>
            </a:endParaRPr>
          </a:p>
          <a:p>
            <a:pPr algn="ctr"/>
            <a:endParaRPr lang="en-US" sz="1000" u="sng" dirty="0">
              <a:effectLst/>
            </a:endParaRPr>
          </a:p>
          <a:p>
            <a:pPr algn="ctr"/>
            <a:endParaRPr lang="en-US" sz="1000" u="sng" dirty="0">
              <a:effectLst/>
            </a:endParaRPr>
          </a:p>
          <a:p>
            <a:pPr algn="ctr"/>
            <a:endParaRPr lang="en-US" sz="1000" u="sng" dirty="0">
              <a:effectLst/>
            </a:endParaRPr>
          </a:p>
        </p:txBody>
      </p:sp>
      <p:sp>
        <p:nvSpPr>
          <p:cNvPr id="78" name="Document 19">
            <a:extLst>
              <a:ext uri="{FF2B5EF4-FFF2-40B4-BE49-F238E27FC236}">
                <a16:creationId xmlns:a16="http://schemas.microsoft.com/office/drawing/2014/main" id="{8CAD378B-E2ED-403C-BAD1-33E65879EE41}"/>
              </a:ext>
            </a:extLst>
          </p:cNvPr>
          <p:cNvSpPr/>
          <p:nvPr/>
        </p:nvSpPr>
        <p:spPr>
          <a:xfrm>
            <a:off x="5028758" y="2946051"/>
            <a:ext cx="1728096" cy="1528760"/>
          </a:xfrm>
          <a:prstGeom prst="flowChartDocument">
            <a:avLst/>
          </a:prstGeom>
          <a:solidFill>
            <a:srgbClr val="339A9C">
              <a:alpha val="29020"/>
            </a:srgbClr>
          </a:solidFill>
          <a:ln w="19050" cap="flat">
            <a:solidFill>
              <a:schemeClr val="tx1">
                <a:lumMod val="65000"/>
                <a:lumOff val="35000"/>
              </a:schemeClr>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spAutoFit/>
          </a:bodyPr>
          <a:lstStyle/>
          <a:p>
            <a:pPr algn="ctr"/>
            <a:r>
              <a:rPr lang="en-US" sz="1600" b="1" u="sng" dirty="0">
                <a:effectLst/>
              </a:rPr>
              <a:t>Draft Framework Update</a:t>
            </a:r>
          </a:p>
          <a:p>
            <a:pPr algn="ctr"/>
            <a:endParaRPr lang="en-US" sz="1000" u="sng" dirty="0">
              <a:effectLst/>
            </a:endParaRPr>
          </a:p>
          <a:p>
            <a:pPr algn="ctr"/>
            <a:endParaRPr lang="en-US" sz="1000" u="sng" dirty="0">
              <a:effectLst/>
            </a:endParaRPr>
          </a:p>
          <a:p>
            <a:pPr algn="ctr"/>
            <a:endParaRPr lang="en-US" sz="1000" u="sng" dirty="0">
              <a:effectLst/>
            </a:endParaRPr>
          </a:p>
          <a:p>
            <a:pPr algn="ctr"/>
            <a:endParaRPr lang="en-US" sz="1000" u="sng" dirty="0">
              <a:effectLst/>
            </a:endParaRPr>
          </a:p>
        </p:txBody>
      </p:sp>
      <p:cxnSp>
        <p:nvCxnSpPr>
          <p:cNvPr id="13" name="Straight Arrow Connector 12">
            <a:extLst>
              <a:ext uri="{FF2B5EF4-FFF2-40B4-BE49-F238E27FC236}">
                <a16:creationId xmlns:a16="http://schemas.microsoft.com/office/drawing/2014/main" id="{84260869-1C86-4A6B-8866-79C352726128}"/>
              </a:ext>
            </a:extLst>
          </p:cNvPr>
          <p:cNvCxnSpPr>
            <a:stCxn id="20" idx="2"/>
            <a:endCxn id="49" idx="0"/>
          </p:cNvCxnSpPr>
          <p:nvPr/>
        </p:nvCxnSpPr>
        <p:spPr>
          <a:xfrm>
            <a:off x="1047859" y="4373743"/>
            <a:ext cx="0" cy="500996"/>
          </a:xfrm>
          <a:prstGeom prst="straightConnector1">
            <a:avLst/>
          </a:prstGeom>
          <a:ln w="19050">
            <a:solidFill>
              <a:schemeClr val="tx1">
                <a:lumMod val="65000"/>
                <a:lumOff val="35000"/>
              </a:schemeClr>
            </a:solidFill>
            <a:tailEnd type="triangle"/>
          </a:ln>
          <a:effectLst/>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5D2AF1F4-11DE-4239-9F05-6D63E47EC1DA}"/>
              </a:ext>
            </a:extLst>
          </p:cNvPr>
          <p:cNvCxnSpPr>
            <a:cxnSpLocks/>
            <a:stCxn id="78" idx="2"/>
            <a:endCxn id="75" idx="0"/>
          </p:cNvCxnSpPr>
          <p:nvPr/>
        </p:nvCxnSpPr>
        <p:spPr>
          <a:xfrm>
            <a:off x="5892806" y="4373743"/>
            <a:ext cx="2564" cy="500996"/>
          </a:xfrm>
          <a:prstGeom prst="straightConnector1">
            <a:avLst/>
          </a:prstGeom>
          <a:ln w="19050">
            <a:solidFill>
              <a:schemeClr val="tx1">
                <a:lumMod val="65000"/>
                <a:lumOff val="35000"/>
              </a:schemeClr>
            </a:solidFill>
            <a:tailEnd type="triangle"/>
          </a:ln>
          <a:effectLst/>
        </p:spPr>
        <p:style>
          <a:lnRef idx="1">
            <a:schemeClr val="dk1"/>
          </a:lnRef>
          <a:fillRef idx="0">
            <a:schemeClr val="dk1"/>
          </a:fillRef>
          <a:effectRef idx="0">
            <a:schemeClr val="dk1"/>
          </a:effectRef>
          <a:fontRef idx="minor">
            <a:schemeClr val="tx1"/>
          </a:fontRef>
        </p:style>
      </p:cxnSp>
      <p:cxnSp>
        <p:nvCxnSpPr>
          <p:cNvPr id="34" name="Connector: Elbow 33">
            <a:extLst>
              <a:ext uri="{FF2B5EF4-FFF2-40B4-BE49-F238E27FC236}">
                <a16:creationId xmlns:a16="http://schemas.microsoft.com/office/drawing/2014/main" id="{F62E4B70-FDE7-4AB0-95CC-806395F89049}"/>
              </a:ext>
            </a:extLst>
          </p:cNvPr>
          <p:cNvCxnSpPr>
            <a:cxnSpLocks/>
            <a:stCxn id="49" idx="3"/>
            <a:endCxn id="60" idx="2"/>
          </p:cNvCxnSpPr>
          <p:nvPr/>
        </p:nvCxnSpPr>
        <p:spPr>
          <a:xfrm flipV="1">
            <a:off x="1663773" y="2328268"/>
            <a:ext cx="150221" cy="3037365"/>
          </a:xfrm>
          <a:prstGeom prst="bentConnector2">
            <a:avLst/>
          </a:prstGeom>
          <a:ln w="19050">
            <a:solidFill>
              <a:schemeClr val="tx1">
                <a:lumMod val="65000"/>
                <a:lumOff val="35000"/>
              </a:schemeClr>
            </a:solidFill>
            <a:tailEnd type="triangle"/>
          </a:ln>
          <a:effectLst/>
        </p:spPr>
        <p:style>
          <a:lnRef idx="1">
            <a:schemeClr val="dk1"/>
          </a:lnRef>
          <a:fillRef idx="0">
            <a:schemeClr val="dk1"/>
          </a:fillRef>
          <a:effectRef idx="0">
            <a:schemeClr val="dk1"/>
          </a:effectRef>
          <a:fontRef idx="minor">
            <a:schemeClr val="tx1"/>
          </a:fontRef>
        </p:style>
      </p:cxnSp>
      <p:cxnSp>
        <p:nvCxnSpPr>
          <p:cNvPr id="89" name="Connector: Elbow 88">
            <a:extLst>
              <a:ext uri="{FF2B5EF4-FFF2-40B4-BE49-F238E27FC236}">
                <a16:creationId xmlns:a16="http://schemas.microsoft.com/office/drawing/2014/main" id="{3817BB87-179B-40DB-8B77-F2C3AAA5626E}"/>
              </a:ext>
            </a:extLst>
          </p:cNvPr>
          <p:cNvCxnSpPr>
            <a:stCxn id="60" idx="3"/>
            <a:endCxn id="72" idx="0"/>
          </p:cNvCxnSpPr>
          <p:nvPr/>
        </p:nvCxnSpPr>
        <p:spPr>
          <a:xfrm>
            <a:off x="2463683" y="1962508"/>
            <a:ext cx="116447" cy="983543"/>
          </a:xfrm>
          <a:prstGeom prst="bentConnector2">
            <a:avLst/>
          </a:prstGeom>
          <a:ln w="19050">
            <a:solidFill>
              <a:schemeClr val="tx1">
                <a:lumMod val="65000"/>
                <a:lumOff val="35000"/>
              </a:schemeClr>
            </a:solidFill>
            <a:tailEnd type="triangle"/>
          </a:ln>
          <a:effectLst/>
        </p:spPr>
        <p:style>
          <a:lnRef idx="1">
            <a:schemeClr val="dk1"/>
          </a:lnRef>
          <a:fillRef idx="0">
            <a:schemeClr val="dk1"/>
          </a:fillRef>
          <a:effectRef idx="0">
            <a:schemeClr val="dk1"/>
          </a:effectRef>
          <a:fontRef idx="minor">
            <a:schemeClr val="tx1"/>
          </a:fontRef>
        </p:style>
      </p:cxnSp>
      <p:cxnSp>
        <p:nvCxnSpPr>
          <p:cNvPr id="93" name="Connector: Elbow 92">
            <a:extLst>
              <a:ext uri="{FF2B5EF4-FFF2-40B4-BE49-F238E27FC236}">
                <a16:creationId xmlns:a16="http://schemas.microsoft.com/office/drawing/2014/main" id="{5C345167-674F-4734-A2E1-4BE001A9F8C1}"/>
              </a:ext>
            </a:extLst>
          </p:cNvPr>
          <p:cNvCxnSpPr>
            <a:cxnSpLocks/>
            <a:stCxn id="74" idx="3"/>
            <a:endCxn id="73" idx="0"/>
          </p:cNvCxnSpPr>
          <p:nvPr/>
        </p:nvCxnSpPr>
        <p:spPr>
          <a:xfrm flipV="1">
            <a:off x="3215974" y="2946051"/>
            <a:ext cx="896427" cy="2419582"/>
          </a:xfrm>
          <a:prstGeom prst="bentConnector4">
            <a:avLst>
              <a:gd name="adj1" fmla="val 15646"/>
              <a:gd name="adj2" fmla="val 109448"/>
            </a:avLst>
          </a:prstGeom>
          <a:ln w="19050">
            <a:solidFill>
              <a:schemeClr val="tx1">
                <a:lumMod val="65000"/>
                <a:lumOff val="35000"/>
              </a:schemeClr>
            </a:solidFill>
            <a:tailEnd type="triangle"/>
          </a:ln>
          <a:effectLst/>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id="{2155814F-B1AB-41D6-AB2A-7D387B13789B}"/>
              </a:ext>
            </a:extLst>
          </p:cNvPr>
          <p:cNvCxnSpPr>
            <a:cxnSpLocks/>
          </p:cNvCxnSpPr>
          <p:nvPr/>
        </p:nvCxnSpPr>
        <p:spPr>
          <a:xfrm>
            <a:off x="4739201" y="3902157"/>
            <a:ext cx="300443" cy="1"/>
          </a:xfrm>
          <a:prstGeom prst="straightConnector1">
            <a:avLst/>
          </a:prstGeom>
          <a:ln w="19050">
            <a:solidFill>
              <a:schemeClr val="tx1">
                <a:lumMod val="65000"/>
                <a:lumOff val="35000"/>
              </a:schemeClr>
            </a:solidFill>
            <a:tailEnd type="triangle"/>
          </a:ln>
          <a:effectLst/>
        </p:spPr>
        <p:style>
          <a:lnRef idx="1">
            <a:schemeClr val="dk1"/>
          </a:lnRef>
          <a:fillRef idx="0">
            <a:schemeClr val="dk1"/>
          </a:fillRef>
          <a:effectRef idx="0">
            <a:schemeClr val="dk1"/>
          </a:effectRef>
          <a:fontRef idx="minor">
            <a:schemeClr val="tx1"/>
          </a:fontRef>
        </p:style>
      </p:cxnSp>
      <p:cxnSp>
        <p:nvCxnSpPr>
          <p:cNvPr id="98" name="Connector: Elbow 97">
            <a:extLst>
              <a:ext uri="{FF2B5EF4-FFF2-40B4-BE49-F238E27FC236}">
                <a16:creationId xmlns:a16="http://schemas.microsoft.com/office/drawing/2014/main" id="{08DD706B-EDD1-46D2-8336-0EFB7EE67563}"/>
              </a:ext>
            </a:extLst>
          </p:cNvPr>
          <p:cNvCxnSpPr>
            <a:cxnSpLocks/>
            <a:stCxn id="75" idx="3"/>
            <a:endCxn id="77" idx="0"/>
          </p:cNvCxnSpPr>
          <p:nvPr/>
        </p:nvCxnSpPr>
        <p:spPr>
          <a:xfrm flipV="1">
            <a:off x="6511284" y="2965161"/>
            <a:ext cx="1410062" cy="2400472"/>
          </a:xfrm>
          <a:prstGeom prst="bentConnector4">
            <a:avLst>
              <a:gd name="adj1" fmla="val 28774"/>
              <a:gd name="adj2" fmla="val 109523"/>
            </a:avLst>
          </a:prstGeom>
          <a:ln w="19050">
            <a:solidFill>
              <a:schemeClr val="tx1">
                <a:lumMod val="65000"/>
                <a:lumOff val="35000"/>
              </a:schemeClr>
            </a:solidFill>
            <a:tailEnd type="triangle"/>
          </a:ln>
          <a:effectLst/>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id="{34802997-2680-45B9-9E0E-361FFD0D1CDE}"/>
              </a:ext>
            </a:extLst>
          </p:cNvPr>
          <p:cNvCxnSpPr/>
          <p:nvPr/>
        </p:nvCxnSpPr>
        <p:spPr>
          <a:xfrm>
            <a:off x="2593846" y="4373743"/>
            <a:ext cx="0" cy="500996"/>
          </a:xfrm>
          <a:prstGeom prst="straightConnector1">
            <a:avLst/>
          </a:prstGeom>
          <a:ln w="19050">
            <a:solidFill>
              <a:schemeClr val="tx1">
                <a:lumMod val="65000"/>
                <a:lumOff val="35000"/>
              </a:schemeClr>
            </a:solidFill>
            <a:tailEnd type="triangle"/>
          </a:ln>
          <a:effectLst/>
        </p:spPr>
        <p:style>
          <a:lnRef idx="1">
            <a:schemeClr val="dk1"/>
          </a:lnRef>
          <a:fillRef idx="0">
            <a:schemeClr val="dk1"/>
          </a:fillRef>
          <a:effectRef idx="0">
            <a:schemeClr val="dk1"/>
          </a:effectRef>
          <a:fontRef idx="minor">
            <a:schemeClr val="tx1"/>
          </a:fontRef>
        </p:style>
      </p:cxnSp>
      <p:cxnSp>
        <p:nvCxnSpPr>
          <p:cNvPr id="103" name="Straight Arrow Connector 102">
            <a:extLst>
              <a:ext uri="{FF2B5EF4-FFF2-40B4-BE49-F238E27FC236}">
                <a16:creationId xmlns:a16="http://schemas.microsoft.com/office/drawing/2014/main" id="{CA2E2A95-832B-4DE1-ABEC-EAC8F9FC60F2}"/>
              </a:ext>
            </a:extLst>
          </p:cNvPr>
          <p:cNvCxnSpPr>
            <a:cxnSpLocks/>
            <a:stCxn id="77" idx="2"/>
            <a:endCxn id="76" idx="0"/>
          </p:cNvCxnSpPr>
          <p:nvPr/>
        </p:nvCxnSpPr>
        <p:spPr>
          <a:xfrm>
            <a:off x="7921346" y="4357161"/>
            <a:ext cx="6941" cy="517578"/>
          </a:xfrm>
          <a:prstGeom prst="straightConnector1">
            <a:avLst/>
          </a:prstGeom>
          <a:ln w="19050">
            <a:solidFill>
              <a:schemeClr val="tx1">
                <a:lumMod val="65000"/>
                <a:lumOff val="35000"/>
              </a:schemeClr>
            </a:solidFill>
            <a:tailEnd type="triangle"/>
          </a:ln>
          <a:effectLst/>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9E44D65-1927-9443-83F2-34133F6FFA3B}"/>
              </a:ext>
            </a:extLst>
          </p:cNvPr>
          <p:cNvCxnSpPr>
            <a:cxnSpLocks/>
          </p:cNvCxnSpPr>
          <p:nvPr/>
        </p:nvCxnSpPr>
        <p:spPr>
          <a:xfrm>
            <a:off x="4729372" y="3626853"/>
            <a:ext cx="300443" cy="1"/>
          </a:xfrm>
          <a:prstGeom prst="straightConnector1">
            <a:avLst/>
          </a:prstGeom>
          <a:ln w="19050">
            <a:solidFill>
              <a:schemeClr val="tx1">
                <a:lumMod val="65000"/>
                <a:lumOff val="35000"/>
              </a:schemeClr>
            </a:solidFill>
            <a:tailEnd type="triangle"/>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D16B928E-6AB7-EB42-988E-58581E49FB4B}"/>
              </a:ext>
            </a:extLst>
          </p:cNvPr>
          <p:cNvSpPr txBox="1"/>
          <p:nvPr/>
        </p:nvSpPr>
        <p:spPr>
          <a:xfrm>
            <a:off x="4726542" y="3486431"/>
            <a:ext cx="264816" cy="276999"/>
          </a:xfrm>
          <a:prstGeom prst="rect">
            <a:avLst/>
          </a:prstGeom>
          <a:noFill/>
        </p:spPr>
        <p:txBody>
          <a:bodyPr wrap="none" rtlCol="0">
            <a:spAutoFit/>
          </a:bodyPr>
          <a:lstStyle/>
          <a:p>
            <a:r>
              <a:rPr lang="en-US" sz="1200" dirty="0"/>
              <a:t>X</a:t>
            </a:r>
          </a:p>
        </p:txBody>
      </p:sp>
      <p:sp>
        <p:nvSpPr>
          <p:cNvPr id="38" name="Slide Number Placeholder 4">
            <a:extLst>
              <a:ext uri="{FF2B5EF4-FFF2-40B4-BE49-F238E27FC236}">
                <a16:creationId xmlns:a16="http://schemas.microsoft.com/office/drawing/2014/main" id="{0A89E0D2-7951-7448-B57F-61F017A155BB}"/>
              </a:ext>
            </a:extLst>
          </p:cNvPr>
          <p:cNvSpPr txBox="1">
            <a:spLocks/>
          </p:cNvSpPr>
          <p:nvPr/>
        </p:nvSpPr>
        <p:spPr>
          <a:xfrm>
            <a:off x="6553200" y="635635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fld id="{C90B5FB4-1AE6-4CC4-B374-7CA8E5916470}" type="slidenum">
              <a:rPr lang="en-US" smtClean="0">
                <a:solidFill>
                  <a:prstClr val="black">
                    <a:tint val="75000"/>
                  </a:prstClr>
                </a:solidFill>
              </a:rPr>
              <a:pPr algn="r" defTabSz="914400"/>
              <a:t>45</a:t>
            </a:fld>
            <a:endParaRPr lang="en-US" dirty="0">
              <a:solidFill>
                <a:prstClr val="black">
                  <a:tint val="75000"/>
                </a:prstClr>
              </a:solidFill>
            </a:endParaRPr>
          </a:p>
        </p:txBody>
      </p:sp>
    </p:spTree>
    <p:extLst>
      <p:ext uri="{BB962C8B-B14F-4D97-AF65-F5344CB8AC3E}">
        <p14:creationId xmlns:p14="http://schemas.microsoft.com/office/powerpoint/2010/main" val="416991109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8736" y="96720"/>
            <a:ext cx="8458200" cy="990159"/>
          </a:xfrm>
        </p:spPr>
        <p:txBody>
          <a:bodyPr/>
          <a:lstStyle/>
          <a:p>
            <a:r>
              <a:rPr lang="en-US" sz="3600" dirty="0"/>
              <a:t>Ways to Help</a:t>
            </a:r>
            <a:br>
              <a:rPr lang="en-US" sz="3600" dirty="0"/>
            </a:br>
            <a:r>
              <a:rPr lang="en-US" sz="2000" b="0" i="1" dirty="0"/>
              <a:t>Stakeholder Recommended Actions</a:t>
            </a:r>
            <a:endParaRPr lang="en-US" sz="1400" b="0" i="1" dirty="0"/>
          </a:p>
        </p:txBody>
      </p:sp>
      <p:sp>
        <p:nvSpPr>
          <p:cNvPr id="4" name="Content Placeholder 3"/>
          <p:cNvSpPr>
            <a:spLocks noGrp="1"/>
          </p:cNvSpPr>
          <p:nvPr>
            <p:ph idx="1"/>
          </p:nvPr>
        </p:nvSpPr>
        <p:spPr>
          <a:xfrm>
            <a:off x="293040" y="1396762"/>
            <a:ext cx="8403896" cy="5289551"/>
          </a:xfrm>
        </p:spPr>
        <p:txBody>
          <a:bodyPr>
            <a:noAutofit/>
          </a:bodyPr>
          <a:lstStyle/>
          <a:p>
            <a:pPr>
              <a:buFont typeface="Arial" panose="020B0604020202020204" pitchFamily="34" charset="0"/>
              <a:buChar char="•"/>
            </a:pPr>
            <a:r>
              <a:rPr lang="en-US" sz="2400" dirty="0">
                <a:solidFill>
                  <a:schemeClr val="tx1">
                    <a:lumMod val="75000"/>
                    <a:lumOff val="25000"/>
                  </a:schemeClr>
                </a:solidFill>
              </a:rPr>
              <a:t>Create and share your </a:t>
            </a:r>
            <a:r>
              <a:rPr lang="en-US" sz="2400" dirty="0">
                <a:solidFill>
                  <a:schemeClr val="accent1"/>
                </a:solidFill>
              </a:rPr>
              <a:t>Resources</a:t>
            </a:r>
            <a:r>
              <a:rPr lang="en-US" sz="2400" dirty="0">
                <a:solidFill>
                  <a:schemeClr val="tx1">
                    <a:lumMod val="75000"/>
                    <a:lumOff val="25000"/>
                  </a:schemeClr>
                </a:solidFill>
              </a:rPr>
              <a:t> with others in coordination with NIST</a:t>
            </a:r>
          </a:p>
          <a:p>
            <a:pPr lvl="1">
              <a:buFont typeface="Arial" panose="020B0604020202020204" pitchFamily="34" charset="0"/>
              <a:buChar char="•"/>
            </a:pPr>
            <a:r>
              <a:rPr lang="en-US" sz="2000" dirty="0">
                <a:solidFill>
                  <a:schemeClr val="accent1"/>
                </a:solidFill>
              </a:rPr>
              <a:t>Customize Framework</a:t>
            </a:r>
            <a:r>
              <a:rPr lang="en-US" sz="2000" dirty="0"/>
              <a:t> for your sector or community</a:t>
            </a:r>
          </a:p>
          <a:p>
            <a:pPr lvl="1">
              <a:buFont typeface="Arial" panose="020B0604020202020204" pitchFamily="34" charset="0"/>
              <a:buChar char="•"/>
            </a:pPr>
            <a:r>
              <a:rPr lang="en-US" sz="2000" dirty="0"/>
              <a:t>Publish a sector or </a:t>
            </a:r>
            <a:r>
              <a:rPr lang="en-US" sz="2000" dirty="0">
                <a:solidFill>
                  <a:schemeClr val="accent1"/>
                </a:solidFill>
              </a:rPr>
              <a:t>community Profile </a:t>
            </a:r>
            <a:r>
              <a:rPr lang="en-US" sz="2000" dirty="0"/>
              <a:t>or relevant </a:t>
            </a:r>
            <a:r>
              <a:rPr lang="en-US" sz="2000" dirty="0">
                <a:solidFill>
                  <a:schemeClr val="accent1"/>
                </a:solidFill>
              </a:rPr>
              <a:t>Online Informative Reference</a:t>
            </a:r>
            <a:r>
              <a:rPr lang="en-US" sz="2000" dirty="0"/>
              <a:t> </a:t>
            </a:r>
          </a:p>
          <a:p>
            <a:pPr>
              <a:buFont typeface="Arial" panose="020B0604020202020204" pitchFamily="34" charset="0"/>
              <a:buChar char="•"/>
            </a:pPr>
            <a:r>
              <a:rPr lang="en-US" sz="2400" dirty="0"/>
              <a:t>Publish </a:t>
            </a:r>
            <a:r>
              <a:rPr lang="en-US" sz="2400" dirty="0">
                <a:solidFill>
                  <a:schemeClr val="accent1"/>
                </a:solidFill>
              </a:rPr>
              <a:t>Success Stories </a:t>
            </a:r>
            <a:r>
              <a:rPr lang="en-US" sz="2400" dirty="0"/>
              <a:t>of your Framework implementation in coordination with NIST</a:t>
            </a:r>
          </a:p>
          <a:p>
            <a:pPr>
              <a:buFont typeface="Arial" panose="020B0604020202020204" pitchFamily="34" charset="0"/>
              <a:buChar char="•"/>
            </a:pPr>
            <a:r>
              <a:rPr lang="en-US" sz="2400" dirty="0">
                <a:solidFill>
                  <a:schemeClr val="accent1"/>
                </a:solidFill>
              </a:rPr>
              <a:t>Advocate</a:t>
            </a:r>
            <a:r>
              <a:rPr lang="en-US" sz="2400" dirty="0"/>
              <a:t> for the Framework throughout your sector or community, with related sectors and communities. </a:t>
            </a:r>
          </a:p>
          <a:p>
            <a:pPr>
              <a:buFont typeface="Arial" panose="020B0604020202020204" pitchFamily="34" charset="0"/>
              <a:buChar char="•"/>
            </a:pPr>
            <a:r>
              <a:rPr lang="en-US" sz="2400" dirty="0"/>
              <a:t>Submit an idea for the NIST </a:t>
            </a:r>
            <a:r>
              <a:rPr lang="en-US" sz="2400" dirty="0">
                <a:solidFill>
                  <a:schemeClr val="accent1"/>
                </a:solidFill>
              </a:rPr>
              <a:t>Call for Speakers</a:t>
            </a:r>
          </a:p>
          <a:p>
            <a:pPr marL="0" indent="0" algn="ctr"/>
            <a:endParaRPr lang="en-US" sz="2200" i="1" dirty="0"/>
          </a:p>
          <a:p>
            <a:pPr marL="0" indent="0" algn="ctr"/>
            <a:r>
              <a:rPr lang="en-US" sz="2200" i="1" dirty="0">
                <a:hlinkClick r:id="rId3"/>
              </a:rPr>
              <a:t>cyberframework@nist.gov</a:t>
            </a:r>
            <a:r>
              <a:rPr lang="en-US" sz="2200" i="1" dirty="0"/>
              <a:t> for all NIST</a:t>
            </a:r>
          </a:p>
          <a:p>
            <a:pPr marL="0" indent="0" algn="ctr"/>
            <a:r>
              <a:rPr lang="en-US" sz="2200" i="1" dirty="0"/>
              <a:t>coordination and communication</a:t>
            </a:r>
          </a:p>
          <a:p>
            <a:pPr marL="0" indent="0" algn="ctr"/>
            <a:endParaRPr lang="en-US" sz="1400" i="1" dirty="0"/>
          </a:p>
          <a:p>
            <a:pPr marL="0" indent="0" algn="ctr"/>
            <a:endParaRPr lang="en-US" sz="1400" i="1" dirty="0"/>
          </a:p>
          <a:p>
            <a:pPr marL="0" indent="0" algn="ctr"/>
            <a:endParaRPr lang="en-US" sz="1400" i="1" dirty="0"/>
          </a:p>
          <a:p>
            <a:pPr>
              <a:buFont typeface="Arial"/>
              <a:buChar char="•"/>
            </a:pPr>
            <a:endParaRPr lang="en-US" sz="1800" dirty="0"/>
          </a:p>
          <a:p>
            <a:endParaRPr lang="en-US" sz="1400" b="1" dirty="0"/>
          </a:p>
        </p:txBody>
      </p:sp>
      <p:sp>
        <p:nvSpPr>
          <p:cNvPr id="6" name="Slide Number Placeholder 4"/>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46</a:t>
            </a:fld>
            <a:endParaRPr lang="en-US" dirty="0">
              <a:solidFill>
                <a:prstClr val="black">
                  <a:tint val="75000"/>
                </a:prstClr>
              </a:solidFill>
            </a:endParaRPr>
          </a:p>
        </p:txBody>
      </p:sp>
    </p:spTree>
    <p:extLst>
      <p:ext uri="{BB962C8B-B14F-4D97-AF65-F5344CB8AC3E}">
        <p14:creationId xmlns:p14="http://schemas.microsoft.com/office/powerpoint/2010/main" val="2489773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4167" y="228600"/>
            <a:ext cx="8458200" cy="762000"/>
          </a:xfrm>
        </p:spPr>
        <p:txBody>
          <a:bodyPr>
            <a:noAutofit/>
          </a:bodyPr>
          <a:lstStyle/>
          <a:p>
            <a:pPr algn="l"/>
            <a:r>
              <a:rPr lang="en-US" sz="3200" b="1" dirty="0">
                <a:solidFill>
                  <a:schemeClr val="tx1">
                    <a:lumMod val="65000"/>
                    <a:lumOff val="35000"/>
                  </a:schemeClr>
                </a:solidFill>
                <a:latin typeface="Arial"/>
                <a:cs typeface="Arial"/>
              </a:rPr>
              <a:t>Upcoming</a:t>
            </a:r>
            <a:endParaRPr lang="en-US" sz="1600" i="1" dirty="0">
              <a:solidFill>
                <a:schemeClr val="tx1">
                  <a:lumMod val="65000"/>
                  <a:lumOff val="35000"/>
                </a:schemeClr>
              </a:solidFill>
              <a:latin typeface="Arial"/>
              <a:cs typeface="Arial"/>
            </a:endParaRPr>
          </a:p>
        </p:txBody>
      </p:sp>
      <p:graphicFrame>
        <p:nvGraphicFramePr>
          <p:cNvPr id="7" name="Table 6">
            <a:extLst>
              <a:ext uri="{FF2B5EF4-FFF2-40B4-BE49-F238E27FC236}">
                <a16:creationId xmlns:a16="http://schemas.microsoft.com/office/drawing/2014/main" id="{F96FB9E2-2E2C-3F4A-A360-2CBE3222AF85}"/>
              </a:ext>
            </a:extLst>
          </p:cNvPr>
          <p:cNvGraphicFramePr>
            <a:graphicFrameLocks noGrp="1"/>
          </p:cNvGraphicFramePr>
          <p:nvPr>
            <p:extLst>
              <p:ext uri="{D42A27DB-BD31-4B8C-83A1-F6EECF244321}">
                <p14:modId xmlns:p14="http://schemas.microsoft.com/office/powerpoint/2010/main" val="3802142118"/>
              </p:ext>
            </p:extLst>
          </p:nvPr>
        </p:nvGraphicFramePr>
        <p:xfrm>
          <a:off x="236215" y="1272542"/>
          <a:ext cx="8679185" cy="4998720"/>
        </p:xfrm>
        <a:graphic>
          <a:graphicData uri="http://schemas.openxmlformats.org/drawingml/2006/table">
            <a:tbl>
              <a:tblPr bandRow="1">
                <a:tableStyleId>{5C22544A-7EE6-4342-B048-85BDC9FD1C3A}</a:tableStyleId>
              </a:tblPr>
              <a:tblGrid>
                <a:gridCol w="2137029">
                  <a:extLst>
                    <a:ext uri="{9D8B030D-6E8A-4147-A177-3AD203B41FA5}">
                      <a16:colId xmlns:a16="http://schemas.microsoft.com/office/drawing/2014/main" val="1905737964"/>
                    </a:ext>
                  </a:extLst>
                </a:gridCol>
                <a:gridCol w="6542156">
                  <a:extLst>
                    <a:ext uri="{9D8B030D-6E8A-4147-A177-3AD203B41FA5}">
                      <a16:colId xmlns:a16="http://schemas.microsoft.com/office/drawing/2014/main" val="881542567"/>
                    </a:ext>
                  </a:extLst>
                </a:gridCol>
              </a:tblGrid>
              <a:tr h="370840">
                <a:tc>
                  <a:txBody>
                    <a:bodyPr/>
                    <a:lstStyle/>
                    <a:p>
                      <a:r>
                        <a:rPr lang="en-US" sz="2400" dirty="0"/>
                        <a:t>15-16 May 2018 </a:t>
                      </a:r>
                    </a:p>
                  </a:txBody>
                  <a:tcPr/>
                </a:tc>
                <a:tc>
                  <a:txBody>
                    <a:bodyPr/>
                    <a:lstStyle/>
                    <a:p>
                      <a:r>
                        <a:rPr lang="en-US" sz="2800" dirty="0"/>
                        <a:t>Federal Computer Security Managers Forum</a:t>
                      </a:r>
                    </a:p>
                    <a:p>
                      <a:pPr marL="349250" indent="0">
                        <a:tabLst/>
                      </a:pPr>
                      <a:r>
                        <a:rPr lang="en-US" sz="1200" dirty="0">
                          <a:hlinkClick r:id="rId3"/>
                        </a:rPr>
                        <a:t>https://csrc.nist.gov/Events/2018/Federal-Computer-Security-Managers-Forum-2-day</a:t>
                      </a:r>
                      <a:endParaRPr lang="en-US" sz="1200" dirty="0"/>
                    </a:p>
                  </a:txBody>
                  <a:tcPr/>
                </a:tc>
                <a:extLst>
                  <a:ext uri="{0D108BD9-81ED-4DB2-BD59-A6C34878D82A}">
                    <a16:rowId xmlns:a16="http://schemas.microsoft.com/office/drawing/2014/main" val="1503205714"/>
                  </a:ext>
                </a:extLst>
              </a:tr>
              <a:tr h="370840">
                <a:tc>
                  <a:txBody>
                    <a:bodyPr/>
                    <a:lstStyle/>
                    <a:p>
                      <a:r>
                        <a:rPr lang="en-US" sz="2400" dirty="0"/>
                        <a:t>Spring 2018</a:t>
                      </a:r>
                    </a:p>
                  </a:txBody>
                  <a:tcPr/>
                </a:tc>
                <a:tc>
                  <a:txBody>
                    <a:bodyPr/>
                    <a:lstStyle/>
                    <a:p>
                      <a:pPr marL="14288" indent="0">
                        <a:tabLst/>
                      </a:pPr>
                      <a:r>
                        <a:rPr lang="en-US" sz="2800" dirty="0"/>
                        <a:t>Publication of Roadmap for Improving Critical Infrastructure Cybersecurity</a:t>
                      </a:r>
                    </a:p>
                  </a:txBody>
                  <a:tcPr/>
                </a:tc>
                <a:extLst>
                  <a:ext uri="{0D108BD9-81ED-4DB2-BD59-A6C34878D82A}">
                    <a16:rowId xmlns:a16="http://schemas.microsoft.com/office/drawing/2014/main" val="918726350"/>
                  </a:ext>
                </a:extLst>
              </a:tr>
              <a:tr h="370840">
                <a:tc>
                  <a:txBody>
                    <a:bodyPr/>
                    <a:lstStyle/>
                    <a:p>
                      <a:r>
                        <a:rPr lang="en-US" sz="2400" dirty="0"/>
                        <a:t>Spring 2018</a:t>
                      </a:r>
                    </a:p>
                  </a:txBody>
                  <a:tcPr/>
                </a:tc>
                <a:tc>
                  <a:txBody>
                    <a:bodyPr/>
                    <a:lstStyle/>
                    <a:p>
                      <a:pPr marL="14288" indent="0">
                        <a:tabLst/>
                      </a:pPr>
                      <a:r>
                        <a:rPr lang="en-US" sz="2800" dirty="0">
                          <a:solidFill>
                            <a:schemeClr val="tx1">
                              <a:lumMod val="85000"/>
                              <a:lumOff val="15000"/>
                            </a:schemeClr>
                          </a:solidFill>
                        </a:rPr>
                        <a:t>Publication of NIST Interagency Report 8170</a:t>
                      </a:r>
                    </a:p>
                  </a:txBody>
                  <a:tcPr/>
                </a:tc>
                <a:extLst>
                  <a:ext uri="{0D108BD9-81ED-4DB2-BD59-A6C34878D82A}">
                    <a16:rowId xmlns:a16="http://schemas.microsoft.com/office/drawing/2014/main" val="855140435"/>
                  </a:ext>
                </a:extLst>
              </a:tr>
              <a:tr h="370840">
                <a:tc>
                  <a:txBody>
                    <a:bodyPr/>
                    <a:lstStyle/>
                    <a:p>
                      <a:r>
                        <a:rPr lang="en-US" sz="2400" dirty="0"/>
                        <a:t>Summer 2018</a:t>
                      </a:r>
                    </a:p>
                  </a:txBody>
                  <a:tcPr/>
                </a:tc>
                <a:tc>
                  <a:txBody>
                    <a:bodyPr/>
                    <a:lstStyle/>
                    <a:p>
                      <a:pPr lvl="0">
                        <a:spcBef>
                          <a:spcPts val="0"/>
                        </a:spcBef>
                        <a:spcAft>
                          <a:spcPts val="1000"/>
                        </a:spcAft>
                        <a:buFont typeface="Arial" panose="020B0604020202020204" pitchFamily="34" charset="0"/>
                        <a:buNone/>
                      </a:pPr>
                      <a:r>
                        <a:rPr lang="en-US" sz="2800" dirty="0">
                          <a:solidFill>
                            <a:schemeClr val="tx1">
                              <a:lumMod val="85000"/>
                              <a:lumOff val="15000"/>
                            </a:schemeClr>
                          </a:solidFill>
                        </a:rPr>
                        <a:t>Spanish Language Framework Version 1.1</a:t>
                      </a:r>
                    </a:p>
                  </a:txBody>
                  <a:tcPr/>
                </a:tc>
                <a:extLst>
                  <a:ext uri="{0D108BD9-81ED-4DB2-BD59-A6C34878D82A}">
                    <a16:rowId xmlns:a16="http://schemas.microsoft.com/office/drawing/2014/main" val="1053821801"/>
                  </a:ext>
                </a:extLst>
              </a:tr>
              <a:tr h="370840">
                <a:tc>
                  <a:txBody>
                    <a:bodyPr/>
                    <a:lstStyle/>
                    <a:p>
                      <a:r>
                        <a:rPr lang="en-US" sz="2400" dirty="0"/>
                        <a:t>6-8 November 2018 </a:t>
                      </a:r>
                    </a:p>
                  </a:txBody>
                  <a:tcPr/>
                </a:tc>
                <a:tc>
                  <a:txBody>
                    <a:bodyPr/>
                    <a:lstStyle/>
                    <a:p>
                      <a:r>
                        <a:rPr lang="en-US" sz="2800" dirty="0">
                          <a:solidFill>
                            <a:schemeClr val="tx1">
                              <a:lumMod val="85000"/>
                              <a:lumOff val="15000"/>
                            </a:schemeClr>
                          </a:solidFill>
                        </a:rPr>
                        <a:t>NIST Cybersecurity Risk Management Conference - Call for Speakers</a:t>
                      </a:r>
                    </a:p>
                  </a:txBody>
                  <a:tcPr/>
                </a:tc>
                <a:extLst>
                  <a:ext uri="{0D108BD9-81ED-4DB2-BD59-A6C34878D82A}">
                    <a16:rowId xmlns:a16="http://schemas.microsoft.com/office/drawing/2014/main" val="1368397295"/>
                  </a:ext>
                </a:extLst>
              </a:tr>
              <a:tr h="370840">
                <a:tc>
                  <a:txBody>
                    <a:bodyPr/>
                    <a:lstStyle/>
                    <a:p>
                      <a:r>
                        <a:rPr lang="en-US" sz="2400" dirty="0"/>
                        <a:t>Winter 2018-19</a:t>
                      </a:r>
                    </a:p>
                  </a:txBody>
                  <a:tcPr/>
                </a:tc>
                <a:tc>
                  <a:txBody>
                    <a:bodyPr/>
                    <a:lstStyle/>
                    <a:p>
                      <a:r>
                        <a:rPr lang="en-US" sz="2800" dirty="0">
                          <a:solidFill>
                            <a:schemeClr val="tx1">
                              <a:lumMod val="85000"/>
                              <a:lumOff val="15000"/>
                            </a:schemeClr>
                          </a:solidFill>
                        </a:rPr>
                        <a:t>Small Business Starter Profiles</a:t>
                      </a:r>
                    </a:p>
                  </a:txBody>
                  <a:tcPr/>
                </a:tc>
                <a:extLst>
                  <a:ext uri="{0D108BD9-81ED-4DB2-BD59-A6C34878D82A}">
                    <a16:rowId xmlns:a16="http://schemas.microsoft.com/office/drawing/2014/main" val="803444052"/>
                  </a:ext>
                </a:extLst>
              </a:tr>
            </a:tbl>
          </a:graphicData>
        </a:graphic>
      </p:graphicFrame>
      <p:sp>
        <p:nvSpPr>
          <p:cNvPr id="11" name="Slide Number Placeholder 4">
            <a:extLst>
              <a:ext uri="{FF2B5EF4-FFF2-40B4-BE49-F238E27FC236}">
                <a16:creationId xmlns:a16="http://schemas.microsoft.com/office/drawing/2014/main" id="{15D72888-2A87-7949-96FF-1346176287DA}"/>
              </a:ext>
            </a:extLst>
          </p:cNvPr>
          <p:cNvSpPr txBox="1">
            <a:spLocks/>
          </p:cNvSpPr>
          <p:nvPr/>
        </p:nvSpPr>
        <p:spPr>
          <a:xfrm>
            <a:off x="6553200" y="635635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fld id="{C90B5FB4-1AE6-4CC4-B374-7CA8E5916470}" type="slidenum">
              <a:rPr lang="en-US" smtClean="0">
                <a:solidFill>
                  <a:prstClr val="black">
                    <a:tint val="75000"/>
                  </a:prstClr>
                </a:solidFill>
              </a:rPr>
              <a:pPr algn="r" defTabSz="914400"/>
              <a:t>47</a:t>
            </a:fld>
            <a:endParaRPr lang="en-US" dirty="0">
              <a:solidFill>
                <a:prstClr val="black">
                  <a:tint val="75000"/>
                </a:prstClr>
              </a:solidFill>
            </a:endParaRPr>
          </a:p>
        </p:txBody>
      </p:sp>
    </p:spTree>
    <p:extLst>
      <p:ext uri="{BB962C8B-B14F-4D97-AF65-F5344CB8AC3E}">
        <p14:creationId xmlns:p14="http://schemas.microsoft.com/office/powerpoint/2010/main" val="1333049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455170D-BA65-4CDA-B233-38B9EA9513DF}"/>
              </a:ext>
            </a:extLst>
          </p:cNvPr>
          <p:cNvSpPr txBox="1">
            <a:spLocks/>
          </p:cNvSpPr>
          <p:nvPr/>
        </p:nvSpPr>
        <p:spPr>
          <a:xfrm>
            <a:off x="316524" y="376718"/>
            <a:ext cx="8795657" cy="76200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1pPr>
            <a:lvl2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2pPr>
            <a:lvl3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3pPr>
            <a:lvl4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4pPr>
            <a:lvl5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5pPr>
            <a:lvl6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6pPr>
            <a:lvl7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7pPr>
            <a:lvl8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8pPr>
            <a:lvl9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9pPr>
          </a:lstStyle>
          <a:p>
            <a:pPr hangingPunct="1"/>
            <a:r>
              <a:rPr lang="en-US" sz="3200" kern="1200" dirty="0">
                <a:solidFill>
                  <a:schemeClr val="tx1">
                    <a:lumMod val="65000"/>
                    <a:lumOff val="35000"/>
                  </a:schemeClr>
                </a:solidFill>
                <a:latin typeface="Arial" pitchFamily="34" charset="0"/>
                <a:ea typeface="Adobe Fan Heiti Std B" pitchFamily="34" charset="-128"/>
                <a:cs typeface="Arial" pitchFamily="34" charset="0"/>
              </a:rPr>
              <a:t>Resources</a:t>
            </a:r>
          </a:p>
        </p:txBody>
      </p:sp>
      <p:sp>
        <p:nvSpPr>
          <p:cNvPr id="7" name="Content Placeholder 2">
            <a:extLst>
              <a:ext uri="{FF2B5EF4-FFF2-40B4-BE49-F238E27FC236}">
                <a16:creationId xmlns:a16="http://schemas.microsoft.com/office/drawing/2014/main" id="{85DCDEE9-EC90-49D9-88B9-3223D11EEFAE}"/>
              </a:ext>
            </a:extLst>
          </p:cNvPr>
          <p:cNvSpPr txBox="1">
            <a:spLocks/>
          </p:cNvSpPr>
          <p:nvPr/>
        </p:nvSpPr>
        <p:spPr>
          <a:xfrm>
            <a:off x="371473" y="1219200"/>
            <a:ext cx="8243454" cy="5410200"/>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tabLst/>
              <a:defRPr sz="2000" b="0" i="0" u="none" strike="noStrike" cap="none" spc="0" baseline="0">
                <a:ln>
                  <a:noFill/>
                </a:ln>
                <a:solidFill>
                  <a:srgbClr val="595959"/>
                </a:solidFill>
                <a:uFillTx/>
                <a:latin typeface="Arial"/>
                <a:ea typeface="Arial"/>
                <a:cs typeface="Arial"/>
                <a:sym typeface="Arial"/>
              </a:defRPr>
            </a:lvl1pPr>
            <a:lvl2pPr marL="742950" marR="0" indent="-28575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2pPr>
            <a:lvl3pPr marL="1168400" marR="0" indent="-254000" algn="l" defTabSz="914400" rtl="0" latinLnBrk="0">
              <a:lnSpc>
                <a:spcPct val="100000"/>
              </a:lnSpc>
              <a:spcBef>
                <a:spcPts val="400"/>
              </a:spcBef>
              <a:spcAft>
                <a:spcPts val="0"/>
              </a:spcAft>
              <a:buClrTx/>
              <a:buSzPct val="120000"/>
              <a:buFontTx/>
              <a:buChar char="•"/>
              <a:tabLst/>
              <a:defRPr sz="2000" b="0" i="0" u="none" strike="noStrike" cap="none" spc="0" baseline="0">
                <a:ln>
                  <a:noFill/>
                </a:ln>
                <a:solidFill>
                  <a:srgbClr val="595959"/>
                </a:solidFill>
                <a:uFillTx/>
                <a:latin typeface="Arial"/>
                <a:ea typeface="Arial"/>
                <a:cs typeface="Arial"/>
                <a:sym typeface="Arial"/>
              </a:defRPr>
            </a:lvl3pPr>
            <a:lvl4pPr marL="1625600" marR="0" indent="-2540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4pPr>
            <a:lvl5pPr marL="20574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5pPr>
            <a:lvl6pPr marL="25146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6pPr>
            <a:lvl7pPr marL="29718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7pPr>
            <a:lvl8pPr marL="34290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8pPr>
            <a:lvl9pPr marL="38862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9pPr>
          </a:lstStyle>
          <a:p>
            <a:pPr>
              <a:buFont typeface="Arial" panose="020B0604020202020204" pitchFamily="34" charset="0"/>
              <a:buChar char="•"/>
            </a:pPr>
            <a:r>
              <a:rPr lang="en-US" sz="2400" dirty="0"/>
              <a:t>Framework for Improving Critical Infrastructure Cybersecurity and related news and information: </a:t>
            </a:r>
          </a:p>
          <a:p>
            <a:pPr lvl="1">
              <a:buFont typeface="Arial" panose="020B0604020202020204" pitchFamily="34" charset="0"/>
              <a:buChar char="•"/>
            </a:pPr>
            <a:r>
              <a:rPr lang="en-US" sz="2400" dirty="0">
                <a:hlinkClick r:id="rId2"/>
              </a:rPr>
              <a:t>www.nist.gov/cyberframework</a:t>
            </a:r>
            <a:r>
              <a:rPr lang="en-US" sz="2400" dirty="0"/>
              <a:t>  </a:t>
            </a:r>
          </a:p>
        </p:txBody>
      </p:sp>
      <p:pic>
        <p:nvPicPr>
          <p:cNvPr id="8" name="Picture 7">
            <a:extLst>
              <a:ext uri="{FF2B5EF4-FFF2-40B4-BE49-F238E27FC236}">
                <a16:creationId xmlns:a16="http://schemas.microsoft.com/office/drawing/2014/main" id="{0E08570D-1332-4C95-996F-23883C5A3085}"/>
              </a:ext>
            </a:extLst>
          </p:cNvPr>
          <p:cNvPicPr>
            <a:picLocks noChangeAspect="1"/>
          </p:cNvPicPr>
          <p:nvPr/>
        </p:nvPicPr>
        <p:blipFill>
          <a:blip r:embed="rId3"/>
          <a:stretch>
            <a:fillRect/>
          </a:stretch>
        </p:blipFill>
        <p:spPr>
          <a:xfrm>
            <a:off x="5087737" y="2789872"/>
            <a:ext cx="3841520" cy="2829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2">
            <a:extLst>
              <a:ext uri="{FF2B5EF4-FFF2-40B4-BE49-F238E27FC236}">
                <a16:creationId xmlns:a16="http://schemas.microsoft.com/office/drawing/2014/main" id="{EA7B53FB-9469-4E30-A7CA-6351C2275742}"/>
              </a:ext>
            </a:extLst>
          </p:cNvPr>
          <p:cNvSpPr txBox="1">
            <a:spLocks/>
          </p:cNvSpPr>
          <p:nvPr/>
        </p:nvSpPr>
        <p:spPr>
          <a:xfrm>
            <a:off x="342902" y="2661280"/>
            <a:ext cx="4529139" cy="5410200"/>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tabLst/>
              <a:defRPr sz="2000" b="0" i="0" u="none" strike="noStrike" cap="none" spc="0" baseline="0">
                <a:ln>
                  <a:noFill/>
                </a:ln>
                <a:solidFill>
                  <a:srgbClr val="595959"/>
                </a:solidFill>
                <a:uFillTx/>
                <a:latin typeface="Arial"/>
                <a:ea typeface="Arial"/>
                <a:cs typeface="Arial"/>
                <a:sym typeface="Arial"/>
              </a:defRPr>
            </a:lvl1pPr>
            <a:lvl2pPr marL="742950" marR="0" indent="-28575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2pPr>
            <a:lvl3pPr marL="1168400" marR="0" indent="-254000" algn="l" defTabSz="914400" rtl="0" latinLnBrk="0">
              <a:lnSpc>
                <a:spcPct val="100000"/>
              </a:lnSpc>
              <a:spcBef>
                <a:spcPts val="400"/>
              </a:spcBef>
              <a:spcAft>
                <a:spcPts val="0"/>
              </a:spcAft>
              <a:buClrTx/>
              <a:buSzPct val="120000"/>
              <a:buFontTx/>
              <a:buChar char="•"/>
              <a:tabLst/>
              <a:defRPr sz="2000" b="0" i="0" u="none" strike="noStrike" cap="none" spc="0" baseline="0">
                <a:ln>
                  <a:noFill/>
                </a:ln>
                <a:solidFill>
                  <a:srgbClr val="595959"/>
                </a:solidFill>
                <a:uFillTx/>
                <a:latin typeface="Arial"/>
                <a:ea typeface="Arial"/>
                <a:cs typeface="Arial"/>
                <a:sym typeface="Arial"/>
              </a:defRPr>
            </a:lvl3pPr>
            <a:lvl4pPr marL="1625600" marR="0" indent="-2540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4pPr>
            <a:lvl5pPr marL="20574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5pPr>
            <a:lvl6pPr marL="25146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6pPr>
            <a:lvl7pPr marL="29718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7pPr>
            <a:lvl8pPr marL="34290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8pPr>
            <a:lvl9pPr marL="38862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595959"/>
                </a:solidFill>
                <a:uFillTx/>
                <a:latin typeface="Arial"/>
                <a:ea typeface="Arial"/>
                <a:cs typeface="Arial"/>
                <a:sym typeface="Arial"/>
              </a:defRPr>
            </a:lvl9pPr>
          </a:lstStyle>
          <a:p>
            <a:pPr>
              <a:buFont typeface="Arial" panose="020B0604020202020204" pitchFamily="34" charset="0"/>
              <a:buChar char="•"/>
            </a:pPr>
            <a:r>
              <a:rPr lang="en-US" sz="2400" dirty="0"/>
              <a:t>Additional cybersecurity resources: </a:t>
            </a:r>
          </a:p>
          <a:p>
            <a:pPr lvl="1">
              <a:buFont typeface="Arial" panose="020B0604020202020204" pitchFamily="34" charset="0"/>
              <a:buChar char="•"/>
            </a:pPr>
            <a:r>
              <a:rPr lang="en-US" sz="2400" dirty="0">
                <a:hlinkClick r:id="rId4"/>
              </a:rPr>
              <a:t>http://csrc.nist.gov/</a:t>
            </a:r>
            <a:r>
              <a:rPr lang="en-US" sz="2400" dirty="0"/>
              <a:t>  </a:t>
            </a:r>
          </a:p>
          <a:p>
            <a:pPr>
              <a:buFont typeface="Arial" panose="020B0604020202020204" pitchFamily="34" charset="0"/>
              <a:buChar char="•"/>
            </a:pPr>
            <a:r>
              <a:rPr lang="en-US" sz="2400" dirty="0"/>
              <a:t>Questions, comments, ideas: </a:t>
            </a:r>
          </a:p>
          <a:p>
            <a:pPr lvl="1">
              <a:buFont typeface="Arial" panose="020B0604020202020204" pitchFamily="34" charset="0"/>
              <a:buChar char="•"/>
            </a:pPr>
            <a:r>
              <a:rPr lang="en-US" sz="2400" dirty="0">
                <a:hlinkClick r:id="rId5"/>
              </a:rPr>
              <a:t>cyberframework@nist.gov</a:t>
            </a:r>
            <a:r>
              <a:rPr lang="en-US" sz="2400" dirty="0"/>
              <a:t> </a:t>
            </a:r>
          </a:p>
        </p:txBody>
      </p:sp>
      <p:sp>
        <p:nvSpPr>
          <p:cNvPr id="11" name="Slide Number Placeholder 4">
            <a:extLst>
              <a:ext uri="{FF2B5EF4-FFF2-40B4-BE49-F238E27FC236}">
                <a16:creationId xmlns:a16="http://schemas.microsoft.com/office/drawing/2014/main" id="{522A4ADF-6C1A-4D42-AEEF-DC3F267AFEC1}"/>
              </a:ext>
            </a:extLst>
          </p:cNvPr>
          <p:cNvSpPr txBox="1">
            <a:spLocks/>
          </p:cNvSpPr>
          <p:nvPr/>
        </p:nvSpPr>
        <p:spPr>
          <a:xfrm>
            <a:off x="6553200" y="635635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fld id="{C90B5FB4-1AE6-4CC4-B374-7CA8E5916470}" type="slidenum">
              <a:rPr lang="en-US" smtClean="0">
                <a:solidFill>
                  <a:prstClr val="black">
                    <a:tint val="75000"/>
                  </a:prstClr>
                </a:solidFill>
              </a:rPr>
              <a:pPr algn="r" defTabSz="914400"/>
              <a:t>48</a:t>
            </a:fld>
            <a:endParaRPr lang="en-US" dirty="0">
              <a:solidFill>
                <a:prstClr val="black">
                  <a:tint val="75000"/>
                </a:prstClr>
              </a:solidFill>
            </a:endParaRPr>
          </a:p>
        </p:txBody>
      </p:sp>
    </p:spTree>
    <p:extLst>
      <p:ext uri="{BB962C8B-B14F-4D97-AF65-F5344CB8AC3E}">
        <p14:creationId xmlns:p14="http://schemas.microsoft.com/office/powerpoint/2010/main" val="397970210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455170D-BA65-4CDA-B233-38B9EA9513DF}"/>
              </a:ext>
            </a:extLst>
          </p:cNvPr>
          <p:cNvSpPr txBox="1">
            <a:spLocks/>
          </p:cNvSpPr>
          <p:nvPr/>
        </p:nvSpPr>
        <p:spPr>
          <a:xfrm>
            <a:off x="334109" y="376718"/>
            <a:ext cx="8795657" cy="76200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1pPr>
            <a:lvl2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2pPr>
            <a:lvl3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3pPr>
            <a:lvl4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4pPr>
            <a:lvl5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5pPr>
            <a:lvl6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6pPr>
            <a:lvl7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7pPr>
            <a:lvl8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8pPr>
            <a:lvl9pPr marL="0" marR="0" indent="0" algn="l" defTabSz="914400" rtl="0" latinLnBrk="0">
              <a:lnSpc>
                <a:spcPts val="2600"/>
              </a:lnSpc>
              <a:spcBef>
                <a:spcPts val="0"/>
              </a:spcBef>
              <a:spcAft>
                <a:spcPts val="0"/>
              </a:spcAft>
              <a:buClrTx/>
              <a:buSzTx/>
              <a:buFontTx/>
              <a:buNone/>
              <a:tabLst/>
              <a:defRPr sz="2400" b="1" i="0" u="none" strike="noStrike" cap="none" spc="0" baseline="0">
                <a:ln>
                  <a:noFill/>
                </a:ln>
                <a:solidFill>
                  <a:srgbClr val="595959"/>
                </a:solidFill>
                <a:uFillTx/>
                <a:latin typeface="Arial"/>
                <a:ea typeface="Arial"/>
                <a:cs typeface="Arial"/>
                <a:sym typeface="Arial"/>
              </a:defRPr>
            </a:lvl9pPr>
          </a:lstStyle>
          <a:p>
            <a:pPr hangingPunct="1"/>
            <a:r>
              <a:rPr lang="en-US" sz="3200" kern="1200" dirty="0">
                <a:solidFill>
                  <a:schemeClr val="tx1">
                    <a:lumMod val="65000"/>
                    <a:lumOff val="35000"/>
                  </a:schemeClr>
                </a:solidFill>
                <a:latin typeface="Arial" pitchFamily="34" charset="0"/>
                <a:ea typeface="Adobe Fan Heiti Std B" pitchFamily="34" charset="-128"/>
                <a:cs typeface="Arial" pitchFamily="34" charset="0"/>
              </a:rPr>
              <a:t>Questions?</a:t>
            </a:r>
          </a:p>
        </p:txBody>
      </p:sp>
      <p:pic>
        <p:nvPicPr>
          <p:cNvPr id="10" name="Picture 9">
            <a:extLst>
              <a:ext uri="{FF2B5EF4-FFF2-40B4-BE49-F238E27FC236}">
                <a16:creationId xmlns:a16="http://schemas.microsoft.com/office/drawing/2014/main" id="{848E18AA-8013-48A3-AC54-2C08BC0DB06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84069" y="1457325"/>
            <a:ext cx="4575862" cy="4514850"/>
          </a:xfrm>
          <a:prstGeom prst="rect">
            <a:avLst/>
          </a:prstGeom>
        </p:spPr>
      </p:pic>
      <p:sp>
        <p:nvSpPr>
          <p:cNvPr id="5" name="Slide Number Placeholder 4">
            <a:extLst>
              <a:ext uri="{FF2B5EF4-FFF2-40B4-BE49-F238E27FC236}">
                <a16:creationId xmlns:a16="http://schemas.microsoft.com/office/drawing/2014/main" id="{840C3878-6662-744C-A2F9-28040246AFE4}"/>
              </a:ext>
            </a:extLst>
          </p:cNvPr>
          <p:cNvSpPr txBox="1">
            <a:spLocks/>
          </p:cNvSpPr>
          <p:nvPr/>
        </p:nvSpPr>
        <p:spPr>
          <a:xfrm>
            <a:off x="6553200" y="635635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fld id="{C90B5FB4-1AE6-4CC4-B374-7CA8E5916470}" type="slidenum">
              <a:rPr lang="en-US" smtClean="0">
                <a:solidFill>
                  <a:prstClr val="black">
                    <a:tint val="75000"/>
                  </a:prstClr>
                </a:solidFill>
              </a:rPr>
              <a:pPr algn="r" defTabSz="914400"/>
              <a:t>49</a:t>
            </a:fld>
            <a:endParaRPr lang="en-US" dirty="0">
              <a:solidFill>
                <a:prstClr val="black">
                  <a:tint val="75000"/>
                </a:prstClr>
              </a:solidFill>
            </a:endParaRPr>
          </a:p>
        </p:txBody>
      </p:sp>
    </p:spTree>
    <p:extLst>
      <p:ext uri="{BB962C8B-B14F-4D97-AF65-F5344CB8AC3E}">
        <p14:creationId xmlns:p14="http://schemas.microsoft.com/office/powerpoint/2010/main" val="201133373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4312"/>
            <a:ext cx="8871270" cy="762000"/>
          </a:xfrm>
        </p:spPr>
        <p:txBody>
          <a:bodyPr/>
          <a:lstStyle/>
          <a:p>
            <a:pPr>
              <a:defRPr/>
            </a:pPr>
            <a:r>
              <a:rPr lang="en-US" sz="3200" dirty="0"/>
              <a:t>Cybersecurity Framework Users</a:t>
            </a:r>
            <a:br>
              <a:rPr lang="en-US" sz="3200" dirty="0"/>
            </a:br>
            <a:r>
              <a:rPr lang="en-US" sz="2000" b="0" i="1" dirty="0"/>
              <a:t>Framework for Improving Critical Infrastructure Cybersecurity</a:t>
            </a:r>
            <a:endParaRPr lang="en-US" sz="2000" dirty="0">
              <a:cs typeface="+mj-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691" y="2387600"/>
            <a:ext cx="0" cy="0"/>
          </a:xfrm>
          <a:prstGeom prst="rect">
            <a:avLst/>
          </a:prstGeom>
        </p:spPr>
      </p:pic>
      <p:sp>
        <p:nvSpPr>
          <p:cNvPr id="5" name="Slide Number Placeholder 4"/>
          <p:cNvSpPr>
            <a:spLocks noGrp="1"/>
          </p:cNvSpPr>
          <p:nvPr>
            <p:ph type="sldNum" sz="quarter" idx="12"/>
          </p:nvPr>
        </p:nvSpPr>
        <p:spPr>
          <a:xfrm>
            <a:off x="6966270" y="6437074"/>
            <a:ext cx="2133600" cy="365125"/>
          </a:xfrm>
        </p:spPr>
        <p:txBody>
          <a:bodyPr/>
          <a:lstStyle/>
          <a:p>
            <a:pPr defTabSz="914400"/>
            <a:fld id="{C90B5FB4-1AE6-4CC4-B374-7CA8E5916470}" type="slidenum">
              <a:rPr lang="en-US" smtClean="0">
                <a:solidFill>
                  <a:prstClr val="black">
                    <a:tint val="75000"/>
                  </a:prstClr>
                </a:solidFill>
              </a:rPr>
              <a:pPr defTabSz="914400"/>
              <a:t>5</a:t>
            </a:fld>
            <a:endParaRPr lang="en-US" dirty="0">
              <a:solidFill>
                <a:prstClr val="black">
                  <a:tint val="75000"/>
                </a:prstClr>
              </a:solidFill>
            </a:endParaRPr>
          </a:p>
        </p:txBody>
      </p:sp>
      <p:pic>
        <p:nvPicPr>
          <p:cNvPr id="10" name="Picture 9">
            <a:extLst>
              <a:ext uri="{FF2B5EF4-FFF2-40B4-BE49-F238E27FC236}">
                <a16:creationId xmlns:a16="http://schemas.microsoft.com/office/drawing/2014/main" id="{6C6CA548-00E5-2D4C-99D1-C333E7C6E672}"/>
              </a:ext>
            </a:extLst>
          </p:cNvPr>
          <p:cNvPicPr>
            <a:picLocks noChangeAspect="1"/>
          </p:cNvPicPr>
          <p:nvPr/>
        </p:nvPicPr>
        <p:blipFill>
          <a:blip r:embed="rId4"/>
          <a:stretch>
            <a:fillRect/>
          </a:stretch>
        </p:blipFill>
        <p:spPr>
          <a:xfrm>
            <a:off x="1126703" y="3633830"/>
            <a:ext cx="1284135" cy="868680"/>
          </a:xfrm>
          <a:prstGeom prst="rect">
            <a:avLst/>
          </a:prstGeom>
        </p:spPr>
      </p:pic>
      <p:pic>
        <p:nvPicPr>
          <p:cNvPr id="12" name="Picture 11">
            <a:extLst>
              <a:ext uri="{FF2B5EF4-FFF2-40B4-BE49-F238E27FC236}">
                <a16:creationId xmlns:a16="http://schemas.microsoft.com/office/drawing/2014/main" id="{101083F0-C692-E242-AA8D-0C9786AB7337}"/>
              </a:ext>
            </a:extLst>
          </p:cNvPr>
          <p:cNvPicPr>
            <a:picLocks noChangeAspect="1"/>
          </p:cNvPicPr>
          <p:nvPr/>
        </p:nvPicPr>
        <p:blipFill>
          <a:blip r:embed="rId5"/>
          <a:stretch>
            <a:fillRect/>
          </a:stretch>
        </p:blipFill>
        <p:spPr>
          <a:xfrm>
            <a:off x="871624" y="4664861"/>
            <a:ext cx="1794293" cy="594360"/>
          </a:xfrm>
          <a:prstGeom prst="rect">
            <a:avLst/>
          </a:prstGeom>
        </p:spPr>
      </p:pic>
      <p:pic>
        <p:nvPicPr>
          <p:cNvPr id="15" name="Picture 14">
            <a:extLst>
              <a:ext uri="{FF2B5EF4-FFF2-40B4-BE49-F238E27FC236}">
                <a16:creationId xmlns:a16="http://schemas.microsoft.com/office/drawing/2014/main" id="{25CB9021-9A88-A441-9B54-DC9C144EEF06}"/>
              </a:ext>
            </a:extLst>
          </p:cNvPr>
          <p:cNvPicPr>
            <a:picLocks noChangeAspect="1"/>
          </p:cNvPicPr>
          <p:nvPr/>
        </p:nvPicPr>
        <p:blipFill rotWithShape="1">
          <a:blip r:embed="rId6"/>
          <a:srcRect l="17405" t="15590" r="16850" b="12927"/>
          <a:stretch/>
        </p:blipFill>
        <p:spPr>
          <a:xfrm>
            <a:off x="695969" y="5294247"/>
            <a:ext cx="2145603" cy="822960"/>
          </a:xfrm>
          <a:prstGeom prst="rect">
            <a:avLst/>
          </a:prstGeom>
        </p:spPr>
      </p:pic>
      <p:pic>
        <p:nvPicPr>
          <p:cNvPr id="17" name="Picture 16">
            <a:extLst>
              <a:ext uri="{FF2B5EF4-FFF2-40B4-BE49-F238E27FC236}">
                <a16:creationId xmlns:a16="http://schemas.microsoft.com/office/drawing/2014/main" id="{A9513BA0-A8E4-384B-B226-80000BE8B035}"/>
              </a:ext>
            </a:extLst>
          </p:cNvPr>
          <p:cNvPicPr>
            <a:picLocks noChangeAspect="1"/>
          </p:cNvPicPr>
          <p:nvPr/>
        </p:nvPicPr>
        <p:blipFill>
          <a:blip r:embed="rId7"/>
          <a:stretch>
            <a:fillRect/>
          </a:stretch>
        </p:blipFill>
        <p:spPr>
          <a:xfrm>
            <a:off x="390820" y="6048060"/>
            <a:ext cx="2755900" cy="736600"/>
          </a:xfrm>
          <a:prstGeom prst="rect">
            <a:avLst/>
          </a:prstGeom>
        </p:spPr>
      </p:pic>
      <p:pic>
        <p:nvPicPr>
          <p:cNvPr id="19" name="Picture 18">
            <a:extLst>
              <a:ext uri="{FF2B5EF4-FFF2-40B4-BE49-F238E27FC236}">
                <a16:creationId xmlns:a16="http://schemas.microsoft.com/office/drawing/2014/main" id="{42594006-D5D1-E648-9142-AE0B5102E110}"/>
              </a:ext>
            </a:extLst>
          </p:cNvPr>
          <p:cNvPicPr>
            <a:picLocks noChangeAspect="1"/>
          </p:cNvPicPr>
          <p:nvPr/>
        </p:nvPicPr>
        <p:blipFill rotWithShape="1">
          <a:blip r:embed="rId8"/>
          <a:srcRect l="19391" t="12699" r="22406" b="12283"/>
          <a:stretch/>
        </p:blipFill>
        <p:spPr>
          <a:xfrm>
            <a:off x="988390" y="1517373"/>
            <a:ext cx="1560761" cy="1005840"/>
          </a:xfrm>
          <a:prstGeom prst="rect">
            <a:avLst/>
          </a:prstGeom>
        </p:spPr>
      </p:pic>
      <p:pic>
        <p:nvPicPr>
          <p:cNvPr id="21" name="Picture 20">
            <a:extLst>
              <a:ext uri="{FF2B5EF4-FFF2-40B4-BE49-F238E27FC236}">
                <a16:creationId xmlns:a16="http://schemas.microsoft.com/office/drawing/2014/main" id="{6B3FFEB9-F423-6C44-AA7D-B5DDE3676CC1}"/>
              </a:ext>
            </a:extLst>
          </p:cNvPr>
          <p:cNvPicPr>
            <a:picLocks noChangeAspect="1"/>
          </p:cNvPicPr>
          <p:nvPr/>
        </p:nvPicPr>
        <p:blipFill>
          <a:blip r:embed="rId9"/>
          <a:stretch>
            <a:fillRect/>
          </a:stretch>
        </p:blipFill>
        <p:spPr>
          <a:xfrm>
            <a:off x="1265850" y="2535089"/>
            <a:ext cx="1005840" cy="1005840"/>
          </a:xfrm>
          <a:prstGeom prst="rect">
            <a:avLst/>
          </a:prstGeom>
        </p:spPr>
      </p:pic>
      <p:pic>
        <p:nvPicPr>
          <p:cNvPr id="23" name="Picture 22">
            <a:extLst>
              <a:ext uri="{FF2B5EF4-FFF2-40B4-BE49-F238E27FC236}">
                <a16:creationId xmlns:a16="http://schemas.microsoft.com/office/drawing/2014/main" id="{3AA74D91-9DFA-B148-833E-6801F93EA8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7143" y="2390127"/>
            <a:ext cx="979715" cy="685800"/>
          </a:xfrm>
          <a:prstGeom prst="rect">
            <a:avLst/>
          </a:prstGeom>
          <a:ln w="12700">
            <a:solidFill>
              <a:schemeClr val="tx1"/>
            </a:solidFill>
          </a:ln>
        </p:spPr>
      </p:pic>
      <p:pic>
        <p:nvPicPr>
          <p:cNvPr id="24" name="Picture 23">
            <a:extLst>
              <a:ext uri="{FF2B5EF4-FFF2-40B4-BE49-F238E27FC236}">
                <a16:creationId xmlns:a16="http://schemas.microsoft.com/office/drawing/2014/main" id="{0F61AC0B-8335-F54F-8DBC-099564A979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37143" y="1634728"/>
            <a:ext cx="979715" cy="685800"/>
          </a:xfrm>
          <a:prstGeom prst="rect">
            <a:avLst/>
          </a:prstGeom>
          <a:ln w="12700">
            <a:solidFill>
              <a:schemeClr val="tx1"/>
            </a:solidFill>
          </a:ln>
        </p:spPr>
      </p:pic>
      <p:pic>
        <p:nvPicPr>
          <p:cNvPr id="25" name="Picture 24">
            <a:extLst>
              <a:ext uri="{FF2B5EF4-FFF2-40B4-BE49-F238E27FC236}">
                <a16:creationId xmlns:a16="http://schemas.microsoft.com/office/drawing/2014/main" id="{5590477C-43AB-C34A-AD88-F596A3057A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7143" y="3145526"/>
            <a:ext cx="979715" cy="685800"/>
          </a:xfrm>
          <a:prstGeom prst="rect">
            <a:avLst/>
          </a:prstGeom>
          <a:ln w="12700">
            <a:solidFill>
              <a:schemeClr val="tx1"/>
            </a:solidFill>
          </a:ln>
        </p:spPr>
      </p:pic>
      <p:pic>
        <p:nvPicPr>
          <p:cNvPr id="26" name="Picture 25">
            <a:extLst>
              <a:ext uri="{FF2B5EF4-FFF2-40B4-BE49-F238E27FC236}">
                <a16:creationId xmlns:a16="http://schemas.microsoft.com/office/drawing/2014/main" id="{E80387AC-426E-4C4C-8436-34A459D883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2522" y="1534788"/>
            <a:ext cx="1175658" cy="822960"/>
          </a:xfrm>
          <a:prstGeom prst="rect">
            <a:avLst/>
          </a:prstGeom>
        </p:spPr>
      </p:pic>
      <p:pic>
        <p:nvPicPr>
          <p:cNvPr id="27" name="Picture 26">
            <a:extLst>
              <a:ext uri="{FF2B5EF4-FFF2-40B4-BE49-F238E27FC236}">
                <a16:creationId xmlns:a16="http://schemas.microsoft.com/office/drawing/2014/main" id="{0E08A876-0B9F-E941-92A1-F3EFC89145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6180" y="4656190"/>
            <a:ext cx="1021246" cy="685800"/>
          </a:xfrm>
          <a:prstGeom prst="rect">
            <a:avLst/>
          </a:prstGeom>
          <a:ln>
            <a:solidFill>
              <a:schemeClr val="tx1"/>
            </a:solidFill>
          </a:ln>
        </p:spPr>
      </p:pic>
      <p:pic>
        <p:nvPicPr>
          <p:cNvPr id="28" name="Picture 27">
            <a:extLst>
              <a:ext uri="{FF2B5EF4-FFF2-40B4-BE49-F238E27FC236}">
                <a16:creationId xmlns:a16="http://schemas.microsoft.com/office/drawing/2014/main" id="{CBBDC162-EA0A-0548-A47D-FA9B36AA1E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96433" y="5513386"/>
            <a:ext cx="932167" cy="822960"/>
          </a:xfrm>
          <a:prstGeom prst="rect">
            <a:avLst/>
          </a:prstGeom>
        </p:spPr>
      </p:pic>
      <p:pic>
        <p:nvPicPr>
          <p:cNvPr id="29" name="Picture 28">
            <a:extLst>
              <a:ext uri="{FF2B5EF4-FFF2-40B4-BE49-F238E27FC236}">
                <a16:creationId xmlns:a16="http://schemas.microsoft.com/office/drawing/2014/main" id="{66648AEC-816D-9B49-89EB-EFDCDD5530AA}"/>
              </a:ext>
            </a:extLst>
          </p:cNvPr>
          <p:cNvPicPr>
            <a:picLocks noChangeAspect="1"/>
          </p:cNvPicPr>
          <p:nvPr/>
        </p:nvPicPr>
        <p:blipFill>
          <a:blip r:embed="rId16"/>
          <a:stretch>
            <a:fillRect/>
          </a:stretch>
        </p:blipFill>
        <p:spPr>
          <a:xfrm>
            <a:off x="4801711" y="5300069"/>
            <a:ext cx="1097280" cy="1097280"/>
          </a:xfrm>
          <a:prstGeom prst="rect">
            <a:avLst/>
          </a:prstGeom>
        </p:spPr>
      </p:pic>
      <p:pic>
        <p:nvPicPr>
          <p:cNvPr id="31" name="Picture 30">
            <a:extLst>
              <a:ext uri="{FF2B5EF4-FFF2-40B4-BE49-F238E27FC236}">
                <a16:creationId xmlns:a16="http://schemas.microsoft.com/office/drawing/2014/main" id="{B88149C7-A28E-1348-A2D2-D75B36BC0A7C}"/>
              </a:ext>
            </a:extLst>
          </p:cNvPr>
          <p:cNvPicPr>
            <a:picLocks noChangeAspect="1"/>
          </p:cNvPicPr>
          <p:nvPr/>
        </p:nvPicPr>
        <p:blipFill>
          <a:blip r:embed="rId17"/>
          <a:stretch>
            <a:fillRect/>
          </a:stretch>
        </p:blipFill>
        <p:spPr>
          <a:xfrm>
            <a:off x="4801711" y="3943474"/>
            <a:ext cx="1097280" cy="1097280"/>
          </a:xfrm>
          <a:prstGeom prst="rect">
            <a:avLst/>
          </a:prstGeom>
        </p:spPr>
      </p:pic>
      <p:pic>
        <p:nvPicPr>
          <p:cNvPr id="33" name="Picture 32">
            <a:extLst>
              <a:ext uri="{FF2B5EF4-FFF2-40B4-BE49-F238E27FC236}">
                <a16:creationId xmlns:a16="http://schemas.microsoft.com/office/drawing/2014/main" id="{414BEDE4-F7F5-814A-BFAF-3C99E09313D8}"/>
              </a:ext>
            </a:extLst>
          </p:cNvPr>
          <p:cNvPicPr>
            <a:picLocks noChangeAspect="1"/>
          </p:cNvPicPr>
          <p:nvPr/>
        </p:nvPicPr>
        <p:blipFill>
          <a:blip r:embed="rId18"/>
          <a:stretch>
            <a:fillRect/>
          </a:stretch>
        </p:blipFill>
        <p:spPr>
          <a:xfrm>
            <a:off x="4801711" y="2617063"/>
            <a:ext cx="1097280" cy="1097280"/>
          </a:xfrm>
          <a:prstGeom prst="rect">
            <a:avLst/>
          </a:prstGeom>
        </p:spPr>
      </p:pic>
      <p:pic>
        <p:nvPicPr>
          <p:cNvPr id="35" name="Picture 34">
            <a:extLst>
              <a:ext uri="{FF2B5EF4-FFF2-40B4-BE49-F238E27FC236}">
                <a16:creationId xmlns:a16="http://schemas.microsoft.com/office/drawing/2014/main" id="{A7381EF3-ADF0-664A-909E-D4D8A63EB82C}"/>
              </a:ext>
            </a:extLst>
          </p:cNvPr>
          <p:cNvPicPr>
            <a:picLocks noChangeAspect="1"/>
          </p:cNvPicPr>
          <p:nvPr/>
        </p:nvPicPr>
        <p:blipFill>
          <a:blip r:embed="rId19"/>
          <a:stretch>
            <a:fillRect/>
          </a:stretch>
        </p:blipFill>
        <p:spPr>
          <a:xfrm>
            <a:off x="7457648" y="5216157"/>
            <a:ext cx="1462053" cy="448749"/>
          </a:xfrm>
          <a:prstGeom prst="rect">
            <a:avLst/>
          </a:prstGeom>
        </p:spPr>
      </p:pic>
      <p:pic>
        <p:nvPicPr>
          <p:cNvPr id="37" name="Picture 36">
            <a:extLst>
              <a:ext uri="{FF2B5EF4-FFF2-40B4-BE49-F238E27FC236}">
                <a16:creationId xmlns:a16="http://schemas.microsoft.com/office/drawing/2014/main" id="{D94C3805-2B9B-4243-B166-56AA75F61969}"/>
              </a:ext>
            </a:extLst>
          </p:cNvPr>
          <p:cNvPicPr>
            <a:picLocks noChangeAspect="1"/>
          </p:cNvPicPr>
          <p:nvPr/>
        </p:nvPicPr>
        <p:blipFill>
          <a:blip r:embed="rId20"/>
          <a:stretch>
            <a:fillRect/>
          </a:stretch>
        </p:blipFill>
        <p:spPr>
          <a:xfrm>
            <a:off x="7457648" y="2640263"/>
            <a:ext cx="1521357" cy="1521357"/>
          </a:xfrm>
          <a:prstGeom prst="rect">
            <a:avLst/>
          </a:prstGeom>
        </p:spPr>
      </p:pic>
      <p:pic>
        <p:nvPicPr>
          <p:cNvPr id="39" name="Picture 38">
            <a:extLst>
              <a:ext uri="{FF2B5EF4-FFF2-40B4-BE49-F238E27FC236}">
                <a16:creationId xmlns:a16="http://schemas.microsoft.com/office/drawing/2014/main" id="{2C8C84A8-FD42-634E-B7D1-1DED1040DF39}"/>
              </a:ext>
            </a:extLst>
          </p:cNvPr>
          <p:cNvPicPr>
            <a:picLocks noChangeAspect="1"/>
          </p:cNvPicPr>
          <p:nvPr/>
        </p:nvPicPr>
        <p:blipFill>
          <a:blip r:embed="rId21"/>
          <a:stretch>
            <a:fillRect/>
          </a:stretch>
        </p:blipFill>
        <p:spPr>
          <a:xfrm>
            <a:off x="6240218" y="3898337"/>
            <a:ext cx="1028700" cy="685800"/>
          </a:xfrm>
          <a:prstGeom prst="rect">
            <a:avLst/>
          </a:prstGeom>
        </p:spPr>
      </p:pic>
      <p:pic>
        <p:nvPicPr>
          <p:cNvPr id="41" name="Picture 40">
            <a:extLst>
              <a:ext uri="{FF2B5EF4-FFF2-40B4-BE49-F238E27FC236}">
                <a16:creationId xmlns:a16="http://schemas.microsoft.com/office/drawing/2014/main" id="{2B84C39C-3D24-164D-880D-48899B7578E1}"/>
              </a:ext>
            </a:extLst>
          </p:cNvPr>
          <p:cNvPicPr>
            <a:picLocks noChangeAspect="1"/>
          </p:cNvPicPr>
          <p:nvPr/>
        </p:nvPicPr>
        <p:blipFill rotWithShape="1">
          <a:blip r:embed="rId22"/>
          <a:srcRect t="23804" b="27773"/>
          <a:stretch/>
        </p:blipFill>
        <p:spPr>
          <a:xfrm>
            <a:off x="7562748" y="5854831"/>
            <a:ext cx="1416257" cy="685800"/>
          </a:xfrm>
          <a:prstGeom prst="rect">
            <a:avLst/>
          </a:prstGeom>
        </p:spPr>
      </p:pic>
      <p:pic>
        <p:nvPicPr>
          <p:cNvPr id="43" name="Picture 42">
            <a:extLst>
              <a:ext uri="{FF2B5EF4-FFF2-40B4-BE49-F238E27FC236}">
                <a16:creationId xmlns:a16="http://schemas.microsoft.com/office/drawing/2014/main" id="{8E5043A8-21AD-3641-A14C-6840C13005BD}"/>
              </a:ext>
            </a:extLst>
          </p:cNvPr>
          <p:cNvPicPr>
            <a:picLocks noChangeAspect="1"/>
          </p:cNvPicPr>
          <p:nvPr/>
        </p:nvPicPr>
        <p:blipFill>
          <a:blip r:embed="rId23"/>
          <a:stretch>
            <a:fillRect/>
          </a:stretch>
        </p:blipFill>
        <p:spPr>
          <a:xfrm>
            <a:off x="7444862" y="4304743"/>
            <a:ext cx="1474839" cy="685800"/>
          </a:xfrm>
          <a:prstGeom prst="rect">
            <a:avLst/>
          </a:prstGeom>
        </p:spPr>
      </p:pic>
      <p:pic>
        <p:nvPicPr>
          <p:cNvPr id="45" name="Picture 44">
            <a:extLst>
              <a:ext uri="{FF2B5EF4-FFF2-40B4-BE49-F238E27FC236}">
                <a16:creationId xmlns:a16="http://schemas.microsoft.com/office/drawing/2014/main" id="{93DC97F9-F27A-504F-94DE-6ED6B657A9FD}"/>
              </a:ext>
            </a:extLst>
          </p:cNvPr>
          <p:cNvPicPr>
            <a:picLocks noChangeAspect="1"/>
          </p:cNvPicPr>
          <p:nvPr/>
        </p:nvPicPr>
        <p:blipFill rotWithShape="1">
          <a:blip r:embed="rId24"/>
          <a:srcRect l="16858" r="16859"/>
          <a:stretch/>
        </p:blipFill>
        <p:spPr>
          <a:xfrm>
            <a:off x="7669686" y="1493701"/>
            <a:ext cx="1097280" cy="1019745"/>
          </a:xfrm>
          <a:prstGeom prst="rect">
            <a:avLst/>
          </a:prstGeom>
        </p:spPr>
      </p:pic>
      <p:pic>
        <p:nvPicPr>
          <p:cNvPr id="47" name="Picture 46">
            <a:extLst>
              <a:ext uri="{FF2B5EF4-FFF2-40B4-BE49-F238E27FC236}">
                <a16:creationId xmlns:a16="http://schemas.microsoft.com/office/drawing/2014/main" id="{F00684E8-954D-824D-A4A4-2C749FA90200}"/>
              </a:ext>
            </a:extLst>
          </p:cNvPr>
          <p:cNvPicPr>
            <a:picLocks noChangeAspect="1"/>
          </p:cNvPicPr>
          <p:nvPr/>
        </p:nvPicPr>
        <p:blipFill>
          <a:blip r:embed="rId25"/>
          <a:stretch>
            <a:fillRect/>
          </a:stretch>
        </p:blipFill>
        <p:spPr>
          <a:xfrm>
            <a:off x="2605328" y="3509569"/>
            <a:ext cx="2131218" cy="454660"/>
          </a:xfrm>
          <a:prstGeom prst="rect">
            <a:avLst/>
          </a:prstGeom>
        </p:spPr>
      </p:pic>
      <p:pic>
        <p:nvPicPr>
          <p:cNvPr id="49" name="Picture 48">
            <a:extLst>
              <a:ext uri="{FF2B5EF4-FFF2-40B4-BE49-F238E27FC236}">
                <a16:creationId xmlns:a16="http://schemas.microsoft.com/office/drawing/2014/main" id="{17B6CAB8-8619-7F48-96DD-E87F46B45727}"/>
              </a:ext>
            </a:extLst>
          </p:cNvPr>
          <p:cNvPicPr>
            <a:picLocks noChangeAspect="1"/>
          </p:cNvPicPr>
          <p:nvPr/>
        </p:nvPicPr>
        <p:blipFill>
          <a:blip r:embed="rId26"/>
          <a:stretch>
            <a:fillRect/>
          </a:stretch>
        </p:blipFill>
        <p:spPr>
          <a:xfrm>
            <a:off x="3174536" y="1951266"/>
            <a:ext cx="1097280" cy="1097280"/>
          </a:xfrm>
          <a:prstGeom prst="rect">
            <a:avLst/>
          </a:prstGeom>
        </p:spPr>
      </p:pic>
    </p:spTree>
    <p:extLst>
      <p:ext uri="{BB962C8B-B14F-4D97-AF65-F5344CB8AC3E}">
        <p14:creationId xmlns:p14="http://schemas.microsoft.com/office/powerpoint/2010/main" val="3248851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1752"/>
            <a:ext cx="8019474" cy="762000"/>
          </a:xfrm>
        </p:spPr>
        <p:txBody>
          <a:bodyPr/>
          <a:lstStyle/>
          <a:p>
            <a:r>
              <a:rPr lang="en-US" sz="2800" dirty="0"/>
              <a:t>Version 1.0 and 1.1 Are Fully Compatible</a:t>
            </a:r>
            <a:br>
              <a:rPr lang="en-US" sz="2800" dirty="0"/>
            </a:br>
            <a:r>
              <a:rPr lang="en-US" sz="1600" b="0" i="1" dirty="0"/>
              <a:t>Framework for Improving Critical Infrastructure Cybersecurity</a:t>
            </a:r>
            <a:endParaRPr lang="en-US" sz="1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949003"/>
              </p:ext>
            </p:extLst>
          </p:nvPr>
        </p:nvGraphicFramePr>
        <p:xfrm>
          <a:off x="301752" y="1955817"/>
          <a:ext cx="8425871" cy="4823460"/>
        </p:xfrm>
        <a:graphic>
          <a:graphicData uri="http://schemas.openxmlformats.org/drawingml/2006/table">
            <a:tbl>
              <a:tblPr firstRow="1" bandRow="1">
                <a:tableStyleId>{5C22544A-7EE6-4342-B048-85BDC9FD1C3A}</a:tableStyleId>
              </a:tblPr>
              <a:tblGrid>
                <a:gridCol w="2230433">
                  <a:extLst>
                    <a:ext uri="{9D8B030D-6E8A-4147-A177-3AD203B41FA5}">
                      <a16:colId xmlns:a16="http://schemas.microsoft.com/office/drawing/2014/main" val="20000"/>
                    </a:ext>
                  </a:extLst>
                </a:gridCol>
                <a:gridCol w="1625918">
                  <a:extLst>
                    <a:ext uri="{9D8B030D-6E8A-4147-A177-3AD203B41FA5}">
                      <a16:colId xmlns:a16="http://schemas.microsoft.com/office/drawing/2014/main" val="20001"/>
                    </a:ext>
                  </a:extLst>
                </a:gridCol>
                <a:gridCol w="1625918">
                  <a:extLst>
                    <a:ext uri="{9D8B030D-6E8A-4147-A177-3AD203B41FA5}">
                      <a16:colId xmlns:a16="http://schemas.microsoft.com/office/drawing/2014/main" val="20002"/>
                    </a:ext>
                  </a:extLst>
                </a:gridCol>
                <a:gridCol w="2943602">
                  <a:extLst>
                    <a:ext uri="{9D8B030D-6E8A-4147-A177-3AD203B41FA5}">
                      <a16:colId xmlns:a16="http://schemas.microsoft.com/office/drawing/2014/main" val="20003"/>
                    </a:ext>
                  </a:extLst>
                </a:gridCol>
              </a:tblGrid>
              <a:tr h="421957">
                <a:tc>
                  <a:txBody>
                    <a:bodyPr/>
                    <a:lstStyle/>
                    <a:p>
                      <a:r>
                        <a:rPr lang="en-US" sz="2400" dirty="0"/>
                        <a:t>Component</a:t>
                      </a:r>
                      <a:endParaRPr lang="en-US" sz="2400" b="1" dirty="0">
                        <a:latin typeface="Arial" panose="020B0604020202020204" pitchFamily="34" charset="0"/>
                        <a:cs typeface="Arial" panose="020B0604020202020204" pitchFamily="34" charset="0"/>
                      </a:endParaRPr>
                    </a:p>
                  </a:txBody>
                  <a:tcPr marL="68580" marR="68580" marT="34290" marB="34290"/>
                </a:tc>
                <a:tc>
                  <a:txBody>
                    <a:bodyPr/>
                    <a:lstStyle/>
                    <a:p>
                      <a:r>
                        <a:rPr lang="en-US" sz="2400" dirty="0"/>
                        <a:t>Version 1.0</a:t>
                      </a:r>
                      <a:endParaRPr lang="en-US" sz="2400" b="1" dirty="0">
                        <a:latin typeface="Arial" panose="020B0604020202020204" pitchFamily="34" charset="0"/>
                        <a:cs typeface="Arial" panose="020B0604020202020204" pitchFamily="34" charset="0"/>
                      </a:endParaRPr>
                    </a:p>
                  </a:txBody>
                  <a:tcPr marL="68580" marR="68580" marT="34290" marB="34290"/>
                </a:tc>
                <a:tc>
                  <a:txBody>
                    <a:bodyPr/>
                    <a:lstStyle/>
                    <a:p>
                      <a:r>
                        <a:rPr lang="en-US" sz="2400" dirty="0"/>
                        <a:t>Version 1.1</a:t>
                      </a:r>
                      <a:endParaRPr lang="en-US" sz="2400" b="1" dirty="0">
                        <a:latin typeface="Arial" panose="020B0604020202020204" pitchFamily="34" charset="0"/>
                        <a:cs typeface="Arial" panose="020B0604020202020204" pitchFamily="34" charset="0"/>
                      </a:endParaRPr>
                    </a:p>
                  </a:txBody>
                  <a:tcPr marL="68580" marR="68580" marT="34290" marB="34290"/>
                </a:tc>
                <a:tc>
                  <a:txBody>
                    <a:bodyPr/>
                    <a:lstStyle/>
                    <a:p>
                      <a:r>
                        <a:rPr lang="en-US" sz="2400" dirty="0"/>
                        <a:t>Comments</a:t>
                      </a:r>
                      <a:endParaRPr lang="en-US" sz="2400" b="1"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421957">
                <a:tc>
                  <a:txBody>
                    <a:bodyPr/>
                    <a:lstStyle/>
                    <a:p>
                      <a:pPr algn="ctr"/>
                      <a:r>
                        <a:rPr lang="en-US" sz="2400" kern="1200" dirty="0">
                          <a:solidFill>
                            <a:schemeClr val="tx1">
                              <a:lumMod val="75000"/>
                              <a:lumOff val="25000"/>
                            </a:schemeClr>
                          </a:solidFill>
                          <a:latin typeface="Arial" panose="020B0604020202020204" pitchFamily="34" charset="0"/>
                          <a:ea typeface="+mn-ea"/>
                          <a:cs typeface="Arial" panose="020B0604020202020204" pitchFamily="34" charset="0"/>
                        </a:rPr>
                        <a:t>Functions</a:t>
                      </a:r>
                    </a:p>
                  </a:txBody>
                  <a:tcPr marL="68580" marR="68580" marT="34290" marB="34290"/>
                </a:tc>
                <a:tc>
                  <a:txBody>
                    <a:bodyPr/>
                    <a:lstStyle/>
                    <a:p>
                      <a:pPr algn="ctr"/>
                      <a:r>
                        <a:rPr lang="en-US" sz="2400" kern="1200" dirty="0">
                          <a:solidFill>
                            <a:schemeClr val="tx1">
                              <a:lumMod val="75000"/>
                              <a:lumOff val="25000"/>
                            </a:schemeClr>
                          </a:solidFill>
                          <a:latin typeface="Arial" panose="020B0604020202020204" pitchFamily="34" charset="0"/>
                          <a:ea typeface="+mn-ea"/>
                          <a:cs typeface="Arial" panose="020B0604020202020204" pitchFamily="34" charset="0"/>
                        </a:rPr>
                        <a:t>5</a:t>
                      </a:r>
                    </a:p>
                  </a:txBody>
                  <a:tcPr marL="68580" marR="68580" marT="34290" marB="34290"/>
                </a:tc>
                <a:tc>
                  <a:txBody>
                    <a:bodyPr/>
                    <a:lstStyle/>
                    <a:p>
                      <a:pPr algn="ctr"/>
                      <a:r>
                        <a:rPr lang="en-US" sz="2400" kern="1200" dirty="0">
                          <a:solidFill>
                            <a:schemeClr val="tx1">
                              <a:lumMod val="75000"/>
                              <a:lumOff val="25000"/>
                            </a:schemeClr>
                          </a:solidFill>
                          <a:latin typeface="Arial" panose="020B0604020202020204" pitchFamily="34" charset="0"/>
                          <a:ea typeface="+mn-ea"/>
                          <a:cs typeface="Arial" panose="020B0604020202020204" pitchFamily="34" charset="0"/>
                        </a:rPr>
                        <a:t>5</a:t>
                      </a:r>
                    </a:p>
                  </a:txBody>
                  <a:tcPr marL="68580" marR="68580" marT="34290" marB="34290"/>
                </a:tc>
                <a:tc>
                  <a:txBody>
                    <a:bodyPr/>
                    <a:lstStyle/>
                    <a:p>
                      <a:pPr marL="342900" indent="-342900">
                        <a:buFont typeface="Arial" panose="020B0604020202020204" pitchFamily="34" charset="0"/>
                        <a:buChar char="•"/>
                      </a:pPr>
                      <a:endParaRPr lang="en-US" sz="1800" kern="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68580" marR="68580" marT="34290" marB="34290"/>
                </a:tc>
                <a:extLst>
                  <a:ext uri="{0D108BD9-81ED-4DB2-BD59-A6C34878D82A}">
                    <a16:rowId xmlns:a16="http://schemas.microsoft.com/office/drawing/2014/main" val="10001"/>
                  </a:ext>
                </a:extLst>
              </a:tr>
              <a:tr h="572243">
                <a:tc>
                  <a:txBody>
                    <a:bodyPr/>
                    <a:lstStyle/>
                    <a:p>
                      <a:pPr algn="ctr"/>
                      <a:r>
                        <a:rPr lang="en-US" sz="2400" kern="1200" dirty="0">
                          <a:solidFill>
                            <a:schemeClr val="tx1">
                              <a:lumMod val="75000"/>
                              <a:lumOff val="25000"/>
                            </a:schemeClr>
                          </a:solidFill>
                          <a:latin typeface="Arial" panose="020B0604020202020204" pitchFamily="34" charset="0"/>
                          <a:ea typeface="+mn-ea"/>
                          <a:cs typeface="Arial" panose="020B0604020202020204" pitchFamily="34" charset="0"/>
                        </a:rPr>
                        <a:t>Categories</a:t>
                      </a:r>
                    </a:p>
                  </a:txBody>
                  <a:tcPr marL="68580" marR="68580" marT="34290" marB="34290"/>
                </a:tc>
                <a:tc>
                  <a:txBody>
                    <a:bodyPr/>
                    <a:lstStyle/>
                    <a:p>
                      <a:pPr algn="ctr"/>
                      <a:r>
                        <a:rPr lang="en-US" sz="2400" kern="1200" dirty="0">
                          <a:solidFill>
                            <a:schemeClr val="tx1">
                              <a:lumMod val="75000"/>
                              <a:lumOff val="25000"/>
                            </a:schemeClr>
                          </a:solidFill>
                          <a:latin typeface="Arial" panose="020B0604020202020204" pitchFamily="34" charset="0"/>
                          <a:ea typeface="+mn-ea"/>
                          <a:cs typeface="Arial" panose="020B0604020202020204" pitchFamily="34" charset="0"/>
                        </a:rPr>
                        <a:t>22</a:t>
                      </a:r>
                    </a:p>
                  </a:txBody>
                  <a:tcPr marL="68580" marR="68580" marT="34290" marB="34290"/>
                </a:tc>
                <a:tc>
                  <a:txBody>
                    <a:bodyPr/>
                    <a:lstStyle/>
                    <a:p>
                      <a:pPr algn="ctr"/>
                      <a:r>
                        <a:rPr lang="en-US" sz="2400" kern="1200" dirty="0">
                          <a:solidFill>
                            <a:schemeClr val="tx1">
                              <a:lumMod val="75000"/>
                              <a:lumOff val="25000"/>
                            </a:schemeClr>
                          </a:solidFill>
                          <a:latin typeface="Arial" panose="020B0604020202020204" pitchFamily="34" charset="0"/>
                          <a:ea typeface="+mn-ea"/>
                          <a:cs typeface="Arial" panose="020B0604020202020204" pitchFamily="34" charset="0"/>
                        </a:rPr>
                        <a:t>23</a:t>
                      </a:r>
                    </a:p>
                  </a:txBody>
                  <a:tcPr marL="68580" marR="68580" marT="34290" marB="34290"/>
                </a:tc>
                <a:tc>
                  <a:txBody>
                    <a:bodyPr/>
                    <a:lstStyle/>
                    <a:p>
                      <a:pPr marL="285750" indent="-285750">
                        <a:buFont typeface="Arial" charset="0"/>
                        <a:buChar char="•"/>
                      </a:pPr>
                      <a:r>
                        <a:rPr lang="en-US" sz="1800" kern="1200" dirty="0">
                          <a:solidFill>
                            <a:schemeClr val="tx1">
                              <a:lumMod val="75000"/>
                              <a:lumOff val="25000"/>
                            </a:schemeClr>
                          </a:solidFill>
                          <a:latin typeface="Arial" panose="020B0604020202020204" pitchFamily="34" charset="0"/>
                          <a:ea typeface="+mn-ea"/>
                          <a:cs typeface="Arial" panose="020B0604020202020204" pitchFamily="34" charset="0"/>
                        </a:rPr>
                        <a:t>Added a new category in ID.SC </a:t>
                      </a:r>
                      <a:r>
                        <a:rPr lang="mr-IN" sz="1800" kern="1200" dirty="0">
                          <a:solidFill>
                            <a:schemeClr val="tx1">
                              <a:lumMod val="75000"/>
                              <a:lumOff val="25000"/>
                            </a:schemeClr>
                          </a:solidFill>
                          <a:latin typeface="Arial" panose="020B0604020202020204" pitchFamily="34" charset="0"/>
                          <a:ea typeface="+mn-ea"/>
                          <a:cs typeface="+mn-cs"/>
                        </a:rPr>
                        <a:t>–</a:t>
                      </a:r>
                      <a:r>
                        <a:rPr lang="en-US" sz="1800" kern="1200" dirty="0">
                          <a:solidFill>
                            <a:schemeClr val="tx1">
                              <a:lumMod val="75000"/>
                              <a:lumOff val="25000"/>
                            </a:schemeClr>
                          </a:solidFill>
                          <a:latin typeface="Arial" panose="020B0604020202020204" pitchFamily="34" charset="0"/>
                          <a:ea typeface="+mn-ea"/>
                          <a:cs typeface="Arial" panose="020B0604020202020204" pitchFamily="34" charset="0"/>
                        </a:rPr>
                        <a:t> Supply Chain</a:t>
                      </a:r>
                    </a:p>
                  </a:txBody>
                  <a:tcPr marL="68580" marR="68580" marT="34290" marB="34290"/>
                </a:tc>
                <a:extLst>
                  <a:ext uri="{0D108BD9-81ED-4DB2-BD59-A6C34878D82A}">
                    <a16:rowId xmlns:a16="http://schemas.microsoft.com/office/drawing/2014/main" val="10002"/>
                  </a:ext>
                </a:extLst>
              </a:tr>
              <a:tr h="1274541">
                <a:tc>
                  <a:txBody>
                    <a:bodyPr/>
                    <a:lstStyle/>
                    <a:p>
                      <a:pPr algn="ctr"/>
                      <a:r>
                        <a:rPr lang="en-US" sz="2400" kern="1200" dirty="0">
                          <a:solidFill>
                            <a:schemeClr val="tx1">
                              <a:lumMod val="75000"/>
                              <a:lumOff val="25000"/>
                            </a:schemeClr>
                          </a:solidFill>
                          <a:latin typeface="Arial" panose="020B0604020202020204" pitchFamily="34" charset="0"/>
                          <a:ea typeface="+mn-ea"/>
                          <a:cs typeface="Arial" panose="020B0604020202020204" pitchFamily="34" charset="0"/>
                        </a:rPr>
                        <a:t>Subcategories</a:t>
                      </a:r>
                    </a:p>
                  </a:txBody>
                  <a:tcPr marL="68580" marR="68580" marT="34290" marB="34290"/>
                </a:tc>
                <a:tc>
                  <a:txBody>
                    <a:bodyPr/>
                    <a:lstStyle/>
                    <a:p>
                      <a:pPr algn="ctr"/>
                      <a:r>
                        <a:rPr lang="en-US" sz="2400" kern="1200" dirty="0">
                          <a:solidFill>
                            <a:schemeClr val="tx1">
                              <a:lumMod val="75000"/>
                              <a:lumOff val="25000"/>
                            </a:schemeClr>
                          </a:solidFill>
                          <a:latin typeface="Arial" panose="020B0604020202020204" pitchFamily="34" charset="0"/>
                          <a:ea typeface="+mn-ea"/>
                          <a:cs typeface="Arial" panose="020B0604020202020204" pitchFamily="34" charset="0"/>
                        </a:rPr>
                        <a:t>98</a:t>
                      </a:r>
                    </a:p>
                  </a:txBody>
                  <a:tcPr marL="68580" marR="68580" marT="34290" marB="34290"/>
                </a:tc>
                <a:tc>
                  <a:txBody>
                    <a:bodyPr/>
                    <a:lstStyle/>
                    <a:p>
                      <a:pPr algn="ctr"/>
                      <a:r>
                        <a:rPr lang="en-US" sz="2400" kern="1200" dirty="0">
                          <a:solidFill>
                            <a:schemeClr val="tx1">
                              <a:lumMod val="75000"/>
                              <a:lumOff val="25000"/>
                            </a:schemeClr>
                          </a:solidFill>
                          <a:latin typeface="Arial" panose="020B0604020202020204" pitchFamily="34" charset="0"/>
                          <a:ea typeface="+mn-ea"/>
                          <a:cs typeface="Arial" panose="020B0604020202020204" pitchFamily="34" charset="0"/>
                        </a:rPr>
                        <a:t>108</a:t>
                      </a:r>
                    </a:p>
                  </a:txBody>
                  <a:tcPr marL="68580" marR="68580" marT="34290" marB="34290"/>
                </a:tc>
                <a:tc>
                  <a:txBody>
                    <a:bodyPr/>
                    <a:lstStyle/>
                    <a:p>
                      <a:pPr marL="285750" indent="-285750">
                        <a:buFont typeface="Arial" charset="0"/>
                        <a:buChar char="•"/>
                      </a:pPr>
                      <a:r>
                        <a:rPr lang="en-US" sz="1800" kern="1200" dirty="0">
                          <a:solidFill>
                            <a:schemeClr val="tx1">
                              <a:lumMod val="75000"/>
                              <a:lumOff val="25000"/>
                            </a:schemeClr>
                          </a:solidFill>
                          <a:latin typeface="Arial" panose="020B0604020202020204" pitchFamily="34" charset="0"/>
                          <a:ea typeface="+mn-ea"/>
                          <a:cs typeface="Arial" panose="020B0604020202020204" pitchFamily="34" charset="0"/>
                        </a:rPr>
                        <a:t>Added 5 subcategories in ID.SC</a:t>
                      </a:r>
                    </a:p>
                    <a:p>
                      <a:pPr marL="285750" marR="0" indent="-285750" algn="l" defTabSz="685783" rtl="0" eaLnBrk="1" fontAlgn="auto" latinLnBrk="0" hangingPunct="1">
                        <a:lnSpc>
                          <a:spcPct val="100000"/>
                        </a:lnSpc>
                        <a:spcBef>
                          <a:spcPts val="0"/>
                        </a:spcBef>
                        <a:spcAft>
                          <a:spcPts val="0"/>
                        </a:spcAft>
                        <a:buClrTx/>
                        <a:buSzTx/>
                        <a:buFont typeface="Arial" charset="0"/>
                        <a:buChar char="•"/>
                        <a:tabLst/>
                        <a:defRPr/>
                      </a:pPr>
                      <a:r>
                        <a:rPr lang="en-US" sz="1800" kern="1200" dirty="0">
                          <a:solidFill>
                            <a:schemeClr val="tx1">
                              <a:lumMod val="75000"/>
                              <a:lumOff val="25000"/>
                            </a:schemeClr>
                          </a:solidFill>
                          <a:latin typeface="Arial" panose="020B0604020202020204" pitchFamily="34" charset="0"/>
                          <a:ea typeface="+mn-ea"/>
                          <a:cs typeface="Arial" panose="020B0604020202020204" pitchFamily="34" charset="0"/>
                        </a:rPr>
                        <a:t>Added 2 subcategories in PR.AC</a:t>
                      </a:r>
                    </a:p>
                    <a:p>
                      <a:pPr marL="285750" indent="-285750">
                        <a:buFont typeface="Arial" charset="0"/>
                        <a:buChar char="•"/>
                      </a:pPr>
                      <a:r>
                        <a:rPr lang="en-US" sz="1800" kern="1200" dirty="0">
                          <a:solidFill>
                            <a:schemeClr val="tx1">
                              <a:lumMod val="75000"/>
                              <a:lumOff val="25000"/>
                            </a:schemeClr>
                          </a:solidFill>
                          <a:latin typeface="Arial" panose="020B0604020202020204" pitchFamily="34" charset="0"/>
                          <a:ea typeface="+mn-ea"/>
                          <a:cs typeface="Arial" panose="020B0604020202020204" pitchFamily="34" charset="0"/>
                        </a:rPr>
                        <a:t>Added 1 subcategory each to PR.DS,</a:t>
                      </a:r>
                      <a:r>
                        <a:rPr lang="en-US" sz="1800" kern="1200" baseline="0" dirty="0">
                          <a:solidFill>
                            <a:schemeClr val="tx1">
                              <a:lumMod val="75000"/>
                              <a:lumOff val="25000"/>
                            </a:schemeClr>
                          </a:solidFill>
                          <a:latin typeface="Arial" panose="020B0604020202020204" pitchFamily="34" charset="0"/>
                          <a:ea typeface="+mn-ea"/>
                          <a:cs typeface="Arial" panose="020B0604020202020204" pitchFamily="34" charset="0"/>
                        </a:rPr>
                        <a:t> </a:t>
                      </a:r>
                      <a:r>
                        <a:rPr lang="en-US" sz="1800" kern="1200" dirty="0">
                          <a:solidFill>
                            <a:schemeClr val="tx1">
                              <a:lumMod val="75000"/>
                              <a:lumOff val="25000"/>
                            </a:schemeClr>
                          </a:solidFill>
                          <a:latin typeface="Arial" panose="020B0604020202020204" pitchFamily="34" charset="0"/>
                          <a:ea typeface="+mn-ea"/>
                          <a:cs typeface="Arial" panose="020B0604020202020204" pitchFamily="34" charset="0"/>
                        </a:rPr>
                        <a:t>PR.PT,</a:t>
                      </a:r>
                      <a:r>
                        <a:rPr lang="en-US" sz="1800" kern="1200" baseline="0" dirty="0">
                          <a:solidFill>
                            <a:schemeClr val="tx1">
                              <a:lumMod val="75000"/>
                              <a:lumOff val="25000"/>
                            </a:schemeClr>
                          </a:solidFill>
                          <a:latin typeface="Arial" panose="020B0604020202020204" pitchFamily="34" charset="0"/>
                          <a:ea typeface="+mn-ea"/>
                          <a:cs typeface="Arial" panose="020B0604020202020204" pitchFamily="34" charset="0"/>
                        </a:rPr>
                        <a:t> </a:t>
                      </a:r>
                      <a:r>
                        <a:rPr lang="en-US" sz="1800" kern="1200" dirty="0">
                          <a:solidFill>
                            <a:schemeClr val="tx1">
                              <a:lumMod val="75000"/>
                              <a:lumOff val="25000"/>
                            </a:schemeClr>
                          </a:solidFill>
                          <a:latin typeface="Arial" panose="020B0604020202020204" pitchFamily="34" charset="0"/>
                          <a:ea typeface="+mn-ea"/>
                          <a:cs typeface="Arial" panose="020B0604020202020204" pitchFamily="34" charset="0"/>
                        </a:rPr>
                        <a:t>RS.AN</a:t>
                      </a:r>
                    </a:p>
                    <a:p>
                      <a:pPr marL="285750" indent="-285750">
                        <a:buFont typeface="Arial" charset="0"/>
                        <a:buChar char="•"/>
                      </a:pPr>
                      <a:r>
                        <a:rPr lang="en-US" sz="1800" kern="1200" dirty="0">
                          <a:solidFill>
                            <a:schemeClr val="tx1">
                              <a:lumMod val="75000"/>
                              <a:lumOff val="25000"/>
                            </a:schemeClr>
                          </a:solidFill>
                          <a:latin typeface="Arial" panose="020B0604020202020204" pitchFamily="34" charset="0"/>
                          <a:ea typeface="+mn-ea"/>
                          <a:cs typeface="Arial" panose="020B0604020202020204" pitchFamily="34" charset="0"/>
                        </a:rPr>
                        <a:t>Clarified language in 7 others</a:t>
                      </a:r>
                    </a:p>
                  </a:txBody>
                  <a:tcPr marL="68580" marR="68580" marT="34290" marB="34290"/>
                </a:tc>
                <a:extLst>
                  <a:ext uri="{0D108BD9-81ED-4DB2-BD59-A6C34878D82A}">
                    <a16:rowId xmlns:a16="http://schemas.microsoft.com/office/drawing/2014/main" val="10003"/>
                  </a:ext>
                </a:extLst>
              </a:tr>
              <a:tr h="421957">
                <a:tc>
                  <a:txBody>
                    <a:bodyPr/>
                    <a:lstStyle/>
                    <a:p>
                      <a:pPr algn="ctr"/>
                      <a:r>
                        <a:rPr lang="en-US" sz="2400" kern="1200" dirty="0">
                          <a:solidFill>
                            <a:schemeClr val="tx1">
                              <a:lumMod val="75000"/>
                              <a:lumOff val="25000"/>
                            </a:schemeClr>
                          </a:solidFill>
                          <a:latin typeface="Arial" panose="020B0604020202020204" pitchFamily="34" charset="0"/>
                          <a:ea typeface="+mn-ea"/>
                          <a:cs typeface="Arial" panose="020B0604020202020204" pitchFamily="34" charset="0"/>
                        </a:rPr>
                        <a:t>Informative References</a:t>
                      </a:r>
                    </a:p>
                  </a:txBody>
                  <a:tcPr marL="68580" marR="68580" marT="34290" marB="34290"/>
                </a:tc>
                <a:tc>
                  <a:txBody>
                    <a:bodyPr/>
                    <a:lstStyle/>
                    <a:p>
                      <a:pPr algn="ctr"/>
                      <a:r>
                        <a:rPr lang="en-US" sz="2400" kern="1200" dirty="0">
                          <a:solidFill>
                            <a:schemeClr val="tx1">
                              <a:lumMod val="75000"/>
                              <a:lumOff val="25000"/>
                            </a:schemeClr>
                          </a:solidFill>
                          <a:latin typeface="Arial" panose="020B0604020202020204" pitchFamily="34" charset="0"/>
                          <a:ea typeface="+mn-ea"/>
                          <a:cs typeface="Arial" panose="020B0604020202020204" pitchFamily="34" charset="0"/>
                        </a:rPr>
                        <a:t>5</a:t>
                      </a:r>
                    </a:p>
                  </a:txBody>
                  <a:tcPr marL="68580" marR="68580" marT="34290" marB="34290"/>
                </a:tc>
                <a:tc>
                  <a:txBody>
                    <a:bodyPr/>
                    <a:lstStyle/>
                    <a:p>
                      <a:pPr algn="ctr"/>
                      <a:r>
                        <a:rPr lang="en-US" sz="2400" kern="1200" dirty="0">
                          <a:solidFill>
                            <a:schemeClr val="tx1">
                              <a:lumMod val="75000"/>
                              <a:lumOff val="25000"/>
                            </a:schemeClr>
                          </a:solidFill>
                          <a:latin typeface="Arial" panose="020B0604020202020204" pitchFamily="34" charset="0"/>
                          <a:ea typeface="+mn-ea"/>
                          <a:cs typeface="Arial" panose="020B0604020202020204" pitchFamily="34" charset="0"/>
                        </a:rPr>
                        <a:t>5</a:t>
                      </a:r>
                    </a:p>
                  </a:txBody>
                  <a:tcPr marL="68580" marR="68580" marT="34290" marB="34290"/>
                </a:tc>
                <a:tc>
                  <a:txBody>
                    <a:bodyPr/>
                    <a:lstStyle/>
                    <a:p>
                      <a:pPr marL="342900" indent="-342900">
                        <a:buFont typeface="Arial" panose="020B0604020202020204" pitchFamily="34" charset="0"/>
                        <a:buChar char="•"/>
                      </a:pPr>
                      <a:endParaRPr lang="en-US" sz="1800" kern="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bl>
          </a:graphicData>
        </a:graphic>
      </p:graphicFrame>
      <p:sp>
        <p:nvSpPr>
          <p:cNvPr id="5" name="Slide Number Placeholder 4"/>
          <p:cNvSpPr>
            <a:spLocks noGrp="1"/>
          </p:cNvSpPr>
          <p:nvPr>
            <p:ph type="sldNum" sz="quarter" idx="12"/>
          </p:nvPr>
        </p:nvSpPr>
        <p:spPr>
          <a:xfrm>
            <a:off x="7396018" y="6483873"/>
            <a:ext cx="1600200" cy="273844"/>
          </a:xfrm>
        </p:spPr>
        <p:txBody>
          <a:bodyPr/>
          <a:lstStyle/>
          <a:p>
            <a:fld id="{C90B5FB4-1AE6-4CC4-B374-7CA8E5916470}" type="slidenum">
              <a:rPr lang="en-US">
                <a:solidFill>
                  <a:prstClr val="black">
                    <a:tint val="75000"/>
                  </a:prstClr>
                </a:solidFill>
              </a:rPr>
              <a:pPr/>
              <a:t>6</a:t>
            </a:fld>
            <a:endParaRPr lang="en-US" dirty="0">
              <a:solidFill>
                <a:prstClr val="black">
                  <a:tint val="75000"/>
                </a:prstClr>
              </a:solidFill>
            </a:endParaRPr>
          </a:p>
        </p:txBody>
      </p:sp>
      <p:sp>
        <p:nvSpPr>
          <p:cNvPr id="3" name="Rectangle 2"/>
          <p:cNvSpPr/>
          <p:nvPr/>
        </p:nvSpPr>
        <p:spPr>
          <a:xfrm>
            <a:off x="541384" y="1168791"/>
            <a:ext cx="7993626" cy="769441"/>
          </a:xfrm>
          <a:prstGeom prst="rect">
            <a:avLst/>
          </a:prstGeom>
        </p:spPr>
        <p:txBody>
          <a:bodyPr wrap="square">
            <a:spAutoFit/>
          </a:bodyPr>
          <a:lstStyle/>
          <a:p>
            <a:pPr marL="342900" indent="-342900">
              <a:spcBef>
                <a:spcPct val="20000"/>
              </a:spcBef>
              <a:buFont typeface="Arial" charset="0"/>
              <a:buChar char="•"/>
            </a:pPr>
            <a:r>
              <a:rPr lang="en-US" sz="2200" dirty="0">
                <a:solidFill>
                  <a:schemeClr val="tx1">
                    <a:lumMod val="65000"/>
                    <a:lumOff val="35000"/>
                  </a:schemeClr>
                </a:solidFill>
                <a:latin typeface="Arial" pitchFamily="34" charset="0"/>
                <a:cs typeface="Arial" pitchFamily="34" charset="0"/>
              </a:rPr>
              <a:t>Additions, including new categories and subcategories, </a:t>
            </a:r>
            <a:r>
              <a:rPr lang="en-US" sz="2200" dirty="0">
                <a:solidFill>
                  <a:schemeClr val="tx2">
                    <a:lumMod val="60000"/>
                    <a:lumOff val="40000"/>
                  </a:schemeClr>
                </a:solidFill>
                <a:latin typeface="Arial" pitchFamily="34" charset="0"/>
                <a:cs typeface="Arial" pitchFamily="34" charset="0"/>
              </a:rPr>
              <a:t>do not invalidate existing </a:t>
            </a:r>
            <a:r>
              <a:rPr lang="en-US" sz="2200" dirty="0">
                <a:solidFill>
                  <a:schemeClr val="tx1">
                    <a:lumMod val="65000"/>
                    <a:lumOff val="35000"/>
                  </a:schemeClr>
                </a:solidFill>
                <a:latin typeface="Arial" pitchFamily="34" charset="0"/>
                <a:cs typeface="Arial" pitchFamily="34" charset="0"/>
              </a:rPr>
              <a:t>V1.0 uses or work products</a:t>
            </a:r>
          </a:p>
        </p:txBody>
      </p:sp>
    </p:spTree>
    <p:extLst>
      <p:ext uri="{BB962C8B-B14F-4D97-AF65-F5344CB8AC3E}">
        <p14:creationId xmlns:p14="http://schemas.microsoft.com/office/powerpoint/2010/main" val="2686076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0684" y="362675"/>
            <a:ext cx="8458200" cy="762000"/>
          </a:xfrm>
        </p:spPr>
        <p:txBody>
          <a:bodyPr/>
          <a:lstStyle/>
          <a:p>
            <a:r>
              <a:rPr lang="en-US" sz="3200" dirty="0"/>
              <a:t>Key Framework Attributes</a:t>
            </a:r>
            <a:br>
              <a:rPr lang="en-US" sz="3200" dirty="0"/>
            </a:br>
            <a:r>
              <a:rPr lang="en-US" sz="1600" b="0" i="1" dirty="0"/>
              <a:t>Principles of the Current and Future Versions of Framework</a:t>
            </a:r>
            <a:endParaRPr lang="en-US" sz="3200" b="0" i="1" dirty="0"/>
          </a:p>
        </p:txBody>
      </p:sp>
      <p:sp>
        <p:nvSpPr>
          <p:cNvPr id="7" name="Content Placeholder 6"/>
          <p:cNvSpPr>
            <a:spLocks noGrp="1"/>
          </p:cNvSpPr>
          <p:nvPr>
            <p:ph idx="1"/>
          </p:nvPr>
        </p:nvSpPr>
        <p:spPr>
          <a:xfrm>
            <a:off x="457200" y="1096300"/>
            <a:ext cx="8686800" cy="5738550"/>
          </a:xfrm>
        </p:spPr>
        <p:txBody>
          <a:bodyPr>
            <a:noAutofit/>
          </a:bodyPr>
          <a:lstStyle/>
          <a:p>
            <a:pPr marL="0" lvl="0" indent="0">
              <a:spcBef>
                <a:spcPts val="0"/>
              </a:spcBef>
              <a:spcAft>
                <a:spcPts val="1000"/>
              </a:spcAft>
            </a:pPr>
            <a:r>
              <a:rPr lang="en-US" sz="1800" dirty="0">
                <a:solidFill>
                  <a:schemeClr val="tx2">
                    <a:lumMod val="60000"/>
                    <a:lumOff val="40000"/>
                  </a:schemeClr>
                </a:solidFill>
              </a:rPr>
              <a:t>Common and accessible language</a:t>
            </a:r>
          </a:p>
          <a:p>
            <a:pPr>
              <a:spcBef>
                <a:spcPts val="0"/>
              </a:spcBef>
              <a:spcAft>
                <a:spcPts val="1000"/>
              </a:spcAft>
              <a:buFont typeface="Arial" charset="0"/>
              <a:buChar char="•"/>
            </a:pPr>
            <a:r>
              <a:rPr lang="en-US" sz="1800" u="sng" dirty="0"/>
              <a:t>Understandable</a:t>
            </a:r>
            <a:r>
              <a:rPr lang="en-US" sz="1800" dirty="0"/>
              <a:t> by many professionals</a:t>
            </a:r>
            <a:endParaRPr lang="en-US" sz="1800" dirty="0">
              <a:solidFill>
                <a:schemeClr val="tx2">
                  <a:lumMod val="60000"/>
                  <a:lumOff val="40000"/>
                </a:schemeClr>
              </a:solidFill>
            </a:endParaRPr>
          </a:p>
          <a:p>
            <a:pPr marL="0" lvl="0" indent="0">
              <a:spcBef>
                <a:spcPts val="0"/>
              </a:spcBef>
              <a:spcAft>
                <a:spcPts val="1000"/>
              </a:spcAft>
            </a:pPr>
            <a:r>
              <a:rPr lang="en-US" sz="1800" dirty="0">
                <a:solidFill>
                  <a:schemeClr val="tx2">
                    <a:lumMod val="60000"/>
                    <a:lumOff val="40000"/>
                  </a:schemeClr>
                </a:solidFill>
              </a:rPr>
              <a:t>It’s adaptable to many </a:t>
            </a:r>
            <a:r>
              <a:rPr lang="en-US" sz="1800" b="1" dirty="0">
                <a:solidFill>
                  <a:schemeClr val="tx2">
                    <a:lumMod val="60000"/>
                    <a:lumOff val="40000"/>
                  </a:schemeClr>
                </a:solidFill>
              </a:rPr>
              <a:t>technologies</a:t>
            </a:r>
            <a:r>
              <a:rPr lang="en-US" sz="1800" b="1" baseline="30000" dirty="0">
                <a:solidFill>
                  <a:schemeClr val="tx2">
                    <a:lumMod val="60000"/>
                    <a:lumOff val="40000"/>
                  </a:schemeClr>
                </a:solidFill>
              </a:rPr>
              <a:t>1.1</a:t>
            </a:r>
            <a:r>
              <a:rPr lang="en-US" sz="1800" dirty="0">
                <a:solidFill>
                  <a:schemeClr val="tx2">
                    <a:lumMod val="60000"/>
                    <a:lumOff val="40000"/>
                  </a:schemeClr>
                </a:solidFill>
              </a:rPr>
              <a:t>, </a:t>
            </a:r>
            <a:r>
              <a:rPr lang="en-US" sz="1800" b="1" dirty="0">
                <a:solidFill>
                  <a:schemeClr val="tx2">
                    <a:lumMod val="60000"/>
                    <a:lumOff val="40000"/>
                  </a:schemeClr>
                </a:solidFill>
              </a:rPr>
              <a:t>lifecycle</a:t>
            </a:r>
            <a:r>
              <a:rPr lang="en-US" sz="1800" dirty="0">
                <a:solidFill>
                  <a:schemeClr val="tx2">
                    <a:lumMod val="60000"/>
                    <a:lumOff val="40000"/>
                  </a:schemeClr>
                </a:solidFill>
              </a:rPr>
              <a:t> </a:t>
            </a:r>
            <a:r>
              <a:rPr lang="en-US" sz="1800" b="1" dirty="0">
                <a:solidFill>
                  <a:schemeClr val="tx2">
                    <a:lumMod val="60000"/>
                    <a:lumOff val="40000"/>
                  </a:schemeClr>
                </a:solidFill>
              </a:rPr>
              <a:t>phases</a:t>
            </a:r>
            <a:r>
              <a:rPr lang="en-US" sz="1800" b="1" baseline="30000" dirty="0">
                <a:solidFill>
                  <a:schemeClr val="tx2">
                    <a:lumMod val="60000"/>
                    <a:lumOff val="40000"/>
                  </a:schemeClr>
                </a:solidFill>
              </a:rPr>
              <a:t>1.1</a:t>
            </a:r>
            <a:r>
              <a:rPr lang="en-US" sz="1800" dirty="0">
                <a:solidFill>
                  <a:schemeClr val="tx2">
                    <a:lumMod val="60000"/>
                    <a:lumOff val="40000"/>
                  </a:schemeClr>
                </a:solidFill>
              </a:rPr>
              <a:t>, sectors and uses</a:t>
            </a:r>
          </a:p>
          <a:p>
            <a:pPr>
              <a:spcBef>
                <a:spcPts val="0"/>
              </a:spcBef>
              <a:spcAft>
                <a:spcPts val="1000"/>
              </a:spcAft>
              <a:buFont typeface="Arial" charset="0"/>
              <a:buChar char="•"/>
            </a:pPr>
            <a:r>
              <a:rPr lang="en-US" sz="1800" dirty="0"/>
              <a:t>Meant to be </a:t>
            </a:r>
            <a:r>
              <a:rPr lang="en-US" sz="1800" i="1" u="sng" dirty="0"/>
              <a:t>customized</a:t>
            </a:r>
            <a:endParaRPr lang="en-US" sz="1800" dirty="0">
              <a:solidFill>
                <a:schemeClr val="tx2">
                  <a:lumMod val="60000"/>
                  <a:lumOff val="40000"/>
                </a:schemeClr>
              </a:solidFill>
            </a:endParaRPr>
          </a:p>
          <a:p>
            <a:pPr marL="0" lvl="0" indent="0">
              <a:spcBef>
                <a:spcPts val="0"/>
              </a:spcBef>
              <a:spcAft>
                <a:spcPts val="1000"/>
              </a:spcAft>
            </a:pPr>
            <a:r>
              <a:rPr lang="en-US" sz="1800" dirty="0">
                <a:solidFill>
                  <a:schemeClr val="tx2">
                    <a:lumMod val="60000"/>
                    <a:lumOff val="40000"/>
                  </a:schemeClr>
                </a:solidFill>
              </a:rPr>
              <a:t>It’s risk-based</a:t>
            </a:r>
          </a:p>
          <a:p>
            <a:pPr>
              <a:spcBef>
                <a:spcPts val="0"/>
              </a:spcBef>
              <a:spcAft>
                <a:spcPts val="1000"/>
              </a:spcAft>
              <a:buFont typeface="Arial"/>
              <a:buChar char="•"/>
            </a:pPr>
            <a:r>
              <a:rPr lang="en-US" sz="1800" dirty="0"/>
              <a:t>A Catalog of cybersecurity </a:t>
            </a:r>
            <a:r>
              <a:rPr lang="en-US" sz="1800" u="sng" dirty="0"/>
              <a:t>outcomes</a:t>
            </a:r>
          </a:p>
          <a:p>
            <a:pPr>
              <a:spcBef>
                <a:spcPts val="0"/>
              </a:spcBef>
              <a:spcAft>
                <a:spcPts val="1000"/>
              </a:spcAft>
              <a:buFont typeface="Arial"/>
              <a:buChar char="•"/>
            </a:pPr>
            <a:r>
              <a:rPr lang="en-US" sz="1800" dirty="0"/>
              <a:t>Does not provide </a:t>
            </a:r>
            <a:r>
              <a:rPr lang="en-US" sz="1800" i="1" u="sng" dirty="0"/>
              <a:t>how</a:t>
            </a:r>
            <a:r>
              <a:rPr lang="en-US" sz="1800" i="1" dirty="0"/>
              <a:t> or </a:t>
            </a:r>
            <a:r>
              <a:rPr lang="en-US" sz="1800" i="1" u="sng" dirty="0"/>
              <a:t>how much</a:t>
            </a:r>
            <a:r>
              <a:rPr lang="en-US" sz="1800" i="1" dirty="0"/>
              <a:t> </a:t>
            </a:r>
            <a:r>
              <a:rPr lang="en-US" sz="1800" dirty="0"/>
              <a:t>cybersecurity is appropriate</a:t>
            </a:r>
          </a:p>
          <a:p>
            <a:pPr marL="0" lvl="0" indent="0">
              <a:spcBef>
                <a:spcPts val="0"/>
              </a:spcBef>
              <a:spcAft>
                <a:spcPts val="1000"/>
              </a:spcAft>
            </a:pPr>
            <a:r>
              <a:rPr lang="en-US" sz="1800" dirty="0">
                <a:solidFill>
                  <a:schemeClr val="tx2">
                    <a:lumMod val="60000"/>
                    <a:lumOff val="40000"/>
                  </a:schemeClr>
                </a:solidFill>
              </a:rPr>
              <a:t>It’s meant to be paired</a:t>
            </a:r>
          </a:p>
          <a:p>
            <a:pPr>
              <a:spcBef>
                <a:spcPts val="0"/>
              </a:spcBef>
              <a:spcAft>
                <a:spcPts val="1000"/>
              </a:spcAft>
              <a:buFont typeface="Arial" charset="0"/>
              <a:buChar char="•"/>
            </a:pPr>
            <a:r>
              <a:rPr lang="en-US" sz="1800" dirty="0"/>
              <a:t>Take advantage of great pre-existing things</a:t>
            </a:r>
          </a:p>
          <a:p>
            <a:pPr marL="0" indent="0">
              <a:spcBef>
                <a:spcPts val="0"/>
              </a:spcBef>
              <a:spcAft>
                <a:spcPts val="1000"/>
              </a:spcAft>
            </a:pPr>
            <a:r>
              <a:rPr lang="en-US" sz="1800" dirty="0">
                <a:solidFill>
                  <a:schemeClr val="tx2">
                    <a:lumMod val="60000"/>
                    <a:lumOff val="40000"/>
                  </a:schemeClr>
                </a:solidFill>
              </a:rPr>
              <a:t>It’s a living document</a:t>
            </a:r>
          </a:p>
          <a:p>
            <a:pPr>
              <a:spcBef>
                <a:spcPts val="0"/>
              </a:spcBef>
              <a:spcAft>
                <a:spcPts val="1000"/>
              </a:spcAft>
              <a:buFont typeface="Arial"/>
              <a:buChar char="•"/>
            </a:pPr>
            <a:r>
              <a:rPr lang="en-US" sz="1800" dirty="0"/>
              <a:t>Enable best practices to become </a:t>
            </a:r>
            <a:r>
              <a:rPr lang="en-US" sz="1800" i="1" u="sng" dirty="0"/>
              <a:t>standard practices for everyone</a:t>
            </a:r>
          </a:p>
          <a:p>
            <a:pPr>
              <a:spcBef>
                <a:spcPts val="0"/>
              </a:spcBef>
              <a:spcAft>
                <a:spcPts val="1000"/>
              </a:spcAft>
              <a:buFont typeface="Arial"/>
              <a:buChar char="•"/>
            </a:pPr>
            <a:r>
              <a:rPr lang="en-US" sz="1800" dirty="0"/>
              <a:t>Can be updated as </a:t>
            </a:r>
            <a:r>
              <a:rPr lang="en-US" sz="1800" i="1" u="sng" dirty="0"/>
              <a:t>technology and threats </a:t>
            </a:r>
            <a:r>
              <a:rPr lang="en-US" sz="1800" dirty="0"/>
              <a:t>change</a:t>
            </a:r>
            <a:endParaRPr lang="en-US" sz="1800" dirty="0">
              <a:latin typeface="Arial"/>
              <a:cs typeface="Arial"/>
            </a:endParaRPr>
          </a:p>
          <a:p>
            <a:pPr>
              <a:spcBef>
                <a:spcPts val="0"/>
              </a:spcBef>
              <a:spcAft>
                <a:spcPts val="1000"/>
              </a:spcAft>
              <a:buFont typeface="Arial"/>
              <a:buChar char="•"/>
            </a:pPr>
            <a:r>
              <a:rPr lang="en-US" sz="1800" dirty="0"/>
              <a:t>Evolves </a:t>
            </a:r>
            <a:r>
              <a:rPr lang="en-US" sz="1800" i="1" u="sng" dirty="0"/>
              <a:t>faster</a:t>
            </a:r>
            <a:r>
              <a:rPr lang="en-US" sz="1800" dirty="0"/>
              <a:t> than regulation and legislation</a:t>
            </a:r>
          </a:p>
          <a:p>
            <a:pPr>
              <a:spcBef>
                <a:spcPts val="0"/>
              </a:spcBef>
              <a:spcAft>
                <a:spcPts val="1000"/>
              </a:spcAft>
              <a:buFont typeface="Arial"/>
              <a:buChar char="•"/>
            </a:pPr>
            <a:r>
              <a:rPr lang="en-US" sz="1800" dirty="0"/>
              <a:t>Can be updated as stakeholders </a:t>
            </a:r>
            <a:r>
              <a:rPr lang="en-US" sz="1800" i="1" u="sng" dirty="0"/>
              <a:t>learn from implementation</a:t>
            </a:r>
          </a:p>
        </p:txBody>
      </p:sp>
      <p:sp>
        <p:nvSpPr>
          <p:cNvPr id="8" name="Slide Number Placeholder 4"/>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7</a:t>
            </a:fld>
            <a:endParaRPr lang="en-US" dirty="0">
              <a:solidFill>
                <a:prstClr val="black">
                  <a:tint val="75000"/>
                </a:prstClr>
              </a:solidFill>
            </a:endParaRPr>
          </a:p>
        </p:txBody>
      </p:sp>
    </p:spTree>
    <p:extLst>
      <p:ext uri="{BB962C8B-B14F-4D97-AF65-F5344CB8AC3E}">
        <p14:creationId xmlns:p14="http://schemas.microsoft.com/office/powerpoint/2010/main" val="2639738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EF6A9B4-E14A-184F-B417-7BD44C9EEE5A}"/>
              </a:ext>
            </a:extLst>
          </p:cNvPr>
          <p:cNvSpPr/>
          <p:nvPr/>
        </p:nvSpPr>
        <p:spPr>
          <a:xfrm>
            <a:off x="336557" y="1179528"/>
            <a:ext cx="3140236" cy="306543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11113" lvl="2" indent="-11113">
              <a:lnSpc>
                <a:spcPct val="100000"/>
              </a:lnSpc>
            </a:pPr>
            <a:r>
              <a:rPr lang="en-US" dirty="0">
                <a:solidFill>
                  <a:srgbClr val="595959"/>
                </a:solidFill>
                <a:latin typeface="Arial"/>
                <a:cs typeface="Arial"/>
              </a:rPr>
              <a:t>Cybersecurity outcomes and informative references</a:t>
            </a:r>
          </a:p>
          <a:p>
            <a:pPr marL="11113" lvl="2">
              <a:lnSpc>
                <a:spcPct val="100000"/>
              </a:lnSpc>
            </a:pPr>
            <a:endParaRPr lang="en-US" dirty="0">
              <a:solidFill>
                <a:srgbClr val="595959"/>
              </a:solidFill>
              <a:latin typeface="Arial"/>
              <a:cs typeface="Arial"/>
            </a:endParaRPr>
          </a:p>
          <a:p>
            <a:pPr marL="11113" lvl="2" defTabSz="906463">
              <a:lnSpc>
                <a:spcPct val="100000"/>
              </a:lnSpc>
            </a:pPr>
            <a:r>
              <a:rPr lang="en-US" dirty="0">
                <a:solidFill>
                  <a:srgbClr val="595959"/>
                </a:solidFill>
                <a:latin typeface="Arial"/>
                <a:cs typeface="Arial"/>
              </a:rPr>
              <a:t>Enables</a:t>
            </a:r>
          </a:p>
          <a:p>
            <a:pPr marL="11113" lvl="2" defTabSz="906463">
              <a:lnSpc>
                <a:spcPct val="100000"/>
              </a:lnSpc>
            </a:pPr>
            <a:r>
              <a:rPr lang="en-US" dirty="0">
                <a:solidFill>
                  <a:srgbClr val="595959"/>
                </a:solidFill>
                <a:latin typeface="Arial"/>
                <a:cs typeface="Arial"/>
              </a:rPr>
              <a:t>communication</a:t>
            </a:r>
          </a:p>
          <a:p>
            <a:pPr marL="11113" lvl="2" defTabSz="906463">
              <a:lnSpc>
                <a:spcPct val="100000"/>
              </a:lnSpc>
            </a:pPr>
            <a:r>
              <a:rPr lang="en-US" dirty="0">
                <a:solidFill>
                  <a:srgbClr val="595959"/>
                </a:solidFill>
                <a:latin typeface="Arial"/>
                <a:cs typeface="Arial"/>
              </a:rPr>
              <a:t>of cyber risk across</a:t>
            </a:r>
          </a:p>
          <a:p>
            <a:pPr marL="11113" lvl="2" defTabSz="906463">
              <a:lnSpc>
                <a:spcPct val="100000"/>
              </a:lnSpc>
            </a:pPr>
            <a:r>
              <a:rPr lang="en-US" dirty="0">
                <a:solidFill>
                  <a:srgbClr val="595959"/>
                </a:solidFill>
                <a:latin typeface="Arial"/>
                <a:cs typeface="Arial"/>
              </a:rPr>
              <a:t>an organization </a:t>
            </a:r>
          </a:p>
        </p:txBody>
      </p:sp>
      <p:sp>
        <p:nvSpPr>
          <p:cNvPr id="14" name="Rounded Rectangle 13">
            <a:extLst>
              <a:ext uri="{FF2B5EF4-FFF2-40B4-BE49-F238E27FC236}">
                <a16:creationId xmlns:a16="http://schemas.microsoft.com/office/drawing/2014/main" id="{F6632254-6A4A-ED44-9DE4-B6F02DC1DE09}"/>
              </a:ext>
            </a:extLst>
          </p:cNvPr>
          <p:cNvSpPr/>
          <p:nvPr/>
        </p:nvSpPr>
        <p:spPr>
          <a:xfrm>
            <a:off x="5931779" y="1179528"/>
            <a:ext cx="3136392" cy="3065432"/>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marL="168275" lvl="2" algn="r">
              <a:lnSpc>
                <a:spcPct val="100000"/>
              </a:lnSpc>
            </a:pPr>
            <a:r>
              <a:rPr lang="en-US" dirty="0">
                <a:solidFill>
                  <a:srgbClr val="595959"/>
                </a:solidFill>
                <a:latin typeface="Arial"/>
                <a:cs typeface="Arial"/>
              </a:rPr>
              <a:t>Describes how cybersecurity risk is managed by an organization and</a:t>
            </a:r>
          </a:p>
          <a:p>
            <a:pPr marL="168275" lvl="2" algn="r">
              <a:lnSpc>
                <a:spcPct val="100000"/>
              </a:lnSpc>
            </a:pPr>
            <a:r>
              <a:rPr lang="en-US" dirty="0">
                <a:solidFill>
                  <a:srgbClr val="595959"/>
                </a:solidFill>
                <a:latin typeface="Arial"/>
                <a:cs typeface="Arial"/>
              </a:rPr>
              <a:t>degree the risk management</a:t>
            </a:r>
          </a:p>
          <a:p>
            <a:pPr marL="168275" lvl="2" algn="r">
              <a:lnSpc>
                <a:spcPct val="100000"/>
              </a:lnSpc>
            </a:pPr>
            <a:r>
              <a:rPr lang="en-US" dirty="0">
                <a:solidFill>
                  <a:srgbClr val="595959"/>
                </a:solidFill>
                <a:latin typeface="Arial"/>
                <a:cs typeface="Arial"/>
              </a:rPr>
              <a:t>practices</a:t>
            </a:r>
          </a:p>
          <a:p>
            <a:pPr marL="168275" lvl="2" algn="r">
              <a:lnSpc>
                <a:spcPct val="100000"/>
              </a:lnSpc>
            </a:pPr>
            <a:r>
              <a:rPr lang="en-US" dirty="0">
                <a:solidFill>
                  <a:srgbClr val="595959"/>
                </a:solidFill>
                <a:latin typeface="Arial"/>
                <a:cs typeface="Arial"/>
              </a:rPr>
              <a:t>exhibit key characteristics</a:t>
            </a:r>
          </a:p>
        </p:txBody>
      </p:sp>
      <p:sp>
        <p:nvSpPr>
          <p:cNvPr id="6" name="Title 5"/>
          <p:cNvSpPr>
            <a:spLocks noGrp="1"/>
          </p:cNvSpPr>
          <p:nvPr>
            <p:ph type="title"/>
          </p:nvPr>
        </p:nvSpPr>
        <p:spPr>
          <a:xfrm>
            <a:off x="269668" y="228600"/>
            <a:ext cx="8458200" cy="762000"/>
          </a:xfrm>
        </p:spPr>
        <p:txBody>
          <a:bodyPr/>
          <a:lstStyle/>
          <a:p>
            <a:r>
              <a:rPr lang="en-US" sz="3200" dirty="0">
                <a:solidFill>
                  <a:srgbClr val="595959"/>
                </a:solidFill>
              </a:rPr>
              <a:t>Cybersecurity Framework Components</a:t>
            </a:r>
          </a:p>
        </p:txBody>
      </p:sp>
      <p:sp>
        <p:nvSpPr>
          <p:cNvPr id="9" name="Rounded Rectangle 8"/>
          <p:cNvSpPr/>
          <p:nvPr/>
        </p:nvSpPr>
        <p:spPr>
          <a:xfrm>
            <a:off x="1468755" y="4872037"/>
            <a:ext cx="6252210" cy="1894523"/>
          </a:xfrm>
          <a:prstGeom prst="roundRect">
            <a:avLst/>
          </a:prstGeom>
        </p:spPr>
        <p:style>
          <a:lnRef idx="1">
            <a:schemeClr val="accent3"/>
          </a:lnRef>
          <a:fillRef idx="2">
            <a:schemeClr val="accent3"/>
          </a:fillRef>
          <a:effectRef idx="1">
            <a:schemeClr val="accent3"/>
          </a:effectRef>
          <a:fontRef idx="minor">
            <a:schemeClr val="dk1"/>
          </a:fontRef>
        </p:style>
        <p:txBody>
          <a:bodyPr rtlCol="0" anchor="b"/>
          <a:lstStyle/>
          <a:p>
            <a:pPr marL="55563" lvl="2" algn="ctr">
              <a:lnSpc>
                <a:spcPct val="100000"/>
              </a:lnSpc>
            </a:pPr>
            <a:r>
              <a:rPr lang="en-US" dirty="0">
                <a:solidFill>
                  <a:srgbClr val="595959"/>
                </a:solidFill>
                <a:latin typeface="Arial"/>
                <a:cs typeface="Arial"/>
              </a:rPr>
              <a:t>Aligns industry standards and best practices to the Framework Core in an implementation scenario</a:t>
            </a:r>
          </a:p>
          <a:p>
            <a:pPr marL="0" lvl="2" algn="ctr" defTabSz="906463">
              <a:lnSpc>
                <a:spcPct val="100000"/>
              </a:lnSpc>
            </a:pPr>
            <a:r>
              <a:rPr lang="en-US" dirty="0">
                <a:solidFill>
                  <a:srgbClr val="595959"/>
                </a:solidFill>
                <a:latin typeface="Arial"/>
                <a:cs typeface="Arial"/>
              </a:rPr>
              <a:t>Supports prioritization and measurement while factoring in business needs</a:t>
            </a:r>
          </a:p>
        </p:txBody>
      </p:sp>
      <p:sp>
        <p:nvSpPr>
          <p:cNvPr id="12" name="Slide Number Placeholder 4"/>
          <p:cNvSpPr>
            <a:spLocks noGrp="1"/>
          </p:cNvSpPr>
          <p:nvPr>
            <p:ph type="sldNum" sz="quarter" idx="12"/>
          </p:nvPr>
        </p:nvSpPr>
        <p:spPr>
          <a:xfrm>
            <a:off x="6553200" y="6356351"/>
            <a:ext cx="2133600" cy="365125"/>
          </a:xfrm>
        </p:spPr>
        <p:txBody>
          <a:bodyPr/>
          <a:lstStyle/>
          <a:p>
            <a:pPr defTabSz="914400"/>
            <a:fld id="{C90B5FB4-1AE6-4CC4-B374-7CA8E5916470}" type="slidenum">
              <a:rPr lang="en-US" smtClean="0">
                <a:solidFill>
                  <a:prstClr val="black">
                    <a:tint val="75000"/>
                  </a:prstClr>
                </a:solidFill>
              </a:rPr>
              <a:pPr defTabSz="914400"/>
              <a:t>8</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32AE96D8-03AB-A641-8F87-3AEAEDCD6E50}"/>
              </a:ext>
            </a:extLst>
          </p:cNvPr>
          <p:cNvPicPr>
            <a:picLocks noChangeAspect="1"/>
          </p:cNvPicPr>
          <p:nvPr/>
        </p:nvPicPr>
        <p:blipFill>
          <a:blip r:embed="rId3"/>
          <a:stretch>
            <a:fillRect/>
          </a:stretch>
        </p:blipFill>
        <p:spPr>
          <a:xfrm>
            <a:off x="1727578" y="1223834"/>
            <a:ext cx="5972432" cy="4603750"/>
          </a:xfrm>
          <a:prstGeom prst="rect">
            <a:avLst/>
          </a:prstGeom>
        </p:spPr>
      </p:pic>
    </p:spTree>
    <p:extLst>
      <p:ext uri="{BB962C8B-B14F-4D97-AF65-F5344CB8AC3E}">
        <p14:creationId xmlns:p14="http://schemas.microsoft.com/office/powerpoint/2010/main" val="180243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26170"/>
            <a:ext cx="5334000" cy="712030"/>
          </a:xfrm>
        </p:spPr>
        <p:txBody>
          <a:bodyPr/>
          <a:lstStyle/>
          <a:p>
            <a:r>
              <a:rPr lang="en-US" sz="3200" dirty="0"/>
              <a:t> Implementation Tiers</a:t>
            </a:r>
            <a:endParaRPr lang="en-US" sz="1600" b="0" dirty="0"/>
          </a:p>
        </p:txBody>
      </p:sp>
      <p:sp>
        <p:nvSpPr>
          <p:cNvPr id="5" name="Slide Number Placeholder 4"/>
          <p:cNvSpPr>
            <a:spLocks noGrp="1"/>
          </p:cNvSpPr>
          <p:nvPr>
            <p:ph type="sldNum" sz="quarter" idx="12"/>
          </p:nvPr>
        </p:nvSpPr>
        <p:spPr/>
        <p:txBody>
          <a:bodyPr/>
          <a:lstStyle/>
          <a:p>
            <a:pPr defTabSz="914400"/>
            <a:fld id="{C90B5FB4-1AE6-4CC4-B374-7CA8E5916470}" type="slidenum">
              <a:rPr lang="en-US" smtClean="0">
                <a:solidFill>
                  <a:srgbClr val="FFFFFF"/>
                </a:solidFill>
              </a:rPr>
              <a:pPr defTabSz="914400"/>
              <a:t>9</a:t>
            </a:fld>
            <a:endParaRPr lang="en-US" dirty="0">
              <a:solidFill>
                <a:srgbClr val="FFFFFF"/>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220777128"/>
              </p:ext>
            </p:extLst>
          </p:nvPr>
        </p:nvGraphicFramePr>
        <p:xfrm>
          <a:off x="456200" y="990592"/>
          <a:ext cx="8112930" cy="4480560"/>
        </p:xfrm>
        <a:graphic>
          <a:graphicData uri="http://schemas.openxmlformats.org/drawingml/2006/table">
            <a:tbl>
              <a:tblPr>
                <a:tableStyleId>{5C22544A-7EE6-4342-B048-85BDC9FD1C3A}</a:tableStyleId>
              </a:tblPr>
              <a:tblGrid>
                <a:gridCol w="1813283">
                  <a:extLst>
                    <a:ext uri="{9D8B030D-6E8A-4147-A177-3AD203B41FA5}">
                      <a16:colId xmlns:a16="http://schemas.microsoft.com/office/drawing/2014/main" val="20000"/>
                    </a:ext>
                  </a:extLst>
                </a:gridCol>
                <a:gridCol w="1411804">
                  <a:extLst>
                    <a:ext uri="{9D8B030D-6E8A-4147-A177-3AD203B41FA5}">
                      <a16:colId xmlns:a16="http://schemas.microsoft.com/office/drawing/2014/main" val="20001"/>
                    </a:ext>
                  </a:extLst>
                </a:gridCol>
                <a:gridCol w="1411804">
                  <a:extLst>
                    <a:ext uri="{9D8B030D-6E8A-4147-A177-3AD203B41FA5}">
                      <a16:colId xmlns:a16="http://schemas.microsoft.com/office/drawing/2014/main" val="20002"/>
                    </a:ext>
                  </a:extLst>
                </a:gridCol>
                <a:gridCol w="247540">
                  <a:extLst>
                    <a:ext uri="{9D8B030D-6E8A-4147-A177-3AD203B41FA5}">
                      <a16:colId xmlns:a16="http://schemas.microsoft.com/office/drawing/2014/main" val="20003"/>
                    </a:ext>
                  </a:extLst>
                </a:gridCol>
                <a:gridCol w="1164264">
                  <a:extLst>
                    <a:ext uri="{9D8B030D-6E8A-4147-A177-3AD203B41FA5}">
                      <a16:colId xmlns:a16="http://schemas.microsoft.com/office/drawing/2014/main" val="3196966239"/>
                    </a:ext>
                  </a:extLst>
                </a:gridCol>
                <a:gridCol w="250879">
                  <a:extLst>
                    <a:ext uri="{9D8B030D-6E8A-4147-A177-3AD203B41FA5}">
                      <a16:colId xmlns:a16="http://schemas.microsoft.com/office/drawing/2014/main" val="20004"/>
                    </a:ext>
                  </a:extLst>
                </a:gridCol>
                <a:gridCol w="1160925">
                  <a:extLst>
                    <a:ext uri="{9D8B030D-6E8A-4147-A177-3AD203B41FA5}">
                      <a16:colId xmlns:a16="http://schemas.microsoft.com/office/drawing/2014/main" val="20005"/>
                    </a:ext>
                  </a:extLst>
                </a:gridCol>
                <a:gridCol w="232830">
                  <a:extLst>
                    <a:ext uri="{9D8B030D-6E8A-4147-A177-3AD203B41FA5}">
                      <a16:colId xmlns:a16="http://schemas.microsoft.com/office/drawing/2014/main" val="20006"/>
                    </a:ext>
                  </a:extLst>
                </a:gridCol>
                <a:gridCol w="419601">
                  <a:extLst>
                    <a:ext uri="{9D8B030D-6E8A-4147-A177-3AD203B41FA5}">
                      <a16:colId xmlns:a16="http://schemas.microsoft.com/office/drawing/2014/main" val="20007"/>
                    </a:ext>
                  </a:extLst>
                </a:gridCol>
              </a:tblGrid>
              <a:tr h="370840">
                <a:tc>
                  <a:txBody>
                    <a:bodyPr/>
                    <a:lstStyle/>
                    <a:p>
                      <a:endParaRPr lang="en-US" dirty="0"/>
                    </a:p>
                  </a:txBody>
                  <a:tcPr>
                    <a:lnR w="12700" cap="flat" cmpd="sng" algn="ctr">
                      <a:solidFill>
                        <a:scrgbClr r="0" g="0" b="0"/>
                      </a:solidFill>
                      <a:prstDash val="solid"/>
                      <a:round/>
                      <a:headEnd type="none" w="med" len="med"/>
                      <a:tailEnd type="none" w="med" len="med"/>
                    </a:lnR>
                    <a:noFill/>
                  </a:tcPr>
                </a:tc>
                <a:tc rowSpan="2">
                  <a:txBody>
                    <a:bodyPr/>
                    <a:lstStyle/>
                    <a:p>
                      <a:pPr algn="ctr"/>
                      <a:r>
                        <a:rPr lang="en-US" sz="2400" b="1" dirty="0"/>
                        <a:t>1</a:t>
                      </a:r>
                    </a:p>
                    <a:p>
                      <a:pPr algn="ctr"/>
                      <a:r>
                        <a:rPr lang="en-US" sz="2000" b="1" dirty="0"/>
                        <a:t>Partial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gridSpan="2">
                  <a:txBody>
                    <a:bodyPr/>
                    <a:lstStyle/>
                    <a:p>
                      <a:pPr algn="ctr"/>
                      <a:r>
                        <a:rPr lang="en-US" sz="2400" b="1" dirty="0"/>
                        <a:t>2</a:t>
                      </a:r>
                    </a:p>
                    <a:p>
                      <a:pPr algn="ctr"/>
                      <a:r>
                        <a:rPr lang="en-US" sz="2000" b="1" dirty="0"/>
                        <a:t>Risk Informed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hMerge="1">
                  <a:txBody>
                    <a:bodyPr/>
                    <a:lstStyle/>
                    <a:p>
                      <a:pPr algn="ctr"/>
                      <a:endParaRPr lang="en-US" sz="2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rowSpan="2" gridSpan="2">
                  <a:txBody>
                    <a:bodyPr/>
                    <a:lstStyle/>
                    <a:p>
                      <a:pPr algn="ctr"/>
                      <a:r>
                        <a:rPr lang="en-US" sz="2400" b="1" dirty="0"/>
                        <a:t>3</a:t>
                      </a:r>
                      <a:endParaRPr lang="en-US" dirty="0"/>
                    </a:p>
                    <a:p>
                      <a:r>
                        <a:rPr lang="en-US" sz="2000" b="1" dirty="0"/>
                        <a:t>Repeatable</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hMerge="1">
                  <a:txBody>
                    <a:bodyPr/>
                    <a:lstStyle/>
                    <a:p>
                      <a:pPr algn="ctr"/>
                      <a:endParaRPr lang="en-US" sz="2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rowSpan="2" gridSpan="2">
                  <a:txBody>
                    <a:bodyPr/>
                    <a:lstStyle/>
                    <a:p>
                      <a:pPr algn="ctr"/>
                      <a:r>
                        <a:rPr lang="en-US" sz="2400" b="1" dirty="0"/>
                        <a:t>4</a:t>
                      </a:r>
                    </a:p>
                    <a:p>
                      <a:pPr algn="ctr"/>
                      <a:r>
                        <a:rPr lang="en-US" sz="2000" b="1" dirty="0"/>
                        <a:t>Adaptive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hMerge="1">
                  <a:txBody>
                    <a:bodyPr/>
                    <a:lstStyle/>
                    <a:p>
                      <a:pPr algn="ctr"/>
                      <a:endParaRPr lang="en-US" sz="2400" b="1" dirty="0"/>
                    </a:p>
                  </a:txBody>
                  <a:tcPr>
                    <a:lnL w="12700" cap="flat" cmpd="sng" algn="ctr">
                      <a:solidFill>
                        <a:scrgbClr r="0" g="0" b="0"/>
                      </a:solidFill>
                      <a:prstDash val="solid"/>
                      <a:round/>
                      <a:headEnd type="none" w="med" len="med"/>
                      <a:tailEnd type="none" w="med" len="med"/>
                    </a:lnL>
                    <a:solidFill>
                      <a:srgbClr val="FFFFFF"/>
                    </a:solidFill>
                  </a:tcPr>
                </a:tc>
                <a:tc>
                  <a:txBody>
                    <a:bodyPr/>
                    <a:lstStyle/>
                    <a:p>
                      <a:endParaRPr lang="en-US" dirty="0"/>
                    </a:p>
                  </a:txBody>
                  <a:tcPr>
                    <a:lnL w="12700" cap="flat" cmpd="sng" algn="ctr">
                      <a:solidFill>
                        <a:scrgbClr r="0" g="0" b="0"/>
                      </a:solidFill>
                      <a:prstDash val="solid"/>
                      <a:round/>
                      <a:headEnd type="none" w="med" len="med"/>
                      <a:tailEnd type="none" w="med" len="med"/>
                    </a:lnL>
                    <a:solidFill>
                      <a:srgbClr val="FFFFFF"/>
                    </a:solidFill>
                  </a:tcPr>
                </a:tc>
                <a:extLst>
                  <a:ext uri="{0D108BD9-81ED-4DB2-BD59-A6C34878D82A}">
                    <a16:rowId xmlns:a16="http://schemas.microsoft.com/office/drawing/2014/main" val="10000"/>
                  </a:ext>
                </a:extLst>
              </a:tr>
              <a:tr h="370840">
                <a:tc>
                  <a:txBody>
                    <a:bodyPr/>
                    <a:lstStyle/>
                    <a:p>
                      <a:endParaRPr lang="en-US" dirty="0"/>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noFill/>
                  </a:tcPr>
                </a:tc>
                <a:tc vMerge="1">
                  <a:txBody>
                    <a:bodyPr/>
                    <a:lstStyle/>
                    <a:p>
                      <a:pPr algn="ctr"/>
                      <a:endParaRPr lang="en-US" sz="2000" b="1" dirty="0"/>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gridSpan="2" vMerge="1">
                  <a:txBody>
                    <a:bodyPr/>
                    <a:lstStyle/>
                    <a:p>
                      <a:pPr algn="ctr"/>
                      <a:endParaRPr lang="en-US" sz="2000" b="1" dirty="0"/>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vMerge="1">
                  <a:txBody>
                    <a:bodyPr/>
                    <a:lstStyle/>
                    <a:p>
                      <a:pPr algn="ctr"/>
                      <a:endParaRPr lang="en-US" sz="2000" b="1" dirty="0"/>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gridSpan="2" vMerge="1">
                  <a:txBody>
                    <a:bodyPr/>
                    <a:lstStyle/>
                    <a:p>
                      <a:endParaRPr lang="en-US" dirty="0"/>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vMerge="1">
                  <a:txBody>
                    <a:bodyPr/>
                    <a:lstStyle/>
                    <a:p>
                      <a:pPr algn="ctr"/>
                      <a:endParaRPr lang="en-US" sz="22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gridSpan="2" vMerge="1">
                  <a:txBody>
                    <a:bodyPr/>
                    <a:lstStyle/>
                    <a:p>
                      <a:pPr algn="ctr"/>
                      <a:endParaRPr lang="en-US" sz="2000" b="1" dirty="0"/>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vMerge="1">
                  <a:txBody>
                    <a:bodyPr/>
                    <a:lstStyle/>
                    <a:p>
                      <a:pPr algn="ctr"/>
                      <a:endParaRPr lang="en-US" sz="2400" b="1"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solidFill>
                      <a:srgbClr val="FFFFFF"/>
                    </a:solidFill>
                  </a:tcPr>
                </a:tc>
                <a:tc>
                  <a:txBody>
                    <a:bodyPr/>
                    <a:lstStyle/>
                    <a:p>
                      <a:endParaRPr lang="en-US"/>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70840">
                <a:tc>
                  <a:txBody>
                    <a:bodyPr/>
                    <a:lstStyle/>
                    <a:p>
                      <a:pPr algn="r"/>
                      <a:r>
                        <a:rPr lang="en-US" sz="2000" b="1" dirty="0"/>
                        <a:t>Risk Management Process</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8">
                  <a:txBody>
                    <a:bodyPr/>
                    <a:lstStyle/>
                    <a:p>
                      <a:pPr marL="344488" indent="0"/>
                      <a:r>
                        <a:rPr lang="en-US" sz="2000" dirty="0"/>
                        <a:t>The functionality and repeatability of cybersecurity</a:t>
                      </a:r>
                      <a:r>
                        <a:rPr lang="en-US" sz="2000" baseline="0" dirty="0"/>
                        <a:t> risk management</a:t>
                      </a:r>
                      <a:endParaRPr lang="en-US" sz="2000" dirty="0"/>
                    </a:p>
                  </a:txBody>
                  <a:tcPr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2"/>
                  </a:ext>
                </a:extLst>
              </a:tr>
              <a:tr h="370840">
                <a:tc>
                  <a:txBody>
                    <a:bodyPr/>
                    <a:lstStyle/>
                    <a:p>
                      <a:pPr algn="r"/>
                      <a:r>
                        <a:rPr lang="en-US" sz="2000" b="1" dirty="0"/>
                        <a:t>Integrated Risk Management Program</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8">
                  <a:txBody>
                    <a:bodyPr/>
                    <a:lstStyle/>
                    <a:p>
                      <a:pPr marL="344488" indent="0"/>
                      <a:r>
                        <a:rPr lang="en-US" sz="2000" dirty="0"/>
                        <a:t>The</a:t>
                      </a:r>
                      <a:r>
                        <a:rPr lang="en-US" sz="2000" baseline="0" dirty="0"/>
                        <a:t> extent to which cybersecurity is considered in broader risk management decisions</a:t>
                      </a:r>
                      <a:endParaRPr lang="en-US" sz="2000" dirty="0"/>
                    </a:p>
                  </a:txBody>
                  <a:tcPr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3"/>
                  </a:ext>
                </a:extLst>
              </a:tr>
              <a:tr h="531413">
                <a:tc>
                  <a:txBody>
                    <a:bodyPr/>
                    <a:lstStyle/>
                    <a:p>
                      <a:pPr algn="r"/>
                      <a:r>
                        <a:rPr lang="en-US" sz="2000" b="1" dirty="0"/>
                        <a:t>External Participation</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8">
                  <a:txBody>
                    <a:bodyPr/>
                    <a:lstStyle/>
                    <a:p>
                      <a:pPr marL="344488" indent="0"/>
                      <a:r>
                        <a:rPr lang="en-US" sz="2000" dirty="0"/>
                        <a:t>The degree</a:t>
                      </a:r>
                      <a:r>
                        <a:rPr lang="en-US" sz="2000" baseline="0" dirty="0"/>
                        <a:t> to which the organization:</a:t>
                      </a:r>
                    </a:p>
                    <a:p>
                      <a:pPr marL="630238" indent="-285750">
                        <a:buFont typeface="Arial" panose="020B0604020202020204" pitchFamily="34" charset="0"/>
                        <a:buChar char="•"/>
                      </a:pPr>
                      <a:r>
                        <a:rPr lang="en-US" sz="2000" b="1" baseline="0" dirty="0"/>
                        <a:t>monitors and manages supply chain risk</a:t>
                      </a:r>
                      <a:r>
                        <a:rPr lang="en-US" sz="2000" b="1" baseline="30000" dirty="0"/>
                        <a:t>1.1</a:t>
                      </a:r>
                    </a:p>
                    <a:p>
                      <a:pPr marL="630238" indent="-285750">
                        <a:buFont typeface="Arial" panose="020B0604020202020204" pitchFamily="34" charset="0"/>
                        <a:buChar char="•"/>
                      </a:pPr>
                      <a:r>
                        <a:rPr lang="en-US" sz="2000" baseline="0" dirty="0"/>
                        <a:t>benefits my sharing or receiving information from outside parties</a:t>
                      </a:r>
                      <a:endParaRPr lang="en-US" sz="2000" dirty="0"/>
                    </a:p>
                  </a:txBody>
                  <a:tcPr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4"/>
                  </a:ext>
                </a:extLst>
              </a:tr>
              <a:tr h="370840">
                <a:tc>
                  <a:txBody>
                    <a:bodyPr/>
                    <a:lstStyle/>
                    <a:p>
                      <a:pPr algn="r"/>
                      <a:endParaRPr lang="en-US" sz="2000"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3" name="Picture 2" descr="grass-seedling-growing-LR.jpg"/>
          <p:cNvPicPr>
            <a:picLocks noChangeAspect="1"/>
          </p:cNvPicPr>
          <p:nvPr/>
        </p:nvPicPr>
        <p:blipFill rotWithShape="1">
          <a:blip r:embed="rId2">
            <a:extLst>
              <a:ext uri="{28A0092B-C50C-407E-A947-70E740481C1C}">
                <a14:useLocalDpi xmlns:a14="http://schemas.microsoft.com/office/drawing/2010/main" val="0"/>
              </a:ext>
            </a:extLst>
          </a:blip>
          <a:srcRect l="607" r="3866" b="2765"/>
          <a:stretch/>
        </p:blipFill>
        <p:spPr>
          <a:xfrm>
            <a:off x="2231672" y="5105400"/>
            <a:ext cx="6337458" cy="1741714"/>
          </a:xfrm>
          <a:prstGeom prst="rect">
            <a:avLst/>
          </a:prstGeom>
        </p:spPr>
      </p:pic>
      <p:sp>
        <p:nvSpPr>
          <p:cNvPr id="6" name="Slide Number Placeholder 4"/>
          <p:cNvSpPr txBox="1">
            <a:spLocks/>
          </p:cNvSpPr>
          <p:nvPr/>
        </p:nvSpPr>
        <p:spPr>
          <a:xfrm>
            <a:off x="6705600" y="65087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C90B5FB4-1AE6-4CC4-B374-7CA8E5916470}" type="slidenum">
              <a:rPr lang="en-US" smtClean="0">
                <a:solidFill>
                  <a:prstClr val="black">
                    <a:tint val="75000"/>
                  </a:prstClr>
                </a:solidFill>
              </a:rPr>
              <a:pPr defTabSz="914400"/>
              <a:t>9</a:t>
            </a:fld>
            <a:endParaRPr lang="en-US" dirty="0">
              <a:solidFill>
                <a:prstClr val="black">
                  <a:tint val="75000"/>
                </a:prstClr>
              </a:solidFill>
            </a:endParaRPr>
          </a:p>
        </p:txBody>
      </p:sp>
    </p:spTree>
    <p:extLst>
      <p:ext uri="{BB962C8B-B14F-4D97-AF65-F5344CB8AC3E}">
        <p14:creationId xmlns:p14="http://schemas.microsoft.com/office/powerpoint/2010/main" val="2979090056"/>
      </p:ext>
    </p:extLst>
  </p:cSld>
  <p:clrMapOvr>
    <a:masterClrMapping/>
  </p:clrMapOvr>
</p:sld>
</file>

<file path=ppt/theme/theme1.xml><?xml version="1.0" encoding="utf-8"?>
<a:theme xmlns:a="http://schemas.openxmlformats.org/drawingml/2006/main" name="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9219</TotalTime>
  <Words>2318</Words>
  <Application>Microsoft Office PowerPoint</Application>
  <PresentationFormat>On-screen Show (4:3)</PresentationFormat>
  <Paragraphs>706</Paragraphs>
  <Slides>49</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Adobe Fan Heiti Std B</vt:lpstr>
      <vt:lpstr>Arial</vt:lpstr>
      <vt:lpstr>Avenir Next Demi Bold</vt:lpstr>
      <vt:lpstr>Avenir Next Medium</vt:lpstr>
      <vt:lpstr>Calibri</vt:lpstr>
      <vt:lpstr>Times New Roman</vt:lpstr>
      <vt:lpstr>Wingdings</vt:lpstr>
      <vt:lpstr>Content slides</vt:lpstr>
      <vt:lpstr>PowerPoint Presentation</vt:lpstr>
      <vt:lpstr>Objective and Agenda</vt:lpstr>
      <vt:lpstr>National Institute of Standards and Technology</vt:lpstr>
      <vt:lpstr>Cybersecurity Framework Current Charter Improving Critical Infrastructure Cybersecurity</vt:lpstr>
      <vt:lpstr>Cybersecurity Framework Users Framework for Improving Critical Infrastructure Cybersecurity</vt:lpstr>
      <vt:lpstr>Version 1.0 and 1.1 Are Fully Compatible Framework for Improving Critical Infrastructure Cybersecurity</vt:lpstr>
      <vt:lpstr>Key Framework Attributes Principles of the Current and Future Versions of Framework</vt:lpstr>
      <vt:lpstr>Cybersecurity Framework Components</vt:lpstr>
      <vt:lpstr> Implementation Tiers</vt:lpstr>
      <vt:lpstr>Core A Catalog of Cybersecurity Outcomes</vt:lpstr>
      <vt:lpstr>Core A Catalog of Cybersecurity Outcomes</vt:lpstr>
      <vt:lpstr>PowerPoint Presentation</vt:lpstr>
      <vt:lpstr>PowerPoint Presentation</vt:lpstr>
      <vt:lpstr>PowerPoint Presentation</vt:lpstr>
      <vt:lpstr>Profile Customizing Cybersecurity Framework</vt:lpstr>
      <vt:lpstr>Profile Foundational Information A Profile Can be Created from Three Types of Information</vt:lpstr>
      <vt:lpstr>PowerPoint Presentation</vt:lpstr>
      <vt:lpstr>Resource and Budget Decisioning Framework supports operating decisions and improvement</vt:lpstr>
      <vt:lpstr>Resource and Budget Decisioning Framework supports operating decisions and improvement</vt:lpstr>
      <vt:lpstr>    Supporting Risk Management with Framework Framework for Improving Critical Infrastructure Cybersecurity Version 1.1</vt:lpstr>
      <vt:lpstr>Operate Use Cybersecurity Framework Profiles to distribute and organize labor</vt:lpstr>
      <vt:lpstr>Cyber SCRM Taxonomy1.1 Framework for Improving Critical Infrastructure Cybersecurity Version 1.1</vt:lpstr>
      <vt:lpstr>PowerPoint Presentation</vt:lpstr>
      <vt:lpstr>Roadmap Concepts  Roadmap to Improving Critical Infrastructure Cybersecurity</vt:lpstr>
      <vt:lpstr>Proposed Roadmap Topics Draft Roadmap for Improving Critical Infrastructure Cybersecurity Version 1.1</vt:lpstr>
      <vt:lpstr>Small Business Guidance and Initiatives Framework for Improving Critical Infrastructure Cybersecurity</vt:lpstr>
      <vt:lpstr>International Use Framework for Improving Critical Infrastructure Cybersecurity</vt:lpstr>
      <vt:lpstr>Proposed U.S. Federal Usage NIST IR 8170 The Cybersecurity Framework: Implementation Guidance for Federal Agencies</vt:lpstr>
      <vt:lpstr>FISMA Implementation Pub Schedule As of 8 February 2018, Subject to Change</vt:lpstr>
      <vt:lpstr>Supporting Healthy Regulatory Environments Framework for Improving Critical Infrastructure Cybersecurity</vt:lpstr>
      <vt:lpstr>Eras of Cybersecurity Framework</vt:lpstr>
      <vt:lpstr>The Framework Web Site www.nist.gov/cyberframework</vt:lpstr>
      <vt:lpstr>Self-Help Web Materials www.nist.gov/cyberframework</vt:lpstr>
      <vt:lpstr>Self-Help Web Materials www.nist.gov/cyberframework</vt:lpstr>
      <vt:lpstr>Resources https://www.nist.gov/cyberframework/framework-resources-0</vt:lpstr>
      <vt:lpstr>Resources - State &amp; Local https://www.nist.gov/cyberframework/state-local-tribal-and-territorial-resources</vt:lpstr>
      <vt:lpstr>Recent NIST Work Products https://www.nist.gov/cyberframework/framework-resources-0</vt:lpstr>
      <vt:lpstr>Resources https://www.nist.gov/cyberframework/framework-resources-0</vt:lpstr>
      <vt:lpstr>NIST Special Publications by Category https://www.nist.gov/cyberframework/protect</vt:lpstr>
      <vt:lpstr>Online Informative References https://www.nist.gov/cyberframework/informative-references</vt:lpstr>
      <vt:lpstr>PowerPoint Presentation</vt:lpstr>
      <vt:lpstr>Relationship Types Online Informative References</vt:lpstr>
      <vt:lpstr>PowerPoint Presentation</vt:lpstr>
      <vt:lpstr>Continued Improvement Living Document Process https://www.nist.gov/cyberframework/online-learning/update-process</vt:lpstr>
      <vt:lpstr>Milestones Three Year Minimum Update Cycle https://www.nist.gov/cyberframework/online-learning/update-process</vt:lpstr>
      <vt:lpstr>Ways to Help Stakeholder Recommended Actions</vt:lpstr>
      <vt:lpstr>Upcoming</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Robinson, Crissy (Fed)</dc:creator>
  <cp:keywords/>
  <dc:description/>
  <cp:lastModifiedBy>Robinson, Crissy (Fed)</cp:lastModifiedBy>
  <cp:revision>470</cp:revision>
  <dcterms:created xsi:type="dcterms:W3CDTF">2017-02-17T14:07:28Z</dcterms:created>
  <dcterms:modified xsi:type="dcterms:W3CDTF">2018-05-03T17:22:04Z</dcterms:modified>
  <cp:category/>
</cp:coreProperties>
</file>