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diagrams/data3.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65.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0">
  <p:sldMasterIdLst>
    <p:sldMasterId id="2147483673" r:id="rId1"/>
    <p:sldMasterId id="2147483685" r:id="rId2"/>
  </p:sldMasterIdLst>
  <p:notesMasterIdLst>
    <p:notesMasterId r:id="rId99"/>
  </p:notesMasterIdLst>
  <p:sldIdLst>
    <p:sldId id="256" r:id="rId3"/>
    <p:sldId id="257" r:id="rId4"/>
    <p:sldId id="749" r:id="rId5"/>
    <p:sldId id="418" r:id="rId6"/>
    <p:sldId id="261" r:id="rId7"/>
    <p:sldId id="296" r:id="rId8"/>
    <p:sldId id="298" r:id="rId9"/>
    <p:sldId id="643" r:id="rId10"/>
    <p:sldId id="644" r:id="rId11"/>
    <p:sldId id="745" r:id="rId12"/>
    <p:sldId id="661" r:id="rId13"/>
    <p:sldId id="303" r:id="rId14"/>
    <p:sldId id="304" r:id="rId15"/>
    <p:sldId id="305" r:id="rId16"/>
    <p:sldId id="306" r:id="rId17"/>
    <p:sldId id="308" r:id="rId18"/>
    <p:sldId id="392" r:id="rId19"/>
    <p:sldId id="652" r:id="rId20"/>
    <p:sldId id="756" r:id="rId21"/>
    <p:sldId id="664" r:id="rId22"/>
    <p:sldId id="653" r:id="rId23"/>
    <p:sldId id="660" r:id="rId24"/>
    <p:sldId id="770" r:id="rId25"/>
    <p:sldId id="769" r:id="rId26"/>
    <p:sldId id="668" r:id="rId27"/>
    <p:sldId id="302" r:id="rId28"/>
    <p:sldId id="662" r:id="rId29"/>
    <p:sldId id="654" r:id="rId30"/>
    <p:sldId id="657" r:id="rId31"/>
    <p:sldId id="665" r:id="rId32"/>
    <p:sldId id="746" r:id="rId33"/>
    <p:sldId id="594" r:id="rId34"/>
    <p:sldId id="658" r:id="rId35"/>
    <p:sldId id="331" r:id="rId36"/>
    <p:sldId id="747" r:id="rId37"/>
    <p:sldId id="599" r:id="rId38"/>
    <p:sldId id="342" r:id="rId39"/>
    <p:sldId id="765" r:id="rId40"/>
    <p:sldId id="760" r:id="rId41"/>
    <p:sldId id="768" r:id="rId42"/>
    <p:sldId id="358" r:id="rId43"/>
    <p:sldId id="772" r:id="rId44"/>
    <p:sldId id="766" r:id="rId45"/>
    <p:sldId id="767" r:id="rId46"/>
    <p:sldId id="600" r:id="rId47"/>
    <p:sldId id="656" r:id="rId48"/>
    <p:sldId id="761" r:id="rId49"/>
    <p:sldId id="762" r:id="rId50"/>
    <p:sldId id="763" r:id="rId51"/>
    <p:sldId id="758" r:id="rId52"/>
    <p:sldId id="757" r:id="rId53"/>
    <p:sldId id="775" r:id="rId54"/>
    <p:sldId id="451" r:id="rId55"/>
    <p:sldId id="371" r:id="rId56"/>
    <p:sldId id="373" r:id="rId57"/>
    <p:sldId id="605" r:id="rId58"/>
    <p:sldId id="402" r:id="rId59"/>
    <p:sldId id="774" r:id="rId60"/>
    <p:sldId id="604" r:id="rId61"/>
    <p:sldId id="352" r:id="rId62"/>
    <p:sldId id="485" r:id="rId63"/>
    <p:sldId id="487" r:id="rId64"/>
    <p:sldId id="764" r:id="rId65"/>
    <p:sldId id="776" r:id="rId66"/>
    <p:sldId id="320" r:id="rId67"/>
    <p:sldId id="672" r:id="rId68"/>
    <p:sldId id="752" r:id="rId69"/>
    <p:sldId id="704" r:id="rId70"/>
    <p:sldId id="710" r:id="rId71"/>
    <p:sldId id="708" r:id="rId72"/>
    <p:sldId id="709" r:id="rId73"/>
    <p:sldId id="711" r:id="rId74"/>
    <p:sldId id="702" r:id="rId75"/>
    <p:sldId id="777" r:id="rId76"/>
    <p:sldId id="778" r:id="rId77"/>
    <p:sldId id="714" r:id="rId78"/>
    <p:sldId id="390" r:id="rId79"/>
    <p:sldId id="669" r:id="rId80"/>
    <p:sldId id="381" r:id="rId81"/>
    <p:sldId id="388" r:id="rId82"/>
    <p:sldId id="389" r:id="rId83"/>
    <p:sldId id="753" r:id="rId84"/>
    <p:sldId id="619" r:id="rId85"/>
    <p:sldId id="621" r:id="rId86"/>
    <p:sldId id="706" r:id="rId87"/>
    <p:sldId id="722" r:id="rId88"/>
    <p:sldId id="721" r:id="rId89"/>
    <p:sldId id="754" r:id="rId90"/>
    <p:sldId id="724" r:id="rId91"/>
    <p:sldId id="725" r:id="rId92"/>
    <p:sldId id="382" r:id="rId93"/>
    <p:sldId id="383" r:id="rId94"/>
    <p:sldId id="651" r:id="rId95"/>
    <p:sldId id="779" r:id="rId96"/>
    <p:sldId id="641" r:id="rId97"/>
    <p:sldId id="503" r:id="rId9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0000"/>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5730" autoAdjust="0"/>
  </p:normalViewPr>
  <p:slideViewPr>
    <p:cSldViewPr>
      <p:cViewPr varScale="1">
        <p:scale>
          <a:sx n="110" d="100"/>
          <a:sy n="110" d="100"/>
        </p:scale>
        <p:origin x="15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customXml" Target="../customXml/item3.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customXml" Target="../customXml/item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presProps" Target="presProps.xml"/><Relationship Id="rId105"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E575B-51FD-4093-B36F-2FDB317540F9}" type="doc">
      <dgm:prSet loTypeId="urn:microsoft.com/office/officeart/2005/8/layout/cycle7" loCatId="cycle" qsTypeId="urn:microsoft.com/office/officeart/2005/8/quickstyle/simple2" qsCatId="simple" csTypeId="urn:microsoft.com/office/officeart/2005/8/colors/accent4_2" csCatId="accent4" phldr="1"/>
      <dgm:spPr/>
      <dgm:t>
        <a:bodyPr/>
        <a:lstStyle/>
        <a:p>
          <a:endParaRPr lang="en-US"/>
        </a:p>
      </dgm:t>
    </dgm:pt>
    <dgm:pt modelId="{3A8D70C0-8245-47B7-82F5-95A74BAFF8BF}">
      <dgm:prSet phldrT="[Text]"/>
      <dgm:spPr>
        <a:solidFill>
          <a:schemeClr val="accent1">
            <a:lumMod val="75000"/>
          </a:schemeClr>
        </a:solidFill>
      </dgm:spPr>
      <dgm:t>
        <a:bodyPr/>
        <a:lstStyle/>
        <a:p>
          <a:r>
            <a:rPr lang="en-US" b="1" dirty="0"/>
            <a:t>Standards</a:t>
          </a:r>
        </a:p>
      </dgm:t>
    </dgm:pt>
    <dgm:pt modelId="{3931C0A2-5CD3-48B2-912B-382823AD651E}" type="parTrans" cxnId="{815A390B-3827-4EE3-BCC6-9A541FDD7CDF}">
      <dgm:prSet/>
      <dgm:spPr/>
      <dgm:t>
        <a:bodyPr/>
        <a:lstStyle/>
        <a:p>
          <a:endParaRPr lang="en-US"/>
        </a:p>
      </dgm:t>
    </dgm:pt>
    <dgm:pt modelId="{341ED42C-402F-46C8-8C74-D2F01B47B946}" type="sibTrans" cxnId="{815A390B-3827-4EE3-BCC6-9A541FDD7CDF}">
      <dgm:prSet/>
      <dgm:spPr/>
      <dgm:t>
        <a:bodyPr/>
        <a:lstStyle/>
        <a:p>
          <a:endParaRPr lang="en-US" dirty="0"/>
        </a:p>
      </dgm:t>
    </dgm:pt>
    <dgm:pt modelId="{DB3A974E-B679-4770-BE8B-169E1E50A1DD}">
      <dgm:prSet phldrT="[Text]"/>
      <dgm:spPr>
        <a:solidFill>
          <a:schemeClr val="accent1">
            <a:lumMod val="75000"/>
          </a:schemeClr>
        </a:solidFill>
      </dgm:spPr>
      <dgm:t>
        <a:bodyPr/>
        <a:lstStyle/>
        <a:p>
          <a:r>
            <a:rPr lang="en-US" b="1" dirty="0"/>
            <a:t>Testing</a:t>
          </a:r>
        </a:p>
      </dgm:t>
    </dgm:pt>
    <dgm:pt modelId="{DEB3D0F3-C939-4771-8802-92603613CABB}" type="parTrans" cxnId="{DC70C3D1-7AA9-4086-81FC-E87341560AE4}">
      <dgm:prSet/>
      <dgm:spPr/>
      <dgm:t>
        <a:bodyPr/>
        <a:lstStyle/>
        <a:p>
          <a:endParaRPr lang="en-US"/>
        </a:p>
      </dgm:t>
    </dgm:pt>
    <dgm:pt modelId="{503D7CDD-90F1-434D-A29F-17E9447DCF05}" type="sibTrans" cxnId="{DC70C3D1-7AA9-4086-81FC-E87341560AE4}">
      <dgm:prSet/>
      <dgm:spPr/>
      <dgm:t>
        <a:bodyPr/>
        <a:lstStyle/>
        <a:p>
          <a:endParaRPr lang="en-US" dirty="0"/>
        </a:p>
      </dgm:t>
    </dgm:pt>
    <dgm:pt modelId="{46113FA5-3C57-4641-9FFF-5DC4F19B7EA0}">
      <dgm:prSet phldrT="[Text]"/>
      <dgm:spPr>
        <a:solidFill>
          <a:schemeClr val="accent1">
            <a:lumMod val="75000"/>
          </a:schemeClr>
        </a:solidFill>
      </dgm:spPr>
      <dgm:t>
        <a:bodyPr/>
        <a:lstStyle/>
        <a:p>
          <a:r>
            <a:rPr lang="en-US" b="1" dirty="0"/>
            <a:t>Implementation</a:t>
          </a:r>
        </a:p>
      </dgm:t>
    </dgm:pt>
    <dgm:pt modelId="{0D73DDD7-D5B2-43DD-ADD6-F3C28414E693}" type="parTrans" cxnId="{415D1417-EB79-4F70-A617-347DE65FA0DD}">
      <dgm:prSet/>
      <dgm:spPr/>
      <dgm:t>
        <a:bodyPr/>
        <a:lstStyle/>
        <a:p>
          <a:endParaRPr lang="en-US"/>
        </a:p>
      </dgm:t>
    </dgm:pt>
    <dgm:pt modelId="{DDA7E514-498A-4A2B-9EEB-6FF5E42EEBD4}" type="sibTrans" cxnId="{415D1417-EB79-4F70-A617-347DE65FA0DD}">
      <dgm:prSet/>
      <dgm:spPr/>
      <dgm:t>
        <a:bodyPr/>
        <a:lstStyle/>
        <a:p>
          <a:endParaRPr lang="en-US" dirty="0"/>
        </a:p>
      </dgm:t>
    </dgm:pt>
    <dgm:pt modelId="{37E6D642-2049-4BB5-AEF5-E1B20042FE87}" type="pres">
      <dgm:prSet presAssocID="{0F5E575B-51FD-4093-B36F-2FDB317540F9}" presName="Name0" presStyleCnt="0">
        <dgm:presLayoutVars>
          <dgm:dir/>
          <dgm:resizeHandles val="exact"/>
        </dgm:presLayoutVars>
      </dgm:prSet>
      <dgm:spPr/>
    </dgm:pt>
    <dgm:pt modelId="{192C42A2-EBC5-4D17-B2B9-2CF33CDC2CF1}" type="pres">
      <dgm:prSet presAssocID="{3A8D70C0-8245-47B7-82F5-95A74BAFF8BF}" presName="node" presStyleLbl="node1" presStyleIdx="0" presStyleCnt="3">
        <dgm:presLayoutVars>
          <dgm:bulletEnabled val="1"/>
        </dgm:presLayoutVars>
      </dgm:prSet>
      <dgm:spPr/>
    </dgm:pt>
    <dgm:pt modelId="{07C3898C-45FE-40FA-880D-47DD3152A0B3}" type="pres">
      <dgm:prSet presAssocID="{341ED42C-402F-46C8-8C74-D2F01B47B946}" presName="sibTrans" presStyleLbl="sibTrans2D1" presStyleIdx="0" presStyleCnt="3"/>
      <dgm:spPr/>
    </dgm:pt>
    <dgm:pt modelId="{700438AA-C412-43DC-9800-B0283A9115A4}" type="pres">
      <dgm:prSet presAssocID="{341ED42C-402F-46C8-8C74-D2F01B47B946}" presName="connectorText" presStyleLbl="sibTrans2D1" presStyleIdx="0" presStyleCnt="3"/>
      <dgm:spPr/>
    </dgm:pt>
    <dgm:pt modelId="{9138BBE0-B956-4820-963D-A81298907352}" type="pres">
      <dgm:prSet presAssocID="{DB3A974E-B679-4770-BE8B-169E1E50A1DD}" presName="node" presStyleLbl="node1" presStyleIdx="1" presStyleCnt="3">
        <dgm:presLayoutVars>
          <dgm:bulletEnabled val="1"/>
        </dgm:presLayoutVars>
      </dgm:prSet>
      <dgm:spPr/>
    </dgm:pt>
    <dgm:pt modelId="{95859886-BC7B-47B6-82FF-B273035F0E9D}" type="pres">
      <dgm:prSet presAssocID="{503D7CDD-90F1-434D-A29F-17E9447DCF05}" presName="sibTrans" presStyleLbl="sibTrans2D1" presStyleIdx="1" presStyleCnt="3"/>
      <dgm:spPr/>
    </dgm:pt>
    <dgm:pt modelId="{3FE1676E-58B9-4B52-9A9B-9DAEE0DEE2D5}" type="pres">
      <dgm:prSet presAssocID="{503D7CDD-90F1-434D-A29F-17E9447DCF05}" presName="connectorText" presStyleLbl="sibTrans2D1" presStyleIdx="1" presStyleCnt="3"/>
      <dgm:spPr/>
    </dgm:pt>
    <dgm:pt modelId="{6F84731D-8454-4F8C-BB77-95B6C2C2D9EF}" type="pres">
      <dgm:prSet presAssocID="{46113FA5-3C57-4641-9FFF-5DC4F19B7EA0}" presName="node" presStyleLbl="node1" presStyleIdx="2" presStyleCnt="3">
        <dgm:presLayoutVars>
          <dgm:bulletEnabled val="1"/>
        </dgm:presLayoutVars>
      </dgm:prSet>
      <dgm:spPr/>
    </dgm:pt>
    <dgm:pt modelId="{0A0E406D-8955-47C4-93FB-650684E1C42F}" type="pres">
      <dgm:prSet presAssocID="{DDA7E514-498A-4A2B-9EEB-6FF5E42EEBD4}" presName="sibTrans" presStyleLbl="sibTrans2D1" presStyleIdx="2" presStyleCnt="3"/>
      <dgm:spPr/>
    </dgm:pt>
    <dgm:pt modelId="{4D15FF75-AB8F-4AE1-B1A6-70572916BEEF}" type="pres">
      <dgm:prSet presAssocID="{DDA7E514-498A-4A2B-9EEB-6FF5E42EEBD4}" presName="connectorText" presStyleLbl="sibTrans2D1" presStyleIdx="2" presStyleCnt="3"/>
      <dgm:spPr/>
    </dgm:pt>
  </dgm:ptLst>
  <dgm:cxnLst>
    <dgm:cxn modelId="{815A390B-3827-4EE3-BCC6-9A541FDD7CDF}" srcId="{0F5E575B-51FD-4093-B36F-2FDB317540F9}" destId="{3A8D70C0-8245-47B7-82F5-95A74BAFF8BF}" srcOrd="0" destOrd="0" parTransId="{3931C0A2-5CD3-48B2-912B-382823AD651E}" sibTransId="{341ED42C-402F-46C8-8C74-D2F01B47B946}"/>
    <dgm:cxn modelId="{415D1417-EB79-4F70-A617-347DE65FA0DD}" srcId="{0F5E575B-51FD-4093-B36F-2FDB317540F9}" destId="{46113FA5-3C57-4641-9FFF-5DC4F19B7EA0}" srcOrd="2" destOrd="0" parTransId="{0D73DDD7-D5B2-43DD-ADD6-F3C28414E693}" sibTransId="{DDA7E514-498A-4A2B-9EEB-6FF5E42EEBD4}"/>
    <dgm:cxn modelId="{7F19B918-4E55-4546-AC20-2F284D49B8BE}" type="presOf" srcId="{0F5E575B-51FD-4093-B36F-2FDB317540F9}" destId="{37E6D642-2049-4BB5-AEF5-E1B20042FE87}" srcOrd="0" destOrd="0" presId="urn:microsoft.com/office/officeart/2005/8/layout/cycle7"/>
    <dgm:cxn modelId="{F2A4FE28-441B-495C-9429-A3A678E357A4}" type="presOf" srcId="{503D7CDD-90F1-434D-A29F-17E9447DCF05}" destId="{95859886-BC7B-47B6-82FF-B273035F0E9D}" srcOrd="0" destOrd="0" presId="urn:microsoft.com/office/officeart/2005/8/layout/cycle7"/>
    <dgm:cxn modelId="{0A956F3E-E850-4077-9A94-D89B7BC834A8}" type="presOf" srcId="{DB3A974E-B679-4770-BE8B-169E1E50A1DD}" destId="{9138BBE0-B956-4820-963D-A81298907352}" srcOrd="0" destOrd="0" presId="urn:microsoft.com/office/officeart/2005/8/layout/cycle7"/>
    <dgm:cxn modelId="{D890B75E-FB64-43D4-8CFC-4A6E86CC767B}" type="presOf" srcId="{DDA7E514-498A-4A2B-9EEB-6FF5E42EEBD4}" destId="{0A0E406D-8955-47C4-93FB-650684E1C42F}" srcOrd="0" destOrd="0" presId="urn:microsoft.com/office/officeart/2005/8/layout/cycle7"/>
    <dgm:cxn modelId="{C4381B6E-0C70-4321-9753-6C78A8F7B60D}" type="presOf" srcId="{DDA7E514-498A-4A2B-9EEB-6FF5E42EEBD4}" destId="{4D15FF75-AB8F-4AE1-B1A6-70572916BEEF}" srcOrd="1" destOrd="0" presId="urn:microsoft.com/office/officeart/2005/8/layout/cycle7"/>
    <dgm:cxn modelId="{E63CC972-A6F6-472F-A0DD-CE0247A3557E}" type="presOf" srcId="{341ED42C-402F-46C8-8C74-D2F01B47B946}" destId="{700438AA-C412-43DC-9800-B0283A9115A4}" srcOrd="1" destOrd="0" presId="urn:microsoft.com/office/officeart/2005/8/layout/cycle7"/>
    <dgm:cxn modelId="{BCE7A487-EB1C-40E6-BE60-4BE29C763AB0}" type="presOf" srcId="{341ED42C-402F-46C8-8C74-D2F01B47B946}" destId="{07C3898C-45FE-40FA-880D-47DD3152A0B3}" srcOrd="0" destOrd="0" presId="urn:microsoft.com/office/officeart/2005/8/layout/cycle7"/>
    <dgm:cxn modelId="{DC70C3D1-7AA9-4086-81FC-E87341560AE4}" srcId="{0F5E575B-51FD-4093-B36F-2FDB317540F9}" destId="{DB3A974E-B679-4770-BE8B-169E1E50A1DD}" srcOrd="1" destOrd="0" parTransId="{DEB3D0F3-C939-4771-8802-92603613CABB}" sibTransId="{503D7CDD-90F1-434D-A29F-17E9447DCF05}"/>
    <dgm:cxn modelId="{6A7252E2-7E3B-4463-8648-2C0374808736}" type="presOf" srcId="{503D7CDD-90F1-434D-A29F-17E9447DCF05}" destId="{3FE1676E-58B9-4B52-9A9B-9DAEE0DEE2D5}" srcOrd="1" destOrd="0" presId="urn:microsoft.com/office/officeart/2005/8/layout/cycle7"/>
    <dgm:cxn modelId="{8A03EFE9-044C-45A0-ADC8-1FAEFAC94ADF}" type="presOf" srcId="{46113FA5-3C57-4641-9FFF-5DC4F19B7EA0}" destId="{6F84731D-8454-4F8C-BB77-95B6C2C2D9EF}" srcOrd="0" destOrd="0" presId="urn:microsoft.com/office/officeart/2005/8/layout/cycle7"/>
    <dgm:cxn modelId="{198F10F8-B622-4968-A7DB-E07474ECA680}" type="presOf" srcId="{3A8D70C0-8245-47B7-82F5-95A74BAFF8BF}" destId="{192C42A2-EBC5-4D17-B2B9-2CF33CDC2CF1}" srcOrd="0" destOrd="0" presId="urn:microsoft.com/office/officeart/2005/8/layout/cycle7"/>
    <dgm:cxn modelId="{3212943E-4672-401B-AEA8-32C4F5866027}" type="presParOf" srcId="{37E6D642-2049-4BB5-AEF5-E1B20042FE87}" destId="{192C42A2-EBC5-4D17-B2B9-2CF33CDC2CF1}" srcOrd="0" destOrd="0" presId="urn:microsoft.com/office/officeart/2005/8/layout/cycle7"/>
    <dgm:cxn modelId="{37745247-3C21-4D14-8DE0-9C31BA6A0005}" type="presParOf" srcId="{37E6D642-2049-4BB5-AEF5-E1B20042FE87}" destId="{07C3898C-45FE-40FA-880D-47DD3152A0B3}" srcOrd="1" destOrd="0" presId="urn:microsoft.com/office/officeart/2005/8/layout/cycle7"/>
    <dgm:cxn modelId="{6A0E25A3-F9F9-42CA-A315-8362AB76A62A}" type="presParOf" srcId="{07C3898C-45FE-40FA-880D-47DD3152A0B3}" destId="{700438AA-C412-43DC-9800-B0283A9115A4}" srcOrd="0" destOrd="0" presId="urn:microsoft.com/office/officeart/2005/8/layout/cycle7"/>
    <dgm:cxn modelId="{D94CE470-BACB-4789-8914-254C5EC8DF24}" type="presParOf" srcId="{37E6D642-2049-4BB5-AEF5-E1B20042FE87}" destId="{9138BBE0-B956-4820-963D-A81298907352}" srcOrd="2" destOrd="0" presId="urn:microsoft.com/office/officeart/2005/8/layout/cycle7"/>
    <dgm:cxn modelId="{9B5230D6-2712-4397-BF85-FCE0E71B9432}" type="presParOf" srcId="{37E6D642-2049-4BB5-AEF5-E1B20042FE87}" destId="{95859886-BC7B-47B6-82FF-B273035F0E9D}" srcOrd="3" destOrd="0" presId="urn:microsoft.com/office/officeart/2005/8/layout/cycle7"/>
    <dgm:cxn modelId="{474B86FE-390C-483A-8C73-66D8BB58E402}" type="presParOf" srcId="{95859886-BC7B-47B6-82FF-B273035F0E9D}" destId="{3FE1676E-58B9-4B52-9A9B-9DAEE0DEE2D5}" srcOrd="0" destOrd="0" presId="urn:microsoft.com/office/officeart/2005/8/layout/cycle7"/>
    <dgm:cxn modelId="{29602E92-DCD6-4261-AC34-87E3CC439A12}" type="presParOf" srcId="{37E6D642-2049-4BB5-AEF5-E1B20042FE87}" destId="{6F84731D-8454-4F8C-BB77-95B6C2C2D9EF}" srcOrd="4" destOrd="0" presId="urn:microsoft.com/office/officeart/2005/8/layout/cycle7"/>
    <dgm:cxn modelId="{DCE158EE-195E-4168-89FD-FB4A1F4DDF58}" type="presParOf" srcId="{37E6D642-2049-4BB5-AEF5-E1B20042FE87}" destId="{0A0E406D-8955-47C4-93FB-650684E1C42F}" srcOrd="5" destOrd="0" presId="urn:microsoft.com/office/officeart/2005/8/layout/cycle7"/>
    <dgm:cxn modelId="{A3C160E6-DF5C-4C60-88EA-2B36196724E3}" type="presParOf" srcId="{0A0E406D-8955-47C4-93FB-650684E1C42F}" destId="{4D15FF75-AB8F-4AE1-B1A6-70572916BEE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5E575B-51FD-4093-B36F-2FDB317540F9}" type="doc">
      <dgm:prSet loTypeId="urn:microsoft.com/office/officeart/2005/8/layout/cycle7" loCatId="cycle" qsTypeId="urn:microsoft.com/office/officeart/2005/8/quickstyle/simple2" qsCatId="simple" csTypeId="urn:microsoft.com/office/officeart/2005/8/colors/accent4_2" csCatId="accent4" phldr="1"/>
      <dgm:spPr/>
      <dgm:t>
        <a:bodyPr/>
        <a:lstStyle/>
        <a:p>
          <a:endParaRPr lang="en-US"/>
        </a:p>
      </dgm:t>
    </dgm:pt>
    <dgm:pt modelId="{3A8D70C0-8245-47B7-82F5-95A74BAFF8BF}">
      <dgm:prSet phldrT="[Text]"/>
      <dgm:spPr>
        <a:solidFill>
          <a:schemeClr val="accent1">
            <a:lumMod val="75000"/>
          </a:schemeClr>
        </a:solidFill>
      </dgm:spPr>
      <dgm:t>
        <a:bodyPr/>
        <a:lstStyle/>
        <a:p>
          <a:r>
            <a:rPr lang="en-US" b="1" dirty="0"/>
            <a:t>Standards</a:t>
          </a:r>
        </a:p>
      </dgm:t>
    </dgm:pt>
    <dgm:pt modelId="{3931C0A2-5CD3-48B2-912B-382823AD651E}" type="parTrans" cxnId="{815A390B-3827-4EE3-BCC6-9A541FDD7CDF}">
      <dgm:prSet/>
      <dgm:spPr/>
      <dgm:t>
        <a:bodyPr/>
        <a:lstStyle/>
        <a:p>
          <a:endParaRPr lang="en-US"/>
        </a:p>
      </dgm:t>
    </dgm:pt>
    <dgm:pt modelId="{341ED42C-402F-46C8-8C74-D2F01B47B946}" type="sibTrans" cxnId="{815A390B-3827-4EE3-BCC6-9A541FDD7CDF}">
      <dgm:prSet/>
      <dgm:spPr/>
      <dgm:t>
        <a:bodyPr/>
        <a:lstStyle/>
        <a:p>
          <a:endParaRPr lang="en-US" dirty="0"/>
        </a:p>
      </dgm:t>
    </dgm:pt>
    <dgm:pt modelId="{DB3A974E-B679-4770-BE8B-169E1E50A1DD}">
      <dgm:prSet phldrT="[Text]"/>
      <dgm:spPr>
        <a:solidFill>
          <a:schemeClr val="accent1">
            <a:lumMod val="75000"/>
          </a:schemeClr>
        </a:solidFill>
      </dgm:spPr>
      <dgm:t>
        <a:bodyPr/>
        <a:lstStyle/>
        <a:p>
          <a:r>
            <a:rPr lang="en-US" b="1" dirty="0"/>
            <a:t>Testing</a:t>
          </a:r>
        </a:p>
      </dgm:t>
    </dgm:pt>
    <dgm:pt modelId="{DEB3D0F3-C939-4771-8802-92603613CABB}" type="parTrans" cxnId="{DC70C3D1-7AA9-4086-81FC-E87341560AE4}">
      <dgm:prSet/>
      <dgm:spPr/>
      <dgm:t>
        <a:bodyPr/>
        <a:lstStyle/>
        <a:p>
          <a:endParaRPr lang="en-US"/>
        </a:p>
      </dgm:t>
    </dgm:pt>
    <dgm:pt modelId="{503D7CDD-90F1-434D-A29F-17E9447DCF05}" type="sibTrans" cxnId="{DC70C3D1-7AA9-4086-81FC-E87341560AE4}">
      <dgm:prSet/>
      <dgm:spPr/>
      <dgm:t>
        <a:bodyPr/>
        <a:lstStyle/>
        <a:p>
          <a:endParaRPr lang="en-US" dirty="0"/>
        </a:p>
      </dgm:t>
    </dgm:pt>
    <dgm:pt modelId="{46113FA5-3C57-4641-9FFF-5DC4F19B7EA0}">
      <dgm:prSet phldrT="[Text]"/>
      <dgm:spPr>
        <a:solidFill>
          <a:schemeClr val="accent1">
            <a:lumMod val="75000"/>
          </a:schemeClr>
        </a:solidFill>
      </dgm:spPr>
      <dgm:t>
        <a:bodyPr/>
        <a:lstStyle/>
        <a:p>
          <a:r>
            <a:rPr lang="en-US" b="1" dirty="0"/>
            <a:t>Implementation</a:t>
          </a:r>
        </a:p>
      </dgm:t>
    </dgm:pt>
    <dgm:pt modelId="{0D73DDD7-D5B2-43DD-ADD6-F3C28414E693}" type="parTrans" cxnId="{415D1417-EB79-4F70-A617-347DE65FA0DD}">
      <dgm:prSet/>
      <dgm:spPr/>
      <dgm:t>
        <a:bodyPr/>
        <a:lstStyle/>
        <a:p>
          <a:endParaRPr lang="en-US"/>
        </a:p>
      </dgm:t>
    </dgm:pt>
    <dgm:pt modelId="{DDA7E514-498A-4A2B-9EEB-6FF5E42EEBD4}" type="sibTrans" cxnId="{415D1417-EB79-4F70-A617-347DE65FA0DD}">
      <dgm:prSet/>
      <dgm:spPr/>
      <dgm:t>
        <a:bodyPr/>
        <a:lstStyle/>
        <a:p>
          <a:endParaRPr lang="en-US" dirty="0"/>
        </a:p>
      </dgm:t>
    </dgm:pt>
    <dgm:pt modelId="{37E6D642-2049-4BB5-AEF5-E1B20042FE87}" type="pres">
      <dgm:prSet presAssocID="{0F5E575B-51FD-4093-B36F-2FDB317540F9}" presName="Name0" presStyleCnt="0">
        <dgm:presLayoutVars>
          <dgm:dir/>
          <dgm:resizeHandles val="exact"/>
        </dgm:presLayoutVars>
      </dgm:prSet>
      <dgm:spPr/>
    </dgm:pt>
    <dgm:pt modelId="{192C42A2-EBC5-4D17-B2B9-2CF33CDC2CF1}" type="pres">
      <dgm:prSet presAssocID="{3A8D70C0-8245-47B7-82F5-95A74BAFF8BF}" presName="node" presStyleLbl="node1" presStyleIdx="0" presStyleCnt="3">
        <dgm:presLayoutVars>
          <dgm:bulletEnabled val="1"/>
        </dgm:presLayoutVars>
      </dgm:prSet>
      <dgm:spPr/>
    </dgm:pt>
    <dgm:pt modelId="{07C3898C-45FE-40FA-880D-47DD3152A0B3}" type="pres">
      <dgm:prSet presAssocID="{341ED42C-402F-46C8-8C74-D2F01B47B946}" presName="sibTrans" presStyleLbl="sibTrans2D1" presStyleIdx="0" presStyleCnt="3"/>
      <dgm:spPr/>
    </dgm:pt>
    <dgm:pt modelId="{700438AA-C412-43DC-9800-B0283A9115A4}" type="pres">
      <dgm:prSet presAssocID="{341ED42C-402F-46C8-8C74-D2F01B47B946}" presName="connectorText" presStyleLbl="sibTrans2D1" presStyleIdx="0" presStyleCnt="3"/>
      <dgm:spPr/>
    </dgm:pt>
    <dgm:pt modelId="{9138BBE0-B956-4820-963D-A81298907352}" type="pres">
      <dgm:prSet presAssocID="{DB3A974E-B679-4770-BE8B-169E1E50A1DD}" presName="node" presStyleLbl="node1" presStyleIdx="1" presStyleCnt="3">
        <dgm:presLayoutVars>
          <dgm:bulletEnabled val="1"/>
        </dgm:presLayoutVars>
      </dgm:prSet>
      <dgm:spPr/>
    </dgm:pt>
    <dgm:pt modelId="{95859886-BC7B-47B6-82FF-B273035F0E9D}" type="pres">
      <dgm:prSet presAssocID="{503D7CDD-90F1-434D-A29F-17E9447DCF05}" presName="sibTrans" presStyleLbl="sibTrans2D1" presStyleIdx="1" presStyleCnt="3"/>
      <dgm:spPr/>
    </dgm:pt>
    <dgm:pt modelId="{3FE1676E-58B9-4B52-9A9B-9DAEE0DEE2D5}" type="pres">
      <dgm:prSet presAssocID="{503D7CDD-90F1-434D-A29F-17E9447DCF05}" presName="connectorText" presStyleLbl="sibTrans2D1" presStyleIdx="1" presStyleCnt="3"/>
      <dgm:spPr/>
    </dgm:pt>
    <dgm:pt modelId="{6F84731D-8454-4F8C-BB77-95B6C2C2D9EF}" type="pres">
      <dgm:prSet presAssocID="{46113FA5-3C57-4641-9FFF-5DC4F19B7EA0}" presName="node" presStyleLbl="node1" presStyleIdx="2" presStyleCnt="3">
        <dgm:presLayoutVars>
          <dgm:bulletEnabled val="1"/>
        </dgm:presLayoutVars>
      </dgm:prSet>
      <dgm:spPr/>
    </dgm:pt>
    <dgm:pt modelId="{0A0E406D-8955-47C4-93FB-650684E1C42F}" type="pres">
      <dgm:prSet presAssocID="{DDA7E514-498A-4A2B-9EEB-6FF5E42EEBD4}" presName="sibTrans" presStyleLbl="sibTrans2D1" presStyleIdx="2" presStyleCnt="3"/>
      <dgm:spPr/>
    </dgm:pt>
    <dgm:pt modelId="{4D15FF75-AB8F-4AE1-B1A6-70572916BEEF}" type="pres">
      <dgm:prSet presAssocID="{DDA7E514-498A-4A2B-9EEB-6FF5E42EEBD4}" presName="connectorText" presStyleLbl="sibTrans2D1" presStyleIdx="2" presStyleCnt="3"/>
      <dgm:spPr/>
    </dgm:pt>
  </dgm:ptLst>
  <dgm:cxnLst>
    <dgm:cxn modelId="{815A390B-3827-4EE3-BCC6-9A541FDD7CDF}" srcId="{0F5E575B-51FD-4093-B36F-2FDB317540F9}" destId="{3A8D70C0-8245-47B7-82F5-95A74BAFF8BF}" srcOrd="0" destOrd="0" parTransId="{3931C0A2-5CD3-48B2-912B-382823AD651E}" sibTransId="{341ED42C-402F-46C8-8C74-D2F01B47B946}"/>
    <dgm:cxn modelId="{415D1417-EB79-4F70-A617-347DE65FA0DD}" srcId="{0F5E575B-51FD-4093-B36F-2FDB317540F9}" destId="{46113FA5-3C57-4641-9FFF-5DC4F19B7EA0}" srcOrd="2" destOrd="0" parTransId="{0D73DDD7-D5B2-43DD-ADD6-F3C28414E693}" sibTransId="{DDA7E514-498A-4A2B-9EEB-6FF5E42EEBD4}"/>
    <dgm:cxn modelId="{7F19B918-4E55-4546-AC20-2F284D49B8BE}" type="presOf" srcId="{0F5E575B-51FD-4093-B36F-2FDB317540F9}" destId="{37E6D642-2049-4BB5-AEF5-E1B20042FE87}" srcOrd="0" destOrd="0" presId="urn:microsoft.com/office/officeart/2005/8/layout/cycle7"/>
    <dgm:cxn modelId="{F2A4FE28-441B-495C-9429-A3A678E357A4}" type="presOf" srcId="{503D7CDD-90F1-434D-A29F-17E9447DCF05}" destId="{95859886-BC7B-47B6-82FF-B273035F0E9D}" srcOrd="0" destOrd="0" presId="urn:microsoft.com/office/officeart/2005/8/layout/cycle7"/>
    <dgm:cxn modelId="{0A956F3E-E850-4077-9A94-D89B7BC834A8}" type="presOf" srcId="{DB3A974E-B679-4770-BE8B-169E1E50A1DD}" destId="{9138BBE0-B956-4820-963D-A81298907352}" srcOrd="0" destOrd="0" presId="urn:microsoft.com/office/officeart/2005/8/layout/cycle7"/>
    <dgm:cxn modelId="{D890B75E-FB64-43D4-8CFC-4A6E86CC767B}" type="presOf" srcId="{DDA7E514-498A-4A2B-9EEB-6FF5E42EEBD4}" destId="{0A0E406D-8955-47C4-93FB-650684E1C42F}" srcOrd="0" destOrd="0" presId="urn:microsoft.com/office/officeart/2005/8/layout/cycle7"/>
    <dgm:cxn modelId="{C4381B6E-0C70-4321-9753-6C78A8F7B60D}" type="presOf" srcId="{DDA7E514-498A-4A2B-9EEB-6FF5E42EEBD4}" destId="{4D15FF75-AB8F-4AE1-B1A6-70572916BEEF}" srcOrd="1" destOrd="0" presId="urn:microsoft.com/office/officeart/2005/8/layout/cycle7"/>
    <dgm:cxn modelId="{E63CC972-A6F6-472F-A0DD-CE0247A3557E}" type="presOf" srcId="{341ED42C-402F-46C8-8C74-D2F01B47B946}" destId="{700438AA-C412-43DC-9800-B0283A9115A4}" srcOrd="1" destOrd="0" presId="urn:microsoft.com/office/officeart/2005/8/layout/cycle7"/>
    <dgm:cxn modelId="{BCE7A487-EB1C-40E6-BE60-4BE29C763AB0}" type="presOf" srcId="{341ED42C-402F-46C8-8C74-D2F01B47B946}" destId="{07C3898C-45FE-40FA-880D-47DD3152A0B3}" srcOrd="0" destOrd="0" presId="urn:microsoft.com/office/officeart/2005/8/layout/cycle7"/>
    <dgm:cxn modelId="{DC70C3D1-7AA9-4086-81FC-E87341560AE4}" srcId="{0F5E575B-51FD-4093-B36F-2FDB317540F9}" destId="{DB3A974E-B679-4770-BE8B-169E1E50A1DD}" srcOrd="1" destOrd="0" parTransId="{DEB3D0F3-C939-4771-8802-92603613CABB}" sibTransId="{503D7CDD-90F1-434D-A29F-17E9447DCF05}"/>
    <dgm:cxn modelId="{6A7252E2-7E3B-4463-8648-2C0374808736}" type="presOf" srcId="{503D7CDD-90F1-434D-A29F-17E9447DCF05}" destId="{3FE1676E-58B9-4B52-9A9B-9DAEE0DEE2D5}" srcOrd="1" destOrd="0" presId="urn:microsoft.com/office/officeart/2005/8/layout/cycle7"/>
    <dgm:cxn modelId="{8A03EFE9-044C-45A0-ADC8-1FAEFAC94ADF}" type="presOf" srcId="{46113FA5-3C57-4641-9FFF-5DC4F19B7EA0}" destId="{6F84731D-8454-4F8C-BB77-95B6C2C2D9EF}" srcOrd="0" destOrd="0" presId="urn:microsoft.com/office/officeart/2005/8/layout/cycle7"/>
    <dgm:cxn modelId="{198F10F8-B622-4968-A7DB-E07474ECA680}" type="presOf" srcId="{3A8D70C0-8245-47B7-82F5-95A74BAFF8BF}" destId="{192C42A2-EBC5-4D17-B2B9-2CF33CDC2CF1}" srcOrd="0" destOrd="0" presId="urn:microsoft.com/office/officeart/2005/8/layout/cycle7"/>
    <dgm:cxn modelId="{3212943E-4672-401B-AEA8-32C4F5866027}" type="presParOf" srcId="{37E6D642-2049-4BB5-AEF5-E1B20042FE87}" destId="{192C42A2-EBC5-4D17-B2B9-2CF33CDC2CF1}" srcOrd="0" destOrd="0" presId="urn:microsoft.com/office/officeart/2005/8/layout/cycle7"/>
    <dgm:cxn modelId="{37745247-3C21-4D14-8DE0-9C31BA6A0005}" type="presParOf" srcId="{37E6D642-2049-4BB5-AEF5-E1B20042FE87}" destId="{07C3898C-45FE-40FA-880D-47DD3152A0B3}" srcOrd="1" destOrd="0" presId="urn:microsoft.com/office/officeart/2005/8/layout/cycle7"/>
    <dgm:cxn modelId="{6A0E25A3-F9F9-42CA-A315-8362AB76A62A}" type="presParOf" srcId="{07C3898C-45FE-40FA-880D-47DD3152A0B3}" destId="{700438AA-C412-43DC-9800-B0283A9115A4}" srcOrd="0" destOrd="0" presId="urn:microsoft.com/office/officeart/2005/8/layout/cycle7"/>
    <dgm:cxn modelId="{D94CE470-BACB-4789-8914-254C5EC8DF24}" type="presParOf" srcId="{37E6D642-2049-4BB5-AEF5-E1B20042FE87}" destId="{9138BBE0-B956-4820-963D-A81298907352}" srcOrd="2" destOrd="0" presId="urn:microsoft.com/office/officeart/2005/8/layout/cycle7"/>
    <dgm:cxn modelId="{9B5230D6-2712-4397-BF85-FCE0E71B9432}" type="presParOf" srcId="{37E6D642-2049-4BB5-AEF5-E1B20042FE87}" destId="{95859886-BC7B-47B6-82FF-B273035F0E9D}" srcOrd="3" destOrd="0" presId="urn:microsoft.com/office/officeart/2005/8/layout/cycle7"/>
    <dgm:cxn modelId="{474B86FE-390C-483A-8C73-66D8BB58E402}" type="presParOf" srcId="{95859886-BC7B-47B6-82FF-B273035F0E9D}" destId="{3FE1676E-58B9-4B52-9A9B-9DAEE0DEE2D5}" srcOrd="0" destOrd="0" presId="urn:microsoft.com/office/officeart/2005/8/layout/cycle7"/>
    <dgm:cxn modelId="{29602E92-DCD6-4261-AC34-87E3CC439A12}" type="presParOf" srcId="{37E6D642-2049-4BB5-AEF5-E1B20042FE87}" destId="{6F84731D-8454-4F8C-BB77-95B6C2C2D9EF}" srcOrd="4" destOrd="0" presId="urn:microsoft.com/office/officeart/2005/8/layout/cycle7"/>
    <dgm:cxn modelId="{DCE158EE-195E-4168-89FD-FB4A1F4DDF58}" type="presParOf" srcId="{37E6D642-2049-4BB5-AEF5-E1B20042FE87}" destId="{0A0E406D-8955-47C4-93FB-650684E1C42F}" srcOrd="5" destOrd="0" presId="urn:microsoft.com/office/officeart/2005/8/layout/cycle7"/>
    <dgm:cxn modelId="{A3C160E6-DF5C-4C60-88EA-2B36196724E3}" type="presParOf" srcId="{0A0E406D-8955-47C4-93FB-650684E1C42F}" destId="{4D15FF75-AB8F-4AE1-B1A6-70572916BEE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0C5B18-4FF3-4EAB-A238-430E8FEE76F8}"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n-US"/>
        </a:p>
      </dgm:t>
    </dgm:pt>
    <dgm:pt modelId="{F3DB0EE4-6551-4F8D-AAC4-28D4124AA57A}">
      <dgm:prSet phldrT="[Text]" custT="1"/>
      <dgm:spPr>
        <a:solidFill>
          <a:schemeClr val="accent5">
            <a:lumMod val="60000"/>
            <a:lumOff val="40000"/>
          </a:schemeClr>
        </a:solidFill>
      </dgm:spPr>
      <dgm:t>
        <a:bodyPr/>
        <a:lstStyle/>
        <a:p>
          <a:r>
            <a:rPr lang="en-US" sz="1050" b="1" dirty="0"/>
            <a:t>Concept Domain</a:t>
          </a:r>
        </a:p>
      </dgm:t>
    </dgm:pt>
    <dgm:pt modelId="{15231953-6320-4759-A977-7DD4C0B20DC2}" type="parTrans" cxnId="{01BB527C-9092-4131-B6F3-0CFDA593EA97}">
      <dgm:prSet custT="1"/>
      <dgm:spPr/>
      <dgm:t>
        <a:bodyPr/>
        <a:lstStyle/>
        <a:p>
          <a:endParaRPr lang="en-US" sz="1050"/>
        </a:p>
      </dgm:t>
    </dgm:pt>
    <dgm:pt modelId="{D5C3BF10-A1A0-43B6-981E-77634D3010A6}" type="sibTrans" cxnId="{01BB527C-9092-4131-B6F3-0CFDA593EA97}">
      <dgm:prSet/>
      <dgm:spPr/>
      <dgm:t>
        <a:bodyPr/>
        <a:lstStyle/>
        <a:p>
          <a:endParaRPr lang="en-US" sz="1050"/>
        </a:p>
      </dgm:t>
    </dgm:pt>
    <dgm:pt modelId="{1C021E9F-2721-4BD8-9274-EA006A170C68}">
      <dgm:prSet phldrT="[Text]" custT="1"/>
      <dgm:spPr>
        <a:solidFill>
          <a:schemeClr val="accent5">
            <a:lumMod val="60000"/>
            <a:lumOff val="40000"/>
          </a:schemeClr>
        </a:solidFill>
      </dgm:spPr>
      <dgm:t>
        <a:bodyPr/>
        <a:lstStyle/>
        <a:p>
          <a:r>
            <a:rPr lang="en-US" sz="1050" b="1" dirty="0"/>
            <a:t>Code System</a:t>
          </a:r>
        </a:p>
      </dgm:t>
    </dgm:pt>
    <dgm:pt modelId="{3CE30084-C3D6-494C-AA2D-199148488D76}" type="parTrans" cxnId="{305A63A5-176E-4D38-A0E0-86CAB730085B}">
      <dgm:prSet custT="1"/>
      <dgm:spPr/>
      <dgm:t>
        <a:bodyPr/>
        <a:lstStyle/>
        <a:p>
          <a:endParaRPr lang="en-US" sz="1050"/>
        </a:p>
      </dgm:t>
    </dgm:pt>
    <dgm:pt modelId="{B033B242-A5A8-4F56-9B31-8A73C2205D12}" type="sibTrans" cxnId="{305A63A5-176E-4D38-A0E0-86CAB730085B}">
      <dgm:prSet/>
      <dgm:spPr/>
      <dgm:t>
        <a:bodyPr/>
        <a:lstStyle/>
        <a:p>
          <a:endParaRPr lang="en-US" sz="1050"/>
        </a:p>
      </dgm:t>
    </dgm:pt>
    <dgm:pt modelId="{B2CC70E2-4F86-4579-B6EE-1BF8C95AFA55}">
      <dgm:prSet phldrT="[Text]" custT="1"/>
      <dgm:spPr>
        <a:solidFill>
          <a:schemeClr val="accent5">
            <a:lumMod val="60000"/>
            <a:lumOff val="40000"/>
          </a:schemeClr>
        </a:solidFill>
      </dgm:spPr>
      <dgm:t>
        <a:bodyPr/>
        <a:lstStyle/>
        <a:p>
          <a:r>
            <a:rPr lang="en-US" sz="1050" b="1" dirty="0"/>
            <a:t>Value Set</a:t>
          </a:r>
        </a:p>
      </dgm:t>
    </dgm:pt>
    <dgm:pt modelId="{A318DDF5-86AC-4DFA-8FCC-CAEBA5EF378B}" type="parTrans" cxnId="{70622E62-85A0-452A-8308-65A03CF953CC}">
      <dgm:prSet custT="1"/>
      <dgm:spPr/>
      <dgm:t>
        <a:bodyPr/>
        <a:lstStyle/>
        <a:p>
          <a:endParaRPr lang="en-US" sz="1050"/>
        </a:p>
      </dgm:t>
    </dgm:pt>
    <dgm:pt modelId="{9F252FDC-1FEF-4172-8FD5-72E91E5049A3}" type="sibTrans" cxnId="{70622E62-85A0-452A-8308-65A03CF953CC}">
      <dgm:prSet/>
      <dgm:spPr/>
      <dgm:t>
        <a:bodyPr/>
        <a:lstStyle/>
        <a:p>
          <a:endParaRPr lang="en-US" sz="1050"/>
        </a:p>
      </dgm:t>
    </dgm:pt>
    <dgm:pt modelId="{6EAF2890-2B1C-477C-941A-BE1240AD4AD9}">
      <dgm:prSet phldrT="[Text]" custT="1"/>
      <dgm:spPr>
        <a:solidFill>
          <a:schemeClr val="accent5">
            <a:lumMod val="50000"/>
          </a:schemeClr>
        </a:solidFill>
      </dgm:spPr>
      <dgm:t>
        <a:bodyPr/>
        <a:lstStyle/>
        <a:p>
          <a:r>
            <a:rPr lang="en-US" sz="1050" b="1" dirty="0">
              <a:solidFill>
                <a:schemeClr val="bg1"/>
              </a:solidFill>
            </a:rPr>
            <a:t>Vocabulary</a:t>
          </a:r>
        </a:p>
      </dgm:t>
    </dgm:pt>
    <dgm:pt modelId="{23B968A3-8900-4F64-B254-C257E07B7011}" type="sibTrans" cxnId="{844366D4-2F65-459A-9378-F06D98F7E368}">
      <dgm:prSet/>
      <dgm:spPr/>
      <dgm:t>
        <a:bodyPr/>
        <a:lstStyle/>
        <a:p>
          <a:endParaRPr lang="en-US" sz="1050"/>
        </a:p>
      </dgm:t>
    </dgm:pt>
    <dgm:pt modelId="{C5DCF7E3-C594-4D71-869D-C20D7F159AC9}" type="parTrans" cxnId="{844366D4-2F65-459A-9378-F06D98F7E368}">
      <dgm:prSet/>
      <dgm:spPr/>
      <dgm:t>
        <a:bodyPr/>
        <a:lstStyle/>
        <a:p>
          <a:endParaRPr lang="en-US" sz="1050"/>
        </a:p>
      </dgm:t>
    </dgm:pt>
    <dgm:pt modelId="{CC18B032-736F-40AD-BEC1-B62861BD7046}">
      <dgm:prSet custT="1"/>
      <dgm:spPr>
        <a:solidFill>
          <a:schemeClr val="accent5">
            <a:lumMod val="20000"/>
            <a:lumOff val="80000"/>
          </a:schemeClr>
        </a:solidFill>
      </dgm:spPr>
      <dgm:t>
        <a:bodyPr/>
        <a:lstStyle/>
        <a:p>
          <a:r>
            <a:rPr lang="en-US" sz="1050" b="1" dirty="0"/>
            <a:t>Postal Codes</a:t>
          </a:r>
        </a:p>
      </dgm:t>
    </dgm:pt>
    <dgm:pt modelId="{A563BE08-8503-4C9D-9243-548E3A7E24B0}" type="parTrans" cxnId="{3C26E276-7040-402D-B247-9DFC5883B7DB}">
      <dgm:prSet custT="1"/>
      <dgm:spPr/>
      <dgm:t>
        <a:bodyPr/>
        <a:lstStyle/>
        <a:p>
          <a:endParaRPr lang="en-US" sz="1050"/>
        </a:p>
      </dgm:t>
    </dgm:pt>
    <dgm:pt modelId="{8B668CF1-5DAF-464D-BF41-7378259F5A6E}" type="sibTrans" cxnId="{3C26E276-7040-402D-B247-9DFC5883B7DB}">
      <dgm:prSet/>
      <dgm:spPr/>
      <dgm:t>
        <a:bodyPr/>
        <a:lstStyle/>
        <a:p>
          <a:endParaRPr lang="en-US" sz="1050"/>
        </a:p>
      </dgm:t>
    </dgm:pt>
    <dgm:pt modelId="{553F0765-08AC-49CF-96CC-3300F0FB7E66}">
      <dgm:prSet custT="1"/>
      <dgm:spPr>
        <a:solidFill>
          <a:schemeClr val="accent5">
            <a:lumMod val="20000"/>
            <a:lumOff val="80000"/>
          </a:schemeClr>
        </a:solidFill>
      </dgm:spPr>
      <dgm:t>
        <a:bodyPr/>
        <a:lstStyle/>
        <a:p>
          <a:r>
            <a:rPr lang="en-US" sz="1050" b="1" dirty="0"/>
            <a:t>US ZIP Codes</a:t>
          </a:r>
        </a:p>
      </dgm:t>
    </dgm:pt>
    <dgm:pt modelId="{80AA5A5A-F7FA-4E15-A196-A874AF82CA0B}" type="parTrans" cxnId="{17A1086A-9751-4D44-A497-C340822E03B3}">
      <dgm:prSet custT="1"/>
      <dgm:spPr/>
      <dgm:t>
        <a:bodyPr/>
        <a:lstStyle/>
        <a:p>
          <a:endParaRPr lang="en-US" sz="1050"/>
        </a:p>
      </dgm:t>
    </dgm:pt>
    <dgm:pt modelId="{363D6329-FF2C-4D2F-BC4B-4B2A8D36B223}" type="sibTrans" cxnId="{17A1086A-9751-4D44-A497-C340822E03B3}">
      <dgm:prSet/>
      <dgm:spPr/>
      <dgm:t>
        <a:bodyPr/>
        <a:lstStyle/>
        <a:p>
          <a:endParaRPr lang="en-US" sz="1050"/>
        </a:p>
      </dgm:t>
    </dgm:pt>
    <dgm:pt modelId="{5DE4C925-3237-4F31-A331-AB9CCF8D23D7}">
      <dgm:prSet custT="1"/>
      <dgm:spPr>
        <a:solidFill>
          <a:schemeClr val="accent5">
            <a:lumMod val="20000"/>
            <a:lumOff val="80000"/>
          </a:schemeClr>
        </a:solidFill>
      </dgm:spPr>
      <dgm:t>
        <a:bodyPr/>
        <a:lstStyle/>
        <a:p>
          <a:r>
            <a:rPr lang="en-US" sz="1050" b="1" dirty="0"/>
            <a:t>State of Alaska ZIP Codes</a:t>
          </a:r>
        </a:p>
      </dgm:t>
    </dgm:pt>
    <dgm:pt modelId="{2FE3CEB8-BACC-461E-9C1B-58D2C3CA5B0D}" type="parTrans" cxnId="{04F72F09-3466-470E-AFEB-3396D03EDC05}">
      <dgm:prSet custT="1"/>
      <dgm:spPr/>
      <dgm:t>
        <a:bodyPr/>
        <a:lstStyle/>
        <a:p>
          <a:endParaRPr lang="en-US" sz="1050"/>
        </a:p>
      </dgm:t>
    </dgm:pt>
    <dgm:pt modelId="{26554EE6-2BC2-475A-95D2-87A6EFCB8470}" type="sibTrans" cxnId="{04F72F09-3466-470E-AFEB-3396D03EDC05}">
      <dgm:prSet/>
      <dgm:spPr/>
      <dgm:t>
        <a:bodyPr/>
        <a:lstStyle/>
        <a:p>
          <a:endParaRPr lang="en-US" sz="1050"/>
        </a:p>
      </dgm:t>
    </dgm:pt>
    <dgm:pt modelId="{403369F7-B962-4A9D-BA8F-C4DBFBAE4819}">
      <dgm:prSet custT="1"/>
      <dgm:spPr>
        <a:solidFill>
          <a:schemeClr val="bg1">
            <a:lumMod val="95000"/>
          </a:schemeClr>
        </a:solidFill>
      </dgm:spPr>
      <dgm:t>
        <a:bodyPr lIns="91440" rIns="91440"/>
        <a:lstStyle/>
        <a:p>
          <a:pPr algn="l"/>
          <a:r>
            <a:rPr lang="en-US" sz="1050" dirty="0"/>
            <a:t>A specific set of codes is given for generally a broader use case. All US ZIP codes.                                                          </a:t>
          </a:r>
          <a:r>
            <a:rPr lang="en-US" sz="1050" b="1" dirty="0"/>
            <a:t>Code</a:t>
          </a:r>
          <a:r>
            <a:rPr lang="en-US" sz="1050" dirty="0"/>
            <a:t> </a:t>
          </a:r>
          <a:r>
            <a:rPr lang="en-US" sz="1050" dirty="0">
              <a:sym typeface="Wingdings" panose="05000000000000000000" pitchFamily="2" charset="2"/>
            </a:rPr>
            <a:t> 15846 </a:t>
          </a:r>
          <a:r>
            <a:rPr lang="en-US" sz="1050" b="1" dirty="0">
              <a:sym typeface="Wingdings" panose="05000000000000000000" pitchFamily="2" charset="2"/>
            </a:rPr>
            <a:t>Concept</a:t>
          </a:r>
          <a:r>
            <a:rPr lang="en-US" sz="1050" dirty="0">
              <a:sym typeface="Wingdings" panose="05000000000000000000" pitchFamily="2" charset="2"/>
            </a:rPr>
            <a:t>  ZIP code for </a:t>
          </a:r>
          <a:r>
            <a:rPr lang="en-US" sz="1050" dirty="0" err="1">
              <a:sym typeface="Wingdings" panose="05000000000000000000" pitchFamily="2" charset="2"/>
            </a:rPr>
            <a:t>Kersey</a:t>
          </a:r>
          <a:r>
            <a:rPr lang="en-US" sz="1050" dirty="0">
              <a:sym typeface="Wingdings" panose="05000000000000000000" pitchFamily="2" charset="2"/>
            </a:rPr>
            <a:t>, PA</a:t>
          </a:r>
          <a:endParaRPr lang="en-US" sz="1050" dirty="0"/>
        </a:p>
      </dgm:t>
    </dgm:pt>
    <dgm:pt modelId="{78ABC36B-3751-4A6A-A26C-EB75AC4B4DD7}" type="parTrans" cxnId="{7EEE07ED-4323-4B6E-AC72-7FCBE211CCCA}">
      <dgm:prSet custT="1"/>
      <dgm:spPr/>
      <dgm:t>
        <a:bodyPr/>
        <a:lstStyle/>
        <a:p>
          <a:endParaRPr lang="en-US" sz="1050"/>
        </a:p>
      </dgm:t>
    </dgm:pt>
    <dgm:pt modelId="{1F67F82C-07A2-49A8-8494-EF41D7431DCC}" type="sibTrans" cxnId="{7EEE07ED-4323-4B6E-AC72-7FCBE211CCCA}">
      <dgm:prSet/>
      <dgm:spPr/>
      <dgm:t>
        <a:bodyPr/>
        <a:lstStyle/>
        <a:p>
          <a:endParaRPr lang="en-US" sz="1050"/>
        </a:p>
      </dgm:t>
    </dgm:pt>
    <dgm:pt modelId="{A6DA639C-C769-4DC0-9D84-509815F5C573}">
      <dgm:prSet custT="1"/>
      <dgm:spPr>
        <a:solidFill>
          <a:schemeClr val="bg1">
            <a:lumMod val="95000"/>
          </a:schemeClr>
        </a:solidFill>
      </dgm:spPr>
      <dgm:t>
        <a:bodyPr lIns="91440"/>
        <a:lstStyle/>
        <a:p>
          <a:pPr algn="l"/>
          <a:r>
            <a:rPr lang="en-US" sz="1050" dirty="0"/>
            <a:t>No specific codes given; the semantics of the concept is given. General postal code concept—the specifics are not given—could be for US, Germany, Canada, etc.</a:t>
          </a:r>
        </a:p>
      </dgm:t>
    </dgm:pt>
    <dgm:pt modelId="{91D5850B-ADAF-472F-9781-180EC1A5DF3D}" type="sibTrans" cxnId="{10C0AD24-844D-4833-88F2-B13C014D08E5}">
      <dgm:prSet/>
      <dgm:spPr/>
      <dgm:t>
        <a:bodyPr/>
        <a:lstStyle/>
        <a:p>
          <a:endParaRPr lang="en-US" sz="1050"/>
        </a:p>
      </dgm:t>
    </dgm:pt>
    <dgm:pt modelId="{600103FB-CB69-4F23-9650-6011E0181754}" type="parTrans" cxnId="{10C0AD24-844D-4833-88F2-B13C014D08E5}">
      <dgm:prSet custT="1"/>
      <dgm:spPr/>
      <dgm:t>
        <a:bodyPr/>
        <a:lstStyle/>
        <a:p>
          <a:endParaRPr lang="en-US" sz="1050"/>
        </a:p>
      </dgm:t>
    </dgm:pt>
    <dgm:pt modelId="{4DE62E78-0FC4-4BED-B13F-DA7C00BB1C8D}">
      <dgm:prSet custT="1"/>
      <dgm:spPr>
        <a:solidFill>
          <a:schemeClr val="bg1">
            <a:lumMod val="95000"/>
          </a:schemeClr>
        </a:solidFill>
      </dgm:spPr>
      <dgm:t>
        <a:bodyPr lIns="91440" rIns="91440"/>
        <a:lstStyle/>
        <a:p>
          <a:pPr algn="l"/>
          <a:r>
            <a:rPr lang="en-US" sz="1050" dirty="0"/>
            <a:t>A specific set of codes is given for generally a specific use case. All Alaska ZIP codes.                                                  </a:t>
          </a:r>
          <a:r>
            <a:rPr lang="en-US" sz="1050" b="1" dirty="0"/>
            <a:t>Code</a:t>
          </a:r>
          <a:r>
            <a:rPr lang="en-US" sz="1050" dirty="0"/>
            <a:t> </a:t>
          </a:r>
          <a:r>
            <a:rPr lang="en-US" sz="1050" dirty="0">
              <a:sym typeface="Wingdings" panose="05000000000000000000" pitchFamily="2" charset="2"/>
            </a:rPr>
            <a:t> 99829 </a:t>
          </a:r>
          <a:r>
            <a:rPr lang="en-US" sz="1050" b="1" dirty="0">
              <a:sym typeface="Wingdings" panose="05000000000000000000" pitchFamily="2" charset="2"/>
            </a:rPr>
            <a:t>Concept</a:t>
          </a:r>
          <a:r>
            <a:rPr lang="en-US" sz="1050" dirty="0">
              <a:sym typeface="Wingdings" panose="05000000000000000000" pitchFamily="2" charset="2"/>
            </a:rPr>
            <a:t>  ZIP code for Hoonah, AK</a:t>
          </a:r>
          <a:endParaRPr lang="en-US" sz="1050" dirty="0"/>
        </a:p>
      </dgm:t>
    </dgm:pt>
    <dgm:pt modelId="{319F97F6-3561-407B-8F4B-11BBC891770B}" type="sibTrans" cxnId="{22BAB537-3377-4F26-9D3D-2228B9C49686}">
      <dgm:prSet/>
      <dgm:spPr/>
      <dgm:t>
        <a:bodyPr/>
        <a:lstStyle/>
        <a:p>
          <a:endParaRPr lang="en-US" sz="1050"/>
        </a:p>
      </dgm:t>
    </dgm:pt>
    <dgm:pt modelId="{15B76D77-927C-453C-B0C8-F46AE2608E87}" type="parTrans" cxnId="{22BAB537-3377-4F26-9D3D-2228B9C49686}">
      <dgm:prSet custT="1"/>
      <dgm:spPr/>
      <dgm:t>
        <a:bodyPr/>
        <a:lstStyle/>
        <a:p>
          <a:endParaRPr lang="en-US" sz="1050"/>
        </a:p>
      </dgm:t>
    </dgm:pt>
    <dgm:pt modelId="{6E9B4AC2-CCB2-4092-AE0A-97B40E4F24D7}" type="pres">
      <dgm:prSet presAssocID="{E80C5B18-4FF3-4EAB-A238-430E8FEE76F8}" presName="diagram" presStyleCnt="0">
        <dgm:presLayoutVars>
          <dgm:chPref val="1"/>
          <dgm:dir/>
          <dgm:animOne val="branch"/>
          <dgm:animLvl val="lvl"/>
          <dgm:resizeHandles val="exact"/>
        </dgm:presLayoutVars>
      </dgm:prSet>
      <dgm:spPr/>
    </dgm:pt>
    <dgm:pt modelId="{B75AFF37-7453-4CE5-A635-EF2D5677D3DE}" type="pres">
      <dgm:prSet presAssocID="{6EAF2890-2B1C-477C-941A-BE1240AD4AD9}" presName="root1" presStyleCnt="0"/>
      <dgm:spPr/>
    </dgm:pt>
    <dgm:pt modelId="{F86798D2-DF68-4EF7-BBA1-2A102ED6DECA}" type="pres">
      <dgm:prSet presAssocID="{6EAF2890-2B1C-477C-941A-BE1240AD4AD9}" presName="LevelOneTextNode" presStyleLbl="node0" presStyleIdx="0" presStyleCnt="1">
        <dgm:presLayoutVars>
          <dgm:chPref val="3"/>
        </dgm:presLayoutVars>
      </dgm:prSet>
      <dgm:spPr/>
    </dgm:pt>
    <dgm:pt modelId="{B5714C88-D9DC-421A-A05F-044B1EDC1089}" type="pres">
      <dgm:prSet presAssocID="{6EAF2890-2B1C-477C-941A-BE1240AD4AD9}" presName="level2hierChild" presStyleCnt="0"/>
      <dgm:spPr/>
    </dgm:pt>
    <dgm:pt modelId="{9EDD6E6D-9FCF-4D2D-82B9-AA99747CD3C0}" type="pres">
      <dgm:prSet presAssocID="{15231953-6320-4759-A977-7DD4C0B20DC2}" presName="conn2-1" presStyleLbl="parChTrans1D2" presStyleIdx="0" presStyleCnt="3"/>
      <dgm:spPr/>
    </dgm:pt>
    <dgm:pt modelId="{0A5E8CD8-9562-4D8D-8986-FD8E731901AE}" type="pres">
      <dgm:prSet presAssocID="{15231953-6320-4759-A977-7DD4C0B20DC2}" presName="connTx" presStyleLbl="parChTrans1D2" presStyleIdx="0" presStyleCnt="3"/>
      <dgm:spPr/>
    </dgm:pt>
    <dgm:pt modelId="{D32429EF-7644-48ED-AC79-287A2452FFB2}" type="pres">
      <dgm:prSet presAssocID="{F3DB0EE4-6551-4F8D-AAC4-28D4124AA57A}" presName="root2" presStyleCnt="0"/>
      <dgm:spPr/>
    </dgm:pt>
    <dgm:pt modelId="{D32B891F-767E-48F3-AD00-8A9025E2779D}" type="pres">
      <dgm:prSet presAssocID="{F3DB0EE4-6551-4F8D-AAC4-28D4124AA57A}" presName="LevelTwoTextNode" presStyleLbl="node2" presStyleIdx="0" presStyleCnt="3">
        <dgm:presLayoutVars>
          <dgm:chPref val="3"/>
        </dgm:presLayoutVars>
      </dgm:prSet>
      <dgm:spPr/>
    </dgm:pt>
    <dgm:pt modelId="{B7750A55-5F5A-4B7C-B9E8-61E1DF88A340}" type="pres">
      <dgm:prSet presAssocID="{F3DB0EE4-6551-4F8D-AAC4-28D4124AA57A}" presName="level3hierChild" presStyleCnt="0"/>
      <dgm:spPr/>
    </dgm:pt>
    <dgm:pt modelId="{AF0047F6-97A3-4A45-BFF4-A9117814EDB3}" type="pres">
      <dgm:prSet presAssocID="{A563BE08-8503-4C9D-9243-548E3A7E24B0}" presName="conn2-1" presStyleLbl="parChTrans1D3" presStyleIdx="0" presStyleCnt="3"/>
      <dgm:spPr/>
    </dgm:pt>
    <dgm:pt modelId="{CCF99805-F49B-40A0-A16E-442CEFFF3A96}" type="pres">
      <dgm:prSet presAssocID="{A563BE08-8503-4C9D-9243-548E3A7E24B0}" presName="connTx" presStyleLbl="parChTrans1D3" presStyleIdx="0" presStyleCnt="3"/>
      <dgm:spPr/>
    </dgm:pt>
    <dgm:pt modelId="{A5D4926A-F2D4-48AF-B2A7-13100F6567F2}" type="pres">
      <dgm:prSet presAssocID="{CC18B032-736F-40AD-BEC1-B62861BD7046}" presName="root2" presStyleCnt="0"/>
      <dgm:spPr/>
    </dgm:pt>
    <dgm:pt modelId="{F1497990-9B92-448E-8387-51A53604D650}" type="pres">
      <dgm:prSet presAssocID="{CC18B032-736F-40AD-BEC1-B62861BD7046}" presName="LevelTwoTextNode" presStyleLbl="node3" presStyleIdx="0" presStyleCnt="3" custScaleX="110924">
        <dgm:presLayoutVars>
          <dgm:chPref val="3"/>
        </dgm:presLayoutVars>
      </dgm:prSet>
      <dgm:spPr/>
    </dgm:pt>
    <dgm:pt modelId="{02A57FEF-2D8C-4D4E-8647-6388B86AAB95}" type="pres">
      <dgm:prSet presAssocID="{CC18B032-736F-40AD-BEC1-B62861BD7046}" presName="level3hierChild" presStyleCnt="0"/>
      <dgm:spPr/>
    </dgm:pt>
    <dgm:pt modelId="{EB2100AF-1F6D-450F-9427-9B0F57AC45BC}" type="pres">
      <dgm:prSet presAssocID="{600103FB-CB69-4F23-9650-6011E0181754}" presName="conn2-1" presStyleLbl="parChTrans1D4" presStyleIdx="0" presStyleCnt="3"/>
      <dgm:spPr/>
    </dgm:pt>
    <dgm:pt modelId="{BA5C2748-D6A4-4DF0-802B-FDEB7EE5E11C}" type="pres">
      <dgm:prSet presAssocID="{600103FB-CB69-4F23-9650-6011E0181754}" presName="connTx" presStyleLbl="parChTrans1D4" presStyleIdx="0" presStyleCnt="3"/>
      <dgm:spPr/>
    </dgm:pt>
    <dgm:pt modelId="{DC44BF48-3DE3-431A-983F-E7C67CEC33AA}" type="pres">
      <dgm:prSet presAssocID="{A6DA639C-C769-4DC0-9D84-509815F5C573}" presName="root2" presStyleCnt="0"/>
      <dgm:spPr/>
    </dgm:pt>
    <dgm:pt modelId="{20CB8B59-77D6-4B74-A8B2-F893B185320A}" type="pres">
      <dgm:prSet presAssocID="{A6DA639C-C769-4DC0-9D84-509815F5C573}" presName="LevelTwoTextNode" presStyleLbl="node4" presStyleIdx="0" presStyleCnt="3" custScaleX="438003">
        <dgm:presLayoutVars>
          <dgm:chPref val="3"/>
        </dgm:presLayoutVars>
      </dgm:prSet>
      <dgm:spPr/>
    </dgm:pt>
    <dgm:pt modelId="{783A4AF3-7E80-443E-86F2-B400D14DA7E8}" type="pres">
      <dgm:prSet presAssocID="{A6DA639C-C769-4DC0-9D84-509815F5C573}" presName="level3hierChild" presStyleCnt="0"/>
      <dgm:spPr/>
    </dgm:pt>
    <dgm:pt modelId="{D7A91D73-60D7-409D-9F58-7A7AD4B0F650}" type="pres">
      <dgm:prSet presAssocID="{3CE30084-C3D6-494C-AA2D-199148488D76}" presName="conn2-1" presStyleLbl="parChTrans1D2" presStyleIdx="1" presStyleCnt="3"/>
      <dgm:spPr/>
    </dgm:pt>
    <dgm:pt modelId="{3F9B364B-2002-4261-A49E-A941C95DF8D1}" type="pres">
      <dgm:prSet presAssocID="{3CE30084-C3D6-494C-AA2D-199148488D76}" presName="connTx" presStyleLbl="parChTrans1D2" presStyleIdx="1" presStyleCnt="3"/>
      <dgm:spPr/>
    </dgm:pt>
    <dgm:pt modelId="{A79ABC50-4A92-4C51-BA59-29E5ACAC2D35}" type="pres">
      <dgm:prSet presAssocID="{1C021E9F-2721-4BD8-9274-EA006A170C68}" presName="root2" presStyleCnt="0"/>
      <dgm:spPr/>
    </dgm:pt>
    <dgm:pt modelId="{1F9AF78E-171E-4F55-B6EF-A116E353FAFD}" type="pres">
      <dgm:prSet presAssocID="{1C021E9F-2721-4BD8-9274-EA006A170C68}" presName="LevelTwoTextNode" presStyleLbl="node2" presStyleIdx="1" presStyleCnt="3">
        <dgm:presLayoutVars>
          <dgm:chPref val="3"/>
        </dgm:presLayoutVars>
      </dgm:prSet>
      <dgm:spPr/>
    </dgm:pt>
    <dgm:pt modelId="{F5D92B4D-9BA6-4BF3-B291-05F23996EEBA}" type="pres">
      <dgm:prSet presAssocID="{1C021E9F-2721-4BD8-9274-EA006A170C68}" presName="level3hierChild" presStyleCnt="0"/>
      <dgm:spPr/>
    </dgm:pt>
    <dgm:pt modelId="{3D1ED2E8-D417-48EC-BC60-8CA461D20948}" type="pres">
      <dgm:prSet presAssocID="{80AA5A5A-F7FA-4E15-A196-A874AF82CA0B}" presName="conn2-1" presStyleLbl="parChTrans1D3" presStyleIdx="1" presStyleCnt="3"/>
      <dgm:spPr/>
    </dgm:pt>
    <dgm:pt modelId="{EFA100C8-4326-47F9-9A02-90CAFBECC47B}" type="pres">
      <dgm:prSet presAssocID="{80AA5A5A-F7FA-4E15-A196-A874AF82CA0B}" presName="connTx" presStyleLbl="parChTrans1D3" presStyleIdx="1" presStyleCnt="3"/>
      <dgm:spPr/>
    </dgm:pt>
    <dgm:pt modelId="{764A2638-641B-413D-A43A-6432208B6FF5}" type="pres">
      <dgm:prSet presAssocID="{553F0765-08AC-49CF-96CC-3300F0FB7E66}" presName="root2" presStyleCnt="0"/>
      <dgm:spPr/>
    </dgm:pt>
    <dgm:pt modelId="{4A33D2F5-C2A1-4B71-B58C-66860FDE7419}" type="pres">
      <dgm:prSet presAssocID="{553F0765-08AC-49CF-96CC-3300F0FB7E66}" presName="LevelTwoTextNode" presStyleLbl="node3" presStyleIdx="1" presStyleCnt="3" custScaleX="110924">
        <dgm:presLayoutVars>
          <dgm:chPref val="3"/>
        </dgm:presLayoutVars>
      </dgm:prSet>
      <dgm:spPr/>
    </dgm:pt>
    <dgm:pt modelId="{253B0B9C-EC4E-4788-9628-2B7B8EEC50EA}" type="pres">
      <dgm:prSet presAssocID="{553F0765-08AC-49CF-96CC-3300F0FB7E66}" presName="level3hierChild" presStyleCnt="0"/>
      <dgm:spPr/>
    </dgm:pt>
    <dgm:pt modelId="{A32C3422-7C7D-4F73-B3CE-E30BCB1CA580}" type="pres">
      <dgm:prSet presAssocID="{78ABC36B-3751-4A6A-A26C-EB75AC4B4DD7}" presName="conn2-1" presStyleLbl="parChTrans1D4" presStyleIdx="1" presStyleCnt="3"/>
      <dgm:spPr/>
    </dgm:pt>
    <dgm:pt modelId="{68CB5994-1390-4124-BAA3-B359E171225F}" type="pres">
      <dgm:prSet presAssocID="{78ABC36B-3751-4A6A-A26C-EB75AC4B4DD7}" presName="connTx" presStyleLbl="parChTrans1D4" presStyleIdx="1" presStyleCnt="3"/>
      <dgm:spPr/>
    </dgm:pt>
    <dgm:pt modelId="{ABB3DC32-76F3-4679-A019-BE8B3E62C028}" type="pres">
      <dgm:prSet presAssocID="{403369F7-B962-4A9D-BA8F-C4DBFBAE4819}" presName="root2" presStyleCnt="0"/>
      <dgm:spPr/>
    </dgm:pt>
    <dgm:pt modelId="{6987D7DC-BF13-45F5-ABEE-C24E4F507C8D}" type="pres">
      <dgm:prSet presAssocID="{403369F7-B962-4A9D-BA8F-C4DBFBAE4819}" presName="LevelTwoTextNode" presStyleLbl="node4" presStyleIdx="1" presStyleCnt="3" custScaleX="438003">
        <dgm:presLayoutVars>
          <dgm:chPref val="3"/>
        </dgm:presLayoutVars>
      </dgm:prSet>
      <dgm:spPr/>
    </dgm:pt>
    <dgm:pt modelId="{9155AC79-7358-4F4A-9AD3-2B48915AD8B0}" type="pres">
      <dgm:prSet presAssocID="{403369F7-B962-4A9D-BA8F-C4DBFBAE4819}" presName="level3hierChild" presStyleCnt="0"/>
      <dgm:spPr/>
    </dgm:pt>
    <dgm:pt modelId="{C6360AD1-0523-4369-A505-A8D8FAD4A825}" type="pres">
      <dgm:prSet presAssocID="{A318DDF5-86AC-4DFA-8FCC-CAEBA5EF378B}" presName="conn2-1" presStyleLbl="parChTrans1D2" presStyleIdx="2" presStyleCnt="3"/>
      <dgm:spPr/>
    </dgm:pt>
    <dgm:pt modelId="{F46B135B-5982-4FE0-A6C8-5DFB80A5772E}" type="pres">
      <dgm:prSet presAssocID="{A318DDF5-86AC-4DFA-8FCC-CAEBA5EF378B}" presName="connTx" presStyleLbl="parChTrans1D2" presStyleIdx="2" presStyleCnt="3"/>
      <dgm:spPr/>
    </dgm:pt>
    <dgm:pt modelId="{39ABDA12-5508-4173-AD07-953D55F02479}" type="pres">
      <dgm:prSet presAssocID="{B2CC70E2-4F86-4579-B6EE-1BF8C95AFA55}" presName="root2" presStyleCnt="0"/>
      <dgm:spPr/>
    </dgm:pt>
    <dgm:pt modelId="{0D986020-6A57-4E4F-8B54-E25243FA59DE}" type="pres">
      <dgm:prSet presAssocID="{B2CC70E2-4F86-4579-B6EE-1BF8C95AFA55}" presName="LevelTwoTextNode" presStyleLbl="node2" presStyleIdx="2" presStyleCnt="3">
        <dgm:presLayoutVars>
          <dgm:chPref val="3"/>
        </dgm:presLayoutVars>
      </dgm:prSet>
      <dgm:spPr/>
    </dgm:pt>
    <dgm:pt modelId="{3953833B-6A08-476B-A559-942F3BDC1933}" type="pres">
      <dgm:prSet presAssocID="{B2CC70E2-4F86-4579-B6EE-1BF8C95AFA55}" presName="level3hierChild" presStyleCnt="0"/>
      <dgm:spPr/>
    </dgm:pt>
    <dgm:pt modelId="{C538E04D-E5E3-42CB-A9A1-D990A652DB79}" type="pres">
      <dgm:prSet presAssocID="{2FE3CEB8-BACC-461E-9C1B-58D2C3CA5B0D}" presName="conn2-1" presStyleLbl="parChTrans1D3" presStyleIdx="2" presStyleCnt="3"/>
      <dgm:spPr/>
    </dgm:pt>
    <dgm:pt modelId="{DEA13D0D-27E3-49F3-A619-9E0E3FF85078}" type="pres">
      <dgm:prSet presAssocID="{2FE3CEB8-BACC-461E-9C1B-58D2C3CA5B0D}" presName="connTx" presStyleLbl="parChTrans1D3" presStyleIdx="2" presStyleCnt="3"/>
      <dgm:spPr/>
    </dgm:pt>
    <dgm:pt modelId="{3DE31485-E187-4DB7-B3EB-66852E89FA27}" type="pres">
      <dgm:prSet presAssocID="{5DE4C925-3237-4F31-A331-AB9CCF8D23D7}" presName="root2" presStyleCnt="0"/>
      <dgm:spPr/>
    </dgm:pt>
    <dgm:pt modelId="{7AF16DC0-D742-4C39-B77C-61C8749C1419}" type="pres">
      <dgm:prSet presAssocID="{5DE4C925-3237-4F31-A331-AB9CCF8D23D7}" presName="LevelTwoTextNode" presStyleLbl="node3" presStyleIdx="2" presStyleCnt="3" custScaleX="110924">
        <dgm:presLayoutVars>
          <dgm:chPref val="3"/>
        </dgm:presLayoutVars>
      </dgm:prSet>
      <dgm:spPr/>
    </dgm:pt>
    <dgm:pt modelId="{95644BFB-62DD-4470-A63E-18387AFE5D81}" type="pres">
      <dgm:prSet presAssocID="{5DE4C925-3237-4F31-A331-AB9CCF8D23D7}" presName="level3hierChild" presStyleCnt="0"/>
      <dgm:spPr/>
    </dgm:pt>
    <dgm:pt modelId="{D6295A90-910E-42AA-953E-9C66661DA196}" type="pres">
      <dgm:prSet presAssocID="{15B76D77-927C-453C-B0C8-F46AE2608E87}" presName="conn2-1" presStyleLbl="parChTrans1D4" presStyleIdx="2" presStyleCnt="3"/>
      <dgm:spPr/>
    </dgm:pt>
    <dgm:pt modelId="{AB23A34D-6D19-49CC-9194-83274EF73600}" type="pres">
      <dgm:prSet presAssocID="{15B76D77-927C-453C-B0C8-F46AE2608E87}" presName="connTx" presStyleLbl="parChTrans1D4" presStyleIdx="2" presStyleCnt="3"/>
      <dgm:spPr/>
    </dgm:pt>
    <dgm:pt modelId="{F7E1D3B3-DAF1-4B5E-B330-927554D75461}" type="pres">
      <dgm:prSet presAssocID="{4DE62E78-0FC4-4BED-B13F-DA7C00BB1C8D}" presName="root2" presStyleCnt="0"/>
      <dgm:spPr/>
    </dgm:pt>
    <dgm:pt modelId="{046A3112-1BE7-4D4E-87EC-6ED74AAE4B94}" type="pres">
      <dgm:prSet presAssocID="{4DE62E78-0FC4-4BED-B13F-DA7C00BB1C8D}" presName="LevelTwoTextNode" presStyleLbl="node4" presStyleIdx="2" presStyleCnt="3" custScaleX="438003">
        <dgm:presLayoutVars>
          <dgm:chPref val="3"/>
        </dgm:presLayoutVars>
      </dgm:prSet>
      <dgm:spPr/>
    </dgm:pt>
    <dgm:pt modelId="{7223F41C-7562-45C9-92DA-F581D675D306}" type="pres">
      <dgm:prSet presAssocID="{4DE62E78-0FC4-4BED-B13F-DA7C00BB1C8D}" presName="level3hierChild" presStyleCnt="0"/>
      <dgm:spPr/>
    </dgm:pt>
  </dgm:ptLst>
  <dgm:cxnLst>
    <dgm:cxn modelId="{04F72F09-3466-470E-AFEB-3396D03EDC05}" srcId="{B2CC70E2-4F86-4579-B6EE-1BF8C95AFA55}" destId="{5DE4C925-3237-4F31-A331-AB9CCF8D23D7}" srcOrd="0" destOrd="0" parTransId="{2FE3CEB8-BACC-461E-9C1B-58D2C3CA5B0D}" sibTransId="{26554EE6-2BC2-475A-95D2-87A6EFCB8470}"/>
    <dgm:cxn modelId="{60CDBD0C-7989-43FA-8649-587268173586}" type="presOf" srcId="{15B76D77-927C-453C-B0C8-F46AE2608E87}" destId="{AB23A34D-6D19-49CC-9194-83274EF73600}" srcOrd="1" destOrd="0" presId="urn:microsoft.com/office/officeart/2005/8/layout/hierarchy2"/>
    <dgm:cxn modelId="{0C53010F-8D20-4D50-B3D1-A30B94B09FC9}" type="presOf" srcId="{3CE30084-C3D6-494C-AA2D-199148488D76}" destId="{D7A91D73-60D7-409D-9F58-7A7AD4B0F650}" srcOrd="0" destOrd="0" presId="urn:microsoft.com/office/officeart/2005/8/layout/hierarchy2"/>
    <dgm:cxn modelId="{FEE5CF17-EC0C-4322-AF8C-901E502E6126}" type="presOf" srcId="{1C021E9F-2721-4BD8-9274-EA006A170C68}" destId="{1F9AF78E-171E-4F55-B6EF-A116E353FAFD}" srcOrd="0" destOrd="0" presId="urn:microsoft.com/office/officeart/2005/8/layout/hierarchy2"/>
    <dgm:cxn modelId="{23E93E1F-2E31-488D-8DAB-2EE932F51090}" type="presOf" srcId="{15231953-6320-4759-A977-7DD4C0B20DC2}" destId="{0A5E8CD8-9562-4D8D-8986-FD8E731901AE}" srcOrd="1" destOrd="0" presId="urn:microsoft.com/office/officeart/2005/8/layout/hierarchy2"/>
    <dgm:cxn modelId="{23557920-0438-4D2F-B201-60513363871E}" type="presOf" srcId="{A563BE08-8503-4C9D-9243-548E3A7E24B0}" destId="{AF0047F6-97A3-4A45-BFF4-A9117814EDB3}" srcOrd="0" destOrd="0" presId="urn:microsoft.com/office/officeart/2005/8/layout/hierarchy2"/>
    <dgm:cxn modelId="{10C0AD24-844D-4833-88F2-B13C014D08E5}" srcId="{CC18B032-736F-40AD-BEC1-B62861BD7046}" destId="{A6DA639C-C769-4DC0-9D84-509815F5C573}" srcOrd="0" destOrd="0" parTransId="{600103FB-CB69-4F23-9650-6011E0181754}" sibTransId="{91D5850B-ADAF-472F-9781-180EC1A5DF3D}"/>
    <dgm:cxn modelId="{B9588030-0AF0-40C4-A3CF-ABAEFB1952AB}" type="presOf" srcId="{A6DA639C-C769-4DC0-9D84-509815F5C573}" destId="{20CB8B59-77D6-4B74-A8B2-F893B185320A}" srcOrd="0" destOrd="0" presId="urn:microsoft.com/office/officeart/2005/8/layout/hierarchy2"/>
    <dgm:cxn modelId="{22BAB537-3377-4F26-9D3D-2228B9C49686}" srcId="{5DE4C925-3237-4F31-A331-AB9CCF8D23D7}" destId="{4DE62E78-0FC4-4BED-B13F-DA7C00BB1C8D}" srcOrd="0" destOrd="0" parTransId="{15B76D77-927C-453C-B0C8-F46AE2608E87}" sibTransId="{319F97F6-3561-407B-8F4B-11BBC891770B}"/>
    <dgm:cxn modelId="{73252338-3C57-40D1-8B8A-D9CA03BA544D}" type="presOf" srcId="{F3DB0EE4-6551-4F8D-AAC4-28D4124AA57A}" destId="{D32B891F-767E-48F3-AD00-8A9025E2779D}" srcOrd="0" destOrd="0" presId="urn:microsoft.com/office/officeart/2005/8/layout/hierarchy2"/>
    <dgm:cxn modelId="{E5F2EA5D-E996-42E6-ABC0-A08A8CFD8620}" type="presOf" srcId="{2FE3CEB8-BACC-461E-9C1B-58D2C3CA5B0D}" destId="{C538E04D-E5E3-42CB-A9A1-D990A652DB79}" srcOrd="0" destOrd="0" presId="urn:microsoft.com/office/officeart/2005/8/layout/hierarchy2"/>
    <dgm:cxn modelId="{35E85C60-27A6-4974-98FD-882CA9B5FDD5}" type="presOf" srcId="{403369F7-B962-4A9D-BA8F-C4DBFBAE4819}" destId="{6987D7DC-BF13-45F5-ABEE-C24E4F507C8D}" srcOrd="0" destOrd="0" presId="urn:microsoft.com/office/officeart/2005/8/layout/hierarchy2"/>
    <dgm:cxn modelId="{70622E62-85A0-452A-8308-65A03CF953CC}" srcId="{6EAF2890-2B1C-477C-941A-BE1240AD4AD9}" destId="{B2CC70E2-4F86-4579-B6EE-1BF8C95AFA55}" srcOrd="2" destOrd="0" parTransId="{A318DDF5-86AC-4DFA-8FCC-CAEBA5EF378B}" sibTransId="{9F252FDC-1FEF-4172-8FD5-72E91E5049A3}"/>
    <dgm:cxn modelId="{7D0FF764-E0D7-4449-9B5E-FF092E60038E}" type="presOf" srcId="{600103FB-CB69-4F23-9650-6011E0181754}" destId="{EB2100AF-1F6D-450F-9427-9B0F57AC45BC}" srcOrd="0" destOrd="0" presId="urn:microsoft.com/office/officeart/2005/8/layout/hierarchy2"/>
    <dgm:cxn modelId="{4F87D149-ECF2-42A3-B649-0C0428B0B9CB}" type="presOf" srcId="{15B76D77-927C-453C-B0C8-F46AE2608E87}" destId="{D6295A90-910E-42AA-953E-9C66661DA196}" srcOrd="0" destOrd="0" presId="urn:microsoft.com/office/officeart/2005/8/layout/hierarchy2"/>
    <dgm:cxn modelId="{17A1086A-9751-4D44-A497-C340822E03B3}" srcId="{1C021E9F-2721-4BD8-9274-EA006A170C68}" destId="{553F0765-08AC-49CF-96CC-3300F0FB7E66}" srcOrd="0" destOrd="0" parTransId="{80AA5A5A-F7FA-4E15-A196-A874AF82CA0B}" sibTransId="{363D6329-FF2C-4D2F-BC4B-4B2A8D36B223}"/>
    <dgm:cxn modelId="{1C04CF4A-CA38-4B5B-B46B-B8C247E19C5C}" type="presOf" srcId="{A563BE08-8503-4C9D-9243-548E3A7E24B0}" destId="{CCF99805-F49B-40A0-A16E-442CEFFF3A96}" srcOrd="1" destOrd="0" presId="urn:microsoft.com/office/officeart/2005/8/layout/hierarchy2"/>
    <dgm:cxn modelId="{22783C6C-A988-47F2-8698-F744A75F9551}" type="presOf" srcId="{80AA5A5A-F7FA-4E15-A196-A874AF82CA0B}" destId="{EFA100C8-4326-47F9-9A02-90CAFBECC47B}" srcOrd="1" destOrd="0" presId="urn:microsoft.com/office/officeart/2005/8/layout/hierarchy2"/>
    <dgm:cxn modelId="{83AE876F-4BF1-4E15-A172-1222C9A17649}" type="presOf" srcId="{5DE4C925-3237-4F31-A331-AB9CCF8D23D7}" destId="{7AF16DC0-D742-4C39-B77C-61C8749C1419}" srcOrd="0" destOrd="0" presId="urn:microsoft.com/office/officeart/2005/8/layout/hierarchy2"/>
    <dgm:cxn modelId="{32D32354-7F45-4109-8BA6-01A7697A2E99}" type="presOf" srcId="{A318DDF5-86AC-4DFA-8FCC-CAEBA5EF378B}" destId="{F46B135B-5982-4FE0-A6C8-5DFB80A5772E}" srcOrd="1" destOrd="0" presId="urn:microsoft.com/office/officeart/2005/8/layout/hierarchy2"/>
    <dgm:cxn modelId="{2A927D75-899A-43BD-9E4B-B95186F797E3}" type="presOf" srcId="{78ABC36B-3751-4A6A-A26C-EB75AC4B4DD7}" destId="{68CB5994-1390-4124-BAA3-B359E171225F}" srcOrd="1" destOrd="0" presId="urn:microsoft.com/office/officeart/2005/8/layout/hierarchy2"/>
    <dgm:cxn modelId="{3C26E276-7040-402D-B247-9DFC5883B7DB}" srcId="{F3DB0EE4-6551-4F8D-AAC4-28D4124AA57A}" destId="{CC18B032-736F-40AD-BEC1-B62861BD7046}" srcOrd="0" destOrd="0" parTransId="{A563BE08-8503-4C9D-9243-548E3A7E24B0}" sibTransId="{8B668CF1-5DAF-464D-BF41-7378259F5A6E}"/>
    <dgm:cxn modelId="{01BB527C-9092-4131-B6F3-0CFDA593EA97}" srcId="{6EAF2890-2B1C-477C-941A-BE1240AD4AD9}" destId="{F3DB0EE4-6551-4F8D-AAC4-28D4124AA57A}" srcOrd="0" destOrd="0" parTransId="{15231953-6320-4759-A977-7DD4C0B20DC2}" sibTransId="{D5C3BF10-A1A0-43B6-981E-77634D3010A6}"/>
    <dgm:cxn modelId="{3C423B82-D95B-4A84-AE8F-5BBB5CD77F56}" type="presOf" srcId="{B2CC70E2-4F86-4579-B6EE-1BF8C95AFA55}" destId="{0D986020-6A57-4E4F-8B54-E25243FA59DE}" srcOrd="0" destOrd="0" presId="urn:microsoft.com/office/officeart/2005/8/layout/hierarchy2"/>
    <dgm:cxn modelId="{0C2D0E93-28EF-423F-916A-03949C9F7F6C}" type="presOf" srcId="{2FE3CEB8-BACC-461E-9C1B-58D2C3CA5B0D}" destId="{DEA13D0D-27E3-49F3-A619-9E0E3FF85078}" srcOrd="1" destOrd="0" presId="urn:microsoft.com/office/officeart/2005/8/layout/hierarchy2"/>
    <dgm:cxn modelId="{CF0DE597-2AFD-4A76-9D9D-01A1D142619E}" type="presOf" srcId="{78ABC36B-3751-4A6A-A26C-EB75AC4B4DD7}" destId="{A32C3422-7C7D-4F73-B3CE-E30BCB1CA580}" srcOrd="0" destOrd="0" presId="urn:microsoft.com/office/officeart/2005/8/layout/hierarchy2"/>
    <dgm:cxn modelId="{305A63A5-176E-4D38-A0E0-86CAB730085B}" srcId="{6EAF2890-2B1C-477C-941A-BE1240AD4AD9}" destId="{1C021E9F-2721-4BD8-9274-EA006A170C68}" srcOrd="1" destOrd="0" parTransId="{3CE30084-C3D6-494C-AA2D-199148488D76}" sibTransId="{B033B242-A5A8-4F56-9B31-8A73C2205D12}"/>
    <dgm:cxn modelId="{35325EA7-1F2A-4617-A6B3-9D482E631979}" type="presOf" srcId="{CC18B032-736F-40AD-BEC1-B62861BD7046}" destId="{F1497990-9B92-448E-8387-51A53604D650}" srcOrd="0" destOrd="0" presId="urn:microsoft.com/office/officeart/2005/8/layout/hierarchy2"/>
    <dgm:cxn modelId="{941EEEB7-809E-4513-ACCE-B47554158BAE}" type="presOf" srcId="{3CE30084-C3D6-494C-AA2D-199148488D76}" destId="{3F9B364B-2002-4261-A49E-A941C95DF8D1}" srcOrd="1" destOrd="0" presId="urn:microsoft.com/office/officeart/2005/8/layout/hierarchy2"/>
    <dgm:cxn modelId="{4ED300D0-1B7B-4C24-A385-07F06C4F44E5}" type="presOf" srcId="{4DE62E78-0FC4-4BED-B13F-DA7C00BB1C8D}" destId="{046A3112-1BE7-4D4E-87EC-6ED74AAE4B94}" srcOrd="0" destOrd="0" presId="urn:microsoft.com/office/officeart/2005/8/layout/hierarchy2"/>
    <dgm:cxn modelId="{844366D4-2F65-459A-9378-F06D98F7E368}" srcId="{E80C5B18-4FF3-4EAB-A238-430E8FEE76F8}" destId="{6EAF2890-2B1C-477C-941A-BE1240AD4AD9}" srcOrd="0" destOrd="0" parTransId="{C5DCF7E3-C594-4D71-869D-C20D7F159AC9}" sibTransId="{23B968A3-8900-4F64-B254-C257E07B7011}"/>
    <dgm:cxn modelId="{E204FCD9-2B69-4348-839A-30ABD62FF03A}" type="presOf" srcId="{553F0765-08AC-49CF-96CC-3300F0FB7E66}" destId="{4A33D2F5-C2A1-4B71-B58C-66860FDE7419}" srcOrd="0" destOrd="0" presId="urn:microsoft.com/office/officeart/2005/8/layout/hierarchy2"/>
    <dgm:cxn modelId="{755BC4E2-96EB-467A-9947-F4045E847EE4}" type="presOf" srcId="{600103FB-CB69-4F23-9650-6011E0181754}" destId="{BA5C2748-D6A4-4DF0-802B-FDEB7EE5E11C}" srcOrd="1" destOrd="0" presId="urn:microsoft.com/office/officeart/2005/8/layout/hierarchy2"/>
    <dgm:cxn modelId="{840DB7E3-9AB7-4372-A269-17B1CBBD72F3}" type="presOf" srcId="{6EAF2890-2B1C-477C-941A-BE1240AD4AD9}" destId="{F86798D2-DF68-4EF7-BBA1-2A102ED6DECA}" srcOrd="0" destOrd="0" presId="urn:microsoft.com/office/officeart/2005/8/layout/hierarchy2"/>
    <dgm:cxn modelId="{CFC020EC-04D6-41F5-8F82-107ED0187FF6}" type="presOf" srcId="{80AA5A5A-F7FA-4E15-A196-A874AF82CA0B}" destId="{3D1ED2E8-D417-48EC-BC60-8CA461D20948}" srcOrd="0" destOrd="0" presId="urn:microsoft.com/office/officeart/2005/8/layout/hierarchy2"/>
    <dgm:cxn modelId="{7EEE07ED-4323-4B6E-AC72-7FCBE211CCCA}" srcId="{553F0765-08AC-49CF-96CC-3300F0FB7E66}" destId="{403369F7-B962-4A9D-BA8F-C4DBFBAE4819}" srcOrd="0" destOrd="0" parTransId="{78ABC36B-3751-4A6A-A26C-EB75AC4B4DD7}" sibTransId="{1F67F82C-07A2-49A8-8494-EF41D7431DCC}"/>
    <dgm:cxn modelId="{FB2AF9F3-10F0-41E8-B6F2-843604D9CE1E}" type="presOf" srcId="{E80C5B18-4FF3-4EAB-A238-430E8FEE76F8}" destId="{6E9B4AC2-CCB2-4092-AE0A-97B40E4F24D7}" srcOrd="0" destOrd="0" presId="urn:microsoft.com/office/officeart/2005/8/layout/hierarchy2"/>
    <dgm:cxn modelId="{B94AA1FA-0EF1-4617-B694-37B45519B8A9}" type="presOf" srcId="{A318DDF5-86AC-4DFA-8FCC-CAEBA5EF378B}" destId="{C6360AD1-0523-4369-A505-A8D8FAD4A825}" srcOrd="0" destOrd="0" presId="urn:microsoft.com/office/officeart/2005/8/layout/hierarchy2"/>
    <dgm:cxn modelId="{55445DFD-ABC7-4E93-B398-D9B63DFCE18A}" type="presOf" srcId="{15231953-6320-4759-A977-7DD4C0B20DC2}" destId="{9EDD6E6D-9FCF-4D2D-82B9-AA99747CD3C0}" srcOrd="0" destOrd="0" presId="urn:microsoft.com/office/officeart/2005/8/layout/hierarchy2"/>
    <dgm:cxn modelId="{78A6576C-034B-465D-BE6A-2BEFE3396833}" type="presParOf" srcId="{6E9B4AC2-CCB2-4092-AE0A-97B40E4F24D7}" destId="{B75AFF37-7453-4CE5-A635-EF2D5677D3DE}" srcOrd="0" destOrd="0" presId="urn:microsoft.com/office/officeart/2005/8/layout/hierarchy2"/>
    <dgm:cxn modelId="{18585FC2-C095-41E4-ACA7-B5A8B21A3189}" type="presParOf" srcId="{B75AFF37-7453-4CE5-A635-EF2D5677D3DE}" destId="{F86798D2-DF68-4EF7-BBA1-2A102ED6DECA}" srcOrd="0" destOrd="0" presId="urn:microsoft.com/office/officeart/2005/8/layout/hierarchy2"/>
    <dgm:cxn modelId="{A38374C1-9F73-4BFA-845F-45D38F55A4E4}" type="presParOf" srcId="{B75AFF37-7453-4CE5-A635-EF2D5677D3DE}" destId="{B5714C88-D9DC-421A-A05F-044B1EDC1089}" srcOrd="1" destOrd="0" presId="urn:microsoft.com/office/officeart/2005/8/layout/hierarchy2"/>
    <dgm:cxn modelId="{1CF9FD7A-7D3B-4221-B168-595118F570E3}" type="presParOf" srcId="{B5714C88-D9DC-421A-A05F-044B1EDC1089}" destId="{9EDD6E6D-9FCF-4D2D-82B9-AA99747CD3C0}" srcOrd="0" destOrd="0" presId="urn:microsoft.com/office/officeart/2005/8/layout/hierarchy2"/>
    <dgm:cxn modelId="{C5859868-6AB0-4B63-95DB-B5459657A79E}" type="presParOf" srcId="{9EDD6E6D-9FCF-4D2D-82B9-AA99747CD3C0}" destId="{0A5E8CD8-9562-4D8D-8986-FD8E731901AE}" srcOrd="0" destOrd="0" presId="urn:microsoft.com/office/officeart/2005/8/layout/hierarchy2"/>
    <dgm:cxn modelId="{1186F79F-B3A4-47F3-A49C-6FD0F17AACF0}" type="presParOf" srcId="{B5714C88-D9DC-421A-A05F-044B1EDC1089}" destId="{D32429EF-7644-48ED-AC79-287A2452FFB2}" srcOrd="1" destOrd="0" presId="urn:microsoft.com/office/officeart/2005/8/layout/hierarchy2"/>
    <dgm:cxn modelId="{184DF2AA-0CF1-4D6A-8B3D-B70E8DDDC6B5}" type="presParOf" srcId="{D32429EF-7644-48ED-AC79-287A2452FFB2}" destId="{D32B891F-767E-48F3-AD00-8A9025E2779D}" srcOrd="0" destOrd="0" presId="urn:microsoft.com/office/officeart/2005/8/layout/hierarchy2"/>
    <dgm:cxn modelId="{3F0F72CF-B486-4239-85C7-B0F9B09E59B3}" type="presParOf" srcId="{D32429EF-7644-48ED-AC79-287A2452FFB2}" destId="{B7750A55-5F5A-4B7C-B9E8-61E1DF88A340}" srcOrd="1" destOrd="0" presId="urn:microsoft.com/office/officeart/2005/8/layout/hierarchy2"/>
    <dgm:cxn modelId="{1981047A-EBB6-4021-9F0F-EC8812D9AA0E}" type="presParOf" srcId="{B7750A55-5F5A-4B7C-B9E8-61E1DF88A340}" destId="{AF0047F6-97A3-4A45-BFF4-A9117814EDB3}" srcOrd="0" destOrd="0" presId="urn:microsoft.com/office/officeart/2005/8/layout/hierarchy2"/>
    <dgm:cxn modelId="{767A0182-FF3A-4224-B823-BEACF2FCDB74}" type="presParOf" srcId="{AF0047F6-97A3-4A45-BFF4-A9117814EDB3}" destId="{CCF99805-F49B-40A0-A16E-442CEFFF3A96}" srcOrd="0" destOrd="0" presId="urn:microsoft.com/office/officeart/2005/8/layout/hierarchy2"/>
    <dgm:cxn modelId="{01233983-FE51-4823-97A3-15088C10D173}" type="presParOf" srcId="{B7750A55-5F5A-4B7C-B9E8-61E1DF88A340}" destId="{A5D4926A-F2D4-48AF-B2A7-13100F6567F2}" srcOrd="1" destOrd="0" presId="urn:microsoft.com/office/officeart/2005/8/layout/hierarchy2"/>
    <dgm:cxn modelId="{88DF57B8-EF1C-407C-AED5-9C9293ED4CC3}" type="presParOf" srcId="{A5D4926A-F2D4-48AF-B2A7-13100F6567F2}" destId="{F1497990-9B92-448E-8387-51A53604D650}" srcOrd="0" destOrd="0" presId="urn:microsoft.com/office/officeart/2005/8/layout/hierarchy2"/>
    <dgm:cxn modelId="{E136943F-E6B5-46EA-8BB9-C265C71B6FB0}" type="presParOf" srcId="{A5D4926A-F2D4-48AF-B2A7-13100F6567F2}" destId="{02A57FEF-2D8C-4D4E-8647-6388B86AAB95}" srcOrd="1" destOrd="0" presId="urn:microsoft.com/office/officeart/2005/8/layout/hierarchy2"/>
    <dgm:cxn modelId="{C875CC30-8965-4938-84F1-C629DC2F317A}" type="presParOf" srcId="{02A57FEF-2D8C-4D4E-8647-6388B86AAB95}" destId="{EB2100AF-1F6D-450F-9427-9B0F57AC45BC}" srcOrd="0" destOrd="0" presId="urn:microsoft.com/office/officeart/2005/8/layout/hierarchy2"/>
    <dgm:cxn modelId="{51B228E7-EDB9-4B24-A514-C3012527B5E2}" type="presParOf" srcId="{EB2100AF-1F6D-450F-9427-9B0F57AC45BC}" destId="{BA5C2748-D6A4-4DF0-802B-FDEB7EE5E11C}" srcOrd="0" destOrd="0" presId="urn:microsoft.com/office/officeart/2005/8/layout/hierarchy2"/>
    <dgm:cxn modelId="{16895CCC-9C7D-42DB-8C99-292D0820E7E7}" type="presParOf" srcId="{02A57FEF-2D8C-4D4E-8647-6388B86AAB95}" destId="{DC44BF48-3DE3-431A-983F-E7C67CEC33AA}" srcOrd="1" destOrd="0" presId="urn:microsoft.com/office/officeart/2005/8/layout/hierarchy2"/>
    <dgm:cxn modelId="{406152E8-BACE-43AE-B5FA-12113DC489D6}" type="presParOf" srcId="{DC44BF48-3DE3-431A-983F-E7C67CEC33AA}" destId="{20CB8B59-77D6-4B74-A8B2-F893B185320A}" srcOrd="0" destOrd="0" presId="urn:microsoft.com/office/officeart/2005/8/layout/hierarchy2"/>
    <dgm:cxn modelId="{93B12369-8D3C-4B23-8ED7-C4219A4EEBCE}" type="presParOf" srcId="{DC44BF48-3DE3-431A-983F-E7C67CEC33AA}" destId="{783A4AF3-7E80-443E-86F2-B400D14DA7E8}" srcOrd="1" destOrd="0" presId="urn:microsoft.com/office/officeart/2005/8/layout/hierarchy2"/>
    <dgm:cxn modelId="{EE93EA69-3807-4E3D-8F56-AF417FF5ACD3}" type="presParOf" srcId="{B5714C88-D9DC-421A-A05F-044B1EDC1089}" destId="{D7A91D73-60D7-409D-9F58-7A7AD4B0F650}" srcOrd="2" destOrd="0" presId="urn:microsoft.com/office/officeart/2005/8/layout/hierarchy2"/>
    <dgm:cxn modelId="{17790297-25C1-40AD-B1C6-5C7555731293}" type="presParOf" srcId="{D7A91D73-60D7-409D-9F58-7A7AD4B0F650}" destId="{3F9B364B-2002-4261-A49E-A941C95DF8D1}" srcOrd="0" destOrd="0" presId="urn:microsoft.com/office/officeart/2005/8/layout/hierarchy2"/>
    <dgm:cxn modelId="{3413F64C-8AA3-4730-B258-775AD7B51FE0}" type="presParOf" srcId="{B5714C88-D9DC-421A-A05F-044B1EDC1089}" destId="{A79ABC50-4A92-4C51-BA59-29E5ACAC2D35}" srcOrd="3" destOrd="0" presId="urn:microsoft.com/office/officeart/2005/8/layout/hierarchy2"/>
    <dgm:cxn modelId="{F8B273F9-8ED0-447A-9AAD-78D186AA5325}" type="presParOf" srcId="{A79ABC50-4A92-4C51-BA59-29E5ACAC2D35}" destId="{1F9AF78E-171E-4F55-B6EF-A116E353FAFD}" srcOrd="0" destOrd="0" presId="urn:microsoft.com/office/officeart/2005/8/layout/hierarchy2"/>
    <dgm:cxn modelId="{24C46AB4-8A28-4A00-83CF-7EA8374B37E2}" type="presParOf" srcId="{A79ABC50-4A92-4C51-BA59-29E5ACAC2D35}" destId="{F5D92B4D-9BA6-4BF3-B291-05F23996EEBA}" srcOrd="1" destOrd="0" presId="urn:microsoft.com/office/officeart/2005/8/layout/hierarchy2"/>
    <dgm:cxn modelId="{4FED231C-5470-404C-99EF-5173267320E6}" type="presParOf" srcId="{F5D92B4D-9BA6-4BF3-B291-05F23996EEBA}" destId="{3D1ED2E8-D417-48EC-BC60-8CA461D20948}" srcOrd="0" destOrd="0" presId="urn:microsoft.com/office/officeart/2005/8/layout/hierarchy2"/>
    <dgm:cxn modelId="{623125EB-86E8-4605-8D3D-69699AD8F235}" type="presParOf" srcId="{3D1ED2E8-D417-48EC-BC60-8CA461D20948}" destId="{EFA100C8-4326-47F9-9A02-90CAFBECC47B}" srcOrd="0" destOrd="0" presId="urn:microsoft.com/office/officeart/2005/8/layout/hierarchy2"/>
    <dgm:cxn modelId="{672B831D-799E-4223-AD2A-7C2649D050F1}" type="presParOf" srcId="{F5D92B4D-9BA6-4BF3-B291-05F23996EEBA}" destId="{764A2638-641B-413D-A43A-6432208B6FF5}" srcOrd="1" destOrd="0" presId="urn:microsoft.com/office/officeart/2005/8/layout/hierarchy2"/>
    <dgm:cxn modelId="{50AB65BA-F5CF-49E8-AC70-D1583EA9E9AA}" type="presParOf" srcId="{764A2638-641B-413D-A43A-6432208B6FF5}" destId="{4A33D2F5-C2A1-4B71-B58C-66860FDE7419}" srcOrd="0" destOrd="0" presId="urn:microsoft.com/office/officeart/2005/8/layout/hierarchy2"/>
    <dgm:cxn modelId="{75E5EF5A-BABC-4892-B26F-F372C6BF1A6B}" type="presParOf" srcId="{764A2638-641B-413D-A43A-6432208B6FF5}" destId="{253B0B9C-EC4E-4788-9628-2B7B8EEC50EA}" srcOrd="1" destOrd="0" presId="urn:microsoft.com/office/officeart/2005/8/layout/hierarchy2"/>
    <dgm:cxn modelId="{E280D8DA-869D-468C-B3E4-6DB0B1328543}" type="presParOf" srcId="{253B0B9C-EC4E-4788-9628-2B7B8EEC50EA}" destId="{A32C3422-7C7D-4F73-B3CE-E30BCB1CA580}" srcOrd="0" destOrd="0" presId="urn:microsoft.com/office/officeart/2005/8/layout/hierarchy2"/>
    <dgm:cxn modelId="{D9877CBE-13D3-4023-B9DA-E885E8042E4B}" type="presParOf" srcId="{A32C3422-7C7D-4F73-B3CE-E30BCB1CA580}" destId="{68CB5994-1390-4124-BAA3-B359E171225F}" srcOrd="0" destOrd="0" presId="urn:microsoft.com/office/officeart/2005/8/layout/hierarchy2"/>
    <dgm:cxn modelId="{F0442D38-E883-44F3-A47F-F12D0151A2D8}" type="presParOf" srcId="{253B0B9C-EC4E-4788-9628-2B7B8EEC50EA}" destId="{ABB3DC32-76F3-4679-A019-BE8B3E62C028}" srcOrd="1" destOrd="0" presId="urn:microsoft.com/office/officeart/2005/8/layout/hierarchy2"/>
    <dgm:cxn modelId="{3D688B1E-E07E-4FB2-8374-D5BF0E8AB504}" type="presParOf" srcId="{ABB3DC32-76F3-4679-A019-BE8B3E62C028}" destId="{6987D7DC-BF13-45F5-ABEE-C24E4F507C8D}" srcOrd="0" destOrd="0" presId="urn:microsoft.com/office/officeart/2005/8/layout/hierarchy2"/>
    <dgm:cxn modelId="{DCFDD6A7-4FA1-4D41-86B8-452801AA34BA}" type="presParOf" srcId="{ABB3DC32-76F3-4679-A019-BE8B3E62C028}" destId="{9155AC79-7358-4F4A-9AD3-2B48915AD8B0}" srcOrd="1" destOrd="0" presId="urn:microsoft.com/office/officeart/2005/8/layout/hierarchy2"/>
    <dgm:cxn modelId="{6B2FEF2C-A657-407D-884E-A000FD51752E}" type="presParOf" srcId="{B5714C88-D9DC-421A-A05F-044B1EDC1089}" destId="{C6360AD1-0523-4369-A505-A8D8FAD4A825}" srcOrd="4" destOrd="0" presId="urn:microsoft.com/office/officeart/2005/8/layout/hierarchy2"/>
    <dgm:cxn modelId="{0B4AD13C-676F-4788-B46C-86FAC2B838A2}" type="presParOf" srcId="{C6360AD1-0523-4369-A505-A8D8FAD4A825}" destId="{F46B135B-5982-4FE0-A6C8-5DFB80A5772E}" srcOrd="0" destOrd="0" presId="urn:microsoft.com/office/officeart/2005/8/layout/hierarchy2"/>
    <dgm:cxn modelId="{F1699F6D-12BA-4E57-A3A0-C1E7084C5B40}" type="presParOf" srcId="{B5714C88-D9DC-421A-A05F-044B1EDC1089}" destId="{39ABDA12-5508-4173-AD07-953D55F02479}" srcOrd="5" destOrd="0" presId="urn:microsoft.com/office/officeart/2005/8/layout/hierarchy2"/>
    <dgm:cxn modelId="{26A5028C-4B4B-42A3-A6D7-7CD75E310F9C}" type="presParOf" srcId="{39ABDA12-5508-4173-AD07-953D55F02479}" destId="{0D986020-6A57-4E4F-8B54-E25243FA59DE}" srcOrd="0" destOrd="0" presId="urn:microsoft.com/office/officeart/2005/8/layout/hierarchy2"/>
    <dgm:cxn modelId="{357A7A1C-A3CB-4BFE-B1C6-786D99000D56}" type="presParOf" srcId="{39ABDA12-5508-4173-AD07-953D55F02479}" destId="{3953833B-6A08-476B-A559-942F3BDC1933}" srcOrd="1" destOrd="0" presId="urn:microsoft.com/office/officeart/2005/8/layout/hierarchy2"/>
    <dgm:cxn modelId="{48C57DF8-80A0-4B83-9D04-F96D84DAFBDD}" type="presParOf" srcId="{3953833B-6A08-476B-A559-942F3BDC1933}" destId="{C538E04D-E5E3-42CB-A9A1-D990A652DB79}" srcOrd="0" destOrd="0" presId="urn:microsoft.com/office/officeart/2005/8/layout/hierarchy2"/>
    <dgm:cxn modelId="{2D3964F7-5121-48FA-B341-FDCC3CEDA4EF}" type="presParOf" srcId="{C538E04D-E5E3-42CB-A9A1-D990A652DB79}" destId="{DEA13D0D-27E3-49F3-A619-9E0E3FF85078}" srcOrd="0" destOrd="0" presId="urn:microsoft.com/office/officeart/2005/8/layout/hierarchy2"/>
    <dgm:cxn modelId="{BB705008-31BD-4D8E-B0BA-7C6D6C434879}" type="presParOf" srcId="{3953833B-6A08-476B-A559-942F3BDC1933}" destId="{3DE31485-E187-4DB7-B3EB-66852E89FA27}" srcOrd="1" destOrd="0" presId="urn:microsoft.com/office/officeart/2005/8/layout/hierarchy2"/>
    <dgm:cxn modelId="{F3670C5F-7FCC-4692-8632-63D3DBF942DB}" type="presParOf" srcId="{3DE31485-E187-4DB7-B3EB-66852E89FA27}" destId="{7AF16DC0-D742-4C39-B77C-61C8749C1419}" srcOrd="0" destOrd="0" presId="urn:microsoft.com/office/officeart/2005/8/layout/hierarchy2"/>
    <dgm:cxn modelId="{13104B92-4C01-424E-931C-EBA8F88FBFE2}" type="presParOf" srcId="{3DE31485-E187-4DB7-B3EB-66852E89FA27}" destId="{95644BFB-62DD-4470-A63E-18387AFE5D81}" srcOrd="1" destOrd="0" presId="urn:microsoft.com/office/officeart/2005/8/layout/hierarchy2"/>
    <dgm:cxn modelId="{356F4BB2-D4CD-4FA4-B210-A945A772015F}" type="presParOf" srcId="{95644BFB-62DD-4470-A63E-18387AFE5D81}" destId="{D6295A90-910E-42AA-953E-9C66661DA196}" srcOrd="0" destOrd="0" presId="urn:microsoft.com/office/officeart/2005/8/layout/hierarchy2"/>
    <dgm:cxn modelId="{E0F10F8F-68DB-42AA-B963-93416573B7A7}" type="presParOf" srcId="{D6295A90-910E-42AA-953E-9C66661DA196}" destId="{AB23A34D-6D19-49CC-9194-83274EF73600}" srcOrd="0" destOrd="0" presId="urn:microsoft.com/office/officeart/2005/8/layout/hierarchy2"/>
    <dgm:cxn modelId="{A6429014-3731-4B39-892D-847DFB926ED4}" type="presParOf" srcId="{95644BFB-62DD-4470-A63E-18387AFE5D81}" destId="{F7E1D3B3-DAF1-4B5E-B330-927554D75461}" srcOrd="1" destOrd="0" presId="urn:microsoft.com/office/officeart/2005/8/layout/hierarchy2"/>
    <dgm:cxn modelId="{B4E02BCD-ADA7-4662-BAB3-D7871A68552A}" type="presParOf" srcId="{F7E1D3B3-DAF1-4B5E-B330-927554D75461}" destId="{046A3112-1BE7-4D4E-87EC-6ED74AAE4B94}" srcOrd="0" destOrd="0" presId="urn:microsoft.com/office/officeart/2005/8/layout/hierarchy2"/>
    <dgm:cxn modelId="{80029E0E-19A9-4A1B-BD1D-45983EB177E8}" type="presParOf" srcId="{F7E1D3B3-DAF1-4B5E-B330-927554D75461}" destId="{7223F41C-7562-45C9-92DA-F581D675D306}"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C42A2-EBC5-4D17-B2B9-2CF33CDC2CF1}">
      <dsp:nvSpPr>
        <dsp:cNvPr id="0" name=""/>
        <dsp:cNvSpPr/>
      </dsp:nvSpPr>
      <dsp:spPr>
        <a:xfrm>
          <a:off x="979588" y="741"/>
          <a:ext cx="1163308" cy="581654"/>
        </a:xfrm>
        <a:prstGeom prst="roundRect">
          <a:avLst>
            <a:gd name="adj" fmla="val 10000"/>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Standards</a:t>
          </a:r>
        </a:p>
      </dsp:txBody>
      <dsp:txXfrm>
        <a:off x="996624" y="17777"/>
        <a:ext cx="1129236" cy="547582"/>
      </dsp:txXfrm>
    </dsp:sp>
    <dsp:sp modelId="{07C3898C-45FE-40FA-880D-47DD3152A0B3}">
      <dsp:nvSpPr>
        <dsp:cNvPr id="0" name=""/>
        <dsp:cNvSpPr/>
      </dsp:nvSpPr>
      <dsp:spPr>
        <a:xfrm rot="3600000">
          <a:off x="1738308" y="1021909"/>
          <a:ext cx="606731" cy="203579"/>
        </a:xfrm>
        <a:prstGeom prst="leftRigh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799382" y="1062625"/>
        <a:ext cx="484583" cy="122147"/>
      </dsp:txXfrm>
    </dsp:sp>
    <dsp:sp modelId="{9138BBE0-B956-4820-963D-A81298907352}">
      <dsp:nvSpPr>
        <dsp:cNvPr id="0" name=""/>
        <dsp:cNvSpPr/>
      </dsp:nvSpPr>
      <dsp:spPr>
        <a:xfrm>
          <a:off x="1940450" y="1665002"/>
          <a:ext cx="1163308" cy="581654"/>
        </a:xfrm>
        <a:prstGeom prst="roundRect">
          <a:avLst>
            <a:gd name="adj" fmla="val 10000"/>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Testing</a:t>
          </a:r>
        </a:p>
      </dsp:txBody>
      <dsp:txXfrm>
        <a:off x="1957486" y="1682038"/>
        <a:ext cx="1129236" cy="547582"/>
      </dsp:txXfrm>
    </dsp:sp>
    <dsp:sp modelId="{95859886-BC7B-47B6-82FF-B273035F0E9D}">
      <dsp:nvSpPr>
        <dsp:cNvPr id="0" name=""/>
        <dsp:cNvSpPr/>
      </dsp:nvSpPr>
      <dsp:spPr>
        <a:xfrm rot="10800000">
          <a:off x="1257877" y="1854040"/>
          <a:ext cx="606731" cy="203579"/>
        </a:xfrm>
        <a:prstGeom prst="leftRigh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10800000">
        <a:off x="1318951" y="1894756"/>
        <a:ext cx="484583" cy="122147"/>
      </dsp:txXfrm>
    </dsp:sp>
    <dsp:sp modelId="{6F84731D-8454-4F8C-BB77-95B6C2C2D9EF}">
      <dsp:nvSpPr>
        <dsp:cNvPr id="0" name=""/>
        <dsp:cNvSpPr/>
      </dsp:nvSpPr>
      <dsp:spPr>
        <a:xfrm>
          <a:off x="18726" y="1665002"/>
          <a:ext cx="1163308" cy="581654"/>
        </a:xfrm>
        <a:prstGeom prst="roundRect">
          <a:avLst>
            <a:gd name="adj" fmla="val 10000"/>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Implementation</a:t>
          </a:r>
        </a:p>
      </dsp:txBody>
      <dsp:txXfrm>
        <a:off x="35762" y="1682038"/>
        <a:ext cx="1129236" cy="547582"/>
      </dsp:txXfrm>
    </dsp:sp>
    <dsp:sp modelId="{0A0E406D-8955-47C4-93FB-650684E1C42F}">
      <dsp:nvSpPr>
        <dsp:cNvPr id="0" name=""/>
        <dsp:cNvSpPr/>
      </dsp:nvSpPr>
      <dsp:spPr>
        <a:xfrm rot="18000000">
          <a:off x="777446" y="1021909"/>
          <a:ext cx="606731" cy="203579"/>
        </a:xfrm>
        <a:prstGeom prst="leftRigh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838520" y="1062625"/>
        <a:ext cx="484583" cy="122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C42A2-EBC5-4D17-B2B9-2CF33CDC2CF1}">
      <dsp:nvSpPr>
        <dsp:cNvPr id="0" name=""/>
        <dsp:cNvSpPr/>
      </dsp:nvSpPr>
      <dsp:spPr>
        <a:xfrm>
          <a:off x="1021339" y="145983"/>
          <a:ext cx="1235853" cy="617926"/>
        </a:xfrm>
        <a:prstGeom prst="roundRect">
          <a:avLst>
            <a:gd name="adj" fmla="val 10000"/>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Standards</a:t>
          </a:r>
        </a:p>
      </dsp:txBody>
      <dsp:txXfrm>
        <a:off x="1039437" y="164081"/>
        <a:ext cx="1199657" cy="581730"/>
      </dsp:txXfrm>
    </dsp:sp>
    <dsp:sp modelId="{07C3898C-45FE-40FA-880D-47DD3152A0B3}">
      <dsp:nvSpPr>
        <dsp:cNvPr id="0" name=""/>
        <dsp:cNvSpPr/>
      </dsp:nvSpPr>
      <dsp:spPr>
        <a:xfrm rot="3600000">
          <a:off x="1827334" y="1230944"/>
          <a:ext cx="644775" cy="216274"/>
        </a:xfrm>
        <a:prstGeom prst="leftRigh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892216" y="1274199"/>
        <a:ext cx="515011" cy="129764"/>
      </dsp:txXfrm>
    </dsp:sp>
    <dsp:sp modelId="{9138BBE0-B956-4820-963D-A81298907352}">
      <dsp:nvSpPr>
        <dsp:cNvPr id="0" name=""/>
        <dsp:cNvSpPr/>
      </dsp:nvSpPr>
      <dsp:spPr>
        <a:xfrm>
          <a:off x="2042250" y="1914253"/>
          <a:ext cx="1235853" cy="617926"/>
        </a:xfrm>
        <a:prstGeom prst="roundRect">
          <a:avLst>
            <a:gd name="adj" fmla="val 10000"/>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Testing</a:t>
          </a:r>
        </a:p>
      </dsp:txBody>
      <dsp:txXfrm>
        <a:off x="2060348" y="1932351"/>
        <a:ext cx="1199657" cy="581730"/>
      </dsp:txXfrm>
    </dsp:sp>
    <dsp:sp modelId="{95859886-BC7B-47B6-82FF-B273035F0E9D}">
      <dsp:nvSpPr>
        <dsp:cNvPr id="0" name=""/>
        <dsp:cNvSpPr/>
      </dsp:nvSpPr>
      <dsp:spPr>
        <a:xfrm rot="10800000">
          <a:off x="1316878" y="2115079"/>
          <a:ext cx="644775" cy="216274"/>
        </a:xfrm>
        <a:prstGeom prst="leftRigh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10800000">
        <a:off x="1381760" y="2158334"/>
        <a:ext cx="515011" cy="129764"/>
      </dsp:txXfrm>
    </dsp:sp>
    <dsp:sp modelId="{6F84731D-8454-4F8C-BB77-95B6C2C2D9EF}">
      <dsp:nvSpPr>
        <dsp:cNvPr id="0" name=""/>
        <dsp:cNvSpPr/>
      </dsp:nvSpPr>
      <dsp:spPr>
        <a:xfrm>
          <a:off x="428" y="1914253"/>
          <a:ext cx="1235853" cy="617926"/>
        </a:xfrm>
        <a:prstGeom prst="roundRect">
          <a:avLst>
            <a:gd name="adj" fmla="val 10000"/>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Implementation</a:t>
          </a:r>
        </a:p>
      </dsp:txBody>
      <dsp:txXfrm>
        <a:off x="18526" y="1932351"/>
        <a:ext cx="1199657" cy="581730"/>
      </dsp:txXfrm>
    </dsp:sp>
    <dsp:sp modelId="{0A0E406D-8955-47C4-93FB-650684E1C42F}">
      <dsp:nvSpPr>
        <dsp:cNvPr id="0" name=""/>
        <dsp:cNvSpPr/>
      </dsp:nvSpPr>
      <dsp:spPr>
        <a:xfrm rot="18000000">
          <a:off x="806423" y="1230944"/>
          <a:ext cx="644775" cy="216274"/>
        </a:xfrm>
        <a:prstGeom prst="leftRigh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871305" y="1274199"/>
        <a:ext cx="515011" cy="129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798D2-DF68-4EF7-BBA1-2A102ED6DECA}">
      <dsp:nvSpPr>
        <dsp:cNvPr id="0" name=""/>
        <dsp:cNvSpPr/>
      </dsp:nvSpPr>
      <dsp:spPr>
        <a:xfrm>
          <a:off x="5818" y="1105829"/>
          <a:ext cx="910682" cy="455341"/>
        </a:xfrm>
        <a:prstGeom prst="roundRect">
          <a:avLst>
            <a:gd name="adj" fmla="val 10000"/>
          </a:avLst>
        </a:prstGeom>
        <a:solidFill>
          <a:schemeClr val="accent5">
            <a:lumMod val="5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chemeClr val="bg1"/>
              </a:solidFill>
            </a:rPr>
            <a:t>Vocabulary</a:t>
          </a:r>
        </a:p>
      </dsp:txBody>
      <dsp:txXfrm>
        <a:off x="19154" y="1119165"/>
        <a:ext cx="884010" cy="428669"/>
      </dsp:txXfrm>
    </dsp:sp>
    <dsp:sp modelId="{9EDD6E6D-9FCF-4D2D-82B9-AA99747CD3C0}">
      <dsp:nvSpPr>
        <dsp:cNvPr id="0" name=""/>
        <dsp:cNvSpPr/>
      </dsp:nvSpPr>
      <dsp:spPr>
        <a:xfrm rot="18289469">
          <a:off x="779695" y="1056313"/>
          <a:ext cx="637883" cy="30731"/>
        </a:xfrm>
        <a:custGeom>
          <a:avLst/>
          <a:gdLst/>
          <a:ahLst/>
          <a:cxnLst/>
          <a:rect l="0" t="0" r="0" b="0"/>
          <a:pathLst>
            <a:path>
              <a:moveTo>
                <a:pt x="0" y="15365"/>
              </a:moveTo>
              <a:lnTo>
                <a:pt x="637883" y="1536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1082690" y="1055731"/>
        <a:ext cx="31894" cy="31894"/>
      </dsp:txXfrm>
    </dsp:sp>
    <dsp:sp modelId="{D32B891F-767E-48F3-AD00-8A9025E2779D}">
      <dsp:nvSpPr>
        <dsp:cNvPr id="0" name=""/>
        <dsp:cNvSpPr/>
      </dsp:nvSpPr>
      <dsp:spPr>
        <a:xfrm>
          <a:off x="1280773" y="582187"/>
          <a:ext cx="910682" cy="455341"/>
        </a:xfrm>
        <a:prstGeom prst="roundRect">
          <a:avLst>
            <a:gd name="adj" fmla="val 10000"/>
          </a:avLst>
        </a:prstGeom>
        <a:solidFill>
          <a:schemeClr val="accent5">
            <a:lumMod val="60000"/>
            <a:lumOff val="4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t>Concept Domain</a:t>
          </a:r>
        </a:p>
      </dsp:txBody>
      <dsp:txXfrm>
        <a:off x="1294109" y="595523"/>
        <a:ext cx="884010" cy="428669"/>
      </dsp:txXfrm>
    </dsp:sp>
    <dsp:sp modelId="{AF0047F6-97A3-4A45-BFF4-A9117814EDB3}">
      <dsp:nvSpPr>
        <dsp:cNvPr id="0" name=""/>
        <dsp:cNvSpPr/>
      </dsp:nvSpPr>
      <dsp:spPr>
        <a:xfrm>
          <a:off x="2191455" y="794491"/>
          <a:ext cx="364272" cy="30731"/>
        </a:xfrm>
        <a:custGeom>
          <a:avLst/>
          <a:gdLst/>
          <a:ahLst/>
          <a:cxnLst/>
          <a:rect l="0" t="0" r="0" b="0"/>
          <a:pathLst>
            <a:path>
              <a:moveTo>
                <a:pt x="0" y="15365"/>
              </a:moveTo>
              <a:lnTo>
                <a:pt x="364272" y="153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2364485" y="800750"/>
        <a:ext cx="18213" cy="18213"/>
      </dsp:txXfrm>
    </dsp:sp>
    <dsp:sp modelId="{F1497990-9B92-448E-8387-51A53604D650}">
      <dsp:nvSpPr>
        <dsp:cNvPr id="0" name=""/>
        <dsp:cNvSpPr/>
      </dsp:nvSpPr>
      <dsp:spPr>
        <a:xfrm>
          <a:off x="2555728" y="582187"/>
          <a:ext cx="1010164" cy="455341"/>
        </a:xfrm>
        <a:prstGeom prst="roundRect">
          <a:avLst>
            <a:gd name="adj" fmla="val 10000"/>
          </a:avLst>
        </a:prstGeom>
        <a:solidFill>
          <a:schemeClr val="accent5">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t>Postal Codes</a:t>
          </a:r>
        </a:p>
      </dsp:txBody>
      <dsp:txXfrm>
        <a:off x="2569064" y="595523"/>
        <a:ext cx="983492" cy="428669"/>
      </dsp:txXfrm>
    </dsp:sp>
    <dsp:sp modelId="{EB2100AF-1F6D-450F-9427-9B0F57AC45BC}">
      <dsp:nvSpPr>
        <dsp:cNvPr id="0" name=""/>
        <dsp:cNvSpPr/>
      </dsp:nvSpPr>
      <dsp:spPr>
        <a:xfrm>
          <a:off x="3565893" y="794491"/>
          <a:ext cx="364272" cy="30731"/>
        </a:xfrm>
        <a:custGeom>
          <a:avLst/>
          <a:gdLst/>
          <a:ahLst/>
          <a:cxnLst/>
          <a:rect l="0" t="0" r="0" b="0"/>
          <a:pathLst>
            <a:path>
              <a:moveTo>
                <a:pt x="0" y="15365"/>
              </a:moveTo>
              <a:lnTo>
                <a:pt x="364272" y="153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3738923" y="800750"/>
        <a:ext cx="18213" cy="18213"/>
      </dsp:txXfrm>
    </dsp:sp>
    <dsp:sp modelId="{20CB8B59-77D6-4B74-A8B2-F893B185320A}">
      <dsp:nvSpPr>
        <dsp:cNvPr id="0" name=""/>
        <dsp:cNvSpPr/>
      </dsp:nvSpPr>
      <dsp:spPr>
        <a:xfrm>
          <a:off x="3930166" y="582187"/>
          <a:ext cx="3988814" cy="455341"/>
        </a:xfrm>
        <a:prstGeom prst="roundRect">
          <a:avLst>
            <a:gd name="adj" fmla="val 10000"/>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985" rIns="6985" bIns="6985" numCol="1" spcCol="1270" anchor="ctr" anchorCtr="0">
          <a:noAutofit/>
        </a:bodyPr>
        <a:lstStyle/>
        <a:p>
          <a:pPr marL="0" lvl="0" indent="0" algn="l" defTabSz="466725">
            <a:lnSpc>
              <a:spcPct val="90000"/>
            </a:lnSpc>
            <a:spcBef>
              <a:spcPct val="0"/>
            </a:spcBef>
            <a:spcAft>
              <a:spcPct val="35000"/>
            </a:spcAft>
            <a:buNone/>
          </a:pPr>
          <a:r>
            <a:rPr lang="en-US" sz="1050" kern="1200" dirty="0"/>
            <a:t>No specific codes given; the semantics of the concept is given. General postal code concept—the specifics are not given—could be for US, Germany, Canada, etc.</a:t>
          </a:r>
        </a:p>
      </dsp:txBody>
      <dsp:txXfrm>
        <a:off x="3943502" y="595523"/>
        <a:ext cx="3962142" cy="428669"/>
      </dsp:txXfrm>
    </dsp:sp>
    <dsp:sp modelId="{D7A91D73-60D7-409D-9F58-7A7AD4B0F650}">
      <dsp:nvSpPr>
        <dsp:cNvPr id="0" name=""/>
        <dsp:cNvSpPr/>
      </dsp:nvSpPr>
      <dsp:spPr>
        <a:xfrm>
          <a:off x="916500" y="1318134"/>
          <a:ext cx="364272" cy="30731"/>
        </a:xfrm>
        <a:custGeom>
          <a:avLst/>
          <a:gdLst/>
          <a:ahLst/>
          <a:cxnLst/>
          <a:rect l="0" t="0" r="0" b="0"/>
          <a:pathLst>
            <a:path>
              <a:moveTo>
                <a:pt x="0" y="15365"/>
              </a:moveTo>
              <a:lnTo>
                <a:pt x="364272" y="1536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1089530" y="1324393"/>
        <a:ext cx="18213" cy="18213"/>
      </dsp:txXfrm>
    </dsp:sp>
    <dsp:sp modelId="{1F9AF78E-171E-4F55-B6EF-A116E353FAFD}">
      <dsp:nvSpPr>
        <dsp:cNvPr id="0" name=""/>
        <dsp:cNvSpPr/>
      </dsp:nvSpPr>
      <dsp:spPr>
        <a:xfrm>
          <a:off x="1280773" y="1105829"/>
          <a:ext cx="910682" cy="455341"/>
        </a:xfrm>
        <a:prstGeom prst="roundRect">
          <a:avLst>
            <a:gd name="adj" fmla="val 10000"/>
          </a:avLst>
        </a:prstGeom>
        <a:solidFill>
          <a:schemeClr val="accent5">
            <a:lumMod val="60000"/>
            <a:lumOff val="4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t>Code System</a:t>
          </a:r>
        </a:p>
      </dsp:txBody>
      <dsp:txXfrm>
        <a:off x="1294109" y="1119165"/>
        <a:ext cx="884010" cy="428669"/>
      </dsp:txXfrm>
    </dsp:sp>
    <dsp:sp modelId="{3D1ED2E8-D417-48EC-BC60-8CA461D20948}">
      <dsp:nvSpPr>
        <dsp:cNvPr id="0" name=""/>
        <dsp:cNvSpPr/>
      </dsp:nvSpPr>
      <dsp:spPr>
        <a:xfrm>
          <a:off x="2191455" y="1318134"/>
          <a:ext cx="364272" cy="30731"/>
        </a:xfrm>
        <a:custGeom>
          <a:avLst/>
          <a:gdLst/>
          <a:ahLst/>
          <a:cxnLst/>
          <a:rect l="0" t="0" r="0" b="0"/>
          <a:pathLst>
            <a:path>
              <a:moveTo>
                <a:pt x="0" y="15365"/>
              </a:moveTo>
              <a:lnTo>
                <a:pt x="364272" y="153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2364485" y="1324393"/>
        <a:ext cx="18213" cy="18213"/>
      </dsp:txXfrm>
    </dsp:sp>
    <dsp:sp modelId="{4A33D2F5-C2A1-4B71-B58C-66860FDE7419}">
      <dsp:nvSpPr>
        <dsp:cNvPr id="0" name=""/>
        <dsp:cNvSpPr/>
      </dsp:nvSpPr>
      <dsp:spPr>
        <a:xfrm>
          <a:off x="2555728" y="1105829"/>
          <a:ext cx="1010164" cy="455341"/>
        </a:xfrm>
        <a:prstGeom prst="roundRect">
          <a:avLst>
            <a:gd name="adj" fmla="val 10000"/>
          </a:avLst>
        </a:prstGeom>
        <a:solidFill>
          <a:schemeClr val="accent5">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t>US ZIP Codes</a:t>
          </a:r>
        </a:p>
      </dsp:txBody>
      <dsp:txXfrm>
        <a:off x="2569064" y="1119165"/>
        <a:ext cx="983492" cy="428669"/>
      </dsp:txXfrm>
    </dsp:sp>
    <dsp:sp modelId="{A32C3422-7C7D-4F73-B3CE-E30BCB1CA580}">
      <dsp:nvSpPr>
        <dsp:cNvPr id="0" name=""/>
        <dsp:cNvSpPr/>
      </dsp:nvSpPr>
      <dsp:spPr>
        <a:xfrm>
          <a:off x="3565893" y="1318134"/>
          <a:ext cx="364272" cy="30731"/>
        </a:xfrm>
        <a:custGeom>
          <a:avLst/>
          <a:gdLst/>
          <a:ahLst/>
          <a:cxnLst/>
          <a:rect l="0" t="0" r="0" b="0"/>
          <a:pathLst>
            <a:path>
              <a:moveTo>
                <a:pt x="0" y="15365"/>
              </a:moveTo>
              <a:lnTo>
                <a:pt x="364272" y="153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3738923" y="1324393"/>
        <a:ext cx="18213" cy="18213"/>
      </dsp:txXfrm>
    </dsp:sp>
    <dsp:sp modelId="{6987D7DC-BF13-45F5-ABEE-C24E4F507C8D}">
      <dsp:nvSpPr>
        <dsp:cNvPr id="0" name=""/>
        <dsp:cNvSpPr/>
      </dsp:nvSpPr>
      <dsp:spPr>
        <a:xfrm>
          <a:off x="3930166" y="1105829"/>
          <a:ext cx="3988814" cy="455341"/>
        </a:xfrm>
        <a:prstGeom prst="roundRect">
          <a:avLst>
            <a:gd name="adj" fmla="val 10000"/>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985" rIns="91440" bIns="6985" numCol="1" spcCol="1270" anchor="ctr" anchorCtr="0">
          <a:noAutofit/>
        </a:bodyPr>
        <a:lstStyle/>
        <a:p>
          <a:pPr marL="0" lvl="0" indent="0" algn="l" defTabSz="466725">
            <a:lnSpc>
              <a:spcPct val="90000"/>
            </a:lnSpc>
            <a:spcBef>
              <a:spcPct val="0"/>
            </a:spcBef>
            <a:spcAft>
              <a:spcPct val="35000"/>
            </a:spcAft>
            <a:buNone/>
          </a:pPr>
          <a:r>
            <a:rPr lang="en-US" sz="1050" kern="1200" dirty="0"/>
            <a:t>A specific set of codes is given for generally a broader use case. All US ZIP codes.                                                          </a:t>
          </a:r>
          <a:r>
            <a:rPr lang="en-US" sz="1050" b="1" kern="1200" dirty="0"/>
            <a:t>Code</a:t>
          </a:r>
          <a:r>
            <a:rPr lang="en-US" sz="1050" kern="1200" dirty="0"/>
            <a:t> </a:t>
          </a:r>
          <a:r>
            <a:rPr lang="en-US" sz="1050" kern="1200" dirty="0">
              <a:sym typeface="Wingdings" panose="05000000000000000000" pitchFamily="2" charset="2"/>
            </a:rPr>
            <a:t> 15846 </a:t>
          </a:r>
          <a:r>
            <a:rPr lang="en-US" sz="1050" b="1" kern="1200" dirty="0">
              <a:sym typeface="Wingdings" panose="05000000000000000000" pitchFamily="2" charset="2"/>
            </a:rPr>
            <a:t>Concept</a:t>
          </a:r>
          <a:r>
            <a:rPr lang="en-US" sz="1050" kern="1200" dirty="0">
              <a:sym typeface="Wingdings" panose="05000000000000000000" pitchFamily="2" charset="2"/>
            </a:rPr>
            <a:t>  ZIP code for </a:t>
          </a:r>
          <a:r>
            <a:rPr lang="en-US" sz="1050" kern="1200" dirty="0" err="1">
              <a:sym typeface="Wingdings" panose="05000000000000000000" pitchFamily="2" charset="2"/>
            </a:rPr>
            <a:t>Kersey</a:t>
          </a:r>
          <a:r>
            <a:rPr lang="en-US" sz="1050" kern="1200" dirty="0">
              <a:sym typeface="Wingdings" panose="05000000000000000000" pitchFamily="2" charset="2"/>
            </a:rPr>
            <a:t>, PA</a:t>
          </a:r>
          <a:endParaRPr lang="en-US" sz="1050" kern="1200" dirty="0"/>
        </a:p>
      </dsp:txBody>
      <dsp:txXfrm>
        <a:off x="3943502" y="1119165"/>
        <a:ext cx="3962142" cy="428669"/>
      </dsp:txXfrm>
    </dsp:sp>
    <dsp:sp modelId="{C6360AD1-0523-4369-A505-A8D8FAD4A825}">
      <dsp:nvSpPr>
        <dsp:cNvPr id="0" name=""/>
        <dsp:cNvSpPr/>
      </dsp:nvSpPr>
      <dsp:spPr>
        <a:xfrm rot="3310531">
          <a:off x="779695" y="1579955"/>
          <a:ext cx="637883" cy="30731"/>
        </a:xfrm>
        <a:custGeom>
          <a:avLst/>
          <a:gdLst/>
          <a:ahLst/>
          <a:cxnLst/>
          <a:rect l="0" t="0" r="0" b="0"/>
          <a:pathLst>
            <a:path>
              <a:moveTo>
                <a:pt x="0" y="15365"/>
              </a:moveTo>
              <a:lnTo>
                <a:pt x="637883" y="1536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1082690" y="1579373"/>
        <a:ext cx="31894" cy="31894"/>
      </dsp:txXfrm>
    </dsp:sp>
    <dsp:sp modelId="{0D986020-6A57-4E4F-8B54-E25243FA59DE}">
      <dsp:nvSpPr>
        <dsp:cNvPr id="0" name=""/>
        <dsp:cNvSpPr/>
      </dsp:nvSpPr>
      <dsp:spPr>
        <a:xfrm>
          <a:off x="1280773" y="1629471"/>
          <a:ext cx="910682" cy="455341"/>
        </a:xfrm>
        <a:prstGeom prst="roundRect">
          <a:avLst>
            <a:gd name="adj" fmla="val 10000"/>
          </a:avLst>
        </a:prstGeom>
        <a:solidFill>
          <a:schemeClr val="accent5">
            <a:lumMod val="60000"/>
            <a:lumOff val="4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t>Value Set</a:t>
          </a:r>
        </a:p>
      </dsp:txBody>
      <dsp:txXfrm>
        <a:off x="1294109" y="1642807"/>
        <a:ext cx="884010" cy="428669"/>
      </dsp:txXfrm>
    </dsp:sp>
    <dsp:sp modelId="{C538E04D-E5E3-42CB-A9A1-D990A652DB79}">
      <dsp:nvSpPr>
        <dsp:cNvPr id="0" name=""/>
        <dsp:cNvSpPr/>
      </dsp:nvSpPr>
      <dsp:spPr>
        <a:xfrm>
          <a:off x="2191455" y="1841776"/>
          <a:ext cx="364272" cy="30731"/>
        </a:xfrm>
        <a:custGeom>
          <a:avLst/>
          <a:gdLst/>
          <a:ahLst/>
          <a:cxnLst/>
          <a:rect l="0" t="0" r="0" b="0"/>
          <a:pathLst>
            <a:path>
              <a:moveTo>
                <a:pt x="0" y="15365"/>
              </a:moveTo>
              <a:lnTo>
                <a:pt x="364272" y="153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2364485" y="1848035"/>
        <a:ext cx="18213" cy="18213"/>
      </dsp:txXfrm>
    </dsp:sp>
    <dsp:sp modelId="{7AF16DC0-D742-4C39-B77C-61C8749C1419}">
      <dsp:nvSpPr>
        <dsp:cNvPr id="0" name=""/>
        <dsp:cNvSpPr/>
      </dsp:nvSpPr>
      <dsp:spPr>
        <a:xfrm>
          <a:off x="2555728" y="1629471"/>
          <a:ext cx="1010164" cy="455341"/>
        </a:xfrm>
        <a:prstGeom prst="roundRect">
          <a:avLst>
            <a:gd name="adj" fmla="val 10000"/>
          </a:avLst>
        </a:prstGeom>
        <a:solidFill>
          <a:schemeClr val="accent5">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t>State of Alaska ZIP Codes</a:t>
          </a:r>
        </a:p>
      </dsp:txBody>
      <dsp:txXfrm>
        <a:off x="2569064" y="1642807"/>
        <a:ext cx="983492" cy="428669"/>
      </dsp:txXfrm>
    </dsp:sp>
    <dsp:sp modelId="{D6295A90-910E-42AA-953E-9C66661DA196}">
      <dsp:nvSpPr>
        <dsp:cNvPr id="0" name=""/>
        <dsp:cNvSpPr/>
      </dsp:nvSpPr>
      <dsp:spPr>
        <a:xfrm>
          <a:off x="3565893" y="1841776"/>
          <a:ext cx="364272" cy="30731"/>
        </a:xfrm>
        <a:custGeom>
          <a:avLst/>
          <a:gdLst/>
          <a:ahLst/>
          <a:cxnLst/>
          <a:rect l="0" t="0" r="0" b="0"/>
          <a:pathLst>
            <a:path>
              <a:moveTo>
                <a:pt x="0" y="15365"/>
              </a:moveTo>
              <a:lnTo>
                <a:pt x="364272" y="153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3738923" y="1848035"/>
        <a:ext cx="18213" cy="18213"/>
      </dsp:txXfrm>
    </dsp:sp>
    <dsp:sp modelId="{046A3112-1BE7-4D4E-87EC-6ED74AAE4B94}">
      <dsp:nvSpPr>
        <dsp:cNvPr id="0" name=""/>
        <dsp:cNvSpPr/>
      </dsp:nvSpPr>
      <dsp:spPr>
        <a:xfrm>
          <a:off x="3930166" y="1629471"/>
          <a:ext cx="3988814" cy="455341"/>
        </a:xfrm>
        <a:prstGeom prst="roundRect">
          <a:avLst>
            <a:gd name="adj" fmla="val 10000"/>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985" rIns="91440" bIns="6985" numCol="1" spcCol="1270" anchor="ctr" anchorCtr="0">
          <a:noAutofit/>
        </a:bodyPr>
        <a:lstStyle/>
        <a:p>
          <a:pPr marL="0" lvl="0" indent="0" algn="l" defTabSz="466725">
            <a:lnSpc>
              <a:spcPct val="90000"/>
            </a:lnSpc>
            <a:spcBef>
              <a:spcPct val="0"/>
            </a:spcBef>
            <a:spcAft>
              <a:spcPct val="35000"/>
            </a:spcAft>
            <a:buNone/>
          </a:pPr>
          <a:r>
            <a:rPr lang="en-US" sz="1050" kern="1200" dirty="0"/>
            <a:t>A specific set of codes is given for generally a specific use case. All Alaska ZIP codes.                                                  </a:t>
          </a:r>
          <a:r>
            <a:rPr lang="en-US" sz="1050" b="1" kern="1200" dirty="0"/>
            <a:t>Code</a:t>
          </a:r>
          <a:r>
            <a:rPr lang="en-US" sz="1050" kern="1200" dirty="0"/>
            <a:t> </a:t>
          </a:r>
          <a:r>
            <a:rPr lang="en-US" sz="1050" kern="1200" dirty="0">
              <a:sym typeface="Wingdings" panose="05000000000000000000" pitchFamily="2" charset="2"/>
            </a:rPr>
            <a:t> 99829 </a:t>
          </a:r>
          <a:r>
            <a:rPr lang="en-US" sz="1050" b="1" kern="1200" dirty="0">
              <a:sym typeface="Wingdings" panose="05000000000000000000" pitchFamily="2" charset="2"/>
            </a:rPr>
            <a:t>Concept</a:t>
          </a:r>
          <a:r>
            <a:rPr lang="en-US" sz="1050" kern="1200" dirty="0">
              <a:sym typeface="Wingdings" panose="05000000000000000000" pitchFamily="2" charset="2"/>
            </a:rPr>
            <a:t>  ZIP code for Hoonah, AK</a:t>
          </a:r>
          <a:endParaRPr lang="en-US" sz="1050" kern="1200" dirty="0"/>
        </a:p>
      </dsp:txBody>
      <dsp:txXfrm>
        <a:off x="3943502" y="1642807"/>
        <a:ext cx="3962142" cy="42866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endParaRPr lang="en-US"/>
          </a:p>
        </p:txBody>
      </p:sp>
      <p:sp>
        <p:nvSpPr>
          <p:cNvPr id="409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endParaRPr 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endParaRPr lang="en-US"/>
          </a:p>
        </p:txBody>
      </p:sp>
      <p:sp>
        <p:nvSpPr>
          <p:cNvPr id="410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fld id="{E592D5FE-85CA-40E6-8273-48A5F35DE01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v2.hl7.org/conformanc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1</a:t>
            </a:fld>
            <a:endParaRPr 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11</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67221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12</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Conformance is</a:t>
            </a:r>
            <a:r>
              <a:rPr lang="en-US" baseline="0" dirty="0"/>
              <a:t> determined based on a claim of conformance to a particular specification (which can be a national implementation guide or a local specification).</a:t>
            </a:r>
            <a:endParaRPr lang="en-US" dirty="0"/>
          </a:p>
        </p:txBody>
      </p:sp>
    </p:spTree>
    <p:extLst>
      <p:ext uri="{BB962C8B-B14F-4D97-AF65-F5344CB8AC3E}">
        <p14:creationId xmlns:p14="http://schemas.microsoft.com/office/powerpoint/2010/main" val="1155328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13</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02910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14</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That</a:t>
            </a:r>
            <a:r>
              <a:rPr lang="en-US" baseline="0" dirty="0"/>
              <a:t> is</a:t>
            </a:r>
            <a:r>
              <a:rPr lang="en-US" dirty="0"/>
              <a:t>, is the derived specification a proper set of requirements on the base specification</a:t>
            </a:r>
            <a:r>
              <a:rPr lang="en-US" baseline="0" dirty="0"/>
              <a:t> (If an element is Required in the base, a derived specification can’t change it to Optional and be considered compliant).</a:t>
            </a:r>
            <a:endParaRPr lang="en-US" dirty="0"/>
          </a:p>
          <a:p>
            <a:r>
              <a:rPr lang="en-US" dirty="0"/>
              <a:t>Compliance is often a term used in place of conformance—hard</a:t>
            </a:r>
            <a:r>
              <a:rPr lang="en-US" baseline="0" dirty="0"/>
              <a:t> to argue that it is wrong, conformance is the better term for describing if systems implement requirements and we will put a stake in the ground and use these terms as defined here. We will use ISO’s definition of conformance.</a:t>
            </a:r>
          </a:p>
          <a:p>
            <a:endParaRPr lang="en-US" baseline="0" dirty="0"/>
          </a:p>
          <a:p>
            <a:r>
              <a:rPr lang="en-US" baseline="0" dirty="0"/>
              <a:t>In order to determine conformance of a system, complete documentation is necessary. This however is often not the case. Compliance of the complete documentation of the interface can be assessed with the higher level profile. Missing documentation hinders conformance and compliance assessment.</a:t>
            </a:r>
            <a:endParaRPr lang="en-US" dirty="0"/>
          </a:p>
        </p:txBody>
      </p:sp>
    </p:spTree>
    <p:extLst>
      <p:ext uri="{BB962C8B-B14F-4D97-AF65-F5344CB8AC3E}">
        <p14:creationId xmlns:p14="http://schemas.microsoft.com/office/powerpoint/2010/main" val="1453005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15</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Compatibility is a concept that is determined from</a:t>
            </a:r>
            <a:r>
              <a:rPr lang="en-US" baseline="0" dirty="0"/>
              <a:t> the receiver perspective. The receiver is the “party” that needs to perform a certain function with the data received. If data is not available to perform a function then the sending/receiving pair is non-compatible. Compatibility is a pre-requisite for interoperability. More on this topic later in this tutorial.</a:t>
            </a:r>
            <a:endParaRPr lang="en-US" dirty="0"/>
          </a:p>
        </p:txBody>
      </p:sp>
    </p:spTree>
    <p:extLst>
      <p:ext uri="{BB962C8B-B14F-4D97-AF65-F5344CB8AC3E}">
        <p14:creationId xmlns:p14="http://schemas.microsoft.com/office/powerpoint/2010/main" val="2601423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16</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174708" indent="-174708">
              <a:buFont typeface="Arial" panose="020B0604020202020204" pitchFamily="34" charset="0"/>
              <a:buChar char="•"/>
            </a:pPr>
            <a:r>
              <a:rPr lang="en-US" dirty="0"/>
              <a:t>Key Terms (white boxes) as they related to specifications and implementations (rose</a:t>
            </a:r>
            <a:r>
              <a:rPr lang="en-US" baseline="0" dirty="0"/>
              <a:t> </a:t>
            </a:r>
            <a:r>
              <a:rPr lang="en-US" dirty="0"/>
              <a:t>boxes).</a:t>
            </a:r>
          </a:p>
          <a:p>
            <a:pPr marL="174708" indent="-174708">
              <a:buFont typeface="Arial" panose="020B0604020202020204" pitchFamily="34" charset="0"/>
              <a:buChar char="•"/>
            </a:pPr>
            <a:r>
              <a:rPr lang="en-US" dirty="0"/>
              <a:t>Specification is the standard that contain the requirements. Specifications can be profiled (i.e., constrained further) to meet the needs of a refined use case. The result is a derived specification.</a:t>
            </a:r>
          </a:p>
          <a:p>
            <a:pPr marL="174708" indent="-174708">
              <a:buFont typeface="Arial" panose="020B0604020202020204" pitchFamily="34" charset="0"/>
              <a:buChar char="•"/>
            </a:pPr>
            <a:r>
              <a:rPr lang="en-US" dirty="0"/>
              <a:t>Specifications are implemented.</a:t>
            </a:r>
          </a:p>
          <a:p>
            <a:endParaRPr lang="en-US" dirty="0"/>
          </a:p>
        </p:txBody>
      </p:sp>
    </p:spTree>
    <p:extLst>
      <p:ext uri="{BB962C8B-B14F-4D97-AF65-F5344CB8AC3E}">
        <p14:creationId xmlns:p14="http://schemas.microsoft.com/office/powerpoint/2010/main" val="667130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17</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Profiling: Refinements of the standard via constraints and extension.</a:t>
            </a:r>
          </a:p>
          <a:p>
            <a:r>
              <a:rPr lang="en-US" dirty="0"/>
              <a:t>NOTE: Can implement to the same profiled standard (which is often the goal when the same expectations are the same for sender and receiver).</a:t>
            </a:r>
          </a:p>
          <a:p>
            <a:endParaRPr lang="en-US" dirty="0"/>
          </a:p>
          <a:p>
            <a:r>
              <a:rPr lang="en-US" dirty="0"/>
              <a:t>NOTE 2: A derived specification is a profile, but documentation of</a:t>
            </a:r>
            <a:r>
              <a:rPr lang="en-US" baseline="0" dirty="0"/>
              <a:t> an interface is also considered a “derived specification”.</a:t>
            </a:r>
            <a:endParaRPr lang="en-US" dirty="0"/>
          </a:p>
        </p:txBody>
      </p:sp>
    </p:spTree>
    <p:extLst>
      <p:ext uri="{BB962C8B-B14F-4D97-AF65-F5344CB8AC3E}">
        <p14:creationId xmlns:p14="http://schemas.microsoft.com/office/powerpoint/2010/main" val="4222396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18</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Profiling: Refinements of the standard via constraints and extension.</a:t>
            </a:r>
          </a:p>
          <a:p>
            <a:r>
              <a:rPr lang="en-US" dirty="0"/>
              <a:t>NOTE: Can implement to the same profiled standard (which is often the goal when the same expectations are the same for sender and receiver).</a:t>
            </a:r>
          </a:p>
          <a:p>
            <a:endParaRPr lang="en-US" dirty="0"/>
          </a:p>
          <a:p>
            <a:r>
              <a:rPr lang="en-US" dirty="0"/>
              <a:t>NOTE 2: A derived specification is a profile, but documentation of</a:t>
            </a:r>
            <a:r>
              <a:rPr lang="en-US" baseline="0" dirty="0"/>
              <a:t> an interface is also considered a “derived specification”.</a:t>
            </a:r>
            <a:endParaRPr lang="en-US" dirty="0"/>
          </a:p>
        </p:txBody>
      </p:sp>
    </p:spTree>
    <p:extLst>
      <p:ext uri="{BB962C8B-B14F-4D97-AF65-F5344CB8AC3E}">
        <p14:creationId xmlns:p14="http://schemas.microsoft.com/office/powerpoint/2010/main" val="1131817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19</a:t>
            </a:fld>
            <a:endParaRPr 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75694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20</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14704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2</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21</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6312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22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26229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23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36873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24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171450" indent="-171450">
              <a:buFont typeface="Arial" panose="020B0604020202020204" pitchFamily="34" charset="0"/>
              <a:buChar char="•"/>
            </a:pPr>
            <a:r>
              <a:rPr lang="en-US" dirty="0"/>
              <a:t>Important for Data Quality and Completeness</a:t>
            </a:r>
          </a:p>
          <a:p>
            <a:pPr marL="171450" indent="-171450">
              <a:buFont typeface="Arial" panose="020B0604020202020204" pitchFamily="34" charset="0"/>
              <a:buChar char="•"/>
            </a:pPr>
            <a:r>
              <a:rPr lang="en-US" dirty="0"/>
              <a:t>Use of acknowledgements is a tool—use it correctly</a:t>
            </a:r>
          </a:p>
          <a:p>
            <a:pPr marL="171450" indent="-171450">
              <a:buFont typeface="Arial" panose="020B0604020202020204" pitchFamily="34" charset="0"/>
              <a:buChar char="•"/>
            </a:pPr>
            <a:r>
              <a:rPr lang="en-US" dirty="0"/>
              <a:t>Systems may be rejecting messages but sender never knows about it</a:t>
            </a:r>
          </a:p>
          <a:p>
            <a:endParaRPr lang="en-US" dirty="0"/>
          </a:p>
        </p:txBody>
      </p:sp>
    </p:spTree>
    <p:extLst>
      <p:ext uri="{BB962C8B-B14F-4D97-AF65-F5344CB8AC3E}">
        <p14:creationId xmlns:p14="http://schemas.microsoft.com/office/powerpoint/2010/main" val="3671913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25</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171450" indent="-171450">
              <a:buFont typeface="Arial" panose="020B0604020202020204" pitchFamily="34" charset="0"/>
              <a:buChar char="•"/>
            </a:pPr>
            <a:r>
              <a:rPr lang="en-US" dirty="0"/>
              <a:t>Allows for precise requirement specification using high-level conformance constructs</a:t>
            </a:r>
          </a:p>
          <a:p>
            <a:pPr marL="171450" indent="-171450">
              <a:buFont typeface="Arial" panose="020B0604020202020204" pitchFamily="34" charset="0"/>
              <a:buChar char="•"/>
            </a:pPr>
            <a:r>
              <a:rPr lang="en-US" dirty="0"/>
              <a:t>Completely revised (From Chapter 2B)</a:t>
            </a:r>
          </a:p>
          <a:p>
            <a:pPr marL="171450" indent="-171450">
              <a:buFont typeface="Arial" panose="020B0604020202020204" pitchFamily="34" charset="0"/>
              <a:buChar char="•"/>
            </a:pPr>
            <a:r>
              <a:rPr lang="en-US" dirty="0"/>
              <a:t>Expanded content</a:t>
            </a:r>
          </a:p>
          <a:p>
            <a:pPr marL="171450" indent="-171450">
              <a:buFont typeface="Arial" panose="020B0604020202020204" pitchFamily="34" charset="0"/>
              <a:buChar char="•"/>
            </a:pPr>
            <a:r>
              <a:rPr lang="en-US" dirty="0"/>
              <a:t>Ballot Schedule</a:t>
            </a:r>
          </a:p>
          <a:p>
            <a:pPr marL="628650" lvl="1" indent="-171450">
              <a:buFont typeface="Arial" panose="020B0604020202020204" pitchFamily="34" charset="0"/>
              <a:buChar char="•"/>
            </a:pPr>
            <a:r>
              <a:rPr lang="en-US" dirty="0"/>
              <a:t>September 2019 1</a:t>
            </a:r>
            <a:r>
              <a:rPr lang="en-US" baseline="30000" dirty="0"/>
              <a:t>st</a:t>
            </a:r>
            <a:r>
              <a:rPr lang="en-US" dirty="0"/>
              <a:t> Ballot</a:t>
            </a:r>
          </a:p>
          <a:p>
            <a:pPr marL="628650" lvl="1" indent="-171450">
              <a:buFont typeface="Arial" panose="020B0604020202020204" pitchFamily="34" charset="0"/>
              <a:buChar char="•"/>
            </a:pPr>
            <a:r>
              <a:rPr lang="en-US" dirty="0"/>
              <a:t>January 2020 Normative Ballot</a:t>
            </a:r>
          </a:p>
          <a:p>
            <a:pPr marL="171450" indent="-171450">
              <a:buFont typeface="Arial" panose="020B0604020202020204" pitchFamily="34" charset="0"/>
              <a:buChar char="•"/>
            </a:pPr>
            <a:r>
              <a:rPr lang="en-US" dirty="0"/>
              <a:t>On-line Version</a:t>
            </a:r>
          </a:p>
          <a:p>
            <a:pPr marL="628650" lvl="1" indent="-171450">
              <a:buFont typeface="Arial" panose="020B0604020202020204" pitchFamily="34" charset="0"/>
              <a:buChar char="•"/>
            </a:pPr>
            <a:r>
              <a:rPr lang="en-US" dirty="0">
                <a:hlinkClick r:id="rId3"/>
              </a:rPr>
              <a:t>https://v2.hl7.org/conformance</a:t>
            </a:r>
            <a:r>
              <a:rPr lang="en-US" dirty="0"/>
              <a:t> </a:t>
            </a:r>
          </a:p>
          <a:p>
            <a:pPr marL="628650" lvl="1" indent="-171450">
              <a:buFont typeface="Arial" panose="020B0604020202020204" pitchFamily="34" charset="0"/>
              <a:buChar char="•"/>
            </a:pPr>
            <a:r>
              <a:rPr lang="en-US" dirty="0"/>
              <a:t>Additional content</a:t>
            </a:r>
          </a:p>
          <a:p>
            <a:endParaRPr lang="en-US" dirty="0"/>
          </a:p>
        </p:txBody>
      </p:sp>
    </p:spTree>
    <p:extLst>
      <p:ext uri="{BB962C8B-B14F-4D97-AF65-F5344CB8AC3E}">
        <p14:creationId xmlns:p14="http://schemas.microsoft.com/office/powerpoint/2010/main" val="3729920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26</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These are the common terms that we will start with. More will be added as we move along.</a:t>
            </a:r>
          </a:p>
        </p:txBody>
      </p:sp>
    </p:spTree>
    <p:extLst>
      <p:ext uri="{BB962C8B-B14F-4D97-AF65-F5344CB8AC3E}">
        <p14:creationId xmlns:p14="http://schemas.microsoft.com/office/powerpoint/2010/main" val="4263295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27</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96788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28</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45679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29</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72732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30</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These are the common terms that we will start with. More will be added as we move along.</a:t>
            </a:r>
          </a:p>
        </p:txBody>
      </p:sp>
    </p:spTree>
    <p:extLst>
      <p:ext uri="{BB962C8B-B14F-4D97-AF65-F5344CB8AC3E}">
        <p14:creationId xmlns:p14="http://schemas.microsoft.com/office/powerpoint/2010/main" val="244360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3</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52421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31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Comments for response to conformance violation of assessment in the production environment:</a:t>
            </a:r>
          </a:p>
          <a:p>
            <a:pPr marL="171450" indent="-171450">
              <a:buFont typeface="Arial" panose="020B0604020202020204" pitchFamily="34" charset="0"/>
              <a:buChar char="•"/>
            </a:pPr>
            <a:r>
              <a:rPr lang="en-US" dirty="0"/>
              <a:t>Should a receiver process a message, document, resource, etc., if a non-conformity is found? </a:t>
            </a:r>
            <a:r>
              <a:rPr lang="en-US" dirty="0">
                <a:solidFill>
                  <a:schemeClr val="accent5">
                    <a:lumMod val="50000"/>
                  </a:schemeClr>
                </a:solidFill>
              </a:rPr>
              <a:t>“It depends”</a:t>
            </a:r>
          </a:p>
          <a:p>
            <a:pPr marL="171450" indent="-171450">
              <a:buFont typeface="Arial" panose="020B0604020202020204" pitchFamily="34" charset="0"/>
              <a:buChar char="•"/>
            </a:pPr>
            <a:r>
              <a:rPr lang="en-US" dirty="0"/>
              <a:t>Non-conformity with valid data is better than no data at all</a:t>
            </a:r>
          </a:p>
          <a:p>
            <a:pPr marL="171450" indent="-171450">
              <a:buFont typeface="Arial" panose="020B0604020202020204" pitchFamily="34" charset="0"/>
              <a:buChar char="•"/>
            </a:pPr>
            <a:r>
              <a:rPr lang="en-US" dirty="0"/>
              <a:t>Partial data is most cases is better than no data at all</a:t>
            </a:r>
          </a:p>
          <a:p>
            <a:pPr marL="171450" indent="-171450">
              <a:buFont typeface="Arial" panose="020B0604020202020204" pitchFamily="34" charset="0"/>
              <a:buChar char="•"/>
            </a:pPr>
            <a:r>
              <a:rPr lang="en-US" dirty="0"/>
              <a:t>The severity of the non-conformity must be considered</a:t>
            </a:r>
          </a:p>
          <a:p>
            <a:pPr marL="171450" indent="-171450">
              <a:buFont typeface="Arial" panose="020B0604020202020204" pitchFamily="34" charset="0"/>
              <a:buChar char="•"/>
            </a:pPr>
            <a:r>
              <a:rPr lang="en-US" dirty="0"/>
              <a:t>Conformity assessment is not an end-all, it is a useful tool for initial assessment of data quality</a:t>
            </a:r>
          </a:p>
          <a:p>
            <a:endParaRPr lang="en-US" dirty="0"/>
          </a:p>
        </p:txBody>
      </p:sp>
    </p:spTree>
    <p:extLst>
      <p:ext uri="{BB962C8B-B14F-4D97-AF65-F5344CB8AC3E}">
        <p14:creationId xmlns:p14="http://schemas.microsoft.com/office/powerpoint/2010/main" val="906304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32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These are HL7 v2 immunization</a:t>
            </a:r>
            <a:r>
              <a:rPr lang="en-US" baseline="0" dirty="0"/>
              <a:t> examples.</a:t>
            </a:r>
          </a:p>
          <a:p>
            <a:r>
              <a:rPr lang="en-US" baseline="0" dirty="0"/>
              <a:t>These are possible responses, business rules and exchange agreements dictates the processing actions and response exceptions.</a:t>
            </a:r>
          </a:p>
          <a:p>
            <a:endParaRPr lang="en-US" baseline="0" dirty="0"/>
          </a:p>
          <a:p>
            <a:r>
              <a:rPr lang="en-US" baseline="0" dirty="0"/>
              <a:t>Case 3: may not just be limited to these fields, also include other information that could be used to identify patient such as Patient Visit Number in PV1-19.</a:t>
            </a:r>
            <a:endParaRPr lang="en-US" dirty="0"/>
          </a:p>
        </p:txBody>
      </p:sp>
    </p:spTree>
    <p:extLst>
      <p:ext uri="{BB962C8B-B14F-4D97-AF65-F5344CB8AC3E}">
        <p14:creationId xmlns:p14="http://schemas.microsoft.com/office/powerpoint/2010/main" val="1568213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33</a:t>
            </a:fld>
            <a:endParaRPr 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43439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34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For example, HL7 v2 has a very rich set of conformance constructs that allow for precise definition (although often they are not used to their</a:t>
            </a:r>
            <a:r>
              <a:rPr lang="en-US" baseline="0" dirty="0"/>
              <a:t> full capacity in many implementation guides. On the other hand, NCPDP SCRIPT provides a limited set of conformance constructs.</a:t>
            </a:r>
            <a:endParaRPr lang="en-US" dirty="0"/>
          </a:p>
        </p:txBody>
      </p:sp>
    </p:spTree>
    <p:extLst>
      <p:ext uri="{BB962C8B-B14F-4D97-AF65-F5344CB8AC3E}">
        <p14:creationId xmlns:p14="http://schemas.microsoft.com/office/powerpoint/2010/main" val="3639479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35</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8589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36</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baseline="0" dirty="0"/>
          </a:p>
        </p:txBody>
      </p:sp>
    </p:spTree>
    <p:extLst>
      <p:ext uri="{BB962C8B-B14F-4D97-AF65-F5344CB8AC3E}">
        <p14:creationId xmlns:p14="http://schemas.microsoft.com/office/powerpoint/2010/main" val="39745997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37</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From</a:t>
            </a:r>
            <a:r>
              <a:rPr lang="en-US" baseline="0" dirty="0"/>
              <a:t> an implementation perspective whether or not the element must be supported, and therefore possible to appear in an instance. For an operational viewpoint (i.e., runtime), usage indicates whether or not the element may appear.</a:t>
            </a:r>
          </a:p>
          <a:p>
            <a:endParaRPr lang="en-US" baseline="0" dirty="0"/>
          </a:p>
          <a:p>
            <a:r>
              <a:rPr lang="en-US" baseline="0" dirty="0"/>
              <a:t>That is a “Fuzzy” MAY because in essence it is a SHALL but depends on data available and or other conditions. It is not all that clear in standards. Bottom line though it is a MAY in the fact that in a given instance (without context) it MAY or MAY NOT be present in the message instance.</a:t>
            </a:r>
          </a:p>
          <a:p>
            <a:endParaRPr lang="en-US" baseline="0" dirty="0"/>
          </a:p>
          <a:p>
            <a:pPr rtl="0" eaLnBrk="1" fontAlgn="ctr" latinLnBrk="0" hangingPunct="1"/>
            <a:r>
              <a:rPr lang="en-US" sz="1200" b="1" i="0" u="none" strike="noStrike" kern="1200" dirty="0">
                <a:solidFill>
                  <a:schemeClr val="tx1"/>
                </a:solidFill>
                <a:effectLst/>
                <a:latin typeface="Arial" charset="0"/>
                <a:ea typeface="+mn-ea"/>
                <a:cs typeface="+mn-cs"/>
              </a:rPr>
              <a:t>R</a:t>
            </a:r>
            <a:endParaRPr lang="en-US" sz="1200" b="0" i="0" u="none" strike="noStrike" kern="1200" dirty="0">
              <a:solidFill>
                <a:schemeClr val="tx1"/>
              </a:solidFill>
              <a:effectLst/>
              <a:latin typeface="Arial" charset="0"/>
              <a:ea typeface="+mn-ea"/>
              <a:cs typeface="+mn-cs"/>
            </a:endParaRPr>
          </a:p>
          <a:p>
            <a:pPr rtl="0" eaLnBrk="1" fontAlgn="ctr" latinLnBrk="0" hangingPunct="1"/>
            <a:r>
              <a:rPr lang="en-US" sz="1200" b="0" i="0" u="none" strike="noStrike" kern="1200" dirty="0">
                <a:solidFill>
                  <a:schemeClr val="tx1"/>
                </a:solidFill>
                <a:effectLst/>
                <a:latin typeface="Arial" charset="0"/>
                <a:ea typeface="+mn-ea"/>
                <a:cs typeface="+mn-cs"/>
              </a:rPr>
              <a:t>Required</a:t>
            </a:r>
          </a:p>
          <a:p>
            <a:pPr rtl="0" eaLnBrk="1" fontAlgn="ctr" latinLnBrk="0" hangingPunct="1"/>
            <a:r>
              <a:rPr lang="en-US" sz="1200" b="0" i="0" u="none" strike="noStrike" kern="1200" dirty="0">
                <a:solidFill>
                  <a:schemeClr val="tx1"/>
                </a:solidFill>
                <a:effectLst/>
                <a:latin typeface="Arial" charset="0"/>
                <a:ea typeface="+mn-ea"/>
                <a:cs typeface="+mn-cs"/>
              </a:rPr>
              <a:t>The element is required and must be present in the message instance.</a:t>
            </a:r>
          </a:p>
          <a:p>
            <a:pPr rtl="0" eaLnBrk="1" fontAlgn="ctr" latinLnBrk="0" hangingPunct="1"/>
            <a:r>
              <a:rPr lang="en-US" sz="1200" b="1" i="0" u="none" strike="noStrike" kern="1200" dirty="0">
                <a:solidFill>
                  <a:schemeClr val="tx1"/>
                </a:solidFill>
                <a:effectLst/>
                <a:latin typeface="Arial" charset="0"/>
                <a:ea typeface="+mn-ea"/>
                <a:cs typeface="+mn-cs"/>
              </a:rPr>
              <a:t>RE</a:t>
            </a:r>
            <a:endParaRPr lang="en-US" sz="1200" b="0" i="0" u="none" strike="noStrike" kern="1200" dirty="0">
              <a:solidFill>
                <a:schemeClr val="tx1"/>
              </a:solidFill>
              <a:effectLst/>
              <a:latin typeface="Arial" charset="0"/>
              <a:ea typeface="+mn-ea"/>
              <a:cs typeface="+mn-cs"/>
            </a:endParaRPr>
          </a:p>
          <a:p>
            <a:pPr rtl="0" eaLnBrk="1" fontAlgn="ctr" latinLnBrk="0" hangingPunct="1"/>
            <a:r>
              <a:rPr lang="en-US" sz="1200" b="0" i="0" u="none" strike="noStrike" kern="1200" dirty="0">
                <a:solidFill>
                  <a:schemeClr val="tx1"/>
                </a:solidFill>
                <a:effectLst/>
                <a:latin typeface="Arial" charset="0"/>
                <a:ea typeface="+mn-ea"/>
                <a:cs typeface="+mn-cs"/>
              </a:rPr>
              <a:t>Require, but may be Empty</a:t>
            </a:r>
          </a:p>
          <a:p>
            <a:pPr rtl="0" eaLnBrk="1" fontAlgn="ctr" latinLnBrk="0" hangingPunct="1"/>
            <a:r>
              <a:rPr lang="en-US" sz="1200" b="0" i="0" u="none" strike="noStrike" kern="1200" dirty="0">
                <a:solidFill>
                  <a:schemeClr val="tx1"/>
                </a:solidFill>
                <a:effectLst/>
                <a:latin typeface="Arial" charset="0"/>
                <a:ea typeface="+mn-ea"/>
                <a:cs typeface="+mn-cs"/>
              </a:rPr>
              <a:t>The element is required to be supported and may be present in the message instance.</a:t>
            </a:r>
          </a:p>
          <a:p>
            <a:pPr rtl="0" eaLnBrk="1" fontAlgn="ctr" latinLnBrk="0" hangingPunct="1"/>
            <a:r>
              <a:rPr lang="en-US" sz="1200" b="1" i="0" u="none" strike="noStrike" kern="1200" dirty="0">
                <a:solidFill>
                  <a:schemeClr val="tx1"/>
                </a:solidFill>
                <a:effectLst/>
                <a:latin typeface="Arial" charset="0"/>
                <a:ea typeface="+mn-ea"/>
                <a:cs typeface="+mn-cs"/>
              </a:rPr>
              <a:t>C</a:t>
            </a:r>
            <a:endParaRPr lang="en-US" sz="1200" b="0" i="0" u="none" strike="noStrike" kern="1200" dirty="0">
              <a:solidFill>
                <a:schemeClr val="tx1"/>
              </a:solidFill>
              <a:effectLst/>
              <a:latin typeface="Arial" charset="0"/>
              <a:ea typeface="+mn-ea"/>
              <a:cs typeface="+mn-cs"/>
            </a:endParaRPr>
          </a:p>
          <a:p>
            <a:pPr rtl="0" eaLnBrk="1" fontAlgn="ctr" latinLnBrk="0" hangingPunct="1"/>
            <a:r>
              <a:rPr lang="en-US" sz="1200" b="0" i="0" u="none" strike="noStrike" kern="1200" dirty="0">
                <a:solidFill>
                  <a:schemeClr val="tx1"/>
                </a:solidFill>
                <a:effectLst/>
                <a:latin typeface="Arial" charset="0"/>
                <a:ea typeface="+mn-ea"/>
                <a:cs typeface="+mn-cs"/>
              </a:rPr>
              <a:t>Undeclared Conditional</a:t>
            </a:r>
          </a:p>
          <a:p>
            <a:pPr rtl="0" eaLnBrk="1" fontAlgn="ctr" latinLnBrk="0" hangingPunct="1"/>
            <a:r>
              <a:rPr lang="en-US" sz="1200" b="0" i="0" u="none" strike="noStrike" kern="1200" dirty="0">
                <a:solidFill>
                  <a:schemeClr val="tx1"/>
                </a:solidFill>
                <a:effectLst/>
                <a:latin typeface="Arial" charset="0"/>
                <a:ea typeface="+mn-ea"/>
                <a:cs typeface="+mn-cs"/>
              </a:rPr>
              <a:t>The usage of the element is conditional and is based on the outcome of a predicate that may not be defined initially. The usage indicator does not define an exact usage for the true and false outcomes and does not define an explicit predicate. Although the definition may be informative, the definition is incomplete and must be further defined. The undeclared conditional usage is the predominate form of conditional usage in the base standard. At this level, the specific context may not be known completely, therefore, precise constraints can’t be specified. In constrainable message profiles, a “C” usage may be used and is interpreted as a “passthrough” from the base standard (i.e., the specifier is indifferent). The “C” usage indicates implementation requirements are yet to be determined and, in this sense, behaves much like the “O” usage indicator, except the condition associated with the element is known. For an implementation profile, all elements designated as undeclared conditional usage must be constrained to R, RE, C(a/b), or X.</a:t>
            </a:r>
          </a:p>
          <a:p>
            <a:pPr rtl="0" eaLnBrk="1" fontAlgn="ctr" latinLnBrk="0" hangingPunct="1"/>
            <a:r>
              <a:rPr lang="en-US" sz="1200" b="1" i="0" u="none" strike="noStrike" kern="1200" dirty="0">
                <a:solidFill>
                  <a:schemeClr val="tx1"/>
                </a:solidFill>
                <a:effectLst/>
                <a:latin typeface="Arial" charset="0"/>
                <a:ea typeface="+mn-ea"/>
                <a:cs typeface="+mn-cs"/>
              </a:rPr>
              <a:t>C(a/b)</a:t>
            </a:r>
            <a:endParaRPr lang="en-US" sz="1200" b="0" i="0" u="none" strike="noStrike" kern="1200" dirty="0">
              <a:solidFill>
                <a:schemeClr val="tx1"/>
              </a:solidFill>
              <a:effectLst/>
              <a:latin typeface="Arial" charset="0"/>
              <a:ea typeface="+mn-ea"/>
              <a:cs typeface="+mn-cs"/>
            </a:endParaRPr>
          </a:p>
          <a:p>
            <a:pPr rtl="0" eaLnBrk="1" fontAlgn="ctr" latinLnBrk="0" hangingPunct="1"/>
            <a:r>
              <a:rPr lang="en-US" sz="1200" b="0" i="0" u="none" strike="noStrike" kern="1200" dirty="0">
                <a:solidFill>
                  <a:schemeClr val="tx1"/>
                </a:solidFill>
                <a:effectLst/>
                <a:latin typeface="Arial" charset="0"/>
                <a:ea typeface="+mn-ea"/>
                <a:cs typeface="+mn-cs"/>
              </a:rPr>
              <a:t>Declared Conditional</a:t>
            </a:r>
          </a:p>
          <a:p>
            <a:pPr rtl="0" eaLnBrk="1" fontAlgn="ctr" latinLnBrk="0" hangingPunct="1"/>
            <a:r>
              <a:rPr lang="en-US" sz="1200" b="0" i="0" u="none" strike="noStrike" kern="1200" dirty="0">
                <a:solidFill>
                  <a:schemeClr val="tx1"/>
                </a:solidFill>
                <a:effectLst/>
                <a:latin typeface="Arial" charset="0"/>
                <a:ea typeface="+mn-ea"/>
                <a:cs typeface="+mn-cs"/>
              </a:rPr>
              <a:t>The usage of the element is conditional and is based on the outcome of a predicate. The usage indicator defines exactly the usage for the true and false outcomes and defines an explicit predicate that determines the true and false outcomes. The declared conditional defines explicit implementation requirements. The declared conditional usage construct must not be nested.</a:t>
            </a:r>
          </a:p>
          <a:p>
            <a:pPr rtl="0" eaLnBrk="1" fontAlgn="ctr" latinLnBrk="0" hangingPunct="1"/>
            <a:r>
              <a:rPr lang="en-US" sz="1200" b="1" i="0" u="none" strike="noStrike" kern="1200" dirty="0">
                <a:solidFill>
                  <a:schemeClr val="tx1"/>
                </a:solidFill>
                <a:effectLst/>
                <a:latin typeface="Arial" charset="0"/>
                <a:ea typeface="+mn-ea"/>
                <a:cs typeface="+mn-cs"/>
              </a:rPr>
              <a:t>O</a:t>
            </a:r>
            <a:endParaRPr lang="en-US" sz="1200" b="0" i="0" u="none" strike="noStrike" kern="1200" dirty="0">
              <a:solidFill>
                <a:schemeClr val="tx1"/>
              </a:solidFill>
              <a:effectLst/>
              <a:latin typeface="Arial" charset="0"/>
              <a:ea typeface="+mn-ea"/>
              <a:cs typeface="+mn-cs"/>
            </a:endParaRPr>
          </a:p>
          <a:p>
            <a:pPr rtl="0" eaLnBrk="1" fontAlgn="ctr" latinLnBrk="0" hangingPunct="1"/>
            <a:r>
              <a:rPr lang="en-US" sz="1200" b="0" i="0" u="none" strike="noStrike" kern="1200" dirty="0">
                <a:solidFill>
                  <a:schemeClr val="tx1"/>
                </a:solidFill>
                <a:effectLst/>
                <a:latin typeface="Arial" charset="0"/>
                <a:ea typeface="+mn-ea"/>
                <a:cs typeface="+mn-cs"/>
              </a:rPr>
              <a:t>Optional</a:t>
            </a:r>
          </a:p>
          <a:p>
            <a:pPr rtl="0" eaLnBrk="1" fontAlgn="ctr" latinLnBrk="0" hangingPunct="1"/>
            <a:r>
              <a:rPr lang="en-US" sz="1200" b="0" i="0" u="none" strike="noStrike" kern="1200" dirty="0">
                <a:solidFill>
                  <a:schemeClr val="tx1"/>
                </a:solidFill>
                <a:effectLst/>
                <a:latin typeface="Arial" charset="0"/>
                <a:ea typeface="+mn-ea"/>
                <a:cs typeface="+mn-cs"/>
              </a:rPr>
              <a:t>The usage requirements for the element have not been defined at this stage of specification. For an implementation profile, all elements designated as optional usage must be constrained to R, RE, C(a/b), or X.</a:t>
            </a:r>
          </a:p>
          <a:p>
            <a:pPr rtl="0" eaLnBrk="1" fontAlgn="ctr" latinLnBrk="0" hangingPunct="1"/>
            <a:r>
              <a:rPr lang="en-US" sz="1200" b="1" i="0" u="none" strike="noStrike" kern="1200" dirty="0">
                <a:solidFill>
                  <a:schemeClr val="tx1"/>
                </a:solidFill>
                <a:effectLst/>
                <a:latin typeface="Arial" charset="0"/>
                <a:ea typeface="+mn-ea"/>
                <a:cs typeface="+mn-cs"/>
              </a:rPr>
              <a:t>X</a:t>
            </a:r>
            <a:endParaRPr lang="en-US" sz="1200" b="0" i="0" u="none" strike="noStrike" kern="1200" dirty="0">
              <a:solidFill>
                <a:schemeClr val="tx1"/>
              </a:solidFill>
              <a:effectLst/>
              <a:latin typeface="Arial" charset="0"/>
              <a:ea typeface="+mn-ea"/>
              <a:cs typeface="+mn-cs"/>
            </a:endParaRPr>
          </a:p>
          <a:p>
            <a:pPr rtl="0" eaLnBrk="1" fontAlgn="ctr" latinLnBrk="0" hangingPunct="1"/>
            <a:r>
              <a:rPr lang="en-US" sz="1200" b="0" i="0" u="none" strike="noStrike" kern="1200" dirty="0">
                <a:solidFill>
                  <a:schemeClr val="tx1"/>
                </a:solidFill>
                <a:effectLst/>
                <a:latin typeface="Arial" charset="0"/>
                <a:ea typeface="+mn-ea"/>
                <a:cs typeface="+mn-cs"/>
              </a:rPr>
              <a:t>Not-supported</a:t>
            </a:r>
          </a:p>
          <a:p>
            <a:pPr rtl="0" eaLnBrk="1" fontAlgn="ctr" latinLnBrk="0" hangingPunct="1"/>
            <a:r>
              <a:rPr lang="en-US" sz="1200" b="0" i="0" u="none" strike="noStrike" kern="1200" dirty="0">
                <a:solidFill>
                  <a:schemeClr val="tx1"/>
                </a:solidFill>
                <a:effectLst/>
                <a:latin typeface="Arial" charset="0"/>
                <a:ea typeface="+mn-ea"/>
                <a:cs typeface="+mn-cs"/>
              </a:rPr>
              <a:t>The element is not supported and must not be present in the message instance.</a:t>
            </a:r>
          </a:p>
          <a:p>
            <a:pPr rtl="0" eaLnBrk="1" fontAlgn="ctr" latinLnBrk="0" hangingPunct="1"/>
            <a:r>
              <a:rPr lang="en-US" sz="1200" b="1" i="0" u="none" strike="noStrike" kern="1200" dirty="0">
                <a:solidFill>
                  <a:schemeClr val="tx1"/>
                </a:solidFill>
                <a:effectLst/>
                <a:latin typeface="Arial" charset="0"/>
                <a:ea typeface="+mn-ea"/>
                <a:cs typeface="+mn-cs"/>
              </a:rPr>
              <a:t>B</a:t>
            </a:r>
            <a:endParaRPr lang="en-US" sz="1200" b="0" i="0" u="none" strike="noStrike" kern="1200" dirty="0">
              <a:solidFill>
                <a:schemeClr val="tx1"/>
              </a:solidFill>
              <a:effectLst/>
              <a:latin typeface="Arial" charset="0"/>
              <a:ea typeface="+mn-ea"/>
              <a:cs typeface="+mn-cs"/>
            </a:endParaRPr>
          </a:p>
          <a:p>
            <a:pPr rtl="0" eaLnBrk="1" fontAlgn="ctr" latinLnBrk="0" hangingPunct="1"/>
            <a:r>
              <a:rPr lang="en-US" sz="1200" b="0" i="0" u="none" strike="noStrike" kern="1200" dirty="0">
                <a:solidFill>
                  <a:schemeClr val="tx1"/>
                </a:solidFill>
                <a:effectLst/>
                <a:latin typeface="Arial" charset="0"/>
                <a:ea typeface="+mn-ea"/>
                <a:cs typeface="+mn-cs"/>
              </a:rPr>
              <a:t>Backward Compatible</a:t>
            </a:r>
          </a:p>
          <a:p>
            <a:pPr rtl="0" eaLnBrk="1" fontAlgn="ctr" latinLnBrk="0" hangingPunct="1"/>
            <a:r>
              <a:rPr lang="en-US" sz="1200" b="0" i="0" u="none" strike="noStrike" kern="1200" dirty="0">
                <a:solidFill>
                  <a:schemeClr val="tx1"/>
                </a:solidFill>
                <a:effectLst/>
                <a:latin typeface="Arial" charset="0"/>
                <a:ea typeface="+mn-ea"/>
                <a:cs typeface="+mn-cs"/>
              </a:rPr>
              <a:t>The element has been designated for removal from a future version of the standard, and current use is discouraged.</a:t>
            </a:r>
          </a:p>
          <a:p>
            <a:endParaRPr lang="en-US" dirty="0"/>
          </a:p>
        </p:txBody>
      </p:sp>
    </p:spTree>
    <p:extLst>
      <p:ext uri="{BB962C8B-B14F-4D97-AF65-F5344CB8AC3E}">
        <p14:creationId xmlns:p14="http://schemas.microsoft.com/office/powerpoint/2010/main" val="206243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38</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92801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39</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649402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40</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Compatibility is a concept with respect to the receiver. Higher level use cases will indicate needs/expectations of the sender.</a:t>
            </a:r>
          </a:p>
          <a:p>
            <a:endParaRPr lang="en-US" dirty="0"/>
          </a:p>
          <a:p>
            <a:r>
              <a:rPr lang="en-US" dirty="0"/>
              <a:t>Outside the context of a use case, compatibility is determined from the perspective of the receiver. </a:t>
            </a:r>
          </a:p>
        </p:txBody>
      </p:sp>
    </p:spTree>
    <p:extLst>
      <p:ext uri="{BB962C8B-B14F-4D97-AF65-F5344CB8AC3E}">
        <p14:creationId xmlns:p14="http://schemas.microsoft.com/office/powerpoint/2010/main" val="3606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4</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290109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41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A natural relationship exists between the usage and cardinality</a:t>
            </a:r>
          </a:p>
          <a:p>
            <a:endParaRPr lang="en-US" dirty="0"/>
          </a:p>
        </p:txBody>
      </p:sp>
    </p:spTree>
    <p:extLst>
      <p:ext uri="{BB962C8B-B14F-4D97-AF65-F5344CB8AC3E}">
        <p14:creationId xmlns:p14="http://schemas.microsoft.com/office/powerpoint/2010/main" val="28412367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42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934570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43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In U.S Case Notification</a:t>
            </a:r>
          </a:p>
          <a:p>
            <a:r>
              <a:rPr lang="en-US" dirty="0"/>
              <a:t>One generic profile</a:t>
            </a:r>
          </a:p>
          <a:p>
            <a:r>
              <a:rPr lang="en-US" dirty="0"/>
              <a:t>Many Message Mapping Guides that are essentially profiling a set of observations.</a:t>
            </a:r>
          </a:p>
        </p:txBody>
      </p:sp>
    </p:spTree>
    <p:extLst>
      <p:ext uri="{BB962C8B-B14F-4D97-AF65-F5344CB8AC3E}">
        <p14:creationId xmlns:p14="http://schemas.microsoft.com/office/powerpoint/2010/main" val="30310980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44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sz="1200" kern="1200" dirty="0">
                <a:solidFill>
                  <a:schemeClr val="tx1"/>
                </a:solidFill>
                <a:effectLst/>
                <a:latin typeface="Arial" charset="0"/>
                <a:ea typeface="+mn-ea"/>
                <a:cs typeface="+mn-cs"/>
              </a:rPr>
              <a:t>shows the field definition for PID-11 (Patient Address). The cardinality is defined as 0..*. The base data type is XAD and the default slice data type is set to the XAD_0 data type flavor. The discriminator is 7 (Address Type), which indicates a component position within the field.</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shows the definition for each slice. The discriminator indicates the actual value that triggers and defines a “slice”.  The first row in the table indicates that when (if) the discriminator contains the value of “H” then the field must conform to the requirements defined by the XAD_1 data type flavor. The field slice with these characteristics must appear in the message instance and only can appear once in the message instance. The requirements that dictate whether the field slice must appear are specified by the slice minimum and slice maximum parameters. Likewise, if the discriminator value contains “M” then the field instance follows the requirement indicated by the XAD_2 data type flavor. The field slice with this definition need not appear in the message (Slice Min = 0) or can appear more than once (Slice Max = *). Other discriminator values can also apply, but, since they are not explicitly listed, the default data type flavor defines the requirement for such field instances; in this case, XAD_0 is the data type flavor </a:t>
            </a:r>
          </a:p>
        </p:txBody>
      </p:sp>
    </p:spTree>
    <p:extLst>
      <p:ext uri="{BB962C8B-B14F-4D97-AF65-F5344CB8AC3E}">
        <p14:creationId xmlns:p14="http://schemas.microsoft.com/office/powerpoint/2010/main" val="29176933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45</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baseline="0" dirty="0"/>
          </a:p>
          <a:p>
            <a:endParaRPr lang="en-US" baseline="0" dirty="0"/>
          </a:p>
        </p:txBody>
      </p:sp>
    </p:spTree>
    <p:extLst>
      <p:ext uri="{BB962C8B-B14F-4D97-AF65-F5344CB8AC3E}">
        <p14:creationId xmlns:p14="http://schemas.microsoft.com/office/powerpoint/2010/main" val="4663512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46</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988727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47</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676109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48</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963628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49</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838486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50</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41487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5</a:t>
            </a:fld>
            <a:endParaRPr 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59356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51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081486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52</a:t>
            </a:fld>
            <a:endParaRPr 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436112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53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Note, US Postal code system could also be a value set.</a:t>
            </a:r>
          </a:p>
        </p:txBody>
      </p:sp>
    </p:spTree>
    <p:extLst>
      <p:ext uri="{BB962C8B-B14F-4D97-AF65-F5344CB8AC3E}">
        <p14:creationId xmlns:p14="http://schemas.microsoft.com/office/powerpoint/2010/main" val="33454235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54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Note, description</a:t>
            </a:r>
            <a:r>
              <a:rPr lang="en-US" baseline="0" dirty="0"/>
              <a:t> of LOINC</a:t>
            </a:r>
            <a:r>
              <a:rPr lang="en-US" dirty="0"/>
              <a:t> code</a:t>
            </a:r>
            <a:r>
              <a:rPr lang="en-US" baseline="0" dirty="0"/>
              <a:t> have been shorten for readability.</a:t>
            </a:r>
            <a:r>
              <a:rPr lang="en-US" dirty="0"/>
              <a:t> </a:t>
            </a:r>
          </a:p>
          <a:p>
            <a:endParaRPr lang="en-US" dirty="0"/>
          </a:p>
          <a:p>
            <a:r>
              <a:rPr lang="en-US" dirty="0"/>
              <a:t>Value Set and Code System is referring to the entire table; Concept Domain is referring to the “NIP</a:t>
            </a:r>
            <a:r>
              <a:rPr lang="en-US" baseline="0" dirty="0"/>
              <a:t> …” only.</a:t>
            </a:r>
            <a:endParaRPr lang="en-US" dirty="0"/>
          </a:p>
        </p:txBody>
      </p:sp>
    </p:spTree>
    <p:extLst>
      <p:ext uri="{BB962C8B-B14F-4D97-AF65-F5344CB8AC3E}">
        <p14:creationId xmlns:p14="http://schemas.microsoft.com/office/powerpoint/2010/main" val="27073021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55</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#5:</a:t>
            </a:r>
            <a:r>
              <a:rPr lang="en-US" baseline="0" dirty="0"/>
              <a:t> Is the Concept Domain as well.</a:t>
            </a:r>
          </a:p>
          <a:p>
            <a:r>
              <a:rPr lang="en-US" baseline="0" dirty="0"/>
              <a:t>#2 and #6 are used to bind the value set to the data element (model element)</a:t>
            </a:r>
          </a:p>
          <a:p>
            <a:r>
              <a:rPr lang="en-US" baseline="0" dirty="0"/>
              <a:t>#10: Is also the Concept</a:t>
            </a:r>
          </a:p>
          <a:p>
            <a:r>
              <a:rPr lang="en-US" baseline="0" dirty="0"/>
              <a:t>#12: Code System of HL70001_v2.5.1 </a:t>
            </a:r>
            <a:r>
              <a:rPr lang="en-US" baseline="0" dirty="0">
                <a:sym typeface="Wingdings" panose="05000000000000000000" pitchFamily="2" charset="2"/>
              </a:rPr>
              <a:t> a little loose with the facts here since this is a table and not really a code system (but acts as one)</a:t>
            </a:r>
            <a:endParaRPr lang="en-US" dirty="0"/>
          </a:p>
        </p:txBody>
      </p:sp>
    </p:spTree>
    <p:extLst>
      <p:ext uri="{BB962C8B-B14F-4D97-AF65-F5344CB8AC3E}">
        <p14:creationId xmlns:p14="http://schemas.microsoft.com/office/powerpoint/2010/main" val="8142222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56</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653214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57</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089551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58</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776251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59</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Value Set Expansion</a:t>
            </a:r>
          </a:p>
          <a:p>
            <a:r>
              <a:rPr lang="en-US" dirty="0"/>
              <a:t>Pointer to a URL</a:t>
            </a:r>
          </a:p>
          <a:p>
            <a:r>
              <a:rPr lang="en-US" dirty="0"/>
              <a:t>Important for validation</a:t>
            </a:r>
          </a:p>
        </p:txBody>
      </p:sp>
    </p:spTree>
    <p:extLst>
      <p:ext uri="{BB962C8B-B14F-4D97-AF65-F5344CB8AC3E}">
        <p14:creationId xmlns:p14="http://schemas.microsoft.com/office/powerpoint/2010/main" val="21995155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60</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55960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6</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“well-defined standards” </a:t>
            </a:r>
            <a:r>
              <a:rPr lang="en-US" dirty="0">
                <a:sym typeface="Wingdings" panose="05000000000000000000" pitchFamily="2" charset="2"/>
              </a:rPr>
              <a:t> having and using conformance constructs correctly.</a:t>
            </a:r>
            <a:endParaRPr lang="en-US" dirty="0"/>
          </a:p>
          <a:p>
            <a:endParaRPr lang="en-US" dirty="0"/>
          </a:p>
          <a:p>
            <a:pPr>
              <a:buFont typeface="Wingdings" panose="05000000000000000000" pitchFamily="2" charset="2"/>
              <a:buChar char="q"/>
            </a:pPr>
            <a:r>
              <a:rPr lang="en-US" dirty="0"/>
              <a:t>Standards must be created and adopted</a:t>
            </a:r>
          </a:p>
          <a:p>
            <a:pPr>
              <a:buFont typeface="Wingdings" panose="05000000000000000000" pitchFamily="2" charset="2"/>
              <a:buChar char="q"/>
            </a:pPr>
            <a:r>
              <a:rPr lang="en-US" dirty="0"/>
              <a:t>Not just standards, but well-defined standards (they must be understandable)</a:t>
            </a:r>
          </a:p>
          <a:p>
            <a:pPr>
              <a:buFont typeface="Wingdings" panose="05000000000000000000" pitchFamily="2" charset="2"/>
              <a:buChar char="q"/>
            </a:pPr>
            <a:r>
              <a:rPr lang="en-US" dirty="0"/>
              <a:t>Standards must be specific (profiled for use)</a:t>
            </a:r>
          </a:p>
          <a:p>
            <a:pPr>
              <a:buFont typeface="Wingdings" panose="05000000000000000000" pitchFamily="2" charset="2"/>
              <a:buChar char="q"/>
            </a:pPr>
            <a:r>
              <a:rPr lang="en-US" dirty="0"/>
              <a:t>Standards should/must be represented in a computable format</a:t>
            </a:r>
          </a:p>
          <a:p>
            <a:pPr>
              <a:buFont typeface="Wingdings" panose="05000000000000000000" pitchFamily="2" charset="2"/>
              <a:buChar char="q"/>
            </a:pPr>
            <a:r>
              <a:rPr lang="en-US" dirty="0"/>
              <a:t>Send good acknowledgements</a:t>
            </a:r>
          </a:p>
          <a:p>
            <a:pPr>
              <a:buFont typeface="Wingdings" panose="05000000000000000000" pitchFamily="2" charset="2"/>
              <a:buChar char="q"/>
            </a:pPr>
            <a:r>
              <a:rPr lang="en-US" dirty="0"/>
              <a:t>Implementations must be tested for conformance</a:t>
            </a:r>
          </a:p>
          <a:p>
            <a:pPr>
              <a:buFont typeface="Wingdings" panose="05000000000000000000" pitchFamily="2" charset="2"/>
              <a:buChar char="q"/>
            </a:pPr>
            <a:r>
              <a:rPr lang="en-US" dirty="0"/>
              <a:t>Systems must be tested for interoperability</a:t>
            </a:r>
          </a:p>
          <a:p>
            <a:endParaRPr lang="en-US" dirty="0"/>
          </a:p>
        </p:txBody>
      </p:sp>
    </p:spTree>
    <p:extLst>
      <p:ext uri="{BB962C8B-B14F-4D97-AF65-F5344CB8AC3E}">
        <p14:creationId xmlns:p14="http://schemas.microsoft.com/office/powerpoint/2010/main" val="12289202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61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baseline="0" dirty="0"/>
          </a:p>
        </p:txBody>
      </p:sp>
    </p:spTree>
    <p:extLst>
      <p:ext uri="{BB962C8B-B14F-4D97-AF65-F5344CB8AC3E}">
        <p14:creationId xmlns:p14="http://schemas.microsoft.com/office/powerpoint/2010/main" val="39146515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62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The design principle is to develop a common or base profile component that applies across a family of profiles with the intention of using the profile component concept to specify complete profiles.</a:t>
            </a:r>
          </a:p>
        </p:txBody>
      </p:sp>
    </p:spTree>
    <p:extLst>
      <p:ext uri="{BB962C8B-B14F-4D97-AF65-F5344CB8AC3E}">
        <p14:creationId xmlns:p14="http://schemas.microsoft.com/office/powerpoint/2010/main" val="1317998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63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The design principle is to develop a common or base profile component that applies across a family of profiles with the intention of using the profile component concept to specify complete profiles.</a:t>
            </a:r>
          </a:p>
        </p:txBody>
      </p:sp>
    </p:spTree>
    <p:extLst>
      <p:ext uri="{BB962C8B-B14F-4D97-AF65-F5344CB8AC3E}">
        <p14:creationId xmlns:p14="http://schemas.microsoft.com/office/powerpoint/2010/main" val="30866457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64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The design principle is to develop a common or base profile component that applies across a family of profiles with the intention of using the profile component concept to specify complete profiles.</a:t>
            </a:r>
          </a:p>
        </p:txBody>
      </p:sp>
    </p:spTree>
    <p:extLst>
      <p:ext uri="{BB962C8B-B14F-4D97-AF65-F5344CB8AC3E}">
        <p14:creationId xmlns:p14="http://schemas.microsoft.com/office/powerpoint/2010/main" val="33640035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65</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66564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67</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432896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2D5FE-85CA-40E6-8273-48A5F35DE016}" type="slidenum">
              <a:rPr lang="en-US" smtClean="0"/>
              <a:pPr/>
              <a:t>70</a:t>
            </a:fld>
            <a:endParaRPr lang="en-US"/>
          </a:p>
        </p:txBody>
      </p:sp>
    </p:spTree>
    <p:extLst>
      <p:ext uri="{BB962C8B-B14F-4D97-AF65-F5344CB8AC3E}">
        <p14:creationId xmlns:p14="http://schemas.microsoft.com/office/powerpoint/2010/main" val="22195459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77</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NIST HL7 v2 XML format. To be submitted to HL7</a:t>
            </a:r>
            <a:r>
              <a:rPr lang="en-US" baseline="0" dirty="0"/>
              <a:t> to standardize. The NIST format adds additional conformance constructs.</a:t>
            </a:r>
            <a:endParaRPr lang="en-US" dirty="0"/>
          </a:p>
        </p:txBody>
      </p:sp>
    </p:spTree>
    <p:extLst>
      <p:ext uri="{BB962C8B-B14F-4D97-AF65-F5344CB8AC3E}">
        <p14:creationId xmlns:p14="http://schemas.microsoft.com/office/powerpoint/2010/main" val="25544082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79</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326968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80</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97796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7</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085805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81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683470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82</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254721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83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947162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84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925336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91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476395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92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422704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94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Implementers/Specifiers can decide how far to go—profiling mechanisms should provide capabilities for a precise specification.</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 ARE NO SHORT CUTS—YOU HAVE TO DO IT ONE WAY OR THE OTHER!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These tools help us manage and leverage/reuse existing models.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Think about now Trading Partner C with the same needs.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Improves Patient Safety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Better Data Sharing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Saves Time and Money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Reasonable confidence that the product meets the conformance requirements stated in the standard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Closer to achieving interoperability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Don’t expect “out-of-the-box” interoperability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Local adaptation and testing is necessary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Most likely each integration will still require translation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Reasonable scope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Based on what standards are part of the certification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E.g., if no usability standards, don’t set unrealistic expectations</a:t>
            </a:r>
          </a:p>
          <a:p>
            <a:endParaRPr lang="en-US" dirty="0"/>
          </a:p>
        </p:txBody>
      </p:sp>
    </p:spTree>
    <p:extLst>
      <p:ext uri="{BB962C8B-B14F-4D97-AF65-F5344CB8AC3E}">
        <p14:creationId xmlns:p14="http://schemas.microsoft.com/office/powerpoint/2010/main" val="1484154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95</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Implementers/Specifiers can decide how far to go—profiling mechanisms should provide capabilities for a precise specification.</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 ARE NO SHORT CUTS—YOU HAVE TO DO IT ONE WAY OR THE OTHER!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These tools help us manage and leverage/reuse existing models.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Think about now Trading Partner C with the same needs.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Improves Patient Safety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Better Data Sharing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Saves Time and Money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Reasonable confidence that the product meets the conformance requirements stated in the standard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Closer to achieving interoperability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Don’t expect “out-of-the-box” interoperability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Local adaptation and testing is necessary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Most likely each integration will still require translation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Reasonable scope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Based on what standards are part of the certification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E.g., if no usability standards, don’t set unrealistic expectations</a:t>
            </a:r>
          </a:p>
          <a:p>
            <a:endParaRPr lang="en-US" dirty="0"/>
          </a:p>
        </p:txBody>
      </p:sp>
    </p:spTree>
    <p:extLst>
      <p:ext uri="{BB962C8B-B14F-4D97-AF65-F5344CB8AC3E}">
        <p14:creationId xmlns:p14="http://schemas.microsoft.com/office/powerpoint/2010/main" val="11194706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96</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1957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Ambiguous—a factor is that standards are written</a:t>
            </a:r>
            <a:r>
              <a:rPr lang="en-US" baseline="0" dirty="0"/>
              <a:t> natural languages</a:t>
            </a:r>
          </a:p>
          <a:p>
            <a:r>
              <a:rPr lang="en-US" baseline="0" dirty="0"/>
              <a:t>Evolving—new versions, like, IHE for some every year. Some terminologies constantly changed.</a:t>
            </a:r>
          </a:p>
          <a:p>
            <a:endParaRPr lang="en-US" baseline="0" dirty="0"/>
          </a:p>
          <a:p>
            <a:r>
              <a:rPr lang="en-US" baseline="0" dirty="0"/>
              <a:t>Because they are consensus based, often will be written to a current—inadequate state, not to a desired state—I’ve actually standard include multiple solutions because of competing vendors products implemented a capability differently.</a:t>
            </a:r>
          </a:p>
          <a:p>
            <a:endParaRPr lang="en-US" baseline="0" dirty="0"/>
          </a:p>
          <a:p>
            <a:r>
              <a:rPr lang="en-US" dirty="0"/>
              <a:t>HL7 v2 IGs, but different</a:t>
            </a:r>
          </a:p>
          <a:p>
            <a:r>
              <a:rPr lang="en-US" dirty="0"/>
              <a:t>Ambiguous</a:t>
            </a:r>
          </a:p>
          <a:p>
            <a:r>
              <a:rPr lang="en-US" dirty="0"/>
              <a:t>Not the responsibility of testers to fill in the gaps—testers can and should request clarification, SDO needs to respond</a:t>
            </a:r>
          </a:p>
          <a:p>
            <a:r>
              <a:rPr lang="en-US" dirty="0"/>
              <a:t>Is FHIR heading in same direction?</a:t>
            </a:r>
          </a:p>
          <a:p>
            <a:endParaRPr lang="en-US" baseline="0" dirty="0"/>
          </a:p>
          <a:p>
            <a:endParaRPr lang="en-US" baseline="0" dirty="0"/>
          </a:p>
          <a:p>
            <a:r>
              <a:rPr lang="en-US" b="1" baseline="0" dirty="0">
                <a:solidFill>
                  <a:srgbClr val="FF0000"/>
                </a:solidFill>
              </a:rPr>
              <a:t>The use of APIs and RESTful services in FHIR is a powerful paradigm, but it does not and cant not mask the inherent complexity in healthcare data exchange. We must still pay attention to how we specify requirements in FHIR, we can’t make the same mistakes we have made in the past, or we will only make incremental change instead of transformative change.</a:t>
            </a:r>
          </a:p>
          <a:p>
            <a:endParaRPr lang="en-US" b="1" baseline="0" dirty="0">
              <a:solidFill>
                <a:srgbClr val="FF0000"/>
              </a:solidFill>
            </a:endParaRPr>
          </a:p>
          <a:p>
            <a:pPr marL="171450" indent="-171450">
              <a:buFont typeface="Arial" panose="020B0604020202020204" pitchFamily="34" charset="0"/>
              <a:buChar char="•"/>
            </a:pPr>
            <a:r>
              <a:rPr lang="en-US" dirty="0"/>
              <a:t>Under specified</a:t>
            </a:r>
          </a:p>
          <a:p>
            <a:pPr marL="171450" indent="-171450">
              <a:buFont typeface="Arial" panose="020B0604020202020204" pitchFamily="34" charset="0"/>
              <a:buChar char="•"/>
            </a:pPr>
            <a:r>
              <a:rPr lang="en-US" dirty="0"/>
              <a:t>Multiple solutions</a:t>
            </a:r>
          </a:p>
          <a:p>
            <a:pPr marL="171450" indent="-171450">
              <a:buFont typeface="Arial" panose="020B0604020202020204" pitchFamily="34" charset="0"/>
              <a:buChar char="•"/>
            </a:pPr>
            <a:r>
              <a:rPr lang="en-US" dirty="0"/>
              <a:t>Conflation of requirements (requirement scoping)</a:t>
            </a:r>
          </a:p>
          <a:p>
            <a:pPr marL="171450" indent="-171450">
              <a:buFont typeface="Arial" panose="020B0604020202020204" pitchFamily="34" charset="0"/>
              <a:buChar char="•"/>
            </a:pPr>
            <a:r>
              <a:rPr lang="en-US" dirty="0"/>
              <a:t>Document current state—not desired state</a:t>
            </a:r>
          </a:p>
          <a:p>
            <a:pPr marL="171450" indent="-171450">
              <a:buFont typeface="Arial" panose="020B0604020202020204" pitchFamily="34" charset="0"/>
              <a:buChar char="•"/>
            </a:pPr>
            <a:r>
              <a:rPr lang="en-US" dirty="0"/>
              <a:t>Not specific enough—e.g., code system binding</a:t>
            </a:r>
          </a:p>
          <a:p>
            <a:pPr marL="171450" indent="-171450">
              <a:buFont typeface="Arial" panose="020B0604020202020204" pitchFamily="34" charset="0"/>
              <a:buChar char="•"/>
            </a:pPr>
            <a:r>
              <a:rPr lang="en-US" dirty="0"/>
              <a:t>Too specific</a:t>
            </a:r>
          </a:p>
          <a:p>
            <a:pPr marL="171450" indent="-171450">
              <a:buFont typeface="Arial" panose="020B0604020202020204" pitchFamily="34" charset="0"/>
              <a:buChar char="•"/>
            </a:pPr>
            <a:r>
              <a:rPr lang="en-US" dirty="0"/>
              <a:t>Poor documentation and typos</a:t>
            </a:r>
          </a:p>
          <a:p>
            <a:pPr marL="171450" indent="-171450">
              <a:buFont typeface="Arial" panose="020B0604020202020204" pitchFamily="34" charset="0"/>
              <a:buChar char="•"/>
            </a:pPr>
            <a:r>
              <a:rPr lang="en-US" dirty="0"/>
              <a:t>Lack of a consistency</a:t>
            </a:r>
          </a:p>
          <a:p>
            <a:pPr marL="171450" indent="-171450">
              <a:buFont typeface="Arial" panose="020B0604020202020204" pitchFamily="34" charset="0"/>
              <a:buChar char="•"/>
            </a:pPr>
            <a:r>
              <a:rPr lang="en-US" dirty="0"/>
              <a:t>Incomplete Use Cases</a:t>
            </a:r>
          </a:p>
          <a:p>
            <a:pPr marL="171450" indent="-171450">
              <a:buFont typeface="Arial" panose="020B0604020202020204" pitchFamily="34" charset="0"/>
              <a:buChar char="•"/>
            </a:pPr>
            <a:r>
              <a:rPr lang="en-US" dirty="0"/>
              <a:t>Absence of harmonized requirement specification methodology</a:t>
            </a:r>
          </a:p>
          <a:p>
            <a:pPr marL="171450" indent="-171450">
              <a:buFont typeface="Arial" panose="020B0604020202020204" pitchFamily="34" charset="0"/>
              <a:buChar char="•"/>
            </a:pPr>
            <a:r>
              <a:rPr lang="en-US" dirty="0"/>
              <a:t>Insufficient requirement specification mechanisms</a:t>
            </a:r>
          </a:p>
          <a:p>
            <a:pPr marL="171450" indent="-171450">
              <a:buFont typeface="Arial" panose="020B0604020202020204" pitchFamily="34" charset="0"/>
              <a:buChar char="•"/>
            </a:pPr>
            <a:r>
              <a:rPr lang="en-US" dirty="0"/>
              <a:t>Lack of reference and pilot implementations</a:t>
            </a:r>
          </a:p>
          <a:p>
            <a:pPr marL="171450" indent="-171450">
              <a:buFont typeface="Arial" panose="020B0604020202020204" pitchFamily="34" charset="0"/>
              <a:buChar char="•"/>
            </a:pPr>
            <a:r>
              <a:rPr lang="en-US" dirty="0"/>
              <a:t>Lack of testing</a:t>
            </a:r>
          </a:p>
          <a:p>
            <a:pPr marL="171450" indent="-171450">
              <a:buFont typeface="Arial" panose="020B0604020202020204" pitchFamily="34" charset="0"/>
              <a:buChar char="•"/>
            </a:pPr>
            <a:r>
              <a:rPr lang="en-US" dirty="0"/>
              <a:t>Improper scoping</a:t>
            </a:r>
          </a:p>
          <a:p>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8</a:t>
            </a:fld>
            <a:endParaRPr lang="en-US" dirty="0"/>
          </a:p>
        </p:txBody>
      </p:sp>
    </p:spTree>
    <p:extLst>
      <p:ext uri="{BB962C8B-B14F-4D97-AF65-F5344CB8AC3E}">
        <p14:creationId xmlns:p14="http://schemas.microsoft.com/office/powerpoint/2010/main" val="3006992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D9405A-801D-4EEA-B2FD-F8DC5CDC8C24}"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47164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3794" name="Group 2"/>
          <p:cNvGrpSpPr>
            <a:grpSpLocks/>
          </p:cNvGrpSpPr>
          <p:nvPr/>
        </p:nvGrpSpPr>
        <p:grpSpPr bwMode="auto">
          <a:xfrm>
            <a:off x="152400" y="152400"/>
            <a:ext cx="8839200" cy="6477000"/>
            <a:chOff x="240" y="288"/>
            <a:chExt cx="5290" cy="3504"/>
          </a:xfrm>
        </p:grpSpPr>
        <p:sp>
          <p:nvSpPr>
            <p:cNvPr id="3379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379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3797" name="Line 5"/>
            <p:cNvSpPr>
              <a:spLocks noChangeShapeType="1"/>
            </p:cNvSpPr>
            <p:nvPr/>
          </p:nvSpPr>
          <p:spPr bwMode="auto">
            <a:xfrm>
              <a:off x="576" y="2256"/>
              <a:ext cx="4608" cy="0"/>
            </a:xfrm>
            <a:prstGeom prst="line">
              <a:avLst/>
            </a:prstGeom>
            <a:noFill/>
            <a:ln w="38100">
              <a:solidFill>
                <a:schemeClr val="accent1"/>
              </a:solidFill>
              <a:round/>
              <a:headEnd/>
              <a:tailEnd/>
            </a:ln>
            <a:effectLst/>
          </p:spPr>
          <p:txBody>
            <a:bodyPr wrap="none" anchor="ctr"/>
            <a:lstStyle/>
            <a:p>
              <a:endParaRPr lang="en-US"/>
            </a:p>
          </p:txBody>
        </p:sp>
      </p:grpSp>
      <p:sp>
        <p:nvSpPr>
          <p:cNvPr id="33799" name="Rectangle 7"/>
          <p:cNvSpPr>
            <a:spLocks noGrp="1" noChangeArrowheads="1"/>
          </p:cNvSpPr>
          <p:nvPr>
            <p:ph type="subTitle" idx="1"/>
          </p:nvPr>
        </p:nvSpPr>
        <p:spPr>
          <a:xfrm>
            <a:off x="1371600" y="39624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10" name="Date Placeholder 9"/>
          <p:cNvSpPr>
            <a:spLocks noGrp="1"/>
          </p:cNvSpPr>
          <p:nvPr>
            <p:ph type="dt" sz="half" idx="10"/>
          </p:nvPr>
        </p:nvSpPr>
        <p:spPr>
          <a:xfrm>
            <a:off x="8382000" y="6637184"/>
            <a:ext cx="609600" cy="143224"/>
          </a:xfrm>
        </p:spPr>
        <p:txBody>
          <a:bodyPr/>
          <a:lstStyle/>
          <a:p>
            <a:r>
              <a:rPr lang="en-US"/>
              <a:t>01/01/2011</a:t>
            </a:r>
            <a:endParaRPr lang="en-US" dirty="0"/>
          </a:p>
        </p:txBody>
      </p:sp>
      <p:sp>
        <p:nvSpPr>
          <p:cNvPr id="11" name="Slide Number Placeholder 10"/>
          <p:cNvSpPr>
            <a:spLocks noGrp="1"/>
          </p:cNvSpPr>
          <p:nvPr>
            <p:ph type="sldNum" sz="quarter" idx="11"/>
          </p:nvPr>
        </p:nvSpPr>
        <p:spPr/>
        <p:txBody>
          <a:bodyPr/>
          <a:lstStyle/>
          <a:p>
            <a:fld id="{DD8FDF0E-2772-4D89-9F72-F3CB15D8B8AB}" type="slidenum">
              <a:rPr lang="en-US" smtClean="0"/>
              <a:pPr/>
              <a:t>‹#›</a:t>
            </a:fld>
            <a:endParaRPr lang="en-US"/>
          </a:p>
        </p:txBody>
      </p:sp>
      <p:sp>
        <p:nvSpPr>
          <p:cNvPr id="12" name="Title 11"/>
          <p:cNvSpPr>
            <a:spLocks noGrp="1"/>
          </p:cNvSpPr>
          <p:nvPr>
            <p:ph type="title"/>
          </p:nvPr>
        </p:nvSpPr>
        <p:spPr/>
        <p:txBody>
          <a:bodyPr/>
          <a:lstStyle/>
          <a:p>
            <a:r>
              <a:rPr lang="en-US" dirty="0"/>
              <a:t>Click to edit Master title style</a:t>
            </a:r>
          </a:p>
        </p:txBody>
      </p:sp>
      <p:sp>
        <p:nvSpPr>
          <p:cNvPr id="14" name="Rectangle 13"/>
          <p:cNvSpPr>
            <a:spLocks noChangeArrowheads="1"/>
          </p:cNvSpPr>
          <p:nvPr userDrawn="1"/>
        </p:nvSpPr>
        <p:spPr bwMode="auto">
          <a:xfrm>
            <a:off x="38100" y="6612924"/>
            <a:ext cx="4419600" cy="276999"/>
          </a:xfrm>
          <a:prstGeom prst="rect">
            <a:avLst/>
          </a:prstGeom>
          <a:noFill/>
          <a:ln w="9525">
            <a:noFill/>
            <a:miter lim="800000"/>
            <a:headEnd/>
            <a:tailEnd/>
          </a:ln>
          <a:effectLst/>
        </p:spPr>
        <p:txBody>
          <a:bodyPr>
            <a:spAutoFit/>
          </a:bodyPr>
          <a:lstStyle/>
          <a:p>
            <a:r>
              <a:rPr lang="en-US" sz="600" b="1" dirty="0"/>
              <a:t>This seminar was created</a:t>
            </a:r>
            <a:r>
              <a:rPr lang="en-US" sz="600" b="1" baseline="0" dirty="0"/>
              <a:t> by</a:t>
            </a:r>
            <a:r>
              <a:rPr lang="en-US" sz="600" b="1" dirty="0"/>
              <a:t> Robert</a:t>
            </a:r>
            <a:r>
              <a:rPr lang="en-US" sz="600" b="1" baseline="0" dirty="0"/>
              <a:t> Snelick </a:t>
            </a:r>
            <a:r>
              <a:rPr lang="en-US" sz="600" b="1" dirty="0"/>
              <a:t>as</a:t>
            </a:r>
            <a:r>
              <a:rPr lang="en-US" sz="600" b="1" baseline="0" dirty="0"/>
              <a:t> part of</a:t>
            </a:r>
            <a:r>
              <a:rPr lang="en-US" sz="600" b="1" dirty="0"/>
              <a:t> official duties as an employee of the US Federal Government.</a:t>
            </a:r>
            <a:r>
              <a:rPr lang="en-US" sz="600" b="1" baseline="0" dirty="0"/>
              <a:t> </a:t>
            </a:r>
            <a:r>
              <a:rPr lang="en-US" sz="600" b="1" dirty="0"/>
              <a:t>The seminar slide deck is not subject to copyright protection and is in the public domain.</a:t>
            </a:r>
          </a:p>
        </p:txBody>
      </p:sp>
      <p:pic>
        <p:nvPicPr>
          <p:cNvPr id="13" name="Picture 12">
            <a:extLst>
              <a:ext uri="{FF2B5EF4-FFF2-40B4-BE49-F238E27FC236}">
                <a16:creationId xmlns:a16="http://schemas.microsoft.com/office/drawing/2014/main" id="{58928823-3CB3-492F-ACFD-A9D2EA0D0092}"/>
              </a:ext>
            </a:extLst>
          </p:cNvPr>
          <p:cNvPicPr>
            <a:picLocks noChangeAspect="1"/>
          </p:cNvPicPr>
          <p:nvPr userDrawn="1"/>
        </p:nvPicPr>
        <p:blipFill>
          <a:blip r:embed="rId2"/>
          <a:stretch>
            <a:fillRect/>
          </a:stretch>
        </p:blipFill>
        <p:spPr>
          <a:xfrm>
            <a:off x="7562546" y="248910"/>
            <a:ext cx="1327128" cy="635327"/>
          </a:xfrm>
          <a:prstGeom prst="rect">
            <a:avLst/>
          </a:prstGeom>
        </p:spPr>
      </p:pic>
      <p:sp>
        <p:nvSpPr>
          <p:cNvPr id="15" name="Rectangle 12">
            <a:extLst>
              <a:ext uri="{FF2B5EF4-FFF2-40B4-BE49-F238E27FC236}">
                <a16:creationId xmlns:a16="http://schemas.microsoft.com/office/drawing/2014/main" id="{B1635864-22A0-4B7D-AE2D-11ACBC13F6E8}"/>
              </a:ext>
            </a:extLst>
          </p:cNvPr>
          <p:cNvSpPr>
            <a:spLocks noChangeArrowheads="1"/>
          </p:cNvSpPr>
          <p:nvPr userDrawn="1"/>
        </p:nvSpPr>
        <p:spPr bwMode="auto">
          <a:xfrm>
            <a:off x="5943600" y="6616576"/>
            <a:ext cx="2174081" cy="184666"/>
          </a:xfrm>
          <a:prstGeom prst="rect">
            <a:avLst/>
          </a:prstGeom>
          <a:noFill/>
          <a:ln w="9525">
            <a:noFill/>
            <a:miter lim="800000"/>
            <a:headEnd/>
            <a:tailEnd/>
          </a:ln>
          <a:effectLst/>
        </p:spPr>
        <p:txBody>
          <a:bodyPr wrap="square">
            <a:spAutoFit/>
          </a:bodyPr>
          <a:lstStyle/>
          <a:p>
            <a:r>
              <a:rPr lang="en-US" sz="600" b="1" dirty="0"/>
              <a:t>National</a:t>
            </a:r>
            <a:r>
              <a:rPr lang="en-US" sz="600" b="1" baseline="0" dirty="0"/>
              <a:t> Institute of Standards and Technology (NIST)</a:t>
            </a:r>
            <a:endParaRPr lang="en-US" sz="600" b="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543B471-FB90-46FA-8B98-F55B29ABD840}" type="datetime1">
              <a:rPr lang="en-US"/>
              <a:pPr/>
              <a:t>10/18/2019</a:t>
            </a:fld>
            <a:endParaRPr lang="en-US"/>
          </a:p>
        </p:txBody>
      </p:sp>
      <p:sp>
        <p:nvSpPr>
          <p:cNvPr id="5" name="Slide Number Placeholder 4"/>
          <p:cNvSpPr>
            <a:spLocks noGrp="1"/>
          </p:cNvSpPr>
          <p:nvPr>
            <p:ph type="sldNum" sz="quarter" idx="11"/>
          </p:nvPr>
        </p:nvSpPr>
        <p:spPr/>
        <p:txBody>
          <a:bodyPr/>
          <a:lstStyle>
            <a:lvl1pPr>
              <a:defRPr/>
            </a:lvl1pPr>
          </a:lstStyle>
          <a:p>
            <a:fld id="{E07DD071-FAF0-42AF-BCBC-4495406D14E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73075"/>
            <a:ext cx="2095500" cy="5775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473075"/>
            <a:ext cx="6134100" cy="5775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9DD8C03-4B48-4E6D-AEDF-1A9300C7BAEF}" type="datetime1">
              <a:rPr lang="en-US"/>
              <a:pPr/>
              <a:t>10/18/2019</a:t>
            </a:fld>
            <a:endParaRPr lang="en-US"/>
          </a:p>
        </p:txBody>
      </p:sp>
      <p:sp>
        <p:nvSpPr>
          <p:cNvPr id="5" name="Slide Number Placeholder 4"/>
          <p:cNvSpPr>
            <a:spLocks noGrp="1"/>
          </p:cNvSpPr>
          <p:nvPr>
            <p:ph type="sldNum" sz="quarter" idx="11"/>
          </p:nvPr>
        </p:nvSpPr>
        <p:spPr/>
        <p:txBody>
          <a:bodyPr/>
          <a:lstStyle>
            <a:lvl1pPr>
              <a:defRPr/>
            </a:lvl1pPr>
          </a:lstStyle>
          <a:p>
            <a:fld id="{DE69C5E0-66B6-492B-B5B1-955EA64CE5F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3794" name="Group 2"/>
          <p:cNvGrpSpPr>
            <a:grpSpLocks/>
          </p:cNvGrpSpPr>
          <p:nvPr/>
        </p:nvGrpSpPr>
        <p:grpSpPr bwMode="auto">
          <a:xfrm>
            <a:off x="152400" y="152400"/>
            <a:ext cx="8839200" cy="6477000"/>
            <a:chOff x="240" y="288"/>
            <a:chExt cx="5290" cy="3504"/>
          </a:xfrm>
        </p:grpSpPr>
        <p:sp>
          <p:nvSpPr>
            <p:cNvPr id="33795" name="Rectangle 3"/>
            <p:cNvSpPr>
              <a:spLocks noChangeArrowheads="1"/>
            </p:cNvSpPr>
            <p:nvPr/>
          </p:nvSpPr>
          <p:spPr bwMode="blackWhite">
            <a:xfrm>
              <a:off x="240" y="288"/>
              <a:ext cx="5290" cy="3504"/>
            </a:xfrm>
            <a:prstGeom prst="rect">
              <a:avLst/>
            </a:prstGeom>
            <a:solidFill>
              <a:schemeClr val="bg1"/>
            </a:solidFill>
            <a:ln w="50800">
              <a:solidFill>
                <a:srgbClr val="002060"/>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379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3797" name="Line 5"/>
            <p:cNvSpPr>
              <a:spLocks noChangeShapeType="1"/>
            </p:cNvSpPr>
            <p:nvPr/>
          </p:nvSpPr>
          <p:spPr bwMode="auto">
            <a:xfrm>
              <a:off x="576" y="2256"/>
              <a:ext cx="4608" cy="0"/>
            </a:xfrm>
            <a:prstGeom prst="line">
              <a:avLst/>
            </a:prstGeom>
            <a:noFill/>
            <a:ln w="38100">
              <a:solidFill>
                <a:srgbClr val="002060"/>
              </a:solidFill>
              <a:round/>
              <a:headEnd/>
              <a:tailEnd/>
            </a:ln>
            <a:effectLst/>
          </p:spPr>
          <p:txBody>
            <a:bodyPr wrap="none" anchor="ctr"/>
            <a:lstStyle/>
            <a:p>
              <a:endParaRPr lang="en-US"/>
            </a:p>
          </p:txBody>
        </p:sp>
      </p:grpSp>
      <p:sp>
        <p:nvSpPr>
          <p:cNvPr id="33799" name="Rectangle 7"/>
          <p:cNvSpPr>
            <a:spLocks noGrp="1" noChangeArrowheads="1"/>
          </p:cNvSpPr>
          <p:nvPr>
            <p:ph type="subTitle" idx="1"/>
          </p:nvPr>
        </p:nvSpPr>
        <p:spPr>
          <a:xfrm>
            <a:off x="1371600" y="39624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10" name="Date Placeholder 9"/>
          <p:cNvSpPr>
            <a:spLocks noGrp="1"/>
          </p:cNvSpPr>
          <p:nvPr>
            <p:ph type="dt" sz="half" idx="10"/>
          </p:nvPr>
        </p:nvSpPr>
        <p:spPr>
          <a:xfrm>
            <a:off x="8506887" y="6655603"/>
            <a:ext cx="637113" cy="145018"/>
          </a:xfrm>
        </p:spPr>
        <p:txBody>
          <a:bodyPr/>
          <a:lstStyle/>
          <a:p>
            <a:r>
              <a:rPr lang="en-US" dirty="0"/>
              <a:t>01/01/2011</a:t>
            </a:r>
          </a:p>
        </p:txBody>
      </p:sp>
      <p:sp>
        <p:nvSpPr>
          <p:cNvPr id="11" name="Slide Number Placeholder 10"/>
          <p:cNvSpPr>
            <a:spLocks noGrp="1"/>
          </p:cNvSpPr>
          <p:nvPr>
            <p:ph type="sldNum" sz="quarter" idx="11"/>
          </p:nvPr>
        </p:nvSpPr>
        <p:spPr>
          <a:xfrm>
            <a:off x="4241963" y="6503249"/>
            <a:ext cx="533400" cy="476250"/>
          </a:xfrm>
        </p:spPr>
        <p:txBody>
          <a:bodyPr/>
          <a:lstStyle/>
          <a:p>
            <a:fld id="{DD8FDF0E-2772-4D89-9F72-F3CB15D8B8AB}" type="slidenum">
              <a:rPr lang="en-US" smtClean="0"/>
              <a:pPr/>
              <a:t>‹#›</a:t>
            </a:fld>
            <a:endParaRPr lang="en-US"/>
          </a:p>
        </p:txBody>
      </p:sp>
      <p:sp>
        <p:nvSpPr>
          <p:cNvPr id="12" name="Title 11"/>
          <p:cNvSpPr>
            <a:spLocks noGrp="1"/>
          </p:cNvSpPr>
          <p:nvPr>
            <p:ph type="title"/>
          </p:nvPr>
        </p:nvSpPr>
        <p:spPr>
          <a:xfrm>
            <a:off x="419100" y="1259114"/>
            <a:ext cx="8382000" cy="647245"/>
          </a:xfrm>
        </p:spPr>
        <p:txBody>
          <a:bodyPr/>
          <a:lstStyle/>
          <a:p>
            <a:r>
              <a:rPr lang="en-US" dirty="0"/>
              <a:t>Click to edit Master title style</a:t>
            </a:r>
          </a:p>
        </p:txBody>
      </p:sp>
      <p:sp>
        <p:nvSpPr>
          <p:cNvPr id="14" name="Rectangle 13"/>
          <p:cNvSpPr>
            <a:spLocks noChangeArrowheads="1"/>
          </p:cNvSpPr>
          <p:nvPr userDrawn="1"/>
        </p:nvSpPr>
        <p:spPr bwMode="auto">
          <a:xfrm>
            <a:off x="38100" y="6616598"/>
            <a:ext cx="4419600" cy="276999"/>
          </a:xfrm>
          <a:prstGeom prst="rect">
            <a:avLst/>
          </a:prstGeom>
          <a:noFill/>
          <a:ln w="9525">
            <a:noFill/>
            <a:miter lim="800000"/>
            <a:headEnd/>
            <a:tailEnd/>
          </a:ln>
          <a:effectLst/>
        </p:spPr>
        <p:txBody>
          <a:bodyPr>
            <a:spAutoFit/>
          </a:bodyPr>
          <a:lstStyle/>
          <a:p>
            <a:r>
              <a:rPr lang="en-US" sz="600" b="1" dirty="0"/>
              <a:t>This</a:t>
            </a:r>
            <a:r>
              <a:rPr lang="en-US" sz="600" b="1" baseline="0" dirty="0"/>
              <a:t> </a:t>
            </a:r>
            <a:r>
              <a:rPr lang="en-US" sz="600" b="1" dirty="0"/>
              <a:t>presentation was created</a:t>
            </a:r>
            <a:r>
              <a:rPr lang="en-US" sz="600" b="1" baseline="0" dirty="0"/>
              <a:t> by</a:t>
            </a:r>
            <a:r>
              <a:rPr lang="en-US" sz="600" b="1" dirty="0"/>
              <a:t> Robert</a:t>
            </a:r>
            <a:r>
              <a:rPr lang="en-US" sz="600" b="1" baseline="0" dirty="0"/>
              <a:t> Snelick </a:t>
            </a:r>
            <a:r>
              <a:rPr lang="en-US" sz="600" b="1" dirty="0"/>
              <a:t>as</a:t>
            </a:r>
            <a:r>
              <a:rPr lang="en-US" sz="600" b="1" baseline="0" dirty="0"/>
              <a:t> part of</a:t>
            </a:r>
            <a:r>
              <a:rPr lang="en-US" sz="600" b="1" dirty="0"/>
              <a:t> official duties as an employee of the US Federal Government.</a:t>
            </a:r>
            <a:r>
              <a:rPr lang="en-US" sz="600" b="1" baseline="0" dirty="0"/>
              <a:t> </a:t>
            </a:r>
            <a:r>
              <a:rPr lang="en-US" sz="600" b="1" dirty="0"/>
              <a:t>This presentation is not subject to copyright protection and is in the public domain.</a:t>
            </a:r>
          </a:p>
        </p:txBody>
      </p:sp>
      <p:pic>
        <p:nvPicPr>
          <p:cNvPr id="13" name="Picture 12"/>
          <p:cNvPicPr>
            <a:picLocks noChangeAspect="1"/>
          </p:cNvPicPr>
          <p:nvPr userDrawn="1"/>
        </p:nvPicPr>
        <p:blipFill>
          <a:blip r:embed="rId2"/>
          <a:stretch>
            <a:fillRect/>
          </a:stretch>
        </p:blipFill>
        <p:spPr>
          <a:xfrm>
            <a:off x="7562546" y="248910"/>
            <a:ext cx="1327128" cy="635327"/>
          </a:xfrm>
          <a:prstGeom prst="rect">
            <a:avLst/>
          </a:prstGeom>
        </p:spPr>
      </p:pic>
      <p:sp>
        <p:nvSpPr>
          <p:cNvPr id="15" name="Rectangle 12"/>
          <p:cNvSpPr>
            <a:spLocks noChangeArrowheads="1"/>
          </p:cNvSpPr>
          <p:nvPr userDrawn="1"/>
        </p:nvSpPr>
        <p:spPr bwMode="auto">
          <a:xfrm>
            <a:off x="6382147" y="6669165"/>
            <a:ext cx="2174081" cy="184666"/>
          </a:xfrm>
          <a:prstGeom prst="rect">
            <a:avLst/>
          </a:prstGeom>
          <a:noFill/>
          <a:ln w="9525">
            <a:noFill/>
            <a:miter lim="800000"/>
            <a:headEnd/>
            <a:tailEnd/>
          </a:ln>
          <a:effectLst/>
        </p:spPr>
        <p:txBody>
          <a:bodyPr wrap="square">
            <a:spAutoFit/>
          </a:bodyPr>
          <a:lstStyle/>
          <a:p>
            <a:r>
              <a:rPr lang="en-US" sz="600" b="1" dirty="0"/>
              <a:t>National</a:t>
            </a:r>
            <a:r>
              <a:rPr lang="en-US" sz="600" b="1" baseline="0" dirty="0"/>
              <a:t> Institute of Standards and Technology (NIST)</a:t>
            </a:r>
            <a:endParaRPr lang="en-US" sz="600" b="1" dirty="0"/>
          </a:p>
        </p:txBody>
      </p:sp>
    </p:spTree>
    <p:extLst>
      <p:ext uri="{BB962C8B-B14F-4D97-AF65-F5344CB8AC3E}">
        <p14:creationId xmlns:p14="http://schemas.microsoft.com/office/powerpoint/2010/main" val="295842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8481"/>
            <a:ext cx="8382000" cy="647245"/>
          </a:xfrm>
        </p:spPr>
        <p:txBody>
          <a:bodyPr/>
          <a:lstStyle/>
          <a:p>
            <a:r>
              <a:rPr lang="en-US"/>
              <a:t>Click to edit Master title style</a:t>
            </a:r>
          </a:p>
        </p:txBody>
      </p:sp>
      <p:sp>
        <p:nvSpPr>
          <p:cNvPr id="3" name="Content Placeholder 2"/>
          <p:cNvSpPr>
            <a:spLocks noGrp="1"/>
          </p:cNvSpPr>
          <p:nvPr>
            <p:ph idx="1"/>
          </p:nvPr>
        </p:nvSpPr>
        <p:spPr>
          <a:xfrm>
            <a:off x="381000" y="1371600"/>
            <a:ext cx="8382000" cy="5029200"/>
          </a:xfrm>
        </p:spPr>
        <p:txBody>
          <a:bodyPr/>
          <a:lstStyle>
            <a:lvl2pPr marL="742950" indent="-285750">
              <a:buFont typeface="Wingdings" panose="05000000000000000000" pitchFamily="2" charset="2"/>
              <a:buChar char="q"/>
              <a:defRPr/>
            </a:lvl2pPr>
            <a:lvl3pPr>
              <a:buClr>
                <a:srgbClr val="002060"/>
              </a:buClr>
              <a:buSzPct val="60000"/>
              <a:defRPr/>
            </a:lvl3pPr>
            <a:lvl4pPr marL="1600200" indent="-228600">
              <a:buClr>
                <a:srgbClr val="002060"/>
              </a:buClr>
              <a:buSzPct val="60000"/>
              <a:buFont typeface="Wingdings" panose="05000000000000000000" pitchFamily="2" charset="2"/>
              <a:buChar char="v"/>
              <a:defRPr/>
            </a:lvl4pPr>
            <a:lvl5pPr>
              <a:buClr>
                <a:srgbClr val="002060"/>
              </a:buClr>
              <a:buSzPct val="75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01/01/2011</a:t>
            </a:r>
          </a:p>
        </p:txBody>
      </p:sp>
      <p:sp>
        <p:nvSpPr>
          <p:cNvPr id="5" name="Slide Number Placeholder 4"/>
          <p:cNvSpPr>
            <a:spLocks noGrp="1"/>
          </p:cNvSpPr>
          <p:nvPr>
            <p:ph type="sldNum" sz="quarter" idx="11"/>
          </p:nvPr>
        </p:nvSpPr>
        <p:spPr/>
        <p:txBody>
          <a:bodyPr/>
          <a:lstStyle>
            <a:lvl1pPr>
              <a:defRPr/>
            </a:lvl1pPr>
          </a:lstStyle>
          <a:p>
            <a:fld id="{2CD36790-EF9F-4521-A783-189BE19EEE4B}" type="slidenum">
              <a:rPr lang="en-US"/>
              <a:pPr/>
              <a:t>‹#›</a:t>
            </a:fld>
            <a:endParaRPr lang="en-US"/>
          </a:p>
        </p:txBody>
      </p:sp>
    </p:spTree>
    <p:extLst>
      <p:ext uri="{BB962C8B-B14F-4D97-AF65-F5344CB8AC3E}">
        <p14:creationId xmlns:p14="http://schemas.microsoft.com/office/powerpoint/2010/main" val="210895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A22CAAC-72B4-49BF-8D8A-B248BD60D0AB}" type="datetime1">
              <a:rPr lang="en-US" smtClean="0"/>
              <a:pPr/>
              <a:t>10/18/2019</a:t>
            </a:fld>
            <a:endParaRPr lang="en-US" dirty="0"/>
          </a:p>
        </p:txBody>
      </p:sp>
      <p:sp>
        <p:nvSpPr>
          <p:cNvPr id="5" name="Slide Number Placeholder 4"/>
          <p:cNvSpPr>
            <a:spLocks noGrp="1"/>
          </p:cNvSpPr>
          <p:nvPr>
            <p:ph type="sldNum" sz="quarter" idx="11"/>
          </p:nvPr>
        </p:nvSpPr>
        <p:spPr/>
        <p:txBody>
          <a:bodyPr/>
          <a:lstStyle>
            <a:lvl1pPr>
              <a:defRPr/>
            </a:lvl1pPr>
          </a:lstStyle>
          <a:p>
            <a:fld id="{D9717A56-5D33-48BC-B612-81C2A448BE87}" type="slidenum">
              <a:rPr lang="en-US"/>
              <a:pPr/>
              <a:t>‹#›</a:t>
            </a:fld>
            <a:endParaRPr lang="en-US"/>
          </a:p>
        </p:txBody>
      </p:sp>
    </p:spTree>
    <p:extLst>
      <p:ext uri="{BB962C8B-B14F-4D97-AF65-F5344CB8AC3E}">
        <p14:creationId xmlns:p14="http://schemas.microsoft.com/office/powerpoint/2010/main" val="4053758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71600"/>
            <a:ext cx="411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11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0B08C14C-5A61-4D4D-B38C-096C9971D9C2}" type="datetime1">
              <a:rPr lang="en-US"/>
              <a:pPr/>
              <a:t>10/18/2019</a:t>
            </a:fld>
            <a:endParaRPr lang="en-US"/>
          </a:p>
        </p:txBody>
      </p:sp>
      <p:sp>
        <p:nvSpPr>
          <p:cNvPr id="6" name="Slide Number Placeholder 5"/>
          <p:cNvSpPr>
            <a:spLocks noGrp="1"/>
          </p:cNvSpPr>
          <p:nvPr>
            <p:ph type="sldNum" sz="quarter" idx="11"/>
          </p:nvPr>
        </p:nvSpPr>
        <p:spPr/>
        <p:txBody>
          <a:bodyPr/>
          <a:lstStyle>
            <a:lvl1pPr>
              <a:defRPr/>
            </a:lvl1pPr>
          </a:lstStyle>
          <a:p>
            <a:fld id="{C9422542-FAC0-4800-BAC9-80AE50E939A1}" type="slidenum">
              <a:rPr lang="en-US"/>
              <a:pPr/>
              <a:t>‹#›</a:t>
            </a:fld>
            <a:endParaRPr lang="en-US"/>
          </a:p>
        </p:txBody>
      </p:sp>
    </p:spTree>
    <p:extLst>
      <p:ext uri="{BB962C8B-B14F-4D97-AF65-F5344CB8AC3E}">
        <p14:creationId xmlns:p14="http://schemas.microsoft.com/office/powerpoint/2010/main" val="4117028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49C45C78-7BD8-47C0-88A0-6DA77AB0E0BB}" type="datetime1">
              <a:rPr lang="en-US"/>
              <a:pPr/>
              <a:t>10/18/2019</a:t>
            </a:fld>
            <a:endParaRPr lang="en-US"/>
          </a:p>
        </p:txBody>
      </p:sp>
      <p:sp>
        <p:nvSpPr>
          <p:cNvPr id="8" name="Slide Number Placeholder 7"/>
          <p:cNvSpPr>
            <a:spLocks noGrp="1"/>
          </p:cNvSpPr>
          <p:nvPr>
            <p:ph type="sldNum" sz="quarter" idx="11"/>
          </p:nvPr>
        </p:nvSpPr>
        <p:spPr/>
        <p:txBody>
          <a:bodyPr/>
          <a:lstStyle>
            <a:lvl1pPr>
              <a:defRPr/>
            </a:lvl1pPr>
          </a:lstStyle>
          <a:p>
            <a:fld id="{04E51A7F-C561-42D3-BDE2-6604AC35B109}" type="slidenum">
              <a:rPr lang="en-US"/>
              <a:pPr/>
              <a:t>‹#›</a:t>
            </a:fld>
            <a:endParaRPr lang="en-US"/>
          </a:p>
        </p:txBody>
      </p:sp>
    </p:spTree>
    <p:extLst>
      <p:ext uri="{BB962C8B-B14F-4D97-AF65-F5344CB8AC3E}">
        <p14:creationId xmlns:p14="http://schemas.microsoft.com/office/powerpoint/2010/main" val="1309337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546038" y="6650750"/>
            <a:ext cx="597962" cy="164394"/>
          </a:xfrm>
        </p:spPr>
        <p:txBody>
          <a:bodyPr/>
          <a:lstStyle>
            <a:lvl1pPr>
              <a:defRPr/>
            </a:lvl1pPr>
          </a:lstStyle>
          <a:p>
            <a:fld id="{36621641-DE6C-4460-BF47-734601E4A699}" type="datetime1">
              <a:rPr lang="en-US"/>
              <a:pPr/>
              <a:t>10/18/2019</a:t>
            </a:fld>
            <a:endParaRPr lang="en-US"/>
          </a:p>
        </p:txBody>
      </p:sp>
      <p:sp>
        <p:nvSpPr>
          <p:cNvPr id="4" name="Slide Number Placeholder 3"/>
          <p:cNvSpPr>
            <a:spLocks noGrp="1"/>
          </p:cNvSpPr>
          <p:nvPr>
            <p:ph type="sldNum" sz="quarter" idx="11"/>
          </p:nvPr>
        </p:nvSpPr>
        <p:spPr>
          <a:xfrm>
            <a:off x="4191000" y="6494822"/>
            <a:ext cx="533400" cy="476250"/>
          </a:xfrm>
        </p:spPr>
        <p:txBody>
          <a:bodyPr/>
          <a:lstStyle>
            <a:lvl1pPr>
              <a:defRPr/>
            </a:lvl1pPr>
          </a:lstStyle>
          <a:p>
            <a:fld id="{C429D7E7-1099-47AD-B3F2-624E90DDB7C5}" type="slidenum">
              <a:rPr lang="en-US"/>
              <a:pPr/>
              <a:t>‹#›</a:t>
            </a:fld>
            <a:endParaRPr lang="en-US"/>
          </a:p>
        </p:txBody>
      </p:sp>
    </p:spTree>
    <p:extLst>
      <p:ext uri="{BB962C8B-B14F-4D97-AF65-F5344CB8AC3E}">
        <p14:creationId xmlns:p14="http://schemas.microsoft.com/office/powerpoint/2010/main" val="259326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70101" y="6644000"/>
            <a:ext cx="597962" cy="164394"/>
          </a:xfrm>
        </p:spPr>
        <p:txBody>
          <a:bodyPr/>
          <a:lstStyle>
            <a:lvl1pPr>
              <a:defRPr/>
            </a:lvl1pPr>
          </a:lstStyle>
          <a:p>
            <a:fld id="{D60E83B5-0457-4AA6-A2AF-7E85AB57C9B7}" type="datetime1">
              <a:rPr lang="en-US"/>
              <a:pPr/>
              <a:t>10/18/2019</a:t>
            </a:fld>
            <a:endParaRPr lang="en-US"/>
          </a:p>
        </p:txBody>
      </p:sp>
      <p:sp>
        <p:nvSpPr>
          <p:cNvPr id="3" name="Slide Number Placeholder 2"/>
          <p:cNvSpPr>
            <a:spLocks noGrp="1"/>
          </p:cNvSpPr>
          <p:nvPr>
            <p:ph type="sldNum" sz="quarter" idx="11"/>
          </p:nvPr>
        </p:nvSpPr>
        <p:spPr/>
        <p:txBody>
          <a:bodyPr/>
          <a:lstStyle>
            <a:lvl1pPr>
              <a:defRPr/>
            </a:lvl1pPr>
          </a:lstStyle>
          <a:p>
            <a:fld id="{EE098B49-91C9-4AE6-BCDD-3C6B3DE25ED0}" type="slidenum">
              <a:rPr lang="en-US"/>
              <a:pPr/>
              <a:t>‹#›</a:t>
            </a:fld>
            <a:endParaRPr lang="en-US"/>
          </a:p>
        </p:txBody>
      </p:sp>
    </p:spTree>
    <p:extLst>
      <p:ext uri="{BB962C8B-B14F-4D97-AF65-F5344CB8AC3E}">
        <p14:creationId xmlns:p14="http://schemas.microsoft.com/office/powerpoint/2010/main" val="4084686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6B80F34-8997-452F-82F9-376965C1575F}" type="datetime1">
              <a:rPr lang="en-US"/>
              <a:pPr/>
              <a:t>10/18/2019</a:t>
            </a:fld>
            <a:endParaRPr lang="en-US"/>
          </a:p>
        </p:txBody>
      </p:sp>
      <p:sp>
        <p:nvSpPr>
          <p:cNvPr id="6" name="Slide Number Placeholder 5"/>
          <p:cNvSpPr>
            <a:spLocks noGrp="1"/>
          </p:cNvSpPr>
          <p:nvPr>
            <p:ph type="sldNum" sz="quarter" idx="11"/>
          </p:nvPr>
        </p:nvSpPr>
        <p:spPr/>
        <p:txBody>
          <a:bodyPr/>
          <a:lstStyle>
            <a:lvl1pPr>
              <a:defRPr/>
            </a:lvl1pPr>
          </a:lstStyle>
          <a:p>
            <a:fld id="{16501C3C-0F9F-4B82-B0E4-702459263B17}" type="slidenum">
              <a:rPr lang="en-US"/>
              <a:pPr/>
              <a:t>‹#›</a:t>
            </a:fld>
            <a:endParaRPr lang="en-US"/>
          </a:p>
        </p:txBody>
      </p:sp>
    </p:spTree>
    <p:extLst>
      <p:ext uri="{BB962C8B-B14F-4D97-AF65-F5344CB8AC3E}">
        <p14:creationId xmlns:p14="http://schemas.microsoft.com/office/powerpoint/2010/main" val="2711512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01/01/2011</a:t>
            </a:r>
          </a:p>
        </p:txBody>
      </p:sp>
      <p:sp>
        <p:nvSpPr>
          <p:cNvPr id="5" name="Slide Number Placeholder 4"/>
          <p:cNvSpPr>
            <a:spLocks noGrp="1"/>
          </p:cNvSpPr>
          <p:nvPr>
            <p:ph type="sldNum" sz="quarter" idx="11"/>
          </p:nvPr>
        </p:nvSpPr>
        <p:spPr/>
        <p:txBody>
          <a:bodyPr/>
          <a:lstStyle>
            <a:lvl1pPr>
              <a:defRPr/>
            </a:lvl1pPr>
          </a:lstStyle>
          <a:p>
            <a:fld id="{2CD36790-EF9F-4521-A783-189BE19EEE4B}"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7C570FB-6AC0-4D6C-9E03-450BCCB52573}" type="datetime1">
              <a:rPr lang="en-US"/>
              <a:pPr/>
              <a:t>10/18/2019</a:t>
            </a:fld>
            <a:endParaRPr lang="en-US"/>
          </a:p>
        </p:txBody>
      </p:sp>
      <p:sp>
        <p:nvSpPr>
          <p:cNvPr id="6" name="Slide Number Placeholder 5"/>
          <p:cNvSpPr>
            <a:spLocks noGrp="1"/>
          </p:cNvSpPr>
          <p:nvPr>
            <p:ph type="sldNum" sz="quarter" idx="11"/>
          </p:nvPr>
        </p:nvSpPr>
        <p:spPr/>
        <p:txBody>
          <a:bodyPr/>
          <a:lstStyle>
            <a:lvl1pPr>
              <a:defRPr/>
            </a:lvl1pPr>
          </a:lstStyle>
          <a:p>
            <a:fld id="{6511F142-224D-427D-930A-AAAE46FDAB7E}" type="slidenum">
              <a:rPr lang="en-US"/>
              <a:pPr/>
              <a:t>‹#›</a:t>
            </a:fld>
            <a:endParaRPr lang="en-US"/>
          </a:p>
        </p:txBody>
      </p:sp>
    </p:spTree>
    <p:extLst>
      <p:ext uri="{BB962C8B-B14F-4D97-AF65-F5344CB8AC3E}">
        <p14:creationId xmlns:p14="http://schemas.microsoft.com/office/powerpoint/2010/main" val="3422372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543B471-FB90-46FA-8B98-F55B29ABD840}" type="datetime1">
              <a:rPr lang="en-US"/>
              <a:pPr/>
              <a:t>10/18/2019</a:t>
            </a:fld>
            <a:endParaRPr lang="en-US"/>
          </a:p>
        </p:txBody>
      </p:sp>
      <p:sp>
        <p:nvSpPr>
          <p:cNvPr id="5" name="Slide Number Placeholder 4"/>
          <p:cNvSpPr>
            <a:spLocks noGrp="1"/>
          </p:cNvSpPr>
          <p:nvPr>
            <p:ph type="sldNum" sz="quarter" idx="11"/>
          </p:nvPr>
        </p:nvSpPr>
        <p:spPr/>
        <p:txBody>
          <a:bodyPr/>
          <a:lstStyle>
            <a:lvl1pPr>
              <a:defRPr/>
            </a:lvl1pPr>
          </a:lstStyle>
          <a:p>
            <a:fld id="{E07DD071-FAF0-42AF-BCBC-4495406D14E5}" type="slidenum">
              <a:rPr lang="en-US"/>
              <a:pPr/>
              <a:t>‹#›</a:t>
            </a:fld>
            <a:endParaRPr lang="en-US"/>
          </a:p>
        </p:txBody>
      </p:sp>
    </p:spTree>
    <p:extLst>
      <p:ext uri="{BB962C8B-B14F-4D97-AF65-F5344CB8AC3E}">
        <p14:creationId xmlns:p14="http://schemas.microsoft.com/office/powerpoint/2010/main" val="4070463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73075"/>
            <a:ext cx="2095500" cy="5775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473075"/>
            <a:ext cx="6134100" cy="5775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9DD8C03-4B48-4E6D-AEDF-1A9300C7BAEF}" type="datetime1">
              <a:rPr lang="en-US"/>
              <a:pPr/>
              <a:t>10/18/2019</a:t>
            </a:fld>
            <a:endParaRPr lang="en-US"/>
          </a:p>
        </p:txBody>
      </p:sp>
      <p:sp>
        <p:nvSpPr>
          <p:cNvPr id="5" name="Slide Number Placeholder 4"/>
          <p:cNvSpPr>
            <a:spLocks noGrp="1"/>
          </p:cNvSpPr>
          <p:nvPr>
            <p:ph type="sldNum" sz="quarter" idx="11"/>
          </p:nvPr>
        </p:nvSpPr>
        <p:spPr/>
        <p:txBody>
          <a:bodyPr/>
          <a:lstStyle>
            <a:lvl1pPr>
              <a:defRPr/>
            </a:lvl1pPr>
          </a:lstStyle>
          <a:p>
            <a:fld id="{DE69C5E0-66B6-492B-B5B1-955EA64CE5F6}" type="slidenum">
              <a:rPr lang="en-US"/>
              <a:pPr/>
              <a:t>‹#›</a:t>
            </a:fld>
            <a:endParaRPr lang="en-US"/>
          </a:p>
        </p:txBody>
      </p:sp>
    </p:spTree>
    <p:extLst>
      <p:ext uri="{BB962C8B-B14F-4D97-AF65-F5344CB8AC3E}">
        <p14:creationId xmlns:p14="http://schemas.microsoft.com/office/powerpoint/2010/main" val="348308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fld id="{5A22CAAC-72B4-49BF-8D8A-B248BD60D0AB}" type="datetime1">
              <a:rPr lang="en-US"/>
              <a:pPr/>
              <a:t>10/18/2019</a:t>
            </a:fld>
            <a:endParaRPr lang="en-US"/>
          </a:p>
        </p:txBody>
      </p:sp>
      <p:sp>
        <p:nvSpPr>
          <p:cNvPr id="5" name="Slide Number Placeholder 4"/>
          <p:cNvSpPr>
            <a:spLocks noGrp="1"/>
          </p:cNvSpPr>
          <p:nvPr>
            <p:ph type="sldNum" sz="quarter" idx="11"/>
          </p:nvPr>
        </p:nvSpPr>
        <p:spPr/>
        <p:txBody>
          <a:bodyPr/>
          <a:lstStyle>
            <a:lvl1pPr>
              <a:defRPr/>
            </a:lvl1pPr>
          </a:lstStyle>
          <a:p>
            <a:fld id="{D9717A56-5D33-48BC-B612-81C2A448BE87}"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828800"/>
            <a:ext cx="4114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114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0B08C14C-5A61-4D4D-B38C-096C9971D9C2}" type="datetime1">
              <a:rPr lang="en-US"/>
              <a:pPr/>
              <a:t>10/18/2019</a:t>
            </a:fld>
            <a:endParaRPr lang="en-US"/>
          </a:p>
        </p:txBody>
      </p:sp>
      <p:sp>
        <p:nvSpPr>
          <p:cNvPr id="6" name="Slide Number Placeholder 5"/>
          <p:cNvSpPr>
            <a:spLocks noGrp="1"/>
          </p:cNvSpPr>
          <p:nvPr>
            <p:ph type="sldNum" sz="quarter" idx="11"/>
          </p:nvPr>
        </p:nvSpPr>
        <p:spPr/>
        <p:txBody>
          <a:bodyPr/>
          <a:lstStyle>
            <a:lvl1pPr>
              <a:defRPr/>
            </a:lvl1pPr>
          </a:lstStyle>
          <a:p>
            <a:fld id="{C9422542-FAC0-4800-BAC9-80AE50E939A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49C45C78-7BD8-47C0-88A0-6DA77AB0E0BB}" type="datetime1">
              <a:rPr lang="en-US"/>
              <a:pPr/>
              <a:t>10/18/2019</a:t>
            </a:fld>
            <a:endParaRPr lang="en-US"/>
          </a:p>
        </p:txBody>
      </p:sp>
      <p:sp>
        <p:nvSpPr>
          <p:cNvPr id="8" name="Slide Number Placeholder 7"/>
          <p:cNvSpPr>
            <a:spLocks noGrp="1"/>
          </p:cNvSpPr>
          <p:nvPr>
            <p:ph type="sldNum" sz="quarter" idx="11"/>
          </p:nvPr>
        </p:nvSpPr>
        <p:spPr/>
        <p:txBody>
          <a:bodyPr/>
          <a:lstStyle>
            <a:lvl1pPr>
              <a:defRPr/>
            </a:lvl1pPr>
          </a:lstStyle>
          <a:p>
            <a:fld id="{04E51A7F-C561-42D3-BDE2-6604AC35B10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36621641-DE6C-4460-BF47-734601E4A699}" type="datetime1">
              <a:rPr lang="en-US"/>
              <a:pPr/>
              <a:t>10/18/2019</a:t>
            </a:fld>
            <a:endParaRPr lang="en-US"/>
          </a:p>
        </p:txBody>
      </p:sp>
      <p:sp>
        <p:nvSpPr>
          <p:cNvPr id="4" name="Slide Number Placeholder 3"/>
          <p:cNvSpPr>
            <a:spLocks noGrp="1"/>
          </p:cNvSpPr>
          <p:nvPr>
            <p:ph type="sldNum" sz="quarter" idx="11"/>
          </p:nvPr>
        </p:nvSpPr>
        <p:spPr/>
        <p:txBody>
          <a:bodyPr/>
          <a:lstStyle>
            <a:lvl1pPr>
              <a:defRPr/>
            </a:lvl1pPr>
          </a:lstStyle>
          <a:p>
            <a:fld id="{C429D7E7-1099-47AD-B3F2-624E90DDB7C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60E83B5-0457-4AA6-A2AF-7E85AB57C9B7}" type="datetime1">
              <a:rPr lang="en-US"/>
              <a:pPr/>
              <a:t>10/18/2019</a:t>
            </a:fld>
            <a:endParaRPr lang="en-US"/>
          </a:p>
        </p:txBody>
      </p:sp>
      <p:sp>
        <p:nvSpPr>
          <p:cNvPr id="3" name="Slide Number Placeholder 2"/>
          <p:cNvSpPr>
            <a:spLocks noGrp="1"/>
          </p:cNvSpPr>
          <p:nvPr>
            <p:ph type="sldNum" sz="quarter" idx="11"/>
          </p:nvPr>
        </p:nvSpPr>
        <p:spPr/>
        <p:txBody>
          <a:bodyPr/>
          <a:lstStyle>
            <a:lvl1pPr>
              <a:defRPr/>
            </a:lvl1pPr>
          </a:lstStyle>
          <a:p>
            <a:fld id="{EE098B49-91C9-4AE6-BCDD-3C6B3DE25ED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6B80F34-8997-452F-82F9-376965C1575F}" type="datetime1">
              <a:rPr lang="en-US"/>
              <a:pPr/>
              <a:t>10/18/2019</a:t>
            </a:fld>
            <a:endParaRPr lang="en-US"/>
          </a:p>
        </p:txBody>
      </p:sp>
      <p:sp>
        <p:nvSpPr>
          <p:cNvPr id="6" name="Slide Number Placeholder 5"/>
          <p:cNvSpPr>
            <a:spLocks noGrp="1"/>
          </p:cNvSpPr>
          <p:nvPr>
            <p:ph type="sldNum" sz="quarter" idx="11"/>
          </p:nvPr>
        </p:nvSpPr>
        <p:spPr/>
        <p:txBody>
          <a:bodyPr/>
          <a:lstStyle>
            <a:lvl1pPr>
              <a:defRPr/>
            </a:lvl1pPr>
          </a:lstStyle>
          <a:p>
            <a:fld id="{16501C3C-0F9F-4B82-B0E4-702459263B1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7C570FB-6AC0-4D6C-9E03-450BCCB52573}" type="datetime1">
              <a:rPr lang="en-US"/>
              <a:pPr/>
              <a:t>10/18/2019</a:t>
            </a:fld>
            <a:endParaRPr lang="en-US"/>
          </a:p>
        </p:txBody>
      </p:sp>
      <p:sp>
        <p:nvSpPr>
          <p:cNvPr id="6" name="Slide Number Placeholder 5"/>
          <p:cNvSpPr>
            <a:spLocks noGrp="1"/>
          </p:cNvSpPr>
          <p:nvPr>
            <p:ph type="sldNum" sz="quarter" idx="11"/>
          </p:nvPr>
        </p:nvSpPr>
        <p:spPr/>
        <p:txBody>
          <a:bodyPr/>
          <a:lstStyle>
            <a:lvl1pPr>
              <a:defRPr/>
            </a:lvl1pPr>
          </a:lstStyle>
          <a:p>
            <a:fld id="{6511F142-224D-427D-930A-AAAE46FDAB7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152400" y="152400"/>
            <a:ext cx="8839200" cy="6477000"/>
          </a:xfrm>
          <a:prstGeom prst="rect">
            <a:avLst/>
          </a:prstGeom>
          <a:solidFill>
            <a:schemeClr val="bg1"/>
          </a:solidFill>
          <a:ln w="4445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2772" name="Rectangle 4"/>
          <p:cNvSpPr>
            <a:spLocks noChangeArrowheads="1"/>
          </p:cNvSpPr>
          <p:nvPr/>
        </p:nvSpPr>
        <p:spPr bwMode="blackWhite">
          <a:xfrm>
            <a:off x="231775" y="236538"/>
            <a:ext cx="8678863" cy="6289675"/>
          </a:xfrm>
          <a:prstGeom prst="rect">
            <a:avLst/>
          </a:prstGeom>
          <a:solidFill>
            <a:schemeClr val="bg1"/>
          </a:solid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2773" name="Line 5"/>
          <p:cNvSpPr>
            <a:spLocks noChangeShapeType="1"/>
          </p:cNvSpPr>
          <p:nvPr/>
        </p:nvSpPr>
        <p:spPr bwMode="auto">
          <a:xfrm>
            <a:off x="466725" y="1371600"/>
            <a:ext cx="8296275" cy="0"/>
          </a:xfrm>
          <a:prstGeom prst="line">
            <a:avLst/>
          </a:prstGeom>
          <a:noFill/>
          <a:ln w="38100">
            <a:solidFill>
              <a:schemeClr val="accent1"/>
            </a:solidFill>
            <a:round/>
            <a:headEnd/>
            <a:tailEnd/>
          </a:ln>
          <a:effectLst/>
        </p:spPr>
        <p:txBody>
          <a:bodyPr/>
          <a:lstStyle/>
          <a:p>
            <a:endParaRPr lang="en-US"/>
          </a:p>
        </p:txBody>
      </p:sp>
      <p:sp>
        <p:nvSpPr>
          <p:cNvPr id="32774" name="Rectangle 6"/>
          <p:cNvSpPr>
            <a:spLocks noGrp="1" noChangeArrowheads="1"/>
          </p:cNvSpPr>
          <p:nvPr>
            <p:ph type="title"/>
          </p:nvPr>
        </p:nvSpPr>
        <p:spPr bwMode="auto">
          <a:xfrm>
            <a:off x="533400" y="385340"/>
            <a:ext cx="8153400" cy="8223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2775" name="Rectangle 7"/>
          <p:cNvSpPr>
            <a:spLocks noGrp="1" noChangeArrowheads="1"/>
          </p:cNvSpPr>
          <p:nvPr>
            <p:ph type="body" idx="1"/>
          </p:nvPr>
        </p:nvSpPr>
        <p:spPr bwMode="auto">
          <a:xfrm>
            <a:off x="381000" y="1535535"/>
            <a:ext cx="8382000" cy="49025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781" name="Rectangle 13"/>
          <p:cNvSpPr>
            <a:spLocks noChangeArrowheads="1"/>
          </p:cNvSpPr>
          <p:nvPr userDrawn="1"/>
        </p:nvSpPr>
        <p:spPr bwMode="auto">
          <a:xfrm>
            <a:off x="563002" y="6621462"/>
            <a:ext cx="3962400" cy="276999"/>
          </a:xfrm>
          <a:prstGeom prst="rect">
            <a:avLst/>
          </a:prstGeom>
          <a:noFill/>
          <a:ln w="9525">
            <a:noFill/>
            <a:miter lim="800000"/>
            <a:headEnd/>
            <a:tailEnd/>
          </a:ln>
          <a:effectLst/>
        </p:spPr>
        <p:txBody>
          <a:bodyPr wrap="square">
            <a:spAutoFit/>
          </a:bodyPr>
          <a:lstStyle/>
          <a:p>
            <a:r>
              <a:rPr lang="en-US" sz="600" b="1" dirty="0"/>
              <a:t>This seminar was created by Robert Snelick as part of official duties as</a:t>
            </a:r>
            <a:r>
              <a:rPr lang="en-US" sz="600" b="1" baseline="0" dirty="0"/>
              <a:t> an</a:t>
            </a:r>
            <a:r>
              <a:rPr lang="en-US" sz="600" b="1" dirty="0"/>
              <a:t> employee of the US Federal Government. The seminar slide deck is not subject to copyright protection and is in the public domain.</a:t>
            </a:r>
          </a:p>
        </p:txBody>
      </p:sp>
      <p:sp>
        <p:nvSpPr>
          <p:cNvPr id="32784" name="Rectangle 16"/>
          <p:cNvSpPr>
            <a:spLocks noGrp="1" noChangeArrowheads="1"/>
          </p:cNvSpPr>
          <p:nvPr>
            <p:ph type="dt" sz="half" idx="2"/>
          </p:nvPr>
        </p:nvSpPr>
        <p:spPr bwMode="auto">
          <a:xfrm>
            <a:off x="8491538" y="6650291"/>
            <a:ext cx="576262" cy="1430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600"/>
            </a:lvl1pPr>
          </a:lstStyle>
          <a:p>
            <a:r>
              <a:rPr lang="en-US" dirty="0"/>
              <a:t>01/01/2011</a:t>
            </a:r>
          </a:p>
        </p:txBody>
      </p:sp>
      <p:sp>
        <p:nvSpPr>
          <p:cNvPr id="32786" name="Rectangle 18"/>
          <p:cNvSpPr>
            <a:spLocks noGrp="1" noChangeArrowheads="1"/>
          </p:cNvSpPr>
          <p:nvPr>
            <p:ph type="sldNum" sz="quarter" idx="4"/>
          </p:nvPr>
        </p:nvSpPr>
        <p:spPr bwMode="auto">
          <a:xfrm>
            <a:off x="4343400" y="6534150"/>
            <a:ext cx="5334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800"/>
            </a:lvl1pPr>
          </a:lstStyle>
          <a:p>
            <a:fld id="{DD8FDF0E-2772-4D89-9F72-F3CB15D8B8AB}" type="slidenum">
              <a:rPr lang="en-US"/>
              <a:pPr/>
              <a:t>‹#›</a:t>
            </a:fld>
            <a:endParaRPr lang="en-US"/>
          </a:p>
        </p:txBody>
      </p:sp>
      <p:pic>
        <p:nvPicPr>
          <p:cNvPr id="11" name="Picture 10">
            <a:extLst>
              <a:ext uri="{FF2B5EF4-FFF2-40B4-BE49-F238E27FC236}">
                <a16:creationId xmlns:a16="http://schemas.microsoft.com/office/drawing/2014/main" id="{5678B2C8-B45B-4E90-9690-F52ACF897793}"/>
              </a:ext>
            </a:extLst>
          </p:cNvPr>
          <p:cNvPicPr>
            <a:picLocks noChangeAspect="1"/>
          </p:cNvPicPr>
          <p:nvPr userDrawn="1"/>
        </p:nvPicPr>
        <p:blipFill>
          <a:blip r:embed="rId13"/>
          <a:stretch>
            <a:fillRect/>
          </a:stretch>
        </p:blipFill>
        <p:spPr>
          <a:xfrm>
            <a:off x="134983" y="6629400"/>
            <a:ext cx="457200" cy="218872"/>
          </a:xfrm>
          <a:prstGeom prst="rect">
            <a:avLst/>
          </a:prstGeom>
        </p:spPr>
      </p:pic>
      <p:sp>
        <p:nvSpPr>
          <p:cNvPr id="12" name="Rectangle 12">
            <a:extLst>
              <a:ext uri="{FF2B5EF4-FFF2-40B4-BE49-F238E27FC236}">
                <a16:creationId xmlns:a16="http://schemas.microsoft.com/office/drawing/2014/main" id="{5F4AB1AE-F140-467C-8FE9-7DF4A96CC591}"/>
              </a:ext>
            </a:extLst>
          </p:cNvPr>
          <p:cNvSpPr>
            <a:spLocks noChangeArrowheads="1"/>
          </p:cNvSpPr>
          <p:nvPr userDrawn="1"/>
        </p:nvSpPr>
        <p:spPr bwMode="auto">
          <a:xfrm>
            <a:off x="5486400" y="6654645"/>
            <a:ext cx="2174081" cy="184666"/>
          </a:xfrm>
          <a:prstGeom prst="rect">
            <a:avLst/>
          </a:prstGeom>
          <a:noFill/>
          <a:ln w="9525">
            <a:noFill/>
            <a:miter lim="800000"/>
            <a:headEnd/>
            <a:tailEnd/>
          </a:ln>
          <a:effectLst/>
        </p:spPr>
        <p:txBody>
          <a:bodyPr wrap="square">
            <a:spAutoFit/>
          </a:bodyPr>
          <a:lstStyle/>
          <a:p>
            <a:r>
              <a:rPr lang="en-US" sz="600" b="1" dirty="0"/>
              <a:t>National</a:t>
            </a:r>
            <a:r>
              <a:rPr lang="en-US" sz="600" b="1" baseline="0" dirty="0"/>
              <a:t> Institute of Standards and Technology (NIST)</a:t>
            </a:r>
            <a:endParaRPr lang="en-US" sz="600" b="1"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p:txStyles>
    <p:title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Verdana" pitchFamily="34" charset="0"/>
        </a:defRPr>
      </a:lvl2pPr>
      <a:lvl3pPr algn="l" rtl="0" fontAlgn="base">
        <a:lnSpc>
          <a:spcPct val="80000"/>
        </a:lnSpc>
        <a:spcBef>
          <a:spcPct val="0"/>
        </a:spcBef>
        <a:spcAft>
          <a:spcPct val="0"/>
        </a:spcAft>
        <a:defRPr sz="4000">
          <a:solidFill>
            <a:schemeClr val="tx2"/>
          </a:solidFill>
          <a:latin typeface="Verdana" pitchFamily="34" charset="0"/>
        </a:defRPr>
      </a:lvl3pPr>
      <a:lvl4pPr algn="l" rtl="0" fontAlgn="base">
        <a:lnSpc>
          <a:spcPct val="80000"/>
        </a:lnSpc>
        <a:spcBef>
          <a:spcPct val="0"/>
        </a:spcBef>
        <a:spcAft>
          <a:spcPct val="0"/>
        </a:spcAft>
        <a:defRPr sz="4000">
          <a:solidFill>
            <a:schemeClr val="tx2"/>
          </a:solidFill>
          <a:latin typeface="Verdana" pitchFamily="34" charset="0"/>
        </a:defRPr>
      </a:lvl4pPr>
      <a:lvl5pPr algn="l" rtl="0" fontAlgn="base">
        <a:lnSpc>
          <a:spcPct val="80000"/>
        </a:lnSpc>
        <a:spcBef>
          <a:spcPct val="0"/>
        </a:spcBef>
        <a:spcAft>
          <a:spcPct val="0"/>
        </a:spcAft>
        <a:defRPr sz="4000">
          <a:solidFill>
            <a:schemeClr val="tx2"/>
          </a:solidFill>
          <a:latin typeface="Verdana" pitchFamily="34" charset="0"/>
        </a:defRPr>
      </a:lvl5pPr>
      <a:lvl6pPr marL="457200" algn="l" rtl="0" fontAlgn="base">
        <a:lnSpc>
          <a:spcPct val="80000"/>
        </a:lnSpc>
        <a:spcBef>
          <a:spcPct val="0"/>
        </a:spcBef>
        <a:spcAft>
          <a:spcPct val="0"/>
        </a:spcAft>
        <a:defRPr sz="4000">
          <a:solidFill>
            <a:schemeClr val="tx2"/>
          </a:solidFill>
          <a:latin typeface="Verdana" pitchFamily="34" charset="0"/>
        </a:defRPr>
      </a:lvl6pPr>
      <a:lvl7pPr marL="914400" algn="l" rtl="0" fontAlgn="base">
        <a:lnSpc>
          <a:spcPct val="80000"/>
        </a:lnSpc>
        <a:spcBef>
          <a:spcPct val="0"/>
        </a:spcBef>
        <a:spcAft>
          <a:spcPct val="0"/>
        </a:spcAft>
        <a:defRPr sz="4000">
          <a:solidFill>
            <a:schemeClr val="tx2"/>
          </a:solidFill>
          <a:latin typeface="Verdana" pitchFamily="34" charset="0"/>
        </a:defRPr>
      </a:lvl7pPr>
      <a:lvl8pPr marL="1371600" algn="l" rtl="0" fontAlgn="base">
        <a:lnSpc>
          <a:spcPct val="80000"/>
        </a:lnSpc>
        <a:spcBef>
          <a:spcPct val="0"/>
        </a:spcBef>
        <a:spcAft>
          <a:spcPct val="0"/>
        </a:spcAft>
        <a:defRPr sz="4000">
          <a:solidFill>
            <a:schemeClr val="tx2"/>
          </a:solidFill>
          <a:latin typeface="Verdana" pitchFamily="34" charset="0"/>
        </a:defRPr>
      </a:lvl8pPr>
      <a:lvl9pPr marL="1828800" algn="l" rtl="0" fontAlgn="base">
        <a:lnSpc>
          <a:spcPct val="80000"/>
        </a:lnSpc>
        <a:spcBef>
          <a:spcPct val="0"/>
        </a:spcBef>
        <a:spcAft>
          <a:spcPct val="0"/>
        </a:spcAft>
        <a:defRPr sz="4000">
          <a:solidFill>
            <a:schemeClr val="tx2"/>
          </a:solidFill>
          <a:latin typeface="Verdana" pitchFamily="34" charset="0"/>
        </a:defRPr>
      </a:lvl9pPr>
    </p:titleStyle>
    <p:bodyStyle>
      <a:lvl1pPr marL="342900" indent="-342900" algn="l" rtl="0" fontAlgn="base">
        <a:spcBef>
          <a:spcPct val="20000"/>
        </a:spcBef>
        <a:spcAft>
          <a:spcPct val="0"/>
        </a:spcAft>
        <a:buClr>
          <a:schemeClr val="accent1"/>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Ø"/>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folHlink"/>
        </a:buClr>
        <a:buChar char="•"/>
        <a:defRPr sz="2000">
          <a:solidFill>
            <a:schemeClr val="tx1"/>
          </a:solidFill>
          <a:latin typeface="+mn-lt"/>
        </a:defRPr>
      </a:lvl4pPr>
      <a:lvl5pPr marL="20574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5pPr>
      <a:lvl6pPr marL="25146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152400" y="152400"/>
            <a:ext cx="8839200" cy="6477000"/>
          </a:xfrm>
          <a:prstGeom prst="rect">
            <a:avLst/>
          </a:prstGeom>
          <a:solidFill>
            <a:schemeClr val="bg1"/>
          </a:solidFill>
          <a:ln w="44450">
            <a:solidFill>
              <a:srgbClr val="002060"/>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2772" name="Rectangle 4"/>
          <p:cNvSpPr>
            <a:spLocks noChangeArrowheads="1"/>
          </p:cNvSpPr>
          <p:nvPr/>
        </p:nvSpPr>
        <p:spPr bwMode="blackWhite">
          <a:xfrm>
            <a:off x="231775" y="236538"/>
            <a:ext cx="8678863" cy="6289675"/>
          </a:xfrm>
          <a:prstGeom prst="rect">
            <a:avLst/>
          </a:prstGeom>
          <a:solidFill>
            <a:schemeClr val="bg1"/>
          </a:solid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2773" name="Line 5"/>
          <p:cNvSpPr>
            <a:spLocks noChangeShapeType="1"/>
          </p:cNvSpPr>
          <p:nvPr/>
        </p:nvSpPr>
        <p:spPr bwMode="auto">
          <a:xfrm>
            <a:off x="381000" y="1219200"/>
            <a:ext cx="8382000" cy="0"/>
          </a:xfrm>
          <a:prstGeom prst="line">
            <a:avLst/>
          </a:prstGeom>
          <a:noFill/>
          <a:ln w="38100">
            <a:solidFill>
              <a:srgbClr val="002060"/>
            </a:solidFill>
            <a:round/>
            <a:headEnd/>
            <a:tailEnd/>
          </a:ln>
          <a:effectLst/>
        </p:spPr>
        <p:txBody>
          <a:bodyPr/>
          <a:lstStyle/>
          <a:p>
            <a:endParaRPr lang="en-US"/>
          </a:p>
        </p:txBody>
      </p:sp>
      <p:sp>
        <p:nvSpPr>
          <p:cNvPr id="32774" name="Rectangle 6"/>
          <p:cNvSpPr>
            <a:spLocks noGrp="1" noChangeArrowheads="1"/>
          </p:cNvSpPr>
          <p:nvPr>
            <p:ph type="title"/>
          </p:nvPr>
        </p:nvSpPr>
        <p:spPr bwMode="auto">
          <a:xfrm>
            <a:off x="381000" y="445082"/>
            <a:ext cx="8382000" cy="64724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32775" name="Rectangle 7"/>
          <p:cNvSpPr>
            <a:spLocks noGrp="1" noChangeArrowheads="1"/>
          </p:cNvSpPr>
          <p:nvPr>
            <p:ph type="body" idx="1"/>
          </p:nvPr>
        </p:nvSpPr>
        <p:spPr bwMode="auto">
          <a:xfrm>
            <a:off x="381000" y="1303339"/>
            <a:ext cx="8382000" cy="51633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784" name="Rectangle 16"/>
          <p:cNvSpPr>
            <a:spLocks noGrp="1" noChangeArrowheads="1"/>
          </p:cNvSpPr>
          <p:nvPr>
            <p:ph type="dt" sz="half" idx="2"/>
          </p:nvPr>
        </p:nvSpPr>
        <p:spPr bwMode="auto">
          <a:xfrm>
            <a:off x="8506887" y="6650750"/>
            <a:ext cx="597962" cy="1643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600"/>
            </a:lvl1pPr>
          </a:lstStyle>
          <a:p>
            <a:r>
              <a:rPr lang="en-US" dirty="0"/>
              <a:t>01/01/2011</a:t>
            </a:r>
          </a:p>
        </p:txBody>
      </p:sp>
      <p:sp>
        <p:nvSpPr>
          <p:cNvPr id="32786" name="Rectangle 18"/>
          <p:cNvSpPr>
            <a:spLocks noGrp="1" noChangeArrowheads="1"/>
          </p:cNvSpPr>
          <p:nvPr>
            <p:ph type="sldNum" sz="quarter" idx="4"/>
          </p:nvPr>
        </p:nvSpPr>
        <p:spPr bwMode="auto">
          <a:xfrm>
            <a:off x="4243800" y="6488072"/>
            <a:ext cx="5334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800"/>
            </a:lvl1pPr>
          </a:lstStyle>
          <a:p>
            <a:fld id="{DD8FDF0E-2772-4D89-9F72-F3CB15D8B8AB}" type="slidenum">
              <a:rPr lang="en-US"/>
              <a:pPr/>
              <a:t>‹#›</a:t>
            </a:fld>
            <a:endParaRPr lang="en-US"/>
          </a:p>
        </p:txBody>
      </p:sp>
      <p:pic>
        <p:nvPicPr>
          <p:cNvPr id="11" name="Picture 10"/>
          <p:cNvPicPr>
            <a:picLocks noChangeAspect="1"/>
          </p:cNvPicPr>
          <p:nvPr userDrawn="1"/>
        </p:nvPicPr>
        <p:blipFill>
          <a:blip r:embed="rId13"/>
          <a:stretch>
            <a:fillRect/>
          </a:stretch>
        </p:blipFill>
        <p:spPr>
          <a:xfrm>
            <a:off x="8094663" y="172618"/>
            <a:ext cx="895350" cy="428625"/>
          </a:xfrm>
          <a:prstGeom prst="rect">
            <a:avLst/>
          </a:prstGeom>
        </p:spPr>
      </p:pic>
      <p:sp>
        <p:nvSpPr>
          <p:cNvPr id="12" name="Rectangle 12"/>
          <p:cNvSpPr>
            <a:spLocks noChangeArrowheads="1"/>
          </p:cNvSpPr>
          <p:nvPr userDrawn="1"/>
        </p:nvSpPr>
        <p:spPr bwMode="auto">
          <a:xfrm>
            <a:off x="36715" y="6650750"/>
            <a:ext cx="2174081" cy="184666"/>
          </a:xfrm>
          <a:prstGeom prst="rect">
            <a:avLst/>
          </a:prstGeom>
          <a:noFill/>
          <a:ln w="9525">
            <a:noFill/>
            <a:miter lim="800000"/>
            <a:headEnd/>
            <a:tailEnd/>
          </a:ln>
          <a:effectLst/>
        </p:spPr>
        <p:txBody>
          <a:bodyPr wrap="square">
            <a:spAutoFit/>
          </a:bodyPr>
          <a:lstStyle/>
          <a:p>
            <a:r>
              <a:rPr lang="en-US" sz="600" b="1" dirty="0"/>
              <a:t>National</a:t>
            </a:r>
            <a:r>
              <a:rPr lang="en-US" sz="600" b="1" baseline="0" dirty="0"/>
              <a:t> Institute of Standards and Technology (NIST)</a:t>
            </a:r>
            <a:endParaRPr lang="en-US" sz="600" b="1" dirty="0"/>
          </a:p>
        </p:txBody>
      </p:sp>
    </p:spTree>
    <p:extLst>
      <p:ext uri="{BB962C8B-B14F-4D97-AF65-F5344CB8AC3E}">
        <p14:creationId xmlns:p14="http://schemas.microsoft.com/office/powerpoint/2010/main" val="166266240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p:txStyles>
    <p:titleStyle>
      <a:lvl1pPr algn="l" rtl="0" fontAlgn="base">
        <a:lnSpc>
          <a:spcPct val="80000"/>
        </a:lnSpc>
        <a:spcBef>
          <a:spcPct val="0"/>
        </a:spcBef>
        <a:spcAft>
          <a:spcPct val="0"/>
        </a:spcAft>
        <a:defRPr sz="36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Verdana" pitchFamily="34" charset="0"/>
        </a:defRPr>
      </a:lvl2pPr>
      <a:lvl3pPr algn="l" rtl="0" fontAlgn="base">
        <a:lnSpc>
          <a:spcPct val="80000"/>
        </a:lnSpc>
        <a:spcBef>
          <a:spcPct val="0"/>
        </a:spcBef>
        <a:spcAft>
          <a:spcPct val="0"/>
        </a:spcAft>
        <a:defRPr sz="4000">
          <a:solidFill>
            <a:schemeClr val="tx2"/>
          </a:solidFill>
          <a:latin typeface="Verdana" pitchFamily="34" charset="0"/>
        </a:defRPr>
      </a:lvl3pPr>
      <a:lvl4pPr algn="l" rtl="0" fontAlgn="base">
        <a:lnSpc>
          <a:spcPct val="80000"/>
        </a:lnSpc>
        <a:spcBef>
          <a:spcPct val="0"/>
        </a:spcBef>
        <a:spcAft>
          <a:spcPct val="0"/>
        </a:spcAft>
        <a:defRPr sz="4000">
          <a:solidFill>
            <a:schemeClr val="tx2"/>
          </a:solidFill>
          <a:latin typeface="Verdana" pitchFamily="34" charset="0"/>
        </a:defRPr>
      </a:lvl4pPr>
      <a:lvl5pPr algn="l" rtl="0" fontAlgn="base">
        <a:lnSpc>
          <a:spcPct val="80000"/>
        </a:lnSpc>
        <a:spcBef>
          <a:spcPct val="0"/>
        </a:spcBef>
        <a:spcAft>
          <a:spcPct val="0"/>
        </a:spcAft>
        <a:defRPr sz="4000">
          <a:solidFill>
            <a:schemeClr val="tx2"/>
          </a:solidFill>
          <a:latin typeface="Verdana" pitchFamily="34" charset="0"/>
        </a:defRPr>
      </a:lvl5pPr>
      <a:lvl6pPr marL="457200" algn="l" rtl="0" fontAlgn="base">
        <a:lnSpc>
          <a:spcPct val="80000"/>
        </a:lnSpc>
        <a:spcBef>
          <a:spcPct val="0"/>
        </a:spcBef>
        <a:spcAft>
          <a:spcPct val="0"/>
        </a:spcAft>
        <a:defRPr sz="4000">
          <a:solidFill>
            <a:schemeClr val="tx2"/>
          </a:solidFill>
          <a:latin typeface="Verdana" pitchFamily="34" charset="0"/>
        </a:defRPr>
      </a:lvl6pPr>
      <a:lvl7pPr marL="914400" algn="l" rtl="0" fontAlgn="base">
        <a:lnSpc>
          <a:spcPct val="80000"/>
        </a:lnSpc>
        <a:spcBef>
          <a:spcPct val="0"/>
        </a:spcBef>
        <a:spcAft>
          <a:spcPct val="0"/>
        </a:spcAft>
        <a:defRPr sz="4000">
          <a:solidFill>
            <a:schemeClr val="tx2"/>
          </a:solidFill>
          <a:latin typeface="Verdana" pitchFamily="34" charset="0"/>
        </a:defRPr>
      </a:lvl7pPr>
      <a:lvl8pPr marL="1371600" algn="l" rtl="0" fontAlgn="base">
        <a:lnSpc>
          <a:spcPct val="80000"/>
        </a:lnSpc>
        <a:spcBef>
          <a:spcPct val="0"/>
        </a:spcBef>
        <a:spcAft>
          <a:spcPct val="0"/>
        </a:spcAft>
        <a:defRPr sz="4000">
          <a:solidFill>
            <a:schemeClr val="tx2"/>
          </a:solidFill>
          <a:latin typeface="Verdana" pitchFamily="34" charset="0"/>
        </a:defRPr>
      </a:lvl8pPr>
      <a:lvl9pPr marL="1828800" algn="l" rtl="0" fontAlgn="base">
        <a:lnSpc>
          <a:spcPct val="80000"/>
        </a:lnSpc>
        <a:spcBef>
          <a:spcPct val="0"/>
        </a:spcBef>
        <a:spcAft>
          <a:spcPct val="0"/>
        </a:spcAft>
        <a:defRPr sz="4000">
          <a:solidFill>
            <a:schemeClr val="tx2"/>
          </a:solidFill>
          <a:latin typeface="Verdana" pitchFamily="34" charset="0"/>
        </a:defRPr>
      </a:lvl9pPr>
    </p:titleStyle>
    <p:bodyStyle>
      <a:lvl1pPr marL="342900" indent="-342900" algn="l" rtl="0" fontAlgn="base">
        <a:spcBef>
          <a:spcPct val="20000"/>
        </a:spcBef>
        <a:spcAft>
          <a:spcPct val="0"/>
        </a:spcAft>
        <a:buClr>
          <a:srgbClr val="002060"/>
        </a:buClr>
        <a:buSzPct val="75000"/>
        <a:buFont typeface="Wingdings" panose="05000000000000000000" pitchFamily="2" charset="2"/>
        <a:buChar char="q"/>
        <a:defRPr sz="3200">
          <a:solidFill>
            <a:schemeClr val="tx1"/>
          </a:solidFill>
          <a:latin typeface="+mn-lt"/>
          <a:ea typeface="+mn-ea"/>
          <a:cs typeface="+mn-cs"/>
        </a:defRPr>
      </a:lvl1pPr>
      <a:lvl2pPr marL="742950" indent="-285750" algn="l" rtl="0" fontAlgn="base">
        <a:spcBef>
          <a:spcPct val="20000"/>
        </a:spcBef>
        <a:spcAft>
          <a:spcPct val="0"/>
        </a:spcAft>
        <a:buClr>
          <a:srgbClr val="002060"/>
        </a:buClr>
        <a:buSzPct val="70000"/>
        <a:buFont typeface="Wingdings" panose="05000000000000000000" pitchFamily="2" charset="2"/>
        <a:buChar char="q"/>
        <a:defRPr sz="2600">
          <a:solidFill>
            <a:schemeClr val="tx1"/>
          </a:solidFill>
          <a:latin typeface="+mn-lt"/>
        </a:defRPr>
      </a:lvl2pPr>
      <a:lvl3pPr marL="1143000" indent="-228600" algn="l" rtl="0" fontAlgn="base">
        <a:spcBef>
          <a:spcPct val="20000"/>
        </a:spcBef>
        <a:spcAft>
          <a:spcPct val="0"/>
        </a:spcAft>
        <a:buClr>
          <a:srgbClr val="002060"/>
        </a:buClr>
        <a:buSzPct val="70000"/>
        <a:buFont typeface="Wingdings" panose="05000000000000000000" pitchFamily="2" charset="2"/>
        <a:buChar char="q"/>
        <a:defRPr sz="2200">
          <a:solidFill>
            <a:schemeClr val="tx1"/>
          </a:solidFill>
          <a:latin typeface="+mn-lt"/>
        </a:defRPr>
      </a:lvl3pPr>
      <a:lvl4pPr marL="1600200" indent="-228600" algn="l" rtl="0" fontAlgn="base">
        <a:spcBef>
          <a:spcPct val="20000"/>
        </a:spcBef>
        <a:spcAft>
          <a:spcPct val="0"/>
        </a:spcAft>
        <a:buClr>
          <a:srgbClr val="002060"/>
        </a:buClr>
        <a:buSzPct val="120000"/>
        <a:buFont typeface="Wingdings" panose="05000000000000000000" pitchFamily="2" charset="2"/>
        <a:buChar char="§"/>
        <a:defRPr sz="1800">
          <a:solidFill>
            <a:schemeClr val="tx1"/>
          </a:solidFill>
          <a:latin typeface="+mn-lt"/>
        </a:defRPr>
      </a:lvl4pPr>
      <a:lvl5pPr marL="2057400" indent="-228600" algn="l" rtl="0" fontAlgn="base">
        <a:spcBef>
          <a:spcPct val="20000"/>
        </a:spcBef>
        <a:spcAft>
          <a:spcPct val="0"/>
        </a:spcAft>
        <a:buClr>
          <a:srgbClr val="002060"/>
        </a:buClr>
        <a:buSzPct val="70000"/>
        <a:buFont typeface="Wingdings" panose="05000000000000000000" pitchFamily="2" charset="2"/>
        <a:buChar char="v"/>
        <a:defRPr sz="1600">
          <a:solidFill>
            <a:schemeClr val="tx1"/>
          </a:solidFill>
          <a:latin typeface="+mn-lt"/>
        </a:defRPr>
      </a:lvl5pPr>
      <a:lvl6pPr marL="25146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_ftnref2"/></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file:///C:\Users\slt\AppData\Local\Microsoft\Windows\INetCache\Content.Outlook\V282_Word\V282_CH02C_CodeTables.doc#HL70322"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66.xml"/><Relationship Id="rId1" Type="http://schemas.openxmlformats.org/officeDocument/2006/relationships/slideLayout" Target="../slideLayouts/slideLayout1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mailto:robert.snelick@nist.gov" TargetMode="External"/><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838200"/>
            <a:ext cx="7620000" cy="2559050"/>
          </a:xfrm>
        </p:spPr>
        <p:txBody>
          <a:bodyPr anchor="ctr"/>
          <a:lstStyle/>
          <a:p>
            <a:pPr algn="ctr"/>
            <a:r>
              <a:rPr lang="en-US" sz="3200" dirty="0"/>
              <a:t>HL7 v2 Conformance and Testing:</a:t>
            </a:r>
            <a:br>
              <a:rPr lang="en-US" sz="3200" dirty="0"/>
            </a:br>
            <a:br>
              <a:rPr lang="en-US" sz="3200" dirty="0"/>
            </a:br>
            <a:r>
              <a:rPr lang="en-US" sz="2400" i="1" dirty="0"/>
              <a:t>An overview of conformance, specification development, testing strategies, and tools</a:t>
            </a:r>
          </a:p>
        </p:txBody>
      </p:sp>
      <p:sp>
        <p:nvSpPr>
          <p:cNvPr id="2051" name="Rectangle 3"/>
          <p:cNvSpPr>
            <a:spLocks noGrp="1" noChangeArrowheads="1"/>
          </p:cNvSpPr>
          <p:nvPr>
            <p:ph type="subTitle" idx="1"/>
          </p:nvPr>
        </p:nvSpPr>
        <p:spPr/>
        <p:txBody>
          <a:bodyPr/>
          <a:lstStyle/>
          <a:p>
            <a:r>
              <a:rPr lang="en-US" dirty="0"/>
              <a:t>IHIC 2019 Warsaw, Poland</a:t>
            </a:r>
          </a:p>
          <a:p>
            <a:r>
              <a:rPr lang="en-US" dirty="0"/>
              <a:t>October 22</a:t>
            </a:r>
            <a:r>
              <a:rPr lang="en-US" baseline="30000" dirty="0"/>
              <a:t>nd</a:t>
            </a:r>
            <a:r>
              <a:rPr lang="en-US" dirty="0"/>
              <a:t>, 2019</a:t>
            </a:r>
          </a:p>
          <a:p>
            <a:r>
              <a:rPr lang="en-US" dirty="0"/>
              <a:t>Robert Snelick (</a:t>
            </a:r>
            <a:r>
              <a:rPr lang="en-US" dirty="0">
                <a:highlight>
                  <a:srgbClr val="CCFFCC"/>
                </a:highlight>
              </a:rPr>
              <a:t>Sznilik</a:t>
            </a:r>
            <a:r>
              <a:rPr lang="en-US" dirty="0"/>
              <a:t>), NIST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HL7 v2 Development Phases/Cycle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35313DE-39FF-4199-8686-1B682DE047CF}" type="datetime1">
              <a:rPr kumimoji="0" lang="en-US" sz="6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10/18/2019</a:t>
            </a:fld>
            <a:endParaRPr kumimoji="0" lang="en-US" sz="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C44300-96F5-4E68-AEBC-759F83B9379E}"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 name="Picture 7">
            <a:extLst>
              <a:ext uri="{FF2B5EF4-FFF2-40B4-BE49-F238E27FC236}">
                <a16:creationId xmlns:a16="http://schemas.microsoft.com/office/drawing/2014/main" id="{26DFCD67-039E-4381-8B68-4F4567231172}"/>
              </a:ext>
            </a:extLst>
          </p:cNvPr>
          <p:cNvPicPr>
            <a:picLocks noChangeAspect="1"/>
          </p:cNvPicPr>
          <p:nvPr/>
        </p:nvPicPr>
        <p:blipFill>
          <a:blip r:embed="rId3"/>
          <a:stretch>
            <a:fillRect/>
          </a:stretch>
        </p:blipFill>
        <p:spPr>
          <a:xfrm>
            <a:off x="304800" y="1295400"/>
            <a:ext cx="8534400" cy="5201592"/>
          </a:xfrm>
          <a:prstGeom prst="rect">
            <a:avLst/>
          </a:prstGeom>
        </p:spPr>
      </p:pic>
    </p:spTree>
    <p:extLst>
      <p:ext uri="{BB962C8B-B14F-4D97-AF65-F5344CB8AC3E}">
        <p14:creationId xmlns:p14="http://schemas.microsoft.com/office/powerpoint/2010/main" val="2642548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Fundamental Terms</a:t>
            </a:r>
          </a:p>
        </p:txBody>
      </p:sp>
      <p:sp>
        <p:nvSpPr>
          <p:cNvPr id="8195" name="Rectangle 3"/>
          <p:cNvSpPr>
            <a:spLocks noGrp="1" noChangeArrowheads="1"/>
          </p:cNvSpPr>
          <p:nvPr>
            <p:ph idx="1"/>
          </p:nvPr>
        </p:nvSpPr>
        <p:spPr>
          <a:xfrm>
            <a:off x="381000" y="1609557"/>
            <a:ext cx="8382000" cy="4730496"/>
          </a:xfrm>
        </p:spPr>
        <p:txBody>
          <a:bodyPr>
            <a:normAutofit/>
          </a:bodyPr>
          <a:lstStyle/>
          <a:p>
            <a:r>
              <a:rPr lang="en-US" dirty="0"/>
              <a:t>Conformance</a:t>
            </a:r>
          </a:p>
          <a:p>
            <a:r>
              <a:rPr lang="en-US" dirty="0"/>
              <a:t>Interoperability</a:t>
            </a:r>
          </a:p>
          <a:p>
            <a:r>
              <a:rPr lang="en-US" dirty="0"/>
              <a:t>Compliance</a:t>
            </a:r>
          </a:p>
          <a:p>
            <a:r>
              <a:rPr lang="en-US" dirty="0"/>
              <a:t>Compatibility</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11</a:t>
            </a:fld>
            <a:endParaRPr lang="en-US" dirty="0"/>
          </a:p>
        </p:txBody>
      </p:sp>
      <p:sp>
        <p:nvSpPr>
          <p:cNvPr id="6" name="Frame 5"/>
          <p:cNvSpPr/>
          <p:nvPr/>
        </p:nvSpPr>
        <p:spPr bwMode="auto">
          <a:xfrm>
            <a:off x="5562600" y="1905000"/>
            <a:ext cx="2667000" cy="1828800"/>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accent5">
                    <a:lumMod val="50000"/>
                  </a:schemeClr>
                </a:solidFill>
              </a:rPr>
              <a:t>Alert: Not everyone will agree on these definitions</a:t>
            </a:r>
            <a:endParaRPr kumimoji="0" lang="en-US" sz="1800" b="1" i="0" u="none" strike="noStrike" cap="none" normalizeH="0" baseline="0" dirty="0">
              <a:ln>
                <a:noFill/>
              </a:ln>
              <a:solidFill>
                <a:schemeClr val="accent5">
                  <a:lumMod val="50000"/>
                </a:schemeClr>
              </a:solidFill>
              <a:effectLst/>
              <a:latin typeface="Arial" charset="0"/>
            </a:endParaRPr>
          </a:p>
        </p:txBody>
      </p:sp>
      <p:sp>
        <p:nvSpPr>
          <p:cNvPr id="7" name="Frame 6"/>
          <p:cNvSpPr/>
          <p:nvPr/>
        </p:nvSpPr>
        <p:spPr bwMode="auto">
          <a:xfrm>
            <a:off x="5562600" y="4314669"/>
            <a:ext cx="2667000" cy="1828800"/>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accent5">
                    <a:lumMod val="50000"/>
                  </a:schemeClr>
                </a:solidFill>
              </a:rPr>
              <a:t>Alert: Terms are overloaded in use</a:t>
            </a:r>
            <a:endParaRPr kumimoji="0" lang="en-US" sz="1800" b="1" i="0" u="none" strike="noStrike" cap="none" normalizeH="0" baseline="0" dirty="0">
              <a:ln>
                <a:noFill/>
              </a:ln>
              <a:solidFill>
                <a:schemeClr val="accent5">
                  <a:lumMod val="50000"/>
                </a:schemeClr>
              </a:solidFill>
              <a:effectLst/>
              <a:latin typeface="Arial" charset="0"/>
            </a:endParaRPr>
          </a:p>
        </p:txBody>
      </p:sp>
      <p:sp>
        <p:nvSpPr>
          <p:cNvPr id="8" name="Frame 7"/>
          <p:cNvSpPr/>
          <p:nvPr/>
        </p:nvSpPr>
        <p:spPr bwMode="auto">
          <a:xfrm>
            <a:off x="2590800" y="4314669"/>
            <a:ext cx="2667000" cy="1828800"/>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accent5">
                    <a:lumMod val="50000"/>
                  </a:schemeClr>
                </a:solidFill>
              </a:rPr>
              <a:t>Alert: Some use these terms interchangeably</a:t>
            </a:r>
            <a:endParaRPr kumimoji="0" lang="en-US" sz="1800" b="1" i="0" u="none" strike="noStrike" cap="none" normalizeH="0" baseline="0" dirty="0">
              <a:ln>
                <a:noFill/>
              </a:ln>
              <a:solidFill>
                <a:schemeClr val="accent5">
                  <a:lumMod val="50000"/>
                </a:schemeClr>
              </a:solidFill>
              <a:effectLst/>
              <a:latin typeface="Arial" charset="0"/>
            </a:endParaRPr>
          </a:p>
        </p:txBody>
      </p:sp>
    </p:spTree>
    <p:extLst>
      <p:ext uri="{BB962C8B-B14F-4D97-AF65-F5344CB8AC3E}">
        <p14:creationId xmlns:p14="http://schemas.microsoft.com/office/powerpoint/2010/main" val="2968965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130151" y="4579968"/>
            <a:ext cx="2127649" cy="457200"/>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rPr>
              <a:t>Conformance</a:t>
            </a:r>
          </a:p>
        </p:txBody>
      </p:sp>
      <p:sp>
        <p:nvSpPr>
          <p:cNvPr id="8194" name="Rectangle 2"/>
          <p:cNvSpPr>
            <a:spLocks noGrp="1" noChangeArrowheads="1"/>
          </p:cNvSpPr>
          <p:nvPr>
            <p:ph type="title"/>
          </p:nvPr>
        </p:nvSpPr>
        <p:spPr/>
        <p:txBody>
          <a:bodyPr/>
          <a:lstStyle/>
          <a:p>
            <a:r>
              <a:rPr lang="en-US" dirty="0"/>
              <a:t>Conformance</a:t>
            </a:r>
          </a:p>
        </p:txBody>
      </p:sp>
      <p:sp>
        <p:nvSpPr>
          <p:cNvPr id="8195" name="Rectangle 3"/>
          <p:cNvSpPr>
            <a:spLocks noGrp="1" noChangeArrowheads="1"/>
          </p:cNvSpPr>
          <p:nvPr>
            <p:ph idx="1"/>
          </p:nvPr>
        </p:nvSpPr>
        <p:spPr>
          <a:xfrm>
            <a:off x="419100" y="1533195"/>
            <a:ext cx="8382000" cy="2012068"/>
          </a:xfrm>
        </p:spPr>
        <p:txBody>
          <a:bodyPr>
            <a:normAutofit fontScale="77500" lnSpcReduction="20000"/>
          </a:bodyPr>
          <a:lstStyle/>
          <a:p>
            <a:r>
              <a:rPr lang="en-US" dirty="0"/>
              <a:t>Defined as the fulfillment of a product, process, or service of specified requirements [1,2].</a:t>
            </a:r>
          </a:p>
          <a:p>
            <a:r>
              <a:rPr lang="en-US" dirty="0"/>
              <a:t>The concept of conformance is essential to any standard for providing an objective measure of how closely implementations satisfy the requirements defined in the standard [1,2].</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12</a:t>
            </a:fld>
            <a:endParaRPr lang="en-US" dirty="0"/>
          </a:p>
        </p:txBody>
      </p:sp>
      <p:sp>
        <p:nvSpPr>
          <p:cNvPr id="8" name="AutoShape 27"/>
          <p:cNvSpPr>
            <a:spLocks noChangeArrowheads="1"/>
          </p:cNvSpPr>
          <p:nvPr/>
        </p:nvSpPr>
        <p:spPr bwMode="auto">
          <a:xfrm>
            <a:off x="1600200" y="5241178"/>
            <a:ext cx="2519362" cy="719137"/>
          </a:xfrm>
          <a:prstGeom prst="flowChartPredefinedProcess">
            <a:avLst/>
          </a:prstGeom>
          <a:solidFill>
            <a:schemeClr val="accent5">
              <a:lumMod val="60000"/>
              <a:lumOff val="40000"/>
            </a:schemeClr>
          </a:solidFill>
          <a:ln w="19050">
            <a:solidFill>
              <a:schemeClr val="accent5">
                <a:lumMod val="75000"/>
              </a:schemeClr>
            </a:solidFill>
            <a:miter lim="800000"/>
            <a:headEnd/>
            <a:tailEnd/>
          </a:ln>
          <a:effectLst/>
          <a:extLst/>
        </p:spPr>
        <p:txBody>
          <a:bodyPr wrap="none" anchor="ctr"/>
          <a:lstStyle/>
          <a:p>
            <a:pPr algn="ctr" eaLnBrk="1" hangingPunct="1">
              <a:defRPr/>
            </a:pPr>
            <a:r>
              <a:rPr lang="de-DE" altLang="en-US" sz="2000" b="1" kern="0" dirty="0">
                <a:solidFill>
                  <a:srgbClr val="000000"/>
                </a:solidFill>
                <a:latin typeface="Arial"/>
                <a:cs typeface="Arial" pitchFamily="34" charset="0"/>
              </a:rPr>
              <a:t>Implementation</a:t>
            </a:r>
          </a:p>
        </p:txBody>
      </p:sp>
      <p:sp>
        <p:nvSpPr>
          <p:cNvPr id="9" name="AutoShape 4"/>
          <p:cNvSpPr>
            <a:spLocks noChangeArrowheads="1"/>
          </p:cNvSpPr>
          <p:nvPr/>
        </p:nvSpPr>
        <p:spPr bwMode="auto">
          <a:xfrm>
            <a:off x="1600200" y="3657600"/>
            <a:ext cx="2520950" cy="722312"/>
          </a:xfrm>
          <a:prstGeom prst="flowChartDocument">
            <a:avLst/>
          </a:prstGeom>
          <a:solidFill>
            <a:schemeClr val="accent5">
              <a:lumMod val="60000"/>
              <a:lumOff val="40000"/>
            </a:schemeClr>
          </a:solidFill>
          <a:ln w="19050">
            <a:solidFill>
              <a:schemeClr val="accent5">
                <a:lumMod val="75000"/>
              </a:schemeClr>
            </a:solidFill>
            <a:miter lim="800000"/>
            <a:headEnd/>
            <a:tailEnd/>
          </a:ln>
        </p:spPr>
        <p:txBody>
          <a:bodyPr lIns="82945" tIns="41473" rIns="82945" bIns="41473" anchor="ctr"/>
          <a:lstStyle>
            <a:lvl1pPr algn="l" defTabSz="828675" eaLnBrk="0" hangingPunct="0">
              <a:spcBef>
                <a:spcPct val="20000"/>
              </a:spcBef>
              <a:buChar char="•"/>
              <a:defRPr sz="3200">
                <a:solidFill>
                  <a:schemeClr val="tx1"/>
                </a:solidFill>
                <a:latin typeface="Arial" charset="0"/>
              </a:defRPr>
            </a:lvl1pPr>
            <a:lvl2pPr marL="742950" indent="-285750" algn="l" defTabSz="828675" eaLnBrk="0" hangingPunct="0">
              <a:spcBef>
                <a:spcPct val="20000"/>
              </a:spcBef>
              <a:buChar char="–"/>
              <a:defRPr sz="2800">
                <a:solidFill>
                  <a:schemeClr val="tx1"/>
                </a:solidFill>
                <a:latin typeface="Arial" charset="0"/>
              </a:defRPr>
            </a:lvl2pPr>
            <a:lvl3pPr marL="1143000" indent="-228600" algn="l" defTabSz="828675" eaLnBrk="0" hangingPunct="0">
              <a:spcBef>
                <a:spcPct val="20000"/>
              </a:spcBef>
              <a:buChar char="•"/>
              <a:defRPr sz="2400">
                <a:solidFill>
                  <a:schemeClr val="tx1"/>
                </a:solidFill>
                <a:latin typeface="Arial" charset="0"/>
              </a:defRPr>
            </a:lvl3pPr>
            <a:lvl4pPr marL="1600200" indent="-228600" algn="l" defTabSz="828675" eaLnBrk="0" hangingPunct="0">
              <a:spcBef>
                <a:spcPct val="20000"/>
              </a:spcBef>
              <a:buChar char="–"/>
              <a:defRPr sz="2000">
                <a:solidFill>
                  <a:schemeClr val="tx1"/>
                </a:solidFill>
                <a:latin typeface="Arial" charset="0"/>
              </a:defRPr>
            </a:lvl4pPr>
            <a:lvl5pPr marL="2057400" indent="-228600" algn="l" defTabSz="828675" eaLnBrk="0" hangingPunct="0">
              <a:spcBef>
                <a:spcPct val="20000"/>
              </a:spcBef>
              <a:buChar char="»"/>
              <a:defRPr sz="2000">
                <a:solidFill>
                  <a:schemeClr val="tx1"/>
                </a:solidFill>
                <a:latin typeface="Arial" charset="0"/>
              </a:defRPr>
            </a:lvl5pPr>
            <a:lvl6pPr marL="2514600" indent="-228600" defTabSz="828675" eaLnBrk="0" fontAlgn="base" hangingPunct="0">
              <a:spcBef>
                <a:spcPct val="20000"/>
              </a:spcBef>
              <a:spcAft>
                <a:spcPct val="0"/>
              </a:spcAft>
              <a:buChar char="»"/>
              <a:defRPr sz="2000">
                <a:solidFill>
                  <a:schemeClr val="tx1"/>
                </a:solidFill>
                <a:latin typeface="Arial" charset="0"/>
              </a:defRPr>
            </a:lvl6pPr>
            <a:lvl7pPr marL="2971800" indent="-228600" defTabSz="828675" eaLnBrk="0" fontAlgn="base" hangingPunct="0">
              <a:spcBef>
                <a:spcPct val="20000"/>
              </a:spcBef>
              <a:spcAft>
                <a:spcPct val="0"/>
              </a:spcAft>
              <a:buChar char="»"/>
              <a:defRPr sz="2000">
                <a:solidFill>
                  <a:schemeClr val="tx1"/>
                </a:solidFill>
                <a:latin typeface="Arial" charset="0"/>
              </a:defRPr>
            </a:lvl7pPr>
            <a:lvl8pPr marL="3429000" indent="-228600" defTabSz="828675" eaLnBrk="0" fontAlgn="base" hangingPunct="0">
              <a:spcBef>
                <a:spcPct val="20000"/>
              </a:spcBef>
              <a:spcAft>
                <a:spcPct val="0"/>
              </a:spcAft>
              <a:buChar char="»"/>
              <a:defRPr sz="2000">
                <a:solidFill>
                  <a:schemeClr val="tx1"/>
                </a:solidFill>
                <a:latin typeface="Arial" charset="0"/>
              </a:defRPr>
            </a:lvl8pPr>
            <a:lvl9pPr marL="3886200" indent="-228600" defTabSz="828675" eaLnBrk="0" fontAlgn="base" hangingPunct="0">
              <a:spcBef>
                <a:spcPct val="20000"/>
              </a:spcBef>
              <a:spcAft>
                <a:spcPct val="0"/>
              </a:spcAft>
              <a:buChar char="»"/>
              <a:defRPr sz="2000">
                <a:solidFill>
                  <a:schemeClr val="tx1"/>
                </a:solidFill>
                <a:latin typeface="Arial" charset="0"/>
              </a:defRPr>
            </a:lvl9pPr>
          </a:lstStyle>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Specification</a:t>
            </a:r>
          </a:p>
        </p:txBody>
      </p:sp>
      <p:sp>
        <p:nvSpPr>
          <p:cNvPr id="10" name="Down Arrow 9"/>
          <p:cNvSpPr/>
          <p:nvPr/>
        </p:nvSpPr>
        <p:spPr bwMode="auto">
          <a:xfrm rot="10800000">
            <a:off x="2669381" y="4346621"/>
            <a:ext cx="381000" cy="894555"/>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11" name="Frame 10"/>
          <p:cNvSpPr/>
          <p:nvPr/>
        </p:nvSpPr>
        <p:spPr bwMode="auto">
          <a:xfrm>
            <a:off x="5486400" y="3646716"/>
            <a:ext cx="2667000" cy="1828800"/>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accent5">
                    <a:lumMod val="50000"/>
                  </a:schemeClr>
                </a:solidFill>
              </a:rPr>
              <a:t>Does the system implement the requirements as stated in the specification?</a:t>
            </a:r>
            <a:endParaRPr kumimoji="0" lang="en-US" sz="1800" b="1" i="0" u="none" strike="noStrike" cap="none" normalizeH="0" baseline="0" dirty="0">
              <a:ln>
                <a:noFill/>
              </a:ln>
              <a:solidFill>
                <a:schemeClr val="accent5">
                  <a:lumMod val="50000"/>
                </a:schemeClr>
              </a:solidFill>
              <a:effectLst/>
              <a:latin typeface="Arial" charset="0"/>
            </a:endParaRPr>
          </a:p>
        </p:txBody>
      </p:sp>
      <p:sp>
        <p:nvSpPr>
          <p:cNvPr id="12" name="Rectangle 11"/>
          <p:cNvSpPr/>
          <p:nvPr/>
        </p:nvSpPr>
        <p:spPr>
          <a:xfrm>
            <a:off x="142875" y="6215075"/>
            <a:ext cx="8401050" cy="338554"/>
          </a:xfrm>
          <a:prstGeom prst="rect">
            <a:avLst/>
          </a:prstGeom>
        </p:spPr>
        <p:txBody>
          <a:bodyPr wrap="square">
            <a:spAutoFit/>
          </a:bodyPr>
          <a:lstStyle/>
          <a:p>
            <a:r>
              <a:rPr lang="en-US" sz="800" dirty="0"/>
              <a:t>[1] ISO Reference - ISO/IEC 17000 Conformity assessment - Vocabulary and general principles, first edition 2004-11-02.</a:t>
            </a:r>
          </a:p>
          <a:p>
            <a:r>
              <a:rPr lang="en-US" sz="800" dirty="0"/>
              <a:t>[2] Glossary of Conformance Terminology, Interoperability and Conformance Technical Committee, OASIS. http://www.oasis-open.org/committees/ioc/glossary.htm</a:t>
            </a:r>
          </a:p>
        </p:txBody>
      </p:sp>
    </p:spTree>
    <p:extLst>
      <p:ext uri="{BB962C8B-B14F-4D97-AF65-F5344CB8AC3E}">
        <p14:creationId xmlns:p14="http://schemas.microsoft.com/office/powerpoint/2010/main" val="1787070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227842" y="4090927"/>
            <a:ext cx="2584849" cy="1062090"/>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a:latin typeface="+mj-lt"/>
              </a:rPr>
              <a:t>Interoperability</a:t>
            </a:r>
            <a:endParaRPr kumimoji="0" lang="en-US" sz="2000" b="1" i="0" u="none" strike="noStrike" cap="none" normalizeH="0" baseline="0" dirty="0">
              <a:ln>
                <a:noFill/>
              </a:ln>
              <a:solidFill>
                <a:schemeClr val="tx1"/>
              </a:solidFill>
              <a:effectLst/>
              <a:latin typeface="+mj-lt"/>
            </a:endParaRPr>
          </a:p>
        </p:txBody>
      </p:sp>
      <p:sp>
        <p:nvSpPr>
          <p:cNvPr id="8194" name="Rectangle 2"/>
          <p:cNvSpPr>
            <a:spLocks noGrp="1" noChangeArrowheads="1"/>
          </p:cNvSpPr>
          <p:nvPr>
            <p:ph type="title"/>
          </p:nvPr>
        </p:nvSpPr>
        <p:spPr/>
        <p:txBody>
          <a:bodyPr/>
          <a:lstStyle/>
          <a:p>
            <a:r>
              <a:rPr lang="en-US" dirty="0"/>
              <a:t>Interoperability</a:t>
            </a:r>
          </a:p>
        </p:txBody>
      </p:sp>
      <p:sp>
        <p:nvSpPr>
          <p:cNvPr id="8195" name="Rectangle 3"/>
          <p:cNvSpPr>
            <a:spLocks noGrp="1" noChangeArrowheads="1"/>
          </p:cNvSpPr>
          <p:nvPr>
            <p:ph idx="1"/>
          </p:nvPr>
        </p:nvSpPr>
        <p:spPr>
          <a:xfrm>
            <a:off x="333375" y="1553570"/>
            <a:ext cx="8382000" cy="2264462"/>
          </a:xfrm>
        </p:spPr>
        <p:txBody>
          <a:bodyPr>
            <a:normAutofit fontScale="70000" lnSpcReduction="20000"/>
          </a:bodyPr>
          <a:lstStyle/>
          <a:p>
            <a:r>
              <a:rPr lang="en-US" dirty="0"/>
              <a:t>“is the ability of two or more systems or components to exchange information and to use the information that has been exchanged.” [1]</a:t>
            </a:r>
          </a:p>
          <a:p>
            <a:r>
              <a:rPr lang="en-US" dirty="0"/>
              <a:t>Two Key Parts:</a:t>
            </a:r>
          </a:p>
          <a:p>
            <a:pPr marL="457200" lvl="1" indent="0">
              <a:buNone/>
            </a:pPr>
            <a:r>
              <a:rPr lang="en-US" dirty="0">
                <a:solidFill>
                  <a:schemeClr val="accent5">
                    <a:lumMod val="50000"/>
                  </a:schemeClr>
                </a:solidFill>
              </a:rPr>
              <a:t>1) </a:t>
            </a:r>
            <a:r>
              <a:rPr lang="en-US" dirty="0"/>
              <a:t>information must be exchanged, which refers to the technical/functional/syntactical characteristic; </a:t>
            </a:r>
          </a:p>
          <a:p>
            <a:pPr marL="457200" lvl="1" indent="0">
              <a:buNone/>
            </a:pPr>
            <a:r>
              <a:rPr lang="en-US" dirty="0">
                <a:solidFill>
                  <a:schemeClr val="accent5">
                    <a:lumMod val="50000"/>
                  </a:schemeClr>
                </a:solidFill>
              </a:rPr>
              <a:t>2) </a:t>
            </a:r>
            <a:r>
              <a:rPr lang="en-US" dirty="0"/>
              <a:t>but the more important part is the correct semantic interpretation allowing for use of the exchanged information [2].</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13</a:t>
            </a:fld>
            <a:endParaRPr lang="en-US" dirty="0"/>
          </a:p>
        </p:txBody>
      </p:sp>
      <p:sp>
        <p:nvSpPr>
          <p:cNvPr id="8" name="AutoShape 27"/>
          <p:cNvSpPr>
            <a:spLocks noChangeArrowheads="1"/>
          </p:cNvSpPr>
          <p:nvPr/>
        </p:nvSpPr>
        <p:spPr bwMode="auto">
          <a:xfrm>
            <a:off x="1447800" y="3953171"/>
            <a:ext cx="2519362" cy="719137"/>
          </a:xfrm>
          <a:prstGeom prst="flowChartPredefinedProcess">
            <a:avLst/>
          </a:prstGeom>
          <a:solidFill>
            <a:schemeClr val="accent5">
              <a:lumMod val="60000"/>
              <a:lumOff val="40000"/>
            </a:schemeClr>
          </a:solidFill>
          <a:ln w="19050">
            <a:solidFill>
              <a:schemeClr val="accent5">
                <a:lumMod val="75000"/>
              </a:schemeClr>
            </a:solidFill>
            <a:miter lim="800000"/>
            <a:headEnd/>
            <a:tailEnd/>
          </a:ln>
          <a:effectLst/>
          <a:extLst/>
        </p:spPr>
        <p:txBody>
          <a:bodyPr wrap="none" anchor="ctr"/>
          <a:lstStyle/>
          <a:p>
            <a:pPr algn="ctr" eaLnBrk="1" hangingPunct="1">
              <a:defRPr/>
            </a:pPr>
            <a:r>
              <a:rPr lang="de-DE" altLang="en-US" sz="2000" b="1" kern="0" dirty="0">
                <a:solidFill>
                  <a:srgbClr val="000000"/>
                </a:solidFill>
                <a:latin typeface="Arial"/>
                <a:cs typeface="Arial" pitchFamily="34" charset="0"/>
              </a:rPr>
              <a:t>Implementation</a:t>
            </a:r>
          </a:p>
        </p:txBody>
      </p:sp>
      <p:sp>
        <p:nvSpPr>
          <p:cNvPr id="11" name="Frame 10"/>
          <p:cNvSpPr/>
          <p:nvPr/>
        </p:nvSpPr>
        <p:spPr bwMode="auto">
          <a:xfrm>
            <a:off x="1143000" y="5266526"/>
            <a:ext cx="6758954" cy="793931"/>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b="1" dirty="0">
                <a:solidFill>
                  <a:schemeClr val="accent5">
                    <a:lumMod val="50000"/>
                  </a:schemeClr>
                </a:solidFill>
              </a:rPr>
              <a:t>Can two interconnected systems exchange data and use that data to perform a business function as both intended? </a:t>
            </a:r>
          </a:p>
        </p:txBody>
      </p:sp>
      <p:sp>
        <p:nvSpPr>
          <p:cNvPr id="13" name="AutoShape 16"/>
          <p:cNvSpPr>
            <a:spLocks noChangeArrowheads="1"/>
          </p:cNvSpPr>
          <p:nvPr/>
        </p:nvSpPr>
        <p:spPr bwMode="auto">
          <a:xfrm>
            <a:off x="3994644" y="4137394"/>
            <a:ext cx="1048004" cy="381001"/>
          </a:xfrm>
          <a:prstGeom prst="leftRightArrow">
            <a:avLst>
              <a:gd name="adj1" fmla="val 50000"/>
              <a:gd name="adj2" fmla="val 60000"/>
            </a:avLst>
          </a:prstGeom>
          <a:solidFill>
            <a:schemeClr val="tx1"/>
          </a:solidFill>
          <a:ln w="9525">
            <a:solidFill>
              <a:schemeClr val="tx1"/>
            </a:solidFill>
            <a:miter lim="800000"/>
            <a:headEnd/>
            <a:tailEnd/>
          </a:ln>
          <a:effectLst/>
          <a:extLst/>
        </p:spPr>
        <p:txBody>
          <a:bodyPr wrap="none" anchor="ctr"/>
          <a:lstStyle/>
          <a:p>
            <a:pPr fontAlgn="base">
              <a:spcBef>
                <a:spcPct val="0"/>
              </a:spcBef>
              <a:spcAft>
                <a:spcPct val="0"/>
              </a:spcAft>
              <a:defRPr/>
            </a:pPr>
            <a:endParaRPr lang="en-US" sz="2400" kern="0" dirty="0">
              <a:solidFill>
                <a:srgbClr val="000000"/>
              </a:solidFill>
              <a:latin typeface="Times New Roman" panose="02020603050405020304" pitchFamily="18" charset="0"/>
              <a:cs typeface="Arial" charset="0"/>
            </a:endParaRPr>
          </a:p>
        </p:txBody>
      </p:sp>
      <p:sp>
        <p:nvSpPr>
          <p:cNvPr id="14" name="AutoShape 27"/>
          <p:cNvSpPr>
            <a:spLocks noChangeArrowheads="1"/>
          </p:cNvSpPr>
          <p:nvPr/>
        </p:nvSpPr>
        <p:spPr bwMode="auto">
          <a:xfrm>
            <a:off x="5065133" y="3964857"/>
            <a:ext cx="2519362" cy="719137"/>
          </a:xfrm>
          <a:prstGeom prst="flowChartPredefinedProcess">
            <a:avLst/>
          </a:prstGeom>
          <a:solidFill>
            <a:schemeClr val="accent5">
              <a:lumMod val="60000"/>
              <a:lumOff val="40000"/>
            </a:schemeClr>
          </a:solidFill>
          <a:ln w="19050">
            <a:solidFill>
              <a:schemeClr val="accent5">
                <a:lumMod val="75000"/>
              </a:schemeClr>
            </a:solidFill>
            <a:miter lim="800000"/>
            <a:headEnd/>
            <a:tailEnd/>
          </a:ln>
          <a:effectLst/>
          <a:extLst/>
        </p:spPr>
        <p:txBody>
          <a:bodyPr wrap="none" anchor="ctr"/>
          <a:lstStyle/>
          <a:p>
            <a:pPr algn="ctr" eaLnBrk="1" hangingPunct="1">
              <a:defRPr/>
            </a:pPr>
            <a:r>
              <a:rPr lang="de-DE" altLang="en-US" sz="2000" b="1" kern="0" dirty="0">
                <a:solidFill>
                  <a:srgbClr val="000000"/>
                </a:solidFill>
                <a:latin typeface="Arial"/>
                <a:cs typeface="Arial" pitchFamily="34" charset="0"/>
              </a:rPr>
              <a:t>Implementation</a:t>
            </a:r>
          </a:p>
        </p:txBody>
      </p:sp>
      <p:sp>
        <p:nvSpPr>
          <p:cNvPr id="15" name="Rectangle 14"/>
          <p:cNvSpPr/>
          <p:nvPr/>
        </p:nvSpPr>
        <p:spPr>
          <a:xfrm>
            <a:off x="165721" y="6195596"/>
            <a:ext cx="8401050" cy="338554"/>
          </a:xfrm>
          <a:prstGeom prst="rect">
            <a:avLst/>
          </a:prstGeom>
        </p:spPr>
        <p:txBody>
          <a:bodyPr wrap="square">
            <a:spAutoFit/>
          </a:bodyPr>
          <a:lstStyle/>
          <a:p>
            <a:r>
              <a:rPr lang="en-US" sz="800" dirty="0"/>
              <a:t>[1] [IEEE-1990] Institute of Electrical and Electronics Engineers. IEEE Standard Computer Dictionary: A Compilation of IEEE Standard Computer Glossaries. New York, NY: 1990.</a:t>
            </a:r>
          </a:p>
          <a:p>
            <a:r>
              <a:rPr lang="en-US" sz="800" dirty="0"/>
              <a:t>[2] Benson T. Principles of Health Interoperability HL7 and SNOMED. Health Informatics Series, Springer-Verlag, London Limited 2010.</a:t>
            </a:r>
          </a:p>
        </p:txBody>
      </p:sp>
    </p:spTree>
    <p:extLst>
      <p:ext uri="{BB962C8B-B14F-4D97-AF65-F5344CB8AC3E}">
        <p14:creationId xmlns:p14="http://schemas.microsoft.com/office/powerpoint/2010/main" val="623351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053951" y="4795301"/>
            <a:ext cx="2127649" cy="457200"/>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rPr>
              <a:t>Compliance</a:t>
            </a:r>
          </a:p>
        </p:txBody>
      </p:sp>
      <p:sp>
        <p:nvSpPr>
          <p:cNvPr id="8194" name="Rectangle 2"/>
          <p:cNvSpPr>
            <a:spLocks noGrp="1" noChangeArrowheads="1"/>
          </p:cNvSpPr>
          <p:nvPr>
            <p:ph type="title"/>
          </p:nvPr>
        </p:nvSpPr>
        <p:spPr/>
        <p:txBody>
          <a:bodyPr/>
          <a:lstStyle/>
          <a:p>
            <a:r>
              <a:rPr lang="en-US" dirty="0"/>
              <a:t>Compliance</a:t>
            </a:r>
          </a:p>
        </p:txBody>
      </p:sp>
      <p:sp>
        <p:nvSpPr>
          <p:cNvPr id="8195" name="Rectangle 3"/>
          <p:cNvSpPr>
            <a:spLocks noGrp="1" noChangeArrowheads="1"/>
          </p:cNvSpPr>
          <p:nvPr>
            <p:ph idx="1"/>
          </p:nvPr>
        </p:nvSpPr>
        <p:spPr>
          <a:xfrm>
            <a:off x="381000" y="1534265"/>
            <a:ext cx="8382000" cy="2012068"/>
          </a:xfrm>
        </p:spPr>
        <p:txBody>
          <a:bodyPr>
            <a:normAutofit fontScale="85000" lnSpcReduction="10000"/>
          </a:bodyPr>
          <a:lstStyle/>
          <a:p>
            <a:r>
              <a:rPr lang="en-US" dirty="0"/>
              <a:t>Is the degree to which a derived specification adheres to the requirements defined in the foundational specification (standard)</a:t>
            </a:r>
          </a:p>
          <a:p>
            <a:r>
              <a:rPr lang="en-US" dirty="0"/>
              <a:t>In other words, are the rules for adding constraints or extending the specification faithfully followed</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14</a:t>
            </a:fld>
            <a:endParaRPr lang="en-US" dirty="0"/>
          </a:p>
        </p:txBody>
      </p:sp>
      <p:sp>
        <p:nvSpPr>
          <p:cNvPr id="9" name="AutoShape 4"/>
          <p:cNvSpPr>
            <a:spLocks noChangeArrowheads="1"/>
          </p:cNvSpPr>
          <p:nvPr/>
        </p:nvSpPr>
        <p:spPr bwMode="auto">
          <a:xfrm>
            <a:off x="1524000" y="3872933"/>
            <a:ext cx="2520950" cy="722312"/>
          </a:xfrm>
          <a:prstGeom prst="flowChartDocument">
            <a:avLst/>
          </a:prstGeom>
          <a:solidFill>
            <a:schemeClr val="accent5">
              <a:lumMod val="60000"/>
              <a:lumOff val="40000"/>
            </a:schemeClr>
          </a:solidFill>
          <a:ln w="19050">
            <a:solidFill>
              <a:schemeClr val="accent5">
                <a:lumMod val="75000"/>
              </a:schemeClr>
            </a:solidFill>
            <a:miter lim="800000"/>
            <a:headEnd/>
            <a:tailEnd/>
          </a:ln>
        </p:spPr>
        <p:txBody>
          <a:bodyPr lIns="82945" tIns="41473" rIns="82945" bIns="41473" anchor="ctr"/>
          <a:lstStyle>
            <a:lvl1pPr algn="l" defTabSz="828675" eaLnBrk="0" hangingPunct="0">
              <a:spcBef>
                <a:spcPct val="20000"/>
              </a:spcBef>
              <a:buChar char="•"/>
              <a:defRPr sz="3200">
                <a:solidFill>
                  <a:schemeClr val="tx1"/>
                </a:solidFill>
                <a:latin typeface="Arial" charset="0"/>
              </a:defRPr>
            </a:lvl1pPr>
            <a:lvl2pPr marL="742950" indent="-285750" algn="l" defTabSz="828675" eaLnBrk="0" hangingPunct="0">
              <a:spcBef>
                <a:spcPct val="20000"/>
              </a:spcBef>
              <a:buChar char="–"/>
              <a:defRPr sz="2800">
                <a:solidFill>
                  <a:schemeClr val="tx1"/>
                </a:solidFill>
                <a:latin typeface="Arial" charset="0"/>
              </a:defRPr>
            </a:lvl2pPr>
            <a:lvl3pPr marL="1143000" indent="-228600" algn="l" defTabSz="828675" eaLnBrk="0" hangingPunct="0">
              <a:spcBef>
                <a:spcPct val="20000"/>
              </a:spcBef>
              <a:buChar char="•"/>
              <a:defRPr sz="2400">
                <a:solidFill>
                  <a:schemeClr val="tx1"/>
                </a:solidFill>
                <a:latin typeface="Arial" charset="0"/>
              </a:defRPr>
            </a:lvl3pPr>
            <a:lvl4pPr marL="1600200" indent="-228600" algn="l" defTabSz="828675" eaLnBrk="0" hangingPunct="0">
              <a:spcBef>
                <a:spcPct val="20000"/>
              </a:spcBef>
              <a:buChar char="–"/>
              <a:defRPr sz="2000">
                <a:solidFill>
                  <a:schemeClr val="tx1"/>
                </a:solidFill>
                <a:latin typeface="Arial" charset="0"/>
              </a:defRPr>
            </a:lvl4pPr>
            <a:lvl5pPr marL="2057400" indent="-228600" algn="l" defTabSz="828675" eaLnBrk="0" hangingPunct="0">
              <a:spcBef>
                <a:spcPct val="20000"/>
              </a:spcBef>
              <a:buChar char="»"/>
              <a:defRPr sz="2000">
                <a:solidFill>
                  <a:schemeClr val="tx1"/>
                </a:solidFill>
                <a:latin typeface="Arial" charset="0"/>
              </a:defRPr>
            </a:lvl5pPr>
            <a:lvl6pPr marL="2514600" indent="-228600" defTabSz="828675" eaLnBrk="0" fontAlgn="base" hangingPunct="0">
              <a:spcBef>
                <a:spcPct val="20000"/>
              </a:spcBef>
              <a:spcAft>
                <a:spcPct val="0"/>
              </a:spcAft>
              <a:buChar char="»"/>
              <a:defRPr sz="2000">
                <a:solidFill>
                  <a:schemeClr val="tx1"/>
                </a:solidFill>
                <a:latin typeface="Arial" charset="0"/>
              </a:defRPr>
            </a:lvl6pPr>
            <a:lvl7pPr marL="2971800" indent="-228600" defTabSz="828675" eaLnBrk="0" fontAlgn="base" hangingPunct="0">
              <a:spcBef>
                <a:spcPct val="20000"/>
              </a:spcBef>
              <a:spcAft>
                <a:spcPct val="0"/>
              </a:spcAft>
              <a:buChar char="»"/>
              <a:defRPr sz="2000">
                <a:solidFill>
                  <a:schemeClr val="tx1"/>
                </a:solidFill>
                <a:latin typeface="Arial" charset="0"/>
              </a:defRPr>
            </a:lvl7pPr>
            <a:lvl8pPr marL="3429000" indent="-228600" defTabSz="828675" eaLnBrk="0" fontAlgn="base" hangingPunct="0">
              <a:spcBef>
                <a:spcPct val="20000"/>
              </a:spcBef>
              <a:spcAft>
                <a:spcPct val="0"/>
              </a:spcAft>
              <a:buChar char="»"/>
              <a:defRPr sz="2000">
                <a:solidFill>
                  <a:schemeClr val="tx1"/>
                </a:solidFill>
                <a:latin typeface="Arial" charset="0"/>
              </a:defRPr>
            </a:lvl8pPr>
            <a:lvl9pPr marL="3886200" indent="-228600" defTabSz="828675" eaLnBrk="0" fontAlgn="base" hangingPunct="0">
              <a:spcBef>
                <a:spcPct val="20000"/>
              </a:spcBef>
              <a:spcAft>
                <a:spcPct val="0"/>
              </a:spcAft>
              <a:buChar char="»"/>
              <a:defRPr sz="2000">
                <a:solidFill>
                  <a:schemeClr val="tx1"/>
                </a:solidFill>
                <a:latin typeface="Arial" charset="0"/>
              </a:defRPr>
            </a:lvl9pPr>
          </a:lstStyle>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Specification</a:t>
            </a:r>
          </a:p>
        </p:txBody>
      </p:sp>
      <p:sp>
        <p:nvSpPr>
          <p:cNvPr id="10" name="Down Arrow 9"/>
          <p:cNvSpPr/>
          <p:nvPr/>
        </p:nvSpPr>
        <p:spPr bwMode="auto">
          <a:xfrm rot="10800000">
            <a:off x="2593181" y="4561954"/>
            <a:ext cx="381000" cy="894555"/>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11" name="Frame 10"/>
          <p:cNvSpPr/>
          <p:nvPr/>
        </p:nvSpPr>
        <p:spPr bwMode="auto">
          <a:xfrm>
            <a:off x="5410200" y="3862049"/>
            <a:ext cx="2667000" cy="1828800"/>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b="1" dirty="0">
                <a:solidFill>
                  <a:schemeClr val="accent5">
                    <a:lumMod val="50000"/>
                  </a:schemeClr>
                </a:solidFill>
              </a:rPr>
              <a:t>Does a derived specification apply constraints to a base specification in accordance to the constraint model? </a:t>
            </a:r>
          </a:p>
        </p:txBody>
      </p:sp>
      <p:sp>
        <p:nvSpPr>
          <p:cNvPr id="13" name="AutoShape 4"/>
          <p:cNvSpPr>
            <a:spLocks noChangeArrowheads="1"/>
          </p:cNvSpPr>
          <p:nvPr/>
        </p:nvSpPr>
        <p:spPr bwMode="auto">
          <a:xfrm>
            <a:off x="1524000" y="5452557"/>
            <a:ext cx="2520950" cy="722312"/>
          </a:xfrm>
          <a:prstGeom prst="flowChartDocument">
            <a:avLst/>
          </a:prstGeom>
          <a:solidFill>
            <a:schemeClr val="accent5">
              <a:lumMod val="60000"/>
              <a:lumOff val="40000"/>
            </a:schemeClr>
          </a:solidFill>
          <a:ln w="19050">
            <a:solidFill>
              <a:schemeClr val="accent5">
                <a:lumMod val="75000"/>
              </a:schemeClr>
            </a:solidFill>
            <a:miter lim="800000"/>
            <a:headEnd/>
            <a:tailEnd/>
          </a:ln>
        </p:spPr>
        <p:txBody>
          <a:bodyPr lIns="82945" tIns="41473" rIns="82945" bIns="41473" anchor="ctr"/>
          <a:lstStyle>
            <a:lvl1pPr algn="l" defTabSz="828675" eaLnBrk="0" hangingPunct="0">
              <a:spcBef>
                <a:spcPct val="20000"/>
              </a:spcBef>
              <a:buChar char="•"/>
              <a:defRPr sz="3200">
                <a:solidFill>
                  <a:schemeClr val="tx1"/>
                </a:solidFill>
                <a:latin typeface="Arial" charset="0"/>
              </a:defRPr>
            </a:lvl1pPr>
            <a:lvl2pPr marL="742950" indent="-285750" algn="l" defTabSz="828675" eaLnBrk="0" hangingPunct="0">
              <a:spcBef>
                <a:spcPct val="20000"/>
              </a:spcBef>
              <a:buChar char="–"/>
              <a:defRPr sz="2800">
                <a:solidFill>
                  <a:schemeClr val="tx1"/>
                </a:solidFill>
                <a:latin typeface="Arial" charset="0"/>
              </a:defRPr>
            </a:lvl2pPr>
            <a:lvl3pPr marL="1143000" indent="-228600" algn="l" defTabSz="828675" eaLnBrk="0" hangingPunct="0">
              <a:spcBef>
                <a:spcPct val="20000"/>
              </a:spcBef>
              <a:buChar char="•"/>
              <a:defRPr sz="2400">
                <a:solidFill>
                  <a:schemeClr val="tx1"/>
                </a:solidFill>
                <a:latin typeface="Arial" charset="0"/>
              </a:defRPr>
            </a:lvl3pPr>
            <a:lvl4pPr marL="1600200" indent="-228600" algn="l" defTabSz="828675" eaLnBrk="0" hangingPunct="0">
              <a:spcBef>
                <a:spcPct val="20000"/>
              </a:spcBef>
              <a:buChar char="–"/>
              <a:defRPr sz="2000">
                <a:solidFill>
                  <a:schemeClr val="tx1"/>
                </a:solidFill>
                <a:latin typeface="Arial" charset="0"/>
              </a:defRPr>
            </a:lvl4pPr>
            <a:lvl5pPr marL="2057400" indent="-228600" algn="l" defTabSz="828675" eaLnBrk="0" hangingPunct="0">
              <a:spcBef>
                <a:spcPct val="20000"/>
              </a:spcBef>
              <a:buChar char="»"/>
              <a:defRPr sz="2000">
                <a:solidFill>
                  <a:schemeClr val="tx1"/>
                </a:solidFill>
                <a:latin typeface="Arial" charset="0"/>
              </a:defRPr>
            </a:lvl5pPr>
            <a:lvl6pPr marL="2514600" indent="-228600" defTabSz="828675" eaLnBrk="0" fontAlgn="base" hangingPunct="0">
              <a:spcBef>
                <a:spcPct val="20000"/>
              </a:spcBef>
              <a:spcAft>
                <a:spcPct val="0"/>
              </a:spcAft>
              <a:buChar char="»"/>
              <a:defRPr sz="2000">
                <a:solidFill>
                  <a:schemeClr val="tx1"/>
                </a:solidFill>
                <a:latin typeface="Arial" charset="0"/>
              </a:defRPr>
            </a:lvl6pPr>
            <a:lvl7pPr marL="2971800" indent="-228600" defTabSz="828675" eaLnBrk="0" fontAlgn="base" hangingPunct="0">
              <a:spcBef>
                <a:spcPct val="20000"/>
              </a:spcBef>
              <a:spcAft>
                <a:spcPct val="0"/>
              </a:spcAft>
              <a:buChar char="»"/>
              <a:defRPr sz="2000">
                <a:solidFill>
                  <a:schemeClr val="tx1"/>
                </a:solidFill>
                <a:latin typeface="Arial" charset="0"/>
              </a:defRPr>
            </a:lvl7pPr>
            <a:lvl8pPr marL="3429000" indent="-228600" defTabSz="828675" eaLnBrk="0" fontAlgn="base" hangingPunct="0">
              <a:spcBef>
                <a:spcPct val="20000"/>
              </a:spcBef>
              <a:spcAft>
                <a:spcPct val="0"/>
              </a:spcAft>
              <a:buChar char="»"/>
              <a:defRPr sz="2000">
                <a:solidFill>
                  <a:schemeClr val="tx1"/>
                </a:solidFill>
                <a:latin typeface="Arial" charset="0"/>
              </a:defRPr>
            </a:lvl8pPr>
            <a:lvl9pPr marL="3886200" indent="-228600" defTabSz="828675" eaLnBrk="0" fontAlgn="base" hangingPunct="0">
              <a:spcBef>
                <a:spcPct val="20000"/>
              </a:spcBef>
              <a:spcAft>
                <a:spcPct val="0"/>
              </a:spcAft>
              <a:buChar char="»"/>
              <a:defRPr sz="2000">
                <a:solidFill>
                  <a:schemeClr val="tx1"/>
                </a:solidFill>
                <a:latin typeface="Arial" charset="0"/>
              </a:defRPr>
            </a:lvl9pPr>
          </a:lstStyle>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Derived Specification</a:t>
            </a:r>
          </a:p>
        </p:txBody>
      </p:sp>
    </p:spTree>
    <p:extLst>
      <p:ext uri="{BB962C8B-B14F-4D97-AF65-F5344CB8AC3E}">
        <p14:creationId xmlns:p14="http://schemas.microsoft.com/office/powerpoint/2010/main" val="1615456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052596" y="4084438"/>
            <a:ext cx="2584849" cy="980029"/>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a:latin typeface="+mj-lt"/>
              </a:rPr>
              <a:t>Compatibility</a:t>
            </a:r>
            <a:endParaRPr kumimoji="0" lang="en-US" sz="2000" b="1" i="0" u="none" strike="noStrike" cap="none" normalizeH="0" baseline="0" dirty="0">
              <a:ln>
                <a:noFill/>
              </a:ln>
              <a:solidFill>
                <a:schemeClr val="tx1"/>
              </a:solidFill>
              <a:effectLst/>
              <a:latin typeface="+mj-lt"/>
            </a:endParaRPr>
          </a:p>
        </p:txBody>
      </p:sp>
      <p:sp>
        <p:nvSpPr>
          <p:cNvPr id="8194" name="Rectangle 2"/>
          <p:cNvSpPr>
            <a:spLocks noGrp="1" noChangeArrowheads="1"/>
          </p:cNvSpPr>
          <p:nvPr>
            <p:ph type="title"/>
          </p:nvPr>
        </p:nvSpPr>
        <p:spPr/>
        <p:txBody>
          <a:bodyPr/>
          <a:lstStyle/>
          <a:p>
            <a:r>
              <a:rPr lang="en-US" dirty="0"/>
              <a:t>Compatibility</a:t>
            </a:r>
          </a:p>
        </p:txBody>
      </p:sp>
      <p:sp>
        <p:nvSpPr>
          <p:cNvPr id="8195" name="Rectangle 3"/>
          <p:cNvSpPr>
            <a:spLocks noGrp="1" noChangeArrowheads="1"/>
          </p:cNvSpPr>
          <p:nvPr>
            <p:ph idx="1"/>
          </p:nvPr>
        </p:nvSpPr>
        <p:spPr>
          <a:xfrm>
            <a:off x="333375" y="1600517"/>
            <a:ext cx="8382000" cy="2010393"/>
          </a:xfrm>
        </p:spPr>
        <p:txBody>
          <a:bodyPr>
            <a:normAutofit fontScale="92500" lnSpcReduction="20000"/>
          </a:bodyPr>
          <a:lstStyle/>
          <a:p>
            <a:r>
              <a:rPr lang="en-US" dirty="0"/>
              <a:t>Declares whether two specifications define sets of requirements that are harmonized with each other, allowing systems that implement them to work together, i.e., interoperate</a:t>
            </a:r>
          </a:p>
          <a:p>
            <a:r>
              <a:rPr lang="en-US" dirty="0"/>
              <a:t>Compatibility is a prerequisite for interoperability</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15</a:t>
            </a:fld>
            <a:endParaRPr lang="en-US" dirty="0"/>
          </a:p>
        </p:txBody>
      </p:sp>
      <p:sp>
        <p:nvSpPr>
          <p:cNvPr id="11" name="Frame 10"/>
          <p:cNvSpPr/>
          <p:nvPr/>
        </p:nvSpPr>
        <p:spPr bwMode="auto">
          <a:xfrm>
            <a:off x="1805954" y="5362593"/>
            <a:ext cx="4953000" cy="793931"/>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b="1" dirty="0">
                <a:solidFill>
                  <a:schemeClr val="accent5">
                    <a:lumMod val="50000"/>
                  </a:schemeClr>
                </a:solidFill>
              </a:rPr>
              <a:t>Do the specifications define a set of harmonized requirements?</a:t>
            </a:r>
          </a:p>
        </p:txBody>
      </p:sp>
      <p:sp>
        <p:nvSpPr>
          <p:cNvPr id="13" name="AutoShape 16"/>
          <p:cNvSpPr>
            <a:spLocks noChangeArrowheads="1"/>
          </p:cNvSpPr>
          <p:nvPr/>
        </p:nvSpPr>
        <p:spPr bwMode="auto">
          <a:xfrm>
            <a:off x="3819398" y="4130905"/>
            <a:ext cx="1048004" cy="381001"/>
          </a:xfrm>
          <a:prstGeom prst="leftRightArrow">
            <a:avLst>
              <a:gd name="adj1" fmla="val 50000"/>
              <a:gd name="adj2" fmla="val 60000"/>
            </a:avLst>
          </a:prstGeom>
          <a:solidFill>
            <a:schemeClr val="tx1"/>
          </a:solidFill>
          <a:ln w="9525">
            <a:solidFill>
              <a:schemeClr val="tx1"/>
            </a:solidFill>
            <a:miter lim="800000"/>
            <a:headEnd/>
            <a:tailEnd/>
          </a:ln>
          <a:effectLst/>
          <a:extLst/>
        </p:spPr>
        <p:txBody>
          <a:bodyPr wrap="none" anchor="ctr"/>
          <a:lstStyle/>
          <a:p>
            <a:pPr fontAlgn="base">
              <a:spcBef>
                <a:spcPct val="0"/>
              </a:spcBef>
              <a:spcAft>
                <a:spcPct val="0"/>
              </a:spcAft>
              <a:defRPr/>
            </a:pPr>
            <a:endParaRPr lang="en-US" sz="2400" kern="0" dirty="0">
              <a:solidFill>
                <a:srgbClr val="000000"/>
              </a:solidFill>
              <a:latin typeface="Times New Roman" panose="02020603050405020304" pitchFamily="18" charset="0"/>
              <a:cs typeface="Arial" charset="0"/>
            </a:endParaRPr>
          </a:p>
        </p:txBody>
      </p:sp>
      <p:sp>
        <p:nvSpPr>
          <p:cNvPr id="12" name="AutoShape 4"/>
          <p:cNvSpPr>
            <a:spLocks noChangeArrowheads="1"/>
          </p:cNvSpPr>
          <p:nvPr/>
        </p:nvSpPr>
        <p:spPr bwMode="auto">
          <a:xfrm>
            <a:off x="1292202" y="3958443"/>
            <a:ext cx="2520950" cy="722312"/>
          </a:xfrm>
          <a:prstGeom prst="flowChartDocument">
            <a:avLst/>
          </a:prstGeom>
          <a:solidFill>
            <a:schemeClr val="accent5">
              <a:lumMod val="60000"/>
              <a:lumOff val="40000"/>
            </a:schemeClr>
          </a:solidFill>
          <a:ln w="19050">
            <a:solidFill>
              <a:schemeClr val="accent5">
                <a:lumMod val="75000"/>
              </a:schemeClr>
            </a:solidFill>
            <a:miter lim="800000"/>
            <a:headEnd/>
            <a:tailEnd/>
          </a:ln>
        </p:spPr>
        <p:txBody>
          <a:bodyPr lIns="82945" tIns="41473" rIns="82945" bIns="41473" anchor="ctr"/>
          <a:lstStyle>
            <a:lvl1pPr algn="l" defTabSz="828675" eaLnBrk="0" hangingPunct="0">
              <a:spcBef>
                <a:spcPct val="20000"/>
              </a:spcBef>
              <a:buChar char="•"/>
              <a:defRPr sz="3200">
                <a:solidFill>
                  <a:schemeClr val="tx1"/>
                </a:solidFill>
                <a:latin typeface="Arial" charset="0"/>
              </a:defRPr>
            </a:lvl1pPr>
            <a:lvl2pPr marL="742950" indent="-285750" algn="l" defTabSz="828675" eaLnBrk="0" hangingPunct="0">
              <a:spcBef>
                <a:spcPct val="20000"/>
              </a:spcBef>
              <a:buChar char="–"/>
              <a:defRPr sz="2800">
                <a:solidFill>
                  <a:schemeClr val="tx1"/>
                </a:solidFill>
                <a:latin typeface="Arial" charset="0"/>
              </a:defRPr>
            </a:lvl2pPr>
            <a:lvl3pPr marL="1143000" indent="-228600" algn="l" defTabSz="828675" eaLnBrk="0" hangingPunct="0">
              <a:spcBef>
                <a:spcPct val="20000"/>
              </a:spcBef>
              <a:buChar char="•"/>
              <a:defRPr sz="2400">
                <a:solidFill>
                  <a:schemeClr val="tx1"/>
                </a:solidFill>
                <a:latin typeface="Arial" charset="0"/>
              </a:defRPr>
            </a:lvl3pPr>
            <a:lvl4pPr marL="1600200" indent="-228600" algn="l" defTabSz="828675" eaLnBrk="0" hangingPunct="0">
              <a:spcBef>
                <a:spcPct val="20000"/>
              </a:spcBef>
              <a:buChar char="–"/>
              <a:defRPr sz="2000">
                <a:solidFill>
                  <a:schemeClr val="tx1"/>
                </a:solidFill>
                <a:latin typeface="Arial" charset="0"/>
              </a:defRPr>
            </a:lvl4pPr>
            <a:lvl5pPr marL="2057400" indent="-228600" algn="l" defTabSz="828675" eaLnBrk="0" hangingPunct="0">
              <a:spcBef>
                <a:spcPct val="20000"/>
              </a:spcBef>
              <a:buChar char="»"/>
              <a:defRPr sz="2000">
                <a:solidFill>
                  <a:schemeClr val="tx1"/>
                </a:solidFill>
                <a:latin typeface="Arial" charset="0"/>
              </a:defRPr>
            </a:lvl5pPr>
            <a:lvl6pPr marL="2514600" indent="-228600" defTabSz="828675" eaLnBrk="0" fontAlgn="base" hangingPunct="0">
              <a:spcBef>
                <a:spcPct val="20000"/>
              </a:spcBef>
              <a:spcAft>
                <a:spcPct val="0"/>
              </a:spcAft>
              <a:buChar char="»"/>
              <a:defRPr sz="2000">
                <a:solidFill>
                  <a:schemeClr val="tx1"/>
                </a:solidFill>
                <a:latin typeface="Arial" charset="0"/>
              </a:defRPr>
            </a:lvl6pPr>
            <a:lvl7pPr marL="2971800" indent="-228600" defTabSz="828675" eaLnBrk="0" fontAlgn="base" hangingPunct="0">
              <a:spcBef>
                <a:spcPct val="20000"/>
              </a:spcBef>
              <a:spcAft>
                <a:spcPct val="0"/>
              </a:spcAft>
              <a:buChar char="»"/>
              <a:defRPr sz="2000">
                <a:solidFill>
                  <a:schemeClr val="tx1"/>
                </a:solidFill>
                <a:latin typeface="Arial" charset="0"/>
              </a:defRPr>
            </a:lvl7pPr>
            <a:lvl8pPr marL="3429000" indent="-228600" defTabSz="828675" eaLnBrk="0" fontAlgn="base" hangingPunct="0">
              <a:spcBef>
                <a:spcPct val="20000"/>
              </a:spcBef>
              <a:spcAft>
                <a:spcPct val="0"/>
              </a:spcAft>
              <a:buChar char="»"/>
              <a:defRPr sz="2000">
                <a:solidFill>
                  <a:schemeClr val="tx1"/>
                </a:solidFill>
                <a:latin typeface="Arial" charset="0"/>
              </a:defRPr>
            </a:lvl8pPr>
            <a:lvl9pPr marL="3886200" indent="-228600" defTabSz="828675" eaLnBrk="0" fontAlgn="base" hangingPunct="0">
              <a:spcBef>
                <a:spcPct val="20000"/>
              </a:spcBef>
              <a:spcAft>
                <a:spcPct val="0"/>
              </a:spcAft>
              <a:buChar char="»"/>
              <a:defRPr sz="2000">
                <a:solidFill>
                  <a:schemeClr val="tx1"/>
                </a:solidFill>
                <a:latin typeface="Arial" charset="0"/>
              </a:defRPr>
            </a:lvl9pPr>
          </a:lstStyle>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Specification</a:t>
            </a:r>
          </a:p>
        </p:txBody>
      </p:sp>
      <p:sp>
        <p:nvSpPr>
          <p:cNvPr id="16" name="AutoShape 4"/>
          <p:cNvSpPr>
            <a:spLocks noChangeArrowheads="1"/>
          </p:cNvSpPr>
          <p:nvPr/>
        </p:nvSpPr>
        <p:spPr bwMode="auto">
          <a:xfrm>
            <a:off x="4876889" y="3958443"/>
            <a:ext cx="2520950" cy="722312"/>
          </a:xfrm>
          <a:prstGeom prst="flowChartDocument">
            <a:avLst/>
          </a:prstGeom>
          <a:solidFill>
            <a:schemeClr val="accent5">
              <a:lumMod val="60000"/>
              <a:lumOff val="40000"/>
            </a:schemeClr>
          </a:solidFill>
          <a:ln w="19050">
            <a:solidFill>
              <a:schemeClr val="accent5">
                <a:lumMod val="75000"/>
              </a:schemeClr>
            </a:solidFill>
            <a:miter lim="800000"/>
            <a:headEnd/>
            <a:tailEnd/>
          </a:ln>
        </p:spPr>
        <p:txBody>
          <a:bodyPr lIns="82945" tIns="41473" rIns="82945" bIns="41473" anchor="ctr"/>
          <a:lstStyle>
            <a:lvl1pPr algn="l" defTabSz="828675" eaLnBrk="0" hangingPunct="0">
              <a:spcBef>
                <a:spcPct val="20000"/>
              </a:spcBef>
              <a:buChar char="•"/>
              <a:defRPr sz="3200">
                <a:solidFill>
                  <a:schemeClr val="tx1"/>
                </a:solidFill>
                <a:latin typeface="Arial" charset="0"/>
              </a:defRPr>
            </a:lvl1pPr>
            <a:lvl2pPr marL="742950" indent="-285750" algn="l" defTabSz="828675" eaLnBrk="0" hangingPunct="0">
              <a:spcBef>
                <a:spcPct val="20000"/>
              </a:spcBef>
              <a:buChar char="–"/>
              <a:defRPr sz="2800">
                <a:solidFill>
                  <a:schemeClr val="tx1"/>
                </a:solidFill>
                <a:latin typeface="Arial" charset="0"/>
              </a:defRPr>
            </a:lvl2pPr>
            <a:lvl3pPr marL="1143000" indent="-228600" algn="l" defTabSz="828675" eaLnBrk="0" hangingPunct="0">
              <a:spcBef>
                <a:spcPct val="20000"/>
              </a:spcBef>
              <a:buChar char="•"/>
              <a:defRPr sz="2400">
                <a:solidFill>
                  <a:schemeClr val="tx1"/>
                </a:solidFill>
                <a:latin typeface="Arial" charset="0"/>
              </a:defRPr>
            </a:lvl3pPr>
            <a:lvl4pPr marL="1600200" indent="-228600" algn="l" defTabSz="828675" eaLnBrk="0" hangingPunct="0">
              <a:spcBef>
                <a:spcPct val="20000"/>
              </a:spcBef>
              <a:buChar char="–"/>
              <a:defRPr sz="2000">
                <a:solidFill>
                  <a:schemeClr val="tx1"/>
                </a:solidFill>
                <a:latin typeface="Arial" charset="0"/>
              </a:defRPr>
            </a:lvl4pPr>
            <a:lvl5pPr marL="2057400" indent="-228600" algn="l" defTabSz="828675" eaLnBrk="0" hangingPunct="0">
              <a:spcBef>
                <a:spcPct val="20000"/>
              </a:spcBef>
              <a:buChar char="»"/>
              <a:defRPr sz="2000">
                <a:solidFill>
                  <a:schemeClr val="tx1"/>
                </a:solidFill>
                <a:latin typeface="Arial" charset="0"/>
              </a:defRPr>
            </a:lvl5pPr>
            <a:lvl6pPr marL="2514600" indent="-228600" defTabSz="828675" eaLnBrk="0" fontAlgn="base" hangingPunct="0">
              <a:spcBef>
                <a:spcPct val="20000"/>
              </a:spcBef>
              <a:spcAft>
                <a:spcPct val="0"/>
              </a:spcAft>
              <a:buChar char="»"/>
              <a:defRPr sz="2000">
                <a:solidFill>
                  <a:schemeClr val="tx1"/>
                </a:solidFill>
                <a:latin typeface="Arial" charset="0"/>
              </a:defRPr>
            </a:lvl6pPr>
            <a:lvl7pPr marL="2971800" indent="-228600" defTabSz="828675" eaLnBrk="0" fontAlgn="base" hangingPunct="0">
              <a:spcBef>
                <a:spcPct val="20000"/>
              </a:spcBef>
              <a:spcAft>
                <a:spcPct val="0"/>
              </a:spcAft>
              <a:buChar char="»"/>
              <a:defRPr sz="2000">
                <a:solidFill>
                  <a:schemeClr val="tx1"/>
                </a:solidFill>
                <a:latin typeface="Arial" charset="0"/>
              </a:defRPr>
            </a:lvl7pPr>
            <a:lvl8pPr marL="3429000" indent="-228600" defTabSz="828675" eaLnBrk="0" fontAlgn="base" hangingPunct="0">
              <a:spcBef>
                <a:spcPct val="20000"/>
              </a:spcBef>
              <a:spcAft>
                <a:spcPct val="0"/>
              </a:spcAft>
              <a:buChar char="»"/>
              <a:defRPr sz="2000">
                <a:solidFill>
                  <a:schemeClr val="tx1"/>
                </a:solidFill>
                <a:latin typeface="Arial" charset="0"/>
              </a:defRPr>
            </a:lvl8pPr>
            <a:lvl9pPr marL="3886200" indent="-228600" defTabSz="828675" eaLnBrk="0" fontAlgn="base" hangingPunct="0">
              <a:spcBef>
                <a:spcPct val="20000"/>
              </a:spcBef>
              <a:spcAft>
                <a:spcPct val="0"/>
              </a:spcAft>
              <a:buChar char="»"/>
              <a:defRPr sz="2000">
                <a:solidFill>
                  <a:schemeClr val="tx1"/>
                </a:solidFill>
                <a:latin typeface="Arial" charset="0"/>
              </a:defRPr>
            </a:lvl9pPr>
          </a:lstStyle>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Specification</a:t>
            </a:r>
          </a:p>
        </p:txBody>
      </p:sp>
    </p:spTree>
    <p:extLst>
      <p:ext uri="{BB962C8B-B14F-4D97-AF65-F5344CB8AC3E}">
        <p14:creationId xmlns:p14="http://schemas.microsoft.com/office/powerpoint/2010/main" val="514444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09600" y="1752600"/>
            <a:ext cx="7696200" cy="4495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6" name="Rounded Rectangle 25"/>
          <p:cNvSpPr/>
          <p:nvPr/>
        </p:nvSpPr>
        <p:spPr bwMode="auto">
          <a:xfrm>
            <a:off x="752691" y="3977287"/>
            <a:ext cx="7391401" cy="1000885"/>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rPr>
              <a:t>Conformance</a:t>
            </a:r>
          </a:p>
        </p:txBody>
      </p:sp>
      <p:sp>
        <p:nvSpPr>
          <p:cNvPr id="25" name="Rounded Rectangle 24"/>
          <p:cNvSpPr/>
          <p:nvPr/>
        </p:nvSpPr>
        <p:spPr bwMode="auto">
          <a:xfrm>
            <a:off x="752690" y="2590768"/>
            <a:ext cx="7391401" cy="797052"/>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rPr>
              <a:t>Compliance</a:t>
            </a:r>
          </a:p>
        </p:txBody>
      </p:sp>
      <p:sp>
        <p:nvSpPr>
          <p:cNvPr id="2" name="Rounded Rectangle 1"/>
          <p:cNvSpPr/>
          <p:nvPr/>
        </p:nvSpPr>
        <p:spPr bwMode="auto">
          <a:xfrm>
            <a:off x="2738398" y="3458733"/>
            <a:ext cx="2584849" cy="980029"/>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a:latin typeface="+mj-lt"/>
              </a:rPr>
              <a:t>Compatibility</a:t>
            </a:r>
            <a:endParaRPr kumimoji="0" lang="en-US" sz="2000" b="1" i="0" u="none" strike="noStrike" cap="none" normalizeH="0" baseline="0" dirty="0">
              <a:ln>
                <a:noFill/>
              </a:ln>
              <a:solidFill>
                <a:schemeClr val="tx1"/>
              </a:solidFill>
              <a:effectLst/>
              <a:latin typeface="+mj-lt"/>
            </a:endParaRPr>
          </a:p>
        </p:txBody>
      </p:sp>
      <p:sp>
        <p:nvSpPr>
          <p:cNvPr id="8194" name="Rectangle 2"/>
          <p:cNvSpPr>
            <a:spLocks noGrp="1" noChangeArrowheads="1"/>
          </p:cNvSpPr>
          <p:nvPr>
            <p:ph type="title"/>
          </p:nvPr>
        </p:nvSpPr>
        <p:spPr/>
        <p:txBody>
          <a:bodyPr/>
          <a:lstStyle/>
          <a:p>
            <a:r>
              <a:rPr lang="en-US" dirty="0"/>
              <a:t>Relationships</a:t>
            </a:r>
          </a:p>
        </p:txBody>
      </p:sp>
      <p:sp>
        <p:nvSpPr>
          <p:cNvPr id="4" name="Date Placeholder 3"/>
          <p:cNvSpPr>
            <a:spLocks noGrp="1"/>
          </p:cNvSpPr>
          <p:nvPr>
            <p:ph type="dt" sz="half" idx="10"/>
          </p:nvPr>
        </p:nvSpPr>
        <p:spPr>
          <a:xfrm>
            <a:off x="8075501" y="7000477"/>
            <a:ext cx="838200" cy="152400"/>
          </a:xfrm>
        </p:spPr>
        <p:txBody>
          <a:bodyPr/>
          <a:lstStyle/>
          <a:p>
            <a:fld id="{235313DE-39FF-4199-8686-1B682DE047CF}" type="datetime1">
              <a:rPr lang="en-US"/>
              <a:pPr/>
              <a:t>10/18/2019</a:t>
            </a:fld>
            <a:endParaRPr lang="en-US" dirty="0"/>
          </a:p>
        </p:txBody>
      </p:sp>
      <p:sp>
        <p:nvSpPr>
          <p:cNvPr id="13" name="AutoShape 16"/>
          <p:cNvSpPr>
            <a:spLocks noChangeArrowheads="1"/>
          </p:cNvSpPr>
          <p:nvPr/>
        </p:nvSpPr>
        <p:spPr bwMode="auto">
          <a:xfrm>
            <a:off x="3505200" y="3505200"/>
            <a:ext cx="1048004" cy="381001"/>
          </a:xfrm>
          <a:prstGeom prst="leftRightArrow">
            <a:avLst>
              <a:gd name="adj1" fmla="val 50000"/>
              <a:gd name="adj2" fmla="val 60000"/>
            </a:avLst>
          </a:prstGeom>
          <a:solidFill>
            <a:schemeClr val="tx1"/>
          </a:solidFill>
          <a:ln w="9525">
            <a:solidFill>
              <a:schemeClr val="tx1"/>
            </a:solidFill>
            <a:miter lim="800000"/>
            <a:headEnd/>
            <a:tailEnd/>
          </a:ln>
          <a:effectLst/>
          <a:extLst/>
        </p:spPr>
        <p:txBody>
          <a:bodyPr wrap="none" anchor="ctr"/>
          <a:lstStyle/>
          <a:p>
            <a:pPr fontAlgn="base">
              <a:spcBef>
                <a:spcPct val="0"/>
              </a:spcBef>
              <a:spcAft>
                <a:spcPct val="0"/>
              </a:spcAft>
              <a:defRPr/>
            </a:pPr>
            <a:endParaRPr lang="en-US" sz="2400" kern="0" dirty="0">
              <a:solidFill>
                <a:srgbClr val="000000"/>
              </a:solidFill>
              <a:latin typeface="Times New Roman" panose="02020603050405020304" pitchFamily="18" charset="0"/>
              <a:cs typeface="Arial" charset="0"/>
            </a:endParaRPr>
          </a:p>
        </p:txBody>
      </p:sp>
      <p:sp>
        <p:nvSpPr>
          <p:cNvPr id="12" name="AutoShape 4"/>
          <p:cNvSpPr>
            <a:spLocks noChangeArrowheads="1"/>
          </p:cNvSpPr>
          <p:nvPr/>
        </p:nvSpPr>
        <p:spPr bwMode="auto">
          <a:xfrm>
            <a:off x="978004" y="3332738"/>
            <a:ext cx="2520950" cy="722312"/>
          </a:xfrm>
          <a:prstGeom prst="flowChartDocument">
            <a:avLst/>
          </a:prstGeom>
          <a:solidFill>
            <a:schemeClr val="accent5">
              <a:lumMod val="60000"/>
              <a:lumOff val="40000"/>
            </a:schemeClr>
          </a:solidFill>
          <a:ln w="19050">
            <a:solidFill>
              <a:schemeClr val="accent5">
                <a:lumMod val="75000"/>
              </a:schemeClr>
            </a:solidFill>
            <a:miter lim="800000"/>
            <a:headEnd/>
            <a:tailEnd/>
          </a:ln>
        </p:spPr>
        <p:txBody>
          <a:bodyPr lIns="82945" tIns="41473" rIns="82945" bIns="41473" anchor="ctr"/>
          <a:lstStyle>
            <a:lvl1pPr algn="l" defTabSz="828675" eaLnBrk="0" hangingPunct="0">
              <a:spcBef>
                <a:spcPct val="20000"/>
              </a:spcBef>
              <a:buChar char="•"/>
              <a:defRPr sz="3200">
                <a:solidFill>
                  <a:schemeClr val="tx1"/>
                </a:solidFill>
                <a:latin typeface="Arial" charset="0"/>
              </a:defRPr>
            </a:lvl1pPr>
            <a:lvl2pPr marL="742950" indent="-285750" algn="l" defTabSz="828675" eaLnBrk="0" hangingPunct="0">
              <a:spcBef>
                <a:spcPct val="20000"/>
              </a:spcBef>
              <a:buChar char="–"/>
              <a:defRPr sz="2800">
                <a:solidFill>
                  <a:schemeClr val="tx1"/>
                </a:solidFill>
                <a:latin typeface="Arial" charset="0"/>
              </a:defRPr>
            </a:lvl2pPr>
            <a:lvl3pPr marL="1143000" indent="-228600" algn="l" defTabSz="828675" eaLnBrk="0" hangingPunct="0">
              <a:spcBef>
                <a:spcPct val="20000"/>
              </a:spcBef>
              <a:buChar char="•"/>
              <a:defRPr sz="2400">
                <a:solidFill>
                  <a:schemeClr val="tx1"/>
                </a:solidFill>
                <a:latin typeface="Arial" charset="0"/>
              </a:defRPr>
            </a:lvl3pPr>
            <a:lvl4pPr marL="1600200" indent="-228600" algn="l" defTabSz="828675" eaLnBrk="0" hangingPunct="0">
              <a:spcBef>
                <a:spcPct val="20000"/>
              </a:spcBef>
              <a:buChar char="–"/>
              <a:defRPr sz="2000">
                <a:solidFill>
                  <a:schemeClr val="tx1"/>
                </a:solidFill>
                <a:latin typeface="Arial" charset="0"/>
              </a:defRPr>
            </a:lvl4pPr>
            <a:lvl5pPr marL="2057400" indent="-228600" algn="l" defTabSz="828675" eaLnBrk="0" hangingPunct="0">
              <a:spcBef>
                <a:spcPct val="20000"/>
              </a:spcBef>
              <a:buChar char="»"/>
              <a:defRPr sz="2000">
                <a:solidFill>
                  <a:schemeClr val="tx1"/>
                </a:solidFill>
                <a:latin typeface="Arial" charset="0"/>
              </a:defRPr>
            </a:lvl5pPr>
            <a:lvl6pPr marL="2514600" indent="-228600" defTabSz="828675" eaLnBrk="0" fontAlgn="base" hangingPunct="0">
              <a:spcBef>
                <a:spcPct val="20000"/>
              </a:spcBef>
              <a:spcAft>
                <a:spcPct val="0"/>
              </a:spcAft>
              <a:buChar char="»"/>
              <a:defRPr sz="2000">
                <a:solidFill>
                  <a:schemeClr val="tx1"/>
                </a:solidFill>
                <a:latin typeface="Arial" charset="0"/>
              </a:defRPr>
            </a:lvl6pPr>
            <a:lvl7pPr marL="2971800" indent="-228600" defTabSz="828675" eaLnBrk="0" fontAlgn="base" hangingPunct="0">
              <a:spcBef>
                <a:spcPct val="20000"/>
              </a:spcBef>
              <a:spcAft>
                <a:spcPct val="0"/>
              </a:spcAft>
              <a:buChar char="»"/>
              <a:defRPr sz="2000">
                <a:solidFill>
                  <a:schemeClr val="tx1"/>
                </a:solidFill>
                <a:latin typeface="Arial" charset="0"/>
              </a:defRPr>
            </a:lvl7pPr>
            <a:lvl8pPr marL="3429000" indent="-228600" defTabSz="828675" eaLnBrk="0" fontAlgn="base" hangingPunct="0">
              <a:spcBef>
                <a:spcPct val="20000"/>
              </a:spcBef>
              <a:spcAft>
                <a:spcPct val="0"/>
              </a:spcAft>
              <a:buChar char="»"/>
              <a:defRPr sz="2000">
                <a:solidFill>
                  <a:schemeClr val="tx1"/>
                </a:solidFill>
                <a:latin typeface="Arial" charset="0"/>
              </a:defRPr>
            </a:lvl8pPr>
            <a:lvl9pPr marL="3886200" indent="-228600" defTabSz="828675" eaLnBrk="0" fontAlgn="base" hangingPunct="0">
              <a:spcBef>
                <a:spcPct val="20000"/>
              </a:spcBef>
              <a:spcAft>
                <a:spcPct val="0"/>
              </a:spcAft>
              <a:buChar char="»"/>
              <a:defRPr sz="2000">
                <a:solidFill>
                  <a:schemeClr val="tx1"/>
                </a:solidFill>
                <a:latin typeface="Arial" charset="0"/>
              </a:defRPr>
            </a:lvl9pPr>
          </a:lstStyle>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Derived</a:t>
            </a:r>
          </a:p>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Specification</a:t>
            </a:r>
          </a:p>
        </p:txBody>
      </p:sp>
      <p:sp>
        <p:nvSpPr>
          <p:cNvPr id="16" name="AutoShape 4"/>
          <p:cNvSpPr>
            <a:spLocks noChangeArrowheads="1"/>
          </p:cNvSpPr>
          <p:nvPr/>
        </p:nvSpPr>
        <p:spPr bwMode="auto">
          <a:xfrm>
            <a:off x="4562691" y="3332738"/>
            <a:ext cx="2520950" cy="722312"/>
          </a:xfrm>
          <a:prstGeom prst="flowChartDocument">
            <a:avLst/>
          </a:prstGeom>
          <a:solidFill>
            <a:schemeClr val="accent5">
              <a:lumMod val="60000"/>
              <a:lumOff val="40000"/>
            </a:schemeClr>
          </a:solidFill>
          <a:ln w="19050">
            <a:solidFill>
              <a:schemeClr val="accent5">
                <a:lumMod val="75000"/>
              </a:schemeClr>
            </a:solidFill>
            <a:miter lim="800000"/>
            <a:headEnd/>
            <a:tailEnd/>
          </a:ln>
        </p:spPr>
        <p:txBody>
          <a:bodyPr lIns="82945" tIns="41473" rIns="82945" bIns="41473" anchor="ctr"/>
          <a:lstStyle>
            <a:lvl1pPr algn="l" defTabSz="828675" eaLnBrk="0" hangingPunct="0">
              <a:spcBef>
                <a:spcPct val="20000"/>
              </a:spcBef>
              <a:buChar char="•"/>
              <a:defRPr sz="3200">
                <a:solidFill>
                  <a:schemeClr val="tx1"/>
                </a:solidFill>
                <a:latin typeface="Arial" charset="0"/>
              </a:defRPr>
            </a:lvl1pPr>
            <a:lvl2pPr marL="742950" indent="-285750" algn="l" defTabSz="828675" eaLnBrk="0" hangingPunct="0">
              <a:spcBef>
                <a:spcPct val="20000"/>
              </a:spcBef>
              <a:buChar char="–"/>
              <a:defRPr sz="2800">
                <a:solidFill>
                  <a:schemeClr val="tx1"/>
                </a:solidFill>
                <a:latin typeface="Arial" charset="0"/>
              </a:defRPr>
            </a:lvl2pPr>
            <a:lvl3pPr marL="1143000" indent="-228600" algn="l" defTabSz="828675" eaLnBrk="0" hangingPunct="0">
              <a:spcBef>
                <a:spcPct val="20000"/>
              </a:spcBef>
              <a:buChar char="•"/>
              <a:defRPr sz="2400">
                <a:solidFill>
                  <a:schemeClr val="tx1"/>
                </a:solidFill>
                <a:latin typeface="Arial" charset="0"/>
              </a:defRPr>
            </a:lvl3pPr>
            <a:lvl4pPr marL="1600200" indent="-228600" algn="l" defTabSz="828675" eaLnBrk="0" hangingPunct="0">
              <a:spcBef>
                <a:spcPct val="20000"/>
              </a:spcBef>
              <a:buChar char="–"/>
              <a:defRPr sz="2000">
                <a:solidFill>
                  <a:schemeClr val="tx1"/>
                </a:solidFill>
                <a:latin typeface="Arial" charset="0"/>
              </a:defRPr>
            </a:lvl4pPr>
            <a:lvl5pPr marL="2057400" indent="-228600" algn="l" defTabSz="828675" eaLnBrk="0" hangingPunct="0">
              <a:spcBef>
                <a:spcPct val="20000"/>
              </a:spcBef>
              <a:buChar char="»"/>
              <a:defRPr sz="2000">
                <a:solidFill>
                  <a:schemeClr val="tx1"/>
                </a:solidFill>
                <a:latin typeface="Arial" charset="0"/>
              </a:defRPr>
            </a:lvl5pPr>
            <a:lvl6pPr marL="2514600" indent="-228600" defTabSz="828675" eaLnBrk="0" fontAlgn="base" hangingPunct="0">
              <a:spcBef>
                <a:spcPct val="20000"/>
              </a:spcBef>
              <a:spcAft>
                <a:spcPct val="0"/>
              </a:spcAft>
              <a:buChar char="»"/>
              <a:defRPr sz="2000">
                <a:solidFill>
                  <a:schemeClr val="tx1"/>
                </a:solidFill>
                <a:latin typeface="Arial" charset="0"/>
              </a:defRPr>
            </a:lvl6pPr>
            <a:lvl7pPr marL="2971800" indent="-228600" defTabSz="828675" eaLnBrk="0" fontAlgn="base" hangingPunct="0">
              <a:spcBef>
                <a:spcPct val="20000"/>
              </a:spcBef>
              <a:spcAft>
                <a:spcPct val="0"/>
              </a:spcAft>
              <a:buChar char="»"/>
              <a:defRPr sz="2000">
                <a:solidFill>
                  <a:schemeClr val="tx1"/>
                </a:solidFill>
                <a:latin typeface="Arial" charset="0"/>
              </a:defRPr>
            </a:lvl7pPr>
            <a:lvl8pPr marL="3429000" indent="-228600" defTabSz="828675" eaLnBrk="0" fontAlgn="base" hangingPunct="0">
              <a:spcBef>
                <a:spcPct val="20000"/>
              </a:spcBef>
              <a:spcAft>
                <a:spcPct val="0"/>
              </a:spcAft>
              <a:buChar char="»"/>
              <a:defRPr sz="2000">
                <a:solidFill>
                  <a:schemeClr val="tx1"/>
                </a:solidFill>
                <a:latin typeface="Arial" charset="0"/>
              </a:defRPr>
            </a:lvl8pPr>
            <a:lvl9pPr marL="3886200" indent="-228600" defTabSz="828675" eaLnBrk="0" fontAlgn="base" hangingPunct="0">
              <a:spcBef>
                <a:spcPct val="20000"/>
              </a:spcBef>
              <a:spcAft>
                <a:spcPct val="0"/>
              </a:spcAft>
              <a:buChar char="»"/>
              <a:defRPr sz="2000">
                <a:solidFill>
                  <a:schemeClr val="tx1"/>
                </a:solidFill>
                <a:latin typeface="Arial" charset="0"/>
              </a:defRPr>
            </a:lvl9pPr>
          </a:lstStyle>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Derived</a:t>
            </a:r>
          </a:p>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Specification</a:t>
            </a:r>
          </a:p>
        </p:txBody>
      </p:sp>
      <p:sp>
        <p:nvSpPr>
          <p:cNvPr id="14" name="Rounded Rectangle 13"/>
          <p:cNvSpPr/>
          <p:nvPr/>
        </p:nvSpPr>
        <p:spPr bwMode="auto">
          <a:xfrm>
            <a:off x="2759634" y="5060771"/>
            <a:ext cx="2584849" cy="1038581"/>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a:latin typeface="+mj-lt"/>
              </a:rPr>
              <a:t>Interoperability</a:t>
            </a:r>
            <a:endParaRPr kumimoji="0" lang="en-US" sz="2000" b="1" i="0" u="none" strike="noStrike" cap="none" normalizeH="0" baseline="0" dirty="0">
              <a:ln>
                <a:noFill/>
              </a:ln>
              <a:solidFill>
                <a:schemeClr val="tx1"/>
              </a:solidFill>
              <a:effectLst/>
              <a:latin typeface="+mj-lt"/>
            </a:endParaRPr>
          </a:p>
        </p:txBody>
      </p:sp>
      <p:sp>
        <p:nvSpPr>
          <p:cNvPr id="15" name="AutoShape 27"/>
          <p:cNvSpPr>
            <a:spLocks noChangeArrowheads="1"/>
          </p:cNvSpPr>
          <p:nvPr/>
        </p:nvSpPr>
        <p:spPr bwMode="auto">
          <a:xfrm>
            <a:off x="979592" y="4923015"/>
            <a:ext cx="2519362" cy="719137"/>
          </a:xfrm>
          <a:prstGeom prst="flowChartPredefinedProcess">
            <a:avLst/>
          </a:prstGeom>
          <a:solidFill>
            <a:schemeClr val="accent5">
              <a:lumMod val="60000"/>
              <a:lumOff val="40000"/>
            </a:schemeClr>
          </a:solidFill>
          <a:ln w="19050">
            <a:solidFill>
              <a:schemeClr val="accent5">
                <a:lumMod val="75000"/>
              </a:schemeClr>
            </a:solidFill>
            <a:miter lim="800000"/>
            <a:headEnd/>
            <a:tailEnd/>
          </a:ln>
          <a:effectLst/>
          <a:extLst/>
        </p:spPr>
        <p:txBody>
          <a:bodyPr wrap="none" anchor="ctr"/>
          <a:lstStyle/>
          <a:p>
            <a:pPr algn="ctr" eaLnBrk="1" hangingPunct="1">
              <a:defRPr/>
            </a:pPr>
            <a:r>
              <a:rPr lang="de-DE" altLang="en-US" sz="2000" b="1" kern="0" dirty="0">
                <a:solidFill>
                  <a:srgbClr val="000000"/>
                </a:solidFill>
                <a:latin typeface="Arial"/>
                <a:cs typeface="Arial" pitchFamily="34" charset="0"/>
              </a:rPr>
              <a:t>Implementation</a:t>
            </a:r>
          </a:p>
        </p:txBody>
      </p:sp>
      <p:sp>
        <p:nvSpPr>
          <p:cNvPr id="17" name="AutoShape 16"/>
          <p:cNvSpPr>
            <a:spLocks noChangeArrowheads="1"/>
          </p:cNvSpPr>
          <p:nvPr/>
        </p:nvSpPr>
        <p:spPr bwMode="auto">
          <a:xfrm>
            <a:off x="3526436" y="5107238"/>
            <a:ext cx="1048004" cy="381001"/>
          </a:xfrm>
          <a:prstGeom prst="leftRightArrow">
            <a:avLst>
              <a:gd name="adj1" fmla="val 50000"/>
              <a:gd name="adj2" fmla="val 60000"/>
            </a:avLst>
          </a:prstGeom>
          <a:solidFill>
            <a:schemeClr val="tx1"/>
          </a:solidFill>
          <a:ln w="9525">
            <a:solidFill>
              <a:schemeClr val="tx1"/>
            </a:solidFill>
            <a:miter lim="800000"/>
            <a:headEnd/>
            <a:tailEnd/>
          </a:ln>
          <a:effectLst/>
          <a:extLst/>
        </p:spPr>
        <p:txBody>
          <a:bodyPr wrap="none" anchor="ctr"/>
          <a:lstStyle/>
          <a:p>
            <a:pPr fontAlgn="base">
              <a:spcBef>
                <a:spcPct val="0"/>
              </a:spcBef>
              <a:spcAft>
                <a:spcPct val="0"/>
              </a:spcAft>
              <a:defRPr/>
            </a:pPr>
            <a:endParaRPr lang="en-US" sz="2400" kern="0" dirty="0">
              <a:solidFill>
                <a:srgbClr val="000000"/>
              </a:solidFill>
              <a:latin typeface="Times New Roman" panose="02020603050405020304" pitchFamily="18" charset="0"/>
              <a:cs typeface="Arial" charset="0"/>
            </a:endParaRPr>
          </a:p>
        </p:txBody>
      </p:sp>
      <p:sp>
        <p:nvSpPr>
          <p:cNvPr id="18" name="AutoShape 27"/>
          <p:cNvSpPr>
            <a:spLocks noChangeArrowheads="1"/>
          </p:cNvSpPr>
          <p:nvPr/>
        </p:nvSpPr>
        <p:spPr bwMode="auto">
          <a:xfrm>
            <a:off x="4596925" y="4934701"/>
            <a:ext cx="2519362" cy="719137"/>
          </a:xfrm>
          <a:prstGeom prst="flowChartPredefinedProcess">
            <a:avLst/>
          </a:prstGeom>
          <a:solidFill>
            <a:schemeClr val="accent5">
              <a:lumMod val="60000"/>
              <a:lumOff val="40000"/>
            </a:schemeClr>
          </a:solidFill>
          <a:ln w="19050">
            <a:solidFill>
              <a:schemeClr val="accent5">
                <a:lumMod val="75000"/>
              </a:schemeClr>
            </a:solidFill>
            <a:miter lim="800000"/>
            <a:headEnd/>
            <a:tailEnd/>
          </a:ln>
          <a:effectLst/>
          <a:extLst/>
        </p:spPr>
        <p:txBody>
          <a:bodyPr wrap="none" anchor="ctr"/>
          <a:lstStyle/>
          <a:p>
            <a:pPr algn="ctr" eaLnBrk="1" hangingPunct="1">
              <a:defRPr/>
            </a:pPr>
            <a:r>
              <a:rPr lang="de-DE" altLang="en-US" sz="2000" b="1" kern="0" dirty="0">
                <a:solidFill>
                  <a:srgbClr val="000000"/>
                </a:solidFill>
                <a:latin typeface="Arial"/>
                <a:cs typeface="Arial" pitchFamily="34" charset="0"/>
              </a:rPr>
              <a:t>Implementation</a:t>
            </a:r>
          </a:p>
        </p:txBody>
      </p:sp>
      <p:sp>
        <p:nvSpPr>
          <p:cNvPr id="19" name="Down Arrow 18"/>
          <p:cNvSpPr/>
          <p:nvPr/>
        </p:nvSpPr>
        <p:spPr bwMode="auto">
          <a:xfrm rot="10800000">
            <a:off x="2013806" y="4028460"/>
            <a:ext cx="381000" cy="894555"/>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20" name="Down Arrow 19"/>
          <p:cNvSpPr/>
          <p:nvPr/>
        </p:nvSpPr>
        <p:spPr bwMode="auto">
          <a:xfrm rot="10800000">
            <a:off x="5673432" y="4028460"/>
            <a:ext cx="381000" cy="894555"/>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21" name="TextBox 20"/>
          <p:cNvSpPr txBox="1"/>
          <p:nvPr/>
        </p:nvSpPr>
        <p:spPr>
          <a:xfrm>
            <a:off x="6553200" y="6318045"/>
            <a:ext cx="1859805" cy="215444"/>
          </a:xfrm>
          <a:prstGeom prst="rect">
            <a:avLst/>
          </a:prstGeom>
          <a:noFill/>
        </p:spPr>
        <p:txBody>
          <a:bodyPr wrap="none" rtlCol="0">
            <a:spAutoFit/>
          </a:bodyPr>
          <a:lstStyle/>
          <a:p>
            <a:r>
              <a:rPr lang="en-US" sz="800" i="1" dirty="0"/>
              <a:t>Source: F. Oemig, R. Snelick [2016] </a:t>
            </a:r>
          </a:p>
        </p:txBody>
      </p:sp>
      <p:sp>
        <p:nvSpPr>
          <p:cNvPr id="22" name="AutoShape 4"/>
          <p:cNvSpPr>
            <a:spLocks noChangeArrowheads="1"/>
          </p:cNvSpPr>
          <p:nvPr/>
        </p:nvSpPr>
        <p:spPr bwMode="auto">
          <a:xfrm>
            <a:off x="2789963" y="2001301"/>
            <a:ext cx="2520950" cy="722312"/>
          </a:xfrm>
          <a:prstGeom prst="flowChartDocument">
            <a:avLst/>
          </a:prstGeom>
          <a:solidFill>
            <a:schemeClr val="accent5">
              <a:lumMod val="60000"/>
              <a:lumOff val="40000"/>
            </a:schemeClr>
          </a:solidFill>
          <a:ln w="19050">
            <a:solidFill>
              <a:schemeClr val="accent5">
                <a:lumMod val="75000"/>
              </a:schemeClr>
            </a:solidFill>
            <a:miter lim="800000"/>
            <a:headEnd/>
            <a:tailEnd/>
          </a:ln>
        </p:spPr>
        <p:txBody>
          <a:bodyPr lIns="82945" tIns="41473" rIns="82945" bIns="41473" anchor="ctr"/>
          <a:lstStyle>
            <a:lvl1pPr algn="l" defTabSz="828675" eaLnBrk="0" hangingPunct="0">
              <a:spcBef>
                <a:spcPct val="20000"/>
              </a:spcBef>
              <a:buChar char="•"/>
              <a:defRPr sz="3200">
                <a:solidFill>
                  <a:schemeClr val="tx1"/>
                </a:solidFill>
                <a:latin typeface="Arial" charset="0"/>
              </a:defRPr>
            </a:lvl1pPr>
            <a:lvl2pPr marL="742950" indent="-285750" algn="l" defTabSz="828675" eaLnBrk="0" hangingPunct="0">
              <a:spcBef>
                <a:spcPct val="20000"/>
              </a:spcBef>
              <a:buChar char="–"/>
              <a:defRPr sz="2800">
                <a:solidFill>
                  <a:schemeClr val="tx1"/>
                </a:solidFill>
                <a:latin typeface="Arial" charset="0"/>
              </a:defRPr>
            </a:lvl2pPr>
            <a:lvl3pPr marL="1143000" indent="-228600" algn="l" defTabSz="828675" eaLnBrk="0" hangingPunct="0">
              <a:spcBef>
                <a:spcPct val="20000"/>
              </a:spcBef>
              <a:buChar char="•"/>
              <a:defRPr sz="2400">
                <a:solidFill>
                  <a:schemeClr val="tx1"/>
                </a:solidFill>
                <a:latin typeface="Arial" charset="0"/>
              </a:defRPr>
            </a:lvl3pPr>
            <a:lvl4pPr marL="1600200" indent="-228600" algn="l" defTabSz="828675" eaLnBrk="0" hangingPunct="0">
              <a:spcBef>
                <a:spcPct val="20000"/>
              </a:spcBef>
              <a:buChar char="–"/>
              <a:defRPr sz="2000">
                <a:solidFill>
                  <a:schemeClr val="tx1"/>
                </a:solidFill>
                <a:latin typeface="Arial" charset="0"/>
              </a:defRPr>
            </a:lvl4pPr>
            <a:lvl5pPr marL="2057400" indent="-228600" algn="l" defTabSz="828675" eaLnBrk="0" hangingPunct="0">
              <a:spcBef>
                <a:spcPct val="20000"/>
              </a:spcBef>
              <a:buChar char="»"/>
              <a:defRPr sz="2000">
                <a:solidFill>
                  <a:schemeClr val="tx1"/>
                </a:solidFill>
                <a:latin typeface="Arial" charset="0"/>
              </a:defRPr>
            </a:lvl5pPr>
            <a:lvl6pPr marL="2514600" indent="-228600" defTabSz="828675" eaLnBrk="0" fontAlgn="base" hangingPunct="0">
              <a:spcBef>
                <a:spcPct val="20000"/>
              </a:spcBef>
              <a:spcAft>
                <a:spcPct val="0"/>
              </a:spcAft>
              <a:buChar char="»"/>
              <a:defRPr sz="2000">
                <a:solidFill>
                  <a:schemeClr val="tx1"/>
                </a:solidFill>
                <a:latin typeface="Arial" charset="0"/>
              </a:defRPr>
            </a:lvl6pPr>
            <a:lvl7pPr marL="2971800" indent="-228600" defTabSz="828675" eaLnBrk="0" fontAlgn="base" hangingPunct="0">
              <a:spcBef>
                <a:spcPct val="20000"/>
              </a:spcBef>
              <a:spcAft>
                <a:spcPct val="0"/>
              </a:spcAft>
              <a:buChar char="»"/>
              <a:defRPr sz="2000">
                <a:solidFill>
                  <a:schemeClr val="tx1"/>
                </a:solidFill>
                <a:latin typeface="Arial" charset="0"/>
              </a:defRPr>
            </a:lvl7pPr>
            <a:lvl8pPr marL="3429000" indent="-228600" defTabSz="828675" eaLnBrk="0" fontAlgn="base" hangingPunct="0">
              <a:spcBef>
                <a:spcPct val="20000"/>
              </a:spcBef>
              <a:spcAft>
                <a:spcPct val="0"/>
              </a:spcAft>
              <a:buChar char="»"/>
              <a:defRPr sz="2000">
                <a:solidFill>
                  <a:schemeClr val="tx1"/>
                </a:solidFill>
                <a:latin typeface="Arial" charset="0"/>
              </a:defRPr>
            </a:lvl8pPr>
            <a:lvl9pPr marL="3886200" indent="-228600" defTabSz="828675" eaLnBrk="0" fontAlgn="base" hangingPunct="0">
              <a:spcBef>
                <a:spcPct val="20000"/>
              </a:spcBef>
              <a:spcAft>
                <a:spcPct val="0"/>
              </a:spcAft>
              <a:buChar char="»"/>
              <a:defRPr sz="2000">
                <a:solidFill>
                  <a:schemeClr val="tx1"/>
                </a:solidFill>
                <a:latin typeface="Arial" charset="0"/>
              </a:defRPr>
            </a:lvl9pPr>
          </a:lstStyle>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Specification</a:t>
            </a:r>
          </a:p>
        </p:txBody>
      </p:sp>
      <p:sp>
        <p:nvSpPr>
          <p:cNvPr id="23" name="Down Arrow 22"/>
          <p:cNvSpPr/>
          <p:nvPr/>
        </p:nvSpPr>
        <p:spPr bwMode="auto">
          <a:xfrm rot="10800000">
            <a:off x="2964516" y="2723612"/>
            <a:ext cx="381000" cy="609125"/>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24" name="Down Arrow 23"/>
          <p:cNvSpPr/>
          <p:nvPr/>
        </p:nvSpPr>
        <p:spPr bwMode="auto">
          <a:xfrm rot="10800000">
            <a:off x="4715091" y="2646938"/>
            <a:ext cx="381000" cy="6858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27" name="Slide Number Placeholder 4"/>
          <p:cNvSpPr>
            <a:spLocks noGrp="1"/>
          </p:cNvSpPr>
          <p:nvPr>
            <p:ph type="sldNum" sz="quarter" idx="11"/>
          </p:nvPr>
        </p:nvSpPr>
        <p:spPr>
          <a:xfrm>
            <a:off x="4343400" y="6534150"/>
            <a:ext cx="533400" cy="476250"/>
          </a:xfrm>
        </p:spPr>
        <p:txBody>
          <a:bodyPr/>
          <a:lstStyle/>
          <a:p>
            <a:fld id="{64C44300-96F5-4E68-AEBC-759F83B9379E}" type="slidenum">
              <a:rPr lang="en-US"/>
              <a:pPr/>
              <a:t>16</a:t>
            </a:fld>
            <a:endParaRPr lang="en-US" dirty="0"/>
          </a:p>
        </p:txBody>
      </p:sp>
      <p:sp>
        <p:nvSpPr>
          <p:cNvPr id="28" name="Date Placeholder 3"/>
          <p:cNvSpPr txBox="1">
            <a:spLocks/>
          </p:cNvSpPr>
          <p:nvPr/>
        </p:nvSpPr>
        <p:spPr bwMode="auto">
          <a:xfrm>
            <a:off x="8077200" y="6629400"/>
            <a:ext cx="8382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6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35313DE-39FF-4199-8686-1B682DE047CF}" type="datetime1">
              <a:rPr lang="en-US" smtClean="0"/>
              <a:pPr/>
              <a:t>10/18/2019</a:t>
            </a:fld>
            <a:endParaRPr lang="en-US" dirty="0"/>
          </a:p>
        </p:txBody>
      </p:sp>
    </p:spTree>
    <p:extLst>
      <p:ext uri="{BB962C8B-B14F-4D97-AF65-F5344CB8AC3E}">
        <p14:creationId xmlns:p14="http://schemas.microsoft.com/office/powerpoint/2010/main" val="214769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09600" y="1752600"/>
            <a:ext cx="7696200" cy="4495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6" name="Rounded Rectangle 25"/>
          <p:cNvSpPr/>
          <p:nvPr/>
        </p:nvSpPr>
        <p:spPr bwMode="auto">
          <a:xfrm>
            <a:off x="752691" y="3977287"/>
            <a:ext cx="7391401" cy="1000885"/>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rPr>
              <a:t>Conformance</a:t>
            </a:r>
          </a:p>
        </p:txBody>
      </p:sp>
      <p:sp>
        <p:nvSpPr>
          <p:cNvPr id="25" name="Rounded Rectangle 24"/>
          <p:cNvSpPr/>
          <p:nvPr/>
        </p:nvSpPr>
        <p:spPr bwMode="auto">
          <a:xfrm>
            <a:off x="752690" y="2590768"/>
            <a:ext cx="7391401" cy="797052"/>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rPr>
              <a:t>Compliance</a:t>
            </a:r>
          </a:p>
        </p:txBody>
      </p:sp>
      <p:sp>
        <p:nvSpPr>
          <p:cNvPr id="2" name="Rounded Rectangle 1"/>
          <p:cNvSpPr/>
          <p:nvPr/>
        </p:nvSpPr>
        <p:spPr bwMode="auto">
          <a:xfrm>
            <a:off x="2738398" y="3458733"/>
            <a:ext cx="2584849" cy="980029"/>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a:latin typeface="+mj-lt"/>
              </a:rPr>
              <a:t>Compatibility</a:t>
            </a:r>
            <a:endParaRPr kumimoji="0" lang="en-US" sz="2000" b="1" i="0" u="none" strike="noStrike" cap="none" normalizeH="0" baseline="0" dirty="0">
              <a:ln>
                <a:noFill/>
              </a:ln>
              <a:solidFill>
                <a:schemeClr val="tx1"/>
              </a:solidFill>
              <a:effectLst/>
              <a:latin typeface="+mj-lt"/>
            </a:endParaRPr>
          </a:p>
        </p:txBody>
      </p:sp>
      <p:sp>
        <p:nvSpPr>
          <p:cNvPr id="8194" name="Rectangle 2"/>
          <p:cNvSpPr>
            <a:spLocks noGrp="1" noChangeArrowheads="1"/>
          </p:cNvSpPr>
          <p:nvPr>
            <p:ph type="title"/>
          </p:nvPr>
        </p:nvSpPr>
        <p:spPr/>
        <p:txBody>
          <a:bodyPr/>
          <a:lstStyle/>
          <a:p>
            <a:r>
              <a:rPr lang="en-US" dirty="0"/>
              <a:t>How is Profiling Related?</a:t>
            </a:r>
          </a:p>
        </p:txBody>
      </p:sp>
      <p:sp>
        <p:nvSpPr>
          <p:cNvPr id="4" name="Date Placeholder 3"/>
          <p:cNvSpPr>
            <a:spLocks noGrp="1"/>
          </p:cNvSpPr>
          <p:nvPr>
            <p:ph type="dt" sz="half" idx="10"/>
          </p:nvPr>
        </p:nvSpPr>
        <p:spPr>
          <a:xfrm>
            <a:off x="8075501" y="7000477"/>
            <a:ext cx="838200" cy="152400"/>
          </a:xfrm>
        </p:spPr>
        <p:txBody>
          <a:bodyPr/>
          <a:lstStyle/>
          <a:p>
            <a:fld id="{235313DE-39FF-4199-8686-1B682DE047CF}" type="datetime1">
              <a:rPr lang="en-US"/>
              <a:pPr/>
              <a:t>10/18/2019</a:t>
            </a:fld>
            <a:endParaRPr lang="en-US" dirty="0"/>
          </a:p>
        </p:txBody>
      </p:sp>
      <p:sp>
        <p:nvSpPr>
          <p:cNvPr id="13" name="AutoShape 16"/>
          <p:cNvSpPr>
            <a:spLocks noChangeArrowheads="1"/>
          </p:cNvSpPr>
          <p:nvPr/>
        </p:nvSpPr>
        <p:spPr bwMode="auto">
          <a:xfrm>
            <a:off x="3505200" y="3505200"/>
            <a:ext cx="1048004" cy="381001"/>
          </a:xfrm>
          <a:prstGeom prst="leftRightArrow">
            <a:avLst>
              <a:gd name="adj1" fmla="val 50000"/>
              <a:gd name="adj2" fmla="val 60000"/>
            </a:avLst>
          </a:prstGeom>
          <a:solidFill>
            <a:schemeClr val="tx1"/>
          </a:solidFill>
          <a:ln w="9525">
            <a:solidFill>
              <a:schemeClr val="tx1"/>
            </a:solidFill>
            <a:miter lim="800000"/>
            <a:headEnd/>
            <a:tailEnd/>
          </a:ln>
          <a:effectLst/>
          <a:extLst/>
        </p:spPr>
        <p:txBody>
          <a:bodyPr wrap="none" anchor="ctr"/>
          <a:lstStyle/>
          <a:p>
            <a:pPr fontAlgn="base">
              <a:spcBef>
                <a:spcPct val="0"/>
              </a:spcBef>
              <a:spcAft>
                <a:spcPct val="0"/>
              </a:spcAft>
              <a:defRPr/>
            </a:pPr>
            <a:endParaRPr lang="en-US" sz="2400" kern="0" dirty="0">
              <a:solidFill>
                <a:srgbClr val="000000"/>
              </a:solidFill>
              <a:latin typeface="Times New Roman" panose="02020603050405020304" pitchFamily="18" charset="0"/>
              <a:cs typeface="Arial" charset="0"/>
            </a:endParaRPr>
          </a:p>
        </p:txBody>
      </p:sp>
      <p:sp>
        <p:nvSpPr>
          <p:cNvPr id="12" name="AutoShape 4"/>
          <p:cNvSpPr>
            <a:spLocks noChangeArrowheads="1"/>
          </p:cNvSpPr>
          <p:nvPr/>
        </p:nvSpPr>
        <p:spPr bwMode="auto">
          <a:xfrm>
            <a:off x="978004" y="3332738"/>
            <a:ext cx="2520950" cy="722312"/>
          </a:xfrm>
          <a:prstGeom prst="flowChartDocument">
            <a:avLst/>
          </a:prstGeom>
          <a:solidFill>
            <a:schemeClr val="accent5">
              <a:lumMod val="60000"/>
              <a:lumOff val="40000"/>
            </a:schemeClr>
          </a:solidFill>
          <a:ln w="19050">
            <a:solidFill>
              <a:schemeClr val="accent5">
                <a:lumMod val="75000"/>
              </a:schemeClr>
            </a:solidFill>
            <a:miter lim="800000"/>
            <a:headEnd/>
            <a:tailEnd/>
          </a:ln>
        </p:spPr>
        <p:txBody>
          <a:bodyPr lIns="82945" tIns="41473" rIns="82945" bIns="41473" anchor="ctr"/>
          <a:lstStyle>
            <a:lvl1pPr algn="l" defTabSz="828675" eaLnBrk="0" hangingPunct="0">
              <a:spcBef>
                <a:spcPct val="20000"/>
              </a:spcBef>
              <a:buChar char="•"/>
              <a:defRPr sz="3200">
                <a:solidFill>
                  <a:schemeClr val="tx1"/>
                </a:solidFill>
                <a:latin typeface="Arial" charset="0"/>
              </a:defRPr>
            </a:lvl1pPr>
            <a:lvl2pPr marL="742950" indent="-285750" algn="l" defTabSz="828675" eaLnBrk="0" hangingPunct="0">
              <a:spcBef>
                <a:spcPct val="20000"/>
              </a:spcBef>
              <a:buChar char="–"/>
              <a:defRPr sz="2800">
                <a:solidFill>
                  <a:schemeClr val="tx1"/>
                </a:solidFill>
                <a:latin typeface="Arial" charset="0"/>
              </a:defRPr>
            </a:lvl2pPr>
            <a:lvl3pPr marL="1143000" indent="-228600" algn="l" defTabSz="828675" eaLnBrk="0" hangingPunct="0">
              <a:spcBef>
                <a:spcPct val="20000"/>
              </a:spcBef>
              <a:buChar char="•"/>
              <a:defRPr sz="2400">
                <a:solidFill>
                  <a:schemeClr val="tx1"/>
                </a:solidFill>
                <a:latin typeface="Arial" charset="0"/>
              </a:defRPr>
            </a:lvl3pPr>
            <a:lvl4pPr marL="1600200" indent="-228600" algn="l" defTabSz="828675" eaLnBrk="0" hangingPunct="0">
              <a:spcBef>
                <a:spcPct val="20000"/>
              </a:spcBef>
              <a:buChar char="–"/>
              <a:defRPr sz="2000">
                <a:solidFill>
                  <a:schemeClr val="tx1"/>
                </a:solidFill>
                <a:latin typeface="Arial" charset="0"/>
              </a:defRPr>
            </a:lvl4pPr>
            <a:lvl5pPr marL="2057400" indent="-228600" algn="l" defTabSz="828675" eaLnBrk="0" hangingPunct="0">
              <a:spcBef>
                <a:spcPct val="20000"/>
              </a:spcBef>
              <a:buChar char="»"/>
              <a:defRPr sz="2000">
                <a:solidFill>
                  <a:schemeClr val="tx1"/>
                </a:solidFill>
                <a:latin typeface="Arial" charset="0"/>
              </a:defRPr>
            </a:lvl5pPr>
            <a:lvl6pPr marL="2514600" indent="-228600" defTabSz="828675" eaLnBrk="0" fontAlgn="base" hangingPunct="0">
              <a:spcBef>
                <a:spcPct val="20000"/>
              </a:spcBef>
              <a:spcAft>
                <a:spcPct val="0"/>
              </a:spcAft>
              <a:buChar char="»"/>
              <a:defRPr sz="2000">
                <a:solidFill>
                  <a:schemeClr val="tx1"/>
                </a:solidFill>
                <a:latin typeface="Arial" charset="0"/>
              </a:defRPr>
            </a:lvl6pPr>
            <a:lvl7pPr marL="2971800" indent="-228600" defTabSz="828675" eaLnBrk="0" fontAlgn="base" hangingPunct="0">
              <a:spcBef>
                <a:spcPct val="20000"/>
              </a:spcBef>
              <a:spcAft>
                <a:spcPct val="0"/>
              </a:spcAft>
              <a:buChar char="»"/>
              <a:defRPr sz="2000">
                <a:solidFill>
                  <a:schemeClr val="tx1"/>
                </a:solidFill>
                <a:latin typeface="Arial" charset="0"/>
              </a:defRPr>
            </a:lvl7pPr>
            <a:lvl8pPr marL="3429000" indent="-228600" defTabSz="828675" eaLnBrk="0" fontAlgn="base" hangingPunct="0">
              <a:spcBef>
                <a:spcPct val="20000"/>
              </a:spcBef>
              <a:spcAft>
                <a:spcPct val="0"/>
              </a:spcAft>
              <a:buChar char="»"/>
              <a:defRPr sz="2000">
                <a:solidFill>
                  <a:schemeClr val="tx1"/>
                </a:solidFill>
                <a:latin typeface="Arial" charset="0"/>
              </a:defRPr>
            </a:lvl8pPr>
            <a:lvl9pPr marL="3886200" indent="-228600" defTabSz="828675" eaLnBrk="0" fontAlgn="base" hangingPunct="0">
              <a:spcBef>
                <a:spcPct val="20000"/>
              </a:spcBef>
              <a:spcAft>
                <a:spcPct val="0"/>
              </a:spcAft>
              <a:buChar char="»"/>
              <a:defRPr sz="2000">
                <a:solidFill>
                  <a:schemeClr val="tx1"/>
                </a:solidFill>
                <a:latin typeface="Arial" charset="0"/>
              </a:defRPr>
            </a:lvl9pPr>
          </a:lstStyle>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Derived</a:t>
            </a:r>
          </a:p>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Specification</a:t>
            </a:r>
          </a:p>
        </p:txBody>
      </p:sp>
      <p:sp>
        <p:nvSpPr>
          <p:cNvPr id="16" name="AutoShape 4"/>
          <p:cNvSpPr>
            <a:spLocks noChangeArrowheads="1"/>
          </p:cNvSpPr>
          <p:nvPr/>
        </p:nvSpPr>
        <p:spPr bwMode="auto">
          <a:xfrm>
            <a:off x="4562691" y="3332738"/>
            <a:ext cx="2520950" cy="722312"/>
          </a:xfrm>
          <a:prstGeom prst="flowChartDocument">
            <a:avLst/>
          </a:prstGeom>
          <a:solidFill>
            <a:schemeClr val="accent5">
              <a:lumMod val="60000"/>
              <a:lumOff val="40000"/>
            </a:schemeClr>
          </a:solidFill>
          <a:ln w="19050">
            <a:solidFill>
              <a:schemeClr val="accent5">
                <a:lumMod val="75000"/>
              </a:schemeClr>
            </a:solidFill>
            <a:miter lim="800000"/>
            <a:headEnd/>
            <a:tailEnd/>
          </a:ln>
        </p:spPr>
        <p:txBody>
          <a:bodyPr lIns="82945" tIns="41473" rIns="82945" bIns="41473" anchor="ctr"/>
          <a:lstStyle>
            <a:lvl1pPr algn="l" defTabSz="828675" eaLnBrk="0" hangingPunct="0">
              <a:spcBef>
                <a:spcPct val="20000"/>
              </a:spcBef>
              <a:buChar char="•"/>
              <a:defRPr sz="3200">
                <a:solidFill>
                  <a:schemeClr val="tx1"/>
                </a:solidFill>
                <a:latin typeface="Arial" charset="0"/>
              </a:defRPr>
            </a:lvl1pPr>
            <a:lvl2pPr marL="742950" indent="-285750" algn="l" defTabSz="828675" eaLnBrk="0" hangingPunct="0">
              <a:spcBef>
                <a:spcPct val="20000"/>
              </a:spcBef>
              <a:buChar char="–"/>
              <a:defRPr sz="2800">
                <a:solidFill>
                  <a:schemeClr val="tx1"/>
                </a:solidFill>
                <a:latin typeface="Arial" charset="0"/>
              </a:defRPr>
            </a:lvl2pPr>
            <a:lvl3pPr marL="1143000" indent="-228600" algn="l" defTabSz="828675" eaLnBrk="0" hangingPunct="0">
              <a:spcBef>
                <a:spcPct val="20000"/>
              </a:spcBef>
              <a:buChar char="•"/>
              <a:defRPr sz="2400">
                <a:solidFill>
                  <a:schemeClr val="tx1"/>
                </a:solidFill>
                <a:latin typeface="Arial" charset="0"/>
              </a:defRPr>
            </a:lvl3pPr>
            <a:lvl4pPr marL="1600200" indent="-228600" algn="l" defTabSz="828675" eaLnBrk="0" hangingPunct="0">
              <a:spcBef>
                <a:spcPct val="20000"/>
              </a:spcBef>
              <a:buChar char="–"/>
              <a:defRPr sz="2000">
                <a:solidFill>
                  <a:schemeClr val="tx1"/>
                </a:solidFill>
                <a:latin typeface="Arial" charset="0"/>
              </a:defRPr>
            </a:lvl4pPr>
            <a:lvl5pPr marL="2057400" indent="-228600" algn="l" defTabSz="828675" eaLnBrk="0" hangingPunct="0">
              <a:spcBef>
                <a:spcPct val="20000"/>
              </a:spcBef>
              <a:buChar char="»"/>
              <a:defRPr sz="2000">
                <a:solidFill>
                  <a:schemeClr val="tx1"/>
                </a:solidFill>
                <a:latin typeface="Arial" charset="0"/>
              </a:defRPr>
            </a:lvl5pPr>
            <a:lvl6pPr marL="2514600" indent="-228600" defTabSz="828675" eaLnBrk="0" fontAlgn="base" hangingPunct="0">
              <a:spcBef>
                <a:spcPct val="20000"/>
              </a:spcBef>
              <a:spcAft>
                <a:spcPct val="0"/>
              </a:spcAft>
              <a:buChar char="»"/>
              <a:defRPr sz="2000">
                <a:solidFill>
                  <a:schemeClr val="tx1"/>
                </a:solidFill>
                <a:latin typeface="Arial" charset="0"/>
              </a:defRPr>
            </a:lvl6pPr>
            <a:lvl7pPr marL="2971800" indent="-228600" defTabSz="828675" eaLnBrk="0" fontAlgn="base" hangingPunct="0">
              <a:spcBef>
                <a:spcPct val="20000"/>
              </a:spcBef>
              <a:spcAft>
                <a:spcPct val="0"/>
              </a:spcAft>
              <a:buChar char="»"/>
              <a:defRPr sz="2000">
                <a:solidFill>
                  <a:schemeClr val="tx1"/>
                </a:solidFill>
                <a:latin typeface="Arial" charset="0"/>
              </a:defRPr>
            </a:lvl7pPr>
            <a:lvl8pPr marL="3429000" indent="-228600" defTabSz="828675" eaLnBrk="0" fontAlgn="base" hangingPunct="0">
              <a:spcBef>
                <a:spcPct val="20000"/>
              </a:spcBef>
              <a:spcAft>
                <a:spcPct val="0"/>
              </a:spcAft>
              <a:buChar char="»"/>
              <a:defRPr sz="2000">
                <a:solidFill>
                  <a:schemeClr val="tx1"/>
                </a:solidFill>
                <a:latin typeface="Arial" charset="0"/>
              </a:defRPr>
            </a:lvl8pPr>
            <a:lvl9pPr marL="3886200" indent="-228600" defTabSz="828675" eaLnBrk="0" fontAlgn="base" hangingPunct="0">
              <a:spcBef>
                <a:spcPct val="20000"/>
              </a:spcBef>
              <a:spcAft>
                <a:spcPct val="0"/>
              </a:spcAft>
              <a:buChar char="»"/>
              <a:defRPr sz="2000">
                <a:solidFill>
                  <a:schemeClr val="tx1"/>
                </a:solidFill>
                <a:latin typeface="Arial" charset="0"/>
              </a:defRPr>
            </a:lvl9pPr>
          </a:lstStyle>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Derived</a:t>
            </a:r>
          </a:p>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Specification</a:t>
            </a:r>
          </a:p>
        </p:txBody>
      </p:sp>
      <p:sp>
        <p:nvSpPr>
          <p:cNvPr id="14" name="Rounded Rectangle 13"/>
          <p:cNvSpPr/>
          <p:nvPr/>
        </p:nvSpPr>
        <p:spPr bwMode="auto">
          <a:xfrm>
            <a:off x="2759634" y="5060771"/>
            <a:ext cx="2584849" cy="1038581"/>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a:latin typeface="+mj-lt"/>
              </a:rPr>
              <a:t>Interoperability</a:t>
            </a:r>
            <a:endParaRPr kumimoji="0" lang="en-US" sz="2000" b="1" i="0" u="none" strike="noStrike" cap="none" normalizeH="0" baseline="0" dirty="0">
              <a:ln>
                <a:noFill/>
              </a:ln>
              <a:solidFill>
                <a:schemeClr val="tx1"/>
              </a:solidFill>
              <a:effectLst/>
              <a:latin typeface="+mj-lt"/>
            </a:endParaRPr>
          </a:p>
        </p:txBody>
      </p:sp>
      <p:sp>
        <p:nvSpPr>
          <p:cNvPr id="15" name="AutoShape 27"/>
          <p:cNvSpPr>
            <a:spLocks noChangeArrowheads="1"/>
          </p:cNvSpPr>
          <p:nvPr/>
        </p:nvSpPr>
        <p:spPr bwMode="auto">
          <a:xfrm>
            <a:off x="979592" y="4923015"/>
            <a:ext cx="2519362" cy="719137"/>
          </a:xfrm>
          <a:prstGeom prst="flowChartPredefinedProcess">
            <a:avLst/>
          </a:prstGeom>
          <a:solidFill>
            <a:schemeClr val="accent5">
              <a:lumMod val="60000"/>
              <a:lumOff val="40000"/>
            </a:schemeClr>
          </a:solidFill>
          <a:ln w="19050">
            <a:solidFill>
              <a:schemeClr val="accent5">
                <a:lumMod val="75000"/>
              </a:schemeClr>
            </a:solidFill>
            <a:miter lim="800000"/>
            <a:headEnd/>
            <a:tailEnd/>
          </a:ln>
          <a:effectLst/>
          <a:extLst/>
        </p:spPr>
        <p:txBody>
          <a:bodyPr wrap="none" anchor="ctr"/>
          <a:lstStyle/>
          <a:p>
            <a:pPr algn="ctr" eaLnBrk="1" hangingPunct="1">
              <a:defRPr/>
            </a:pPr>
            <a:r>
              <a:rPr lang="de-DE" altLang="en-US" sz="2000" b="1" kern="0" dirty="0">
                <a:solidFill>
                  <a:srgbClr val="000000"/>
                </a:solidFill>
                <a:latin typeface="Arial"/>
                <a:cs typeface="Arial" pitchFamily="34" charset="0"/>
              </a:rPr>
              <a:t>Implementation</a:t>
            </a:r>
          </a:p>
        </p:txBody>
      </p:sp>
      <p:sp>
        <p:nvSpPr>
          <p:cNvPr id="17" name="AutoShape 16"/>
          <p:cNvSpPr>
            <a:spLocks noChangeArrowheads="1"/>
          </p:cNvSpPr>
          <p:nvPr/>
        </p:nvSpPr>
        <p:spPr bwMode="auto">
          <a:xfrm>
            <a:off x="3526436" y="5107238"/>
            <a:ext cx="1048004" cy="381001"/>
          </a:xfrm>
          <a:prstGeom prst="leftRightArrow">
            <a:avLst>
              <a:gd name="adj1" fmla="val 50000"/>
              <a:gd name="adj2" fmla="val 60000"/>
            </a:avLst>
          </a:prstGeom>
          <a:solidFill>
            <a:schemeClr val="tx1"/>
          </a:solidFill>
          <a:ln w="9525">
            <a:solidFill>
              <a:schemeClr val="tx1"/>
            </a:solidFill>
            <a:miter lim="800000"/>
            <a:headEnd/>
            <a:tailEnd/>
          </a:ln>
          <a:effectLst/>
          <a:extLst/>
        </p:spPr>
        <p:txBody>
          <a:bodyPr wrap="none" anchor="ctr"/>
          <a:lstStyle/>
          <a:p>
            <a:pPr fontAlgn="base">
              <a:spcBef>
                <a:spcPct val="0"/>
              </a:spcBef>
              <a:spcAft>
                <a:spcPct val="0"/>
              </a:spcAft>
              <a:defRPr/>
            </a:pPr>
            <a:endParaRPr lang="en-US" sz="2400" kern="0" dirty="0">
              <a:solidFill>
                <a:srgbClr val="000000"/>
              </a:solidFill>
              <a:latin typeface="Times New Roman" panose="02020603050405020304" pitchFamily="18" charset="0"/>
              <a:cs typeface="Arial" charset="0"/>
            </a:endParaRPr>
          </a:p>
        </p:txBody>
      </p:sp>
      <p:sp>
        <p:nvSpPr>
          <p:cNvPr id="18" name="AutoShape 27"/>
          <p:cNvSpPr>
            <a:spLocks noChangeArrowheads="1"/>
          </p:cNvSpPr>
          <p:nvPr/>
        </p:nvSpPr>
        <p:spPr bwMode="auto">
          <a:xfrm>
            <a:off x="4596925" y="4934701"/>
            <a:ext cx="2519362" cy="719137"/>
          </a:xfrm>
          <a:prstGeom prst="flowChartPredefinedProcess">
            <a:avLst/>
          </a:prstGeom>
          <a:solidFill>
            <a:schemeClr val="accent5">
              <a:lumMod val="60000"/>
              <a:lumOff val="40000"/>
            </a:schemeClr>
          </a:solidFill>
          <a:ln w="19050">
            <a:solidFill>
              <a:schemeClr val="accent5">
                <a:lumMod val="75000"/>
              </a:schemeClr>
            </a:solidFill>
            <a:miter lim="800000"/>
            <a:headEnd/>
            <a:tailEnd/>
          </a:ln>
          <a:effectLst/>
          <a:extLst/>
        </p:spPr>
        <p:txBody>
          <a:bodyPr wrap="none" anchor="ctr"/>
          <a:lstStyle/>
          <a:p>
            <a:pPr algn="ctr" eaLnBrk="1" hangingPunct="1">
              <a:defRPr/>
            </a:pPr>
            <a:r>
              <a:rPr lang="de-DE" altLang="en-US" sz="2000" b="1" kern="0" dirty="0">
                <a:solidFill>
                  <a:srgbClr val="000000"/>
                </a:solidFill>
                <a:latin typeface="Arial"/>
                <a:cs typeface="Arial" pitchFamily="34" charset="0"/>
              </a:rPr>
              <a:t>Implementation</a:t>
            </a:r>
          </a:p>
        </p:txBody>
      </p:sp>
      <p:sp>
        <p:nvSpPr>
          <p:cNvPr id="19" name="Down Arrow 18"/>
          <p:cNvSpPr/>
          <p:nvPr/>
        </p:nvSpPr>
        <p:spPr bwMode="auto">
          <a:xfrm rot="10800000">
            <a:off x="2013806" y="4028460"/>
            <a:ext cx="381000" cy="894555"/>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20" name="Down Arrow 19"/>
          <p:cNvSpPr/>
          <p:nvPr/>
        </p:nvSpPr>
        <p:spPr bwMode="auto">
          <a:xfrm rot="10800000">
            <a:off x="5673432" y="4028460"/>
            <a:ext cx="381000" cy="894555"/>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21" name="TextBox 20"/>
          <p:cNvSpPr txBox="1"/>
          <p:nvPr/>
        </p:nvSpPr>
        <p:spPr>
          <a:xfrm>
            <a:off x="6553200" y="6318045"/>
            <a:ext cx="1859805" cy="215444"/>
          </a:xfrm>
          <a:prstGeom prst="rect">
            <a:avLst/>
          </a:prstGeom>
          <a:noFill/>
        </p:spPr>
        <p:txBody>
          <a:bodyPr wrap="none" rtlCol="0">
            <a:spAutoFit/>
          </a:bodyPr>
          <a:lstStyle/>
          <a:p>
            <a:r>
              <a:rPr lang="en-US" sz="800" i="1" dirty="0"/>
              <a:t>Source: F. Oemig, R. Snelick [2016] </a:t>
            </a:r>
          </a:p>
        </p:txBody>
      </p:sp>
      <p:sp>
        <p:nvSpPr>
          <p:cNvPr id="22" name="AutoShape 4"/>
          <p:cNvSpPr>
            <a:spLocks noChangeArrowheads="1"/>
          </p:cNvSpPr>
          <p:nvPr/>
        </p:nvSpPr>
        <p:spPr bwMode="auto">
          <a:xfrm>
            <a:off x="2789963" y="2001301"/>
            <a:ext cx="2520950" cy="722312"/>
          </a:xfrm>
          <a:prstGeom prst="flowChartDocument">
            <a:avLst/>
          </a:prstGeom>
          <a:solidFill>
            <a:schemeClr val="accent5">
              <a:lumMod val="60000"/>
              <a:lumOff val="40000"/>
            </a:schemeClr>
          </a:solidFill>
          <a:ln w="19050">
            <a:solidFill>
              <a:schemeClr val="accent5">
                <a:lumMod val="75000"/>
              </a:schemeClr>
            </a:solidFill>
            <a:miter lim="800000"/>
            <a:headEnd/>
            <a:tailEnd/>
          </a:ln>
        </p:spPr>
        <p:txBody>
          <a:bodyPr lIns="82945" tIns="41473" rIns="82945" bIns="41473" anchor="ctr"/>
          <a:lstStyle>
            <a:lvl1pPr algn="l" defTabSz="828675" eaLnBrk="0" hangingPunct="0">
              <a:spcBef>
                <a:spcPct val="20000"/>
              </a:spcBef>
              <a:buChar char="•"/>
              <a:defRPr sz="3200">
                <a:solidFill>
                  <a:schemeClr val="tx1"/>
                </a:solidFill>
                <a:latin typeface="Arial" charset="0"/>
              </a:defRPr>
            </a:lvl1pPr>
            <a:lvl2pPr marL="742950" indent="-285750" algn="l" defTabSz="828675" eaLnBrk="0" hangingPunct="0">
              <a:spcBef>
                <a:spcPct val="20000"/>
              </a:spcBef>
              <a:buChar char="–"/>
              <a:defRPr sz="2800">
                <a:solidFill>
                  <a:schemeClr val="tx1"/>
                </a:solidFill>
                <a:latin typeface="Arial" charset="0"/>
              </a:defRPr>
            </a:lvl2pPr>
            <a:lvl3pPr marL="1143000" indent="-228600" algn="l" defTabSz="828675" eaLnBrk="0" hangingPunct="0">
              <a:spcBef>
                <a:spcPct val="20000"/>
              </a:spcBef>
              <a:buChar char="•"/>
              <a:defRPr sz="2400">
                <a:solidFill>
                  <a:schemeClr val="tx1"/>
                </a:solidFill>
                <a:latin typeface="Arial" charset="0"/>
              </a:defRPr>
            </a:lvl3pPr>
            <a:lvl4pPr marL="1600200" indent="-228600" algn="l" defTabSz="828675" eaLnBrk="0" hangingPunct="0">
              <a:spcBef>
                <a:spcPct val="20000"/>
              </a:spcBef>
              <a:buChar char="–"/>
              <a:defRPr sz="2000">
                <a:solidFill>
                  <a:schemeClr val="tx1"/>
                </a:solidFill>
                <a:latin typeface="Arial" charset="0"/>
              </a:defRPr>
            </a:lvl4pPr>
            <a:lvl5pPr marL="2057400" indent="-228600" algn="l" defTabSz="828675" eaLnBrk="0" hangingPunct="0">
              <a:spcBef>
                <a:spcPct val="20000"/>
              </a:spcBef>
              <a:buChar char="»"/>
              <a:defRPr sz="2000">
                <a:solidFill>
                  <a:schemeClr val="tx1"/>
                </a:solidFill>
                <a:latin typeface="Arial" charset="0"/>
              </a:defRPr>
            </a:lvl5pPr>
            <a:lvl6pPr marL="2514600" indent="-228600" defTabSz="828675" eaLnBrk="0" fontAlgn="base" hangingPunct="0">
              <a:spcBef>
                <a:spcPct val="20000"/>
              </a:spcBef>
              <a:spcAft>
                <a:spcPct val="0"/>
              </a:spcAft>
              <a:buChar char="»"/>
              <a:defRPr sz="2000">
                <a:solidFill>
                  <a:schemeClr val="tx1"/>
                </a:solidFill>
                <a:latin typeface="Arial" charset="0"/>
              </a:defRPr>
            </a:lvl6pPr>
            <a:lvl7pPr marL="2971800" indent="-228600" defTabSz="828675" eaLnBrk="0" fontAlgn="base" hangingPunct="0">
              <a:spcBef>
                <a:spcPct val="20000"/>
              </a:spcBef>
              <a:spcAft>
                <a:spcPct val="0"/>
              </a:spcAft>
              <a:buChar char="»"/>
              <a:defRPr sz="2000">
                <a:solidFill>
                  <a:schemeClr val="tx1"/>
                </a:solidFill>
                <a:latin typeface="Arial" charset="0"/>
              </a:defRPr>
            </a:lvl7pPr>
            <a:lvl8pPr marL="3429000" indent="-228600" defTabSz="828675" eaLnBrk="0" fontAlgn="base" hangingPunct="0">
              <a:spcBef>
                <a:spcPct val="20000"/>
              </a:spcBef>
              <a:spcAft>
                <a:spcPct val="0"/>
              </a:spcAft>
              <a:buChar char="»"/>
              <a:defRPr sz="2000">
                <a:solidFill>
                  <a:schemeClr val="tx1"/>
                </a:solidFill>
                <a:latin typeface="Arial" charset="0"/>
              </a:defRPr>
            </a:lvl8pPr>
            <a:lvl9pPr marL="3886200" indent="-228600" defTabSz="828675" eaLnBrk="0" fontAlgn="base" hangingPunct="0">
              <a:spcBef>
                <a:spcPct val="20000"/>
              </a:spcBef>
              <a:spcAft>
                <a:spcPct val="0"/>
              </a:spcAft>
              <a:buChar char="»"/>
              <a:defRPr sz="2000">
                <a:solidFill>
                  <a:schemeClr val="tx1"/>
                </a:solidFill>
                <a:latin typeface="Arial" charset="0"/>
              </a:defRPr>
            </a:lvl9pPr>
          </a:lstStyle>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Specification</a:t>
            </a:r>
          </a:p>
        </p:txBody>
      </p:sp>
      <p:sp>
        <p:nvSpPr>
          <p:cNvPr id="23" name="Down Arrow 22"/>
          <p:cNvSpPr/>
          <p:nvPr/>
        </p:nvSpPr>
        <p:spPr bwMode="auto">
          <a:xfrm rot="10800000">
            <a:off x="2964516" y="2723612"/>
            <a:ext cx="381000" cy="609125"/>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24" name="Down Arrow 23"/>
          <p:cNvSpPr/>
          <p:nvPr/>
        </p:nvSpPr>
        <p:spPr bwMode="auto">
          <a:xfrm rot="10800000">
            <a:off x="4715091" y="2646938"/>
            <a:ext cx="381000" cy="6858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28" name="Rounded Rectangle 27"/>
          <p:cNvSpPr/>
          <p:nvPr/>
        </p:nvSpPr>
        <p:spPr bwMode="auto">
          <a:xfrm>
            <a:off x="5733909" y="1825663"/>
            <a:ext cx="1752600" cy="838200"/>
          </a:xfrm>
          <a:prstGeom prst="roundRect">
            <a:avLst/>
          </a:prstGeom>
          <a:solidFill>
            <a:schemeClr val="accent5">
              <a:lumMod val="75000"/>
            </a:schemeClr>
          </a:solidFill>
          <a:ln w="2857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bg1"/>
                </a:solidFill>
              </a:rPr>
              <a:t>Profiling</a:t>
            </a:r>
            <a:endParaRPr kumimoji="0" lang="en-US" sz="1800" b="1" i="0" u="none" strike="noStrike" cap="none" normalizeH="0" baseline="0" dirty="0">
              <a:ln>
                <a:noFill/>
              </a:ln>
              <a:solidFill>
                <a:schemeClr val="bg1"/>
              </a:solidFill>
              <a:effectLst/>
              <a:latin typeface="Arial" charset="0"/>
            </a:endParaRPr>
          </a:p>
        </p:txBody>
      </p:sp>
      <p:sp>
        <p:nvSpPr>
          <p:cNvPr id="31" name="Rounded Rectangle 30"/>
          <p:cNvSpPr/>
          <p:nvPr/>
        </p:nvSpPr>
        <p:spPr bwMode="auto">
          <a:xfrm>
            <a:off x="439287" y="1966099"/>
            <a:ext cx="1752600" cy="838201"/>
          </a:xfrm>
          <a:prstGeom prst="roundRect">
            <a:avLst/>
          </a:prstGeom>
          <a:solidFill>
            <a:schemeClr val="accent5">
              <a:lumMod val="75000"/>
            </a:schemeClr>
          </a:solidFill>
          <a:ln w="2857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bg1"/>
                </a:solidFill>
              </a:rPr>
              <a:t>Profiling</a:t>
            </a:r>
            <a:endParaRPr kumimoji="0" lang="en-US" sz="1800" b="1" i="0" u="none" strike="noStrike" cap="none" normalizeH="0" baseline="0" dirty="0">
              <a:ln>
                <a:noFill/>
              </a:ln>
              <a:solidFill>
                <a:schemeClr val="bg1"/>
              </a:solidFill>
              <a:effectLst/>
              <a:latin typeface="Arial" charset="0"/>
            </a:endParaRPr>
          </a:p>
        </p:txBody>
      </p:sp>
      <p:sp>
        <p:nvSpPr>
          <p:cNvPr id="5" name="Right Arrow 4"/>
          <p:cNvSpPr/>
          <p:nvPr/>
        </p:nvSpPr>
        <p:spPr bwMode="auto">
          <a:xfrm rot="1615832">
            <a:off x="2047238" y="2777847"/>
            <a:ext cx="975214" cy="282953"/>
          </a:xfrm>
          <a:prstGeom prst="rightArrow">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7" name="Right Arrow 36"/>
          <p:cNvSpPr/>
          <p:nvPr/>
        </p:nvSpPr>
        <p:spPr bwMode="auto">
          <a:xfrm rot="8698889">
            <a:off x="4951373" y="2692983"/>
            <a:ext cx="975214" cy="282953"/>
          </a:xfrm>
          <a:prstGeom prst="rightArrow">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8" name="Slide Number Placeholder 4"/>
          <p:cNvSpPr>
            <a:spLocks noGrp="1"/>
          </p:cNvSpPr>
          <p:nvPr>
            <p:ph type="sldNum" sz="quarter" idx="11"/>
          </p:nvPr>
        </p:nvSpPr>
        <p:spPr>
          <a:xfrm>
            <a:off x="4343400" y="6534150"/>
            <a:ext cx="533400" cy="476250"/>
          </a:xfrm>
        </p:spPr>
        <p:txBody>
          <a:bodyPr/>
          <a:lstStyle/>
          <a:p>
            <a:fld id="{64C44300-96F5-4E68-AEBC-759F83B9379E}" type="slidenum">
              <a:rPr lang="en-US"/>
              <a:pPr/>
              <a:t>17</a:t>
            </a:fld>
            <a:endParaRPr lang="en-US" dirty="0"/>
          </a:p>
        </p:txBody>
      </p:sp>
      <p:sp>
        <p:nvSpPr>
          <p:cNvPr id="39" name="Date Placeholder 3"/>
          <p:cNvSpPr txBox="1">
            <a:spLocks/>
          </p:cNvSpPr>
          <p:nvPr/>
        </p:nvSpPr>
        <p:spPr bwMode="auto">
          <a:xfrm>
            <a:off x="8077200" y="6629400"/>
            <a:ext cx="8382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6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35313DE-39FF-4199-8686-1B682DE047CF}" type="datetime1">
              <a:rPr lang="en-US" smtClean="0"/>
              <a:pPr/>
              <a:t>10/18/2019</a:t>
            </a:fld>
            <a:endParaRPr lang="en-US" dirty="0"/>
          </a:p>
        </p:txBody>
      </p:sp>
      <p:sp>
        <p:nvSpPr>
          <p:cNvPr id="3" name="Speech Bubble: Rectangle 2">
            <a:extLst>
              <a:ext uri="{FF2B5EF4-FFF2-40B4-BE49-F238E27FC236}">
                <a16:creationId xmlns:a16="http://schemas.microsoft.com/office/drawing/2014/main" id="{0B4E8259-EB7F-4695-A573-D5A8CB23CC02}"/>
              </a:ext>
            </a:extLst>
          </p:cNvPr>
          <p:cNvSpPr/>
          <p:nvPr/>
        </p:nvSpPr>
        <p:spPr bwMode="auto">
          <a:xfrm>
            <a:off x="6934200" y="775167"/>
            <a:ext cx="1859805" cy="822325"/>
          </a:xfrm>
          <a:prstGeom prst="wedgeRectCallout">
            <a:avLst>
              <a:gd name="adj1" fmla="val -58288"/>
              <a:gd name="adj2" fmla="val 113267"/>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We must profile in a consistent manner using “rich” conformance constructs.</a:t>
            </a:r>
          </a:p>
        </p:txBody>
      </p:sp>
    </p:spTree>
    <p:extLst>
      <p:ext uri="{BB962C8B-B14F-4D97-AF65-F5344CB8AC3E}">
        <p14:creationId xmlns:p14="http://schemas.microsoft.com/office/powerpoint/2010/main" val="2765764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In the Context of HL7 v2</a:t>
            </a:r>
          </a:p>
        </p:txBody>
      </p:sp>
      <p:sp>
        <p:nvSpPr>
          <p:cNvPr id="4" name="Date Placeholder 3"/>
          <p:cNvSpPr>
            <a:spLocks noGrp="1"/>
          </p:cNvSpPr>
          <p:nvPr>
            <p:ph type="dt" sz="half" idx="10"/>
          </p:nvPr>
        </p:nvSpPr>
        <p:spPr>
          <a:xfrm>
            <a:off x="8075501" y="7000477"/>
            <a:ext cx="838200" cy="152400"/>
          </a:xfrm>
        </p:spPr>
        <p:txBody>
          <a:bodyPr/>
          <a:lstStyle/>
          <a:p>
            <a:fld id="{235313DE-39FF-4199-8686-1B682DE047CF}" type="datetime1">
              <a:rPr lang="en-US"/>
              <a:pPr/>
              <a:t>10/18/2019</a:t>
            </a:fld>
            <a:endParaRPr lang="en-US" dirty="0"/>
          </a:p>
        </p:txBody>
      </p:sp>
      <p:sp>
        <p:nvSpPr>
          <p:cNvPr id="38" name="Slide Number Placeholder 4"/>
          <p:cNvSpPr>
            <a:spLocks noGrp="1"/>
          </p:cNvSpPr>
          <p:nvPr>
            <p:ph type="sldNum" sz="quarter" idx="11"/>
          </p:nvPr>
        </p:nvSpPr>
        <p:spPr>
          <a:xfrm>
            <a:off x="4343400" y="6534150"/>
            <a:ext cx="533400" cy="476250"/>
          </a:xfrm>
        </p:spPr>
        <p:txBody>
          <a:bodyPr/>
          <a:lstStyle/>
          <a:p>
            <a:fld id="{64C44300-96F5-4E68-AEBC-759F83B9379E}" type="slidenum">
              <a:rPr lang="en-US"/>
              <a:pPr/>
              <a:t>18</a:t>
            </a:fld>
            <a:endParaRPr lang="en-US" dirty="0"/>
          </a:p>
        </p:txBody>
      </p:sp>
      <p:sp>
        <p:nvSpPr>
          <p:cNvPr id="39" name="Date Placeholder 3"/>
          <p:cNvSpPr txBox="1">
            <a:spLocks/>
          </p:cNvSpPr>
          <p:nvPr/>
        </p:nvSpPr>
        <p:spPr bwMode="auto">
          <a:xfrm>
            <a:off x="8077200" y="6629400"/>
            <a:ext cx="8382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6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35313DE-39FF-4199-8686-1B682DE047CF}" type="datetime1">
              <a:rPr lang="en-US" smtClean="0"/>
              <a:pPr/>
              <a:t>10/18/2019</a:t>
            </a:fld>
            <a:endParaRPr lang="en-US" dirty="0"/>
          </a:p>
        </p:txBody>
      </p:sp>
      <p:pic>
        <p:nvPicPr>
          <p:cNvPr id="27" name="Picture 26">
            <a:extLst>
              <a:ext uri="{FF2B5EF4-FFF2-40B4-BE49-F238E27FC236}">
                <a16:creationId xmlns:a16="http://schemas.microsoft.com/office/drawing/2014/main" id="{4E7C0CEF-0D9E-4040-B4D1-CDEEFEEC6EC3}"/>
              </a:ext>
            </a:extLst>
          </p:cNvPr>
          <p:cNvPicPr/>
          <p:nvPr/>
        </p:nvPicPr>
        <p:blipFill>
          <a:blip r:embed="rId3" cstate="print"/>
          <a:stretch>
            <a:fillRect/>
          </a:stretch>
        </p:blipFill>
        <p:spPr>
          <a:xfrm>
            <a:off x="457200" y="1524000"/>
            <a:ext cx="8305800" cy="4886723"/>
          </a:xfrm>
          <a:prstGeom prst="rect">
            <a:avLst/>
          </a:prstGeom>
        </p:spPr>
      </p:pic>
    </p:spTree>
    <p:extLst>
      <p:ext uri="{BB962C8B-B14F-4D97-AF65-F5344CB8AC3E}">
        <p14:creationId xmlns:p14="http://schemas.microsoft.com/office/powerpoint/2010/main" val="198113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9200" y="838200"/>
            <a:ext cx="6781800" cy="2559050"/>
          </a:xfrm>
        </p:spPr>
        <p:txBody>
          <a:bodyPr/>
          <a:lstStyle/>
          <a:p>
            <a:r>
              <a:rPr lang="en-US" dirty="0"/>
              <a:t>Implementation Guides and Profiling</a:t>
            </a:r>
          </a:p>
        </p:txBody>
      </p:sp>
    </p:spTree>
    <p:extLst>
      <p:ext uri="{BB962C8B-B14F-4D97-AF65-F5344CB8AC3E}">
        <p14:creationId xmlns:p14="http://schemas.microsoft.com/office/powerpoint/2010/main" val="3755368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NIST</a:t>
            </a:r>
          </a:p>
        </p:txBody>
      </p:sp>
      <p:sp>
        <p:nvSpPr>
          <p:cNvPr id="8195" name="Rectangle 3"/>
          <p:cNvSpPr>
            <a:spLocks noGrp="1" noChangeArrowheads="1"/>
          </p:cNvSpPr>
          <p:nvPr>
            <p:ph idx="1"/>
          </p:nvPr>
        </p:nvSpPr>
        <p:spPr/>
        <p:txBody>
          <a:bodyPr>
            <a:normAutofit fontScale="92500"/>
          </a:bodyPr>
          <a:lstStyle/>
          <a:p>
            <a:r>
              <a:rPr lang="en-US" dirty="0"/>
              <a:t>U.S. Federal Agency under the Dept. of Commerce—”Standards and Measurement”</a:t>
            </a:r>
          </a:p>
          <a:p>
            <a:r>
              <a:rPr lang="en-US" dirty="0"/>
              <a:t>Developed the conformance test method (test procedures, test data, and test tools) for ONC 2011, 2014, and 2015 Edition certification</a:t>
            </a:r>
          </a:p>
          <a:p>
            <a:r>
              <a:rPr lang="en-US" dirty="0"/>
              <a:t>Developed conformance test tools for CDC, IHE, HL7, ONC, AIRA, ISDS, HIMSS, …)</a:t>
            </a:r>
          </a:p>
          <a:p>
            <a:r>
              <a:rPr lang="en-US" dirty="0"/>
              <a:t>Supports SDOs via guidance; and assessment and certification programs via tools, but does not perform certification</a:t>
            </a:r>
          </a:p>
          <a:p>
            <a:pPr marL="0" indent="0">
              <a:buNone/>
            </a:pPr>
            <a:endParaRPr lang="en-US" dirty="0"/>
          </a:p>
          <a:p>
            <a:pPr lvl="1"/>
            <a:endParaRPr lang="en-US" dirty="0"/>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0700" y="389680"/>
            <a:ext cx="6172200" cy="822325"/>
          </a:xfrm>
        </p:spPr>
        <p:txBody>
          <a:bodyPr/>
          <a:lstStyle/>
          <a:p>
            <a:pPr algn="ctr"/>
            <a:r>
              <a:rPr lang="en-US" sz="3200" dirty="0"/>
              <a:t>HL7 v2 Implementation Guide and Message Profiles</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20</a:t>
            </a:fld>
            <a:endParaRPr lang="en-US" dirty="0"/>
          </a:p>
        </p:txBody>
      </p:sp>
      <p:pic>
        <p:nvPicPr>
          <p:cNvPr id="6" name="Picture 5">
            <a:extLst>
              <a:ext uri="{FF2B5EF4-FFF2-40B4-BE49-F238E27FC236}">
                <a16:creationId xmlns:a16="http://schemas.microsoft.com/office/drawing/2014/main" id="{628A1CE5-F1CD-4532-B4E7-4421B71B96E3}"/>
              </a:ext>
            </a:extLst>
          </p:cNvPr>
          <p:cNvPicPr/>
          <p:nvPr/>
        </p:nvPicPr>
        <p:blipFill>
          <a:blip r:embed="rId3" cstate="print"/>
          <a:stretch>
            <a:fillRect/>
          </a:stretch>
        </p:blipFill>
        <p:spPr>
          <a:xfrm>
            <a:off x="523875" y="1477645"/>
            <a:ext cx="3819525" cy="4995015"/>
          </a:xfrm>
          <a:prstGeom prst="rect">
            <a:avLst/>
          </a:prstGeom>
        </p:spPr>
      </p:pic>
      <p:pic>
        <p:nvPicPr>
          <p:cNvPr id="7" name="Picture 6">
            <a:extLst>
              <a:ext uri="{FF2B5EF4-FFF2-40B4-BE49-F238E27FC236}">
                <a16:creationId xmlns:a16="http://schemas.microsoft.com/office/drawing/2014/main" id="{F8469061-29DD-476D-8346-796BEFB63426}"/>
              </a:ext>
            </a:extLst>
          </p:cNvPr>
          <p:cNvPicPr/>
          <p:nvPr/>
        </p:nvPicPr>
        <p:blipFill>
          <a:blip r:embed="rId4" cstate="print"/>
          <a:stretch>
            <a:fillRect/>
          </a:stretch>
        </p:blipFill>
        <p:spPr>
          <a:xfrm>
            <a:off x="4953000" y="1496695"/>
            <a:ext cx="3733800" cy="4995015"/>
          </a:xfrm>
          <a:prstGeom prst="rect">
            <a:avLst/>
          </a:prstGeom>
        </p:spPr>
      </p:pic>
      <p:cxnSp>
        <p:nvCxnSpPr>
          <p:cNvPr id="8" name="Straight Arrow Connector 7">
            <a:extLst>
              <a:ext uri="{FF2B5EF4-FFF2-40B4-BE49-F238E27FC236}">
                <a16:creationId xmlns:a16="http://schemas.microsoft.com/office/drawing/2014/main" id="{B901833F-2AE1-440E-87CB-74AE586B6ABA}"/>
              </a:ext>
            </a:extLst>
          </p:cNvPr>
          <p:cNvCxnSpPr>
            <a:cxnSpLocks/>
          </p:cNvCxnSpPr>
          <p:nvPr/>
        </p:nvCxnSpPr>
        <p:spPr bwMode="auto">
          <a:xfrm flipV="1">
            <a:off x="4114800" y="4572000"/>
            <a:ext cx="914400" cy="3810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905352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HL7 v2 Profiling Overview</a:t>
            </a:r>
          </a:p>
        </p:txBody>
      </p:sp>
      <p:sp>
        <p:nvSpPr>
          <p:cNvPr id="4" name="Date Placeholder 3"/>
          <p:cNvSpPr>
            <a:spLocks noGrp="1"/>
          </p:cNvSpPr>
          <p:nvPr>
            <p:ph type="dt" sz="half" idx="10"/>
          </p:nvPr>
        </p:nvSpPr>
        <p:spPr>
          <a:xfrm>
            <a:off x="8075501" y="7000477"/>
            <a:ext cx="838200" cy="152400"/>
          </a:xfrm>
        </p:spPr>
        <p:txBody>
          <a:bodyPr/>
          <a:lstStyle/>
          <a:p>
            <a:fld id="{235313DE-39FF-4199-8686-1B682DE047CF}" type="datetime1">
              <a:rPr lang="en-US"/>
              <a:pPr/>
              <a:t>10/18/2019</a:t>
            </a:fld>
            <a:endParaRPr lang="en-US" dirty="0"/>
          </a:p>
        </p:txBody>
      </p:sp>
      <p:sp>
        <p:nvSpPr>
          <p:cNvPr id="38" name="Slide Number Placeholder 4"/>
          <p:cNvSpPr>
            <a:spLocks noGrp="1"/>
          </p:cNvSpPr>
          <p:nvPr>
            <p:ph type="sldNum" sz="quarter" idx="11"/>
          </p:nvPr>
        </p:nvSpPr>
        <p:spPr>
          <a:xfrm>
            <a:off x="4343400" y="6534150"/>
            <a:ext cx="533400" cy="476250"/>
          </a:xfrm>
        </p:spPr>
        <p:txBody>
          <a:bodyPr/>
          <a:lstStyle/>
          <a:p>
            <a:fld id="{64C44300-96F5-4E68-AEBC-759F83B9379E}" type="slidenum">
              <a:rPr lang="en-US"/>
              <a:pPr/>
              <a:t>21</a:t>
            </a:fld>
            <a:endParaRPr lang="en-US" dirty="0"/>
          </a:p>
        </p:txBody>
      </p:sp>
      <p:sp>
        <p:nvSpPr>
          <p:cNvPr id="39" name="Date Placeholder 3"/>
          <p:cNvSpPr txBox="1">
            <a:spLocks/>
          </p:cNvSpPr>
          <p:nvPr/>
        </p:nvSpPr>
        <p:spPr bwMode="auto">
          <a:xfrm>
            <a:off x="8077200" y="6629400"/>
            <a:ext cx="8382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6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35313DE-39FF-4199-8686-1B682DE047CF}" type="datetime1">
              <a:rPr lang="en-US" smtClean="0"/>
              <a:pPr/>
              <a:t>10/18/2019</a:t>
            </a:fld>
            <a:endParaRPr lang="en-US" dirty="0"/>
          </a:p>
        </p:txBody>
      </p:sp>
      <p:pic>
        <p:nvPicPr>
          <p:cNvPr id="7" name="Picture 6">
            <a:extLst>
              <a:ext uri="{FF2B5EF4-FFF2-40B4-BE49-F238E27FC236}">
                <a16:creationId xmlns:a16="http://schemas.microsoft.com/office/drawing/2014/main" id="{B93DC2C1-9E0A-4159-939E-25037E36FD6B}"/>
              </a:ext>
            </a:extLst>
          </p:cNvPr>
          <p:cNvPicPr/>
          <p:nvPr/>
        </p:nvPicPr>
        <p:blipFill>
          <a:blip r:embed="rId3" cstate="print"/>
          <a:stretch>
            <a:fillRect/>
          </a:stretch>
        </p:blipFill>
        <p:spPr>
          <a:xfrm>
            <a:off x="457200" y="1433829"/>
            <a:ext cx="8305800" cy="4976893"/>
          </a:xfrm>
          <a:prstGeom prst="rect">
            <a:avLst/>
          </a:prstGeom>
        </p:spPr>
      </p:pic>
    </p:spTree>
    <p:extLst>
      <p:ext uri="{BB962C8B-B14F-4D97-AF65-F5344CB8AC3E}">
        <p14:creationId xmlns:p14="http://schemas.microsoft.com/office/powerpoint/2010/main" val="4185625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600" dirty="0"/>
              <a:t>Representative Immunization IG</a:t>
            </a:r>
          </a:p>
        </p:txBody>
      </p:sp>
      <p:sp>
        <p:nvSpPr>
          <p:cNvPr id="4" name="Date Placeholder 3"/>
          <p:cNvSpPr>
            <a:spLocks noGrp="1"/>
          </p:cNvSpPr>
          <p:nvPr>
            <p:ph type="dt" sz="half" idx="10"/>
          </p:nvPr>
        </p:nvSpPr>
        <p:spPr>
          <a:xfrm>
            <a:off x="8075501" y="7000477"/>
            <a:ext cx="838200" cy="152400"/>
          </a:xfrm>
        </p:spPr>
        <p:txBody>
          <a:bodyPr/>
          <a:lstStyle/>
          <a:p>
            <a:fld id="{235313DE-39FF-4199-8686-1B682DE047CF}" type="datetime1">
              <a:rPr lang="en-US"/>
              <a:pPr/>
              <a:t>10/18/2019</a:t>
            </a:fld>
            <a:endParaRPr lang="en-US"/>
          </a:p>
        </p:txBody>
      </p:sp>
      <p:sp>
        <p:nvSpPr>
          <p:cNvPr id="38" name="Slide Number Placeholder 4"/>
          <p:cNvSpPr>
            <a:spLocks noGrp="1"/>
          </p:cNvSpPr>
          <p:nvPr>
            <p:ph type="sldNum" sz="quarter" idx="11"/>
          </p:nvPr>
        </p:nvSpPr>
        <p:spPr>
          <a:xfrm>
            <a:off x="4343400" y="6534150"/>
            <a:ext cx="533400" cy="476250"/>
          </a:xfrm>
        </p:spPr>
        <p:txBody>
          <a:bodyPr/>
          <a:lstStyle/>
          <a:p>
            <a:fld id="{64C44300-96F5-4E68-AEBC-759F83B9379E}" type="slidenum">
              <a:rPr lang="en-US"/>
              <a:pPr/>
              <a:t>22</a:t>
            </a:fld>
            <a:endParaRPr lang="en-US" dirty="0"/>
          </a:p>
        </p:txBody>
      </p:sp>
      <p:sp>
        <p:nvSpPr>
          <p:cNvPr id="39" name="Date Placeholder 3"/>
          <p:cNvSpPr txBox="1">
            <a:spLocks/>
          </p:cNvSpPr>
          <p:nvPr/>
        </p:nvSpPr>
        <p:spPr bwMode="auto">
          <a:xfrm>
            <a:off x="8077200" y="6629400"/>
            <a:ext cx="8382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6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35313DE-39FF-4199-8686-1B682DE047CF}" type="datetime1">
              <a:rPr lang="en-US" smtClean="0"/>
              <a:pPr/>
              <a:t>10/18/2019</a:t>
            </a:fld>
            <a:endParaRPr lang="en-US" dirty="0"/>
          </a:p>
        </p:txBody>
      </p:sp>
      <p:pic>
        <p:nvPicPr>
          <p:cNvPr id="8" name="Picture 7">
            <a:extLst>
              <a:ext uri="{FF2B5EF4-FFF2-40B4-BE49-F238E27FC236}">
                <a16:creationId xmlns:a16="http://schemas.microsoft.com/office/drawing/2014/main" id="{9FE57681-8061-46C5-A925-F0DEEF83D7E2}"/>
              </a:ext>
            </a:extLst>
          </p:cNvPr>
          <p:cNvPicPr/>
          <p:nvPr/>
        </p:nvPicPr>
        <p:blipFill>
          <a:blip r:embed="rId3" cstate="print"/>
          <a:stretch>
            <a:fillRect/>
          </a:stretch>
        </p:blipFill>
        <p:spPr>
          <a:xfrm>
            <a:off x="457200" y="1447800"/>
            <a:ext cx="8305800" cy="5086350"/>
          </a:xfrm>
          <a:prstGeom prst="rect">
            <a:avLst/>
          </a:prstGeom>
        </p:spPr>
      </p:pic>
    </p:spTree>
    <p:extLst>
      <p:ext uri="{BB962C8B-B14F-4D97-AF65-F5344CB8AC3E}">
        <p14:creationId xmlns:p14="http://schemas.microsoft.com/office/powerpoint/2010/main" val="2628569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600" dirty="0"/>
              <a:t>Example Interaction Diagram</a:t>
            </a:r>
          </a:p>
        </p:txBody>
      </p:sp>
      <p:sp>
        <p:nvSpPr>
          <p:cNvPr id="4" name="Date Placeholder 3"/>
          <p:cNvSpPr>
            <a:spLocks noGrp="1"/>
          </p:cNvSpPr>
          <p:nvPr>
            <p:ph type="dt" sz="half" idx="10"/>
          </p:nvPr>
        </p:nvSpPr>
        <p:spPr>
          <a:xfrm>
            <a:off x="8075501" y="7000477"/>
            <a:ext cx="838200" cy="152400"/>
          </a:xfrm>
        </p:spPr>
        <p:txBody>
          <a:bodyPr/>
          <a:lstStyle/>
          <a:p>
            <a:fld id="{235313DE-39FF-4199-8686-1B682DE047CF}" type="datetime1">
              <a:rPr lang="en-US"/>
              <a:pPr/>
              <a:t>10/18/2019</a:t>
            </a:fld>
            <a:endParaRPr lang="en-US"/>
          </a:p>
        </p:txBody>
      </p:sp>
      <p:sp>
        <p:nvSpPr>
          <p:cNvPr id="38" name="Slide Number Placeholder 4"/>
          <p:cNvSpPr>
            <a:spLocks noGrp="1"/>
          </p:cNvSpPr>
          <p:nvPr>
            <p:ph type="sldNum" sz="quarter" idx="11"/>
          </p:nvPr>
        </p:nvSpPr>
        <p:spPr>
          <a:xfrm>
            <a:off x="4343400" y="6534150"/>
            <a:ext cx="533400" cy="476250"/>
          </a:xfrm>
        </p:spPr>
        <p:txBody>
          <a:bodyPr/>
          <a:lstStyle/>
          <a:p>
            <a:fld id="{64C44300-96F5-4E68-AEBC-759F83B9379E}" type="slidenum">
              <a:rPr lang="en-US"/>
              <a:pPr/>
              <a:t>23</a:t>
            </a:fld>
            <a:endParaRPr lang="en-US" dirty="0"/>
          </a:p>
        </p:txBody>
      </p:sp>
      <p:sp>
        <p:nvSpPr>
          <p:cNvPr id="39" name="Date Placeholder 3"/>
          <p:cNvSpPr txBox="1">
            <a:spLocks/>
          </p:cNvSpPr>
          <p:nvPr/>
        </p:nvSpPr>
        <p:spPr bwMode="auto">
          <a:xfrm>
            <a:off x="8077200" y="6629400"/>
            <a:ext cx="8382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6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35313DE-39FF-4199-8686-1B682DE047CF}" type="datetime1">
              <a:rPr lang="en-US" smtClean="0"/>
              <a:pPr/>
              <a:t>10/18/2019</a:t>
            </a:fld>
            <a:endParaRPr lang="en-US" dirty="0"/>
          </a:p>
        </p:txBody>
      </p:sp>
      <p:pic>
        <p:nvPicPr>
          <p:cNvPr id="7" name="Picture 6">
            <a:extLst>
              <a:ext uri="{FF2B5EF4-FFF2-40B4-BE49-F238E27FC236}">
                <a16:creationId xmlns:a16="http://schemas.microsoft.com/office/drawing/2014/main" id="{77B6CF60-B70F-4B8C-89AA-1434900D9362}"/>
              </a:ext>
            </a:extLst>
          </p:cNvPr>
          <p:cNvPicPr/>
          <p:nvPr/>
        </p:nvPicPr>
        <p:blipFill>
          <a:blip r:embed="rId3" cstate="print"/>
          <a:stretch>
            <a:fillRect/>
          </a:stretch>
        </p:blipFill>
        <p:spPr>
          <a:xfrm>
            <a:off x="1066800" y="1828800"/>
            <a:ext cx="7086600" cy="4260215"/>
          </a:xfrm>
          <a:prstGeom prst="rect">
            <a:avLst/>
          </a:prstGeom>
        </p:spPr>
      </p:pic>
    </p:spTree>
    <p:extLst>
      <p:ext uri="{BB962C8B-B14F-4D97-AF65-F5344CB8AC3E}">
        <p14:creationId xmlns:p14="http://schemas.microsoft.com/office/powerpoint/2010/main" val="2130348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600" dirty="0"/>
              <a:t>Acknowledgement Responsibilities</a:t>
            </a:r>
          </a:p>
        </p:txBody>
      </p:sp>
      <p:sp>
        <p:nvSpPr>
          <p:cNvPr id="4" name="Date Placeholder 3"/>
          <p:cNvSpPr>
            <a:spLocks noGrp="1"/>
          </p:cNvSpPr>
          <p:nvPr>
            <p:ph type="dt" sz="half" idx="10"/>
          </p:nvPr>
        </p:nvSpPr>
        <p:spPr>
          <a:xfrm>
            <a:off x="8075501" y="7000477"/>
            <a:ext cx="838200" cy="152400"/>
          </a:xfrm>
        </p:spPr>
        <p:txBody>
          <a:bodyPr/>
          <a:lstStyle/>
          <a:p>
            <a:fld id="{235313DE-39FF-4199-8686-1B682DE047CF}" type="datetime1">
              <a:rPr lang="en-US"/>
              <a:pPr/>
              <a:t>10/18/2019</a:t>
            </a:fld>
            <a:endParaRPr lang="en-US"/>
          </a:p>
        </p:txBody>
      </p:sp>
      <p:sp>
        <p:nvSpPr>
          <p:cNvPr id="38" name="Slide Number Placeholder 4"/>
          <p:cNvSpPr>
            <a:spLocks noGrp="1"/>
          </p:cNvSpPr>
          <p:nvPr>
            <p:ph type="sldNum" sz="quarter" idx="11"/>
          </p:nvPr>
        </p:nvSpPr>
        <p:spPr>
          <a:xfrm>
            <a:off x="4343400" y="6534150"/>
            <a:ext cx="533400" cy="476250"/>
          </a:xfrm>
        </p:spPr>
        <p:txBody>
          <a:bodyPr/>
          <a:lstStyle/>
          <a:p>
            <a:fld id="{64C44300-96F5-4E68-AEBC-759F83B9379E}" type="slidenum">
              <a:rPr lang="en-US"/>
              <a:pPr/>
              <a:t>24</a:t>
            </a:fld>
            <a:endParaRPr lang="en-US" dirty="0"/>
          </a:p>
        </p:txBody>
      </p:sp>
      <p:sp>
        <p:nvSpPr>
          <p:cNvPr id="39" name="Date Placeholder 3"/>
          <p:cNvSpPr txBox="1">
            <a:spLocks/>
          </p:cNvSpPr>
          <p:nvPr/>
        </p:nvSpPr>
        <p:spPr bwMode="auto">
          <a:xfrm>
            <a:off x="8077200" y="6629400"/>
            <a:ext cx="8382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6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35313DE-39FF-4199-8686-1B682DE047CF}" type="datetime1">
              <a:rPr lang="en-US" smtClean="0"/>
              <a:pPr/>
              <a:t>10/18/2019</a:t>
            </a:fld>
            <a:endParaRPr lang="en-US" dirty="0"/>
          </a:p>
        </p:txBody>
      </p:sp>
      <p:pic>
        <p:nvPicPr>
          <p:cNvPr id="7" name="Picture 6">
            <a:extLst>
              <a:ext uri="{FF2B5EF4-FFF2-40B4-BE49-F238E27FC236}">
                <a16:creationId xmlns:a16="http://schemas.microsoft.com/office/drawing/2014/main" id="{9E5DE66E-D684-49CE-92DF-E49868F21AC8}"/>
              </a:ext>
            </a:extLst>
          </p:cNvPr>
          <p:cNvPicPr/>
          <p:nvPr/>
        </p:nvPicPr>
        <p:blipFill>
          <a:blip r:embed="rId3" cstate="print"/>
          <a:stretch>
            <a:fillRect/>
          </a:stretch>
        </p:blipFill>
        <p:spPr>
          <a:xfrm>
            <a:off x="914400" y="1616019"/>
            <a:ext cx="7315200" cy="4796923"/>
          </a:xfrm>
          <a:prstGeom prst="rect">
            <a:avLst/>
          </a:prstGeom>
        </p:spPr>
      </p:pic>
    </p:spTree>
    <p:extLst>
      <p:ext uri="{BB962C8B-B14F-4D97-AF65-F5344CB8AC3E}">
        <p14:creationId xmlns:p14="http://schemas.microsoft.com/office/powerpoint/2010/main" val="2593627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New HL7 v2 Specifications</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25</a:t>
            </a:fld>
            <a:endParaRPr lang="en-US" dirty="0"/>
          </a:p>
        </p:txBody>
      </p:sp>
      <p:pic>
        <p:nvPicPr>
          <p:cNvPr id="6" name="Picture 5">
            <a:extLst>
              <a:ext uri="{FF2B5EF4-FFF2-40B4-BE49-F238E27FC236}">
                <a16:creationId xmlns:a16="http://schemas.microsoft.com/office/drawing/2014/main" id="{686A71C6-9781-444A-BE17-C88A10B3500F}"/>
              </a:ext>
            </a:extLst>
          </p:cNvPr>
          <p:cNvPicPr>
            <a:picLocks noChangeAspect="1"/>
          </p:cNvPicPr>
          <p:nvPr/>
        </p:nvPicPr>
        <p:blipFill>
          <a:blip r:embed="rId3"/>
          <a:stretch>
            <a:fillRect/>
          </a:stretch>
        </p:blipFill>
        <p:spPr>
          <a:xfrm>
            <a:off x="4874779" y="1449859"/>
            <a:ext cx="3886199" cy="4356551"/>
          </a:xfrm>
          <a:prstGeom prst="rect">
            <a:avLst/>
          </a:prstGeom>
          <a:ln>
            <a:solidFill>
              <a:srgbClr val="C00000"/>
            </a:solidFill>
          </a:ln>
        </p:spPr>
      </p:pic>
      <p:pic>
        <p:nvPicPr>
          <p:cNvPr id="2" name="Picture 1">
            <a:extLst>
              <a:ext uri="{FF2B5EF4-FFF2-40B4-BE49-F238E27FC236}">
                <a16:creationId xmlns:a16="http://schemas.microsoft.com/office/drawing/2014/main" id="{0D7C84DF-E314-49E6-925A-7473BF380E2B}"/>
              </a:ext>
            </a:extLst>
          </p:cNvPr>
          <p:cNvPicPr>
            <a:picLocks noChangeAspect="1"/>
          </p:cNvPicPr>
          <p:nvPr/>
        </p:nvPicPr>
        <p:blipFill>
          <a:blip r:embed="rId4"/>
          <a:stretch>
            <a:fillRect/>
          </a:stretch>
        </p:blipFill>
        <p:spPr>
          <a:xfrm>
            <a:off x="457200" y="1449859"/>
            <a:ext cx="4114800" cy="4356551"/>
          </a:xfrm>
          <a:prstGeom prst="rect">
            <a:avLst/>
          </a:prstGeom>
          <a:ln>
            <a:solidFill>
              <a:srgbClr val="C00000"/>
            </a:solidFill>
          </a:ln>
        </p:spPr>
      </p:pic>
      <p:sp>
        <p:nvSpPr>
          <p:cNvPr id="10" name="Rectangle 3">
            <a:extLst>
              <a:ext uri="{FF2B5EF4-FFF2-40B4-BE49-F238E27FC236}">
                <a16:creationId xmlns:a16="http://schemas.microsoft.com/office/drawing/2014/main" id="{14D967C6-E522-44BD-B288-832A0F7808A1}"/>
              </a:ext>
            </a:extLst>
          </p:cNvPr>
          <p:cNvSpPr txBox="1">
            <a:spLocks noChangeArrowheads="1"/>
          </p:cNvSpPr>
          <p:nvPr/>
        </p:nvSpPr>
        <p:spPr>
          <a:xfrm>
            <a:off x="450011" y="5853883"/>
            <a:ext cx="3886200" cy="656389"/>
          </a:xfrm>
          <a:prstGeom prst="rect">
            <a:avLst/>
          </a:prstGeom>
        </p:spPr>
        <p:txBody>
          <a:bodyPr>
            <a:normAutofit fontScale="47500" lnSpcReduction="20000"/>
          </a:bodyPr>
          <a:lstStyle>
            <a:lvl1pPr marL="342900" indent="-342900" algn="l" rtl="0" fontAlgn="base">
              <a:spcBef>
                <a:spcPct val="20000"/>
              </a:spcBef>
              <a:spcAft>
                <a:spcPct val="0"/>
              </a:spcAft>
              <a:buClr>
                <a:schemeClr val="accent1"/>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Ø"/>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folHlink"/>
              </a:buClr>
              <a:buChar char="•"/>
              <a:defRPr sz="2000">
                <a:solidFill>
                  <a:schemeClr val="tx1"/>
                </a:solidFill>
                <a:latin typeface="+mn-lt"/>
              </a:defRPr>
            </a:lvl4pPr>
            <a:lvl5pPr marL="20574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5pPr>
            <a:lvl6pPr marL="25146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9pPr>
          </a:lstStyle>
          <a:p>
            <a:pPr eaLnBrk="1" hangingPunct="1"/>
            <a:r>
              <a:rPr lang="en-US" kern="0" dirty="0"/>
              <a:t>Ballot Schedule</a:t>
            </a:r>
          </a:p>
          <a:p>
            <a:pPr lvl="1" eaLnBrk="1" hangingPunct="1"/>
            <a:r>
              <a:rPr lang="en-US" kern="0" dirty="0"/>
              <a:t>September 2019 1</a:t>
            </a:r>
            <a:r>
              <a:rPr lang="en-US" kern="0" baseline="30000" dirty="0"/>
              <a:t>st</a:t>
            </a:r>
            <a:r>
              <a:rPr lang="en-US" kern="0" dirty="0"/>
              <a:t> Ballot</a:t>
            </a:r>
          </a:p>
          <a:p>
            <a:pPr lvl="1" eaLnBrk="1" hangingPunct="1"/>
            <a:r>
              <a:rPr lang="en-US" kern="0" dirty="0"/>
              <a:t>January 2020 Normative Ballot</a:t>
            </a:r>
          </a:p>
          <a:p>
            <a:pPr marL="0" indent="0" eaLnBrk="1" hangingPunct="1">
              <a:buFont typeface="Wingdings" pitchFamily="2" charset="2"/>
              <a:buNone/>
            </a:pPr>
            <a:endParaRPr lang="en-US" kern="0" dirty="0"/>
          </a:p>
          <a:p>
            <a:pPr marL="0" indent="0" eaLnBrk="1" hangingPunct="1">
              <a:buFont typeface="Wingdings" pitchFamily="2" charset="2"/>
              <a:buNone/>
            </a:pPr>
            <a:endParaRPr lang="en-US" kern="0" dirty="0"/>
          </a:p>
        </p:txBody>
      </p:sp>
      <p:sp>
        <p:nvSpPr>
          <p:cNvPr id="11" name="Rectangle 3">
            <a:extLst>
              <a:ext uri="{FF2B5EF4-FFF2-40B4-BE49-F238E27FC236}">
                <a16:creationId xmlns:a16="http://schemas.microsoft.com/office/drawing/2014/main" id="{DD7A7F6B-D813-4690-BDA9-CA8A7785151D}"/>
              </a:ext>
            </a:extLst>
          </p:cNvPr>
          <p:cNvSpPr txBox="1">
            <a:spLocks noChangeArrowheads="1"/>
          </p:cNvSpPr>
          <p:nvPr/>
        </p:nvSpPr>
        <p:spPr>
          <a:xfrm>
            <a:off x="4807791" y="5842085"/>
            <a:ext cx="3886200" cy="656389"/>
          </a:xfrm>
          <a:prstGeom prst="rect">
            <a:avLst/>
          </a:prstGeom>
        </p:spPr>
        <p:txBody>
          <a:bodyPr>
            <a:normAutofit fontScale="47500" lnSpcReduction="20000"/>
          </a:bodyPr>
          <a:lstStyle>
            <a:lvl1pPr marL="342900" indent="-342900" algn="l" rtl="0" fontAlgn="base">
              <a:spcBef>
                <a:spcPct val="20000"/>
              </a:spcBef>
              <a:spcAft>
                <a:spcPct val="0"/>
              </a:spcAft>
              <a:buClr>
                <a:schemeClr val="accent1"/>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Ø"/>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folHlink"/>
              </a:buClr>
              <a:buChar char="•"/>
              <a:defRPr sz="2000">
                <a:solidFill>
                  <a:schemeClr val="tx1"/>
                </a:solidFill>
                <a:latin typeface="+mn-lt"/>
              </a:defRPr>
            </a:lvl4pPr>
            <a:lvl5pPr marL="20574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5pPr>
            <a:lvl6pPr marL="25146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9pPr>
          </a:lstStyle>
          <a:p>
            <a:pPr eaLnBrk="1" hangingPunct="1"/>
            <a:r>
              <a:rPr lang="en-US" kern="0" dirty="0"/>
              <a:t>Ballot Schedule</a:t>
            </a:r>
          </a:p>
          <a:p>
            <a:pPr lvl="1" eaLnBrk="1" hangingPunct="1"/>
            <a:r>
              <a:rPr lang="en-US" kern="0" dirty="0"/>
              <a:t>May 2020 2</a:t>
            </a:r>
            <a:r>
              <a:rPr lang="en-US" kern="0" baseline="30000" dirty="0"/>
              <a:t>nd</a:t>
            </a:r>
            <a:r>
              <a:rPr lang="en-US" kern="0" dirty="0"/>
              <a:t> Ballot</a:t>
            </a:r>
          </a:p>
          <a:p>
            <a:pPr lvl="1" eaLnBrk="1" hangingPunct="1"/>
            <a:r>
              <a:rPr lang="en-US" kern="0" dirty="0"/>
              <a:t>September 2020 Normative Ballot</a:t>
            </a:r>
          </a:p>
          <a:p>
            <a:pPr marL="0" indent="0" eaLnBrk="1" hangingPunct="1">
              <a:buFont typeface="Wingdings" pitchFamily="2" charset="2"/>
              <a:buNone/>
            </a:pPr>
            <a:endParaRPr lang="en-US" kern="0" dirty="0"/>
          </a:p>
          <a:p>
            <a:pPr marL="0" indent="0" eaLnBrk="1" hangingPunct="1">
              <a:buFont typeface="Wingdings" pitchFamily="2" charset="2"/>
              <a:buNone/>
            </a:pPr>
            <a:endParaRPr lang="en-US" kern="0" dirty="0"/>
          </a:p>
        </p:txBody>
      </p:sp>
    </p:spTree>
    <p:extLst>
      <p:ext uri="{BB962C8B-B14F-4D97-AF65-F5344CB8AC3E}">
        <p14:creationId xmlns:p14="http://schemas.microsoft.com/office/powerpoint/2010/main" val="2731313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HL7 v2 IG Development</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26</a:t>
            </a:fld>
            <a:endParaRPr lang="en-US" dirty="0"/>
          </a:p>
        </p:txBody>
      </p:sp>
      <p:pic>
        <p:nvPicPr>
          <p:cNvPr id="2" name="Picture 1">
            <a:extLst>
              <a:ext uri="{FF2B5EF4-FFF2-40B4-BE49-F238E27FC236}">
                <a16:creationId xmlns:a16="http://schemas.microsoft.com/office/drawing/2014/main" id="{392C9245-083D-4EE7-B7AF-D0B7CDF99307}"/>
              </a:ext>
            </a:extLst>
          </p:cNvPr>
          <p:cNvPicPr>
            <a:picLocks noChangeAspect="1"/>
          </p:cNvPicPr>
          <p:nvPr/>
        </p:nvPicPr>
        <p:blipFill>
          <a:blip r:embed="rId3"/>
          <a:stretch>
            <a:fillRect/>
          </a:stretch>
        </p:blipFill>
        <p:spPr>
          <a:xfrm>
            <a:off x="409575" y="1524000"/>
            <a:ext cx="8324850" cy="4879099"/>
          </a:xfrm>
          <a:prstGeom prst="rect">
            <a:avLst/>
          </a:prstGeom>
        </p:spPr>
      </p:pic>
    </p:spTree>
    <p:extLst>
      <p:ext uri="{BB962C8B-B14F-4D97-AF65-F5344CB8AC3E}">
        <p14:creationId xmlns:p14="http://schemas.microsoft.com/office/powerpoint/2010/main" val="98599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HL7 v2 Moving Forward</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27</a:t>
            </a:fld>
            <a:endParaRPr lang="en-US" dirty="0"/>
          </a:p>
        </p:txBody>
      </p:sp>
      <p:pic>
        <p:nvPicPr>
          <p:cNvPr id="3" name="Picture 2">
            <a:extLst>
              <a:ext uri="{FF2B5EF4-FFF2-40B4-BE49-F238E27FC236}">
                <a16:creationId xmlns:a16="http://schemas.microsoft.com/office/drawing/2014/main" id="{E36A3148-6A87-491E-A4D9-B5626BA944FC}"/>
              </a:ext>
            </a:extLst>
          </p:cNvPr>
          <p:cNvPicPr>
            <a:picLocks noChangeAspect="1"/>
          </p:cNvPicPr>
          <p:nvPr/>
        </p:nvPicPr>
        <p:blipFill>
          <a:blip r:embed="rId3"/>
          <a:stretch>
            <a:fillRect/>
          </a:stretch>
        </p:blipFill>
        <p:spPr>
          <a:xfrm>
            <a:off x="457200" y="1487028"/>
            <a:ext cx="8382000" cy="4985632"/>
          </a:xfrm>
          <a:prstGeom prst="rect">
            <a:avLst/>
          </a:prstGeom>
        </p:spPr>
      </p:pic>
    </p:spTree>
    <p:extLst>
      <p:ext uri="{BB962C8B-B14F-4D97-AF65-F5344CB8AC3E}">
        <p14:creationId xmlns:p14="http://schemas.microsoft.com/office/powerpoint/2010/main" val="2777470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Basic Profile-Level Hierarchy</a:t>
            </a:r>
          </a:p>
        </p:txBody>
      </p:sp>
      <p:sp>
        <p:nvSpPr>
          <p:cNvPr id="4" name="Date Placeholder 3"/>
          <p:cNvSpPr>
            <a:spLocks noGrp="1"/>
          </p:cNvSpPr>
          <p:nvPr>
            <p:ph type="dt" sz="half" idx="10"/>
          </p:nvPr>
        </p:nvSpPr>
        <p:spPr>
          <a:xfrm>
            <a:off x="8075501" y="7000477"/>
            <a:ext cx="838200" cy="152400"/>
          </a:xfrm>
        </p:spPr>
        <p:txBody>
          <a:bodyPr/>
          <a:lstStyle/>
          <a:p>
            <a:fld id="{235313DE-39FF-4199-8686-1B682DE047CF}" type="datetime1">
              <a:rPr lang="en-US"/>
              <a:pPr/>
              <a:t>10/18/2019</a:t>
            </a:fld>
            <a:endParaRPr lang="en-US"/>
          </a:p>
        </p:txBody>
      </p:sp>
      <p:sp>
        <p:nvSpPr>
          <p:cNvPr id="38" name="Slide Number Placeholder 4"/>
          <p:cNvSpPr>
            <a:spLocks noGrp="1"/>
          </p:cNvSpPr>
          <p:nvPr>
            <p:ph type="sldNum" sz="quarter" idx="11"/>
          </p:nvPr>
        </p:nvSpPr>
        <p:spPr>
          <a:xfrm>
            <a:off x="4343400" y="6534150"/>
            <a:ext cx="533400" cy="476250"/>
          </a:xfrm>
        </p:spPr>
        <p:txBody>
          <a:bodyPr/>
          <a:lstStyle/>
          <a:p>
            <a:fld id="{64C44300-96F5-4E68-AEBC-759F83B9379E}" type="slidenum">
              <a:rPr lang="en-US"/>
              <a:pPr/>
              <a:t>28</a:t>
            </a:fld>
            <a:endParaRPr lang="en-US" dirty="0"/>
          </a:p>
        </p:txBody>
      </p:sp>
      <p:sp>
        <p:nvSpPr>
          <p:cNvPr id="39" name="Date Placeholder 3"/>
          <p:cNvSpPr txBox="1">
            <a:spLocks/>
          </p:cNvSpPr>
          <p:nvPr/>
        </p:nvSpPr>
        <p:spPr bwMode="auto">
          <a:xfrm>
            <a:off x="8077200" y="6629400"/>
            <a:ext cx="8382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6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35313DE-39FF-4199-8686-1B682DE047CF}" type="datetime1">
              <a:rPr lang="en-US" smtClean="0"/>
              <a:pPr/>
              <a:t>10/18/2019</a:t>
            </a:fld>
            <a:endParaRPr lang="en-US" dirty="0"/>
          </a:p>
        </p:txBody>
      </p:sp>
      <p:pic>
        <p:nvPicPr>
          <p:cNvPr id="8" name="Picture 7">
            <a:extLst>
              <a:ext uri="{FF2B5EF4-FFF2-40B4-BE49-F238E27FC236}">
                <a16:creationId xmlns:a16="http://schemas.microsoft.com/office/drawing/2014/main" id="{35F9BAC0-CAC0-4768-B790-F0A4186684EA}"/>
              </a:ext>
            </a:extLst>
          </p:cNvPr>
          <p:cNvPicPr/>
          <p:nvPr/>
        </p:nvPicPr>
        <p:blipFill>
          <a:blip r:embed="rId3" cstate="print"/>
          <a:stretch>
            <a:fillRect/>
          </a:stretch>
        </p:blipFill>
        <p:spPr>
          <a:xfrm>
            <a:off x="458470" y="1479615"/>
            <a:ext cx="8304530" cy="5054535"/>
          </a:xfrm>
          <a:prstGeom prst="rect">
            <a:avLst/>
          </a:prstGeom>
        </p:spPr>
      </p:pic>
    </p:spTree>
    <p:extLst>
      <p:ext uri="{BB962C8B-B14F-4D97-AF65-F5344CB8AC3E}">
        <p14:creationId xmlns:p14="http://schemas.microsoft.com/office/powerpoint/2010/main" val="3327764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U.S. Immunization Profiles</a:t>
            </a:r>
          </a:p>
        </p:txBody>
      </p:sp>
      <p:sp>
        <p:nvSpPr>
          <p:cNvPr id="4" name="Date Placeholder 3"/>
          <p:cNvSpPr>
            <a:spLocks noGrp="1"/>
          </p:cNvSpPr>
          <p:nvPr>
            <p:ph type="dt" sz="half" idx="10"/>
          </p:nvPr>
        </p:nvSpPr>
        <p:spPr>
          <a:xfrm>
            <a:off x="8075501" y="7000477"/>
            <a:ext cx="838200" cy="152400"/>
          </a:xfrm>
        </p:spPr>
        <p:txBody>
          <a:bodyPr/>
          <a:lstStyle/>
          <a:p>
            <a:fld id="{235313DE-39FF-4199-8686-1B682DE047CF}" type="datetime1">
              <a:rPr lang="en-US"/>
              <a:pPr/>
              <a:t>10/18/2019</a:t>
            </a:fld>
            <a:endParaRPr lang="en-US"/>
          </a:p>
        </p:txBody>
      </p:sp>
      <p:sp>
        <p:nvSpPr>
          <p:cNvPr id="38" name="Slide Number Placeholder 4"/>
          <p:cNvSpPr>
            <a:spLocks noGrp="1"/>
          </p:cNvSpPr>
          <p:nvPr>
            <p:ph type="sldNum" sz="quarter" idx="11"/>
          </p:nvPr>
        </p:nvSpPr>
        <p:spPr>
          <a:xfrm>
            <a:off x="4343400" y="6534150"/>
            <a:ext cx="533400" cy="476250"/>
          </a:xfrm>
        </p:spPr>
        <p:txBody>
          <a:bodyPr/>
          <a:lstStyle/>
          <a:p>
            <a:fld id="{64C44300-96F5-4E68-AEBC-759F83B9379E}" type="slidenum">
              <a:rPr lang="en-US"/>
              <a:pPr/>
              <a:t>29</a:t>
            </a:fld>
            <a:endParaRPr lang="en-US" dirty="0"/>
          </a:p>
        </p:txBody>
      </p:sp>
      <p:sp>
        <p:nvSpPr>
          <p:cNvPr id="39" name="Date Placeholder 3"/>
          <p:cNvSpPr txBox="1">
            <a:spLocks/>
          </p:cNvSpPr>
          <p:nvPr/>
        </p:nvSpPr>
        <p:spPr bwMode="auto">
          <a:xfrm>
            <a:off x="8077200" y="6629400"/>
            <a:ext cx="8382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6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35313DE-39FF-4199-8686-1B682DE047CF}" type="datetime1">
              <a:rPr lang="en-US" smtClean="0"/>
              <a:pPr/>
              <a:t>10/18/2019</a:t>
            </a:fld>
            <a:endParaRPr lang="en-US" dirty="0"/>
          </a:p>
        </p:txBody>
      </p:sp>
      <p:pic>
        <p:nvPicPr>
          <p:cNvPr id="2" name="Picture 1">
            <a:extLst>
              <a:ext uri="{FF2B5EF4-FFF2-40B4-BE49-F238E27FC236}">
                <a16:creationId xmlns:a16="http://schemas.microsoft.com/office/drawing/2014/main" id="{1656C07A-7EDB-4EAA-8633-5A9A25437A86}"/>
              </a:ext>
            </a:extLst>
          </p:cNvPr>
          <p:cNvPicPr>
            <a:picLocks noChangeAspect="1"/>
          </p:cNvPicPr>
          <p:nvPr/>
        </p:nvPicPr>
        <p:blipFill>
          <a:blip r:embed="rId3"/>
          <a:stretch>
            <a:fillRect/>
          </a:stretch>
        </p:blipFill>
        <p:spPr>
          <a:xfrm>
            <a:off x="457200" y="1434170"/>
            <a:ext cx="8305800" cy="5085892"/>
          </a:xfrm>
          <a:prstGeom prst="rect">
            <a:avLst/>
          </a:prstGeom>
        </p:spPr>
      </p:pic>
    </p:spTree>
    <p:extLst>
      <p:ext uri="{BB962C8B-B14F-4D97-AF65-F5344CB8AC3E}">
        <p14:creationId xmlns:p14="http://schemas.microsoft.com/office/powerpoint/2010/main" val="1001173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Speaker</a:t>
            </a:r>
          </a:p>
        </p:txBody>
      </p:sp>
      <p:sp>
        <p:nvSpPr>
          <p:cNvPr id="8195" name="Rectangle 3"/>
          <p:cNvSpPr>
            <a:spLocks noGrp="1" noChangeArrowheads="1"/>
          </p:cNvSpPr>
          <p:nvPr>
            <p:ph idx="1"/>
          </p:nvPr>
        </p:nvSpPr>
        <p:spPr>
          <a:xfrm>
            <a:off x="381000" y="1447801"/>
            <a:ext cx="8382000" cy="4990284"/>
          </a:xfrm>
        </p:spPr>
        <p:txBody>
          <a:bodyPr/>
          <a:lstStyle/>
          <a:p>
            <a:r>
              <a:rPr lang="en-US" dirty="0"/>
              <a:t>Robert Snelick</a:t>
            </a:r>
          </a:p>
          <a:p>
            <a:pPr lvl="1"/>
            <a:r>
              <a:rPr lang="en-US" dirty="0"/>
              <a:t>Project Manager and System Architect - National Institute of Standards and Technology (NIST)</a:t>
            </a:r>
          </a:p>
          <a:p>
            <a:pPr lvl="1"/>
            <a:r>
              <a:rPr lang="en-US" dirty="0"/>
              <a:t>Co-chair – HL7 Conformance Working Group</a:t>
            </a:r>
          </a:p>
          <a:p>
            <a:pPr lvl="1"/>
            <a:r>
              <a:rPr lang="en-US" dirty="0"/>
              <a:t>Architect and lead of the NIST Testing Infrastructure for conformance test tools including those for the CDC, IHE, and ONC Certification</a:t>
            </a:r>
          </a:p>
          <a:p>
            <a:pPr lvl="1"/>
            <a:r>
              <a:rPr lang="en-US" dirty="0"/>
              <a:t>Co-author – </a:t>
            </a:r>
            <a:r>
              <a:rPr lang="en-US" i="1" dirty="0"/>
              <a:t>Healthcare Interoperability    Standards Compliance Handbook</a:t>
            </a:r>
            <a:r>
              <a:rPr lang="en-US" dirty="0"/>
              <a:t>,             Springer 2016</a:t>
            </a:r>
          </a:p>
          <a:p>
            <a:pPr lvl="1"/>
            <a:r>
              <a:rPr lang="en-US" dirty="0"/>
              <a:t>robert.snelick@nist.gov</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3</a:t>
            </a:fld>
            <a:endParaRPr lang="en-US" dirty="0"/>
          </a:p>
        </p:txBody>
      </p:sp>
      <p:pic>
        <p:nvPicPr>
          <p:cNvPr id="2" name="Picture 1">
            <a:extLst>
              <a:ext uri="{FF2B5EF4-FFF2-40B4-BE49-F238E27FC236}">
                <a16:creationId xmlns:a16="http://schemas.microsoft.com/office/drawing/2014/main" id="{D5AD609C-E653-4531-9021-A9D1A00E0650}"/>
              </a:ext>
            </a:extLst>
          </p:cNvPr>
          <p:cNvPicPr>
            <a:picLocks noChangeAspect="1"/>
          </p:cNvPicPr>
          <p:nvPr/>
        </p:nvPicPr>
        <p:blipFill>
          <a:blip r:embed="rId3"/>
          <a:stretch>
            <a:fillRect/>
          </a:stretch>
        </p:blipFill>
        <p:spPr>
          <a:xfrm>
            <a:off x="7391400" y="4609317"/>
            <a:ext cx="1252538" cy="1863343"/>
          </a:xfrm>
          <a:prstGeom prst="rect">
            <a:avLst/>
          </a:prstGeom>
        </p:spPr>
      </p:pic>
    </p:spTree>
    <p:extLst>
      <p:ext uri="{BB962C8B-B14F-4D97-AF65-F5344CB8AC3E}">
        <p14:creationId xmlns:p14="http://schemas.microsoft.com/office/powerpoint/2010/main" val="2271295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HL7 v2 Profile Spectrum</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30</a:t>
            </a:fld>
            <a:endParaRPr lang="en-US" dirty="0"/>
          </a:p>
        </p:txBody>
      </p:sp>
      <p:pic>
        <p:nvPicPr>
          <p:cNvPr id="6" name="Picture 5">
            <a:extLst>
              <a:ext uri="{FF2B5EF4-FFF2-40B4-BE49-F238E27FC236}">
                <a16:creationId xmlns:a16="http://schemas.microsoft.com/office/drawing/2014/main" id="{E087E6B9-D718-4793-95C0-67566167AB27}"/>
              </a:ext>
            </a:extLst>
          </p:cNvPr>
          <p:cNvPicPr/>
          <p:nvPr/>
        </p:nvPicPr>
        <p:blipFill>
          <a:blip r:embed="rId3" cstate="print"/>
          <a:stretch>
            <a:fillRect/>
          </a:stretch>
        </p:blipFill>
        <p:spPr>
          <a:xfrm>
            <a:off x="419100" y="1819443"/>
            <a:ext cx="8305800" cy="4038600"/>
          </a:xfrm>
          <a:prstGeom prst="rect">
            <a:avLst/>
          </a:prstGeom>
        </p:spPr>
      </p:pic>
    </p:spTree>
    <p:extLst>
      <p:ext uri="{BB962C8B-B14F-4D97-AF65-F5344CB8AC3E}">
        <p14:creationId xmlns:p14="http://schemas.microsoft.com/office/powerpoint/2010/main" val="1603634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IGs in the Context of use</a:t>
            </a:r>
          </a:p>
        </p:txBody>
      </p:sp>
      <p:sp>
        <p:nvSpPr>
          <p:cNvPr id="4" name="Date Placeholder 3"/>
          <p:cNvSpPr>
            <a:spLocks noGrp="1"/>
          </p:cNvSpPr>
          <p:nvPr>
            <p:ph type="dt" sz="half" idx="10"/>
          </p:nvPr>
        </p:nvSpPr>
        <p:spPr>
          <a:xfrm>
            <a:off x="8075501" y="7000477"/>
            <a:ext cx="838200" cy="152400"/>
          </a:xfrm>
        </p:spPr>
        <p:txBody>
          <a:bodyPr/>
          <a:lstStyle/>
          <a:p>
            <a:fld id="{235313DE-39FF-4199-8686-1B682DE047CF}" type="datetime1">
              <a:rPr lang="en-US"/>
              <a:pPr/>
              <a:t>10/18/2019</a:t>
            </a:fld>
            <a:endParaRPr lang="en-US"/>
          </a:p>
        </p:txBody>
      </p:sp>
      <p:sp>
        <p:nvSpPr>
          <p:cNvPr id="38" name="Slide Number Placeholder 4"/>
          <p:cNvSpPr>
            <a:spLocks noGrp="1"/>
          </p:cNvSpPr>
          <p:nvPr>
            <p:ph type="sldNum" sz="quarter" idx="11"/>
          </p:nvPr>
        </p:nvSpPr>
        <p:spPr>
          <a:xfrm>
            <a:off x="4343400" y="6534150"/>
            <a:ext cx="533400" cy="476250"/>
          </a:xfrm>
        </p:spPr>
        <p:txBody>
          <a:bodyPr/>
          <a:lstStyle/>
          <a:p>
            <a:fld id="{64C44300-96F5-4E68-AEBC-759F83B9379E}" type="slidenum">
              <a:rPr lang="en-US"/>
              <a:pPr/>
              <a:t>31</a:t>
            </a:fld>
            <a:endParaRPr lang="en-US" dirty="0"/>
          </a:p>
        </p:txBody>
      </p:sp>
      <p:sp>
        <p:nvSpPr>
          <p:cNvPr id="39" name="Date Placeholder 3"/>
          <p:cNvSpPr txBox="1">
            <a:spLocks/>
          </p:cNvSpPr>
          <p:nvPr/>
        </p:nvSpPr>
        <p:spPr bwMode="auto">
          <a:xfrm>
            <a:off x="8077200" y="6629400"/>
            <a:ext cx="8382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6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35313DE-39FF-4199-8686-1B682DE047CF}" type="datetime1">
              <a:rPr lang="en-US" smtClean="0"/>
              <a:pPr/>
              <a:t>10/18/2019</a:t>
            </a:fld>
            <a:endParaRPr lang="en-US" dirty="0"/>
          </a:p>
        </p:txBody>
      </p:sp>
      <p:pic>
        <p:nvPicPr>
          <p:cNvPr id="7" name="Picture 6">
            <a:extLst>
              <a:ext uri="{FF2B5EF4-FFF2-40B4-BE49-F238E27FC236}">
                <a16:creationId xmlns:a16="http://schemas.microsoft.com/office/drawing/2014/main" id="{BF56D4AB-8ABF-4E51-A8D5-50F2A3776A73}"/>
              </a:ext>
            </a:extLst>
          </p:cNvPr>
          <p:cNvPicPr/>
          <p:nvPr/>
        </p:nvPicPr>
        <p:blipFill>
          <a:blip r:embed="rId3" cstate="print"/>
          <a:stretch>
            <a:fillRect/>
          </a:stretch>
        </p:blipFill>
        <p:spPr>
          <a:xfrm>
            <a:off x="381000" y="1447800"/>
            <a:ext cx="8458200" cy="5024860"/>
          </a:xfrm>
          <a:prstGeom prst="rect">
            <a:avLst/>
          </a:prstGeom>
        </p:spPr>
      </p:pic>
    </p:spTree>
    <p:extLst>
      <p:ext uri="{BB962C8B-B14F-4D97-AF65-F5344CB8AC3E}">
        <p14:creationId xmlns:p14="http://schemas.microsoft.com/office/powerpoint/2010/main" val="630281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82918"/>
            <a:ext cx="8382000" cy="822325"/>
          </a:xfrm>
        </p:spPr>
        <p:txBody>
          <a:bodyPr/>
          <a:lstStyle/>
          <a:p>
            <a:r>
              <a:rPr lang="en-US" sz="3600" dirty="0"/>
              <a:t>Non-conformity Case Studies</a:t>
            </a:r>
          </a:p>
        </p:txBody>
      </p:sp>
      <p:sp>
        <p:nvSpPr>
          <p:cNvPr id="8195" name="Rectangle 3"/>
          <p:cNvSpPr>
            <a:spLocks noGrp="1" noChangeArrowheads="1"/>
          </p:cNvSpPr>
          <p:nvPr>
            <p:ph idx="1"/>
          </p:nvPr>
        </p:nvSpPr>
        <p:spPr>
          <a:xfrm>
            <a:off x="381000" y="1676400"/>
            <a:ext cx="8458200" cy="4800600"/>
          </a:xfrm>
        </p:spPr>
        <p:txBody>
          <a:bodyPr>
            <a:normAutofit fontScale="92500" lnSpcReduction="20000"/>
          </a:bodyPr>
          <a:lstStyle/>
          <a:p>
            <a:r>
              <a:rPr lang="en-US" dirty="0"/>
              <a:t>Case 1: Missing Set ID in the PID segment</a:t>
            </a:r>
          </a:p>
          <a:p>
            <a:pPr lvl="1"/>
            <a:r>
              <a:rPr lang="en-US" dirty="0"/>
              <a:t>Process entirely, report informational exception</a:t>
            </a:r>
          </a:p>
          <a:p>
            <a:r>
              <a:rPr lang="en-US" dirty="0"/>
              <a:t>Case 2: Missing vaccine code (in the RXA segment) in the 2</a:t>
            </a:r>
            <a:r>
              <a:rPr lang="en-US" baseline="30000" dirty="0"/>
              <a:t>nd</a:t>
            </a:r>
            <a:r>
              <a:rPr lang="en-US" dirty="0"/>
              <a:t> of 3 vaccine groups</a:t>
            </a:r>
          </a:p>
          <a:p>
            <a:pPr lvl="1"/>
            <a:r>
              <a:rPr lang="en-US" dirty="0"/>
              <a:t>Process the 2 other valid groups, report error exception</a:t>
            </a:r>
          </a:p>
          <a:p>
            <a:r>
              <a:rPr lang="en-US" dirty="0"/>
              <a:t>Case 3: Missing patient name and identifier in the PID segment (and any other ID information)</a:t>
            </a:r>
          </a:p>
          <a:p>
            <a:pPr lvl="1"/>
            <a:r>
              <a:rPr lang="en-US" dirty="0"/>
              <a:t>Don’t process message, report error/reject exception</a:t>
            </a:r>
          </a:p>
          <a:p>
            <a:r>
              <a:rPr lang="en-US" dirty="0">
                <a:solidFill>
                  <a:schemeClr val="accent5">
                    <a:lumMod val="50000"/>
                  </a:schemeClr>
                </a:solidFill>
              </a:rPr>
              <a:t>Non-conformity should not prevent the exchange and processing of useful information, in fact, not processing in many cases is the wrong response to non-conformities</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32</a:t>
            </a:fld>
            <a:endParaRPr lang="en-US"/>
          </a:p>
        </p:txBody>
      </p:sp>
    </p:spTree>
    <p:extLst>
      <p:ext uri="{BB962C8B-B14F-4D97-AF65-F5344CB8AC3E}">
        <p14:creationId xmlns:p14="http://schemas.microsoft.com/office/powerpoint/2010/main" val="2935146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9200" y="838200"/>
            <a:ext cx="6781800" cy="2559050"/>
          </a:xfrm>
        </p:spPr>
        <p:txBody>
          <a:bodyPr/>
          <a:lstStyle/>
          <a:p>
            <a:r>
              <a:rPr lang="en-US" dirty="0"/>
              <a:t>Conformance Constructs for Applying Constraints</a:t>
            </a:r>
          </a:p>
        </p:txBody>
      </p:sp>
    </p:spTree>
    <p:extLst>
      <p:ext uri="{BB962C8B-B14F-4D97-AF65-F5344CB8AC3E}">
        <p14:creationId xmlns:p14="http://schemas.microsoft.com/office/powerpoint/2010/main" val="3762004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82918"/>
            <a:ext cx="8153400" cy="822325"/>
          </a:xfrm>
        </p:spPr>
        <p:txBody>
          <a:bodyPr/>
          <a:lstStyle/>
          <a:p>
            <a:r>
              <a:rPr lang="en-US" dirty="0"/>
              <a:t>Conformance Constructs</a:t>
            </a:r>
          </a:p>
        </p:txBody>
      </p:sp>
      <p:sp>
        <p:nvSpPr>
          <p:cNvPr id="8195" name="Rectangle 3"/>
          <p:cNvSpPr>
            <a:spLocks noGrp="1" noChangeArrowheads="1"/>
          </p:cNvSpPr>
          <p:nvPr>
            <p:ph idx="1"/>
          </p:nvPr>
        </p:nvSpPr>
        <p:spPr>
          <a:xfrm>
            <a:off x="304800" y="1524000"/>
            <a:ext cx="8686800" cy="4953000"/>
          </a:xfrm>
        </p:spPr>
        <p:txBody>
          <a:bodyPr>
            <a:normAutofit fontScale="92500"/>
          </a:bodyPr>
          <a:lstStyle/>
          <a:p>
            <a:r>
              <a:rPr lang="en-US" dirty="0">
                <a:solidFill>
                  <a:schemeClr val="accent5">
                    <a:lumMod val="50000"/>
                  </a:schemeClr>
                </a:solidFill>
              </a:rPr>
              <a:t>A means in which to formally, unambiguously, and consistently define requirements (constraints)</a:t>
            </a:r>
          </a:p>
          <a:p>
            <a:r>
              <a:rPr lang="en-US" dirty="0"/>
              <a:t>Constructs provide a formal (“structured”) mechanism for specifying requirements</a:t>
            </a:r>
          </a:p>
          <a:p>
            <a:r>
              <a:rPr lang="en-US" dirty="0"/>
              <a:t>Provides a shorthand notation for expressing explicit statements of requirements</a:t>
            </a:r>
          </a:p>
          <a:p>
            <a:r>
              <a:rPr lang="en-US" dirty="0"/>
              <a:t>Key mechanism used for constraining a standard for a specific use case (= profiling)</a:t>
            </a:r>
          </a:p>
          <a:p>
            <a:r>
              <a:rPr lang="en-US" dirty="0"/>
              <a:t>The “richness” of conformance constructs varies across standards—v2 has a “rich” set</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34</a:t>
            </a:fld>
            <a:endParaRPr lang="en-US"/>
          </a:p>
        </p:txBody>
      </p:sp>
    </p:spTree>
    <p:extLst>
      <p:ext uri="{BB962C8B-B14F-4D97-AF65-F5344CB8AC3E}">
        <p14:creationId xmlns:p14="http://schemas.microsoft.com/office/powerpoint/2010/main" val="1448534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Conformance Constructs</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pic>
        <p:nvPicPr>
          <p:cNvPr id="13" name="Picture 12">
            <a:extLst>
              <a:ext uri="{FF2B5EF4-FFF2-40B4-BE49-F238E27FC236}">
                <a16:creationId xmlns:a16="http://schemas.microsoft.com/office/drawing/2014/main" id="{CC71F37C-53D1-438B-A1E3-2F0314346518}"/>
              </a:ext>
            </a:extLst>
          </p:cNvPr>
          <p:cNvPicPr>
            <a:picLocks noChangeAspect="1"/>
          </p:cNvPicPr>
          <p:nvPr/>
        </p:nvPicPr>
        <p:blipFill>
          <a:blip r:embed="rId3"/>
          <a:stretch>
            <a:fillRect/>
          </a:stretch>
        </p:blipFill>
        <p:spPr>
          <a:xfrm>
            <a:off x="609600" y="1458918"/>
            <a:ext cx="7772400" cy="5032792"/>
          </a:xfrm>
          <a:prstGeom prst="rect">
            <a:avLst/>
          </a:prstGeom>
        </p:spPr>
      </p:pic>
    </p:spTree>
    <p:extLst>
      <p:ext uri="{BB962C8B-B14F-4D97-AF65-F5344CB8AC3E}">
        <p14:creationId xmlns:p14="http://schemas.microsoft.com/office/powerpoint/2010/main" val="1610274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Applying Constraints Rules</a:t>
            </a:r>
          </a:p>
        </p:txBody>
      </p:sp>
      <p:sp>
        <p:nvSpPr>
          <p:cNvPr id="8195" name="Rectangle 3"/>
          <p:cNvSpPr>
            <a:spLocks noGrp="1" noChangeArrowheads="1"/>
          </p:cNvSpPr>
          <p:nvPr>
            <p:ph idx="1"/>
          </p:nvPr>
        </p:nvSpPr>
        <p:spPr>
          <a:xfrm>
            <a:off x="419100" y="1704974"/>
            <a:ext cx="8267700" cy="1998345"/>
          </a:xfrm>
        </p:spPr>
        <p:txBody>
          <a:bodyPr>
            <a:normAutofit fontScale="70000" lnSpcReduction="20000"/>
          </a:bodyPr>
          <a:lstStyle/>
          <a:p>
            <a:r>
              <a:rPr lang="en-US" dirty="0">
                <a:solidFill>
                  <a:schemeClr val="accent4"/>
                </a:solidFill>
              </a:rPr>
              <a:t>Constraints are applied using the conformance constructs</a:t>
            </a:r>
          </a:p>
          <a:p>
            <a:r>
              <a:rPr lang="en-US" dirty="0">
                <a:solidFill>
                  <a:schemeClr val="accent4"/>
                </a:solidFill>
              </a:rPr>
              <a:t>Must follow Compliance rules</a:t>
            </a:r>
          </a:p>
          <a:p>
            <a:r>
              <a:rPr lang="en-US" dirty="0">
                <a:solidFill>
                  <a:schemeClr val="accent4"/>
                </a:solidFill>
              </a:rPr>
              <a:t>Constraints can only be “tightened”, not “loosened”</a:t>
            </a:r>
          </a:p>
          <a:p>
            <a:r>
              <a:rPr lang="en-US" dirty="0">
                <a:solidFill>
                  <a:schemeClr val="accent4"/>
                </a:solidFill>
              </a:rPr>
              <a:t>Provides detailed requirements for data elements necessary for the use case</a:t>
            </a:r>
          </a:p>
          <a:p>
            <a:r>
              <a:rPr lang="en-US" dirty="0">
                <a:solidFill>
                  <a:schemeClr val="accent4"/>
                </a:solidFill>
              </a:rPr>
              <a:t>Eliminate data elements not pertinent to use case </a:t>
            </a:r>
          </a:p>
          <a:p>
            <a:pPr marL="0" indent="0">
              <a:buNone/>
            </a:pPr>
            <a:endParaRPr lang="en-US" dirty="0">
              <a:solidFill>
                <a:schemeClr val="accent4"/>
              </a:solidFill>
            </a:endParaRP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36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444011889"/>
              </p:ext>
            </p:extLst>
          </p:nvPr>
        </p:nvGraphicFramePr>
        <p:xfrm>
          <a:off x="1524000" y="4430045"/>
          <a:ext cx="5943600" cy="1493520"/>
        </p:xfrm>
        <a:graphic>
          <a:graphicData uri="http://schemas.openxmlformats.org/drawingml/2006/table">
            <a:tbl>
              <a:tblPr firstRow="1" firstCol="1" bandRow="1"/>
              <a:tblGrid>
                <a:gridCol w="1143000">
                  <a:extLst>
                    <a:ext uri="{9D8B030D-6E8A-4147-A177-3AD203B41FA5}">
                      <a16:colId xmlns:a16="http://schemas.microsoft.com/office/drawing/2014/main" val="3520951525"/>
                    </a:ext>
                  </a:extLst>
                </a:gridCol>
                <a:gridCol w="1143000">
                  <a:extLst>
                    <a:ext uri="{9D8B030D-6E8A-4147-A177-3AD203B41FA5}">
                      <a16:colId xmlns:a16="http://schemas.microsoft.com/office/drawing/2014/main" val="3963294122"/>
                    </a:ext>
                  </a:extLst>
                </a:gridCol>
                <a:gridCol w="1752600">
                  <a:extLst>
                    <a:ext uri="{9D8B030D-6E8A-4147-A177-3AD203B41FA5}">
                      <a16:colId xmlns:a16="http://schemas.microsoft.com/office/drawing/2014/main" val="2255676628"/>
                    </a:ext>
                  </a:extLst>
                </a:gridCol>
                <a:gridCol w="1905000">
                  <a:extLst>
                    <a:ext uri="{9D8B030D-6E8A-4147-A177-3AD203B41FA5}">
                      <a16:colId xmlns:a16="http://schemas.microsoft.com/office/drawing/2014/main" val="2745854155"/>
                    </a:ext>
                  </a:extLst>
                </a:gridCol>
              </a:tblGrid>
              <a:tr h="0">
                <a:tc>
                  <a:txBody>
                    <a:bodyPr/>
                    <a:lstStyle/>
                    <a:p>
                      <a:pPr marL="0" marR="0" algn="ctr">
                        <a:spcBef>
                          <a:spcPts val="0"/>
                        </a:spcBef>
                        <a:spcAft>
                          <a:spcPts val="60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Type</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ctr">
                        <a:spcBef>
                          <a:spcPts val="0"/>
                        </a:spcBef>
                        <a:spcAft>
                          <a:spcPts val="60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Compliant?</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ctr">
                        <a:spcBef>
                          <a:spcPts val="0"/>
                        </a:spcBef>
                        <a:spcAft>
                          <a:spcPts val="60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Example</a:t>
                      </a:r>
                      <a:r>
                        <a:rPr lang="en-US" sz="1400" b="1" baseline="0" dirty="0">
                          <a:solidFill>
                            <a:schemeClr val="bg1"/>
                          </a:solidFill>
                          <a:effectLst/>
                          <a:latin typeface="+mn-lt"/>
                          <a:ea typeface="Times New Roman" panose="02020603050405020304" pitchFamily="18" charset="0"/>
                          <a:cs typeface="Times New Roman" panose="02020603050405020304" pitchFamily="18" charset="0"/>
                        </a:rPr>
                        <a:t> 1</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ctr">
                        <a:spcBef>
                          <a:spcPts val="0"/>
                        </a:spcBef>
                        <a:spcAft>
                          <a:spcPts val="60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Example</a:t>
                      </a:r>
                      <a:r>
                        <a:rPr lang="en-US" sz="1400" b="1" baseline="0" dirty="0">
                          <a:solidFill>
                            <a:schemeClr val="bg1"/>
                          </a:solidFill>
                          <a:effectLst/>
                          <a:latin typeface="+mn-lt"/>
                          <a:ea typeface="Times New Roman" panose="02020603050405020304" pitchFamily="18" charset="0"/>
                          <a:cs typeface="Times New Roman" panose="02020603050405020304" pitchFamily="18" charset="0"/>
                        </a:rPr>
                        <a:t> 2</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622029706"/>
                  </a:ext>
                </a:extLst>
              </a:tr>
              <a:tr h="0">
                <a:tc>
                  <a:txBody>
                    <a:bodyPr/>
                    <a:lstStyle/>
                    <a:p>
                      <a:pPr marL="0" marR="0" algn="l">
                        <a:spcBef>
                          <a:spcPts val="0"/>
                        </a:spcBef>
                        <a:spcAft>
                          <a:spcPts val="60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Usage</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Yes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O </a:t>
                      </a:r>
                      <a:r>
                        <a:rPr lang="en-US" sz="1400" dirty="0">
                          <a:effectLst/>
                          <a:latin typeface="+mn-lt"/>
                          <a:ea typeface="Times New Roman" panose="02020603050405020304" pitchFamily="18" charset="0"/>
                          <a:cs typeface="Times New Roman" panose="02020603050405020304" pitchFamily="18" charset="0"/>
                          <a:sym typeface="Wingdings" panose="05000000000000000000" pitchFamily="2" charset="2"/>
                        </a:rPr>
                        <a:t> R</a:t>
                      </a:r>
                      <a:endParaRPr lang="en-US" sz="1400" dirty="0">
                        <a:effectLst/>
                        <a:latin typeface="+mn-lt"/>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 RE </a:t>
                      </a:r>
                      <a:r>
                        <a:rPr lang="en-US" sz="1400" dirty="0">
                          <a:effectLst/>
                          <a:latin typeface="+mn-lt"/>
                          <a:ea typeface="Times New Roman" panose="02020603050405020304" pitchFamily="18" charset="0"/>
                          <a:cs typeface="Times New Roman" panose="02020603050405020304" pitchFamily="18" charset="0"/>
                          <a:sym typeface="Wingdings" panose="05000000000000000000" pitchFamily="2" charset="2"/>
                        </a:rPr>
                        <a:t> R</a:t>
                      </a:r>
                      <a:endParaRPr lang="en-US" sz="1400" dirty="0">
                        <a:effectLst/>
                        <a:latin typeface="+mn-lt"/>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452978"/>
                  </a:ext>
                </a:extLst>
              </a:tr>
              <a:tr h="0">
                <a:tc>
                  <a:txBody>
                    <a:bodyPr/>
                    <a:lstStyle/>
                    <a:p>
                      <a:pPr marL="0" marR="0" algn="l">
                        <a:spcBef>
                          <a:spcPts val="0"/>
                        </a:spcBef>
                        <a:spcAft>
                          <a:spcPts val="60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Usage</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No</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R </a:t>
                      </a:r>
                      <a:r>
                        <a:rPr lang="en-US" sz="1400" dirty="0">
                          <a:effectLst/>
                          <a:latin typeface="+mn-lt"/>
                          <a:ea typeface="Times New Roman" panose="02020603050405020304" pitchFamily="18" charset="0"/>
                          <a:cs typeface="Times New Roman" panose="02020603050405020304" pitchFamily="18" charset="0"/>
                          <a:sym typeface="Wingdings" panose="05000000000000000000" pitchFamily="2" charset="2"/>
                        </a:rPr>
                        <a:t> X</a:t>
                      </a:r>
                      <a:endParaRPr lang="en-US" sz="1400" dirty="0">
                        <a:effectLst/>
                        <a:latin typeface="+mn-lt"/>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 R </a:t>
                      </a:r>
                      <a:r>
                        <a:rPr lang="en-US" sz="1400" dirty="0">
                          <a:effectLst/>
                          <a:latin typeface="+mn-lt"/>
                          <a:ea typeface="Times New Roman" panose="02020603050405020304" pitchFamily="18" charset="0"/>
                          <a:cs typeface="Times New Roman" panose="02020603050405020304" pitchFamily="18" charset="0"/>
                          <a:sym typeface="Wingdings" panose="05000000000000000000" pitchFamily="2" charset="2"/>
                        </a:rPr>
                        <a:t> RE</a:t>
                      </a:r>
                      <a:endParaRPr lang="en-US" sz="1400" dirty="0">
                        <a:effectLst/>
                        <a:latin typeface="+mn-lt"/>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3293906422"/>
                  </a:ext>
                </a:extLst>
              </a:tr>
              <a:tr h="0">
                <a:tc>
                  <a:txBody>
                    <a:bodyPr/>
                    <a:lstStyle/>
                    <a:p>
                      <a:pPr marL="0" marR="0" algn="l">
                        <a:spcBef>
                          <a:spcPts val="0"/>
                        </a:spcBef>
                        <a:spcAft>
                          <a:spcPts val="60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Explicit</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Yes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MAY </a:t>
                      </a:r>
                      <a:r>
                        <a:rPr lang="en-US" sz="1400" dirty="0">
                          <a:effectLst/>
                          <a:latin typeface="+mn-lt"/>
                          <a:ea typeface="Times New Roman" panose="02020603050405020304" pitchFamily="18" charset="0"/>
                          <a:cs typeface="Times New Roman" panose="02020603050405020304" pitchFamily="18" charset="0"/>
                          <a:sym typeface="Wingdings" panose="05000000000000000000" pitchFamily="2" charset="2"/>
                        </a:rPr>
                        <a:t> SHALL</a:t>
                      </a:r>
                      <a:endParaRPr lang="en-US" sz="1400" dirty="0">
                        <a:effectLst/>
                        <a:latin typeface="+mn-lt"/>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SHOULD </a:t>
                      </a:r>
                      <a:r>
                        <a:rPr lang="en-US" sz="1400" dirty="0">
                          <a:effectLst/>
                          <a:latin typeface="+mn-lt"/>
                          <a:ea typeface="Times New Roman" panose="02020603050405020304" pitchFamily="18" charset="0"/>
                          <a:cs typeface="Times New Roman" panose="02020603050405020304" pitchFamily="18" charset="0"/>
                          <a:sym typeface="Wingdings" panose="05000000000000000000" pitchFamily="2" charset="2"/>
                        </a:rPr>
                        <a:t> SHALL</a:t>
                      </a:r>
                      <a:endParaRPr lang="en-US" sz="1400" dirty="0">
                        <a:effectLst/>
                        <a:latin typeface="+mn-lt"/>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2159321"/>
                  </a:ext>
                </a:extLst>
              </a:tr>
              <a:tr h="0">
                <a:tc>
                  <a:txBody>
                    <a:bodyPr/>
                    <a:lstStyle/>
                    <a:p>
                      <a:pPr marL="0" marR="0" algn="l">
                        <a:spcBef>
                          <a:spcPts val="0"/>
                        </a:spcBef>
                        <a:spcAft>
                          <a:spcPts val="60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Explicit</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No</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SHALL </a:t>
                      </a:r>
                      <a:r>
                        <a:rPr lang="en-US" sz="1400" dirty="0">
                          <a:effectLst/>
                          <a:latin typeface="+mn-lt"/>
                          <a:ea typeface="Times New Roman" panose="02020603050405020304" pitchFamily="18" charset="0"/>
                          <a:cs typeface="Times New Roman" panose="02020603050405020304" pitchFamily="18" charset="0"/>
                          <a:sym typeface="Wingdings" panose="05000000000000000000" pitchFamily="2" charset="2"/>
                        </a:rPr>
                        <a:t> SHOULD</a:t>
                      </a:r>
                      <a:endParaRPr lang="en-US" sz="1400" dirty="0">
                        <a:effectLst/>
                        <a:latin typeface="+mn-lt"/>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SHALL </a:t>
                      </a:r>
                      <a:r>
                        <a:rPr lang="en-US" sz="1400" dirty="0">
                          <a:effectLst/>
                          <a:latin typeface="+mn-lt"/>
                          <a:ea typeface="Times New Roman" panose="02020603050405020304" pitchFamily="18" charset="0"/>
                          <a:cs typeface="Times New Roman" panose="02020603050405020304" pitchFamily="18" charset="0"/>
                          <a:sym typeface="Wingdings" panose="05000000000000000000" pitchFamily="2" charset="2"/>
                        </a:rPr>
                        <a:t> MAY</a:t>
                      </a:r>
                      <a:endParaRPr lang="en-US" sz="1400" dirty="0">
                        <a:effectLst/>
                        <a:latin typeface="+mn-lt"/>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4014885672"/>
                  </a:ext>
                </a:extLst>
              </a:tr>
              <a:tr h="0">
                <a:tc>
                  <a:txBody>
                    <a:bodyPr/>
                    <a:lstStyle/>
                    <a:p>
                      <a:pPr marL="0" marR="0" algn="l">
                        <a:spcBef>
                          <a:spcPts val="0"/>
                        </a:spcBef>
                        <a:spcAft>
                          <a:spcPts val="60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Cardinality</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Yes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[0..n]</a:t>
                      </a:r>
                      <a:r>
                        <a:rPr lang="en-US" sz="1400" baseline="0" dirty="0">
                          <a:effectLst/>
                          <a:latin typeface="+mn-lt"/>
                          <a:ea typeface="Times New Roman" panose="02020603050405020304" pitchFamily="18" charset="0"/>
                          <a:cs typeface="Times New Roman" panose="02020603050405020304" pitchFamily="18" charset="0"/>
                        </a:rPr>
                        <a:t> </a:t>
                      </a:r>
                      <a:r>
                        <a:rPr lang="en-US" sz="1400" baseline="0" dirty="0">
                          <a:effectLst/>
                          <a:latin typeface="+mn-lt"/>
                          <a:ea typeface="Times New Roman" panose="02020603050405020304" pitchFamily="18" charset="0"/>
                          <a:cs typeface="Times New Roman" panose="02020603050405020304" pitchFamily="18" charset="0"/>
                          <a:sym typeface="Wingdings" panose="05000000000000000000" pitchFamily="2" charset="2"/>
                        </a:rPr>
                        <a:t> [1..1]</a:t>
                      </a:r>
                      <a:endParaRPr lang="en-US" sz="1400" dirty="0">
                        <a:effectLst/>
                        <a:latin typeface="+mn-lt"/>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[0..*] </a:t>
                      </a:r>
                      <a:r>
                        <a:rPr lang="en-US" sz="1400" dirty="0">
                          <a:effectLst/>
                          <a:latin typeface="+mn-lt"/>
                          <a:ea typeface="Times New Roman" panose="02020603050405020304" pitchFamily="18" charset="0"/>
                          <a:cs typeface="Times New Roman" panose="02020603050405020304" pitchFamily="18" charset="0"/>
                          <a:sym typeface="Wingdings" panose="05000000000000000000" pitchFamily="2" charset="2"/>
                        </a:rPr>
                        <a:t> [0..5]</a:t>
                      </a:r>
                      <a:endParaRPr lang="en-US" sz="1400" dirty="0">
                        <a:effectLst/>
                        <a:latin typeface="+mn-lt"/>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1404926"/>
                  </a:ext>
                </a:extLst>
              </a:tr>
              <a:tr h="0">
                <a:tc>
                  <a:txBody>
                    <a:bodyPr/>
                    <a:lstStyle/>
                    <a:p>
                      <a:pPr marL="0" marR="0" algn="l">
                        <a:spcBef>
                          <a:spcPts val="0"/>
                        </a:spcBef>
                        <a:spcAft>
                          <a:spcPts val="60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Cardinality</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No</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[1..1] </a:t>
                      </a:r>
                      <a:r>
                        <a:rPr lang="en-US" sz="1400" dirty="0">
                          <a:effectLst/>
                          <a:latin typeface="+mn-lt"/>
                          <a:ea typeface="Times New Roman" panose="02020603050405020304" pitchFamily="18" charset="0"/>
                          <a:cs typeface="Times New Roman" panose="02020603050405020304" pitchFamily="18" charset="0"/>
                          <a:sym typeface="Wingdings" panose="05000000000000000000" pitchFamily="2" charset="2"/>
                        </a:rPr>
                        <a:t> [0..1]</a:t>
                      </a:r>
                      <a:endParaRPr lang="en-US" sz="1400" dirty="0">
                        <a:effectLst/>
                        <a:latin typeface="+mn-lt"/>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[1..5] </a:t>
                      </a:r>
                      <a:r>
                        <a:rPr lang="en-US" sz="1400" dirty="0">
                          <a:effectLst/>
                          <a:latin typeface="+mn-lt"/>
                          <a:ea typeface="Times New Roman" panose="02020603050405020304" pitchFamily="18" charset="0"/>
                          <a:cs typeface="Times New Roman" panose="02020603050405020304" pitchFamily="18" charset="0"/>
                          <a:sym typeface="Wingdings" panose="05000000000000000000" pitchFamily="2" charset="2"/>
                        </a:rPr>
                        <a:t></a:t>
                      </a:r>
                      <a:r>
                        <a:rPr lang="en-US" sz="1400" baseline="0" dirty="0">
                          <a:effectLst/>
                          <a:latin typeface="+mn-lt"/>
                          <a:ea typeface="Times New Roman" panose="02020603050405020304" pitchFamily="18" charset="0"/>
                          <a:cs typeface="Times New Roman" panose="02020603050405020304" pitchFamily="18" charset="0"/>
                          <a:sym typeface="Wingdings" panose="05000000000000000000" pitchFamily="2" charset="2"/>
                        </a:rPr>
                        <a:t> [0..5]</a:t>
                      </a:r>
                      <a:endParaRPr lang="en-US" sz="1400" dirty="0">
                        <a:effectLst/>
                        <a:latin typeface="+mn-lt"/>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53569855"/>
                  </a:ext>
                </a:extLst>
              </a:tr>
            </a:tbl>
          </a:graphicData>
        </a:graphic>
      </p:graphicFrame>
      <p:sp>
        <p:nvSpPr>
          <p:cNvPr id="2" name="TextBox 1"/>
          <p:cNvSpPr txBox="1"/>
          <p:nvPr/>
        </p:nvSpPr>
        <p:spPr>
          <a:xfrm>
            <a:off x="1524000" y="4060713"/>
            <a:ext cx="5943600" cy="369332"/>
          </a:xfrm>
          <a:prstGeom prst="rect">
            <a:avLst/>
          </a:prstGeom>
          <a:noFill/>
        </p:spPr>
        <p:txBody>
          <a:bodyPr wrap="square" rtlCol="0">
            <a:spAutoFit/>
          </a:bodyPr>
          <a:lstStyle/>
          <a:p>
            <a:r>
              <a:rPr lang="en-US" dirty="0"/>
              <a:t>Examples of Compliant and Non-compliant Constraints</a:t>
            </a:r>
          </a:p>
        </p:txBody>
      </p:sp>
    </p:spTree>
    <p:extLst>
      <p:ext uri="{BB962C8B-B14F-4D97-AF65-F5344CB8AC3E}">
        <p14:creationId xmlns:p14="http://schemas.microsoft.com/office/powerpoint/2010/main" val="2715158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82918"/>
            <a:ext cx="8153400" cy="822325"/>
          </a:xfrm>
        </p:spPr>
        <p:txBody>
          <a:bodyPr/>
          <a:lstStyle/>
          <a:p>
            <a:r>
              <a:rPr lang="en-US" dirty="0"/>
              <a:t>Usage (Sender Perspective)</a:t>
            </a:r>
          </a:p>
        </p:txBody>
      </p:sp>
      <p:sp>
        <p:nvSpPr>
          <p:cNvPr id="8195" name="Rectangle 3"/>
          <p:cNvSpPr>
            <a:spLocks noGrp="1" noChangeArrowheads="1"/>
          </p:cNvSpPr>
          <p:nvPr>
            <p:ph idx="1"/>
          </p:nvPr>
        </p:nvSpPr>
        <p:spPr>
          <a:xfrm>
            <a:off x="452846" y="1447799"/>
            <a:ext cx="8458200" cy="1216987"/>
          </a:xfrm>
        </p:spPr>
        <p:txBody>
          <a:bodyPr>
            <a:normAutofit fontScale="62500" lnSpcReduction="20000"/>
          </a:bodyPr>
          <a:lstStyle/>
          <a:p>
            <a:r>
              <a:rPr lang="en-US" dirty="0"/>
              <a:t>Indicates the </a:t>
            </a:r>
            <a:r>
              <a:rPr lang="en-US" dirty="0">
                <a:solidFill>
                  <a:schemeClr val="accent5">
                    <a:lumMod val="50000"/>
                  </a:schemeClr>
                </a:solidFill>
              </a:rPr>
              <a:t>support</a:t>
            </a:r>
            <a:r>
              <a:rPr lang="en-US" dirty="0"/>
              <a:t> and </a:t>
            </a:r>
            <a:r>
              <a:rPr lang="en-US" dirty="0">
                <a:solidFill>
                  <a:schemeClr val="accent5">
                    <a:lumMod val="50000"/>
                  </a:schemeClr>
                </a:solidFill>
              </a:rPr>
              <a:t>presence</a:t>
            </a:r>
            <a:r>
              <a:rPr lang="en-US" dirty="0"/>
              <a:t> </a:t>
            </a:r>
            <a:r>
              <a:rPr lang="en-US" dirty="0">
                <a:solidFill>
                  <a:schemeClr val="accent5">
                    <a:lumMod val="50000"/>
                  </a:schemeClr>
                </a:solidFill>
              </a:rPr>
              <a:t>(or non-presence) </a:t>
            </a:r>
            <a:r>
              <a:rPr lang="en-US" dirty="0"/>
              <a:t>of an element</a:t>
            </a:r>
          </a:p>
          <a:p>
            <a:pPr lvl="1"/>
            <a:r>
              <a:rPr lang="en-US" dirty="0">
                <a:solidFill>
                  <a:schemeClr val="accent5">
                    <a:lumMod val="50000"/>
                  </a:schemeClr>
                </a:solidFill>
              </a:rPr>
              <a:t>Support </a:t>
            </a:r>
            <a:r>
              <a:rPr lang="en-US" dirty="0">
                <a:sym typeface="Wingdings" panose="05000000000000000000" pitchFamily="2" charset="2"/>
              </a:rPr>
              <a:t></a:t>
            </a:r>
            <a:r>
              <a:rPr lang="en-US" dirty="0"/>
              <a:t> Implementation Requirement</a:t>
            </a:r>
          </a:p>
          <a:p>
            <a:pPr lvl="1"/>
            <a:r>
              <a:rPr lang="en-US" dirty="0">
                <a:solidFill>
                  <a:schemeClr val="accent5">
                    <a:lumMod val="50000"/>
                  </a:schemeClr>
                </a:solidFill>
              </a:rPr>
              <a:t>Presence</a:t>
            </a:r>
            <a:r>
              <a:rPr lang="en-US" dirty="0"/>
              <a:t> </a:t>
            </a:r>
            <a:r>
              <a:rPr lang="en-US" dirty="0">
                <a:sym typeface="Wingdings" panose="05000000000000000000" pitchFamily="2" charset="2"/>
              </a:rPr>
              <a:t> </a:t>
            </a:r>
            <a:r>
              <a:rPr lang="en-US" dirty="0"/>
              <a:t>Operational Requirement</a:t>
            </a:r>
          </a:p>
          <a:p>
            <a:r>
              <a:rPr lang="en-US" dirty="0"/>
              <a:t>Also referred to as Appearance or Optionality indicator</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37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607277981"/>
              </p:ext>
            </p:extLst>
          </p:nvPr>
        </p:nvGraphicFramePr>
        <p:xfrm>
          <a:off x="379911" y="2711055"/>
          <a:ext cx="8384178" cy="3744285"/>
        </p:xfrm>
        <a:graphic>
          <a:graphicData uri="http://schemas.openxmlformats.org/drawingml/2006/table">
            <a:tbl>
              <a:tblPr firstRow="1" firstCol="1" bandRow="1"/>
              <a:tblGrid>
                <a:gridCol w="1311332">
                  <a:extLst>
                    <a:ext uri="{9D8B030D-6E8A-4147-A177-3AD203B41FA5}">
                      <a16:colId xmlns:a16="http://schemas.microsoft.com/office/drawing/2014/main" val="1534530844"/>
                    </a:ext>
                  </a:extLst>
                </a:gridCol>
                <a:gridCol w="768788">
                  <a:extLst>
                    <a:ext uri="{9D8B030D-6E8A-4147-A177-3AD203B41FA5}">
                      <a16:colId xmlns:a16="http://schemas.microsoft.com/office/drawing/2014/main" val="991236430"/>
                    </a:ext>
                  </a:extLst>
                </a:gridCol>
                <a:gridCol w="6304058">
                  <a:extLst>
                    <a:ext uri="{9D8B030D-6E8A-4147-A177-3AD203B41FA5}">
                      <a16:colId xmlns:a16="http://schemas.microsoft.com/office/drawing/2014/main" val="1642269481"/>
                    </a:ext>
                  </a:extLst>
                </a:gridCol>
              </a:tblGrid>
              <a:tr h="294637">
                <a:tc>
                  <a:txBody>
                    <a:bodyPr/>
                    <a:lstStyle/>
                    <a:p>
                      <a:pPr marL="0" marR="0" algn="just">
                        <a:spcBef>
                          <a:spcPts val="0"/>
                        </a:spcBef>
                        <a:spcAft>
                          <a:spcPts val="0"/>
                        </a:spcAft>
                      </a:pPr>
                      <a:r>
                        <a:rPr lang="en-US" sz="1600" b="1" baseline="0" dirty="0">
                          <a:solidFill>
                            <a:schemeClr val="bg1"/>
                          </a:solidFill>
                          <a:effectLst/>
                          <a:latin typeface="+mn-lt"/>
                          <a:ea typeface="Times New Roman" panose="02020603050405020304" pitchFamily="18" charset="0"/>
                          <a:cs typeface="Times New Roman" panose="02020603050405020304" pitchFamily="18" charset="0"/>
                        </a:rPr>
                        <a:t>Concept</a:t>
                      </a: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just">
                        <a:spcBef>
                          <a:spcPts val="0"/>
                        </a:spcBef>
                        <a:spcAft>
                          <a:spcPts val="0"/>
                        </a:spcAft>
                      </a:pPr>
                      <a:r>
                        <a:rPr lang="en-US" sz="1600" b="1" dirty="0">
                          <a:solidFill>
                            <a:schemeClr val="bg1"/>
                          </a:solidFill>
                          <a:effectLst/>
                          <a:latin typeface="+mn-lt"/>
                          <a:ea typeface="Times New Roman" panose="02020603050405020304" pitchFamily="18" charset="0"/>
                          <a:cs typeface="Times New Roman" panose="02020603050405020304" pitchFamily="18" charset="0"/>
                        </a:rPr>
                        <a:t>Usage</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just">
                        <a:spcBef>
                          <a:spcPts val="0"/>
                        </a:spcBef>
                        <a:spcAft>
                          <a:spcPts val="0"/>
                        </a:spcAft>
                      </a:pPr>
                      <a:r>
                        <a:rPr lang="en-US" sz="1600" b="1" dirty="0">
                          <a:solidFill>
                            <a:schemeClr val="bg1"/>
                          </a:solidFill>
                          <a:effectLst/>
                          <a:latin typeface="+mn-lt"/>
                          <a:ea typeface="Times New Roman" panose="02020603050405020304" pitchFamily="18" charset="0"/>
                          <a:cs typeface="Times New Roman" panose="02020603050405020304" pitchFamily="18" charset="0"/>
                        </a:rPr>
                        <a:t>Definition</a:t>
                      </a: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2840965747"/>
                  </a:ext>
                </a:extLst>
              </a:tr>
              <a:tr h="419573">
                <a:tc>
                  <a:txBody>
                    <a:bodyPr/>
                    <a:lstStyle/>
                    <a:p>
                      <a:pPr marL="0" marR="0" algn="just">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Support and Presence</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n-US" sz="1400" dirty="0">
                          <a:latin typeface="+mn-lt"/>
                        </a:rPr>
                        <a:t>R</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r>
                        <a:rPr lang="en-US" sz="1400" b="1" dirty="0">
                          <a:latin typeface="+mn-lt"/>
                        </a:rPr>
                        <a:t>Required. </a:t>
                      </a:r>
                      <a:r>
                        <a:rPr lang="en-US" sz="1400" dirty="0">
                          <a:latin typeface="+mn-lt"/>
                        </a:rPr>
                        <a:t>The element SHALL be supported and SHALL be present in the instance </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95724747"/>
                  </a:ext>
                </a:extLst>
              </a:tr>
              <a:tr h="419573">
                <a:tc>
                  <a:txBody>
                    <a:bodyPr/>
                    <a:lstStyle/>
                    <a:p>
                      <a:pPr marL="0" marR="0" algn="l">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Support</a:t>
                      </a:r>
                      <a:endParaRPr lang="en-US" sz="1400" dirty="0">
                        <a:effectLst/>
                        <a:latin typeface="+mn-lt"/>
                        <a:ea typeface="Times New Roman" panose="02020603050405020304" pitchFamily="18" charset="0"/>
                        <a:cs typeface="Times New Roman" panose="02020603050405020304" pitchFamily="18" charset="0"/>
                      </a:endParaRP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just">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RE</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spcBef>
                          <a:spcPts val="0"/>
                        </a:spcBef>
                        <a:spcAft>
                          <a:spcPts val="600"/>
                        </a:spcAft>
                      </a:pPr>
                      <a:r>
                        <a:rPr lang="en-US" sz="1400" b="1" dirty="0">
                          <a:effectLst/>
                          <a:latin typeface="+mn-lt"/>
                          <a:ea typeface="Times New Roman" panose="02020603050405020304" pitchFamily="18" charset="0"/>
                          <a:cs typeface="Times New Roman" panose="02020603050405020304" pitchFamily="18" charset="0"/>
                        </a:rPr>
                        <a:t>Require, but may be empty. </a:t>
                      </a:r>
                      <a:r>
                        <a:rPr lang="en-US" sz="1400" dirty="0">
                          <a:effectLst/>
                          <a:latin typeface="+mn-lt"/>
                          <a:ea typeface="Times New Roman" panose="02020603050405020304" pitchFamily="18" charset="0"/>
                          <a:cs typeface="Times New Roman" panose="02020603050405020304" pitchFamily="18" charset="0"/>
                        </a:rPr>
                        <a:t>The element SHALL be supported and </a:t>
                      </a:r>
                      <a:r>
                        <a:rPr lang="en-US" sz="1400" i="1" dirty="0">
                          <a:solidFill>
                            <a:schemeClr val="accent5">
                              <a:lumMod val="50000"/>
                            </a:schemeClr>
                          </a:solidFill>
                          <a:effectLst/>
                          <a:latin typeface="+mn-lt"/>
                          <a:ea typeface="Times New Roman" panose="02020603050405020304" pitchFamily="18" charset="0"/>
                          <a:cs typeface="Times New Roman" panose="02020603050405020304" pitchFamily="18" charset="0"/>
                        </a:rPr>
                        <a:t>MAY</a:t>
                      </a:r>
                      <a:r>
                        <a:rPr lang="en-US" sz="1400" dirty="0">
                          <a:effectLst/>
                          <a:latin typeface="+mn-lt"/>
                          <a:ea typeface="Times New Roman" panose="02020603050405020304" pitchFamily="18" charset="0"/>
                          <a:cs typeface="Times New Roman" panose="02020603050405020304" pitchFamily="18" charset="0"/>
                        </a:rPr>
                        <a:t> be present in the instance </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9946216"/>
                  </a:ext>
                </a:extLst>
              </a:tr>
              <a:tr h="305038">
                <a:tc>
                  <a:txBody>
                    <a:bodyPr/>
                    <a:lstStyle/>
                    <a:p>
                      <a:pPr marL="0" marR="0" algn="l">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Prohibited</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just">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X</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spcBef>
                          <a:spcPts val="0"/>
                        </a:spcBef>
                        <a:spcAft>
                          <a:spcPts val="600"/>
                        </a:spcAft>
                      </a:pPr>
                      <a:r>
                        <a:rPr lang="en-US" sz="1400" b="1" dirty="0">
                          <a:effectLst/>
                          <a:latin typeface="+mn-lt"/>
                          <a:ea typeface="Times New Roman" panose="02020603050405020304" pitchFamily="18" charset="0"/>
                          <a:cs typeface="Times New Roman" panose="02020603050405020304" pitchFamily="18" charset="0"/>
                        </a:rPr>
                        <a:t>Not-supported. </a:t>
                      </a:r>
                      <a:r>
                        <a:rPr lang="en-US" sz="1400" dirty="0">
                          <a:effectLst/>
                          <a:latin typeface="+mn-lt"/>
                          <a:ea typeface="Times New Roman" panose="02020603050405020304" pitchFamily="18" charset="0"/>
                          <a:cs typeface="Times New Roman" panose="02020603050405020304" pitchFamily="18" charset="0"/>
                        </a:rPr>
                        <a:t>The element SHALL</a:t>
                      </a:r>
                      <a:r>
                        <a:rPr lang="en-US" sz="1400" baseline="0" dirty="0">
                          <a:effectLst/>
                          <a:latin typeface="+mn-lt"/>
                          <a:ea typeface="Times New Roman" panose="02020603050405020304" pitchFamily="18" charset="0"/>
                          <a:cs typeface="Times New Roman" panose="02020603050405020304" pitchFamily="18" charset="0"/>
                        </a:rPr>
                        <a:t> NOT</a:t>
                      </a:r>
                      <a:r>
                        <a:rPr lang="en-US" sz="1400" dirty="0">
                          <a:effectLst/>
                          <a:latin typeface="+mn-lt"/>
                          <a:ea typeface="Times New Roman" panose="02020603050405020304" pitchFamily="18" charset="0"/>
                          <a:cs typeface="Times New Roman" panose="02020603050405020304" pitchFamily="18" charset="0"/>
                        </a:rPr>
                        <a:t> be present in the instance</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40990"/>
                  </a:ext>
                </a:extLst>
              </a:tr>
              <a:tr h="839147">
                <a:tc>
                  <a:txBody>
                    <a:bodyPr/>
                    <a:lstStyle/>
                    <a:p>
                      <a:pPr marL="0" marR="0" algn="l">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Undeclared Conditional</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just">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C</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US" sz="1400" b="1" dirty="0">
                          <a:effectLst/>
                          <a:latin typeface="+mn-lt"/>
                          <a:ea typeface="Times New Roman" panose="02020603050405020304" pitchFamily="18" charset="0"/>
                          <a:cs typeface="Times New Roman" panose="02020603050405020304" pitchFamily="18" charset="0"/>
                        </a:rPr>
                        <a:t>Undeclared Conditional. </a:t>
                      </a:r>
                      <a:r>
                        <a:rPr lang="en-US" sz="1400" dirty="0">
                          <a:effectLst/>
                          <a:latin typeface="+mn-lt"/>
                          <a:ea typeface="Times New Roman" panose="02020603050405020304" pitchFamily="18" charset="0"/>
                          <a:cs typeface="Times New Roman" panose="02020603050405020304" pitchFamily="18" charset="0"/>
                        </a:rPr>
                        <a:t>The element is conditional and is based on the outcome of a predicate that may not be defined initially. The usage indicator does not define an exact usage for the true and false outcomes and does not define an explicit predicate. </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7495896"/>
                  </a:ext>
                </a:extLst>
              </a:tr>
              <a:tr h="839147">
                <a:tc>
                  <a:txBody>
                    <a:bodyPr/>
                    <a:lstStyle/>
                    <a:p>
                      <a:pPr marL="0" marR="0" algn="l">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Declared Conditional</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just">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C(a/b)</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US" sz="1400" b="1" dirty="0">
                          <a:effectLst/>
                          <a:latin typeface="+mn-lt"/>
                          <a:ea typeface="Times New Roman" panose="02020603050405020304" pitchFamily="18" charset="0"/>
                          <a:cs typeface="Times New Roman" panose="02020603050405020304" pitchFamily="18" charset="0"/>
                        </a:rPr>
                        <a:t>Declared Conditional. </a:t>
                      </a:r>
                      <a:r>
                        <a:rPr lang="en-US" sz="1400" dirty="0">
                          <a:effectLst/>
                          <a:latin typeface="+mn-lt"/>
                          <a:ea typeface="Times New Roman" panose="02020603050405020304" pitchFamily="18" charset="0"/>
                          <a:cs typeface="Times New Roman" panose="02020603050405020304" pitchFamily="18" charset="0"/>
                        </a:rPr>
                        <a:t>The element is conditionally</a:t>
                      </a:r>
                      <a:r>
                        <a:rPr lang="en-US" sz="1400" baseline="0" dirty="0">
                          <a:effectLst/>
                          <a:latin typeface="+mn-lt"/>
                          <a:ea typeface="Times New Roman" panose="02020603050405020304" pitchFamily="18" charset="0"/>
                          <a:cs typeface="Times New Roman" panose="02020603050405020304" pitchFamily="18" charset="0"/>
                        </a:rPr>
                        <a:t> Supported, Present, or Prohibited and is based on the outcome of a predicate. The usage indicator defines exactly the usage for the true and false outcomes and defines an explicit predicate that determines the true and false outcomes. </a:t>
                      </a:r>
                      <a:endParaRPr lang="en-US" sz="1400" dirty="0">
                        <a:effectLst/>
                        <a:latin typeface="+mn-lt"/>
                        <a:ea typeface="Times New Roman" panose="02020603050405020304" pitchFamily="18" charset="0"/>
                        <a:cs typeface="Times New Roman" panose="02020603050405020304" pitchFamily="18" charset="0"/>
                      </a:endParaRP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4693347"/>
                  </a:ext>
                </a:extLst>
              </a:tr>
              <a:tr h="584290">
                <a:tc>
                  <a:txBody>
                    <a:bodyPr/>
                    <a:lstStyle/>
                    <a:p>
                      <a:pPr marL="0" marR="0" algn="l">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Optional</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just">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O</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spcBef>
                          <a:spcPts val="0"/>
                        </a:spcBef>
                        <a:spcAft>
                          <a:spcPts val="600"/>
                        </a:spcAft>
                      </a:pPr>
                      <a:r>
                        <a:rPr lang="en-US" sz="1400" b="1" dirty="0">
                          <a:effectLst/>
                          <a:latin typeface="+mn-lt"/>
                          <a:ea typeface="Times New Roman" panose="02020603050405020304" pitchFamily="18" charset="0"/>
                          <a:cs typeface="Times New Roman" panose="02020603050405020304" pitchFamily="18" charset="0"/>
                        </a:rPr>
                        <a:t>Optional. </a:t>
                      </a:r>
                      <a:r>
                        <a:rPr lang="en-US" sz="1400" dirty="0">
                          <a:effectLst/>
                          <a:latin typeface="+mn-lt"/>
                          <a:ea typeface="Times New Roman" panose="02020603050405020304" pitchFamily="18" charset="0"/>
                          <a:cs typeface="Times New Roman" panose="02020603050405020304" pitchFamily="18" charset="0"/>
                        </a:rPr>
                        <a:t>The usage of the element</a:t>
                      </a:r>
                      <a:r>
                        <a:rPr lang="en-US" sz="1400" baseline="0" dirty="0">
                          <a:effectLst/>
                          <a:latin typeface="+mn-lt"/>
                          <a:ea typeface="Times New Roman" panose="02020603050405020304" pitchFamily="18" charset="0"/>
                          <a:cs typeface="Times New Roman" panose="02020603050405020304" pitchFamily="18" charset="0"/>
                        </a:rPr>
                        <a:t> is subsequently determined in a derived specification (profile)—is a placeholder Usage indicator</a:t>
                      </a:r>
                      <a:endParaRPr lang="en-US" sz="1400" dirty="0">
                        <a:effectLst/>
                        <a:latin typeface="+mn-lt"/>
                        <a:ea typeface="Times New Roman" panose="02020603050405020304" pitchFamily="18" charset="0"/>
                        <a:cs typeface="Times New Roman" panose="02020603050405020304" pitchFamily="18" charset="0"/>
                      </a:endParaRP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55353465"/>
                  </a:ext>
                </a:extLst>
              </a:tr>
            </a:tbl>
          </a:graphicData>
        </a:graphic>
      </p:graphicFrame>
    </p:spTree>
    <p:extLst>
      <p:ext uri="{BB962C8B-B14F-4D97-AF65-F5344CB8AC3E}">
        <p14:creationId xmlns:p14="http://schemas.microsoft.com/office/powerpoint/2010/main" val="3765588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82918"/>
            <a:ext cx="8153400" cy="822325"/>
          </a:xfrm>
        </p:spPr>
        <p:txBody>
          <a:bodyPr/>
          <a:lstStyle/>
          <a:p>
            <a:r>
              <a:rPr lang="en-US" dirty="0"/>
              <a:t>Condition Usage and Predicate</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38</a:t>
            </a:fld>
            <a:endParaRPr lang="en-US"/>
          </a:p>
        </p:txBody>
      </p:sp>
      <p:graphicFrame>
        <p:nvGraphicFramePr>
          <p:cNvPr id="6" name="Table 5">
            <a:extLst>
              <a:ext uri="{FF2B5EF4-FFF2-40B4-BE49-F238E27FC236}">
                <a16:creationId xmlns:a16="http://schemas.microsoft.com/office/drawing/2014/main" id="{CA85A078-2378-40CD-8CAA-B091ACBD2D9E}"/>
              </a:ext>
            </a:extLst>
          </p:cNvPr>
          <p:cNvGraphicFramePr>
            <a:graphicFrameLocks noGrp="1"/>
          </p:cNvGraphicFramePr>
          <p:nvPr>
            <p:extLst>
              <p:ext uri="{D42A27DB-BD31-4B8C-83A1-F6EECF244321}">
                <p14:modId xmlns:p14="http://schemas.microsoft.com/office/powerpoint/2010/main" val="113881842"/>
              </p:ext>
            </p:extLst>
          </p:nvPr>
        </p:nvGraphicFramePr>
        <p:xfrm>
          <a:off x="381000" y="3048000"/>
          <a:ext cx="8305800" cy="2743200"/>
        </p:xfrm>
        <a:graphic>
          <a:graphicData uri="http://schemas.openxmlformats.org/drawingml/2006/table">
            <a:tbl>
              <a:tblPr/>
              <a:tblGrid>
                <a:gridCol w="914400">
                  <a:extLst>
                    <a:ext uri="{9D8B030D-6E8A-4147-A177-3AD203B41FA5}">
                      <a16:colId xmlns:a16="http://schemas.microsoft.com/office/drawing/2014/main" val="2978740199"/>
                    </a:ext>
                  </a:extLst>
                </a:gridCol>
                <a:gridCol w="914400">
                  <a:extLst>
                    <a:ext uri="{9D8B030D-6E8A-4147-A177-3AD203B41FA5}">
                      <a16:colId xmlns:a16="http://schemas.microsoft.com/office/drawing/2014/main" val="2636363321"/>
                    </a:ext>
                  </a:extLst>
                </a:gridCol>
                <a:gridCol w="6477000">
                  <a:extLst>
                    <a:ext uri="{9D8B030D-6E8A-4147-A177-3AD203B41FA5}">
                      <a16:colId xmlns:a16="http://schemas.microsoft.com/office/drawing/2014/main" val="2093034198"/>
                    </a:ext>
                  </a:extLst>
                </a:gridCol>
              </a:tblGrid>
              <a:tr h="0">
                <a:tc gridSpan="3">
                  <a:txBody>
                    <a:bodyPr/>
                    <a:lstStyle/>
                    <a:p>
                      <a:pPr marL="0" marR="0" algn="just">
                        <a:spcBef>
                          <a:spcPts val="300"/>
                        </a:spcBef>
                        <a:spcAft>
                          <a:spcPts val="0"/>
                        </a:spcAft>
                      </a:pPr>
                      <a:r>
                        <a:rPr lang="en-US" sz="1200" b="1" kern="1000" dirty="0">
                          <a:effectLst/>
                          <a:latin typeface="Courier New" panose="02070309020205020404" pitchFamily="49" charset="0"/>
                          <a:ea typeface="Times New Roman" panose="02020603050405020304" pitchFamily="18" charset="0"/>
                          <a:cs typeface="Times New Roman" panose="02020603050405020304" pitchFamily="18" charset="0"/>
                        </a:rPr>
                        <a:t>Condition Predicates Examples</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07685282"/>
                  </a:ext>
                </a:extLst>
              </a:tr>
              <a:tr h="0">
                <a:tc>
                  <a:txBody>
                    <a:bodyPr/>
                    <a:lstStyle/>
                    <a:p>
                      <a:pPr marL="0" marR="0" algn="just">
                        <a:spcBef>
                          <a:spcPts val="300"/>
                        </a:spcBef>
                        <a:spcAft>
                          <a:spcPts val="300"/>
                        </a:spcAft>
                      </a:pPr>
                      <a:r>
                        <a:rPr lang="en-US" sz="1200" b="1" kern="1000">
                          <a:effectLst/>
                          <a:latin typeface="Courier New" panose="02070309020205020404" pitchFamily="49" charset="0"/>
                          <a:ea typeface="Times New Roman" panose="02020603050405020304" pitchFamily="18" charset="0"/>
                          <a:cs typeface="Times New Roman" panose="02020603050405020304" pitchFamily="18" charset="0"/>
                        </a:rPr>
                        <a:t>Location</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200" b="1" kern="1000">
                          <a:effectLst/>
                          <a:latin typeface="Courier New" panose="02070309020205020404" pitchFamily="49" charset="0"/>
                          <a:ea typeface="Times New Roman" panose="02020603050405020304" pitchFamily="18" charset="0"/>
                          <a:cs typeface="Times New Roman" panose="02020603050405020304" pitchFamily="18" charset="0"/>
                        </a:rPr>
                        <a:t>Usage</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200" b="1" kern="1000">
                          <a:effectLst/>
                          <a:latin typeface="Courier New" panose="02070309020205020404" pitchFamily="49" charset="0"/>
                          <a:ea typeface="Times New Roman" panose="02020603050405020304" pitchFamily="18" charset="0"/>
                          <a:cs typeface="Times New Roman" panose="02020603050405020304" pitchFamily="18" charset="0"/>
                        </a:rPr>
                        <a:t>Predicate</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1712212476"/>
                  </a:ext>
                </a:extLst>
              </a:tr>
              <a:tr h="0">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RXA-7</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C(R/X)</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200" b="1" kern="1000" dirty="0">
                          <a:effectLst/>
                          <a:latin typeface="Courier New" panose="02070309020205020404" pitchFamily="49" charset="0"/>
                          <a:ea typeface="Times New Roman" panose="02020603050405020304" pitchFamily="18" charset="0"/>
                          <a:cs typeface="Times New Roman" panose="02020603050405020304" pitchFamily="18" charset="0"/>
                        </a:rPr>
                        <a:t>If RXA-6(Administered Amount) does not contain the value '999'.</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223925"/>
                  </a:ext>
                </a:extLst>
              </a:tr>
              <a:tr h="0">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RXA-9</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C(R/O)</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200" b="1" kern="1000">
                          <a:effectLst/>
                          <a:latin typeface="Courier New" panose="02070309020205020404" pitchFamily="49" charset="0"/>
                          <a:ea typeface="Times New Roman" panose="02020603050405020304" pitchFamily="18" charset="0"/>
                          <a:cs typeface="Times New Roman" panose="02020603050405020304" pitchFamily="18" charset="0"/>
                        </a:rPr>
                        <a:t>If RXA-20(Completion Status) contains one of the values in the list: {CP,PA}.</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373534226"/>
                  </a:ext>
                </a:extLst>
              </a:tr>
              <a:tr h="0">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RXA-10</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C(RE/O)</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200" b="1" kern="1000">
                          <a:effectLst/>
                          <a:latin typeface="Courier New" panose="02070309020205020404" pitchFamily="49" charset="0"/>
                          <a:ea typeface="Times New Roman" panose="02020603050405020304" pitchFamily="18" charset="0"/>
                          <a:cs typeface="Times New Roman" panose="02020603050405020304" pitchFamily="18" charset="0"/>
                        </a:rPr>
                        <a:t>If RXA-9.1(Identifier) contains the value '00' AND RXA-20(Completion Status) contains one of the values in the list: {CP,PA}.</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235911"/>
                  </a:ext>
                </a:extLst>
              </a:tr>
              <a:tr h="0">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RXA-15</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C(R/O)</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200" b="1" kern="1000">
                          <a:effectLst/>
                          <a:latin typeface="Courier New" panose="02070309020205020404" pitchFamily="49" charset="0"/>
                          <a:ea typeface="Times New Roman" panose="02020603050405020304" pitchFamily="18" charset="0"/>
                          <a:cs typeface="Times New Roman" panose="02020603050405020304" pitchFamily="18" charset="0"/>
                        </a:rPr>
                        <a:t>If RXA-9.1(Identifier) contains the value '00' AND RXA-20(Completion Status) contains one of the values in the list: {CP,PA}.</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614380565"/>
                  </a:ext>
                </a:extLst>
              </a:tr>
              <a:tr h="0">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RXA-16</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C(RE/O)</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200" b="1" kern="1000">
                          <a:effectLst/>
                          <a:latin typeface="Courier New" panose="02070309020205020404" pitchFamily="49" charset="0"/>
                          <a:ea typeface="Times New Roman" panose="02020603050405020304" pitchFamily="18" charset="0"/>
                          <a:cs typeface="Times New Roman" panose="02020603050405020304" pitchFamily="18" charset="0"/>
                        </a:rPr>
                        <a:t>If RXA-9.1(Identifier) contains the value '00' AND RXA-20(Completion Status) contains one of the values in the list: {CP,PA}.</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672770"/>
                  </a:ext>
                </a:extLst>
              </a:tr>
              <a:tr h="0">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RXA-17</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C(R/O)</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200" b="1" kern="1000">
                          <a:effectLst/>
                          <a:latin typeface="Courier New" panose="02070309020205020404" pitchFamily="49" charset="0"/>
                          <a:ea typeface="Times New Roman" panose="02020603050405020304" pitchFamily="18" charset="0"/>
                          <a:cs typeface="Times New Roman" panose="02020603050405020304" pitchFamily="18" charset="0"/>
                        </a:rPr>
                        <a:t>If RXA-9.1(Identifier) contains the value '00' AND RXA-20(Completion Status) contains one of the values in the list: {CP,PA}.</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9476353"/>
                  </a:ext>
                </a:extLst>
              </a:tr>
              <a:tr h="0">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RXA-18</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C(R/X)</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200" b="1" kern="1000">
                          <a:effectLst/>
                          <a:latin typeface="Courier New" panose="02070309020205020404" pitchFamily="49" charset="0"/>
                          <a:ea typeface="Times New Roman" panose="02020603050405020304" pitchFamily="18" charset="0"/>
                          <a:cs typeface="Times New Roman" panose="02020603050405020304" pitchFamily="18" charset="0"/>
                        </a:rPr>
                        <a:t>If RXA-20(Completion Status) contains the value 'RE'.</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9426661"/>
                  </a:ext>
                </a:extLst>
              </a:tr>
              <a:tr h="0">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RXA-21</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C(R/X)</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200" b="1" kern="1000" dirty="0">
                          <a:effectLst/>
                          <a:latin typeface="Courier New" panose="02070309020205020404" pitchFamily="49" charset="0"/>
                          <a:ea typeface="Times New Roman" panose="02020603050405020304" pitchFamily="18" charset="0"/>
                          <a:cs typeface="Times New Roman" panose="02020603050405020304" pitchFamily="18" charset="0"/>
                        </a:rPr>
                        <a:t>If RXA-5.1(Identifier) does not contain the value '998'.</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76912122"/>
                  </a:ext>
                </a:extLst>
              </a:tr>
            </a:tbl>
          </a:graphicData>
        </a:graphic>
      </p:graphicFrame>
      <p:sp>
        <p:nvSpPr>
          <p:cNvPr id="2" name="TextBox 1">
            <a:extLst>
              <a:ext uri="{FF2B5EF4-FFF2-40B4-BE49-F238E27FC236}">
                <a16:creationId xmlns:a16="http://schemas.microsoft.com/office/drawing/2014/main" id="{A059A0EE-C26D-4FE9-9C31-35440DA2A035}"/>
              </a:ext>
            </a:extLst>
          </p:cNvPr>
          <p:cNvSpPr txBox="1"/>
          <p:nvPr/>
        </p:nvSpPr>
        <p:spPr>
          <a:xfrm>
            <a:off x="304800" y="1524000"/>
            <a:ext cx="8420100" cy="1415772"/>
          </a:xfrm>
          <a:prstGeom prst="rect">
            <a:avLst/>
          </a:prstGeom>
          <a:noFill/>
        </p:spPr>
        <p:txBody>
          <a:bodyPr wrap="square" rtlCol="0">
            <a:spAutoFit/>
          </a:bodyPr>
          <a:lstStyle/>
          <a:p>
            <a:r>
              <a:rPr lang="en-US" b="1" dirty="0"/>
              <a:t>C(a/b): </a:t>
            </a:r>
            <a:r>
              <a:rPr lang="en-US" dirty="0"/>
              <a:t>The operational usage designation for the element is determined based on the outcome of an associated predicate at runtime.</a:t>
            </a:r>
          </a:p>
          <a:p>
            <a:endParaRPr lang="en-US" dirty="0"/>
          </a:p>
          <a:p>
            <a:r>
              <a:rPr lang="en-US" sz="1600" dirty="0"/>
              <a:t>If predicate is true follow requirements for “</a:t>
            </a:r>
            <a:r>
              <a:rPr lang="en-US" sz="1600" b="1" i="1" dirty="0"/>
              <a:t>a</a:t>
            </a:r>
            <a:r>
              <a:rPr lang="en-US" sz="1600" dirty="0"/>
              <a:t>”, which must be one of </a:t>
            </a:r>
            <a:r>
              <a:rPr lang="en-US" sz="1600" b="1" dirty="0"/>
              <a:t>“R”, “RE”, “O”, or X”.</a:t>
            </a:r>
          </a:p>
          <a:p>
            <a:r>
              <a:rPr lang="en-US" sz="1600" dirty="0"/>
              <a:t>If predicate is true follow requirements for “</a:t>
            </a:r>
            <a:r>
              <a:rPr lang="en-US" sz="1600" b="1" i="1" dirty="0"/>
              <a:t>b</a:t>
            </a:r>
            <a:r>
              <a:rPr lang="en-US" sz="1600" dirty="0"/>
              <a:t>”, which must be one of </a:t>
            </a:r>
            <a:r>
              <a:rPr lang="en-US" sz="1600" b="1" dirty="0"/>
              <a:t>“R”, “RE”, “O”, or X”.</a:t>
            </a:r>
          </a:p>
        </p:txBody>
      </p:sp>
      <p:sp>
        <p:nvSpPr>
          <p:cNvPr id="9" name="Frame 8">
            <a:extLst>
              <a:ext uri="{FF2B5EF4-FFF2-40B4-BE49-F238E27FC236}">
                <a16:creationId xmlns:a16="http://schemas.microsoft.com/office/drawing/2014/main" id="{B2EF8DEC-4B96-4BCC-9E21-5BBCDC4A6AED}"/>
              </a:ext>
            </a:extLst>
          </p:cNvPr>
          <p:cNvSpPr/>
          <p:nvPr/>
        </p:nvSpPr>
        <p:spPr bwMode="auto">
          <a:xfrm>
            <a:off x="381000" y="5899428"/>
            <a:ext cx="8305800" cy="476250"/>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accent5">
                    <a:lumMod val="50000"/>
                  </a:schemeClr>
                </a:solidFill>
                <a:effectLst/>
                <a:latin typeface="Arial" charset="0"/>
              </a:rPr>
              <a:t>Write explicit computable conditional predicates.</a:t>
            </a:r>
          </a:p>
        </p:txBody>
      </p:sp>
    </p:spTree>
    <p:extLst>
      <p:ext uri="{BB962C8B-B14F-4D97-AF65-F5344CB8AC3E}">
        <p14:creationId xmlns:p14="http://schemas.microsoft.com/office/powerpoint/2010/main" val="3668558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82918"/>
            <a:ext cx="8153400" cy="822325"/>
          </a:xfrm>
        </p:spPr>
        <p:txBody>
          <a:bodyPr/>
          <a:lstStyle/>
          <a:p>
            <a:r>
              <a:rPr lang="en-US"/>
              <a:t>Usage Compliance</a:t>
            </a:r>
            <a:endParaRPr lang="en-US" dirty="0"/>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39</a:t>
            </a:fld>
            <a:endParaRPr lang="en-US"/>
          </a:p>
        </p:txBody>
      </p:sp>
      <p:graphicFrame>
        <p:nvGraphicFramePr>
          <p:cNvPr id="3" name="Table 2">
            <a:extLst>
              <a:ext uri="{FF2B5EF4-FFF2-40B4-BE49-F238E27FC236}">
                <a16:creationId xmlns:a16="http://schemas.microsoft.com/office/drawing/2014/main" id="{1A2A88E9-6DD9-4514-9406-21D0B21EC754}"/>
              </a:ext>
            </a:extLst>
          </p:cNvPr>
          <p:cNvGraphicFramePr>
            <a:graphicFrameLocks noGrp="1"/>
          </p:cNvGraphicFramePr>
          <p:nvPr>
            <p:extLst>
              <p:ext uri="{D42A27DB-BD31-4B8C-83A1-F6EECF244321}">
                <p14:modId xmlns:p14="http://schemas.microsoft.com/office/powerpoint/2010/main" val="3451089763"/>
              </p:ext>
            </p:extLst>
          </p:nvPr>
        </p:nvGraphicFramePr>
        <p:xfrm>
          <a:off x="458771" y="1676400"/>
          <a:ext cx="8304228" cy="2926080"/>
        </p:xfrm>
        <a:graphic>
          <a:graphicData uri="http://schemas.openxmlformats.org/drawingml/2006/table">
            <a:tbl>
              <a:tblPr firstRow="1" firstCol="1" bandRow="1"/>
              <a:tblGrid>
                <a:gridCol w="714581">
                  <a:extLst>
                    <a:ext uri="{9D8B030D-6E8A-4147-A177-3AD203B41FA5}">
                      <a16:colId xmlns:a16="http://schemas.microsoft.com/office/drawing/2014/main" val="1805999077"/>
                    </a:ext>
                  </a:extLst>
                </a:gridCol>
                <a:gridCol w="1278257">
                  <a:extLst>
                    <a:ext uri="{9D8B030D-6E8A-4147-A177-3AD203B41FA5}">
                      <a16:colId xmlns:a16="http://schemas.microsoft.com/office/drawing/2014/main" val="1516059421"/>
                    </a:ext>
                  </a:extLst>
                </a:gridCol>
                <a:gridCol w="1517929">
                  <a:extLst>
                    <a:ext uri="{9D8B030D-6E8A-4147-A177-3AD203B41FA5}">
                      <a16:colId xmlns:a16="http://schemas.microsoft.com/office/drawing/2014/main" val="1794173378"/>
                    </a:ext>
                  </a:extLst>
                </a:gridCol>
                <a:gridCol w="1517929">
                  <a:extLst>
                    <a:ext uri="{9D8B030D-6E8A-4147-A177-3AD203B41FA5}">
                      <a16:colId xmlns:a16="http://schemas.microsoft.com/office/drawing/2014/main" val="2987757039"/>
                    </a:ext>
                  </a:extLst>
                </a:gridCol>
                <a:gridCol w="1597821">
                  <a:extLst>
                    <a:ext uri="{9D8B030D-6E8A-4147-A177-3AD203B41FA5}">
                      <a16:colId xmlns:a16="http://schemas.microsoft.com/office/drawing/2014/main" val="1276117270"/>
                    </a:ext>
                  </a:extLst>
                </a:gridCol>
                <a:gridCol w="1677711">
                  <a:extLst>
                    <a:ext uri="{9D8B030D-6E8A-4147-A177-3AD203B41FA5}">
                      <a16:colId xmlns:a16="http://schemas.microsoft.com/office/drawing/2014/main" val="3775205862"/>
                    </a:ext>
                  </a:extLst>
                </a:gridCol>
              </a:tblGrid>
              <a:tr h="0">
                <a:tc>
                  <a:txBody>
                    <a:bodyPr/>
                    <a:lstStyle/>
                    <a:p>
                      <a:pPr marL="0" marR="0" algn="ctr">
                        <a:spcBef>
                          <a:spcPts val="100"/>
                        </a:spcBef>
                        <a:spcAft>
                          <a:spcPts val="0"/>
                        </a:spcAft>
                      </a:pPr>
                      <a:r>
                        <a:rPr lang="en-US" sz="1200" b="1" kern="1000" dirty="0">
                          <a:effectLst/>
                          <a:latin typeface="Arial" panose="020B0604020202020204" pitchFamily="34" charset="0"/>
                          <a:ea typeface="Times New Roman" panose="02020603050405020304" pitchFamily="18" charset="0"/>
                          <a:cs typeface="Times New Roman" panose="02020603050405020304" pitchFamily="18" charset="0"/>
                        </a:rPr>
                        <a:t>Usage Code</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100"/>
                        </a:spcBef>
                        <a:spcAft>
                          <a:spcPts val="0"/>
                        </a:spcAft>
                      </a:pPr>
                      <a:r>
                        <a:rPr lang="fr-FR" sz="1200" b="1" kern="1000" dirty="0">
                          <a:effectLst/>
                          <a:latin typeface="Arial" panose="020B0604020202020204" pitchFamily="34" charset="0"/>
                          <a:ea typeface="Times New Roman" panose="02020603050405020304" pitchFamily="18" charset="0"/>
                          <a:cs typeface="Times New Roman" panose="02020603050405020304" pitchFamily="18" charset="0"/>
                        </a:rPr>
                        <a:t>Base-to-Constrainable</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100"/>
                        </a:spcBef>
                        <a:spcAft>
                          <a:spcPts val="0"/>
                        </a:spcAft>
                      </a:pPr>
                      <a:r>
                        <a:rPr lang="en-US" sz="1200" b="1" kern="1000">
                          <a:effectLst/>
                          <a:latin typeface="Arial" panose="020B0604020202020204" pitchFamily="34" charset="0"/>
                          <a:ea typeface="Times New Roman" panose="02020603050405020304" pitchFamily="18" charset="0"/>
                          <a:cs typeface="Times New Roman" panose="02020603050405020304" pitchFamily="18" charset="0"/>
                        </a:rPr>
                        <a:t>Constrainable-to-Constrainable</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100"/>
                        </a:spcBef>
                        <a:spcAft>
                          <a:spcPts val="0"/>
                        </a:spcAft>
                      </a:pPr>
                      <a:r>
                        <a:rPr lang="en-US" sz="1200" b="1" kern="1000">
                          <a:effectLst/>
                          <a:latin typeface="Arial" panose="020B0604020202020204" pitchFamily="34" charset="0"/>
                          <a:ea typeface="Times New Roman" panose="02020603050405020304" pitchFamily="18" charset="0"/>
                          <a:cs typeface="Times New Roman" panose="02020603050405020304" pitchFamily="18" charset="0"/>
                        </a:rPr>
                        <a:t>Base-to-Implementation</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100"/>
                        </a:spcBef>
                        <a:spcAft>
                          <a:spcPts val="0"/>
                        </a:spcAft>
                      </a:pPr>
                      <a:r>
                        <a:rPr lang="en-US" sz="1200" b="1" kern="1000">
                          <a:effectLst/>
                          <a:latin typeface="Arial" panose="020B0604020202020204" pitchFamily="34" charset="0"/>
                          <a:ea typeface="Times New Roman" panose="02020603050405020304" pitchFamily="18" charset="0"/>
                          <a:cs typeface="Times New Roman" panose="02020603050405020304" pitchFamily="18" charset="0"/>
                        </a:rPr>
                        <a:t>Constrainable-to-Implementation</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100"/>
                        </a:spcBef>
                        <a:spcAft>
                          <a:spcPts val="0"/>
                        </a:spcAft>
                      </a:pPr>
                      <a:r>
                        <a:rPr lang="en-US" sz="1200" b="1" kern="1000" dirty="0">
                          <a:effectLst/>
                          <a:latin typeface="Arial" panose="020B0604020202020204" pitchFamily="34" charset="0"/>
                          <a:ea typeface="Times New Roman" panose="02020603050405020304" pitchFamily="18" charset="0"/>
                          <a:cs typeface="Times New Roman" panose="02020603050405020304" pitchFamily="18" charset="0"/>
                        </a:rPr>
                        <a:t>Implementation-to-Implementation</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extLst>
                  <a:ext uri="{0D108BD9-81ED-4DB2-BD59-A6C34878D82A}">
                    <a16:rowId xmlns:a16="http://schemas.microsoft.com/office/drawing/2014/main" val="2386123064"/>
                  </a:ext>
                </a:extLst>
              </a:tr>
              <a:tr h="0">
                <a:tc>
                  <a:txBody>
                    <a:bodyPr/>
                    <a:lstStyle/>
                    <a:p>
                      <a:pPr marL="0" marR="0" algn="just">
                        <a:spcBef>
                          <a:spcPts val="300"/>
                        </a:spcBef>
                        <a:spcAft>
                          <a:spcPts val="300"/>
                        </a:spcAft>
                      </a:pPr>
                      <a:r>
                        <a:rPr lang="en-US" sz="1400" b="1" kern="1000">
                          <a:effectLst/>
                          <a:latin typeface="Arial" panose="020B0604020202020204" pitchFamily="34" charset="0"/>
                          <a:ea typeface="Times New Roman" panose="02020603050405020304" pitchFamily="18" charset="0"/>
                          <a:cs typeface="Times New Roman" panose="02020603050405020304" pitchFamily="18" charset="0"/>
                        </a:rPr>
                        <a:t>R</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CECC"/>
                    </a:solidFill>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R</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kern="1000" dirty="0">
                          <a:effectLst/>
                          <a:latin typeface="Arial" panose="020B0604020202020204" pitchFamily="34" charset="0"/>
                          <a:ea typeface="Times New Roman" panose="02020603050405020304" pitchFamily="18" charset="0"/>
                          <a:cs typeface="Times New Roman" panose="02020603050405020304" pitchFamily="18" charset="0"/>
                        </a:rPr>
                        <a:t>R</a:t>
                      </a:r>
                      <a:endParaRPr lang="en-US" sz="14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R</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R</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R</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3330697"/>
                  </a:ext>
                </a:extLst>
              </a:tr>
              <a:tr h="0">
                <a:tc>
                  <a:txBody>
                    <a:bodyPr/>
                    <a:lstStyle/>
                    <a:p>
                      <a:pPr marL="0" marR="0" algn="just">
                        <a:spcBef>
                          <a:spcPts val="300"/>
                        </a:spcBef>
                        <a:spcAft>
                          <a:spcPts val="300"/>
                        </a:spcAft>
                      </a:pPr>
                      <a:r>
                        <a:rPr lang="en-US" sz="1400" b="1" kern="1000">
                          <a:effectLst/>
                          <a:latin typeface="Arial" panose="020B0604020202020204" pitchFamily="34" charset="0"/>
                          <a:ea typeface="Times New Roman" panose="02020603050405020304" pitchFamily="18" charset="0"/>
                          <a:cs typeface="Times New Roman" panose="02020603050405020304" pitchFamily="18" charset="0"/>
                        </a:rPr>
                        <a:t>RE</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CECC"/>
                    </a:solidFill>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R, RE</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spcBef>
                          <a:spcPts val="300"/>
                        </a:spcBef>
                        <a:spcAft>
                          <a:spcPts val="300"/>
                        </a:spcAft>
                      </a:pPr>
                      <a:r>
                        <a:rPr lang="en-US" sz="1400" kern="1000" dirty="0">
                          <a:effectLst/>
                          <a:latin typeface="Arial" panose="020B0604020202020204" pitchFamily="34" charset="0"/>
                          <a:ea typeface="Times New Roman" panose="02020603050405020304" pitchFamily="18" charset="0"/>
                          <a:cs typeface="Times New Roman" panose="02020603050405020304" pitchFamily="18" charset="0"/>
                        </a:rPr>
                        <a:t>R, RE</a:t>
                      </a:r>
                      <a:endParaRPr lang="en-US" sz="14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R, RE</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R, RE</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R, RE</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1623347274"/>
                  </a:ext>
                </a:extLst>
              </a:tr>
              <a:tr h="0">
                <a:tc>
                  <a:txBody>
                    <a:bodyPr/>
                    <a:lstStyle/>
                    <a:p>
                      <a:pPr marL="0" marR="0" algn="just">
                        <a:spcBef>
                          <a:spcPts val="300"/>
                        </a:spcBef>
                        <a:spcAft>
                          <a:spcPts val="300"/>
                        </a:spcAft>
                      </a:pPr>
                      <a:r>
                        <a:rPr lang="en-US" sz="1400" b="1" kern="1000">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CECC"/>
                    </a:solidFill>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R, RE, C(a,b), O, X</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kern="1000" dirty="0">
                          <a:effectLst/>
                          <a:latin typeface="Arial" panose="020B0604020202020204" pitchFamily="34" charset="0"/>
                          <a:ea typeface="Times New Roman" panose="02020603050405020304" pitchFamily="18" charset="0"/>
                          <a:cs typeface="Times New Roman" panose="02020603050405020304" pitchFamily="18" charset="0"/>
                        </a:rPr>
                        <a:t>R, RE, C(</a:t>
                      </a:r>
                      <a:r>
                        <a:rPr lang="en-US" sz="1400" kern="1000" dirty="0" err="1">
                          <a:effectLst/>
                          <a:latin typeface="Arial" panose="020B0604020202020204" pitchFamily="34" charset="0"/>
                          <a:ea typeface="Times New Roman" panose="02020603050405020304" pitchFamily="18" charset="0"/>
                          <a:cs typeface="Times New Roman" panose="02020603050405020304" pitchFamily="18" charset="0"/>
                        </a:rPr>
                        <a:t>a,b</a:t>
                      </a:r>
                      <a:r>
                        <a:rPr lang="en-US" sz="1400" kern="1000" dirty="0">
                          <a:effectLst/>
                          <a:latin typeface="Arial" panose="020B0604020202020204" pitchFamily="34" charset="0"/>
                          <a:ea typeface="Times New Roman" panose="02020603050405020304" pitchFamily="18" charset="0"/>
                          <a:cs typeface="Times New Roman" panose="02020603050405020304" pitchFamily="18" charset="0"/>
                        </a:rPr>
                        <a:t>), O, X</a:t>
                      </a:r>
                      <a:endParaRPr lang="en-US" sz="14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R, RE, C(a,b), X</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R, RE, C(a,b), X</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N/A</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4231035"/>
                  </a:ext>
                </a:extLst>
              </a:tr>
              <a:tr h="0">
                <a:tc>
                  <a:txBody>
                    <a:bodyPr/>
                    <a:lstStyle/>
                    <a:p>
                      <a:pPr marL="0" marR="0" algn="just">
                        <a:spcBef>
                          <a:spcPts val="300"/>
                        </a:spcBef>
                        <a:spcAft>
                          <a:spcPts val="300"/>
                        </a:spcAft>
                      </a:pPr>
                      <a:r>
                        <a:rPr lang="en-US" sz="1400" b="1" kern="1000">
                          <a:effectLst/>
                          <a:latin typeface="Arial" panose="020B0604020202020204" pitchFamily="34" charset="0"/>
                          <a:ea typeface="Times New Roman" panose="02020603050405020304" pitchFamily="18" charset="0"/>
                          <a:cs typeface="Times New Roman" panose="02020603050405020304" pitchFamily="18" charset="0"/>
                        </a:rPr>
                        <a:t>C</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CECC"/>
                    </a:solidFill>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R, RE, C, C(a,b), X</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R, RE, C, C(a,b), X</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spcBef>
                          <a:spcPts val="300"/>
                        </a:spcBef>
                        <a:spcAft>
                          <a:spcPts val="300"/>
                        </a:spcAft>
                      </a:pPr>
                      <a:r>
                        <a:rPr lang="en-US" sz="1400" kern="1000" dirty="0">
                          <a:effectLst/>
                          <a:latin typeface="Arial" panose="020B0604020202020204" pitchFamily="34" charset="0"/>
                          <a:ea typeface="Times New Roman" panose="02020603050405020304" pitchFamily="18" charset="0"/>
                          <a:cs typeface="Times New Roman" panose="02020603050405020304" pitchFamily="18" charset="0"/>
                        </a:rPr>
                        <a:t>R, RE, C(</a:t>
                      </a:r>
                      <a:r>
                        <a:rPr lang="en-US" sz="1400" kern="1000" dirty="0" err="1">
                          <a:effectLst/>
                          <a:latin typeface="Arial" panose="020B0604020202020204" pitchFamily="34" charset="0"/>
                          <a:ea typeface="Times New Roman" panose="02020603050405020304" pitchFamily="18" charset="0"/>
                          <a:cs typeface="Times New Roman" panose="02020603050405020304" pitchFamily="18" charset="0"/>
                        </a:rPr>
                        <a:t>a,b</a:t>
                      </a:r>
                      <a:r>
                        <a:rPr lang="en-US" sz="1400" kern="1000" dirty="0">
                          <a:effectLst/>
                          <a:latin typeface="Arial" panose="020B0604020202020204" pitchFamily="34" charset="0"/>
                          <a:ea typeface="Times New Roman" panose="02020603050405020304" pitchFamily="18" charset="0"/>
                          <a:cs typeface="Times New Roman" panose="02020603050405020304" pitchFamily="18" charset="0"/>
                        </a:rPr>
                        <a:t>), X</a:t>
                      </a:r>
                      <a:endParaRPr lang="en-US" sz="14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R, RE, C(a,b), X</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N/A</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927251597"/>
                  </a:ext>
                </a:extLst>
              </a:tr>
              <a:tr h="0">
                <a:tc>
                  <a:txBody>
                    <a:bodyPr/>
                    <a:lstStyle/>
                    <a:p>
                      <a:pPr marL="0" marR="0" algn="just">
                        <a:spcBef>
                          <a:spcPts val="300"/>
                        </a:spcBef>
                        <a:spcAft>
                          <a:spcPts val="300"/>
                        </a:spcAft>
                      </a:pPr>
                      <a:r>
                        <a:rPr lang="en-US" sz="1400" b="1" kern="1000">
                          <a:effectLst/>
                          <a:latin typeface="Arial" panose="020B0604020202020204" pitchFamily="34" charset="0"/>
                          <a:ea typeface="Times New Roman" panose="02020603050405020304" pitchFamily="18" charset="0"/>
                          <a:cs typeface="Times New Roman" panose="02020603050405020304" pitchFamily="18" charset="0"/>
                        </a:rPr>
                        <a:t>C(a/b)</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CECC"/>
                    </a:solidFill>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R, RE, C(a,b), C(a’/b’), X</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R, RE, C(a,b), C(a’/b’), X</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R, RE, C(a,b), C(a’/b’), X</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kern="1000" dirty="0">
                          <a:effectLst/>
                          <a:latin typeface="Arial" panose="020B0604020202020204" pitchFamily="34" charset="0"/>
                          <a:ea typeface="Times New Roman" panose="02020603050405020304" pitchFamily="18" charset="0"/>
                          <a:cs typeface="Times New Roman" panose="02020603050405020304" pitchFamily="18" charset="0"/>
                        </a:rPr>
                        <a:t>R, RE, C(</a:t>
                      </a:r>
                      <a:r>
                        <a:rPr lang="en-US" sz="1400" kern="1000" dirty="0" err="1">
                          <a:effectLst/>
                          <a:latin typeface="Arial" panose="020B0604020202020204" pitchFamily="34" charset="0"/>
                          <a:ea typeface="Times New Roman" panose="02020603050405020304" pitchFamily="18" charset="0"/>
                          <a:cs typeface="Times New Roman" panose="02020603050405020304" pitchFamily="18" charset="0"/>
                        </a:rPr>
                        <a:t>a,b</a:t>
                      </a:r>
                      <a:r>
                        <a:rPr lang="en-US" sz="1400" kern="1000" dirty="0">
                          <a:effectLst/>
                          <a:latin typeface="Arial" panose="020B0604020202020204" pitchFamily="34" charset="0"/>
                          <a:ea typeface="Times New Roman" panose="02020603050405020304" pitchFamily="18" charset="0"/>
                          <a:cs typeface="Times New Roman" panose="02020603050405020304" pitchFamily="18" charset="0"/>
                        </a:rPr>
                        <a:t>), C(a’/b’), X</a:t>
                      </a:r>
                      <a:endParaRPr lang="en-US" sz="14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R, C(a,b), C(a’/b’)</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026728"/>
                  </a:ext>
                </a:extLst>
              </a:tr>
              <a:tr h="0">
                <a:tc>
                  <a:txBody>
                    <a:bodyPr/>
                    <a:lstStyle/>
                    <a:p>
                      <a:pPr marL="0" marR="0" algn="just">
                        <a:spcBef>
                          <a:spcPts val="300"/>
                        </a:spcBef>
                        <a:spcAft>
                          <a:spcPts val="300"/>
                        </a:spcAft>
                      </a:pPr>
                      <a:r>
                        <a:rPr lang="en-US" sz="1400" b="1" kern="1000">
                          <a:effectLst/>
                          <a:latin typeface="Arial" panose="020B0604020202020204" pitchFamily="34" charset="0"/>
                          <a:ea typeface="Times New Roman" panose="02020603050405020304" pitchFamily="18" charset="0"/>
                          <a:cs typeface="Times New Roman" panose="02020603050405020304" pitchFamily="18" charset="0"/>
                        </a:rPr>
                        <a:t>X</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CECC"/>
                    </a:solidFill>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X</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X</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X</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X</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spcBef>
                          <a:spcPts val="300"/>
                        </a:spcBef>
                        <a:spcAft>
                          <a:spcPts val="300"/>
                        </a:spcAft>
                      </a:pPr>
                      <a:r>
                        <a:rPr lang="en-US" sz="1400" kern="1000" dirty="0">
                          <a:effectLst/>
                          <a:latin typeface="Arial" panose="020B0604020202020204" pitchFamily="34" charset="0"/>
                          <a:ea typeface="Times New Roman" panose="02020603050405020304" pitchFamily="18" charset="0"/>
                          <a:cs typeface="Times New Roman" panose="02020603050405020304" pitchFamily="18" charset="0"/>
                        </a:rPr>
                        <a:t>X</a:t>
                      </a:r>
                      <a:endParaRPr lang="en-US" sz="14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1726722269"/>
                  </a:ext>
                </a:extLst>
              </a:tr>
              <a:tr h="0">
                <a:tc>
                  <a:txBody>
                    <a:bodyPr/>
                    <a:lstStyle/>
                    <a:p>
                      <a:pPr marL="0" marR="0" algn="just">
                        <a:spcBef>
                          <a:spcPts val="300"/>
                        </a:spcBef>
                        <a:spcAft>
                          <a:spcPts val="300"/>
                        </a:spcAft>
                      </a:pPr>
                      <a:r>
                        <a:rPr lang="en-US" sz="1400" b="1" kern="1000">
                          <a:effectLst/>
                          <a:latin typeface="Arial" panose="020B0604020202020204" pitchFamily="34" charset="0"/>
                          <a:ea typeface="Times New Roman" panose="02020603050405020304" pitchFamily="18" charset="0"/>
                          <a:cs typeface="Times New Roman" panose="02020603050405020304" pitchFamily="18" charset="0"/>
                        </a:rPr>
                        <a:t>B</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CECC"/>
                    </a:solidFill>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R, RE, C(a,b), O, X, B</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R, RE, C(a,b), O, X</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R, RE, C(a,b), X</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R, RE, C(a,b), X</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kern="1000" dirty="0">
                          <a:effectLst/>
                          <a:latin typeface="Arial" panose="020B0604020202020204" pitchFamily="34" charset="0"/>
                          <a:ea typeface="Times New Roman" panose="02020603050405020304" pitchFamily="18" charset="0"/>
                          <a:cs typeface="Times New Roman" panose="02020603050405020304" pitchFamily="18" charset="0"/>
                        </a:rPr>
                        <a:t>N/A</a:t>
                      </a:r>
                      <a:endParaRPr lang="en-US" sz="14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397966"/>
                  </a:ext>
                </a:extLst>
              </a:tr>
              <a:tr h="0">
                <a:tc>
                  <a:txBody>
                    <a:bodyPr/>
                    <a:lstStyle/>
                    <a:p>
                      <a:pPr marL="0" marR="0" algn="just">
                        <a:spcBef>
                          <a:spcPts val="300"/>
                        </a:spcBef>
                        <a:spcAft>
                          <a:spcPts val="300"/>
                        </a:spcAft>
                      </a:pPr>
                      <a:r>
                        <a:rPr lang="en-US" sz="1400" b="1" kern="1000">
                          <a:effectLst/>
                          <a:latin typeface="Arial" panose="020B0604020202020204" pitchFamily="34" charset="0"/>
                          <a:ea typeface="Times New Roman" panose="02020603050405020304" pitchFamily="18" charset="0"/>
                          <a:cs typeface="Times New Roman" panose="02020603050405020304" pitchFamily="18" charset="0"/>
                        </a:rPr>
                        <a:t>W</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CECC"/>
                    </a:solidFill>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X</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N/A</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X</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spcBef>
                          <a:spcPts val="300"/>
                        </a:spcBef>
                        <a:spcAft>
                          <a:spcPts val="300"/>
                        </a:spcAft>
                      </a:pPr>
                      <a:r>
                        <a:rPr lang="en-US" sz="1400" kern="1000">
                          <a:effectLst/>
                          <a:latin typeface="Arial" panose="020B0604020202020204" pitchFamily="34" charset="0"/>
                          <a:ea typeface="Times New Roman" panose="02020603050405020304" pitchFamily="18" charset="0"/>
                          <a:cs typeface="Times New Roman" panose="02020603050405020304" pitchFamily="18" charset="0"/>
                        </a:rPr>
                        <a:t>N/A</a:t>
                      </a:r>
                      <a:endParaRPr lang="en-US" sz="14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spcBef>
                          <a:spcPts val="300"/>
                        </a:spcBef>
                        <a:spcAft>
                          <a:spcPts val="300"/>
                        </a:spcAft>
                      </a:pPr>
                      <a:r>
                        <a:rPr lang="en-US" sz="1400" kern="1000" dirty="0">
                          <a:effectLst/>
                          <a:latin typeface="Arial" panose="020B0604020202020204" pitchFamily="34" charset="0"/>
                          <a:ea typeface="Times New Roman" panose="02020603050405020304" pitchFamily="18" charset="0"/>
                          <a:cs typeface="Times New Roman" panose="02020603050405020304" pitchFamily="18" charset="0"/>
                        </a:rPr>
                        <a:t>N/A</a:t>
                      </a:r>
                      <a:endParaRPr lang="en-US" sz="14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836230263"/>
                  </a:ext>
                </a:extLst>
              </a:tr>
            </a:tbl>
          </a:graphicData>
        </a:graphic>
      </p:graphicFrame>
      <p:sp>
        <p:nvSpPr>
          <p:cNvPr id="6" name="TextBox 5">
            <a:extLst>
              <a:ext uri="{FF2B5EF4-FFF2-40B4-BE49-F238E27FC236}">
                <a16:creationId xmlns:a16="http://schemas.microsoft.com/office/drawing/2014/main" id="{2F8FE66C-D97C-4E92-B3AC-FA4C2C7C75F9}"/>
              </a:ext>
            </a:extLst>
          </p:cNvPr>
          <p:cNvSpPr txBox="1"/>
          <p:nvPr/>
        </p:nvSpPr>
        <p:spPr>
          <a:xfrm>
            <a:off x="380999" y="4813836"/>
            <a:ext cx="8381999" cy="1200329"/>
          </a:xfrm>
          <a:prstGeom prst="rect">
            <a:avLst/>
          </a:prstGeom>
          <a:noFill/>
        </p:spPr>
        <p:txBody>
          <a:bodyPr wrap="square" rtlCol="0">
            <a:spAutoFit/>
          </a:bodyPr>
          <a:lstStyle/>
          <a:p>
            <a:r>
              <a:rPr lang="en-US" dirty="0"/>
              <a:t>Compliance assessment for elements with conditional usage (i.e., C(a/b)) is dependent on the respective true and false usage code specification. For example, if conditional usage for an element is specified as C(RE/O), the true usage code “RE” can be profiled to “RE” or “R” in a derived profile. </a:t>
            </a:r>
          </a:p>
        </p:txBody>
      </p:sp>
    </p:spTree>
    <p:extLst>
      <p:ext uri="{BB962C8B-B14F-4D97-AF65-F5344CB8AC3E}">
        <p14:creationId xmlns:p14="http://schemas.microsoft.com/office/powerpoint/2010/main" val="1784227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HL7 v2 Seminar Content</a:t>
            </a:r>
          </a:p>
        </p:txBody>
      </p:sp>
      <p:sp>
        <p:nvSpPr>
          <p:cNvPr id="8195" name="Rectangle 3"/>
          <p:cNvSpPr>
            <a:spLocks noGrp="1" noChangeArrowheads="1"/>
          </p:cNvSpPr>
          <p:nvPr>
            <p:ph idx="1"/>
          </p:nvPr>
        </p:nvSpPr>
        <p:spPr>
          <a:xfrm>
            <a:off x="381000" y="1524000"/>
            <a:ext cx="8382000" cy="4876800"/>
          </a:xfrm>
        </p:spPr>
        <p:txBody>
          <a:bodyPr>
            <a:normAutofit/>
          </a:bodyPr>
          <a:lstStyle/>
          <a:p>
            <a:r>
              <a:rPr lang="en-US" dirty="0"/>
              <a:t>How to specify and interpret requirements</a:t>
            </a:r>
          </a:p>
          <a:p>
            <a:r>
              <a:rPr lang="en-US" dirty="0"/>
              <a:t>Understanding HL7 v2 conformance</a:t>
            </a:r>
          </a:p>
          <a:p>
            <a:r>
              <a:rPr lang="en-US" dirty="0"/>
              <a:t>What’s new in HL7 v2 </a:t>
            </a:r>
          </a:p>
          <a:p>
            <a:r>
              <a:rPr lang="en-US" dirty="0"/>
              <a:t>How to organize implementation guides </a:t>
            </a:r>
          </a:p>
          <a:p>
            <a:r>
              <a:rPr lang="en-US" dirty="0"/>
              <a:t>HL7 v2 Profiling</a:t>
            </a:r>
          </a:p>
          <a:p>
            <a:r>
              <a:rPr lang="en-US" dirty="0"/>
              <a:t>NIST HL7 v2 Platform</a:t>
            </a:r>
          </a:p>
          <a:p>
            <a:pPr lvl="1"/>
            <a:r>
              <a:rPr lang="en-US" dirty="0"/>
              <a:t>Tool to create implementation guides</a:t>
            </a:r>
          </a:p>
          <a:p>
            <a:pPr lvl="1"/>
            <a:r>
              <a:rPr lang="en-US" dirty="0"/>
              <a:t>Tool to create test plans</a:t>
            </a:r>
          </a:p>
          <a:p>
            <a:pPr lvl="1"/>
            <a:r>
              <a:rPr lang="en-US" dirty="0"/>
              <a:t>Conformance validation tools</a:t>
            </a:r>
          </a:p>
          <a:p>
            <a:pPr lvl="1"/>
            <a:endParaRPr lang="en-US" dirty="0"/>
          </a:p>
          <a:p>
            <a:pPr marL="0" indent="0">
              <a:buNone/>
            </a:pPr>
            <a:endParaRPr lang="en-US" dirty="0"/>
          </a:p>
          <a:p>
            <a:endParaRPr lang="en-US" dirty="0"/>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4</a:t>
            </a:fld>
            <a:endParaRPr lang="en-US" dirty="0"/>
          </a:p>
        </p:txBody>
      </p:sp>
    </p:spTree>
    <p:extLst>
      <p:ext uri="{BB962C8B-B14F-4D97-AF65-F5344CB8AC3E}">
        <p14:creationId xmlns:p14="http://schemas.microsoft.com/office/powerpoint/2010/main" val="4077020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82918"/>
            <a:ext cx="8153400" cy="822325"/>
          </a:xfrm>
        </p:spPr>
        <p:txBody>
          <a:bodyPr/>
          <a:lstStyle/>
          <a:p>
            <a:r>
              <a:rPr lang="en-US" dirty="0"/>
              <a:t>Usage Compatibility</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40</a:t>
            </a:fld>
            <a:endParaRPr lang="en-US"/>
          </a:p>
        </p:txBody>
      </p:sp>
      <p:graphicFrame>
        <p:nvGraphicFramePr>
          <p:cNvPr id="2" name="Table 1">
            <a:extLst>
              <a:ext uri="{FF2B5EF4-FFF2-40B4-BE49-F238E27FC236}">
                <a16:creationId xmlns:a16="http://schemas.microsoft.com/office/drawing/2014/main" id="{E975020F-D865-4A4E-8942-027B1433850E}"/>
              </a:ext>
            </a:extLst>
          </p:cNvPr>
          <p:cNvGraphicFramePr>
            <a:graphicFrameLocks noGrp="1"/>
          </p:cNvGraphicFramePr>
          <p:nvPr>
            <p:extLst>
              <p:ext uri="{D42A27DB-BD31-4B8C-83A1-F6EECF244321}">
                <p14:modId xmlns:p14="http://schemas.microsoft.com/office/powerpoint/2010/main" val="603707023"/>
              </p:ext>
            </p:extLst>
          </p:nvPr>
        </p:nvGraphicFramePr>
        <p:xfrm>
          <a:off x="455720" y="1464467"/>
          <a:ext cx="8296183" cy="4465320"/>
        </p:xfrm>
        <a:graphic>
          <a:graphicData uri="http://schemas.openxmlformats.org/drawingml/2006/table">
            <a:tbl>
              <a:tblPr firstRow="1" firstCol="1" bandRow="1"/>
              <a:tblGrid>
                <a:gridCol w="957252">
                  <a:extLst>
                    <a:ext uri="{9D8B030D-6E8A-4147-A177-3AD203B41FA5}">
                      <a16:colId xmlns:a16="http://schemas.microsoft.com/office/drawing/2014/main" val="235140174"/>
                    </a:ext>
                  </a:extLst>
                </a:gridCol>
                <a:gridCol w="1116794">
                  <a:extLst>
                    <a:ext uri="{9D8B030D-6E8A-4147-A177-3AD203B41FA5}">
                      <a16:colId xmlns:a16="http://schemas.microsoft.com/office/drawing/2014/main" val="4099842174"/>
                    </a:ext>
                  </a:extLst>
                </a:gridCol>
                <a:gridCol w="1276336">
                  <a:extLst>
                    <a:ext uri="{9D8B030D-6E8A-4147-A177-3AD203B41FA5}">
                      <a16:colId xmlns:a16="http://schemas.microsoft.com/office/drawing/2014/main" val="4203232428"/>
                    </a:ext>
                  </a:extLst>
                </a:gridCol>
                <a:gridCol w="4945801">
                  <a:extLst>
                    <a:ext uri="{9D8B030D-6E8A-4147-A177-3AD203B41FA5}">
                      <a16:colId xmlns:a16="http://schemas.microsoft.com/office/drawing/2014/main" val="1489857588"/>
                    </a:ext>
                  </a:extLst>
                </a:gridCol>
              </a:tblGrid>
              <a:tr h="0">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Sender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Receiver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Compatible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just">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Comment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extLst>
                  <a:ext uri="{0D108BD9-81ED-4DB2-BD59-A6C34878D82A}">
                    <a16:rowId xmlns:a16="http://schemas.microsoft.com/office/drawing/2014/main" val="1499853671"/>
                  </a:ext>
                </a:extLst>
              </a:tr>
              <a:tr h="0">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Sender and Receiver have the same expectations.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3707043"/>
                  </a:ext>
                </a:extLst>
              </a:tr>
              <a:tr h="0">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Receiver supports this element but is not always expecting 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1638737861"/>
                  </a:ext>
                </a:extLst>
              </a:tr>
              <a:tr h="0">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Receiver doesn’t support this element.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016187"/>
                  </a:ext>
                </a:extLst>
              </a:tr>
              <a:tr h="0">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Receiver is not guaranteed to get required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215407390"/>
                  </a:ext>
                </a:extLst>
              </a:tr>
              <a:tr h="0">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Sender and Receiver have the same expectations.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780189"/>
                  </a:ext>
                </a:extLst>
              </a:tr>
              <a:tr h="0">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Receiver doesn’t support this element.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021555962"/>
                  </a:ext>
                </a:extLst>
              </a:tr>
              <a:tr h="0">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Receiver will not get required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8970086"/>
                  </a:ext>
                </a:extLst>
              </a:tr>
              <a:tr h="0">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3E1E1"/>
                    </a:solidFill>
                  </a:tcPr>
                </a:tc>
                <a:tc>
                  <a:txBody>
                    <a:bodyPr/>
                    <a:lstStyle/>
                    <a:p>
                      <a:pPr marL="0" marR="0" algn="ctr">
                        <a:spcBef>
                          <a:spcPts val="300"/>
                        </a:spcBef>
                        <a:spcAft>
                          <a:spcPts val="300"/>
                        </a:spcAft>
                      </a:pPr>
                      <a:r>
                        <a:rPr lang="en-US" sz="1600" kern="1000" dirty="0">
                          <a:effectLst/>
                          <a:latin typeface="+mn-lt"/>
                          <a:ea typeface="Times New Roman" panose="02020603050405020304" pitchFamily="18" charset="0"/>
                          <a:cs typeface="Times New Roman" panose="02020603050405020304" pitchFamily="18" charset="0"/>
                        </a:rPr>
                        <a:t>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3E1E1"/>
                    </a:solidFill>
                  </a:tcPr>
                </a:tc>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Receiver will not get the data it needs for certain use cases.</a:t>
                      </a:r>
                    </a:p>
                    <a:p>
                      <a:pPr marL="0" marR="0" algn="just">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Note: a data value must be needed in at least one instance; otherwise, the element should not be profiled to RE. On the other hand, RE is the only construct that expresses the capability of the receiving system to handle the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2182623507"/>
                  </a:ext>
                </a:extLst>
              </a:tr>
              <a:tr h="0">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The element is not necessary for operation.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2181736935"/>
                  </a:ext>
                </a:extLst>
              </a:tr>
              <a:tr h="0">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600" kern="1000">
                          <a:effectLst/>
                          <a:latin typeface="+mn-lt"/>
                          <a:ea typeface="Times New Roman" panose="02020603050405020304" pitchFamily="18"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600" kern="1000" dirty="0">
                          <a:effectLst/>
                          <a:latin typeface="+mn-lt"/>
                          <a:ea typeface="Times New Roman" panose="02020603050405020304" pitchFamily="18" charset="0"/>
                          <a:cs typeface="Times New Roman" panose="02020603050405020304" pitchFamily="18" charset="0"/>
                        </a:rPr>
                        <a:t>Sender and Receiver have the same expectations.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483621"/>
                  </a:ext>
                </a:extLst>
              </a:tr>
            </a:tbl>
          </a:graphicData>
        </a:graphic>
      </p:graphicFrame>
      <p:sp>
        <p:nvSpPr>
          <p:cNvPr id="6" name="Rectangle 1">
            <a:extLst>
              <a:ext uri="{FF2B5EF4-FFF2-40B4-BE49-F238E27FC236}">
                <a16:creationId xmlns:a16="http://schemas.microsoft.com/office/drawing/2014/main" id="{4EF3DE06-4477-4F5C-91AC-34A552421CE3}"/>
              </a:ext>
            </a:extLst>
          </p:cNvPr>
          <p:cNvSpPr>
            <a:spLocks noChangeArrowheads="1"/>
          </p:cNvSpPr>
          <p:nvPr/>
        </p:nvSpPr>
        <p:spPr bwMode="auto">
          <a:xfrm>
            <a:off x="1600200" y="2301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38C7235A-4E5E-4690-9B56-74878897C03E}"/>
              </a:ext>
            </a:extLst>
          </p:cNvPr>
          <p:cNvSpPr/>
          <p:nvPr/>
        </p:nvSpPr>
        <p:spPr>
          <a:xfrm>
            <a:off x="381000" y="6089011"/>
            <a:ext cx="8382000" cy="400110"/>
          </a:xfrm>
          <a:prstGeom prst="rect">
            <a:avLst/>
          </a:prstGeom>
        </p:spPr>
        <p:txBody>
          <a:bodyPr wrap="square">
            <a:spAutoFit/>
          </a:bodyPr>
          <a:lstStyle/>
          <a:p>
            <a:r>
              <a:rPr lang="en-US" sz="1000" kern="1000" dirty="0">
                <a:latin typeface="+mn-lt"/>
                <a:ea typeface="Times New Roman" panose="02020603050405020304" pitchFamily="18" charset="0"/>
              </a:rPr>
              <a:t>*In this combination, compatibility depends on the use case. If the data are important in order to perform the use case, then this combination is not compatible. But if RE only declares the capability of the system, then this pair is compatible.</a:t>
            </a:r>
            <a:endParaRPr lang="en-US" sz="1000" dirty="0">
              <a:latin typeface="+mn-lt"/>
            </a:endParaRPr>
          </a:p>
        </p:txBody>
      </p:sp>
    </p:spTree>
    <p:extLst>
      <p:ext uri="{BB962C8B-B14F-4D97-AF65-F5344CB8AC3E}">
        <p14:creationId xmlns:p14="http://schemas.microsoft.com/office/powerpoint/2010/main" val="1073761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09575" y="457200"/>
            <a:ext cx="8153400" cy="822325"/>
          </a:xfrm>
        </p:spPr>
        <p:txBody>
          <a:bodyPr/>
          <a:lstStyle/>
          <a:p>
            <a:r>
              <a:rPr lang="en-US" dirty="0"/>
              <a:t>Cardinality</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41</a:t>
            </a:fld>
            <a:endParaRPr lang="en-US"/>
          </a:p>
        </p:txBody>
      </p:sp>
      <p:graphicFrame>
        <p:nvGraphicFramePr>
          <p:cNvPr id="3" name="Table 2">
            <a:extLst>
              <a:ext uri="{FF2B5EF4-FFF2-40B4-BE49-F238E27FC236}">
                <a16:creationId xmlns:a16="http://schemas.microsoft.com/office/drawing/2014/main" id="{BA2BF548-C1C8-4748-98C9-33048E0CB27B}"/>
              </a:ext>
            </a:extLst>
          </p:cNvPr>
          <p:cNvGraphicFramePr>
            <a:graphicFrameLocks noGrp="1"/>
          </p:cNvGraphicFramePr>
          <p:nvPr>
            <p:extLst>
              <p:ext uri="{D42A27DB-BD31-4B8C-83A1-F6EECF244321}">
                <p14:modId xmlns:p14="http://schemas.microsoft.com/office/powerpoint/2010/main" val="3826176834"/>
              </p:ext>
            </p:extLst>
          </p:nvPr>
        </p:nvGraphicFramePr>
        <p:xfrm>
          <a:off x="399505" y="2951744"/>
          <a:ext cx="8335137" cy="3200400"/>
        </p:xfrm>
        <a:graphic>
          <a:graphicData uri="http://schemas.openxmlformats.org/drawingml/2006/table">
            <a:tbl>
              <a:tblPr/>
              <a:tblGrid>
                <a:gridCol w="1190625">
                  <a:extLst>
                    <a:ext uri="{9D8B030D-6E8A-4147-A177-3AD203B41FA5}">
                      <a16:colId xmlns:a16="http://schemas.microsoft.com/office/drawing/2014/main" val="1287883809"/>
                    </a:ext>
                  </a:extLst>
                </a:gridCol>
                <a:gridCol w="5867400">
                  <a:extLst>
                    <a:ext uri="{9D8B030D-6E8A-4147-A177-3AD203B41FA5}">
                      <a16:colId xmlns:a16="http://schemas.microsoft.com/office/drawing/2014/main" val="1650591534"/>
                    </a:ext>
                  </a:extLst>
                </a:gridCol>
                <a:gridCol w="1277112">
                  <a:extLst>
                    <a:ext uri="{9D8B030D-6E8A-4147-A177-3AD203B41FA5}">
                      <a16:colId xmlns:a16="http://schemas.microsoft.com/office/drawing/2014/main" val="66786923"/>
                    </a:ext>
                  </a:extLst>
                </a:gridCol>
              </a:tblGrid>
              <a:tr h="0">
                <a:tc>
                  <a:txBody>
                    <a:bodyPr/>
                    <a:lstStyle/>
                    <a:p>
                      <a:pPr marL="0" marR="0" algn="ctr">
                        <a:spcBef>
                          <a:spcPts val="300"/>
                        </a:spcBef>
                        <a:spcAft>
                          <a:spcPts val="300"/>
                        </a:spcAft>
                      </a:pPr>
                      <a:r>
                        <a:rPr lang="en-US" sz="1400" b="1" kern="1000">
                          <a:effectLst/>
                          <a:latin typeface="Calibri" panose="020F0502020204030204" pitchFamily="34" charset="0"/>
                          <a:ea typeface="Times New Roman" panose="02020603050405020304" pitchFamily="18" charset="0"/>
                          <a:cs typeface="Calibri" panose="020F0502020204030204" pitchFamily="34" charset="0"/>
                        </a:rPr>
                        <a:t>Cardinality</a:t>
                      </a:r>
                      <a:endParaRPr lang="en-US" sz="1400" kern="1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just">
                        <a:spcBef>
                          <a:spcPts val="300"/>
                        </a:spcBef>
                        <a:spcAft>
                          <a:spcPts val="300"/>
                        </a:spcAft>
                      </a:pPr>
                      <a:r>
                        <a:rPr lang="en-US" sz="1400" b="1" kern="1000" dirty="0">
                          <a:effectLst/>
                          <a:latin typeface="Calibri" panose="020F0502020204030204" pitchFamily="34" charset="0"/>
                          <a:ea typeface="Times New Roman" panose="02020603050405020304" pitchFamily="18" charset="0"/>
                          <a:cs typeface="Calibri" panose="020F0502020204030204" pitchFamily="34" charset="0"/>
                        </a:rPr>
                        <a:t>Interpretation</a:t>
                      </a:r>
                      <a:endParaRPr lang="en-US" sz="1400" kern="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just">
                        <a:spcBef>
                          <a:spcPts val="300"/>
                        </a:spcBef>
                        <a:spcAft>
                          <a:spcPts val="300"/>
                        </a:spcAft>
                      </a:pPr>
                      <a:r>
                        <a:rPr lang="en-US" sz="1400" b="1" kern="1000">
                          <a:effectLst/>
                          <a:latin typeface="Calibri" panose="020F0502020204030204" pitchFamily="34" charset="0"/>
                          <a:ea typeface="Times New Roman" panose="02020603050405020304" pitchFamily="18" charset="0"/>
                          <a:cs typeface="Calibri" panose="020F0502020204030204" pitchFamily="34" charset="0"/>
                        </a:rPr>
                        <a:t>Valid Usage</a:t>
                      </a:r>
                      <a:endParaRPr lang="en-US" sz="1400" kern="1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extLst>
                  <a:ext uri="{0D108BD9-81ED-4DB2-BD59-A6C34878D82A}">
                    <a16:rowId xmlns:a16="http://schemas.microsoft.com/office/drawing/2014/main" val="741936374"/>
                  </a:ext>
                </a:extLst>
              </a:tr>
              <a:tr h="0">
                <a:tc>
                  <a:txBody>
                    <a:bodyPr/>
                    <a:lstStyle/>
                    <a:p>
                      <a:pPr marL="0" marR="0" algn="ctr">
                        <a:spcBef>
                          <a:spcPts val="300"/>
                        </a:spcBef>
                        <a:spcAft>
                          <a:spcPts val="300"/>
                        </a:spcAft>
                      </a:pPr>
                      <a:r>
                        <a:rPr lang="en-US" sz="1400" b="1" kern="1000">
                          <a:effectLst/>
                          <a:latin typeface="Calibri" panose="020F0502020204030204" pitchFamily="34" charset="0"/>
                          <a:ea typeface="Times New Roman" panose="02020603050405020304" pitchFamily="18" charset="0"/>
                          <a:cs typeface="Calibri" panose="020F0502020204030204" pitchFamily="34" charset="0"/>
                        </a:rPr>
                        <a:t>[0..0]</a:t>
                      </a:r>
                      <a:endParaRPr lang="en-US" sz="1400" kern="1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CECC"/>
                    </a:solidFill>
                  </a:tcPr>
                </a:tc>
                <a:tc>
                  <a:txBody>
                    <a:bodyPr/>
                    <a:lstStyle/>
                    <a:p>
                      <a:pPr marL="0" marR="0" algn="just">
                        <a:spcBef>
                          <a:spcPts val="300"/>
                        </a:spcBef>
                        <a:spcAft>
                          <a:spcPts val="300"/>
                        </a:spcAft>
                      </a:pPr>
                      <a:r>
                        <a:rPr lang="en-US" sz="1400" kern="1000">
                          <a:effectLst/>
                          <a:latin typeface="Calibri" panose="020F0502020204030204" pitchFamily="34" charset="0"/>
                          <a:ea typeface="Times New Roman" panose="02020603050405020304" pitchFamily="18" charset="0"/>
                          <a:cs typeface="Calibri" panose="020F0502020204030204" pitchFamily="34" charset="0"/>
                        </a:rPr>
                        <a:t>Element is never present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400" kern="1000">
                          <a:effectLst/>
                          <a:latin typeface="Calibri" panose="020F0502020204030204" pitchFamily="34" charset="0"/>
                          <a:ea typeface="Times New Roman" panose="02020603050405020304" pitchFamily="18" charset="0"/>
                          <a:cs typeface="Calibri" panose="020F0502020204030204" pitchFamily="34"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0079971"/>
                  </a:ext>
                </a:extLst>
              </a:tr>
              <a:tr h="0">
                <a:tc>
                  <a:txBody>
                    <a:bodyPr/>
                    <a:lstStyle/>
                    <a:p>
                      <a:pPr marL="0" marR="0" algn="ctr">
                        <a:spcBef>
                          <a:spcPts val="300"/>
                        </a:spcBef>
                        <a:spcAft>
                          <a:spcPts val="300"/>
                        </a:spcAft>
                      </a:pPr>
                      <a:r>
                        <a:rPr lang="en-US" sz="1400" b="1" kern="1000">
                          <a:effectLst/>
                          <a:latin typeface="Calibri" panose="020F0502020204030204" pitchFamily="34" charset="0"/>
                          <a:ea typeface="Times New Roman" panose="02020603050405020304" pitchFamily="18" charset="0"/>
                          <a:cs typeface="Calibri" panose="020F0502020204030204" pitchFamily="34" charset="0"/>
                        </a:rPr>
                        <a:t>[0..1]</a:t>
                      </a:r>
                      <a:endParaRPr lang="en-US" sz="1400" kern="1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CECC"/>
                    </a:solidFill>
                  </a:tcPr>
                </a:tc>
                <a:tc>
                  <a:txBody>
                    <a:bodyPr/>
                    <a:lstStyle/>
                    <a:p>
                      <a:pPr marL="0" marR="0" algn="just">
                        <a:spcBef>
                          <a:spcPts val="300"/>
                        </a:spcBef>
                        <a:spcAft>
                          <a:spcPts val="300"/>
                        </a:spcAft>
                      </a:pPr>
                      <a:r>
                        <a:rPr lang="en-US" sz="1400" kern="1000">
                          <a:effectLst/>
                          <a:latin typeface="Calibri" panose="020F0502020204030204" pitchFamily="34" charset="0"/>
                          <a:ea typeface="Times New Roman" panose="02020603050405020304" pitchFamily="18" charset="0"/>
                          <a:cs typeface="Calibri" panose="020F0502020204030204" pitchFamily="34" charset="0"/>
                        </a:rPr>
                        <a:t>Element may be omitted, and it can have at most one occurrence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400" kern="1000">
                          <a:effectLst/>
                          <a:latin typeface="Calibri" panose="020F0502020204030204" pitchFamily="34" charset="0"/>
                          <a:ea typeface="Times New Roman" panose="02020603050405020304" pitchFamily="18" charset="0"/>
                          <a:cs typeface="Calibri" panose="020F0502020204030204" pitchFamily="34" charset="0"/>
                        </a:rPr>
                        <a:t>RE, C(a/b), 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570385126"/>
                  </a:ext>
                </a:extLst>
              </a:tr>
              <a:tr h="0">
                <a:tc>
                  <a:txBody>
                    <a:bodyPr/>
                    <a:lstStyle/>
                    <a:p>
                      <a:pPr marL="0" marR="0" algn="ctr">
                        <a:spcBef>
                          <a:spcPts val="300"/>
                        </a:spcBef>
                        <a:spcAft>
                          <a:spcPts val="300"/>
                        </a:spcAft>
                      </a:pPr>
                      <a:r>
                        <a:rPr lang="en-US" sz="1400" b="1" kern="1000">
                          <a:effectLst/>
                          <a:latin typeface="Calibri" panose="020F0502020204030204" pitchFamily="34" charset="0"/>
                          <a:ea typeface="Times New Roman" panose="02020603050405020304" pitchFamily="18" charset="0"/>
                          <a:cs typeface="Calibri" panose="020F0502020204030204" pitchFamily="34" charset="0"/>
                        </a:rPr>
                        <a:t>[1..1]</a:t>
                      </a:r>
                      <a:endParaRPr lang="en-US" sz="1400" kern="1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CECC"/>
                    </a:solidFill>
                  </a:tcPr>
                </a:tc>
                <a:tc>
                  <a:txBody>
                    <a:bodyPr/>
                    <a:lstStyle/>
                    <a:p>
                      <a:pPr marL="0" marR="0" algn="just">
                        <a:spcBef>
                          <a:spcPts val="300"/>
                        </a:spcBef>
                        <a:spcAft>
                          <a:spcPts val="300"/>
                        </a:spcAft>
                      </a:pPr>
                      <a:r>
                        <a:rPr lang="en-US" sz="1400" kern="1000">
                          <a:effectLst/>
                          <a:latin typeface="Calibri" panose="020F0502020204030204" pitchFamily="34" charset="0"/>
                          <a:ea typeface="Times New Roman" panose="02020603050405020304" pitchFamily="18" charset="0"/>
                          <a:cs typeface="Calibri" panose="020F0502020204030204" pitchFamily="34" charset="0"/>
                        </a:rPr>
                        <a:t>Element must have exactly one occurrence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400" kern="1000">
                          <a:effectLst/>
                          <a:latin typeface="Calibri" panose="020F0502020204030204" pitchFamily="34" charset="0"/>
                          <a:ea typeface="Times New Roman" panose="02020603050405020304" pitchFamily="18" charset="0"/>
                          <a:cs typeface="Calibri" panose="020F0502020204030204" pitchFamily="34"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708788"/>
                  </a:ext>
                </a:extLst>
              </a:tr>
              <a:tr h="0">
                <a:tc>
                  <a:txBody>
                    <a:bodyPr/>
                    <a:lstStyle/>
                    <a:p>
                      <a:pPr marL="0" marR="0" algn="ctr">
                        <a:spcBef>
                          <a:spcPts val="300"/>
                        </a:spcBef>
                        <a:spcAft>
                          <a:spcPts val="300"/>
                        </a:spcAft>
                      </a:pPr>
                      <a:r>
                        <a:rPr lang="en-US" sz="1400" b="1" kern="1000">
                          <a:effectLst/>
                          <a:latin typeface="Calibri" panose="020F0502020204030204" pitchFamily="34" charset="0"/>
                          <a:ea typeface="Times New Roman" panose="02020603050405020304" pitchFamily="18" charset="0"/>
                          <a:cs typeface="Calibri" panose="020F0502020204030204" pitchFamily="34" charset="0"/>
                        </a:rPr>
                        <a:t>[0..n]</a:t>
                      </a:r>
                      <a:endParaRPr lang="en-US" sz="1400" kern="1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CECC"/>
                    </a:solidFill>
                  </a:tcPr>
                </a:tc>
                <a:tc>
                  <a:txBody>
                    <a:bodyPr/>
                    <a:lstStyle/>
                    <a:p>
                      <a:pPr marL="0" marR="0" algn="just">
                        <a:spcBef>
                          <a:spcPts val="300"/>
                        </a:spcBef>
                        <a:spcAft>
                          <a:spcPts val="300"/>
                        </a:spcAft>
                      </a:pPr>
                      <a:r>
                        <a:rPr lang="en-US" sz="1400" kern="1000">
                          <a:effectLst/>
                          <a:latin typeface="Calibri" panose="020F0502020204030204" pitchFamily="34" charset="0"/>
                          <a:ea typeface="Times New Roman" panose="02020603050405020304" pitchFamily="18" charset="0"/>
                          <a:cs typeface="Calibri" panose="020F0502020204030204" pitchFamily="34" charset="0"/>
                        </a:rPr>
                        <a:t>Element may be omitted or may have up to </a:t>
                      </a:r>
                      <a:r>
                        <a:rPr lang="en-US" sz="1400" b="1" i="1" kern="1000">
                          <a:effectLst/>
                          <a:latin typeface="Calibri" panose="020F0502020204030204" pitchFamily="34" charset="0"/>
                          <a:ea typeface="Times New Roman" panose="02020603050405020304" pitchFamily="18" charset="0"/>
                          <a:cs typeface="Calibri" panose="020F0502020204030204" pitchFamily="34" charset="0"/>
                        </a:rPr>
                        <a:t>n</a:t>
                      </a:r>
                      <a:r>
                        <a:rPr lang="en-US" sz="1400" kern="1000">
                          <a:effectLst/>
                          <a:latin typeface="Calibri" panose="020F0502020204030204" pitchFamily="34" charset="0"/>
                          <a:ea typeface="Times New Roman" panose="02020603050405020304" pitchFamily="18" charset="0"/>
                          <a:cs typeface="Calibri" panose="020F0502020204030204" pitchFamily="34" charset="0"/>
                        </a:rPr>
                        <a:t> occurrences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400" kern="1000">
                          <a:effectLst/>
                          <a:latin typeface="Calibri" panose="020F0502020204030204" pitchFamily="34" charset="0"/>
                          <a:ea typeface="Times New Roman" panose="02020603050405020304" pitchFamily="18" charset="0"/>
                          <a:cs typeface="Calibri" panose="020F0502020204030204" pitchFamily="34" charset="0"/>
                        </a:rPr>
                        <a:t>RE, C(a/b), 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698464694"/>
                  </a:ext>
                </a:extLst>
              </a:tr>
              <a:tr h="0">
                <a:tc>
                  <a:txBody>
                    <a:bodyPr/>
                    <a:lstStyle/>
                    <a:p>
                      <a:pPr marL="0" marR="0" algn="ctr">
                        <a:spcBef>
                          <a:spcPts val="300"/>
                        </a:spcBef>
                        <a:spcAft>
                          <a:spcPts val="300"/>
                        </a:spcAft>
                      </a:pPr>
                      <a:r>
                        <a:rPr lang="en-US" sz="1400" b="1" kern="1000">
                          <a:effectLst/>
                          <a:latin typeface="Calibri" panose="020F0502020204030204" pitchFamily="34" charset="0"/>
                          <a:ea typeface="Times New Roman" panose="02020603050405020304" pitchFamily="18" charset="0"/>
                          <a:cs typeface="Calibri" panose="020F0502020204030204" pitchFamily="34" charset="0"/>
                        </a:rPr>
                        <a:t>[1..n]</a:t>
                      </a:r>
                      <a:endParaRPr lang="en-US" sz="1400" kern="1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CECC"/>
                    </a:solidFill>
                  </a:tcPr>
                </a:tc>
                <a:tc>
                  <a:txBody>
                    <a:bodyPr/>
                    <a:lstStyle/>
                    <a:p>
                      <a:pPr marL="0" marR="0" algn="just">
                        <a:spcBef>
                          <a:spcPts val="300"/>
                        </a:spcBef>
                        <a:spcAft>
                          <a:spcPts val="300"/>
                        </a:spcAft>
                      </a:pPr>
                      <a:r>
                        <a:rPr lang="en-US" sz="1400" kern="1000" dirty="0">
                          <a:effectLst/>
                          <a:latin typeface="Calibri" panose="020F0502020204030204" pitchFamily="34" charset="0"/>
                          <a:ea typeface="Times New Roman" panose="02020603050405020304" pitchFamily="18" charset="0"/>
                          <a:cs typeface="Calibri" panose="020F0502020204030204" pitchFamily="34" charset="0"/>
                        </a:rPr>
                        <a:t>Element must appear at least once and may have up to </a:t>
                      </a:r>
                      <a:r>
                        <a:rPr lang="en-US" sz="1400" b="1" i="1" kern="1000" dirty="0">
                          <a:effectLst/>
                          <a:latin typeface="Calibri" panose="020F0502020204030204" pitchFamily="34" charset="0"/>
                          <a:ea typeface="Times New Roman" panose="02020603050405020304" pitchFamily="18" charset="0"/>
                          <a:cs typeface="Calibri" panose="020F0502020204030204" pitchFamily="34" charset="0"/>
                        </a:rPr>
                        <a:t>n</a:t>
                      </a:r>
                      <a:r>
                        <a:rPr lang="en-US" sz="1400" kern="1000" dirty="0">
                          <a:effectLst/>
                          <a:latin typeface="Calibri" panose="020F0502020204030204" pitchFamily="34" charset="0"/>
                          <a:ea typeface="Times New Roman" panose="02020603050405020304" pitchFamily="18" charset="0"/>
                          <a:cs typeface="Calibri" panose="020F0502020204030204" pitchFamily="34" charset="0"/>
                        </a:rPr>
                        <a:t> occurrences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400" kern="1000">
                          <a:effectLst/>
                          <a:latin typeface="Calibri" panose="020F0502020204030204" pitchFamily="34" charset="0"/>
                          <a:ea typeface="Times New Roman" panose="02020603050405020304" pitchFamily="18" charset="0"/>
                          <a:cs typeface="Calibri" panose="020F0502020204030204" pitchFamily="34"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0719"/>
                  </a:ext>
                </a:extLst>
              </a:tr>
              <a:tr h="0">
                <a:tc>
                  <a:txBody>
                    <a:bodyPr/>
                    <a:lstStyle/>
                    <a:p>
                      <a:pPr marL="0" marR="0" algn="ctr">
                        <a:spcBef>
                          <a:spcPts val="300"/>
                        </a:spcBef>
                        <a:spcAft>
                          <a:spcPts val="300"/>
                        </a:spcAft>
                      </a:pPr>
                      <a:r>
                        <a:rPr lang="en-US" sz="1400" b="1" kern="1000">
                          <a:effectLst/>
                          <a:latin typeface="Calibri" panose="020F0502020204030204" pitchFamily="34" charset="0"/>
                          <a:ea typeface="Times New Roman" panose="02020603050405020304" pitchFamily="18" charset="0"/>
                          <a:cs typeface="Calibri" panose="020F0502020204030204" pitchFamily="34" charset="0"/>
                        </a:rPr>
                        <a:t>[0..*]</a:t>
                      </a:r>
                      <a:endParaRPr lang="en-US" sz="1400" kern="1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CECC"/>
                    </a:solidFill>
                  </a:tcPr>
                </a:tc>
                <a:tc>
                  <a:txBody>
                    <a:bodyPr/>
                    <a:lstStyle/>
                    <a:p>
                      <a:pPr marL="0" marR="0" algn="just">
                        <a:spcBef>
                          <a:spcPts val="300"/>
                        </a:spcBef>
                        <a:spcAft>
                          <a:spcPts val="300"/>
                        </a:spcAft>
                      </a:pPr>
                      <a:r>
                        <a:rPr lang="en-US" sz="1400" kern="1000">
                          <a:effectLst/>
                          <a:latin typeface="Calibri" panose="020F0502020204030204" pitchFamily="34" charset="0"/>
                          <a:ea typeface="Times New Roman" panose="02020603050405020304" pitchFamily="18" charset="0"/>
                          <a:cs typeface="Calibri" panose="020F0502020204030204" pitchFamily="34" charset="0"/>
                        </a:rPr>
                        <a:t>Element may be omitted or may have an unlimited number of occurrences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400" kern="1000">
                          <a:effectLst/>
                          <a:latin typeface="Calibri" panose="020F0502020204030204" pitchFamily="34" charset="0"/>
                          <a:ea typeface="Times New Roman" panose="02020603050405020304" pitchFamily="18" charset="0"/>
                          <a:cs typeface="Calibri" panose="020F0502020204030204" pitchFamily="34" charset="0"/>
                        </a:rPr>
                        <a:t>RE, C(a/b), 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1430872389"/>
                  </a:ext>
                </a:extLst>
              </a:tr>
              <a:tr h="0">
                <a:tc>
                  <a:txBody>
                    <a:bodyPr/>
                    <a:lstStyle/>
                    <a:p>
                      <a:pPr marL="0" marR="0" algn="ctr">
                        <a:spcBef>
                          <a:spcPts val="300"/>
                        </a:spcBef>
                        <a:spcAft>
                          <a:spcPts val="300"/>
                        </a:spcAft>
                      </a:pPr>
                      <a:r>
                        <a:rPr lang="en-US" sz="1400" b="1" kern="1000">
                          <a:effectLst/>
                          <a:latin typeface="Calibri" panose="020F0502020204030204" pitchFamily="34" charset="0"/>
                          <a:ea typeface="Times New Roman" panose="02020603050405020304" pitchFamily="18" charset="0"/>
                          <a:cs typeface="Calibri" panose="020F0502020204030204" pitchFamily="34" charset="0"/>
                        </a:rPr>
                        <a:t>[1..*]</a:t>
                      </a:r>
                      <a:endParaRPr lang="en-US" sz="1400" kern="1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CECC"/>
                    </a:solidFill>
                  </a:tcPr>
                </a:tc>
                <a:tc>
                  <a:txBody>
                    <a:bodyPr/>
                    <a:lstStyle/>
                    <a:p>
                      <a:pPr marL="0" marR="0" algn="just">
                        <a:spcBef>
                          <a:spcPts val="300"/>
                        </a:spcBef>
                        <a:spcAft>
                          <a:spcPts val="300"/>
                        </a:spcAft>
                      </a:pPr>
                      <a:r>
                        <a:rPr lang="en-US" sz="1400" kern="1000">
                          <a:effectLst/>
                          <a:latin typeface="Calibri" panose="020F0502020204030204" pitchFamily="34" charset="0"/>
                          <a:ea typeface="Times New Roman" panose="02020603050405020304" pitchFamily="18" charset="0"/>
                          <a:cs typeface="Calibri" panose="020F0502020204030204" pitchFamily="34" charset="0"/>
                        </a:rPr>
                        <a:t>Element must appear at least once and may have an unlimited number of occurrences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400" kern="1000">
                          <a:effectLst/>
                          <a:latin typeface="Calibri" panose="020F0502020204030204" pitchFamily="34" charset="0"/>
                          <a:ea typeface="Times New Roman" panose="02020603050405020304" pitchFamily="18" charset="0"/>
                          <a:cs typeface="Calibri" panose="020F0502020204030204" pitchFamily="34"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573674"/>
                  </a:ext>
                </a:extLst>
              </a:tr>
              <a:tr h="0">
                <a:tc>
                  <a:txBody>
                    <a:bodyPr/>
                    <a:lstStyle/>
                    <a:p>
                      <a:pPr marL="0" marR="0" algn="ctr">
                        <a:spcBef>
                          <a:spcPts val="300"/>
                        </a:spcBef>
                        <a:spcAft>
                          <a:spcPts val="300"/>
                        </a:spcAft>
                      </a:pPr>
                      <a:r>
                        <a:rPr lang="en-US" sz="1400" b="1" kern="1000" dirty="0">
                          <a:effectLst/>
                          <a:latin typeface="Calibri" panose="020F0502020204030204" pitchFamily="34" charset="0"/>
                          <a:ea typeface="Times New Roman" panose="02020603050405020304" pitchFamily="18" charset="0"/>
                          <a:cs typeface="Calibri" panose="020F0502020204030204" pitchFamily="34" charset="0"/>
                        </a:rPr>
                        <a:t>[</a:t>
                      </a:r>
                      <a:r>
                        <a:rPr lang="en-US" sz="1400" b="1" kern="1000" dirty="0" err="1">
                          <a:effectLst/>
                          <a:latin typeface="Calibri" panose="020F0502020204030204" pitchFamily="34" charset="0"/>
                          <a:ea typeface="Times New Roman" panose="02020603050405020304" pitchFamily="18" charset="0"/>
                          <a:cs typeface="Calibri" panose="020F0502020204030204" pitchFamily="34" charset="0"/>
                        </a:rPr>
                        <a:t>m..n</a:t>
                      </a:r>
                      <a:r>
                        <a:rPr lang="en-US" sz="1400" b="1" kern="1000" dirty="0">
                          <a:effectLst/>
                          <a:latin typeface="Calibri" panose="020F0502020204030204" pitchFamily="34" charset="0"/>
                          <a:ea typeface="Times New Roman" panose="02020603050405020304" pitchFamily="18" charset="0"/>
                          <a:cs typeface="Calibri" panose="020F0502020204030204" pitchFamily="34" charset="0"/>
                        </a:rPr>
                        <a:t>]</a:t>
                      </a:r>
                      <a:endParaRPr lang="en-US" sz="1400" kern="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CECC"/>
                    </a:solidFill>
                  </a:tcPr>
                </a:tc>
                <a:tc>
                  <a:txBody>
                    <a:bodyPr/>
                    <a:lstStyle/>
                    <a:p>
                      <a:pPr marL="0" marR="0" algn="just">
                        <a:spcBef>
                          <a:spcPts val="300"/>
                        </a:spcBef>
                        <a:spcAft>
                          <a:spcPts val="300"/>
                        </a:spcAft>
                      </a:pPr>
                      <a:r>
                        <a:rPr lang="en-US" sz="1400" kern="1000" dirty="0">
                          <a:effectLst/>
                          <a:latin typeface="Calibri" panose="020F0502020204030204" pitchFamily="34" charset="0"/>
                          <a:ea typeface="Times New Roman" panose="02020603050405020304" pitchFamily="18" charset="0"/>
                          <a:cs typeface="Calibri" panose="020F0502020204030204" pitchFamily="34" charset="0"/>
                        </a:rPr>
                        <a:t>Element must have at least </a:t>
                      </a:r>
                      <a:r>
                        <a:rPr lang="en-US" sz="1400" b="1" i="1" kern="1000" dirty="0">
                          <a:effectLst/>
                          <a:latin typeface="Calibri" panose="020F0502020204030204" pitchFamily="34" charset="0"/>
                          <a:ea typeface="Times New Roman" panose="02020603050405020304" pitchFamily="18" charset="0"/>
                          <a:cs typeface="Calibri" panose="020F0502020204030204" pitchFamily="34" charset="0"/>
                        </a:rPr>
                        <a:t>m</a:t>
                      </a:r>
                      <a:r>
                        <a:rPr lang="en-US" sz="1400" kern="1000" dirty="0">
                          <a:effectLst/>
                          <a:latin typeface="Calibri" panose="020F0502020204030204" pitchFamily="34" charset="0"/>
                          <a:ea typeface="Times New Roman" panose="02020603050405020304" pitchFamily="18" charset="0"/>
                          <a:cs typeface="Calibri" panose="020F0502020204030204" pitchFamily="34" charset="0"/>
                        </a:rPr>
                        <a:t> occurrences and may have at most </a:t>
                      </a:r>
                      <a:r>
                        <a:rPr lang="en-US" sz="1400" b="1" i="1" kern="1000" dirty="0">
                          <a:effectLst/>
                          <a:latin typeface="Calibri" panose="020F0502020204030204" pitchFamily="34" charset="0"/>
                          <a:ea typeface="Times New Roman" panose="02020603050405020304" pitchFamily="18" charset="0"/>
                          <a:cs typeface="Calibri" panose="020F0502020204030204" pitchFamily="34" charset="0"/>
                        </a:rPr>
                        <a:t>n</a:t>
                      </a:r>
                      <a:r>
                        <a:rPr lang="en-US" sz="1400" kern="1000" dirty="0">
                          <a:effectLst/>
                          <a:latin typeface="Calibri" panose="020F0502020204030204" pitchFamily="34" charset="0"/>
                          <a:ea typeface="Times New Roman" panose="02020603050405020304" pitchFamily="18" charset="0"/>
                          <a:cs typeface="Calibri" panose="020F0502020204030204" pitchFamily="34" charset="0"/>
                        </a:rPr>
                        <a:t> occurrences. Except in the case where the usage code is RE, the element may also be omitted (“zero occurrences”).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400" kern="1000">
                          <a:effectLst/>
                          <a:latin typeface="Calibri" panose="020F0502020204030204" pitchFamily="34" charset="0"/>
                          <a:ea typeface="Times New Roman" panose="02020603050405020304" pitchFamily="18" charset="0"/>
                          <a:cs typeface="Calibri" panose="020F0502020204030204" pitchFamily="34" charset="0"/>
                        </a:rPr>
                        <a:t>R, 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4016438633"/>
                  </a:ext>
                </a:extLst>
              </a:tr>
              <a:tr h="0">
                <a:tc>
                  <a:txBody>
                    <a:bodyPr/>
                    <a:lstStyle/>
                    <a:p>
                      <a:pPr marL="0" marR="0" algn="ctr">
                        <a:spcBef>
                          <a:spcPts val="300"/>
                        </a:spcBef>
                        <a:spcAft>
                          <a:spcPts val="300"/>
                        </a:spcAft>
                      </a:pPr>
                      <a:r>
                        <a:rPr lang="en-US" sz="1400" b="1" kern="1000">
                          <a:effectLst/>
                          <a:latin typeface="Calibri" panose="020F0502020204030204" pitchFamily="34" charset="0"/>
                          <a:ea typeface="Times New Roman" panose="02020603050405020304" pitchFamily="18" charset="0"/>
                          <a:cs typeface="Calibri" panose="020F0502020204030204" pitchFamily="34" charset="0"/>
                        </a:rPr>
                        <a:t>[m..*]</a:t>
                      </a:r>
                      <a:endParaRPr lang="en-US" sz="1400" kern="1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CECC"/>
                    </a:solidFill>
                  </a:tcPr>
                </a:tc>
                <a:tc>
                  <a:txBody>
                    <a:bodyPr/>
                    <a:lstStyle/>
                    <a:p>
                      <a:pPr marL="0" marR="0" algn="just">
                        <a:spcBef>
                          <a:spcPts val="300"/>
                        </a:spcBef>
                        <a:spcAft>
                          <a:spcPts val="300"/>
                        </a:spcAft>
                      </a:pPr>
                      <a:r>
                        <a:rPr lang="en-US" sz="1400" kern="1000" dirty="0">
                          <a:effectLst/>
                          <a:latin typeface="Calibri" panose="020F0502020204030204" pitchFamily="34" charset="0"/>
                          <a:ea typeface="Times New Roman" panose="02020603050405020304" pitchFamily="18" charset="0"/>
                          <a:cs typeface="Calibri" panose="020F0502020204030204" pitchFamily="34" charset="0"/>
                        </a:rPr>
                        <a:t>Element must have at least "m" occurrences and may have an unlimited number of occurrences. Except in the case where the usage code is RE, the element may also be omitted (“zero occurrences”).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400" kern="1000" dirty="0">
                          <a:effectLst/>
                          <a:latin typeface="Calibri" panose="020F0502020204030204" pitchFamily="34" charset="0"/>
                          <a:ea typeface="Times New Roman" panose="02020603050405020304" pitchFamily="18" charset="0"/>
                          <a:cs typeface="Calibri" panose="020F0502020204030204" pitchFamily="34" charset="0"/>
                        </a:rPr>
                        <a:t>R, 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6482562"/>
                  </a:ext>
                </a:extLst>
              </a:tr>
            </a:tbl>
          </a:graphicData>
        </a:graphic>
      </p:graphicFrame>
      <p:sp>
        <p:nvSpPr>
          <p:cNvPr id="6" name="Rectangle 1">
            <a:extLst>
              <a:ext uri="{FF2B5EF4-FFF2-40B4-BE49-F238E27FC236}">
                <a16:creationId xmlns:a16="http://schemas.microsoft.com/office/drawing/2014/main" id="{68209ECF-C923-4E96-9E89-B18817F17637}"/>
              </a:ext>
            </a:extLst>
          </p:cNvPr>
          <p:cNvSpPr>
            <a:spLocks noChangeArrowheads="1"/>
          </p:cNvSpPr>
          <p:nvPr/>
        </p:nvSpPr>
        <p:spPr bwMode="auto">
          <a:xfrm>
            <a:off x="1219200" y="22647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931B6F58-676F-455B-8443-FC2506BACB77}"/>
              </a:ext>
            </a:extLst>
          </p:cNvPr>
          <p:cNvSpPr>
            <a:spLocks noChangeArrowheads="1"/>
          </p:cNvSpPr>
          <p:nvPr/>
        </p:nvSpPr>
        <p:spPr bwMode="auto">
          <a:xfrm>
            <a:off x="228600" y="6195596"/>
            <a:ext cx="647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3"/>
              </a:rPr>
              <a:t>[</a:t>
            </a:r>
            <a:r>
              <a:rPr kumimoji="0" lang="en-US" altLang="en-US" sz="800" b="0" i="0" u="none" strike="noStrike" cap="none" normalizeH="0" baseline="30000" dirty="0" bmk="">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3"/>
              </a:rPr>
              <a:t>1]</a:t>
            </a:r>
            <a:r>
              <a:rPr kumimoji="0" lang="en-US" altLang="en-US" sz="800" b="0"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rPr>
              <a:t> </a:t>
            </a:r>
            <a:r>
              <a:rPr kumimoji="0" lang="en-US" altLang="en-US" sz="800" b="0" i="1"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rPr>
              <a:t>m</a:t>
            </a:r>
            <a:r>
              <a:rPr kumimoji="0" lang="en-US" altLang="en-US" sz="800" b="0"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rPr>
              <a:t> must be greater than 1 and </a:t>
            </a:r>
            <a:r>
              <a:rPr kumimoji="0" lang="en-US" altLang="en-US" sz="800" b="0" i="1"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rPr>
              <a:t>n </a:t>
            </a:r>
            <a:r>
              <a:rPr kumimoji="0" lang="en-US" altLang="en-US" sz="800" b="0"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rPr>
              <a:t>must be greater than or equal to m; the case where </a:t>
            </a:r>
            <a:r>
              <a:rPr kumimoji="0" lang="en-US" altLang="en-US" sz="800" b="0" i="1"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rPr>
              <a:t>m</a:t>
            </a:r>
            <a:r>
              <a:rPr kumimoji="0" lang="en-US" altLang="en-US" sz="800" b="0"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rPr>
              <a:t> equals 1 is addressed separately.</a:t>
            </a:r>
            <a:endParaRPr kumimoji="0" lang="en-US" altLang="en-US" sz="600" b="0" i="0" u="none" strike="noStrike" cap="none" normalizeH="0" baseline="0" dirty="0" bmk="">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30000" dirty="0" bmk="">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4"/>
              </a:rPr>
              <a:t>[2]</a:t>
            </a:r>
            <a:r>
              <a:rPr kumimoji="0" lang="en-US" altLang="en-US"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8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t>
            </a:r>
            <a:r>
              <a:rPr kumimoji="0" lang="en-US" altLang="en-US"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must be greater than 1; the case where </a:t>
            </a:r>
            <a:r>
              <a:rPr kumimoji="0" lang="en-US" altLang="en-US" sz="8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t>
            </a:r>
            <a:r>
              <a:rPr kumimoji="0" lang="en-US" altLang="en-US"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equals 1 is addressed separately.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50FAB64F-CC65-4AD2-A465-192D58F0AB55}"/>
              </a:ext>
            </a:extLst>
          </p:cNvPr>
          <p:cNvSpPr/>
          <p:nvPr/>
        </p:nvSpPr>
        <p:spPr bwMode="auto">
          <a:xfrm>
            <a:off x="399505" y="2133599"/>
            <a:ext cx="8335137" cy="740759"/>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b="1" dirty="0"/>
              <a:t>Cardinality Construct: [</a:t>
            </a:r>
            <a:r>
              <a:rPr lang="en-US" sz="1400" b="1" dirty="0" err="1"/>
              <a:t>x..y</a:t>
            </a:r>
            <a:r>
              <a:rPr lang="en-US" sz="1400" b="1" dirty="0"/>
              <a:t>]</a:t>
            </a:r>
          </a:p>
          <a:p>
            <a:r>
              <a:rPr lang="en-US" sz="1400" b="1" dirty="0"/>
              <a:t>[ ]: defined as a range, x: minimum number of occurrences, y: maximum number of occurrences</a:t>
            </a:r>
          </a:p>
          <a:p>
            <a:r>
              <a:rPr lang="en-US" sz="1400" b="1" dirty="0"/>
              <a:t>* </a:t>
            </a:r>
            <a:r>
              <a:rPr lang="en-US" sz="1400" b="1" dirty="0">
                <a:sym typeface="Wingdings" panose="05000000000000000000" pitchFamily="2" charset="2"/>
              </a:rPr>
              <a:t></a:t>
            </a:r>
            <a:r>
              <a:rPr lang="en-US" sz="1400" b="1" dirty="0"/>
              <a:t> indicates that the maximum cardinality is yet to be defined or unlimited </a:t>
            </a:r>
          </a:p>
          <a:p>
            <a:endParaRPr lang="en-US" dirty="0"/>
          </a:p>
        </p:txBody>
      </p:sp>
      <p:sp>
        <p:nvSpPr>
          <p:cNvPr id="10" name="Rectangle 3">
            <a:extLst>
              <a:ext uri="{FF2B5EF4-FFF2-40B4-BE49-F238E27FC236}">
                <a16:creationId xmlns:a16="http://schemas.microsoft.com/office/drawing/2014/main" id="{D23A101D-4CE9-40AF-9051-7896E0E075C1}"/>
              </a:ext>
            </a:extLst>
          </p:cNvPr>
          <p:cNvSpPr>
            <a:spLocks noGrp="1" noChangeArrowheads="1"/>
          </p:cNvSpPr>
          <p:nvPr>
            <p:ph idx="1"/>
          </p:nvPr>
        </p:nvSpPr>
        <p:spPr>
          <a:xfrm>
            <a:off x="381000" y="1410684"/>
            <a:ext cx="8458200" cy="822323"/>
          </a:xfrm>
        </p:spPr>
        <p:txBody>
          <a:bodyPr>
            <a:normAutofit fontScale="62500" lnSpcReduction="20000"/>
          </a:bodyPr>
          <a:lstStyle/>
          <a:p>
            <a:r>
              <a:rPr lang="en-US" dirty="0"/>
              <a:t>Identifies the minimum and maximum number of occurrences that must be supported for an element and the number of instances of an element that can appear</a:t>
            </a:r>
          </a:p>
        </p:txBody>
      </p:sp>
    </p:spTree>
    <p:extLst>
      <p:ext uri="{BB962C8B-B14F-4D97-AF65-F5344CB8AC3E}">
        <p14:creationId xmlns:p14="http://schemas.microsoft.com/office/powerpoint/2010/main" val="3556295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82918"/>
            <a:ext cx="8382000" cy="822325"/>
          </a:xfrm>
        </p:spPr>
        <p:txBody>
          <a:bodyPr/>
          <a:lstStyle/>
          <a:p>
            <a:r>
              <a:rPr lang="en-US" dirty="0"/>
              <a:t>Content: Co-Constraints</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42</a:t>
            </a:fld>
            <a:endParaRPr lang="en-US"/>
          </a:p>
        </p:txBody>
      </p:sp>
      <p:sp>
        <p:nvSpPr>
          <p:cNvPr id="7" name="Rectangle 1"/>
          <p:cNvSpPr>
            <a:spLocks noChangeArrowheads="1"/>
          </p:cNvSpPr>
          <p:nvPr/>
        </p:nvSpPr>
        <p:spPr bwMode="auto">
          <a:xfrm>
            <a:off x="2590800" y="1822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3"/>
          <p:cNvSpPr>
            <a:spLocks noGrp="1" noChangeArrowheads="1"/>
          </p:cNvSpPr>
          <p:nvPr>
            <p:ph idx="1"/>
          </p:nvPr>
        </p:nvSpPr>
        <p:spPr>
          <a:xfrm>
            <a:off x="381000" y="1422401"/>
            <a:ext cx="8381999" cy="930503"/>
          </a:xfrm>
        </p:spPr>
        <p:txBody>
          <a:bodyPr>
            <a:normAutofit fontScale="47500" lnSpcReduction="20000"/>
          </a:bodyPr>
          <a:lstStyle/>
          <a:p>
            <a:r>
              <a:rPr lang="en-US" dirty="0"/>
              <a:t>Used to express dependencies among a set of data values</a:t>
            </a:r>
          </a:p>
          <a:p>
            <a:r>
              <a:rPr lang="en-US" dirty="0"/>
              <a:t>Observations typically have co-constraints</a:t>
            </a:r>
          </a:p>
          <a:p>
            <a:r>
              <a:rPr lang="en-US" dirty="0"/>
              <a:t>Co-constraints can be expressed in a table format, as shown below (preferred) or with explicit complex conformance statements</a:t>
            </a:r>
          </a:p>
        </p:txBody>
      </p:sp>
      <p:sp>
        <p:nvSpPr>
          <p:cNvPr id="13" name="Content Placeholder 5">
            <a:extLst>
              <a:ext uri="{FF2B5EF4-FFF2-40B4-BE49-F238E27FC236}">
                <a16:creationId xmlns:a16="http://schemas.microsoft.com/office/drawing/2014/main" id="{7291F382-7AA2-4897-94A4-ADC683C117AC}"/>
              </a:ext>
            </a:extLst>
          </p:cNvPr>
          <p:cNvSpPr txBox="1">
            <a:spLocks/>
          </p:cNvSpPr>
          <p:nvPr/>
        </p:nvSpPr>
        <p:spPr bwMode="auto">
          <a:xfrm>
            <a:off x="228600" y="2352913"/>
            <a:ext cx="8610600" cy="41303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lr>
                <a:schemeClr val="accent1"/>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Ø"/>
              <a:defRPr sz="2600">
                <a:solidFill>
                  <a:schemeClr val="tx1"/>
                </a:solidFill>
                <a:latin typeface="+mn-lt"/>
              </a:defRPr>
            </a:lvl2pPr>
            <a:lvl3pPr marL="1143000" indent="-228600" algn="l" rtl="0" fontAlgn="base">
              <a:spcBef>
                <a:spcPct val="20000"/>
              </a:spcBef>
              <a:spcAft>
                <a:spcPct val="0"/>
              </a:spcAft>
              <a:buClr>
                <a:schemeClr val="accent1"/>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SzPct val="85000"/>
              <a:buFont typeface="Wingdings" pitchFamily="2" charset="2"/>
              <a:buChar char="ü"/>
              <a:defRPr sz="2000">
                <a:solidFill>
                  <a:schemeClr val="tx1"/>
                </a:solidFill>
                <a:latin typeface="+mn-lt"/>
              </a:defRPr>
            </a:lvl5pPr>
            <a:lvl6pPr marL="25146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9pPr>
          </a:lstStyle>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MSH|^~\&amp;|NISTIISAPP|NISTIISFAC|NISTEHRAPP|NISTEHRFAC|20141031145233-0500||RSP^K11^RSP_K11|NIST-IZ-QR-2.2_Response_K11_Z42|P|2.5.1|||NE|NE|||||Z42^CDCPHINVS|NISTIISFAC^^^^^NIST-AA-1^XX^^^100-3322|NISTEHRFAC^^^^^NIST-AA-1^XX^^^100-6482</a:t>
            </a:r>
          </a:p>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MSA|AA|NIST-IZ-QR-2.1_Query_Q11_Z44</a:t>
            </a:r>
          </a:p>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QAK|IZ-2.1-2015|OK|Z44^Request Evaluated History and </a:t>
            </a:r>
            <a:r>
              <a:rPr lang="en-US" sz="800" kern="0" dirty="0" err="1">
                <a:latin typeface="Courier New" panose="02070309020205020404" pitchFamily="49" charset="0"/>
                <a:cs typeface="Courier New" panose="02070309020205020404" pitchFamily="49" charset="0"/>
              </a:rPr>
              <a:t>Forecast^CDCPHINVS</a:t>
            </a:r>
            <a:endParaRPr lang="en-US" sz="800" kern="0" dirty="0">
              <a:latin typeface="Courier New" panose="02070309020205020404" pitchFamily="49" charset="0"/>
              <a:cs typeface="Courier New" panose="02070309020205020404" pitchFamily="49" charset="0"/>
            </a:endParaRPr>
          </a:p>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QPD|Z44^Request Evaluated History and Forecast^CDCPHINVS|IZ-2.1-2015|648286^^^NIST-MPI-1^MR|Stanley^Clement^S^^^^</a:t>
            </a:r>
            <a:r>
              <a:rPr lang="en-US" sz="800" kern="0" dirty="0" err="1">
                <a:latin typeface="Courier New" panose="02070309020205020404" pitchFamily="49" charset="0"/>
                <a:cs typeface="Courier New" panose="02070309020205020404" pitchFamily="49" charset="0"/>
              </a:rPr>
              <a:t>L|Bell</a:t>
            </a:r>
            <a:r>
              <a:rPr lang="en-US" sz="800" kern="0" dirty="0">
                <a:latin typeface="Courier New" panose="02070309020205020404" pitchFamily="49" charset="0"/>
                <a:cs typeface="Courier New" panose="02070309020205020404" pitchFamily="49" charset="0"/>
              </a:rPr>
              <a:t>^^^^^^M|19500214|M|1642 Bear Run^^Bozeman^MT^59715^USA^P|^PRN^PH^^1^406^5552020</a:t>
            </a:r>
          </a:p>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PID|1||648286^^^NIST-MPI-1^MR^MR~34500907^^^NIST-IIS-MPI^SR||</a:t>
            </a:r>
            <a:r>
              <a:rPr lang="en-US" sz="800" kern="0" dirty="0" err="1">
                <a:latin typeface="Courier New" panose="02070309020205020404" pitchFamily="49" charset="0"/>
                <a:cs typeface="Courier New" panose="02070309020205020404" pitchFamily="49" charset="0"/>
              </a:rPr>
              <a:t>Stanley^Clement^S</a:t>
            </a:r>
            <a:r>
              <a:rPr lang="en-US" sz="800" kern="0" dirty="0">
                <a:latin typeface="Courier New" panose="02070309020205020404" pitchFamily="49" charset="0"/>
                <a:cs typeface="Courier New" panose="02070309020205020404" pitchFamily="49" charset="0"/>
              </a:rPr>
              <a:t>^^^^L||19500214|M|||1642 Bear Run^^Bozeman^MT^59715^USA^P</a:t>
            </a:r>
          </a:p>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ORC|RE||193337027^NIST-AA-IZ-2||||||||||||||</a:t>
            </a:r>
          </a:p>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RXA|0|1|20151029||</a:t>
            </a:r>
            <a:r>
              <a:rPr lang="en-US" sz="800" kern="0" dirty="0">
                <a:highlight>
                  <a:srgbClr val="00FF00"/>
                </a:highlight>
                <a:latin typeface="Courier New" panose="02070309020205020404" pitchFamily="49" charset="0"/>
                <a:cs typeface="Courier New" panose="02070309020205020404" pitchFamily="49" charset="0"/>
              </a:rPr>
              <a:t>140^seasonal flu^CVX</a:t>
            </a:r>
            <a:r>
              <a:rPr lang="en-US" sz="800" kern="0" dirty="0">
                <a:latin typeface="Courier New" panose="02070309020205020404" pitchFamily="49" charset="0"/>
                <a:cs typeface="Courier New" panose="02070309020205020404" pitchFamily="49" charset="0"/>
              </a:rPr>
              <a:t>|0.5|mL^^UCUM||00^new immunization record^NIP001|5111^Sticker^Nurse^^^^^^NIST-PI-1^L^^^PRN|^^^NIST-Clinic-1||||||</a:t>
            </a:r>
            <a:r>
              <a:rPr lang="en-US" sz="800" kern="0" dirty="0" err="1">
                <a:latin typeface="Courier New" panose="02070309020205020404" pitchFamily="49" charset="0"/>
                <a:cs typeface="Courier New" panose="02070309020205020404" pitchFamily="49" charset="0"/>
              </a:rPr>
              <a:t>CSL^bioCSL^MVX</a:t>
            </a:r>
            <a:r>
              <a:rPr lang="en-US" sz="800" kern="0" dirty="0">
                <a:latin typeface="Courier New" panose="02070309020205020404" pitchFamily="49" charset="0"/>
                <a:cs typeface="Courier New" panose="02070309020205020404" pitchFamily="49" charset="0"/>
              </a:rPr>
              <a:t>|||CP</a:t>
            </a:r>
          </a:p>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RXR|C28161^IM^NCIT</a:t>
            </a:r>
          </a:p>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OBX|1|CE|</a:t>
            </a:r>
            <a:r>
              <a:rPr lang="en-US" sz="800" kern="0" dirty="0">
                <a:highlight>
                  <a:srgbClr val="00FFFF"/>
                </a:highlight>
                <a:latin typeface="Courier New" panose="02070309020205020404" pitchFamily="49" charset="0"/>
                <a:cs typeface="Courier New" panose="02070309020205020404" pitchFamily="49" charset="0"/>
              </a:rPr>
              <a:t>30956-7^</a:t>
            </a:r>
            <a:r>
              <a:rPr lang="en-US" sz="800" kern="0" dirty="0">
                <a:latin typeface="Courier New" panose="02070309020205020404" pitchFamily="49" charset="0"/>
                <a:cs typeface="Courier New" panose="02070309020205020404" pitchFamily="49" charset="0"/>
              </a:rPr>
              <a:t>vaccine type^LN|1|</a:t>
            </a:r>
            <a:r>
              <a:rPr lang="en-US" sz="800" kern="0" dirty="0">
                <a:highlight>
                  <a:srgbClr val="FFFF00"/>
                </a:highlight>
                <a:latin typeface="Courier New" panose="02070309020205020404" pitchFamily="49" charset="0"/>
                <a:cs typeface="Courier New" panose="02070309020205020404" pitchFamily="49" charset="0"/>
              </a:rPr>
              <a:t>88^influenza NOS^CVX</a:t>
            </a:r>
            <a:r>
              <a:rPr lang="en-US" sz="800" kern="0" dirty="0">
                <a:latin typeface="Courier New" panose="02070309020205020404" pitchFamily="49" charset="0"/>
                <a:cs typeface="Courier New" panose="02070309020205020404" pitchFamily="49" charset="0"/>
              </a:rPr>
              <a:t>|||||</a:t>
            </a:r>
            <a:r>
              <a:rPr lang="en-US" sz="800" kern="0" dirty="0">
                <a:highlight>
                  <a:srgbClr val="FFFF00"/>
                </a:highlight>
                <a:latin typeface="Courier New" panose="02070309020205020404" pitchFamily="49" charset="0"/>
                <a:cs typeface="Courier New" panose="02070309020205020404" pitchFamily="49" charset="0"/>
              </a:rPr>
              <a:t>|F</a:t>
            </a:r>
          </a:p>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OBX|2|CE|59779-9^Immunization Schedule used^LN|1|VXC16^ACIP^CDCPHINVS||||||F|||20151029</a:t>
            </a:r>
          </a:p>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OBX|3|ID|59781-5^dose validity^LN|1|Y||||||F|||20151029</a:t>
            </a:r>
          </a:p>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ORC|RE||9999^NIST-AA-IZ-2||||||||||||||NISTEHRFAC^NISTEHRFacility^HL70362</a:t>
            </a:r>
          </a:p>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RXA|0|1|20151029||</a:t>
            </a:r>
            <a:r>
              <a:rPr lang="en-US" sz="800" kern="0" dirty="0">
                <a:highlight>
                  <a:srgbClr val="00FF00"/>
                </a:highlight>
                <a:latin typeface="Courier New" panose="02070309020205020404" pitchFamily="49" charset="0"/>
                <a:cs typeface="Courier New" panose="02070309020205020404" pitchFamily="49" charset="0"/>
              </a:rPr>
              <a:t>998^no vaccine admin^CVX</a:t>
            </a:r>
            <a:r>
              <a:rPr lang="en-US" sz="800" kern="0" dirty="0">
                <a:latin typeface="Courier New" panose="02070309020205020404" pitchFamily="49" charset="0"/>
                <a:cs typeface="Courier New" panose="02070309020205020404" pitchFamily="49" charset="0"/>
              </a:rPr>
              <a:t>|999||||||||||||||NA</a:t>
            </a:r>
          </a:p>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OBX|4|CE|</a:t>
            </a:r>
            <a:r>
              <a:rPr lang="en-US" sz="800" kern="0" dirty="0">
                <a:highlight>
                  <a:srgbClr val="00FFFF"/>
                </a:highlight>
                <a:latin typeface="Courier New" panose="02070309020205020404" pitchFamily="49" charset="0"/>
                <a:cs typeface="Courier New" panose="02070309020205020404" pitchFamily="49" charset="0"/>
              </a:rPr>
              <a:t>30956-7^</a:t>
            </a:r>
            <a:r>
              <a:rPr lang="en-US" sz="800" kern="0" dirty="0">
                <a:latin typeface="Courier New" panose="02070309020205020404" pitchFamily="49" charset="0"/>
                <a:cs typeface="Courier New" panose="02070309020205020404" pitchFamily="49" charset="0"/>
              </a:rPr>
              <a:t>vaccine type^LN|1|</a:t>
            </a:r>
            <a:r>
              <a:rPr lang="en-US" sz="800" kern="0" dirty="0">
                <a:highlight>
                  <a:srgbClr val="FFFF00"/>
                </a:highlight>
                <a:latin typeface="Courier New" panose="02070309020205020404" pitchFamily="49" charset="0"/>
                <a:cs typeface="Courier New" panose="02070309020205020404" pitchFamily="49" charset="0"/>
              </a:rPr>
              <a:t>152^pcv NOS^CVX</a:t>
            </a:r>
            <a:r>
              <a:rPr lang="en-US" sz="800" kern="0" dirty="0">
                <a:latin typeface="Courier New" panose="02070309020205020404" pitchFamily="49" charset="0"/>
                <a:cs typeface="Courier New" panose="02070309020205020404" pitchFamily="49" charset="0"/>
              </a:rPr>
              <a:t>||||||</a:t>
            </a:r>
            <a:r>
              <a:rPr lang="en-US" sz="800" kern="0" dirty="0">
                <a:highlight>
                  <a:srgbClr val="FFFF00"/>
                </a:highlight>
                <a:latin typeface="Courier New" panose="02070309020205020404" pitchFamily="49" charset="0"/>
                <a:cs typeface="Courier New" panose="02070309020205020404" pitchFamily="49" charset="0"/>
              </a:rPr>
              <a:t>F</a:t>
            </a:r>
          </a:p>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OBX|5|CE|59779-9^Immunization Schedule used^LN|1|VXC16^ACIP^CDCPHINVS||||||F</a:t>
            </a:r>
          </a:p>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OBX|6|DT|30980-7^Date vaccination due^LN|1|20600101||||||F</a:t>
            </a:r>
          </a:p>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OBX|7|DT|30981-5^Earliest Date to give^LN|1|20600101||||||F</a:t>
            </a:r>
          </a:p>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OBX|8|CE|</a:t>
            </a:r>
            <a:r>
              <a:rPr lang="en-US" sz="800" kern="0" dirty="0">
                <a:highlight>
                  <a:srgbClr val="00FFFF"/>
                </a:highlight>
                <a:latin typeface="Courier New" panose="02070309020205020404" pitchFamily="49" charset="0"/>
                <a:cs typeface="Courier New" panose="02070309020205020404" pitchFamily="49" charset="0"/>
              </a:rPr>
              <a:t>30956-7</a:t>
            </a:r>
            <a:r>
              <a:rPr lang="en-US" sz="800" kern="0" dirty="0">
                <a:latin typeface="Courier New" panose="02070309020205020404" pitchFamily="49" charset="0"/>
                <a:cs typeface="Courier New" panose="02070309020205020404" pitchFamily="49" charset="0"/>
              </a:rPr>
              <a:t>^vaccine type^LN|2|</a:t>
            </a:r>
            <a:r>
              <a:rPr lang="en-US" sz="800" kern="0" dirty="0">
                <a:highlight>
                  <a:srgbClr val="FFFF00"/>
                </a:highlight>
                <a:latin typeface="Courier New" panose="02070309020205020404" pitchFamily="49" charset="0"/>
                <a:cs typeface="Courier New" panose="02070309020205020404" pitchFamily="49" charset="0"/>
              </a:rPr>
              <a:t>88^influenza NOS^CVX</a:t>
            </a:r>
            <a:r>
              <a:rPr lang="en-US" sz="800" kern="0" dirty="0">
                <a:latin typeface="Courier New" panose="02070309020205020404" pitchFamily="49" charset="0"/>
                <a:cs typeface="Courier New" panose="02070309020205020404" pitchFamily="49" charset="0"/>
              </a:rPr>
              <a:t>|||||</a:t>
            </a:r>
            <a:r>
              <a:rPr lang="en-US" sz="800" kern="0" dirty="0">
                <a:highlight>
                  <a:srgbClr val="FFFF00"/>
                </a:highlight>
                <a:latin typeface="Courier New" panose="02070309020205020404" pitchFamily="49" charset="0"/>
                <a:cs typeface="Courier New" panose="02070309020205020404" pitchFamily="49" charset="0"/>
              </a:rPr>
              <a:t>|F</a:t>
            </a:r>
          </a:p>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OBX|9|CE|59779-9^Immunization Schedule used^LN|2|VXC16^ACIP^CDCPHINVS||||||F</a:t>
            </a:r>
          </a:p>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OBX|10|DT|30980-7^Date vaccination due^LN|2|20160901||||||F</a:t>
            </a:r>
          </a:p>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OBX|11|DT|30981-5^Earliest Date to give^LN|2|20160901||||||F</a:t>
            </a:r>
          </a:p>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OBX|12|CE|</a:t>
            </a:r>
            <a:r>
              <a:rPr lang="en-US" sz="800" kern="0" dirty="0">
                <a:highlight>
                  <a:srgbClr val="00FFFF"/>
                </a:highlight>
                <a:latin typeface="Courier New" panose="02070309020205020404" pitchFamily="49" charset="0"/>
                <a:cs typeface="Courier New" panose="02070309020205020404" pitchFamily="49" charset="0"/>
              </a:rPr>
              <a:t>30956-7</a:t>
            </a:r>
            <a:r>
              <a:rPr lang="en-US" sz="800" kern="0" dirty="0">
                <a:latin typeface="Courier New" panose="02070309020205020404" pitchFamily="49" charset="0"/>
                <a:cs typeface="Courier New" panose="02070309020205020404" pitchFamily="49" charset="0"/>
              </a:rPr>
              <a:t>^vaccine type^LN|3|</a:t>
            </a:r>
            <a:r>
              <a:rPr lang="en-US" sz="800" kern="0" dirty="0">
                <a:highlight>
                  <a:srgbClr val="FFFF00"/>
                </a:highlight>
                <a:latin typeface="Courier New" panose="02070309020205020404" pitchFamily="49" charset="0"/>
                <a:cs typeface="Courier New" panose="02070309020205020404" pitchFamily="49" charset="0"/>
              </a:rPr>
              <a:t>03^MMR^CVX</a:t>
            </a:r>
            <a:r>
              <a:rPr lang="en-US" sz="800" kern="0" dirty="0">
                <a:latin typeface="Courier New" panose="02070309020205020404" pitchFamily="49" charset="0"/>
                <a:cs typeface="Courier New" panose="02070309020205020404" pitchFamily="49" charset="0"/>
              </a:rPr>
              <a:t>||||||</a:t>
            </a:r>
            <a:r>
              <a:rPr lang="en-US" sz="800" kern="0" dirty="0">
                <a:highlight>
                  <a:srgbClr val="FFFF00"/>
                </a:highlight>
                <a:latin typeface="Courier New" panose="02070309020205020404" pitchFamily="49" charset="0"/>
                <a:cs typeface="Courier New" panose="02070309020205020404" pitchFamily="49" charset="0"/>
              </a:rPr>
              <a:t>F</a:t>
            </a:r>
          </a:p>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OBX|13|CE|59779-9^Immunization Schedule used^LN|3|VXC16^ACIP^CDCPHINVS||||||F</a:t>
            </a:r>
          </a:p>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OBX|14|DT|30980-7^Date vaccination due^LN|3|19960101||||||F</a:t>
            </a:r>
          </a:p>
          <a:p>
            <a:pPr marL="0" indent="0" eaLnBrk="1" hangingPunct="1">
              <a:buFont typeface="Wingdings" pitchFamily="2" charset="2"/>
              <a:buNone/>
            </a:pPr>
            <a:r>
              <a:rPr lang="en-US" sz="800" kern="0" dirty="0">
                <a:latin typeface="Courier New" panose="02070309020205020404" pitchFamily="49" charset="0"/>
                <a:cs typeface="Courier New" panose="02070309020205020404" pitchFamily="49" charset="0"/>
              </a:rPr>
              <a:t>OBX|15|DT|30981-5^Earliest Date to give^LN|3|19960101||||||F</a:t>
            </a:r>
          </a:p>
        </p:txBody>
      </p:sp>
      <p:sp>
        <p:nvSpPr>
          <p:cNvPr id="10" name="Right Brace 9">
            <a:extLst>
              <a:ext uri="{FF2B5EF4-FFF2-40B4-BE49-F238E27FC236}">
                <a16:creationId xmlns:a16="http://schemas.microsoft.com/office/drawing/2014/main" id="{4E415D4F-CAF2-41A4-84F7-B1309735F7DF}"/>
              </a:ext>
            </a:extLst>
          </p:cNvPr>
          <p:cNvSpPr/>
          <p:nvPr/>
        </p:nvSpPr>
        <p:spPr bwMode="auto">
          <a:xfrm>
            <a:off x="5105400" y="4648200"/>
            <a:ext cx="304800" cy="533400"/>
          </a:xfrm>
          <a:prstGeom prst="rightBrace">
            <a:avLst/>
          </a:prstGeom>
          <a:noFill/>
          <a:ln w="381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15" name="Right Brace 14">
            <a:extLst>
              <a:ext uri="{FF2B5EF4-FFF2-40B4-BE49-F238E27FC236}">
                <a16:creationId xmlns:a16="http://schemas.microsoft.com/office/drawing/2014/main" id="{551B0C67-D628-45CB-A039-8861D7300D96}"/>
              </a:ext>
            </a:extLst>
          </p:cNvPr>
          <p:cNvSpPr/>
          <p:nvPr/>
        </p:nvSpPr>
        <p:spPr bwMode="auto">
          <a:xfrm>
            <a:off x="5098211" y="5299037"/>
            <a:ext cx="304800" cy="533400"/>
          </a:xfrm>
          <a:prstGeom prst="rightBrace">
            <a:avLst/>
          </a:prstGeom>
          <a:noFill/>
          <a:ln w="381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16" name="Right Brace 15">
            <a:extLst>
              <a:ext uri="{FF2B5EF4-FFF2-40B4-BE49-F238E27FC236}">
                <a16:creationId xmlns:a16="http://schemas.microsoft.com/office/drawing/2014/main" id="{2C8FDE04-6832-4843-BC11-98667C807A1F}"/>
              </a:ext>
            </a:extLst>
          </p:cNvPr>
          <p:cNvSpPr/>
          <p:nvPr/>
        </p:nvSpPr>
        <p:spPr bwMode="auto">
          <a:xfrm>
            <a:off x="5105400" y="5949874"/>
            <a:ext cx="304800" cy="533400"/>
          </a:xfrm>
          <a:prstGeom prst="rightBrace">
            <a:avLst/>
          </a:prstGeom>
          <a:noFill/>
          <a:ln w="381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17" name="Right Brace 16">
            <a:extLst>
              <a:ext uri="{FF2B5EF4-FFF2-40B4-BE49-F238E27FC236}">
                <a16:creationId xmlns:a16="http://schemas.microsoft.com/office/drawing/2014/main" id="{BDD82530-1EB7-4763-A78B-BA9ABFDB3248}"/>
              </a:ext>
            </a:extLst>
          </p:cNvPr>
          <p:cNvSpPr/>
          <p:nvPr/>
        </p:nvSpPr>
        <p:spPr bwMode="auto">
          <a:xfrm>
            <a:off x="5638800" y="3810000"/>
            <a:ext cx="304800" cy="533400"/>
          </a:xfrm>
          <a:prstGeom prst="rightBrace">
            <a:avLst/>
          </a:prstGeom>
          <a:noFill/>
          <a:ln w="38100" cap="flat" cmpd="sng" algn="ctr">
            <a:solidFill>
              <a:schemeClr val="tx1"/>
            </a:solid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513879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Co-Constraints Example</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43</a:t>
            </a:fld>
            <a:endParaRPr lang="en-US"/>
          </a:p>
        </p:txBody>
      </p:sp>
      <p:sp>
        <p:nvSpPr>
          <p:cNvPr id="7" name="Rectangle 1"/>
          <p:cNvSpPr>
            <a:spLocks noChangeArrowheads="1"/>
          </p:cNvSpPr>
          <p:nvPr/>
        </p:nvSpPr>
        <p:spPr bwMode="auto">
          <a:xfrm>
            <a:off x="2590800" y="1822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2C60149F-9540-4579-B8FA-01E8D540B575}"/>
              </a:ext>
            </a:extLst>
          </p:cNvPr>
          <p:cNvPicPr>
            <a:picLocks noChangeAspect="1"/>
          </p:cNvPicPr>
          <p:nvPr/>
        </p:nvPicPr>
        <p:blipFill>
          <a:blip r:embed="rId3"/>
          <a:stretch>
            <a:fillRect/>
          </a:stretch>
        </p:blipFill>
        <p:spPr>
          <a:xfrm>
            <a:off x="304800" y="1447807"/>
            <a:ext cx="8534399" cy="5024854"/>
          </a:xfrm>
          <a:prstGeom prst="rect">
            <a:avLst/>
          </a:prstGeom>
          <a:ln>
            <a:solidFill>
              <a:schemeClr val="tx1"/>
            </a:solidFill>
          </a:ln>
        </p:spPr>
      </p:pic>
    </p:spTree>
    <p:extLst>
      <p:ext uri="{BB962C8B-B14F-4D97-AF65-F5344CB8AC3E}">
        <p14:creationId xmlns:p14="http://schemas.microsoft.com/office/powerpoint/2010/main" val="3889684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Slicing</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44</a:t>
            </a:fld>
            <a:endParaRPr lang="en-US"/>
          </a:p>
        </p:txBody>
      </p:sp>
      <p:sp>
        <p:nvSpPr>
          <p:cNvPr id="7" name="Rectangle 1"/>
          <p:cNvSpPr>
            <a:spLocks noChangeArrowheads="1"/>
          </p:cNvSpPr>
          <p:nvPr/>
        </p:nvSpPr>
        <p:spPr bwMode="auto">
          <a:xfrm>
            <a:off x="2590800" y="1822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C03D32FF-62AB-4235-981C-CFC3493A7749}"/>
              </a:ext>
            </a:extLst>
          </p:cNvPr>
          <p:cNvGraphicFramePr>
            <a:graphicFrameLocks noGrp="1"/>
          </p:cNvGraphicFramePr>
          <p:nvPr>
            <p:extLst>
              <p:ext uri="{D42A27DB-BD31-4B8C-83A1-F6EECF244321}">
                <p14:modId xmlns:p14="http://schemas.microsoft.com/office/powerpoint/2010/main" val="2819701084"/>
              </p:ext>
            </p:extLst>
          </p:nvPr>
        </p:nvGraphicFramePr>
        <p:xfrm>
          <a:off x="393970" y="3616644"/>
          <a:ext cx="8381999" cy="986768"/>
        </p:xfrm>
        <a:graphic>
          <a:graphicData uri="http://schemas.openxmlformats.org/drawingml/2006/table">
            <a:tbl>
              <a:tblPr firstRow="1" bandRow="1"/>
              <a:tblGrid>
                <a:gridCol w="2124423">
                  <a:extLst>
                    <a:ext uri="{9D8B030D-6E8A-4147-A177-3AD203B41FA5}">
                      <a16:colId xmlns:a16="http://schemas.microsoft.com/office/drawing/2014/main" val="1481190666"/>
                    </a:ext>
                  </a:extLst>
                </a:gridCol>
                <a:gridCol w="1296117">
                  <a:extLst>
                    <a:ext uri="{9D8B030D-6E8A-4147-A177-3AD203B41FA5}">
                      <a16:colId xmlns:a16="http://schemas.microsoft.com/office/drawing/2014/main" val="4069692238"/>
                    </a:ext>
                  </a:extLst>
                </a:gridCol>
                <a:gridCol w="1296117">
                  <a:extLst>
                    <a:ext uri="{9D8B030D-6E8A-4147-A177-3AD203B41FA5}">
                      <a16:colId xmlns:a16="http://schemas.microsoft.com/office/drawing/2014/main" val="2653510604"/>
                    </a:ext>
                  </a:extLst>
                </a:gridCol>
                <a:gridCol w="1073110">
                  <a:extLst>
                    <a:ext uri="{9D8B030D-6E8A-4147-A177-3AD203B41FA5}">
                      <a16:colId xmlns:a16="http://schemas.microsoft.com/office/drawing/2014/main" val="4199559476"/>
                    </a:ext>
                  </a:extLst>
                </a:gridCol>
                <a:gridCol w="1073110">
                  <a:extLst>
                    <a:ext uri="{9D8B030D-6E8A-4147-A177-3AD203B41FA5}">
                      <a16:colId xmlns:a16="http://schemas.microsoft.com/office/drawing/2014/main" val="331451421"/>
                    </a:ext>
                  </a:extLst>
                </a:gridCol>
                <a:gridCol w="1519122">
                  <a:extLst>
                    <a:ext uri="{9D8B030D-6E8A-4147-A177-3AD203B41FA5}">
                      <a16:colId xmlns:a16="http://schemas.microsoft.com/office/drawing/2014/main" val="3761842526"/>
                    </a:ext>
                  </a:extLst>
                </a:gridCol>
              </a:tblGrid>
              <a:tr h="484923">
                <a:tc>
                  <a:txBody>
                    <a:bodyPr/>
                    <a:lstStyle/>
                    <a:p>
                      <a:pPr marL="0" marR="0" algn="ctr">
                        <a:spcBef>
                          <a:spcPts val="300"/>
                        </a:spcBef>
                        <a:spcAft>
                          <a:spcPts val="0"/>
                        </a:spcAft>
                      </a:pPr>
                      <a:r>
                        <a:rPr lang="en-US" sz="1200" b="1" kern="1200">
                          <a:effectLst/>
                          <a:latin typeface="Times New Roman" panose="02020603050405020304" pitchFamily="18" charset="0"/>
                          <a:ea typeface="Times New Roman" panose="02020603050405020304" pitchFamily="18" charset="0"/>
                          <a:cs typeface="Times New Roman" panose="02020603050405020304" pitchFamily="18" charset="0"/>
                        </a:rPr>
                        <a:t>Field</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24" marR="89524" marT="44762" marB="44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96660"/>
                    </a:solidFill>
                  </a:tcPr>
                </a:tc>
                <a:tc>
                  <a:txBody>
                    <a:bodyPr/>
                    <a:lstStyle/>
                    <a:p>
                      <a:pPr marL="0" marR="0" algn="ctr">
                        <a:spcBef>
                          <a:spcPts val="300"/>
                        </a:spcBef>
                        <a:spcAft>
                          <a:spcPts val="0"/>
                        </a:spcAft>
                      </a:pPr>
                      <a:r>
                        <a:rPr lang="en-US" sz="1200" b="1" kern="1200">
                          <a:effectLst/>
                          <a:latin typeface="Times New Roman" panose="02020603050405020304" pitchFamily="18" charset="0"/>
                          <a:ea typeface="Times New Roman" panose="02020603050405020304" pitchFamily="18" charset="0"/>
                          <a:cs typeface="Times New Roman" panose="02020603050405020304" pitchFamily="18" charset="0"/>
                        </a:rPr>
                        <a:t>Min Cardinality</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24" marR="89524" marT="44762" marB="44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96660"/>
                    </a:solidFill>
                  </a:tcPr>
                </a:tc>
                <a:tc>
                  <a:txBody>
                    <a:bodyPr/>
                    <a:lstStyle/>
                    <a:p>
                      <a:pPr marL="0" marR="0" algn="ctr">
                        <a:spcBef>
                          <a:spcPts val="300"/>
                        </a:spcBef>
                        <a:spcAft>
                          <a:spcPts val="0"/>
                        </a:spcAft>
                      </a:pPr>
                      <a:r>
                        <a:rPr lang="en-US" sz="1200" b="1" kern="1200">
                          <a:effectLst/>
                          <a:latin typeface="Times New Roman" panose="02020603050405020304" pitchFamily="18" charset="0"/>
                          <a:ea typeface="Times New Roman" panose="02020603050405020304" pitchFamily="18" charset="0"/>
                          <a:cs typeface="Times New Roman" panose="02020603050405020304" pitchFamily="18" charset="0"/>
                        </a:rPr>
                        <a:t>Max Cardinality</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24" marR="89524" marT="44762" marB="44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96660"/>
                    </a:solidFill>
                  </a:tcPr>
                </a:tc>
                <a:tc>
                  <a:txBody>
                    <a:bodyPr/>
                    <a:lstStyle/>
                    <a:p>
                      <a:pPr marL="0" marR="0" algn="ctr">
                        <a:spcBef>
                          <a:spcPts val="300"/>
                        </a:spcBef>
                        <a:spcAft>
                          <a:spcPts val="0"/>
                        </a:spcAft>
                      </a:pPr>
                      <a:r>
                        <a:rPr lang="en-US" sz="1200" b="1" kern="1200">
                          <a:effectLst/>
                          <a:latin typeface="Times New Roman" panose="02020603050405020304" pitchFamily="18" charset="0"/>
                          <a:ea typeface="Times New Roman" panose="02020603050405020304" pitchFamily="18" charset="0"/>
                          <a:cs typeface="Times New Roman" panose="02020603050405020304" pitchFamily="18" charset="0"/>
                        </a:rPr>
                        <a:t>Base Datatype</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24" marR="89524" marT="44762" marB="44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96660"/>
                    </a:solidFill>
                  </a:tcPr>
                </a:tc>
                <a:tc>
                  <a:txBody>
                    <a:bodyPr/>
                    <a:lstStyle/>
                    <a:p>
                      <a:pPr marL="0" marR="0" algn="ctr">
                        <a:spcBef>
                          <a:spcPts val="300"/>
                        </a:spcBef>
                        <a:spcAft>
                          <a:spcPts val="0"/>
                        </a:spcAft>
                      </a:pPr>
                      <a:r>
                        <a:rPr lang="en-US" sz="1200" b="1" kern="1200">
                          <a:effectLst/>
                          <a:latin typeface="Times New Roman" panose="02020603050405020304" pitchFamily="18" charset="0"/>
                          <a:ea typeface="Times New Roman" panose="02020603050405020304" pitchFamily="18" charset="0"/>
                          <a:cs typeface="Times New Roman" panose="02020603050405020304" pitchFamily="18" charset="0"/>
                        </a:rPr>
                        <a:t>Default Datatype</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24" marR="89524" marT="44762" marB="44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96660"/>
                    </a:solidFill>
                  </a:tcPr>
                </a:tc>
                <a:tc>
                  <a:txBody>
                    <a:bodyPr/>
                    <a:lstStyle/>
                    <a:p>
                      <a:pPr marL="0" marR="0" algn="ctr">
                        <a:spcBef>
                          <a:spcPts val="300"/>
                        </a:spcBef>
                        <a:spcAft>
                          <a:spcPts val="0"/>
                        </a:spcAft>
                      </a:pPr>
                      <a:r>
                        <a:rPr lang="en-US" sz="1200" b="1" kern="1200">
                          <a:effectLst/>
                          <a:latin typeface="Times New Roman" panose="02020603050405020304" pitchFamily="18" charset="0"/>
                          <a:ea typeface="Times New Roman" panose="02020603050405020304" pitchFamily="18" charset="0"/>
                          <a:cs typeface="Times New Roman" panose="02020603050405020304" pitchFamily="18" charset="0"/>
                        </a:rPr>
                        <a:t>Discriminator</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300"/>
                        </a:spcBef>
                        <a:spcAft>
                          <a:spcPts val="0"/>
                        </a:spcAft>
                      </a:pPr>
                      <a:r>
                        <a:rPr lang="en-US" sz="1200" b="1" kern="1200">
                          <a:effectLst/>
                          <a:latin typeface="Times New Roman" panose="02020603050405020304" pitchFamily="18" charset="0"/>
                          <a:ea typeface="Times New Roman" panose="02020603050405020304" pitchFamily="18" charset="0"/>
                          <a:cs typeface="Times New Roman" panose="02020603050405020304" pitchFamily="18" charset="0"/>
                        </a:rPr>
                        <a:t>(Position)</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24" marR="89524" marT="44762" marB="44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96660"/>
                    </a:solidFill>
                  </a:tcPr>
                </a:tc>
                <a:extLst>
                  <a:ext uri="{0D108BD9-81ED-4DB2-BD59-A6C34878D82A}">
                    <a16:rowId xmlns:a16="http://schemas.microsoft.com/office/drawing/2014/main" val="2306087816"/>
                  </a:ext>
                </a:extLst>
              </a:tr>
              <a:tr h="484923">
                <a:tc>
                  <a:txBody>
                    <a:bodyPr/>
                    <a:lstStyle/>
                    <a:p>
                      <a:pPr marL="0" marR="0" algn="ctr">
                        <a:spcBef>
                          <a:spcPts val="300"/>
                        </a:spcBef>
                        <a:spcAft>
                          <a:spcPts val="0"/>
                        </a:spcAft>
                      </a:pPr>
                      <a:r>
                        <a:rPr lang="en-US"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PID-11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300"/>
                        </a:spcBef>
                        <a:spcAft>
                          <a:spcPts val="0"/>
                        </a:spcAft>
                      </a:pPr>
                      <a:r>
                        <a:rPr lang="en-US"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(Patient Address)</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24" marR="89524" marT="44762" marB="447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ECC"/>
                    </a:solidFill>
                  </a:tcPr>
                </a:tc>
                <a:tc>
                  <a:txBody>
                    <a:bodyPr/>
                    <a:lstStyle/>
                    <a:p>
                      <a:pPr marL="0" marR="0" algn="ctr">
                        <a:spcBef>
                          <a:spcPts val="300"/>
                        </a:spcBef>
                        <a:spcAft>
                          <a:spcPts val="0"/>
                        </a:spcAft>
                      </a:pPr>
                      <a:r>
                        <a:rPr lang="en-US"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24" marR="89524" marT="44762" marB="447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ECC"/>
                    </a:solidFill>
                  </a:tcPr>
                </a:tc>
                <a:tc>
                  <a:txBody>
                    <a:bodyPr/>
                    <a:lstStyle/>
                    <a:p>
                      <a:pPr marL="0" marR="0" algn="ctr">
                        <a:spcBef>
                          <a:spcPts val="300"/>
                        </a:spcBef>
                        <a:spcAft>
                          <a:spcPts val="0"/>
                        </a:spcAft>
                      </a:pPr>
                      <a:r>
                        <a:rPr lang="en-US"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24" marR="89524" marT="44762" marB="447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ECC"/>
                    </a:solidFill>
                  </a:tcPr>
                </a:tc>
                <a:tc>
                  <a:txBody>
                    <a:bodyPr/>
                    <a:lstStyle/>
                    <a:p>
                      <a:pPr marL="0" marR="0" algn="ctr">
                        <a:spcBef>
                          <a:spcPts val="300"/>
                        </a:spcBef>
                        <a:spcAft>
                          <a:spcPts val="0"/>
                        </a:spcAft>
                      </a:pPr>
                      <a:r>
                        <a:rPr lang="en-US"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XAD</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24" marR="89524" marT="44762" marB="447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ECC"/>
                    </a:solidFill>
                  </a:tcPr>
                </a:tc>
                <a:tc>
                  <a:txBody>
                    <a:bodyPr/>
                    <a:lstStyle/>
                    <a:p>
                      <a:pPr marL="0" marR="0" algn="ctr">
                        <a:spcBef>
                          <a:spcPts val="300"/>
                        </a:spcBef>
                        <a:spcAft>
                          <a:spcPts val="0"/>
                        </a:spcAft>
                      </a:pPr>
                      <a:r>
                        <a:rPr lang="en-US"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XAD_0</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24" marR="89524" marT="44762" marB="447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ECC"/>
                    </a:solidFill>
                  </a:tcPr>
                </a:tc>
                <a:tc>
                  <a:txBody>
                    <a:bodyPr/>
                    <a:lstStyle/>
                    <a:p>
                      <a:pPr marL="0" marR="0" algn="ctr">
                        <a:spcBef>
                          <a:spcPts val="300"/>
                        </a:spcBef>
                        <a:spcAft>
                          <a:spcPts val="0"/>
                        </a:spcAf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(Address Type)</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24" marR="89524" marT="44762" marB="447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ECC"/>
                    </a:solidFill>
                  </a:tcPr>
                </a:tc>
                <a:extLst>
                  <a:ext uri="{0D108BD9-81ED-4DB2-BD59-A6C34878D82A}">
                    <a16:rowId xmlns:a16="http://schemas.microsoft.com/office/drawing/2014/main" val="4005789655"/>
                  </a:ext>
                </a:extLst>
              </a:tr>
            </a:tbl>
          </a:graphicData>
        </a:graphic>
      </p:graphicFrame>
      <p:graphicFrame>
        <p:nvGraphicFramePr>
          <p:cNvPr id="9" name="Table 8">
            <a:extLst>
              <a:ext uri="{FF2B5EF4-FFF2-40B4-BE49-F238E27FC236}">
                <a16:creationId xmlns:a16="http://schemas.microsoft.com/office/drawing/2014/main" id="{73AC7226-CCAA-4EE1-8A2B-AA2515D9D8B5}"/>
              </a:ext>
            </a:extLst>
          </p:cNvPr>
          <p:cNvGraphicFramePr>
            <a:graphicFrameLocks noGrp="1"/>
          </p:cNvGraphicFramePr>
          <p:nvPr>
            <p:extLst>
              <p:ext uri="{D42A27DB-BD31-4B8C-83A1-F6EECF244321}">
                <p14:modId xmlns:p14="http://schemas.microsoft.com/office/powerpoint/2010/main" val="375703197"/>
              </p:ext>
            </p:extLst>
          </p:nvPr>
        </p:nvGraphicFramePr>
        <p:xfrm>
          <a:off x="393969" y="4664902"/>
          <a:ext cx="8382000" cy="1807758"/>
        </p:xfrm>
        <a:graphic>
          <a:graphicData uri="http://schemas.openxmlformats.org/drawingml/2006/table">
            <a:tbl>
              <a:tblPr firstRow="1" bandRow="1"/>
              <a:tblGrid>
                <a:gridCol w="1514395">
                  <a:extLst>
                    <a:ext uri="{9D8B030D-6E8A-4147-A177-3AD203B41FA5}">
                      <a16:colId xmlns:a16="http://schemas.microsoft.com/office/drawing/2014/main" val="3326231735"/>
                    </a:ext>
                  </a:extLst>
                </a:gridCol>
                <a:gridCol w="1073326">
                  <a:extLst>
                    <a:ext uri="{9D8B030D-6E8A-4147-A177-3AD203B41FA5}">
                      <a16:colId xmlns:a16="http://schemas.microsoft.com/office/drawing/2014/main" val="2125592326"/>
                    </a:ext>
                  </a:extLst>
                </a:gridCol>
                <a:gridCol w="674182">
                  <a:extLst>
                    <a:ext uri="{9D8B030D-6E8A-4147-A177-3AD203B41FA5}">
                      <a16:colId xmlns:a16="http://schemas.microsoft.com/office/drawing/2014/main" val="4022949643"/>
                    </a:ext>
                  </a:extLst>
                </a:gridCol>
                <a:gridCol w="674182">
                  <a:extLst>
                    <a:ext uri="{9D8B030D-6E8A-4147-A177-3AD203B41FA5}">
                      <a16:colId xmlns:a16="http://schemas.microsoft.com/office/drawing/2014/main" val="3197790302"/>
                    </a:ext>
                  </a:extLst>
                </a:gridCol>
                <a:gridCol w="4445915">
                  <a:extLst>
                    <a:ext uri="{9D8B030D-6E8A-4147-A177-3AD203B41FA5}">
                      <a16:colId xmlns:a16="http://schemas.microsoft.com/office/drawing/2014/main" val="2264203785"/>
                    </a:ext>
                  </a:extLst>
                </a:gridCol>
              </a:tblGrid>
              <a:tr h="447533">
                <a:tc>
                  <a:txBody>
                    <a:bodyPr/>
                    <a:lstStyle/>
                    <a:p>
                      <a:pPr marL="0" marR="0" algn="ctr">
                        <a:spcBef>
                          <a:spcPts val="300"/>
                        </a:spcBef>
                        <a:spcAft>
                          <a:spcPts val="0"/>
                        </a:spcAft>
                      </a:pPr>
                      <a:r>
                        <a:rPr lang="en-US" sz="1200" b="1" kern="1200">
                          <a:effectLst/>
                          <a:latin typeface="Times New Roman" panose="02020603050405020304" pitchFamily="18" charset="0"/>
                          <a:ea typeface="Times New Roman" panose="02020603050405020304" pitchFamily="18" charset="0"/>
                          <a:cs typeface="Arial" panose="020B0604020202020204" pitchFamily="34" charset="0"/>
                        </a:rPr>
                        <a:t>Discriminator Value</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07" marR="89507" marT="44753" marB="447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96660"/>
                    </a:solidFill>
                  </a:tcPr>
                </a:tc>
                <a:tc>
                  <a:txBody>
                    <a:bodyPr/>
                    <a:lstStyle/>
                    <a:p>
                      <a:pPr marL="0" marR="0" algn="ctr">
                        <a:spcBef>
                          <a:spcPts val="300"/>
                        </a:spcBef>
                        <a:spcAft>
                          <a:spcPts val="0"/>
                        </a:spcAft>
                      </a:pPr>
                      <a:r>
                        <a:rPr lang="en-US" sz="1200" b="1" kern="1200">
                          <a:effectLst/>
                          <a:latin typeface="Times New Roman" panose="02020603050405020304" pitchFamily="18" charset="0"/>
                          <a:ea typeface="Times New Roman" panose="02020603050405020304" pitchFamily="18" charset="0"/>
                          <a:cs typeface="Arial" panose="020B0604020202020204" pitchFamily="34" charset="0"/>
                        </a:rPr>
                        <a:t>Slice Datatype</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07" marR="89507" marT="44753" marB="447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96660"/>
                    </a:solidFill>
                  </a:tcPr>
                </a:tc>
                <a:tc>
                  <a:txBody>
                    <a:bodyPr/>
                    <a:lstStyle/>
                    <a:p>
                      <a:pPr marL="0" marR="0" algn="ctr">
                        <a:spcBef>
                          <a:spcPts val="300"/>
                        </a:spcBef>
                        <a:spcAft>
                          <a:spcPts val="0"/>
                        </a:spcAft>
                      </a:pPr>
                      <a:r>
                        <a:rPr lang="en-US" sz="1200" b="1" kern="1200">
                          <a:effectLst/>
                          <a:latin typeface="Times New Roman" panose="02020603050405020304" pitchFamily="18" charset="0"/>
                          <a:ea typeface="Times New Roman" panose="02020603050405020304" pitchFamily="18" charset="0"/>
                          <a:cs typeface="Arial" panose="020B0604020202020204" pitchFamily="34" charset="0"/>
                        </a:rPr>
                        <a:t>Slice Min</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07" marR="89507" marT="44753" marB="447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96660"/>
                    </a:solidFill>
                  </a:tcPr>
                </a:tc>
                <a:tc>
                  <a:txBody>
                    <a:bodyPr/>
                    <a:lstStyle/>
                    <a:p>
                      <a:pPr marL="0" marR="0" algn="ctr">
                        <a:spcBef>
                          <a:spcPts val="300"/>
                        </a:spcBef>
                        <a:spcAft>
                          <a:spcPts val="0"/>
                        </a:spcAft>
                      </a:pPr>
                      <a:r>
                        <a:rPr lang="en-US" sz="1200" b="1" kern="1200">
                          <a:effectLst/>
                          <a:latin typeface="Times New Roman" panose="02020603050405020304" pitchFamily="18" charset="0"/>
                          <a:ea typeface="Times New Roman" panose="02020603050405020304" pitchFamily="18" charset="0"/>
                          <a:cs typeface="Arial" panose="020B0604020202020204" pitchFamily="34" charset="0"/>
                        </a:rPr>
                        <a:t>Slice Max</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07" marR="89507" marT="44753" marB="447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96660"/>
                    </a:solidFill>
                  </a:tcPr>
                </a:tc>
                <a:tc>
                  <a:txBody>
                    <a:bodyPr/>
                    <a:lstStyle/>
                    <a:p>
                      <a:pPr marL="0" marR="0" algn="ctr">
                        <a:spcBef>
                          <a:spcPts val="300"/>
                        </a:spcBef>
                        <a:spcAft>
                          <a:spcPts val="0"/>
                        </a:spcAft>
                      </a:pPr>
                      <a:r>
                        <a:rPr lang="en-US" sz="1200" b="1" kern="1000" dirty="0">
                          <a:effectLst/>
                          <a:latin typeface="Times New Roman" panose="02020603050405020304" pitchFamily="18" charset="0"/>
                          <a:ea typeface="Times New Roman" panose="02020603050405020304" pitchFamily="18" charset="0"/>
                          <a:cs typeface="Arial" panose="020B0604020202020204" pitchFamily="34" charset="0"/>
                        </a:rPr>
                        <a:t>Comment</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07" marR="89507" marT="44753" marB="447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96660"/>
                    </a:solidFill>
                  </a:tcPr>
                </a:tc>
                <a:extLst>
                  <a:ext uri="{0D108BD9-81ED-4DB2-BD59-A6C34878D82A}">
                    <a16:rowId xmlns:a16="http://schemas.microsoft.com/office/drawing/2014/main" val="4075307655"/>
                  </a:ext>
                </a:extLst>
              </a:tr>
              <a:tr h="581793">
                <a:tc>
                  <a:txBody>
                    <a:bodyPr/>
                    <a:lstStyle/>
                    <a:p>
                      <a:pPr marL="0" marR="0" algn="just">
                        <a:spcBef>
                          <a:spcPts val="300"/>
                        </a:spcBef>
                        <a:spcAft>
                          <a:spcPts val="0"/>
                        </a:spcAft>
                      </a:pPr>
                      <a:r>
                        <a:rPr lang="en-US" sz="12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 (Home)</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07" marR="89507" marT="44753" marB="447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ECC"/>
                    </a:solidFill>
                  </a:tcPr>
                </a:tc>
                <a:tc>
                  <a:txBody>
                    <a:bodyPr/>
                    <a:lstStyle/>
                    <a:p>
                      <a:pPr marL="0" marR="0" algn="just">
                        <a:spcBef>
                          <a:spcPts val="300"/>
                        </a:spcBef>
                        <a:spcAft>
                          <a:spcPts val="0"/>
                        </a:spcAft>
                      </a:pPr>
                      <a:r>
                        <a:rPr lang="en-US" sz="12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XAD_1</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07" marR="89507" marT="44753" marB="447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ECC"/>
                    </a:solidFill>
                  </a:tcPr>
                </a:tc>
                <a:tc>
                  <a:txBody>
                    <a:bodyPr/>
                    <a:lstStyle/>
                    <a:p>
                      <a:pPr marL="0" marR="0" algn="just">
                        <a:spcBef>
                          <a:spcPts val="300"/>
                        </a:spcBef>
                        <a:spcAft>
                          <a:spcPts val="0"/>
                        </a:spcAft>
                      </a:pPr>
                      <a:r>
                        <a:rPr lang="en-US" sz="12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07" marR="89507" marT="44753" marB="447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ECC"/>
                    </a:solidFill>
                  </a:tcPr>
                </a:tc>
                <a:tc>
                  <a:txBody>
                    <a:bodyPr/>
                    <a:lstStyle/>
                    <a:p>
                      <a:pPr marL="0" marR="0" algn="just">
                        <a:spcBef>
                          <a:spcPts val="300"/>
                        </a:spcBef>
                        <a:spcAft>
                          <a:spcPts val="0"/>
                        </a:spcAft>
                      </a:pPr>
                      <a:r>
                        <a:rPr lang="en-US" sz="12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07" marR="89507" marT="44753" marB="447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ECC"/>
                    </a:solidFill>
                  </a:tcPr>
                </a:tc>
                <a:tc>
                  <a:txBody>
                    <a:bodyPr/>
                    <a:lstStyle/>
                    <a:p>
                      <a:pPr algn="just">
                        <a:spcAft>
                          <a:spcPts val="0"/>
                        </a:spcAft>
                      </a:pPr>
                      <a:r>
                        <a:rPr lang="en-US" sz="1100" kern="1200">
                          <a:solidFill>
                            <a:srgbClr val="000000"/>
                          </a:solidFill>
                          <a:effectLst/>
                          <a:latin typeface="Calibri" panose="020F0502020204030204" pitchFamily="34" charset="0"/>
                          <a:cs typeface="Arial" panose="020B0604020202020204" pitchFamily="34" charset="0"/>
                        </a:rPr>
                        <a:t>If PID-11.7 = “H”, then the requirements for this field slice are defined by XAD_1 data type flavor.</a:t>
                      </a:r>
                      <a:endParaRPr lang="en-US" sz="1100">
                        <a:effectLst/>
                        <a:latin typeface="Calibri" panose="020F0502020204030204" pitchFamily="34" charset="0"/>
                        <a:cs typeface="Times New Roman" panose="02020603050405020304" pitchFamily="18" charset="0"/>
                      </a:endParaRPr>
                    </a:p>
                    <a:p>
                      <a:pPr algn="just">
                        <a:spcAft>
                          <a:spcPts val="0"/>
                        </a:spcAft>
                      </a:pPr>
                      <a:r>
                        <a:rPr lang="en-US" sz="1100" kern="1200">
                          <a:solidFill>
                            <a:srgbClr val="000000"/>
                          </a:solidFill>
                          <a:effectLst/>
                          <a:latin typeface="Calibri" panose="020F0502020204030204" pitchFamily="34" charset="0"/>
                          <a:cs typeface="Arial" panose="020B0604020202020204" pitchFamily="34" charset="0"/>
                        </a:rPr>
                        <a:t>A field of this definition must appear once and only once.</a:t>
                      </a:r>
                      <a:endParaRPr lang="en-US" sz="1100">
                        <a:effectLst/>
                        <a:latin typeface="Calibri" panose="020F0502020204030204" pitchFamily="34" charset="0"/>
                        <a:cs typeface="Times New Roman" panose="02020603050405020304" pitchFamily="18" charset="0"/>
                      </a:endParaRPr>
                    </a:p>
                  </a:txBody>
                  <a:tcPr marL="89507" marR="89507" marT="44753" marB="447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ECC"/>
                    </a:solidFill>
                  </a:tcPr>
                </a:tc>
                <a:extLst>
                  <a:ext uri="{0D108BD9-81ED-4DB2-BD59-A6C34878D82A}">
                    <a16:rowId xmlns:a16="http://schemas.microsoft.com/office/drawing/2014/main" val="381147783"/>
                  </a:ext>
                </a:extLst>
              </a:tr>
              <a:tr h="581793">
                <a:tc>
                  <a:txBody>
                    <a:bodyPr/>
                    <a:lstStyle/>
                    <a:p>
                      <a:pPr marL="0" marR="0" algn="just">
                        <a:spcBef>
                          <a:spcPts val="300"/>
                        </a:spcBef>
                        <a:spcAft>
                          <a:spcPts val="0"/>
                        </a:spcAft>
                      </a:pPr>
                      <a:r>
                        <a:rPr lang="en-US" sz="12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 (Mailing)</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07" marR="89507" marT="44753" marB="447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1E1"/>
                    </a:solidFill>
                  </a:tcPr>
                </a:tc>
                <a:tc>
                  <a:txBody>
                    <a:bodyPr/>
                    <a:lstStyle/>
                    <a:p>
                      <a:pPr marL="0" marR="0" algn="just">
                        <a:spcBef>
                          <a:spcPts val="300"/>
                        </a:spcBef>
                        <a:spcAft>
                          <a:spcPts val="0"/>
                        </a:spcAft>
                      </a:pPr>
                      <a:r>
                        <a:rPr lang="en-US" sz="12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XAD_2</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07" marR="89507" marT="44753" marB="447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1E1"/>
                    </a:solidFill>
                  </a:tcPr>
                </a:tc>
                <a:tc>
                  <a:txBody>
                    <a:bodyPr/>
                    <a:lstStyle/>
                    <a:p>
                      <a:pPr marL="0" marR="0" algn="just">
                        <a:spcBef>
                          <a:spcPts val="300"/>
                        </a:spcBef>
                        <a:spcAft>
                          <a:spcPts val="0"/>
                        </a:spcAft>
                      </a:pPr>
                      <a:r>
                        <a:rPr lang="en-US" sz="12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07" marR="89507" marT="44753" marB="447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1E1"/>
                    </a:solidFill>
                  </a:tcPr>
                </a:tc>
                <a:tc>
                  <a:txBody>
                    <a:bodyPr/>
                    <a:lstStyle/>
                    <a:p>
                      <a:pPr marL="0" marR="0" algn="just">
                        <a:spcBef>
                          <a:spcPts val="300"/>
                        </a:spcBef>
                        <a:spcAft>
                          <a:spcPts val="0"/>
                        </a:spcAft>
                      </a:pPr>
                      <a:r>
                        <a:rPr lang="en-US" sz="12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07" marR="89507" marT="44753" marB="447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1E1"/>
                    </a:solidFill>
                  </a:tcPr>
                </a:tc>
                <a:tc>
                  <a:txBody>
                    <a:bodyPr/>
                    <a:lstStyle/>
                    <a:p>
                      <a:pPr algn="just">
                        <a:spcAft>
                          <a:spcPts val="0"/>
                        </a:spcAft>
                      </a:pPr>
                      <a:r>
                        <a:rPr lang="en-US" sz="1100" kern="1200" dirty="0">
                          <a:solidFill>
                            <a:srgbClr val="000000"/>
                          </a:solidFill>
                          <a:effectLst/>
                          <a:latin typeface="Calibri" panose="020F0502020204030204" pitchFamily="34" charset="0"/>
                          <a:cs typeface="Arial" panose="020B0604020202020204" pitchFamily="34" charset="0"/>
                        </a:rPr>
                        <a:t>If PID-11.7 = “M”, then the requirements for this field are defined by the XAD_2 data type flavor.</a:t>
                      </a:r>
                      <a:endParaRPr lang="en-US" sz="1100" dirty="0">
                        <a:effectLst/>
                        <a:latin typeface="Calibri" panose="020F0502020204030204" pitchFamily="34" charset="0"/>
                        <a:cs typeface="Times New Roman" panose="02020603050405020304" pitchFamily="18" charset="0"/>
                      </a:endParaRPr>
                    </a:p>
                    <a:p>
                      <a:pPr algn="just">
                        <a:spcAft>
                          <a:spcPts val="0"/>
                        </a:spcAft>
                      </a:pPr>
                      <a:r>
                        <a:rPr lang="en-US" sz="1100" kern="1200" dirty="0">
                          <a:solidFill>
                            <a:srgbClr val="000000"/>
                          </a:solidFill>
                          <a:effectLst/>
                          <a:latin typeface="Calibri" panose="020F0502020204030204" pitchFamily="34" charset="0"/>
                          <a:cs typeface="Arial" panose="020B0604020202020204" pitchFamily="34" charset="0"/>
                        </a:rPr>
                        <a:t>The field slice need not appear or may appear an unlimited number of times.</a:t>
                      </a:r>
                      <a:endParaRPr lang="en-US" sz="1100" dirty="0">
                        <a:effectLst/>
                        <a:latin typeface="Calibri" panose="020F0502020204030204" pitchFamily="34" charset="0"/>
                        <a:cs typeface="Times New Roman" panose="02020603050405020304" pitchFamily="18" charset="0"/>
                      </a:endParaRPr>
                    </a:p>
                  </a:txBody>
                  <a:tcPr marL="89507" marR="89507" marT="44753" marB="447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1E1"/>
                    </a:solidFill>
                  </a:tcPr>
                </a:tc>
                <a:extLst>
                  <a:ext uri="{0D108BD9-81ED-4DB2-BD59-A6C34878D82A}">
                    <a16:rowId xmlns:a16="http://schemas.microsoft.com/office/drawing/2014/main" val="50796040"/>
                  </a:ext>
                </a:extLst>
              </a:tr>
            </a:tbl>
          </a:graphicData>
        </a:graphic>
      </p:graphicFrame>
      <p:pic>
        <p:nvPicPr>
          <p:cNvPr id="11" name="Picture 10">
            <a:extLst>
              <a:ext uri="{FF2B5EF4-FFF2-40B4-BE49-F238E27FC236}">
                <a16:creationId xmlns:a16="http://schemas.microsoft.com/office/drawing/2014/main" id="{B1A7124A-AD73-4BCB-BAA8-3981EBE85F8E}"/>
              </a:ext>
            </a:extLst>
          </p:cNvPr>
          <p:cNvPicPr/>
          <p:nvPr/>
        </p:nvPicPr>
        <p:blipFill>
          <a:blip r:embed="rId3" cstate="print"/>
          <a:stretch>
            <a:fillRect/>
          </a:stretch>
        </p:blipFill>
        <p:spPr>
          <a:xfrm>
            <a:off x="368031" y="1429156"/>
            <a:ext cx="3060969" cy="2125953"/>
          </a:xfrm>
          <a:prstGeom prst="rect">
            <a:avLst/>
          </a:prstGeom>
        </p:spPr>
      </p:pic>
      <p:sp>
        <p:nvSpPr>
          <p:cNvPr id="10" name="Rectangle 9">
            <a:extLst>
              <a:ext uri="{FF2B5EF4-FFF2-40B4-BE49-F238E27FC236}">
                <a16:creationId xmlns:a16="http://schemas.microsoft.com/office/drawing/2014/main" id="{5873257E-0A83-43F2-BCE1-123D6608B52E}"/>
              </a:ext>
            </a:extLst>
          </p:cNvPr>
          <p:cNvSpPr/>
          <p:nvPr/>
        </p:nvSpPr>
        <p:spPr>
          <a:xfrm>
            <a:off x="3657600" y="1671696"/>
            <a:ext cx="5029200" cy="1569660"/>
          </a:xfrm>
          <a:prstGeom prst="rect">
            <a:avLst/>
          </a:prstGeom>
        </p:spPr>
        <p:txBody>
          <a:bodyPr wrap="square">
            <a:spAutoFit/>
          </a:bodyPr>
          <a:lstStyle/>
          <a:p>
            <a:r>
              <a:rPr lang="en-US" sz="2400" kern="1000" dirty="0">
                <a:latin typeface="+mj-lt"/>
                <a:ea typeface="Times New Roman" panose="02020603050405020304" pitchFamily="18" charset="0"/>
              </a:rPr>
              <a:t>Slicing is a concept that allows for occurrences of a field to be defined with different constraints. </a:t>
            </a:r>
            <a:endParaRPr lang="en-US" sz="2400" dirty="0">
              <a:latin typeface="+mj-lt"/>
            </a:endParaRPr>
          </a:p>
        </p:txBody>
      </p:sp>
    </p:spTree>
    <p:extLst>
      <p:ext uri="{BB962C8B-B14F-4D97-AF65-F5344CB8AC3E}">
        <p14:creationId xmlns:p14="http://schemas.microsoft.com/office/powerpoint/2010/main" val="3165528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Conformance Statements</a:t>
            </a:r>
          </a:p>
        </p:txBody>
      </p:sp>
      <p:sp>
        <p:nvSpPr>
          <p:cNvPr id="8195" name="Rectangle 3"/>
          <p:cNvSpPr>
            <a:spLocks noGrp="1" noChangeArrowheads="1"/>
          </p:cNvSpPr>
          <p:nvPr>
            <p:ph idx="1"/>
          </p:nvPr>
        </p:nvSpPr>
        <p:spPr>
          <a:xfrm>
            <a:off x="419100" y="1447800"/>
            <a:ext cx="8267700" cy="2798509"/>
          </a:xfrm>
        </p:spPr>
        <p:txBody>
          <a:bodyPr>
            <a:normAutofit fontScale="92500" lnSpcReduction="10000"/>
          </a:bodyPr>
          <a:lstStyle/>
          <a:p>
            <a:r>
              <a:rPr lang="en-US" dirty="0">
                <a:solidFill>
                  <a:schemeClr val="accent5">
                    <a:lumMod val="50000"/>
                  </a:schemeClr>
                </a:solidFill>
                <a:sym typeface="Wingdings" panose="05000000000000000000" pitchFamily="2" charset="2"/>
              </a:rPr>
              <a:t>Explicit Constraints </a:t>
            </a:r>
            <a:r>
              <a:rPr lang="en-US" dirty="0">
                <a:sym typeface="Wingdings" panose="05000000000000000000" pitchFamily="2" charset="2"/>
              </a:rPr>
              <a:t>defined using the Conformance Keywords (or formal language)</a:t>
            </a:r>
          </a:p>
          <a:p>
            <a:r>
              <a:rPr lang="en-US" dirty="0">
                <a:sym typeface="Wingdings" panose="05000000000000000000" pitchFamily="2" charset="2"/>
              </a:rPr>
              <a:t>“Catch-all” Construct</a:t>
            </a:r>
          </a:p>
          <a:p>
            <a:r>
              <a:rPr lang="en-US" dirty="0">
                <a:sym typeface="Wingdings" panose="05000000000000000000" pitchFamily="2" charset="2"/>
              </a:rPr>
              <a:t>Conformance Verbs</a:t>
            </a:r>
          </a:p>
          <a:p>
            <a:pPr lvl="1"/>
            <a:r>
              <a:rPr lang="en-US" dirty="0">
                <a:sym typeface="Wingdings" panose="05000000000000000000" pitchFamily="2" charset="2"/>
              </a:rPr>
              <a:t>SHALL, SHOULD, MAY, SHALL NOT, etc.</a:t>
            </a:r>
          </a:p>
          <a:p>
            <a:r>
              <a:rPr lang="en-US" dirty="0">
                <a:sym typeface="Wingdings" panose="05000000000000000000" pitchFamily="2" charset="2"/>
              </a:rPr>
              <a:t>Defined Language for HL7 v2</a:t>
            </a:r>
          </a:p>
          <a:p>
            <a:pPr marL="0" indent="0">
              <a:buNone/>
            </a:pPr>
            <a:endParaRPr lang="en-US" dirty="0">
              <a:sym typeface="Wingdings" panose="05000000000000000000" pitchFamily="2" charset="2"/>
            </a:endParaRPr>
          </a:p>
          <a:p>
            <a:endParaRPr lang="en-US" dirty="0">
              <a:sym typeface="Wingdings" panose="05000000000000000000" pitchFamily="2" charset="2"/>
            </a:endParaRP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45</a:t>
            </a:fld>
            <a:endParaRPr lang="en-US"/>
          </a:p>
        </p:txBody>
      </p:sp>
      <p:graphicFrame>
        <p:nvGraphicFramePr>
          <p:cNvPr id="7" name="Table 6">
            <a:extLst>
              <a:ext uri="{FF2B5EF4-FFF2-40B4-BE49-F238E27FC236}">
                <a16:creationId xmlns:a16="http://schemas.microsoft.com/office/drawing/2014/main" id="{41BD27C4-8BC9-47E2-BC43-462A48AD3DA5}"/>
              </a:ext>
            </a:extLst>
          </p:cNvPr>
          <p:cNvGraphicFramePr>
            <a:graphicFrameLocks noGrp="1"/>
          </p:cNvGraphicFramePr>
          <p:nvPr>
            <p:extLst>
              <p:ext uri="{D42A27DB-BD31-4B8C-83A1-F6EECF244321}">
                <p14:modId xmlns:p14="http://schemas.microsoft.com/office/powerpoint/2010/main" val="3953414830"/>
              </p:ext>
            </p:extLst>
          </p:nvPr>
        </p:nvGraphicFramePr>
        <p:xfrm>
          <a:off x="457200" y="4401153"/>
          <a:ext cx="8305800" cy="2011680"/>
        </p:xfrm>
        <a:graphic>
          <a:graphicData uri="http://schemas.openxmlformats.org/drawingml/2006/table">
            <a:tbl>
              <a:tblPr/>
              <a:tblGrid>
                <a:gridCol w="762000">
                  <a:extLst>
                    <a:ext uri="{9D8B030D-6E8A-4147-A177-3AD203B41FA5}">
                      <a16:colId xmlns:a16="http://schemas.microsoft.com/office/drawing/2014/main" val="707676108"/>
                    </a:ext>
                  </a:extLst>
                </a:gridCol>
                <a:gridCol w="7543800">
                  <a:extLst>
                    <a:ext uri="{9D8B030D-6E8A-4147-A177-3AD203B41FA5}">
                      <a16:colId xmlns:a16="http://schemas.microsoft.com/office/drawing/2014/main" val="1147802490"/>
                    </a:ext>
                  </a:extLst>
                </a:gridCol>
              </a:tblGrid>
              <a:tr h="0">
                <a:tc gridSpan="2">
                  <a:txBody>
                    <a:bodyPr/>
                    <a:lstStyle/>
                    <a:p>
                      <a:pPr marL="0" marR="0" algn="just">
                        <a:spcBef>
                          <a:spcPts val="300"/>
                        </a:spcBef>
                        <a:spcAft>
                          <a:spcPts val="300"/>
                        </a:spcAft>
                      </a:pPr>
                      <a:r>
                        <a:rPr lang="en-US" sz="1200" b="1" kern="1000" dirty="0">
                          <a:effectLst/>
                          <a:latin typeface="Courier New" panose="02070309020205020404" pitchFamily="49" charset="0"/>
                          <a:ea typeface="Times New Roman" panose="02020603050405020304" pitchFamily="18" charset="0"/>
                          <a:cs typeface="Times New Roman" panose="02020603050405020304" pitchFamily="18" charset="0"/>
                        </a:rPr>
                        <a:t>Conformance Statements</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hMerge="1">
                  <a:txBody>
                    <a:bodyPr/>
                    <a:lstStyle/>
                    <a:p>
                      <a:endParaRPr lang="en-US"/>
                    </a:p>
                  </a:txBody>
                  <a:tcPr/>
                </a:tc>
                <a:extLst>
                  <a:ext uri="{0D108BD9-81ED-4DB2-BD59-A6C34878D82A}">
                    <a16:rowId xmlns:a16="http://schemas.microsoft.com/office/drawing/2014/main" val="3945544736"/>
                  </a:ext>
                </a:extLst>
              </a:tr>
              <a:tr h="0">
                <a:tc>
                  <a:txBody>
                    <a:bodyPr/>
                    <a:lstStyle/>
                    <a:p>
                      <a:pPr marL="0" marR="0" algn="just">
                        <a:spcBef>
                          <a:spcPts val="300"/>
                        </a:spcBef>
                        <a:spcAft>
                          <a:spcPts val="300"/>
                        </a:spcAft>
                      </a:pPr>
                      <a:r>
                        <a:rPr lang="en-US" sz="1200" b="1" kern="1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IZ-207</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200" b="1" kern="1000" dirty="0">
                          <a:effectLst/>
                          <a:latin typeface="Courier New" panose="02070309020205020404" pitchFamily="49" charset="0"/>
                          <a:ea typeface="Times New Roman" panose="02020603050405020304" pitchFamily="18" charset="0"/>
                          <a:cs typeface="Times New Roman" panose="02020603050405020304" pitchFamily="18" charset="0"/>
                        </a:rPr>
                        <a:t>If RXA-20 (Completion Status) contains the value 'RE' then RXA-5.1 (Identifier) SHALL NOT contain the value '998'.</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8062987"/>
                  </a:ext>
                </a:extLst>
              </a:tr>
              <a:tr h="0">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IZ-30</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200" b="1" kern="1000" dirty="0">
                          <a:effectLst/>
                          <a:latin typeface="Courier New" panose="02070309020205020404" pitchFamily="49" charset="0"/>
                          <a:ea typeface="Times New Roman" panose="02020603050405020304" pitchFamily="18" charset="0"/>
                          <a:cs typeface="Times New Roman" panose="02020603050405020304" pitchFamily="18" charset="0"/>
                        </a:rPr>
                        <a:t>RXA-4 (Date/Time End of Administration) SHALL be identical RXA-3(Date/Time Start of Administration).</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602096515"/>
                  </a:ext>
                </a:extLst>
              </a:tr>
              <a:tr h="0">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IZ-32</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200" b="1" kern="1000" dirty="0">
                          <a:effectLst/>
                          <a:latin typeface="Courier New" panose="02070309020205020404" pitchFamily="49" charset="0"/>
                          <a:ea typeface="Times New Roman" panose="02020603050405020304" pitchFamily="18" charset="0"/>
                          <a:cs typeface="Times New Roman" panose="02020603050405020304" pitchFamily="18" charset="0"/>
                        </a:rPr>
                        <a:t>If RXA-18 (Substance/Treatment Refusal Reason) is valued then RXA-20 (Completion Status) SHALL contain the value 'RE'.</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3683474"/>
                  </a:ext>
                </a:extLst>
              </a:tr>
              <a:tr h="0">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IZ-48</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200" b="1" kern="1000" dirty="0">
                          <a:effectLst/>
                          <a:latin typeface="Courier New" panose="02070309020205020404" pitchFamily="49" charset="0"/>
                          <a:ea typeface="Times New Roman" panose="02020603050405020304" pitchFamily="18" charset="0"/>
                          <a:cs typeface="Times New Roman" panose="02020603050405020304" pitchFamily="18" charset="0"/>
                        </a:rPr>
                        <a:t>If RXA-20 (Completion Status) contains the value 'RE' then RXA-6 (Administered Amount) SHALL contain the value '999'.</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57931035"/>
                  </a:ext>
                </a:extLst>
              </a:tr>
              <a:tr h="0">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IZ-49</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200" b="1" kern="1000" dirty="0">
                          <a:effectLst/>
                          <a:latin typeface="Courier New" panose="02070309020205020404" pitchFamily="49" charset="0"/>
                          <a:ea typeface="Times New Roman" panose="02020603050405020304" pitchFamily="18" charset="0"/>
                          <a:cs typeface="Times New Roman" panose="02020603050405020304" pitchFamily="18" charset="0"/>
                        </a:rPr>
                        <a:t>If RXA-5.1 (Identifier) contains the value '998' then RXA-6 (Administered Amount) SHALL contain the value '999'.</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9061940"/>
                  </a:ext>
                </a:extLst>
              </a:tr>
            </a:tbl>
          </a:graphicData>
        </a:graphic>
      </p:graphicFrame>
    </p:spTree>
    <p:extLst>
      <p:ext uri="{BB962C8B-B14F-4D97-AF65-F5344CB8AC3E}">
        <p14:creationId xmlns:p14="http://schemas.microsoft.com/office/powerpoint/2010/main" val="1427147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82918"/>
            <a:ext cx="8153400" cy="822325"/>
          </a:xfrm>
        </p:spPr>
        <p:txBody>
          <a:bodyPr/>
          <a:lstStyle/>
          <a:p>
            <a:r>
              <a:rPr lang="en-US" dirty="0"/>
              <a:t>Data Type Flavors</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46</a:t>
            </a:fld>
            <a:endParaRPr lang="en-US"/>
          </a:p>
        </p:txBody>
      </p:sp>
      <p:cxnSp>
        <p:nvCxnSpPr>
          <p:cNvPr id="13" name="Straight Arrow Connector 12">
            <a:extLst>
              <a:ext uri="{FF2B5EF4-FFF2-40B4-BE49-F238E27FC236}">
                <a16:creationId xmlns:a16="http://schemas.microsoft.com/office/drawing/2014/main" id="{6BAC2B26-74EF-4B05-A729-86D805A5DE91}"/>
              </a:ext>
            </a:extLst>
          </p:cNvPr>
          <p:cNvCxnSpPr>
            <a:cxnSpLocks/>
          </p:cNvCxnSpPr>
          <p:nvPr/>
        </p:nvCxnSpPr>
        <p:spPr bwMode="auto">
          <a:xfrm>
            <a:off x="3553394" y="3763361"/>
            <a:ext cx="180406" cy="379027"/>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E0D375F4-C7BA-4F44-AD6C-B0792D65E8C8}"/>
              </a:ext>
            </a:extLst>
          </p:cNvPr>
          <p:cNvCxnSpPr>
            <a:cxnSpLocks/>
          </p:cNvCxnSpPr>
          <p:nvPr/>
        </p:nvCxnSpPr>
        <p:spPr bwMode="auto">
          <a:xfrm>
            <a:off x="4037551" y="3581400"/>
            <a:ext cx="1068898" cy="66929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4D4920DC-EE07-4CB4-B9C2-7CA8634CA07F}"/>
              </a:ext>
            </a:extLst>
          </p:cNvPr>
          <p:cNvCxnSpPr>
            <a:cxnSpLocks/>
          </p:cNvCxnSpPr>
          <p:nvPr/>
        </p:nvCxnSpPr>
        <p:spPr bwMode="auto">
          <a:xfrm>
            <a:off x="3999451" y="2252545"/>
            <a:ext cx="1068898" cy="77387"/>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graphicFrame>
        <p:nvGraphicFramePr>
          <p:cNvPr id="16" name="Table 15">
            <a:extLst>
              <a:ext uri="{FF2B5EF4-FFF2-40B4-BE49-F238E27FC236}">
                <a16:creationId xmlns:a16="http://schemas.microsoft.com/office/drawing/2014/main" id="{512BAB08-3A25-4694-87C8-AD1CB1A34958}"/>
              </a:ext>
            </a:extLst>
          </p:cNvPr>
          <p:cNvGraphicFramePr>
            <a:graphicFrameLocks noGrp="1"/>
          </p:cNvGraphicFramePr>
          <p:nvPr>
            <p:extLst>
              <p:ext uri="{D42A27DB-BD31-4B8C-83A1-F6EECF244321}">
                <p14:modId xmlns:p14="http://schemas.microsoft.com/office/powerpoint/2010/main" val="1720264782"/>
              </p:ext>
            </p:extLst>
          </p:nvPr>
        </p:nvGraphicFramePr>
        <p:xfrm>
          <a:off x="400907" y="1505936"/>
          <a:ext cx="3636644" cy="2257425"/>
        </p:xfrm>
        <a:graphic>
          <a:graphicData uri="http://schemas.openxmlformats.org/drawingml/2006/table">
            <a:tbl>
              <a:tblPr firstRow="1" firstCol="1" bandRow="1"/>
              <a:tblGrid>
                <a:gridCol w="376413">
                  <a:extLst>
                    <a:ext uri="{9D8B030D-6E8A-4147-A177-3AD203B41FA5}">
                      <a16:colId xmlns:a16="http://schemas.microsoft.com/office/drawing/2014/main" val="70935915"/>
                    </a:ext>
                  </a:extLst>
                </a:gridCol>
                <a:gridCol w="1776606">
                  <a:extLst>
                    <a:ext uri="{9D8B030D-6E8A-4147-A177-3AD203B41FA5}">
                      <a16:colId xmlns:a16="http://schemas.microsoft.com/office/drawing/2014/main" val="3098291933"/>
                    </a:ext>
                  </a:extLst>
                </a:gridCol>
                <a:gridCol w="397773">
                  <a:extLst>
                    <a:ext uri="{9D8B030D-6E8A-4147-A177-3AD203B41FA5}">
                      <a16:colId xmlns:a16="http://schemas.microsoft.com/office/drawing/2014/main" val="1166061054"/>
                    </a:ext>
                  </a:extLst>
                </a:gridCol>
                <a:gridCol w="533400">
                  <a:extLst>
                    <a:ext uri="{9D8B030D-6E8A-4147-A177-3AD203B41FA5}">
                      <a16:colId xmlns:a16="http://schemas.microsoft.com/office/drawing/2014/main" val="2628784053"/>
                    </a:ext>
                  </a:extLst>
                </a:gridCol>
                <a:gridCol w="552452">
                  <a:extLst>
                    <a:ext uri="{9D8B030D-6E8A-4147-A177-3AD203B41FA5}">
                      <a16:colId xmlns:a16="http://schemas.microsoft.com/office/drawing/2014/main" val="2396363749"/>
                    </a:ext>
                  </a:extLst>
                </a:gridCol>
              </a:tblGrid>
              <a:tr h="228600">
                <a:tc gridSpan="5">
                  <a:txBody>
                    <a:bodyPr/>
                    <a:lstStyle/>
                    <a:p>
                      <a:pPr marL="23495" marR="0" algn="ctr">
                        <a:lnSpc>
                          <a:spcPct val="106000"/>
                        </a:lnSpc>
                        <a:spcBef>
                          <a:spcPts val="300"/>
                        </a:spcBef>
                        <a:spcAft>
                          <a:spcPts val="0"/>
                        </a:spcAft>
                      </a:pPr>
                      <a:r>
                        <a:rPr lang="en-US" sz="1050" dirty="0">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rPr>
                        <a:t>CWE DATA TYPE</a:t>
                      </a:r>
                    </a:p>
                  </a:txBody>
                  <a:tcPr marL="36830" marR="3683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943634"/>
                      </a:solidFill>
                      <a:prstDash val="solid"/>
                      <a:round/>
                      <a:headEnd type="none" w="med" len="med"/>
                      <a:tailEnd type="none" w="med" len="med"/>
                    </a:lnT>
                    <a:lnB w="19050" cap="flat" cmpd="sng" algn="ctr">
                      <a:solidFill>
                        <a:srgbClr val="943634"/>
                      </a:solidFill>
                      <a:prstDash val="solid"/>
                      <a:round/>
                      <a:headEnd type="none" w="med" len="med"/>
                      <a:tailEnd type="none" w="med" len="med"/>
                    </a:lnB>
                    <a:solidFill>
                      <a:srgbClr val="F3F3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7927116"/>
                  </a:ext>
                </a:extLst>
              </a:tr>
              <a:tr h="228600">
                <a:tc>
                  <a:txBody>
                    <a:bodyPr/>
                    <a:lstStyle/>
                    <a:p>
                      <a:pPr marL="23495" marR="0" algn="ctr">
                        <a:lnSpc>
                          <a:spcPct val="106000"/>
                        </a:lnSpc>
                        <a:spcBef>
                          <a:spcPts val="300"/>
                        </a:spcBef>
                        <a:spcAft>
                          <a:spcPts val="0"/>
                        </a:spcAft>
                      </a:pPr>
                      <a:r>
                        <a:rPr lang="en-US" sz="1050">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rPr>
                        <a:t>SEQ</a:t>
                      </a:r>
                    </a:p>
                  </a:txBody>
                  <a:tcPr marL="36830" marR="3683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94363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lgn="just">
                        <a:lnSpc>
                          <a:spcPct val="106000"/>
                        </a:lnSpc>
                        <a:spcBef>
                          <a:spcPts val="300"/>
                        </a:spcBef>
                        <a:spcAft>
                          <a:spcPts val="0"/>
                        </a:spcAft>
                      </a:pPr>
                      <a:r>
                        <a:rPr lang="en-US" sz="1050">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rPr>
                        <a:t>Name</a:t>
                      </a:r>
                    </a:p>
                  </a:txBody>
                  <a:tcPr marL="36830" marR="3683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94363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lgn="just">
                        <a:lnSpc>
                          <a:spcPct val="106000"/>
                        </a:lnSpc>
                        <a:spcBef>
                          <a:spcPts val="300"/>
                        </a:spcBef>
                        <a:spcAft>
                          <a:spcPts val="0"/>
                        </a:spcAft>
                      </a:pPr>
                      <a:r>
                        <a:rPr lang="en-US" sz="1050">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rPr>
                        <a:t>DT</a:t>
                      </a:r>
                    </a:p>
                  </a:txBody>
                  <a:tcPr marL="36830" marR="3683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94363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lgn="just">
                        <a:lnSpc>
                          <a:spcPct val="106000"/>
                        </a:lnSpc>
                        <a:spcBef>
                          <a:spcPts val="300"/>
                        </a:spcBef>
                        <a:spcAft>
                          <a:spcPts val="0"/>
                        </a:spcAft>
                      </a:pPr>
                      <a:r>
                        <a:rPr lang="en-US" sz="1050">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rPr>
                        <a:t>Usage</a:t>
                      </a:r>
                    </a:p>
                  </a:txBody>
                  <a:tcPr marL="36830" marR="3683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94363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lgn="just">
                        <a:lnSpc>
                          <a:spcPct val="106000"/>
                        </a:lnSpc>
                        <a:spcBef>
                          <a:spcPts val="300"/>
                        </a:spcBef>
                        <a:spcAft>
                          <a:spcPts val="0"/>
                        </a:spcAft>
                      </a:pPr>
                      <a:r>
                        <a:rPr lang="en-US" sz="1050" dirty="0">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rPr>
                        <a:t>Vocab</a:t>
                      </a:r>
                    </a:p>
                  </a:txBody>
                  <a:tcPr marL="36830" marR="3683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94363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2792504699"/>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Identifier</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6000"/>
                        </a:lnSpc>
                        <a:spcBef>
                          <a:spcPts val="300"/>
                        </a:spcBef>
                        <a:spcAft>
                          <a:spcPts val="300"/>
                        </a:spcAft>
                        <a:tabLst>
                          <a:tab pos="834390" algn="ctr"/>
                          <a:tab pos="1105535" algn="l"/>
                        </a:tabLs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6000"/>
                        </a:lnSpc>
                        <a:spcBef>
                          <a:spcPts val="300"/>
                        </a:spcBef>
                        <a:spcAft>
                          <a:spcPts val="300"/>
                        </a:spcAft>
                        <a:tabLst>
                          <a:tab pos="834390" algn="ctr"/>
                          <a:tab pos="1105535" algn="l"/>
                        </a:tabLst>
                      </a:pPr>
                      <a:r>
                        <a:rPr lang="en-US" sz="9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8158371"/>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2</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900"/>
                        </a:lnSpc>
                        <a:spcBef>
                          <a:spcPts val="100"/>
                        </a:spcBef>
                        <a:spcAft>
                          <a:spcPts val="50"/>
                        </a:spcAft>
                      </a:pPr>
                      <a:r>
                        <a:rPr lang="it-IT" sz="900" kern="800">
                          <a:effectLst/>
                          <a:latin typeface="Courier New" panose="02070309020205020404" pitchFamily="49" charset="0"/>
                          <a:ea typeface="Times New Roman" panose="02020603050405020304" pitchFamily="18" charset="0"/>
                          <a:cs typeface="Courier New" panose="02070309020205020404" pitchFamily="49" charset="0"/>
                        </a:rPr>
                        <a:t>Text</a:t>
                      </a:r>
                      <a:endParaRPr lang="en-US" sz="900"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lnSpc>
                          <a:spcPct val="106000"/>
                        </a:lnSpc>
                        <a:spcBef>
                          <a:spcPts val="300"/>
                        </a:spcBef>
                        <a:spcAft>
                          <a:spcPts val="300"/>
                        </a:spcAft>
                      </a:pPr>
                      <a:r>
                        <a:rPr lang="en-US" sz="9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2984321481"/>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Name of Coding System</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00"/>
                        </a:lnSpc>
                        <a:spcBef>
                          <a:spcPts val="100"/>
                        </a:spcBef>
                        <a:spcAft>
                          <a:spcPts val="50"/>
                        </a:spcAft>
                      </a:pPr>
                      <a:r>
                        <a:rPr lang="it-IT" sz="900" kern="800">
                          <a:effectLst/>
                          <a:latin typeface="Courier New" panose="02070309020205020404" pitchFamily="49" charset="0"/>
                          <a:ea typeface="Times New Roman" panose="02020603050405020304" pitchFamily="18" charset="0"/>
                          <a:cs typeface="Courier New" panose="02070309020205020404" pitchFamily="49" charset="0"/>
                        </a:rPr>
                        <a:t>ID</a:t>
                      </a:r>
                      <a:endParaRPr lang="en-US" sz="900"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6000"/>
                        </a:lnSpc>
                        <a:spcBef>
                          <a:spcPts val="300"/>
                        </a:spcBef>
                        <a:spcAft>
                          <a:spcPts val="300"/>
                        </a:spcAft>
                      </a:pPr>
                      <a:r>
                        <a:rPr lang="en-US" sz="9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6710277"/>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4</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Alternate Identifier</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lnSpc>
                          <a:spcPct val="106000"/>
                        </a:lnSpc>
                        <a:spcBef>
                          <a:spcPts val="300"/>
                        </a:spcBef>
                        <a:spcAft>
                          <a:spcPts val="300"/>
                        </a:spcAft>
                      </a:pPr>
                      <a:r>
                        <a:rPr lang="en-US" sz="9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645830818"/>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5</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Alternate Text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6000"/>
                        </a:lnSpc>
                        <a:spcBef>
                          <a:spcPts val="300"/>
                        </a:spcBef>
                        <a:spcAft>
                          <a:spcPts val="300"/>
                        </a:spcAft>
                      </a:pPr>
                      <a:r>
                        <a:rPr lang="en-US" sz="9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7582081"/>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6</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Name of Alternate Coding System</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ID</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lnSpc>
                          <a:spcPct val="106000"/>
                        </a:lnSpc>
                        <a:spcBef>
                          <a:spcPts val="300"/>
                        </a:spcBef>
                        <a:spcAft>
                          <a:spcPts val="300"/>
                        </a:spcAft>
                      </a:pPr>
                      <a:r>
                        <a:rPr lang="en-US" sz="9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430032009"/>
                  </a:ext>
                </a:extLst>
              </a:tr>
              <a:tr h="182880">
                <a:tc>
                  <a:txBody>
                    <a:bodyPr/>
                    <a:lstStyle/>
                    <a:p>
                      <a:pPr marL="0" algn="ctr">
                        <a:lnSpc>
                          <a:spcPct val="106000"/>
                        </a:lnSpc>
                        <a:spcBef>
                          <a:spcPts val="200"/>
                        </a:spcBef>
                        <a:spcAft>
                          <a:spcPts val="200"/>
                        </a:spcAft>
                      </a:pPr>
                      <a:r>
                        <a:rPr lang="en-US" sz="900" kern="1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7</a:t>
                      </a:r>
                      <a:endParaRPr lang="en-US" sz="1050" kern="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ts val="900"/>
                        </a:lnSpc>
                        <a:spcBef>
                          <a:spcPts val="100"/>
                        </a:spcBef>
                        <a:spcAft>
                          <a:spcPts val="50"/>
                        </a:spcAft>
                      </a:pPr>
                      <a:r>
                        <a:rPr lang="de-DE" sz="900" kern="800">
                          <a:effectLst/>
                          <a:latin typeface="Courier New" panose="02070309020205020404" pitchFamily="49" charset="0"/>
                          <a:ea typeface="Times New Roman" panose="02020603050405020304" pitchFamily="18" charset="0"/>
                          <a:cs typeface="Courier New" panose="02070309020205020404" pitchFamily="49" charset="0"/>
                        </a:rPr>
                        <a:t>Coding System Version ID</a:t>
                      </a:r>
                      <a:endParaRPr lang="en-US" sz="900"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C</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6000"/>
                        </a:lnSpc>
                        <a:spcBef>
                          <a:spcPts val="300"/>
                        </a:spcBef>
                        <a:spcAft>
                          <a:spcPts val="300"/>
                        </a:spcAft>
                      </a:pP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8793985"/>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8</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Alternate Coding System Version ID</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lnSpc>
                          <a:spcPct val="106000"/>
                        </a:lnSpc>
                        <a:spcBef>
                          <a:spcPts val="300"/>
                        </a:spcBef>
                        <a:spcAft>
                          <a:spcPts val="300"/>
                        </a:spcAft>
                      </a:pPr>
                      <a:r>
                        <a:rPr lang="en-US" sz="900" kern="10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1313603917"/>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9</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ts val="900"/>
                        </a:lnSpc>
                        <a:spcBef>
                          <a:spcPts val="100"/>
                        </a:spcBef>
                        <a:spcAft>
                          <a:spcPts val="50"/>
                        </a:spcAft>
                      </a:pPr>
                      <a:r>
                        <a:rPr lang="en-US" sz="900" kern="800" dirty="0">
                          <a:effectLst/>
                          <a:latin typeface="Courier New" panose="02070309020205020404" pitchFamily="49" charset="0"/>
                          <a:ea typeface="Times New Roman" panose="02020603050405020304" pitchFamily="18" charset="0"/>
                          <a:cs typeface="Courier New" panose="02070309020205020404" pitchFamily="49" charset="0"/>
                        </a:rPr>
                        <a:t>Original Text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00"/>
                        </a:lnSpc>
                        <a:spcBef>
                          <a:spcPts val="100"/>
                        </a:spcBef>
                        <a:spcAft>
                          <a:spcPts val="50"/>
                        </a:spcAft>
                      </a:pPr>
                      <a:r>
                        <a:rPr lang="en-US" sz="900" kern="800" dirty="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6000"/>
                        </a:lnSpc>
                        <a:spcBef>
                          <a:spcPts val="300"/>
                        </a:spcBef>
                        <a:spcAft>
                          <a:spcPts val="300"/>
                        </a:spcAft>
                      </a:pPr>
                      <a:r>
                        <a:rPr lang="en-US" sz="900" kern="10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47784"/>
                  </a:ext>
                </a:extLst>
              </a:tr>
            </a:tbl>
          </a:graphicData>
        </a:graphic>
      </p:graphicFrame>
      <p:graphicFrame>
        <p:nvGraphicFramePr>
          <p:cNvPr id="17" name="Table 16">
            <a:extLst>
              <a:ext uri="{FF2B5EF4-FFF2-40B4-BE49-F238E27FC236}">
                <a16:creationId xmlns:a16="http://schemas.microsoft.com/office/drawing/2014/main" id="{B88B0A4D-B6EA-4120-908D-D4905A5E01B8}"/>
              </a:ext>
            </a:extLst>
          </p:cNvPr>
          <p:cNvGraphicFramePr>
            <a:graphicFrameLocks noGrp="1"/>
          </p:cNvGraphicFramePr>
          <p:nvPr>
            <p:extLst>
              <p:ext uri="{D42A27DB-BD31-4B8C-83A1-F6EECF244321}">
                <p14:modId xmlns:p14="http://schemas.microsoft.com/office/powerpoint/2010/main" val="3180824356"/>
              </p:ext>
            </p:extLst>
          </p:nvPr>
        </p:nvGraphicFramePr>
        <p:xfrm>
          <a:off x="5106449" y="1583323"/>
          <a:ext cx="3636644" cy="2257425"/>
        </p:xfrm>
        <a:graphic>
          <a:graphicData uri="http://schemas.openxmlformats.org/drawingml/2006/table">
            <a:tbl>
              <a:tblPr firstRow="1" firstCol="1" bandRow="1"/>
              <a:tblGrid>
                <a:gridCol w="376413">
                  <a:extLst>
                    <a:ext uri="{9D8B030D-6E8A-4147-A177-3AD203B41FA5}">
                      <a16:colId xmlns:a16="http://schemas.microsoft.com/office/drawing/2014/main" val="70935915"/>
                    </a:ext>
                  </a:extLst>
                </a:gridCol>
                <a:gridCol w="1776606">
                  <a:extLst>
                    <a:ext uri="{9D8B030D-6E8A-4147-A177-3AD203B41FA5}">
                      <a16:colId xmlns:a16="http://schemas.microsoft.com/office/drawing/2014/main" val="3098291933"/>
                    </a:ext>
                  </a:extLst>
                </a:gridCol>
                <a:gridCol w="397773">
                  <a:extLst>
                    <a:ext uri="{9D8B030D-6E8A-4147-A177-3AD203B41FA5}">
                      <a16:colId xmlns:a16="http://schemas.microsoft.com/office/drawing/2014/main" val="1166061054"/>
                    </a:ext>
                  </a:extLst>
                </a:gridCol>
                <a:gridCol w="533400">
                  <a:extLst>
                    <a:ext uri="{9D8B030D-6E8A-4147-A177-3AD203B41FA5}">
                      <a16:colId xmlns:a16="http://schemas.microsoft.com/office/drawing/2014/main" val="2628784053"/>
                    </a:ext>
                  </a:extLst>
                </a:gridCol>
                <a:gridCol w="552452">
                  <a:extLst>
                    <a:ext uri="{9D8B030D-6E8A-4147-A177-3AD203B41FA5}">
                      <a16:colId xmlns:a16="http://schemas.microsoft.com/office/drawing/2014/main" val="2396363749"/>
                    </a:ext>
                  </a:extLst>
                </a:gridCol>
              </a:tblGrid>
              <a:tr h="228600">
                <a:tc gridSpan="5">
                  <a:txBody>
                    <a:bodyPr/>
                    <a:lstStyle/>
                    <a:p>
                      <a:pPr marL="23495" marR="0" algn="ctr">
                        <a:lnSpc>
                          <a:spcPct val="106000"/>
                        </a:lnSpc>
                        <a:spcBef>
                          <a:spcPts val="300"/>
                        </a:spcBef>
                        <a:spcAft>
                          <a:spcPts val="0"/>
                        </a:spcAft>
                      </a:pPr>
                      <a:r>
                        <a:rPr lang="en-US" sz="1050" dirty="0">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rPr>
                        <a:t>CWE_01 DATA TYPE</a:t>
                      </a:r>
                    </a:p>
                  </a:txBody>
                  <a:tcPr marL="36830" marR="3683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943634"/>
                      </a:solidFill>
                      <a:prstDash val="solid"/>
                      <a:round/>
                      <a:headEnd type="none" w="med" len="med"/>
                      <a:tailEnd type="none" w="med" len="med"/>
                    </a:lnT>
                    <a:lnB w="19050" cap="flat" cmpd="sng" algn="ctr">
                      <a:solidFill>
                        <a:srgbClr val="943634"/>
                      </a:solidFill>
                      <a:prstDash val="solid"/>
                      <a:round/>
                      <a:headEnd type="none" w="med" len="med"/>
                      <a:tailEnd type="none" w="med" len="med"/>
                    </a:lnB>
                    <a:solidFill>
                      <a:srgbClr val="F3F3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7927116"/>
                  </a:ext>
                </a:extLst>
              </a:tr>
              <a:tr h="228600">
                <a:tc>
                  <a:txBody>
                    <a:bodyPr/>
                    <a:lstStyle/>
                    <a:p>
                      <a:pPr marL="23495" marR="0" algn="ctr">
                        <a:lnSpc>
                          <a:spcPct val="106000"/>
                        </a:lnSpc>
                        <a:spcBef>
                          <a:spcPts val="300"/>
                        </a:spcBef>
                        <a:spcAft>
                          <a:spcPts val="0"/>
                        </a:spcAft>
                      </a:pPr>
                      <a:r>
                        <a:rPr lang="en-US" sz="1050">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rPr>
                        <a:t>SEQ</a:t>
                      </a:r>
                    </a:p>
                  </a:txBody>
                  <a:tcPr marL="36830" marR="3683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94363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lgn="just">
                        <a:lnSpc>
                          <a:spcPct val="106000"/>
                        </a:lnSpc>
                        <a:spcBef>
                          <a:spcPts val="300"/>
                        </a:spcBef>
                        <a:spcAft>
                          <a:spcPts val="0"/>
                        </a:spcAft>
                      </a:pPr>
                      <a:r>
                        <a:rPr lang="en-US" sz="1050">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rPr>
                        <a:t>Name</a:t>
                      </a:r>
                    </a:p>
                  </a:txBody>
                  <a:tcPr marL="36830" marR="3683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94363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lgn="just">
                        <a:lnSpc>
                          <a:spcPct val="106000"/>
                        </a:lnSpc>
                        <a:spcBef>
                          <a:spcPts val="300"/>
                        </a:spcBef>
                        <a:spcAft>
                          <a:spcPts val="0"/>
                        </a:spcAft>
                      </a:pPr>
                      <a:r>
                        <a:rPr lang="en-US" sz="1050">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rPr>
                        <a:t>DT</a:t>
                      </a:r>
                    </a:p>
                  </a:txBody>
                  <a:tcPr marL="36830" marR="3683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94363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lgn="just">
                        <a:lnSpc>
                          <a:spcPct val="106000"/>
                        </a:lnSpc>
                        <a:spcBef>
                          <a:spcPts val="300"/>
                        </a:spcBef>
                        <a:spcAft>
                          <a:spcPts val="0"/>
                        </a:spcAft>
                      </a:pPr>
                      <a:r>
                        <a:rPr lang="en-US" sz="1050">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rPr>
                        <a:t>Usage</a:t>
                      </a:r>
                    </a:p>
                  </a:txBody>
                  <a:tcPr marL="36830" marR="3683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94363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lgn="just">
                        <a:lnSpc>
                          <a:spcPct val="106000"/>
                        </a:lnSpc>
                        <a:spcBef>
                          <a:spcPts val="300"/>
                        </a:spcBef>
                        <a:spcAft>
                          <a:spcPts val="0"/>
                        </a:spcAft>
                      </a:pPr>
                      <a:r>
                        <a:rPr lang="en-US" sz="1050" dirty="0">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rPr>
                        <a:t>Vocab</a:t>
                      </a:r>
                    </a:p>
                  </a:txBody>
                  <a:tcPr marL="36830" marR="3683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94363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2792504699"/>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Identifier</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tabLst>
                          <a:tab pos="834390" algn="ctr"/>
                          <a:tab pos="1105535" algn="l"/>
                        </a:tabLs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R</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tabLst>
                          <a:tab pos="834390" algn="ctr"/>
                          <a:tab pos="1105535" algn="l"/>
                        </a:tabLst>
                      </a:pPr>
                      <a:r>
                        <a:rPr lang="en-US" sz="9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8158371"/>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2</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900"/>
                        </a:lnSpc>
                        <a:spcBef>
                          <a:spcPts val="100"/>
                        </a:spcBef>
                        <a:spcAft>
                          <a:spcPts val="50"/>
                        </a:spcAft>
                      </a:pPr>
                      <a:r>
                        <a:rPr lang="it-IT" sz="900" kern="800">
                          <a:effectLst/>
                          <a:latin typeface="Courier New" panose="02070309020205020404" pitchFamily="49" charset="0"/>
                          <a:ea typeface="Times New Roman" panose="02020603050405020304" pitchFamily="18" charset="0"/>
                          <a:cs typeface="Courier New" panose="02070309020205020404" pitchFamily="49" charset="0"/>
                        </a:rPr>
                        <a:t>Text</a:t>
                      </a:r>
                      <a:endParaRPr lang="en-US" sz="900"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RE</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lnSpc>
                          <a:spcPct val="106000"/>
                        </a:lnSpc>
                        <a:spcBef>
                          <a:spcPts val="300"/>
                        </a:spcBef>
                        <a:spcAft>
                          <a:spcPts val="300"/>
                        </a:spcAft>
                      </a:pPr>
                      <a:r>
                        <a:rPr lang="en-US" sz="9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2984321481"/>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Name of Coding System</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00"/>
                        </a:lnSpc>
                        <a:spcBef>
                          <a:spcPts val="100"/>
                        </a:spcBef>
                        <a:spcAft>
                          <a:spcPts val="50"/>
                        </a:spcAft>
                      </a:pPr>
                      <a:r>
                        <a:rPr lang="it-IT" sz="900" kern="800">
                          <a:effectLst/>
                          <a:latin typeface="Courier New" panose="02070309020205020404" pitchFamily="49" charset="0"/>
                          <a:ea typeface="Times New Roman" panose="02020603050405020304" pitchFamily="18" charset="0"/>
                          <a:cs typeface="Courier New" panose="02070309020205020404" pitchFamily="49" charset="0"/>
                        </a:rPr>
                        <a:t>ID</a:t>
                      </a:r>
                      <a:endParaRPr lang="en-US" sz="900"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R</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pPr>
                      <a:r>
                        <a:rPr lang="en-US" sz="9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6710277"/>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4</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Alternate Identifier</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lnSpc>
                          <a:spcPct val="106000"/>
                        </a:lnSpc>
                        <a:spcBef>
                          <a:spcPts val="300"/>
                        </a:spcBef>
                        <a:spcAft>
                          <a:spcPts val="300"/>
                        </a:spcAft>
                      </a:pPr>
                      <a:r>
                        <a:rPr lang="en-US" sz="9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645830818"/>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5</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Alternate Text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pPr>
                      <a:r>
                        <a:rPr lang="en-US" sz="9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7582081"/>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6</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Name of Alternate Coding System</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ID</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lnSpc>
                          <a:spcPct val="106000"/>
                        </a:lnSpc>
                        <a:spcBef>
                          <a:spcPts val="300"/>
                        </a:spcBef>
                        <a:spcAft>
                          <a:spcPts val="300"/>
                        </a:spcAft>
                      </a:pPr>
                      <a:r>
                        <a:rPr lang="en-US" sz="9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430032009"/>
                  </a:ext>
                </a:extLst>
              </a:tr>
              <a:tr h="182880">
                <a:tc>
                  <a:txBody>
                    <a:bodyPr/>
                    <a:lstStyle/>
                    <a:p>
                      <a:pPr marL="0" algn="ctr">
                        <a:lnSpc>
                          <a:spcPct val="106000"/>
                        </a:lnSpc>
                        <a:spcBef>
                          <a:spcPts val="200"/>
                        </a:spcBef>
                        <a:spcAft>
                          <a:spcPts val="200"/>
                        </a:spcAft>
                      </a:pPr>
                      <a:r>
                        <a:rPr lang="en-US" sz="900" kern="1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7</a:t>
                      </a:r>
                      <a:endParaRPr lang="en-US" sz="1050" kern="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ts val="900"/>
                        </a:lnSpc>
                        <a:spcBef>
                          <a:spcPts val="100"/>
                        </a:spcBef>
                        <a:spcAft>
                          <a:spcPts val="50"/>
                        </a:spcAft>
                      </a:pPr>
                      <a:r>
                        <a:rPr lang="de-DE" sz="900" kern="800">
                          <a:effectLst/>
                          <a:latin typeface="Courier New" panose="02070309020205020404" pitchFamily="49" charset="0"/>
                          <a:ea typeface="Times New Roman" panose="02020603050405020304" pitchFamily="18" charset="0"/>
                          <a:cs typeface="Courier New" panose="02070309020205020404" pitchFamily="49" charset="0"/>
                        </a:rPr>
                        <a:t>Coding System Version ID</a:t>
                      </a:r>
                      <a:endParaRPr lang="en-US" sz="900"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R</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pP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8793985"/>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8</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Alternate Coding System Version ID</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lnSpc>
                          <a:spcPct val="106000"/>
                        </a:lnSpc>
                        <a:spcBef>
                          <a:spcPts val="300"/>
                        </a:spcBef>
                        <a:spcAft>
                          <a:spcPts val="300"/>
                        </a:spcAft>
                      </a:pPr>
                      <a:r>
                        <a:rPr lang="en-US" sz="900" kern="10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1313603917"/>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9</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ts val="900"/>
                        </a:lnSpc>
                        <a:spcBef>
                          <a:spcPts val="100"/>
                        </a:spcBef>
                        <a:spcAft>
                          <a:spcPts val="50"/>
                        </a:spcAft>
                      </a:pPr>
                      <a:r>
                        <a:rPr lang="en-US" sz="900" kern="800" dirty="0">
                          <a:effectLst/>
                          <a:latin typeface="Courier New" panose="02070309020205020404" pitchFamily="49" charset="0"/>
                          <a:ea typeface="Times New Roman" panose="02020603050405020304" pitchFamily="18" charset="0"/>
                          <a:cs typeface="Courier New" panose="02070309020205020404" pitchFamily="49" charset="0"/>
                        </a:rPr>
                        <a:t>Original Text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00"/>
                        </a:lnSpc>
                        <a:spcBef>
                          <a:spcPts val="100"/>
                        </a:spcBef>
                        <a:spcAft>
                          <a:spcPts val="50"/>
                        </a:spcAft>
                      </a:pPr>
                      <a:r>
                        <a:rPr lang="en-US" sz="900" kern="800" dirty="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RE</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pPr>
                      <a:r>
                        <a:rPr lang="en-US" sz="900" kern="10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47784"/>
                  </a:ext>
                </a:extLst>
              </a:tr>
            </a:tbl>
          </a:graphicData>
        </a:graphic>
      </p:graphicFrame>
      <p:graphicFrame>
        <p:nvGraphicFramePr>
          <p:cNvPr id="18" name="Table 17">
            <a:extLst>
              <a:ext uri="{FF2B5EF4-FFF2-40B4-BE49-F238E27FC236}">
                <a16:creationId xmlns:a16="http://schemas.microsoft.com/office/drawing/2014/main" id="{E59B6715-DBA8-4DB5-8F7F-7C3CD44844D3}"/>
              </a:ext>
            </a:extLst>
          </p:cNvPr>
          <p:cNvGraphicFramePr>
            <a:graphicFrameLocks noGrp="1"/>
          </p:cNvGraphicFramePr>
          <p:nvPr>
            <p:extLst>
              <p:ext uri="{D42A27DB-BD31-4B8C-83A1-F6EECF244321}">
                <p14:modId xmlns:p14="http://schemas.microsoft.com/office/powerpoint/2010/main" val="206195066"/>
              </p:ext>
            </p:extLst>
          </p:nvPr>
        </p:nvGraphicFramePr>
        <p:xfrm>
          <a:off x="5106449" y="4142388"/>
          <a:ext cx="3636644" cy="2257425"/>
        </p:xfrm>
        <a:graphic>
          <a:graphicData uri="http://schemas.openxmlformats.org/drawingml/2006/table">
            <a:tbl>
              <a:tblPr firstRow="1" firstCol="1" bandRow="1"/>
              <a:tblGrid>
                <a:gridCol w="376413">
                  <a:extLst>
                    <a:ext uri="{9D8B030D-6E8A-4147-A177-3AD203B41FA5}">
                      <a16:colId xmlns:a16="http://schemas.microsoft.com/office/drawing/2014/main" val="70935915"/>
                    </a:ext>
                  </a:extLst>
                </a:gridCol>
                <a:gridCol w="1776606">
                  <a:extLst>
                    <a:ext uri="{9D8B030D-6E8A-4147-A177-3AD203B41FA5}">
                      <a16:colId xmlns:a16="http://schemas.microsoft.com/office/drawing/2014/main" val="3098291933"/>
                    </a:ext>
                  </a:extLst>
                </a:gridCol>
                <a:gridCol w="397773">
                  <a:extLst>
                    <a:ext uri="{9D8B030D-6E8A-4147-A177-3AD203B41FA5}">
                      <a16:colId xmlns:a16="http://schemas.microsoft.com/office/drawing/2014/main" val="1166061054"/>
                    </a:ext>
                  </a:extLst>
                </a:gridCol>
                <a:gridCol w="648559">
                  <a:extLst>
                    <a:ext uri="{9D8B030D-6E8A-4147-A177-3AD203B41FA5}">
                      <a16:colId xmlns:a16="http://schemas.microsoft.com/office/drawing/2014/main" val="2628784053"/>
                    </a:ext>
                  </a:extLst>
                </a:gridCol>
                <a:gridCol w="437293">
                  <a:extLst>
                    <a:ext uri="{9D8B030D-6E8A-4147-A177-3AD203B41FA5}">
                      <a16:colId xmlns:a16="http://schemas.microsoft.com/office/drawing/2014/main" val="2396363749"/>
                    </a:ext>
                  </a:extLst>
                </a:gridCol>
              </a:tblGrid>
              <a:tr h="228600">
                <a:tc gridSpan="5">
                  <a:txBody>
                    <a:bodyPr/>
                    <a:lstStyle/>
                    <a:p>
                      <a:pPr marL="23495" marR="0" algn="ctr">
                        <a:lnSpc>
                          <a:spcPct val="106000"/>
                        </a:lnSpc>
                        <a:spcBef>
                          <a:spcPts val="300"/>
                        </a:spcBef>
                        <a:spcAft>
                          <a:spcPts val="0"/>
                        </a:spcAft>
                      </a:pPr>
                      <a:r>
                        <a:rPr lang="en-US" sz="1050" dirty="0">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rPr>
                        <a:t>CWE_02 DATA TYPE</a:t>
                      </a:r>
                    </a:p>
                  </a:txBody>
                  <a:tcPr marL="36830" marR="3683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943634"/>
                      </a:solidFill>
                      <a:prstDash val="solid"/>
                      <a:round/>
                      <a:headEnd type="none" w="med" len="med"/>
                      <a:tailEnd type="none" w="med" len="med"/>
                    </a:lnT>
                    <a:lnB w="19050" cap="flat" cmpd="sng" algn="ctr">
                      <a:solidFill>
                        <a:srgbClr val="943634"/>
                      </a:solidFill>
                      <a:prstDash val="solid"/>
                      <a:round/>
                      <a:headEnd type="none" w="med" len="med"/>
                      <a:tailEnd type="none" w="med" len="med"/>
                    </a:lnB>
                    <a:solidFill>
                      <a:srgbClr val="F3F3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7927116"/>
                  </a:ext>
                </a:extLst>
              </a:tr>
              <a:tr h="228600">
                <a:tc>
                  <a:txBody>
                    <a:bodyPr/>
                    <a:lstStyle/>
                    <a:p>
                      <a:pPr marL="23495" marR="0" algn="ctr">
                        <a:lnSpc>
                          <a:spcPct val="106000"/>
                        </a:lnSpc>
                        <a:spcBef>
                          <a:spcPts val="300"/>
                        </a:spcBef>
                        <a:spcAft>
                          <a:spcPts val="0"/>
                        </a:spcAft>
                      </a:pPr>
                      <a:r>
                        <a:rPr lang="en-US" sz="1050">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rPr>
                        <a:t>SEQ</a:t>
                      </a:r>
                    </a:p>
                  </a:txBody>
                  <a:tcPr marL="36830" marR="3683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94363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lgn="just">
                        <a:lnSpc>
                          <a:spcPct val="106000"/>
                        </a:lnSpc>
                        <a:spcBef>
                          <a:spcPts val="300"/>
                        </a:spcBef>
                        <a:spcAft>
                          <a:spcPts val="0"/>
                        </a:spcAft>
                      </a:pPr>
                      <a:r>
                        <a:rPr lang="en-US" sz="1050">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rPr>
                        <a:t>Name</a:t>
                      </a:r>
                    </a:p>
                  </a:txBody>
                  <a:tcPr marL="36830" marR="3683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94363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lgn="just">
                        <a:lnSpc>
                          <a:spcPct val="106000"/>
                        </a:lnSpc>
                        <a:spcBef>
                          <a:spcPts val="300"/>
                        </a:spcBef>
                        <a:spcAft>
                          <a:spcPts val="0"/>
                        </a:spcAft>
                      </a:pPr>
                      <a:r>
                        <a:rPr lang="en-US" sz="1050">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rPr>
                        <a:t>DT</a:t>
                      </a:r>
                    </a:p>
                  </a:txBody>
                  <a:tcPr marL="36830" marR="3683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94363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lgn="just">
                        <a:lnSpc>
                          <a:spcPct val="106000"/>
                        </a:lnSpc>
                        <a:spcBef>
                          <a:spcPts val="300"/>
                        </a:spcBef>
                        <a:spcAft>
                          <a:spcPts val="0"/>
                        </a:spcAft>
                      </a:pPr>
                      <a:r>
                        <a:rPr lang="en-US" sz="1050">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rPr>
                        <a:t>Usage</a:t>
                      </a:r>
                    </a:p>
                  </a:txBody>
                  <a:tcPr marL="36830" marR="3683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94363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lgn="just">
                        <a:lnSpc>
                          <a:spcPct val="106000"/>
                        </a:lnSpc>
                        <a:spcBef>
                          <a:spcPts val="300"/>
                        </a:spcBef>
                        <a:spcAft>
                          <a:spcPts val="0"/>
                        </a:spcAft>
                      </a:pPr>
                      <a:r>
                        <a:rPr lang="en-US" sz="1050" dirty="0" err="1">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rPr>
                        <a:t>Vocb</a:t>
                      </a:r>
                      <a:endParaRPr lang="en-US" sz="1050" dirty="0">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endParaRPr>
                    </a:p>
                  </a:txBody>
                  <a:tcPr marL="36830" marR="3683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94363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2792504699"/>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Identifier</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tabLst>
                          <a:tab pos="834390" algn="ctr"/>
                          <a:tab pos="1105535" algn="l"/>
                        </a:tabLs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RE</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tabLst>
                          <a:tab pos="834390" algn="ctr"/>
                          <a:tab pos="1105535" algn="l"/>
                        </a:tabLst>
                      </a:pPr>
                      <a:r>
                        <a:rPr lang="en-US" sz="9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8158371"/>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2</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900"/>
                        </a:lnSpc>
                        <a:spcBef>
                          <a:spcPts val="100"/>
                        </a:spcBef>
                        <a:spcAft>
                          <a:spcPts val="50"/>
                        </a:spcAft>
                      </a:pPr>
                      <a:r>
                        <a:rPr lang="it-IT" sz="900" kern="800">
                          <a:effectLst/>
                          <a:latin typeface="Courier New" panose="02070309020205020404" pitchFamily="49" charset="0"/>
                          <a:ea typeface="Times New Roman" panose="02020603050405020304" pitchFamily="18" charset="0"/>
                          <a:cs typeface="Courier New" panose="02070309020205020404" pitchFamily="49" charset="0"/>
                        </a:rPr>
                        <a:t>Text</a:t>
                      </a:r>
                      <a:endParaRPr lang="en-US" sz="900"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C(R/RE)</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lnSpc>
                          <a:spcPct val="106000"/>
                        </a:lnSpc>
                        <a:spcBef>
                          <a:spcPts val="300"/>
                        </a:spcBef>
                        <a:spcAft>
                          <a:spcPts val="300"/>
                        </a:spcAft>
                      </a:pPr>
                      <a:r>
                        <a:rPr lang="en-US" sz="9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2984321481"/>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Name of Coding System</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00"/>
                        </a:lnSpc>
                        <a:spcBef>
                          <a:spcPts val="100"/>
                        </a:spcBef>
                        <a:spcAft>
                          <a:spcPts val="50"/>
                        </a:spcAft>
                      </a:pPr>
                      <a:r>
                        <a:rPr lang="it-IT" sz="900" kern="800">
                          <a:effectLst/>
                          <a:latin typeface="Courier New" panose="02070309020205020404" pitchFamily="49" charset="0"/>
                          <a:ea typeface="Times New Roman" panose="02020603050405020304" pitchFamily="18" charset="0"/>
                          <a:cs typeface="Courier New" panose="02070309020205020404" pitchFamily="49" charset="0"/>
                        </a:rPr>
                        <a:t>ID</a:t>
                      </a:r>
                      <a:endParaRPr lang="en-US" sz="900"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C(R/X)</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pPr>
                      <a:r>
                        <a:rPr lang="en-US" sz="9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6710277"/>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4</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Alternate Identifier</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lnSpc>
                          <a:spcPct val="106000"/>
                        </a:lnSpc>
                        <a:spcBef>
                          <a:spcPts val="300"/>
                        </a:spcBef>
                        <a:spcAft>
                          <a:spcPts val="300"/>
                        </a:spcAft>
                      </a:pPr>
                      <a:r>
                        <a:rPr lang="en-US" sz="9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645830818"/>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5</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Alternate Text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pPr>
                      <a:r>
                        <a:rPr lang="en-US" sz="9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7582081"/>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6</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Name of Alternate Coding System</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ID</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lnSpc>
                          <a:spcPct val="106000"/>
                        </a:lnSpc>
                        <a:spcBef>
                          <a:spcPts val="300"/>
                        </a:spcBef>
                        <a:spcAft>
                          <a:spcPts val="300"/>
                        </a:spcAft>
                      </a:pPr>
                      <a:r>
                        <a:rPr lang="en-US" sz="900" kern="10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430032009"/>
                  </a:ext>
                </a:extLst>
              </a:tr>
              <a:tr h="182880">
                <a:tc>
                  <a:txBody>
                    <a:bodyPr/>
                    <a:lstStyle/>
                    <a:p>
                      <a:pPr marL="0" algn="ctr">
                        <a:lnSpc>
                          <a:spcPct val="106000"/>
                        </a:lnSpc>
                        <a:spcBef>
                          <a:spcPts val="200"/>
                        </a:spcBef>
                        <a:spcAft>
                          <a:spcPts val="200"/>
                        </a:spcAft>
                      </a:pPr>
                      <a:r>
                        <a:rPr lang="en-US" sz="900" kern="1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7</a:t>
                      </a:r>
                      <a:endParaRPr lang="en-US" sz="1050" kern="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ts val="900"/>
                        </a:lnSpc>
                        <a:spcBef>
                          <a:spcPts val="100"/>
                        </a:spcBef>
                        <a:spcAft>
                          <a:spcPts val="50"/>
                        </a:spcAft>
                      </a:pPr>
                      <a:r>
                        <a:rPr lang="de-DE" sz="900" kern="800">
                          <a:effectLst/>
                          <a:latin typeface="Courier New" panose="02070309020205020404" pitchFamily="49" charset="0"/>
                          <a:ea typeface="Times New Roman" panose="02020603050405020304" pitchFamily="18" charset="0"/>
                          <a:cs typeface="Courier New" panose="02070309020205020404" pitchFamily="49" charset="0"/>
                        </a:rPr>
                        <a:t>Coding System Version ID</a:t>
                      </a:r>
                      <a:endParaRPr lang="en-US" sz="900"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R</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pP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8793985"/>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8</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Alternate Coding System Version ID</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lnSpc>
                          <a:spcPct val="106000"/>
                        </a:lnSpc>
                        <a:spcBef>
                          <a:spcPts val="300"/>
                        </a:spcBef>
                        <a:spcAft>
                          <a:spcPts val="300"/>
                        </a:spcAft>
                      </a:pPr>
                      <a:r>
                        <a:rPr lang="en-US" sz="900" kern="10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1313603917"/>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9</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ts val="900"/>
                        </a:lnSpc>
                        <a:spcBef>
                          <a:spcPts val="100"/>
                        </a:spcBef>
                        <a:spcAft>
                          <a:spcPts val="50"/>
                        </a:spcAft>
                      </a:pPr>
                      <a:r>
                        <a:rPr lang="en-US" sz="900" kern="800" dirty="0">
                          <a:effectLst/>
                          <a:latin typeface="Courier New" panose="02070309020205020404" pitchFamily="49" charset="0"/>
                          <a:ea typeface="Times New Roman" panose="02020603050405020304" pitchFamily="18" charset="0"/>
                          <a:cs typeface="Courier New" panose="02070309020205020404" pitchFamily="49" charset="0"/>
                        </a:rPr>
                        <a:t>Original Text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00"/>
                        </a:lnSpc>
                        <a:spcBef>
                          <a:spcPts val="100"/>
                        </a:spcBef>
                        <a:spcAft>
                          <a:spcPts val="50"/>
                        </a:spcAft>
                      </a:pPr>
                      <a:r>
                        <a:rPr lang="en-US" sz="900" kern="800" dirty="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C(R/RE)</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pPr>
                      <a:r>
                        <a:rPr lang="en-US" sz="900" kern="10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47784"/>
                  </a:ext>
                </a:extLst>
              </a:tr>
            </a:tbl>
          </a:graphicData>
        </a:graphic>
      </p:graphicFrame>
      <p:graphicFrame>
        <p:nvGraphicFramePr>
          <p:cNvPr id="21" name="Table 20">
            <a:extLst>
              <a:ext uri="{FF2B5EF4-FFF2-40B4-BE49-F238E27FC236}">
                <a16:creationId xmlns:a16="http://schemas.microsoft.com/office/drawing/2014/main" id="{B84E905C-A822-4B5B-A53B-3F91B25B081F}"/>
              </a:ext>
            </a:extLst>
          </p:cNvPr>
          <p:cNvGraphicFramePr>
            <a:graphicFrameLocks noGrp="1"/>
          </p:cNvGraphicFramePr>
          <p:nvPr>
            <p:extLst>
              <p:ext uri="{D42A27DB-BD31-4B8C-83A1-F6EECF244321}">
                <p14:modId xmlns:p14="http://schemas.microsoft.com/office/powerpoint/2010/main" val="3933622033"/>
              </p:ext>
            </p:extLst>
          </p:nvPr>
        </p:nvGraphicFramePr>
        <p:xfrm>
          <a:off x="985648" y="4142388"/>
          <a:ext cx="3636644" cy="2257425"/>
        </p:xfrm>
        <a:graphic>
          <a:graphicData uri="http://schemas.openxmlformats.org/drawingml/2006/table">
            <a:tbl>
              <a:tblPr firstRow="1" firstCol="1" bandRow="1"/>
              <a:tblGrid>
                <a:gridCol w="376413">
                  <a:extLst>
                    <a:ext uri="{9D8B030D-6E8A-4147-A177-3AD203B41FA5}">
                      <a16:colId xmlns:a16="http://schemas.microsoft.com/office/drawing/2014/main" val="70935915"/>
                    </a:ext>
                  </a:extLst>
                </a:gridCol>
                <a:gridCol w="1776606">
                  <a:extLst>
                    <a:ext uri="{9D8B030D-6E8A-4147-A177-3AD203B41FA5}">
                      <a16:colId xmlns:a16="http://schemas.microsoft.com/office/drawing/2014/main" val="3098291933"/>
                    </a:ext>
                  </a:extLst>
                </a:gridCol>
                <a:gridCol w="397773">
                  <a:extLst>
                    <a:ext uri="{9D8B030D-6E8A-4147-A177-3AD203B41FA5}">
                      <a16:colId xmlns:a16="http://schemas.microsoft.com/office/drawing/2014/main" val="1166061054"/>
                    </a:ext>
                  </a:extLst>
                </a:gridCol>
                <a:gridCol w="533400">
                  <a:extLst>
                    <a:ext uri="{9D8B030D-6E8A-4147-A177-3AD203B41FA5}">
                      <a16:colId xmlns:a16="http://schemas.microsoft.com/office/drawing/2014/main" val="2628784053"/>
                    </a:ext>
                  </a:extLst>
                </a:gridCol>
                <a:gridCol w="552452">
                  <a:extLst>
                    <a:ext uri="{9D8B030D-6E8A-4147-A177-3AD203B41FA5}">
                      <a16:colId xmlns:a16="http://schemas.microsoft.com/office/drawing/2014/main" val="2396363749"/>
                    </a:ext>
                  </a:extLst>
                </a:gridCol>
              </a:tblGrid>
              <a:tr h="228600">
                <a:tc gridSpan="5">
                  <a:txBody>
                    <a:bodyPr/>
                    <a:lstStyle/>
                    <a:p>
                      <a:pPr marL="23495" marR="0" algn="ctr">
                        <a:lnSpc>
                          <a:spcPct val="106000"/>
                        </a:lnSpc>
                        <a:spcBef>
                          <a:spcPts val="300"/>
                        </a:spcBef>
                        <a:spcAft>
                          <a:spcPts val="0"/>
                        </a:spcAft>
                      </a:pPr>
                      <a:r>
                        <a:rPr lang="en-US" sz="1050" dirty="0">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rPr>
                        <a:t>CWE_03 DATA TYPE</a:t>
                      </a:r>
                    </a:p>
                  </a:txBody>
                  <a:tcPr marL="36830" marR="3683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943634"/>
                      </a:solidFill>
                      <a:prstDash val="solid"/>
                      <a:round/>
                      <a:headEnd type="none" w="med" len="med"/>
                      <a:tailEnd type="none" w="med" len="med"/>
                    </a:lnT>
                    <a:lnB w="19050" cap="flat" cmpd="sng" algn="ctr">
                      <a:solidFill>
                        <a:srgbClr val="943634"/>
                      </a:solidFill>
                      <a:prstDash val="solid"/>
                      <a:round/>
                      <a:headEnd type="none" w="med" len="med"/>
                      <a:tailEnd type="none" w="med" len="med"/>
                    </a:lnB>
                    <a:solidFill>
                      <a:srgbClr val="F3F3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7927116"/>
                  </a:ext>
                </a:extLst>
              </a:tr>
              <a:tr h="228600">
                <a:tc>
                  <a:txBody>
                    <a:bodyPr/>
                    <a:lstStyle/>
                    <a:p>
                      <a:pPr marL="23495" marR="0" algn="ctr">
                        <a:lnSpc>
                          <a:spcPct val="106000"/>
                        </a:lnSpc>
                        <a:spcBef>
                          <a:spcPts val="300"/>
                        </a:spcBef>
                        <a:spcAft>
                          <a:spcPts val="0"/>
                        </a:spcAft>
                      </a:pPr>
                      <a:r>
                        <a:rPr lang="en-US" sz="1050">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rPr>
                        <a:t>SEQ</a:t>
                      </a:r>
                    </a:p>
                  </a:txBody>
                  <a:tcPr marL="36830" marR="3683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94363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lgn="just">
                        <a:lnSpc>
                          <a:spcPct val="106000"/>
                        </a:lnSpc>
                        <a:spcBef>
                          <a:spcPts val="300"/>
                        </a:spcBef>
                        <a:spcAft>
                          <a:spcPts val="0"/>
                        </a:spcAft>
                      </a:pPr>
                      <a:r>
                        <a:rPr lang="en-US" sz="1050">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rPr>
                        <a:t>Name</a:t>
                      </a:r>
                    </a:p>
                  </a:txBody>
                  <a:tcPr marL="36830" marR="3683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94363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lgn="just">
                        <a:lnSpc>
                          <a:spcPct val="106000"/>
                        </a:lnSpc>
                        <a:spcBef>
                          <a:spcPts val="300"/>
                        </a:spcBef>
                        <a:spcAft>
                          <a:spcPts val="0"/>
                        </a:spcAft>
                      </a:pPr>
                      <a:r>
                        <a:rPr lang="en-US" sz="1050">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rPr>
                        <a:t>DT</a:t>
                      </a:r>
                    </a:p>
                  </a:txBody>
                  <a:tcPr marL="36830" marR="3683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94363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lgn="just">
                        <a:lnSpc>
                          <a:spcPct val="106000"/>
                        </a:lnSpc>
                        <a:spcBef>
                          <a:spcPts val="300"/>
                        </a:spcBef>
                        <a:spcAft>
                          <a:spcPts val="0"/>
                        </a:spcAft>
                      </a:pPr>
                      <a:r>
                        <a:rPr lang="en-US" sz="1050">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rPr>
                        <a:t>Usage</a:t>
                      </a:r>
                    </a:p>
                  </a:txBody>
                  <a:tcPr marL="36830" marR="3683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94363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lgn="just">
                        <a:lnSpc>
                          <a:spcPct val="106000"/>
                        </a:lnSpc>
                        <a:spcBef>
                          <a:spcPts val="300"/>
                        </a:spcBef>
                        <a:spcAft>
                          <a:spcPts val="0"/>
                        </a:spcAft>
                      </a:pPr>
                      <a:r>
                        <a:rPr lang="en-US" sz="1050" dirty="0">
                          <a:solidFill>
                            <a:srgbClr val="CC0000"/>
                          </a:solidFill>
                          <a:effectLst/>
                          <a:latin typeface="Lucida Sans" panose="020B0602030504020204" pitchFamily="34" charset="0"/>
                          <a:ea typeface="Times New Roman" panose="02020603050405020304" pitchFamily="18" charset="0"/>
                          <a:cs typeface="Times New Roman" panose="02020603050405020304" pitchFamily="18" charset="0"/>
                        </a:rPr>
                        <a:t>Vocab</a:t>
                      </a:r>
                    </a:p>
                  </a:txBody>
                  <a:tcPr marL="36830" marR="3683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94363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2792504699"/>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Identifier</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tabLst>
                          <a:tab pos="834390" algn="ctr"/>
                          <a:tab pos="1105535" algn="l"/>
                        </a:tabLs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R</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tabLst>
                          <a:tab pos="834390" algn="ctr"/>
                          <a:tab pos="1105535" algn="l"/>
                        </a:tabLst>
                      </a:pPr>
                      <a:r>
                        <a:rPr lang="en-US" sz="9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8158371"/>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2</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900"/>
                        </a:lnSpc>
                        <a:spcBef>
                          <a:spcPts val="100"/>
                        </a:spcBef>
                        <a:spcAft>
                          <a:spcPts val="50"/>
                        </a:spcAft>
                      </a:pPr>
                      <a:r>
                        <a:rPr lang="it-IT" sz="900" kern="800">
                          <a:effectLst/>
                          <a:latin typeface="Courier New" panose="02070309020205020404" pitchFamily="49" charset="0"/>
                          <a:ea typeface="Times New Roman" panose="02020603050405020304" pitchFamily="18" charset="0"/>
                          <a:cs typeface="Courier New" panose="02070309020205020404" pitchFamily="49" charset="0"/>
                        </a:rPr>
                        <a:t>Text</a:t>
                      </a:r>
                      <a:endParaRPr lang="en-US" sz="900"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RE</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lnSpc>
                          <a:spcPct val="106000"/>
                        </a:lnSpc>
                        <a:spcBef>
                          <a:spcPts val="300"/>
                        </a:spcBef>
                        <a:spcAft>
                          <a:spcPts val="300"/>
                        </a:spcAft>
                      </a:pPr>
                      <a:r>
                        <a:rPr lang="en-US" sz="9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2984321481"/>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Name of Coding System</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00"/>
                        </a:lnSpc>
                        <a:spcBef>
                          <a:spcPts val="100"/>
                        </a:spcBef>
                        <a:spcAft>
                          <a:spcPts val="50"/>
                        </a:spcAft>
                      </a:pPr>
                      <a:r>
                        <a:rPr lang="it-IT" sz="900" kern="800">
                          <a:effectLst/>
                          <a:latin typeface="Courier New" panose="02070309020205020404" pitchFamily="49" charset="0"/>
                          <a:ea typeface="Times New Roman" panose="02020603050405020304" pitchFamily="18" charset="0"/>
                          <a:cs typeface="Courier New" panose="02070309020205020404" pitchFamily="49" charset="0"/>
                        </a:rPr>
                        <a:t>ID</a:t>
                      </a:r>
                      <a:endParaRPr lang="en-US" sz="900"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R</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pPr>
                      <a:r>
                        <a:rPr lang="en-US" sz="9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6710277"/>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4</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Alternate Identifier</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RE</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lnSpc>
                          <a:spcPct val="106000"/>
                        </a:lnSpc>
                        <a:spcBef>
                          <a:spcPts val="300"/>
                        </a:spcBef>
                        <a:spcAft>
                          <a:spcPts val="300"/>
                        </a:spcAft>
                      </a:pPr>
                      <a:r>
                        <a:rPr lang="en-US" sz="9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645830818"/>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5</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Alternate Text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RE</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pPr>
                      <a:r>
                        <a:rPr lang="en-US" sz="9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7582081"/>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6</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Name of Alternate Coding System</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ID</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C(R/X)</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lnSpc>
                          <a:spcPct val="106000"/>
                        </a:lnSpc>
                        <a:spcBef>
                          <a:spcPts val="300"/>
                        </a:spcBef>
                        <a:spcAft>
                          <a:spcPts val="300"/>
                        </a:spcAft>
                      </a:pPr>
                      <a:r>
                        <a:rPr lang="en-US" sz="900" kern="10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430032009"/>
                  </a:ext>
                </a:extLst>
              </a:tr>
              <a:tr h="182880">
                <a:tc>
                  <a:txBody>
                    <a:bodyPr/>
                    <a:lstStyle/>
                    <a:p>
                      <a:pPr marL="0" algn="ctr">
                        <a:lnSpc>
                          <a:spcPct val="106000"/>
                        </a:lnSpc>
                        <a:spcBef>
                          <a:spcPts val="200"/>
                        </a:spcBef>
                        <a:spcAft>
                          <a:spcPts val="200"/>
                        </a:spcAft>
                      </a:pPr>
                      <a:r>
                        <a:rPr lang="en-US" sz="900" kern="1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7</a:t>
                      </a:r>
                      <a:endParaRPr lang="en-US" sz="1050" kern="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ts val="900"/>
                        </a:lnSpc>
                        <a:spcBef>
                          <a:spcPts val="100"/>
                        </a:spcBef>
                        <a:spcAft>
                          <a:spcPts val="50"/>
                        </a:spcAft>
                      </a:pPr>
                      <a:r>
                        <a:rPr lang="de-DE" sz="900" kern="800">
                          <a:effectLst/>
                          <a:latin typeface="Courier New" panose="02070309020205020404" pitchFamily="49" charset="0"/>
                          <a:ea typeface="Times New Roman" panose="02020603050405020304" pitchFamily="18" charset="0"/>
                          <a:cs typeface="Courier New" panose="02070309020205020404" pitchFamily="49" charset="0"/>
                        </a:rPr>
                        <a:t>Coding System Version ID</a:t>
                      </a:r>
                      <a:endParaRPr lang="en-US" sz="900"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C(R/X)</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pP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8793985"/>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8</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Alternate Coding System Version ID</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lnSpc>
                          <a:spcPts val="900"/>
                        </a:lnSpc>
                        <a:spcBef>
                          <a:spcPts val="100"/>
                        </a:spcBef>
                        <a:spcAft>
                          <a:spcPts val="50"/>
                        </a:spcAft>
                      </a:pPr>
                      <a:r>
                        <a:rPr lang="en-US" sz="900" kern="80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lnSpc>
                          <a:spcPct val="106000"/>
                        </a:lnSpc>
                        <a:spcBef>
                          <a:spcPts val="300"/>
                        </a:spcBef>
                        <a:spcAft>
                          <a:spcPts val="300"/>
                        </a:spcAft>
                      </a:pPr>
                      <a:r>
                        <a:rPr lang="en-US" sz="900" kern="10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1313603917"/>
                  </a:ext>
                </a:extLst>
              </a:tr>
              <a:tr h="182880">
                <a:tc>
                  <a:txBody>
                    <a:bodyPr/>
                    <a:lstStyle/>
                    <a:p>
                      <a:pPr marL="0" algn="ctr">
                        <a:lnSpc>
                          <a:spcPct val="106000"/>
                        </a:lnSpc>
                        <a:spcBef>
                          <a:spcPts val="200"/>
                        </a:spcBef>
                        <a:spcAft>
                          <a:spcPts val="200"/>
                        </a:spcAft>
                      </a:pPr>
                      <a:r>
                        <a:rPr lang="en-US" sz="900"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9</a:t>
                      </a:r>
                      <a:endParaRPr lang="en-US" sz="1050" kern="10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ts val="900"/>
                        </a:lnSpc>
                        <a:spcBef>
                          <a:spcPts val="100"/>
                        </a:spcBef>
                        <a:spcAft>
                          <a:spcPts val="50"/>
                        </a:spcAft>
                      </a:pPr>
                      <a:r>
                        <a:rPr lang="en-US" sz="900" kern="800" dirty="0">
                          <a:effectLst/>
                          <a:latin typeface="Courier New" panose="02070309020205020404" pitchFamily="49" charset="0"/>
                          <a:ea typeface="Times New Roman" panose="02020603050405020304" pitchFamily="18" charset="0"/>
                          <a:cs typeface="Courier New" panose="02070309020205020404" pitchFamily="49" charset="0"/>
                        </a:rPr>
                        <a:t>Original Text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900"/>
                        </a:lnSpc>
                        <a:spcBef>
                          <a:spcPts val="100"/>
                        </a:spcBef>
                        <a:spcAft>
                          <a:spcPts val="50"/>
                        </a:spcAft>
                      </a:pPr>
                      <a:r>
                        <a:rPr lang="en-US" sz="900" kern="800" dirty="0">
                          <a:effectLst/>
                          <a:latin typeface="Courier New" panose="02070309020205020404" pitchFamily="49" charset="0"/>
                          <a:ea typeface="Times New Roman" panose="02020603050405020304" pitchFamily="18" charset="0"/>
                          <a:cs typeface="Courier New" panose="02070309020205020404" pitchFamily="49" charset="0"/>
                        </a:rPr>
                        <a:t>ST</a:t>
                      </a: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pPr>
                      <a:r>
                        <a:rPr lang="en-US" sz="900" b="1" kern="1000" dirty="0">
                          <a:effectLst/>
                          <a:latin typeface="Courier New" panose="02070309020205020404" pitchFamily="49" charset="0"/>
                          <a:ea typeface="Times New Roman" panose="02020603050405020304" pitchFamily="18" charset="0"/>
                          <a:cs typeface="Times New Roman" panose="02020603050405020304" pitchFamily="18" charset="0"/>
                        </a:rPr>
                        <a:t>RE</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6000"/>
                        </a:lnSpc>
                        <a:spcBef>
                          <a:spcPts val="300"/>
                        </a:spcBef>
                        <a:spcAft>
                          <a:spcPts val="300"/>
                        </a:spcAft>
                      </a:pPr>
                      <a:r>
                        <a:rPr lang="en-US" sz="900" kern="10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47784"/>
                  </a:ext>
                </a:extLst>
              </a:tr>
            </a:tbl>
          </a:graphicData>
        </a:graphic>
      </p:graphicFrame>
      <p:sp>
        <p:nvSpPr>
          <p:cNvPr id="29" name="TextBox 28">
            <a:extLst>
              <a:ext uri="{FF2B5EF4-FFF2-40B4-BE49-F238E27FC236}">
                <a16:creationId xmlns:a16="http://schemas.microsoft.com/office/drawing/2014/main" id="{51DD38C1-C996-415A-A7A0-BD30111901DC}"/>
              </a:ext>
            </a:extLst>
          </p:cNvPr>
          <p:cNvSpPr txBox="1"/>
          <p:nvPr/>
        </p:nvSpPr>
        <p:spPr>
          <a:xfrm>
            <a:off x="3154361" y="1438049"/>
            <a:ext cx="489236" cy="246221"/>
          </a:xfrm>
          <a:prstGeom prst="rect">
            <a:avLst/>
          </a:prstGeom>
          <a:solidFill>
            <a:schemeClr val="accent5">
              <a:lumMod val="40000"/>
              <a:lumOff val="60000"/>
            </a:schemeClr>
          </a:solidFill>
          <a:ln w="19050">
            <a:solidFill>
              <a:srgbClr val="C00000"/>
            </a:solidFill>
          </a:ln>
        </p:spPr>
        <p:txBody>
          <a:bodyPr wrap="none" rtlCol="0">
            <a:spAutoFit/>
          </a:bodyPr>
          <a:lstStyle/>
          <a:p>
            <a:r>
              <a:rPr lang="en-US" sz="1000" b="1" dirty="0"/>
              <a:t>Base</a:t>
            </a:r>
          </a:p>
        </p:txBody>
      </p:sp>
      <p:sp>
        <p:nvSpPr>
          <p:cNvPr id="30" name="TextBox 29">
            <a:extLst>
              <a:ext uri="{FF2B5EF4-FFF2-40B4-BE49-F238E27FC236}">
                <a16:creationId xmlns:a16="http://schemas.microsoft.com/office/drawing/2014/main" id="{ECD3E9FF-9F24-48B1-AD9B-C330F6D64F61}"/>
              </a:ext>
            </a:extLst>
          </p:cNvPr>
          <p:cNvSpPr txBox="1"/>
          <p:nvPr/>
        </p:nvSpPr>
        <p:spPr>
          <a:xfrm>
            <a:off x="7937018" y="1460212"/>
            <a:ext cx="673582" cy="246221"/>
          </a:xfrm>
          <a:prstGeom prst="rect">
            <a:avLst/>
          </a:prstGeom>
          <a:solidFill>
            <a:schemeClr val="accent5">
              <a:lumMod val="40000"/>
              <a:lumOff val="60000"/>
            </a:schemeClr>
          </a:solidFill>
          <a:ln w="19050">
            <a:solidFill>
              <a:srgbClr val="C00000"/>
            </a:solidFill>
          </a:ln>
        </p:spPr>
        <p:txBody>
          <a:bodyPr wrap="none" rtlCol="0">
            <a:spAutoFit/>
          </a:bodyPr>
          <a:lstStyle/>
          <a:p>
            <a:r>
              <a:rPr lang="en-US" sz="1000" b="1" dirty="0"/>
              <a:t>Flavor 1</a:t>
            </a:r>
          </a:p>
        </p:txBody>
      </p:sp>
      <p:sp>
        <p:nvSpPr>
          <p:cNvPr id="31" name="TextBox 30">
            <a:extLst>
              <a:ext uri="{FF2B5EF4-FFF2-40B4-BE49-F238E27FC236}">
                <a16:creationId xmlns:a16="http://schemas.microsoft.com/office/drawing/2014/main" id="{D9D8DA1B-7CE2-4F72-A6EB-1ECAF6658B0B}"/>
              </a:ext>
            </a:extLst>
          </p:cNvPr>
          <p:cNvSpPr txBox="1"/>
          <p:nvPr/>
        </p:nvSpPr>
        <p:spPr>
          <a:xfrm>
            <a:off x="7922145" y="4054514"/>
            <a:ext cx="673582" cy="246221"/>
          </a:xfrm>
          <a:prstGeom prst="rect">
            <a:avLst/>
          </a:prstGeom>
          <a:solidFill>
            <a:schemeClr val="accent5">
              <a:lumMod val="40000"/>
              <a:lumOff val="60000"/>
            </a:schemeClr>
          </a:solidFill>
          <a:ln w="19050">
            <a:solidFill>
              <a:srgbClr val="C00000"/>
            </a:solidFill>
          </a:ln>
        </p:spPr>
        <p:txBody>
          <a:bodyPr wrap="none" rtlCol="0">
            <a:spAutoFit/>
          </a:bodyPr>
          <a:lstStyle/>
          <a:p>
            <a:r>
              <a:rPr lang="en-US" sz="1000" b="1" dirty="0"/>
              <a:t>Flavor 2</a:t>
            </a:r>
          </a:p>
        </p:txBody>
      </p:sp>
      <p:sp>
        <p:nvSpPr>
          <p:cNvPr id="32" name="TextBox 31">
            <a:extLst>
              <a:ext uri="{FF2B5EF4-FFF2-40B4-BE49-F238E27FC236}">
                <a16:creationId xmlns:a16="http://schemas.microsoft.com/office/drawing/2014/main" id="{EA5B31AE-0DEC-4FA6-AC13-401845E86CAD}"/>
              </a:ext>
            </a:extLst>
          </p:cNvPr>
          <p:cNvSpPr txBox="1"/>
          <p:nvPr/>
        </p:nvSpPr>
        <p:spPr>
          <a:xfrm>
            <a:off x="3853998" y="4054515"/>
            <a:ext cx="673582" cy="246221"/>
          </a:xfrm>
          <a:prstGeom prst="rect">
            <a:avLst/>
          </a:prstGeom>
          <a:solidFill>
            <a:schemeClr val="accent5">
              <a:lumMod val="40000"/>
              <a:lumOff val="60000"/>
            </a:schemeClr>
          </a:solidFill>
          <a:ln w="19050">
            <a:solidFill>
              <a:srgbClr val="C00000"/>
            </a:solidFill>
          </a:ln>
        </p:spPr>
        <p:txBody>
          <a:bodyPr wrap="none" rtlCol="0">
            <a:spAutoFit/>
          </a:bodyPr>
          <a:lstStyle/>
          <a:p>
            <a:r>
              <a:rPr lang="en-US" sz="1000" b="1" dirty="0"/>
              <a:t>Flavor 3</a:t>
            </a:r>
          </a:p>
        </p:txBody>
      </p:sp>
    </p:spTree>
    <p:extLst>
      <p:ext uri="{BB962C8B-B14F-4D97-AF65-F5344CB8AC3E}">
        <p14:creationId xmlns:p14="http://schemas.microsoft.com/office/powerpoint/2010/main" val="1219172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82918"/>
            <a:ext cx="8153400" cy="822325"/>
          </a:xfrm>
        </p:spPr>
        <p:txBody>
          <a:bodyPr/>
          <a:lstStyle/>
          <a:p>
            <a:r>
              <a:rPr lang="en-US" dirty="0"/>
              <a:t>Data Type Flavors Use</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47</a:t>
            </a:fld>
            <a:endParaRPr lang="en-US"/>
          </a:p>
        </p:txBody>
      </p:sp>
      <p:pic>
        <p:nvPicPr>
          <p:cNvPr id="19" name="Picture 18">
            <a:extLst>
              <a:ext uri="{FF2B5EF4-FFF2-40B4-BE49-F238E27FC236}">
                <a16:creationId xmlns:a16="http://schemas.microsoft.com/office/drawing/2014/main" id="{B719A7D4-EC6C-4AE5-AAB2-E283C7F4BD7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7700" y="1498219"/>
            <a:ext cx="7772400" cy="4953000"/>
          </a:xfrm>
          <a:prstGeom prst="rect">
            <a:avLst/>
          </a:prstGeom>
          <a:noFill/>
          <a:ln>
            <a:noFill/>
          </a:ln>
        </p:spPr>
      </p:pic>
    </p:spTree>
    <p:extLst>
      <p:ext uri="{BB962C8B-B14F-4D97-AF65-F5344CB8AC3E}">
        <p14:creationId xmlns:p14="http://schemas.microsoft.com/office/powerpoint/2010/main" val="3927359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82918"/>
            <a:ext cx="8153400" cy="822325"/>
          </a:xfrm>
        </p:spPr>
        <p:txBody>
          <a:bodyPr/>
          <a:lstStyle/>
          <a:p>
            <a:r>
              <a:rPr lang="en-US" dirty="0"/>
              <a:t>Data Type Flavors Definition</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48</a:t>
            </a:fld>
            <a:endParaRPr lang="en-US"/>
          </a:p>
        </p:txBody>
      </p:sp>
      <p:pic>
        <p:nvPicPr>
          <p:cNvPr id="6" name="Picture 5">
            <a:extLst>
              <a:ext uri="{FF2B5EF4-FFF2-40B4-BE49-F238E27FC236}">
                <a16:creationId xmlns:a16="http://schemas.microsoft.com/office/drawing/2014/main" id="{68EC6128-3F6A-4FA2-834F-ED439D238919}"/>
              </a:ext>
            </a:extLst>
          </p:cNvPr>
          <p:cNvPicPr/>
          <p:nvPr/>
        </p:nvPicPr>
        <p:blipFill>
          <a:blip r:embed="rId3"/>
          <a:stretch>
            <a:fillRect/>
          </a:stretch>
        </p:blipFill>
        <p:spPr>
          <a:xfrm>
            <a:off x="457200" y="1524000"/>
            <a:ext cx="5029200" cy="5010150"/>
          </a:xfrm>
          <a:prstGeom prst="rect">
            <a:avLst/>
          </a:prstGeom>
        </p:spPr>
      </p:pic>
      <p:sp>
        <p:nvSpPr>
          <p:cNvPr id="7" name="Rectangle 3">
            <a:extLst>
              <a:ext uri="{FF2B5EF4-FFF2-40B4-BE49-F238E27FC236}">
                <a16:creationId xmlns:a16="http://schemas.microsoft.com/office/drawing/2014/main" id="{8D21E004-F5C9-4C41-A43C-0DC868EB59D9}"/>
              </a:ext>
            </a:extLst>
          </p:cNvPr>
          <p:cNvSpPr>
            <a:spLocks noGrp="1" noChangeArrowheads="1"/>
          </p:cNvSpPr>
          <p:nvPr>
            <p:ph idx="1"/>
          </p:nvPr>
        </p:nvSpPr>
        <p:spPr>
          <a:xfrm>
            <a:off x="5782844" y="1665098"/>
            <a:ext cx="2743200" cy="3527803"/>
          </a:xfrm>
        </p:spPr>
        <p:txBody>
          <a:bodyPr>
            <a:normAutofit/>
          </a:bodyPr>
          <a:lstStyle/>
          <a:p>
            <a:r>
              <a:rPr lang="en-US" sz="1800" dirty="0"/>
              <a:t>Consistency</a:t>
            </a:r>
          </a:p>
          <a:p>
            <a:endParaRPr lang="en-US" sz="1800" dirty="0"/>
          </a:p>
          <a:p>
            <a:r>
              <a:rPr lang="en-US" sz="1800" dirty="0"/>
              <a:t>Reusability</a:t>
            </a:r>
          </a:p>
          <a:p>
            <a:endParaRPr lang="en-US" sz="1800" dirty="0"/>
          </a:p>
          <a:p>
            <a:r>
              <a:rPr lang="en-US" sz="1800" dirty="0"/>
              <a:t>Select “off-the-shelf” data type definitions</a:t>
            </a:r>
          </a:p>
          <a:p>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394498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82918"/>
            <a:ext cx="8153400" cy="822325"/>
          </a:xfrm>
        </p:spPr>
        <p:txBody>
          <a:bodyPr/>
          <a:lstStyle/>
          <a:p>
            <a:r>
              <a:rPr lang="en-US" dirty="0"/>
              <a:t>Segment Level Profiling</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49</a:t>
            </a:fld>
            <a:endParaRPr lang="en-US"/>
          </a:p>
        </p:txBody>
      </p:sp>
      <p:graphicFrame>
        <p:nvGraphicFramePr>
          <p:cNvPr id="3" name="Table 2">
            <a:extLst>
              <a:ext uri="{FF2B5EF4-FFF2-40B4-BE49-F238E27FC236}">
                <a16:creationId xmlns:a16="http://schemas.microsoft.com/office/drawing/2014/main" id="{3ED59D2C-3B1A-40C4-AD79-52B32C641B70}"/>
              </a:ext>
            </a:extLst>
          </p:cNvPr>
          <p:cNvGraphicFramePr>
            <a:graphicFrameLocks noGrp="1"/>
          </p:cNvGraphicFramePr>
          <p:nvPr>
            <p:extLst>
              <p:ext uri="{D42A27DB-BD31-4B8C-83A1-F6EECF244321}">
                <p14:modId xmlns:p14="http://schemas.microsoft.com/office/powerpoint/2010/main" val="761763149"/>
              </p:ext>
            </p:extLst>
          </p:nvPr>
        </p:nvGraphicFramePr>
        <p:xfrm>
          <a:off x="304800" y="1538546"/>
          <a:ext cx="8534400" cy="4694556"/>
        </p:xfrm>
        <a:graphic>
          <a:graphicData uri="http://schemas.openxmlformats.org/drawingml/2006/table">
            <a:tbl>
              <a:tblPr/>
              <a:tblGrid>
                <a:gridCol w="430635">
                  <a:extLst>
                    <a:ext uri="{9D8B030D-6E8A-4147-A177-3AD203B41FA5}">
                      <a16:colId xmlns:a16="http://schemas.microsoft.com/office/drawing/2014/main" val="72090756"/>
                    </a:ext>
                  </a:extLst>
                </a:gridCol>
                <a:gridCol w="3150764">
                  <a:extLst>
                    <a:ext uri="{9D8B030D-6E8A-4147-A177-3AD203B41FA5}">
                      <a16:colId xmlns:a16="http://schemas.microsoft.com/office/drawing/2014/main" val="4252070128"/>
                    </a:ext>
                  </a:extLst>
                </a:gridCol>
                <a:gridCol w="990600">
                  <a:extLst>
                    <a:ext uri="{9D8B030D-6E8A-4147-A177-3AD203B41FA5}">
                      <a16:colId xmlns:a16="http://schemas.microsoft.com/office/drawing/2014/main" val="3866357109"/>
                    </a:ext>
                  </a:extLst>
                </a:gridCol>
                <a:gridCol w="762000">
                  <a:extLst>
                    <a:ext uri="{9D8B030D-6E8A-4147-A177-3AD203B41FA5}">
                      <a16:colId xmlns:a16="http://schemas.microsoft.com/office/drawing/2014/main" val="1814531235"/>
                    </a:ext>
                  </a:extLst>
                </a:gridCol>
                <a:gridCol w="609600">
                  <a:extLst>
                    <a:ext uri="{9D8B030D-6E8A-4147-A177-3AD203B41FA5}">
                      <a16:colId xmlns:a16="http://schemas.microsoft.com/office/drawing/2014/main" val="3128979809"/>
                    </a:ext>
                  </a:extLst>
                </a:gridCol>
                <a:gridCol w="985708">
                  <a:extLst>
                    <a:ext uri="{9D8B030D-6E8A-4147-A177-3AD203B41FA5}">
                      <a16:colId xmlns:a16="http://schemas.microsoft.com/office/drawing/2014/main" val="290543628"/>
                    </a:ext>
                  </a:extLst>
                </a:gridCol>
                <a:gridCol w="548081">
                  <a:extLst>
                    <a:ext uri="{9D8B030D-6E8A-4147-A177-3AD203B41FA5}">
                      <a16:colId xmlns:a16="http://schemas.microsoft.com/office/drawing/2014/main" val="610823800"/>
                    </a:ext>
                  </a:extLst>
                </a:gridCol>
                <a:gridCol w="626378">
                  <a:extLst>
                    <a:ext uri="{9D8B030D-6E8A-4147-A177-3AD203B41FA5}">
                      <a16:colId xmlns:a16="http://schemas.microsoft.com/office/drawing/2014/main" val="2002768237"/>
                    </a:ext>
                  </a:extLst>
                </a:gridCol>
                <a:gridCol w="430634">
                  <a:extLst>
                    <a:ext uri="{9D8B030D-6E8A-4147-A177-3AD203B41FA5}">
                      <a16:colId xmlns:a16="http://schemas.microsoft.com/office/drawing/2014/main" val="2275799245"/>
                    </a:ext>
                  </a:extLst>
                </a:gridCol>
              </a:tblGrid>
              <a:tr h="116893">
                <a:tc>
                  <a:txBody>
                    <a:bodyPr/>
                    <a:lstStyle/>
                    <a:p>
                      <a:pPr marL="0" marR="0" algn="ctr">
                        <a:spcBef>
                          <a:spcPts val="200"/>
                        </a:spcBef>
                        <a:spcAft>
                          <a:spcPts val="10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SEQ</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200"/>
                        </a:spcBef>
                        <a:spcAft>
                          <a:spcPts val="10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ELEMENT NAME</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200"/>
                        </a:spcBef>
                        <a:spcAft>
                          <a:spcPts val="10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Data Type</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200"/>
                        </a:spcBef>
                        <a:spcAft>
                          <a:spcPts val="10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Usage</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200"/>
                        </a:spcBef>
                        <a:spcAft>
                          <a:spcPts val="10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Card.</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200"/>
                        </a:spcBef>
                        <a:spcAft>
                          <a:spcPts val="10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Vocab</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200"/>
                        </a:spcBef>
                        <a:spcAft>
                          <a:spcPts val="100"/>
                        </a:spcAft>
                      </a:pPr>
                      <a:r>
                        <a:rPr lang="en-US" sz="1200" b="1" kern="800" dirty="0" err="1">
                          <a:effectLst/>
                          <a:latin typeface="Courier New" panose="02070309020205020404" pitchFamily="49" charset="0"/>
                          <a:ea typeface="Times New Roman" panose="02020603050405020304" pitchFamily="18" charset="0"/>
                          <a:cs typeface="Courier New" panose="02070309020205020404" pitchFamily="49" charset="0"/>
                        </a:rPr>
                        <a:t>B.Str</a:t>
                      </a:r>
                      <a:endParaRPr lang="en-US" sz="1200" b="1" kern="800" dirty="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200"/>
                        </a:spcBef>
                        <a:spcAft>
                          <a:spcPts val="10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LEN</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200"/>
                        </a:spcBef>
                        <a:spcAft>
                          <a:spcPts val="10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C.L</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extLst>
                  <a:ext uri="{0D108BD9-81ED-4DB2-BD59-A6C34878D82A}">
                    <a16:rowId xmlns:a16="http://schemas.microsoft.com/office/drawing/2014/main" val="801172857"/>
                  </a:ext>
                </a:extLst>
              </a:tr>
              <a:tr h="116893">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1</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Give Sub-ID Counter</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NM</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R</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endParaRPr lang="en-US" sz="1200" b="1"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1839866"/>
                  </a:ext>
                </a:extLst>
              </a:tr>
              <a:tr h="233786">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2</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Administration Sub-ID Counter</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NM</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R</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endParaRPr lang="en-US" sz="1200" b="1"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158370148"/>
                  </a:ext>
                </a:extLst>
              </a:tr>
              <a:tr h="233786">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3</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Date/Time Start of Administration</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DTM_IZ02</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R</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endParaRPr lang="en-US" sz="1200" b="1"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41916710"/>
                  </a:ext>
                </a:extLst>
              </a:tr>
              <a:tr h="233786">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4</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Date/Time End of Administration</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DTM_IZ02</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R</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endParaRPr lang="en-US" sz="1200" b="1"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280054816"/>
                  </a:ext>
                </a:extLst>
              </a:tr>
              <a:tr h="153422">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5</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Administered Code</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CWE_IZ01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R</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u="sng" kern="800">
                          <a:solidFill>
                            <a:srgbClr val="0000FF"/>
                          </a:solidFill>
                          <a:effectLst/>
                          <a:latin typeface="Courier New" panose="02070309020205020404" pitchFamily="49" charset="0"/>
                          <a:ea typeface="Times New Roman" panose="02020603050405020304" pitchFamily="18" charset="0"/>
                          <a:cs typeface="Times New Roman" panose="02020603050405020304" pitchFamily="18" charset="0"/>
                        </a:rPr>
                        <a:t>CVX_01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Courier New" panose="02070309020205020404" pitchFamily="49" charset="0"/>
                        </a:rPr>
                        <a:t>R</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1128247"/>
                  </a:ext>
                </a:extLst>
              </a:tr>
              <a:tr h="116893">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6</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Administered Amount</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NM</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R</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endParaRPr lang="en-US" sz="1200" b="1"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1..16</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476381689"/>
                  </a:ext>
                </a:extLst>
              </a:tr>
              <a:tr h="116893">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7</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Administered Units</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CWE_IZ01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C(R/X)</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UCUM_01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Courier New" panose="02070309020205020404" pitchFamily="49" charset="0"/>
                        </a:rPr>
                        <a:t>R</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7612060"/>
                  </a:ext>
                </a:extLst>
              </a:tr>
              <a:tr h="116893">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8</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Administered Dosage Form</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CWE</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endParaRPr lang="en-US" sz="1200" b="1"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436110485"/>
                  </a:ext>
                </a:extLst>
              </a:tr>
              <a:tr h="116893">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9</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Administration Notes</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CWE_IZ01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C(R/O)</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NIP001_01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Courier New" panose="02070309020205020404" pitchFamily="49" charset="0"/>
                        </a:rPr>
                        <a:t>R</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6773823"/>
                  </a:ext>
                </a:extLst>
              </a:tr>
              <a:tr h="116893">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10</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Administering Provider</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XCN_IZ01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C(RE/O)</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endParaRPr lang="en-US" sz="1200" b="1"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1379512546"/>
                  </a:ext>
                </a:extLst>
              </a:tr>
              <a:tr h="116893">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Administered-at Location</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X</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0..0</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endParaRPr lang="en-US" sz="1200" b="1"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0..0</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6533408"/>
                  </a:ext>
                </a:extLst>
              </a:tr>
              <a:tr h="233786">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12</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Administered Per (Time Unit)</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ST</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endParaRPr lang="en-US" sz="1200" b="1" kern="800" dirty="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2572574131"/>
                  </a:ext>
                </a:extLst>
              </a:tr>
              <a:tr h="116893">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13</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Administered Strength</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NM</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endParaRPr lang="en-US" sz="1200" b="1" kern="800" dirty="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6511065"/>
                  </a:ext>
                </a:extLst>
              </a:tr>
              <a:tr h="233786">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14</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Administered Strength Units</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CWE</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9999</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Courier New" panose="02070309020205020404" pitchFamily="49" charset="0"/>
                        </a:rPr>
                        <a:t>S</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788975064"/>
                  </a:ext>
                </a:extLst>
              </a:tr>
              <a:tr h="116893">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15</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Substance Lot Number</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ST</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C(R/O)</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endParaRPr lang="en-US" sz="1200" b="1"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20=</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2335472"/>
                  </a:ext>
                </a:extLst>
              </a:tr>
              <a:tr h="116893">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16</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Substance Expiration Date</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DTM_IZ03</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C(RE/O)</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endParaRPr lang="en-US" sz="1200" b="1"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2298422813"/>
                  </a:ext>
                </a:extLst>
              </a:tr>
              <a:tr h="233786">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17</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Substance Manufacturer Name</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CWE_IZ01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C(R/O)</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u="sng" kern="800">
                          <a:solidFill>
                            <a:srgbClr val="0000FF"/>
                          </a:solidFill>
                          <a:effectLst/>
                          <a:latin typeface="Courier New" panose="02070309020205020404" pitchFamily="49" charset="0"/>
                          <a:ea typeface="Times New Roman" panose="02020603050405020304" pitchFamily="18" charset="0"/>
                          <a:cs typeface="Times New Roman" panose="02020603050405020304" pitchFamily="18" charset="0"/>
                        </a:rPr>
                        <a:t>MVX</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Courier New" panose="02070309020205020404" pitchFamily="49" charset="0"/>
                        </a:rPr>
                        <a:t>R</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8373193"/>
                  </a:ext>
                </a:extLst>
              </a:tr>
              <a:tr h="233786">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18</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Substance/Treatment Refusal Reason</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CWE_IZ01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C(R/X)</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9999</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Courier New" panose="02070309020205020404" pitchFamily="49" charset="0"/>
                        </a:rPr>
                        <a:t>R</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571816670"/>
                  </a:ext>
                </a:extLst>
              </a:tr>
              <a:tr h="116893">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19</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Indication</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CWE</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9999</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Courier New" panose="02070309020205020404" pitchFamily="49" charset="0"/>
                        </a:rPr>
                        <a:t>S</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1825257"/>
                  </a:ext>
                </a:extLst>
              </a:tr>
              <a:tr h="153422">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20</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Completion Status</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ID</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RE</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u="sng" kern="8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0322</a:t>
                      </a:r>
                      <a:endParaRPr lang="en-US" sz="1200" b="1" kern="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dirty="0">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R</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2..2</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1626043451"/>
                  </a:ext>
                </a:extLst>
              </a:tr>
              <a:tr h="116893">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21</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Action Code – RXA</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ID</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C(R/X)</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0206</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Courier New" panose="02070309020205020404" pitchFamily="49" charset="0"/>
                        </a:rPr>
                        <a:t>R</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1..1</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6807946"/>
                  </a:ext>
                </a:extLst>
              </a:tr>
              <a:tr h="116893">
                <a:tc>
                  <a:txBody>
                    <a:bodyPr/>
                    <a:lstStyle/>
                    <a:p>
                      <a:pPr marL="0" marR="0" algn="ctr">
                        <a:spcBef>
                          <a:spcPts val="200"/>
                        </a:spcBef>
                        <a:spcAft>
                          <a:spcPts val="150"/>
                        </a:spcAft>
                      </a:pPr>
                      <a:r>
                        <a:rPr lang="en-US" sz="1200" b="1" kern="8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200"/>
                        </a:spcBef>
                        <a:spcAft>
                          <a:spcPts val="150"/>
                        </a:spcAft>
                      </a:pPr>
                      <a:r>
                        <a:rPr lang="en-US" sz="1200" b="1" kern="8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200"/>
                        </a:spcBef>
                        <a:spcAft>
                          <a:spcPts val="150"/>
                        </a:spcAft>
                      </a:pPr>
                      <a:r>
                        <a:rPr lang="en-US" sz="1200" b="1" kern="8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200"/>
                        </a:spcBef>
                        <a:spcAft>
                          <a:spcPts val="150"/>
                        </a:spcAft>
                      </a:pPr>
                      <a:r>
                        <a:rPr lang="en-US" sz="1200" b="1" kern="8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200"/>
                        </a:spcBef>
                        <a:spcAft>
                          <a:spcPts val="150"/>
                        </a:spcAft>
                      </a:pPr>
                      <a:r>
                        <a:rPr lang="en-US" sz="1200" b="1" kern="8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200"/>
                        </a:spcBef>
                        <a:spcAft>
                          <a:spcPts val="150"/>
                        </a:spcAft>
                      </a:pPr>
                      <a:r>
                        <a:rPr lang="en-US" sz="1200" b="1" kern="8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200"/>
                        </a:spcBef>
                        <a:spcAft>
                          <a:spcPts val="150"/>
                        </a:spcAft>
                      </a:pPr>
                      <a:endParaRPr lang="en-US" sz="1200" b="1" kern="800" dirty="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200"/>
                        </a:spcBef>
                        <a:spcAft>
                          <a:spcPts val="150"/>
                        </a:spcAft>
                      </a:pPr>
                      <a:r>
                        <a:rPr lang="en-US" sz="1200" b="1" kern="8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200"/>
                        </a:spcBef>
                        <a:spcAft>
                          <a:spcPts val="150"/>
                        </a:spcAft>
                      </a:pPr>
                      <a:r>
                        <a:rPr lang="en-US" sz="1200" b="1" kern="8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4250365"/>
                  </a:ext>
                </a:extLst>
              </a:tr>
            </a:tbl>
          </a:graphicData>
        </a:graphic>
      </p:graphicFrame>
      <p:sp>
        <p:nvSpPr>
          <p:cNvPr id="7" name="TextBox 6">
            <a:extLst>
              <a:ext uri="{FF2B5EF4-FFF2-40B4-BE49-F238E27FC236}">
                <a16:creationId xmlns:a16="http://schemas.microsoft.com/office/drawing/2014/main" id="{A85E3BB9-4690-47E5-8A11-A64AB2FA0356}"/>
              </a:ext>
            </a:extLst>
          </p:cNvPr>
          <p:cNvSpPr txBox="1"/>
          <p:nvPr/>
        </p:nvSpPr>
        <p:spPr>
          <a:xfrm>
            <a:off x="7384081" y="1004435"/>
            <a:ext cx="1377300" cy="369332"/>
          </a:xfrm>
          <a:prstGeom prst="rect">
            <a:avLst/>
          </a:prstGeom>
          <a:solidFill>
            <a:schemeClr val="accent5">
              <a:lumMod val="40000"/>
              <a:lumOff val="60000"/>
            </a:schemeClr>
          </a:solidFill>
          <a:ln w="19050">
            <a:solidFill>
              <a:srgbClr val="C00000"/>
            </a:solidFill>
          </a:ln>
        </p:spPr>
        <p:txBody>
          <a:bodyPr wrap="none" rtlCol="0">
            <a:spAutoFit/>
          </a:bodyPr>
          <a:lstStyle/>
          <a:p>
            <a:r>
              <a:rPr lang="en-US" dirty="0"/>
              <a:t>RXA_IZ_01</a:t>
            </a:r>
          </a:p>
        </p:txBody>
      </p:sp>
    </p:spTree>
    <p:extLst>
      <p:ext uri="{BB962C8B-B14F-4D97-AF65-F5344CB8AC3E}">
        <p14:creationId xmlns:p14="http://schemas.microsoft.com/office/powerpoint/2010/main" val="2031414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9200" y="838200"/>
            <a:ext cx="6781800" cy="2559050"/>
          </a:xfrm>
        </p:spPr>
        <p:txBody>
          <a:bodyPr/>
          <a:lstStyle/>
          <a:p>
            <a:r>
              <a:rPr lang="en-US" dirty="0"/>
              <a:t>Motivation and Overview</a:t>
            </a:r>
          </a:p>
        </p:txBody>
      </p:sp>
    </p:spTree>
    <p:extLst>
      <p:ext uri="{BB962C8B-B14F-4D97-AF65-F5344CB8AC3E}">
        <p14:creationId xmlns:p14="http://schemas.microsoft.com/office/powerpoint/2010/main" val="3932144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82918"/>
            <a:ext cx="8153400" cy="822325"/>
          </a:xfrm>
        </p:spPr>
        <p:txBody>
          <a:bodyPr/>
          <a:lstStyle/>
          <a:p>
            <a:r>
              <a:rPr lang="en-US" dirty="0"/>
              <a:t>Segment Level Profiling</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50</a:t>
            </a:fld>
            <a:endParaRPr lang="en-US"/>
          </a:p>
        </p:txBody>
      </p:sp>
      <p:sp>
        <p:nvSpPr>
          <p:cNvPr id="7" name="TextBox 6">
            <a:extLst>
              <a:ext uri="{FF2B5EF4-FFF2-40B4-BE49-F238E27FC236}">
                <a16:creationId xmlns:a16="http://schemas.microsoft.com/office/drawing/2014/main" id="{A85E3BB9-4690-47E5-8A11-A64AB2FA0356}"/>
              </a:ext>
            </a:extLst>
          </p:cNvPr>
          <p:cNvSpPr txBox="1"/>
          <p:nvPr/>
        </p:nvSpPr>
        <p:spPr>
          <a:xfrm>
            <a:off x="7365793" y="979408"/>
            <a:ext cx="1377300" cy="369332"/>
          </a:xfrm>
          <a:prstGeom prst="rect">
            <a:avLst/>
          </a:prstGeom>
          <a:solidFill>
            <a:schemeClr val="accent5">
              <a:lumMod val="40000"/>
              <a:lumOff val="60000"/>
            </a:schemeClr>
          </a:solidFill>
          <a:ln w="19050">
            <a:solidFill>
              <a:srgbClr val="C00000"/>
            </a:solidFill>
          </a:ln>
        </p:spPr>
        <p:txBody>
          <a:bodyPr wrap="none" rtlCol="0">
            <a:spAutoFit/>
          </a:bodyPr>
          <a:lstStyle/>
          <a:p>
            <a:r>
              <a:rPr lang="en-US" dirty="0"/>
              <a:t>RXA_IZ_01</a:t>
            </a:r>
          </a:p>
        </p:txBody>
      </p:sp>
      <p:graphicFrame>
        <p:nvGraphicFramePr>
          <p:cNvPr id="6" name="Table 5">
            <a:extLst>
              <a:ext uri="{FF2B5EF4-FFF2-40B4-BE49-F238E27FC236}">
                <a16:creationId xmlns:a16="http://schemas.microsoft.com/office/drawing/2014/main" id="{CA85A078-2378-40CD-8CAA-B091ACBD2D9E}"/>
              </a:ext>
            </a:extLst>
          </p:cNvPr>
          <p:cNvGraphicFramePr>
            <a:graphicFrameLocks noGrp="1"/>
          </p:cNvGraphicFramePr>
          <p:nvPr>
            <p:extLst>
              <p:ext uri="{D42A27DB-BD31-4B8C-83A1-F6EECF244321}">
                <p14:modId xmlns:p14="http://schemas.microsoft.com/office/powerpoint/2010/main" val="2248500255"/>
              </p:ext>
            </p:extLst>
          </p:nvPr>
        </p:nvGraphicFramePr>
        <p:xfrm>
          <a:off x="457200" y="1524000"/>
          <a:ext cx="8305800" cy="2743200"/>
        </p:xfrm>
        <a:graphic>
          <a:graphicData uri="http://schemas.openxmlformats.org/drawingml/2006/table">
            <a:tbl>
              <a:tblPr/>
              <a:tblGrid>
                <a:gridCol w="914400">
                  <a:extLst>
                    <a:ext uri="{9D8B030D-6E8A-4147-A177-3AD203B41FA5}">
                      <a16:colId xmlns:a16="http://schemas.microsoft.com/office/drawing/2014/main" val="2978740199"/>
                    </a:ext>
                  </a:extLst>
                </a:gridCol>
                <a:gridCol w="914400">
                  <a:extLst>
                    <a:ext uri="{9D8B030D-6E8A-4147-A177-3AD203B41FA5}">
                      <a16:colId xmlns:a16="http://schemas.microsoft.com/office/drawing/2014/main" val="2636363321"/>
                    </a:ext>
                  </a:extLst>
                </a:gridCol>
                <a:gridCol w="6477000">
                  <a:extLst>
                    <a:ext uri="{9D8B030D-6E8A-4147-A177-3AD203B41FA5}">
                      <a16:colId xmlns:a16="http://schemas.microsoft.com/office/drawing/2014/main" val="2093034198"/>
                    </a:ext>
                  </a:extLst>
                </a:gridCol>
              </a:tblGrid>
              <a:tr h="0">
                <a:tc gridSpan="3">
                  <a:txBody>
                    <a:bodyPr/>
                    <a:lstStyle/>
                    <a:p>
                      <a:pPr marL="0" marR="0" algn="just">
                        <a:spcBef>
                          <a:spcPts val="300"/>
                        </a:spcBef>
                        <a:spcAft>
                          <a:spcPts val="0"/>
                        </a:spcAft>
                      </a:pPr>
                      <a:r>
                        <a:rPr lang="en-US" sz="1200" b="1" kern="1000">
                          <a:effectLst/>
                          <a:latin typeface="Courier New" panose="02070309020205020404" pitchFamily="49" charset="0"/>
                          <a:ea typeface="Times New Roman" panose="02020603050405020304" pitchFamily="18" charset="0"/>
                          <a:cs typeface="Times New Roman" panose="02020603050405020304" pitchFamily="18" charset="0"/>
                        </a:rPr>
                        <a:t>Condition Predicates</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07685282"/>
                  </a:ext>
                </a:extLst>
              </a:tr>
              <a:tr h="0">
                <a:tc>
                  <a:txBody>
                    <a:bodyPr/>
                    <a:lstStyle/>
                    <a:p>
                      <a:pPr marL="0" marR="0" algn="just">
                        <a:spcBef>
                          <a:spcPts val="300"/>
                        </a:spcBef>
                        <a:spcAft>
                          <a:spcPts val="300"/>
                        </a:spcAft>
                      </a:pPr>
                      <a:r>
                        <a:rPr lang="en-US" sz="1200" b="1" kern="1000">
                          <a:effectLst/>
                          <a:latin typeface="Courier New" panose="02070309020205020404" pitchFamily="49" charset="0"/>
                          <a:ea typeface="Times New Roman" panose="02020603050405020304" pitchFamily="18" charset="0"/>
                          <a:cs typeface="Times New Roman" panose="02020603050405020304" pitchFamily="18" charset="0"/>
                        </a:rPr>
                        <a:t>Location</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200" b="1" kern="1000">
                          <a:effectLst/>
                          <a:latin typeface="Courier New" panose="02070309020205020404" pitchFamily="49" charset="0"/>
                          <a:ea typeface="Times New Roman" panose="02020603050405020304" pitchFamily="18" charset="0"/>
                          <a:cs typeface="Times New Roman" panose="02020603050405020304" pitchFamily="18" charset="0"/>
                        </a:rPr>
                        <a:t>Usage</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200" b="1" kern="1000">
                          <a:effectLst/>
                          <a:latin typeface="Courier New" panose="02070309020205020404" pitchFamily="49" charset="0"/>
                          <a:ea typeface="Times New Roman" panose="02020603050405020304" pitchFamily="18" charset="0"/>
                          <a:cs typeface="Times New Roman" panose="02020603050405020304" pitchFamily="18" charset="0"/>
                        </a:rPr>
                        <a:t>Predicate</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1712212476"/>
                  </a:ext>
                </a:extLst>
              </a:tr>
              <a:tr h="0">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RXA-7</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C(R/X)</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200" b="1" kern="1000">
                          <a:effectLst/>
                          <a:latin typeface="Courier New" panose="02070309020205020404" pitchFamily="49" charset="0"/>
                          <a:ea typeface="Times New Roman" panose="02020603050405020304" pitchFamily="18" charset="0"/>
                          <a:cs typeface="Times New Roman" panose="02020603050405020304" pitchFamily="18" charset="0"/>
                        </a:rPr>
                        <a:t>If RXA-6(Administered Amount) does not contain the value '999'.</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223925"/>
                  </a:ext>
                </a:extLst>
              </a:tr>
              <a:tr h="0">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RXA-9</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C(R/O)</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200" b="1" kern="1000">
                          <a:effectLst/>
                          <a:latin typeface="Courier New" panose="02070309020205020404" pitchFamily="49" charset="0"/>
                          <a:ea typeface="Times New Roman" panose="02020603050405020304" pitchFamily="18" charset="0"/>
                          <a:cs typeface="Times New Roman" panose="02020603050405020304" pitchFamily="18" charset="0"/>
                        </a:rPr>
                        <a:t>If RXA-20(Completion Status) contains one of the values in the list: {CP,PA}.</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373534226"/>
                  </a:ext>
                </a:extLst>
              </a:tr>
              <a:tr h="0">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RXA-10</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C(RE/O)</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200" b="1" kern="1000">
                          <a:effectLst/>
                          <a:latin typeface="Courier New" panose="02070309020205020404" pitchFamily="49" charset="0"/>
                          <a:ea typeface="Times New Roman" panose="02020603050405020304" pitchFamily="18" charset="0"/>
                          <a:cs typeface="Times New Roman" panose="02020603050405020304" pitchFamily="18" charset="0"/>
                        </a:rPr>
                        <a:t>If RXA-9.1(Identifier) contains the value '00' AND RXA-20(Completion Status) contains one of the values in the list: {CP,PA}.</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235911"/>
                  </a:ext>
                </a:extLst>
              </a:tr>
              <a:tr h="0">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RXA-15</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C(R/O)</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200" b="1" kern="1000">
                          <a:effectLst/>
                          <a:latin typeface="Courier New" panose="02070309020205020404" pitchFamily="49" charset="0"/>
                          <a:ea typeface="Times New Roman" panose="02020603050405020304" pitchFamily="18" charset="0"/>
                          <a:cs typeface="Times New Roman" panose="02020603050405020304" pitchFamily="18" charset="0"/>
                        </a:rPr>
                        <a:t>If RXA-9.1(Identifier) contains the value '00' AND RXA-20(Completion Status) contains one of the values in the list: {CP,PA}.</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614380565"/>
                  </a:ext>
                </a:extLst>
              </a:tr>
              <a:tr h="0">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RXA-16</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C(RE/O)</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200" b="1" kern="1000">
                          <a:effectLst/>
                          <a:latin typeface="Courier New" panose="02070309020205020404" pitchFamily="49" charset="0"/>
                          <a:ea typeface="Times New Roman" panose="02020603050405020304" pitchFamily="18" charset="0"/>
                          <a:cs typeface="Times New Roman" panose="02020603050405020304" pitchFamily="18" charset="0"/>
                        </a:rPr>
                        <a:t>If RXA-9.1(Identifier) contains the value '00' AND RXA-20(Completion Status) contains one of the values in the list: {CP,PA}.</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672770"/>
                  </a:ext>
                </a:extLst>
              </a:tr>
              <a:tr h="0">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RXA-17</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C(R/O)</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200" b="1" kern="1000">
                          <a:effectLst/>
                          <a:latin typeface="Courier New" panose="02070309020205020404" pitchFamily="49" charset="0"/>
                          <a:ea typeface="Times New Roman" panose="02020603050405020304" pitchFamily="18" charset="0"/>
                          <a:cs typeface="Times New Roman" panose="02020603050405020304" pitchFamily="18" charset="0"/>
                        </a:rPr>
                        <a:t>If RXA-9.1(Identifier) contains the value '00' AND RXA-20(Completion Status) contains one of the values in the list: {CP,PA}.</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9476353"/>
                  </a:ext>
                </a:extLst>
              </a:tr>
              <a:tr h="0">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RXA-18</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C(R/X)</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200" b="1" kern="1000">
                          <a:effectLst/>
                          <a:latin typeface="Courier New" panose="02070309020205020404" pitchFamily="49" charset="0"/>
                          <a:ea typeface="Times New Roman" panose="02020603050405020304" pitchFamily="18" charset="0"/>
                          <a:cs typeface="Times New Roman" panose="02020603050405020304" pitchFamily="18" charset="0"/>
                        </a:rPr>
                        <a:t>If RXA-20(Completion Status) contains the value 'RE'.</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9426661"/>
                  </a:ext>
                </a:extLst>
              </a:tr>
              <a:tr h="0">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RXA-21</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C(R/X)</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200" b="1" kern="1000" dirty="0">
                          <a:effectLst/>
                          <a:latin typeface="Courier New" panose="02070309020205020404" pitchFamily="49" charset="0"/>
                          <a:ea typeface="Times New Roman" panose="02020603050405020304" pitchFamily="18" charset="0"/>
                          <a:cs typeface="Times New Roman" panose="02020603050405020304" pitchFamily="18" charset="0"/>
                        </a:rPr>
                        <a:t>If RXA-5.1(Identifier) does not contain the value '998'.</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76912122"/>
                  </a:ext>
                </a:extLst>
              </a:tr>
            </a:tbl>
          </a:graphicData>
        </a:graphic>
      </p:graphicFrame>
      <p:graphicFrame>
        <p:nvGraphicFramePr>
          <p:cNvPr id="9" name="Table 8">
            <a:extLst>
              <a:ext uri="{FF2B5EF4-FFF2-40B4-BE49-F238E27FC236}">
                <a16:creationId xmlns:a16="http://schemas.microsoft.com/office/drawing/2014/main" id="{EC9758EF-9CB3-46E4-950B-FB5B34DCAFF8}"/>
              </a:ext>
            </a:extLst>
          </p:cNvPr>
          <p:cNvGraphicFramePr>
            <a:graphicFrameLocks noGrp="1"/>
          </p:cNvGraphicFramePr>
          <p:nvPr>
            <p:extLst>
              <p:ext uri="{D42A27DB-BD31-4B8C-83A1-F6EECF244321}">
                <p14:modId xmlns:p14="http://schemas.microsoft.com/office/powerpoint/2010/main" val="2203333401"/>
              </p:ext>
            </p:extLst>
          </p:nvPr>
        </p:nvGraphicFramePr>
        <p:xfrm>
          <a:off x="446437" y="4442460"/>
          <a:ext cx="8305800" cy="2011680"/>
        </p:xfrm>
        <a:graphic>
          <a:graphicData uri="http://schemas.openxmlformats.org/drawingml/2006/table">
            <a:tbl>
              <a:tblPr/>
              <a:tblGrid>
                <a:gridCol w="762000">
                  <a:extLst>
                    <a:ext uri="{9D8B030D-6E8A-4147-A177-3AD203B41FA5}">
                      <a16:colId xmlns:a16="http://schemas.microsoft.com/office/drawing/2014/main" val="707676108"/>
                    </a:ext>
                  </a:extLst>
                </a:gridCol>
                <a:gridCol w="7543800">
                  <a:extLst>
                    <a:ext uri="{9D8B030D-6E8A-4147-A177-3AD203B41FA5}">
                      <a16:colId xmlns:a16="http://schemas.microsoft.com/office/drawing/2014/main" val="1147802490"/>
                    </a:ext>
                  </a:extLst>
                </a:gridCol>
              </a:tblGrid>
              <a:tr h="0">
                <a:tc gridSpan="2">
                  <a:txBody>
                    <a:bodyPr/>
                    <a:lstStyle/>
                    <a:p>
                      <a:pPr marL="0" marR="0" algn="just">
                        <a:spcBef>
                          <a:spcPts val="300"/>
                        </a:spcBef>
                        <a:spcAft>
                          <a:spcPts val="300"/>
                        </a:spcAft>
                      </a:pPr>
                      <a:r>
                        <a:rPr lang="en-US" sz="1200" b="1" kern="1000" dirty="0">
                          <a:effectLst/>
                          <a:latin typeface="Courier New" panose="02070309020205020404" pitchFamily="49" charset="0"/>
                          <a:ea typeface="Times New Roman" panose="02020603050405020304" pitchFamily="18" charset="0"/>
                          <a:cs typeface="Times New Roman" panose="02020603050405020304" pitchFamily="18" charset="0"/>
                        </a:rPr>
                        <a:t>Conformance Statements</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hMerge="1">
                  <a:txBody>
                    <a:bodyPr/>
                    <a:lstStyle/>
                    <a:p>
                      <a:endParaRPr lang="en-US"/>
                    </a:p>
                  </a:txBody>
                  <a:tcPr/>
                </a:tc>
                <a:extLst>
                  <a:ext uri="{0D108BD9-81ED-4DB2-BD59-A6C34878D82A}">
                    <a16:rowId xmlns:a16="http://schemas.microsoft.com/office/drawing/2014/main" val="3945544736"/>
                  </a:ext>
                </a:extLst>
              </a:tr>
              <a:tr h="0">
                <a:tc>
                  <a:txBody>
                    <a:bodyPr/>
                    <a:lstStyle/>
                    <a:p>
                      <a:pPr marL="0" marR="0" algn="just">
                        <a:spcBef>
                          <a:spcPts val="300"/>
                        </a:spcBef>
                        <a:spcAft>
                          <a:spcPts val="300"/>
                        </a:spcAft>
                      </a:pPr>
                      <a:r>
                        <a:rPr lang="en-US" sz="1200" b="1" kern="1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IZ-207</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200" b="1" kern="1000" dirty="0">
                          <a:effectLst/>
                          <a:latin typeface="Courier New" panose="02070309020205020404" pitchFamily="49" charset="0"/>
                          <a:ea typeface="Times New Roman" panose="02020603050405020304" pitchFamily="18" charset="0"/>
                          <a:cs typeface="Times New Roman" panose="02020603050405020304" pitchFamily="18" charset="0"/>
                        </a:rPr>
                        <a:t>If RXA-20 (Completion Status) contains the value 'RE' then RXA-5.1 (Identifier) SHALL NOT contain the value '998'.</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8062987"/>
                  </a:ext>
                </a:extLst>
              </a:tr>
              <a:tr h="0">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IZ-30</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200" b="1" kern="1000" dirty="0">
                          <a:effectLst/>
                          <a:latin typeface="Courier New" panose="02070309020205020404" pitchFamily="49" charset="0"/>
                          <a:ea typeface="Times New Roman" panose="02020603050405020304" pitchFamily="18" charset="0"/>
                          <a:cs typeface="Times New Roman" panose="02020603050405020304" pitchFamily="18" charset="0"/>
                        </a:rPr>
                        <a:t>RXA-4 (Date/Time End of Administration) SHALL be identical RXA-3(Date/Time Start of Administration).</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602096515"/>
                  </a:ext>
                </a:extLst>
              </a:tr>
              <a:tr h="0">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IZ-32</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200" b="1" kern="1000" dirty="0">
                          <a:effectLst/>
                          <a:latin typeface="Courier New" panose="02070309020205020404" pitchFamily="49" charset="0"/>
                          <a:ea typeface="Times New Roman" panose="02020603050405020304" pitchFamily="18" charset="0"/>
                          <a:cs typeface="Times New Roman" panose="02020603050405020304" pitchFamily="18" charset="0"/>
                        </a:rPr>
                        <a:t>If RXA-18 (Substance/Treatment Refusal Reason) is valued then RXA-20 (Completion Status) SHALL contain the value 'RE'.</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3683474"/>
                  </a:ext>
                </a:extLst>
              </a:tr>
              <a:tr h="0">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IZ-48</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just">
                        <a:spcBef>
                          <a:spcPts val="300"/>
                        </a:spcBef>
                        <a:spcAft>
                          <a:spcPts val="300"/>
                        </a:spcAft>
                      </a:pPr>
                      <a:r>
                        <a:rPr lang="en-US" sz="1200" b="1" kern="1000" dirty="0">
                          <a:effectLst/>
                          <a:latin typeface="Courier New" panose="02070309020205020404" pitchFamily="49" charset="0"/>
                          <a:ea typeface="Times New Roman" panose="02020603050405020304" pitchFamily="18" charset="0"/>
                          <a:cs typeface="Times New Roman" panose="02020603050405020304" pitchFamily="18" charset="0"/>
                        </a:rPr>
                        <a:t>If RXA-20 (Completion Status) contains the value 'RE' then RXA-6 (Administered Amount) SHALL contain the value '999'.</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57931035"/>
                  </a:ext>
                </a:extLst>
              </a:tr>
              <a:tr h="0">
                <a:tc>
                  <a:txBody>
                    <a:bodyPr/>
                    <a:lstStyle/>
                    <a:p>
                      <a:pPr marL="0" marR="0" algn="just">
                        <a:spcBef>
                          <a:spcPts val="300"/>
                        </a:spcBef>
                        <a:spcAft>
                          <a:spcPts val="300"/>
                        </a:spcAft>
                      </a:pPr>
                      <a:r>
                        <a:rPr lang="en-US" sz="1200" b="1" kern="1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IZ-49</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300"/>
                        </a:spcBef>
                        <a:spcAft>
                          <a:spcPts val="300"/>
                        </a:spcAft>
                      </a:pPr>
                      <a:r>
                        <a:rPr lang="en-US" sz="1200" b="1" kern="1000" dirty="0">
                          <a:effectLst/>
                          <a:latin typeface="Courier New" panose="02070309020205020404" pitchFamily="49" charset="0"/>
                          <a:ea typeface="Times New Roman" panose="02020603050405020304" pitchFamily="18" charset="0"/>
                          <a:cs typeface="Times New Roman" panose="02020603050405020304" pitchFamily="18" charset="0"/>
                        </a:rPr>
                        <a:t>If RXA-5.1 (Identifier) contains the value '998' then RXA-6 (Administered Amount) SHALL contain the value '999'.</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9061940"/>
                  </a:ext>
                </a:extLst>
              </a:tr>
            </a:tbl>
          </a:graphicData>
        </a:graphic>
      </p:graphicFrame>
    </p:spTree>
    <p:extLst>
      <p:ext uri="{BB962C8B-B14F-4D97-AF65-F5344CB8AC3E}">
        <p14:creationId xmlns:p14="http://schemas.microsoft.com/office/powerpoint/2010/main" val="2680039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82918"/>
            <a:ext cx="8153400" cy="822325"/>
          </a:xfrm>
        </p:spPr>
        <p:txBody>
          <a:bodyPr/>
          <a:lstStyle/>
          <a:p>
            <a:r>
              <a:rPr lang="en-US" dirty="0"/>
              <a:t>Message Level Profiling</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51</a:t>
            </a:fld>
            <a:endParaRPr lang="en-US"/>
          </a:p>
        </p:txBody>
      </p:sp>
      <p:graphicFrame>
        <p:nvGraphicFramePr>
          <p:cNvPr id="2" name="Table 1">
            <a:extLst>
              <a:ext uri="{FF2B5EF4-FFF2-40B4-BE49-F238E27FC236}">
                <a16:creationId xmlns:a16="http://schemas.microsoft.com/office/drawing/2014/main" id="{63EFF7AF-B5D7-4CE4-8BEA-1315B4D2E4C2}"/>
              </a:ext>
            </a:extLst>
          </p:cNvPr>
          <p:cNvGraphicFramePr>
            <a:graphicFrameLocks noGrp="1"/>
          </p:cNvGraphicFramePr>
          <p:nvPr>
            <p:extLst>
              <p:ext uri="{D42A27DB-BD31-4B8C-83A1-F6EECF244321}">
                <p14:modId xmlns:p14="http://schemas.microsoft.com/office/powerpoint/2010/main" val="1911276845"/>
              </p:ext>
            </p:extLst>
          </p:nvPr>
        </p:nvGraphicFramePr>
        <p:xfrm>
          <a:off x="473869" y="1664018"/>
          <a:ext cx="8305800" cy="4389120"/>
        </p:xfrm>
        <a:graphic>
          <a:graphicData uri="http://schemas.openxmlformats.org/drawingml/2006/table">
            <a:tbl>
              <a:tblPr/>
              <a:tblGrid>
                <a:gridCol w="1261918">
                  <a:extLst>
                    <a:ext uri="{9D8B030D-6E8A-4147-A177-3AD203B41FA5}">
                      <a16:colId xmlns:a16="http://schemas.microsoft.com/office/drawing/2014/main" val="3297666553"/>
                    </a:ext>
                  </a:extLst>
                </a:gridCol>
                <a:gridCol w="1028881">
                  <a:extLst>
                    <a:ext uri="{9D8B030D-6E8A-4147-A177-3AD203B41FA5}">
                      <a16:colId xmlns:a16="http://schemas.microsoft.com/office/drawing/2014/main" val="102687330"/>
                    </a:ext>
                  </a:extLst>
                </a:gridCol>
                <a:gridCol w="3348001">
                  <a:extLst>
                    <a:ext uri="{9D8B030D-6E8A-4147-A177-3AD203B41FA5}">
                      <a16:colId xmlns:a16="http://schemas.microsoft.com/office/drawing/2014/main" val="2466708007"/>
                    </a:ext>
                  </a:extLst>
                </a:gridCol>
                <a:gridCol w="838200">
                  <a:extLst>
                    <a:ext uri="{9D8B030D-6E8A-4147-A177-3AD203B41FA5}">
                      <a16:colId xmlns:a16="http://schemas.microsoft.com/office/drawing/2014/main" val="1228291674"/>
                    </a:ext>
                  </a:extLst>
                </a:gridCol>
                <a:gridCol w="1219200">
                  <a:extLst>
                    <a:ext uri="{9D8B030D-6E8A-4147-A177-3AD203B41FA5}">
                      <a16:colId xmlns:a16="http://schemas.microsoft.com/office/drawing/2014/main" val="420663776"/>
                    </a:ext>
                  </a:extLst>
                </a:gridCol>
                <a:gridCol w="609600">
                  <a:extLst>
                    <a:ext uri="{9D8B030D-6E8A-4147-A177-3AD203B41FA5}">
                      <a16:colId xmlns:a16="http://schemas.microsoft.com/office/drawing/2014/main" val="1742405776"/>
                    </a:ext>
                  </a:extLst>
                </a:gridCol>
              </a:tblGrid>
              <a:tr h="0">
                <a:tc>
                  <a:txBody>
                    <a:bodyPr/>
                    <a:lstStyle/>
                    <a:p>
                      <a:pPr marL="0" marR="0" algn="just">
                        <a:spcBef>
                          <a:spcPts val="300"/>
                        </a:spcBef>
                        <a:spcAft>
                          <a:spcPts val="0"/>
                        </a:spcAft>
                      </a:pPr>
                      <a:r>
                        <a:rPr lang="en-US" sz="1200" b="1" kern="1000" dirty="0">
                          <a:effectLst/>
                          <a:latin typeface="Courier New" panose="02070309020205020404" pitchFamily="49" charset="0"/>
                          <a:ea typeface="Times New Roman" panose="02020603050405020304" pitchFamily="18" charset="0"/>
                          <a:cs typeface="Times New Roman" panose="02020603050405020304" pitchFamily="18" charset="0"/>
                        </a:rPr>
                        <a:t>Segment</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100"/>
                        </a:spcBef>
                        <a:spcAft>
                          <a:spcPts val="0"/>
                        </a:spcAft>
                      </a:pPr>
                      <a:r>
                        <a:rPr lang="en-US" sz="1200" b="1" kern="1000" dirty="0">
                          <a:effectLst/>
                          <a:latin typeface="Courier New" panose="02070309020205020404" pitchFamily="49" charset="0"/>
                          <a:ea typeface="Times New Roman" panose="02020603050405020304" pitchFamily="18" charset="0"/>
                          <a:cs typeface="Times New Roman" panose="02020603050405020304" pitchFamily="18" charset="0"/>
                        </a:rPr>
                        <a:t>Segment Flavor</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100"/>
                        </a:spcBef>
                        <a:spcAft>
                          <a:spcPts val="0"/>
                        </a:spcAft>
                      </a:pPr>
                      <a:r>
                        <a:rPr lang="en-US" sz="1200" b="1" kern="1000">
                          <a:effectLst/>
                          <a:latin typeface="Courier New" panose="02070309020205020404" pitchFamily="49" charset="0"/>
                          <a:ea typeface="Times New Roman" panose="02020603050405020304" pitchFamily="18" charset="0"/>
                          <a:cs typeface="Times New Roman" panose="02020603050405020304" pitchFamily="18" charset="0"/>
                        </a:rPr>
                        <a:t>Description</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100"/>
                        </a:spcBef>
                        <a:spcAft>
                          <a:spcPts val="0"/>
                        </a:spcAft>
                      </a:pPr>
                      <a:r>
                        <a:rPr lang="en-US" sz="1200" b="1" kern="1000">
                          <a:effectLst/>
                          <a:latin typeface="Courier New" panose="02070309020205020404" pitchFamily="49" charset="0"/>
                          <a:ea typeface="Times New Roman" panose="02020603050405020304" pitchFamily="18" charset="0"/>
                          <a:cs typeface="Times New Roman" panose="02020603050405020304" pitchFamily="18" charset="0"/>
                        </a:rPr>
                        <a:t>Usage</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100"/>
                        </a:spcBef>
                        <a:spcAft>
                          <a:spcPts val="0"/>
                        </a:spcAft>
                      </a:pPr>
                      <a:r>
                        <a:rPr lang="en-US" sz="1200" b="1" kern="1000">
                          <a:effectLst/>
                          <a:latin typeface="Courier New" panose="02070309020205020404" pitchFamily="49" charset="0"/>
                          <a:ea typeface="Times New Roman" panose="02020603050405020304" pitchFamily="18" charset="0"/>
                          <a:cs typeface="Times New Roman" panose="02020603050405020304" pitchFamily="18" charset="0"/>
                        </a:rPr>
                        <a:t>Cardinality</a:t>
                      </a:r>
                      <a:endParaRPr lang="en-US" sz="1200" b="1"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100"/>
                        </a:spcBef>
                        <a:spcAft>
                          <a:spcPts val="0"/>
                        </a:spcAft>
                      </a:pPr>
                      <a:r>
                        <a:rPr lang="en-US" sz="1200" b="1" kern="1000" dirty="0">
                          <a:effectLst/>
                          <a:latin typeface="Courier New" panose="02070309020205020404" pitchFamily="49" charset="0"/>
                          <a:ea typeface="Times New Roman" panose="02020603050405020304" pitchFamily="18" charset="0"/>
                          <a:cs typeface="Times New Roman" panose="02020603050405020304" pitchFamily="18" charset="0"/>
                        </a:rPr>
                        <a:t>Chap</a:t>
                      </a:r>
                      <a:endParaRPr lang="en-US" sz="1200" b="1"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extLst>
                  <a:ext uri="{0D108BD9-81ED-4DB2-BD59-A6C34878D82A}">
                    <a16:rowId xmlns:a16="http://schemas.microsoft.com/office/drawing/2014/main" val="901115490"/>
                  </a:ext>
                </a:extLst>
              </a:tr>
              <a:tr h="0">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MSH</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300"/>
                        </a:spcBef>
                        <a:spcAft>
                          <a:spcPts val="300"/>
                        </a:spcAft>
                      </a:pPr>
                      <a:r>
                        <a:rPr lang="en-US" sz="1200" b="1" kern="1000" dirty="0">
                          <a:effectLst/>
                          <a:latin typeface="Courier New" panose="02070309020205020404" pitchFamily="49" charset="0"/>
                          <a:ea typeface="MS Mincho" panose="02020609040205080304" pitchFamily="49" charset="-128"/>
                          <a:cs typeface="Times New Roman" panose="02020603050405020304" pitchFamily="18" charset="0"/>
                        </a:rPr>
                        <a:t>MSH_IZ</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300"/>
                        </a:spcBef>
                        <a:spcAft>
                          <a:spcPts val="300"/>
                        </a:spcAft>
                      </a:pPr>
                      <a:r>
                        <a:rPr lang="en-US" sz="1200" kern="1000" dirty="0">
                          <a:effectLst/>
                          <a:latin typeface="Courier New" panose="02070309020205020404" pitchFamily="49" charset="0"/>
                          <a:ea typeface="MS Mincho" panose="02020609040205080304" pitchFamily="49" charset="-128"/>
                          <a:cs typeface="Times New Roman" panose="02020603050405020304" pitchFamily="18" charset="0"/>
                        </a:rPr>
                        <a:t>Message Header Segment</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US" sz="1200" kern="1000">
                          <a:effectLst/>
                          <a:latin typeface="Courier New" panose="02070309020205020404" pitchFamily="49" charset="0"/>
                          <a:ea typeface="Times New Roman" panose="02020603050405020304" pitchFamily="18" charset="0"/>
                          <a:cs typeface="Courier New" panose="02070309020205020404" pitchFamily="49" charset="0"/>
                        </a:rPr>
                        <a:t>R</a:t>
                      </a:r>
                      <a:endParaRPr lang="en-US" sz="1200" kern="1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[1..1]</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2</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935016"/>
                  </a:ext>
                </a:extLst>
              </a:tr>
              <a:tr h="0">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[{SFT}]</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1200"/>
                        </a:lnSpc>
                        <a:spcBef>
                          <a:spcPts val="300"/>
                        </a:spcBef>
                        <a:spcAft>
                          <a:spcPts val="300"/>
                        </a:spcAft>
                      </a:pPr>
                      <a:r>
                        <a:rPr lang="en-US" sz="1200" kern="1000" dirty="0">
                          <a:effectLst/>
                          <a:latin typeface="Courier New" panose="02070309020205020404" pitchFamily="49" charset="0"/>
                          <a:ea typeface="MS Mincho" panose="02020609040205080304" pitchFamily="49" charset="-128"/>
                          <a:cs typeface="Times New Roman" panose="02020603050405020304" pitchFamily="18" charset="0"/>
                        </a:rPr>
                        <a:t>SFT</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1200"/>
                        </a:lnSpc>
                        <a:spcBef>
                          <a:spcPts val="300"/>
                        </a:spcBef>
                        <a:spcAft>
                          <a:spcPts val="300"/>
                        </a:spcAft>
                      </a:pPr>
                      <a:r>
                        <a:rPr lang="en-US" sz="1200" kern="1000" dirty="0">
                          <a:effectLst/>
                          <a:latin typeface="Courier New" panose="02070309020205020404" pitchFamily="49" charset="0"/>
                          <a:ea typeface="MS Mincho" panose="02020609040205080304" pitchFamily="49" charset="-128"/>
                          <a:cs typeface="Times New Roman" panose="02020603050405020304" pitchFamily="18" charset="0"/>
                        </a:rPr>
                        <a:t>Software</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0"/>
                        </a:spcAft>
                      </a:pPr>
                      <a:r>
                        <a:rPr lang="en-US" sz="1200" kern="1000">
                          <a:effectLst/>
                          <a:latin typeface="Courier New" panose="02070309020205020404" pitchFamily="49" charset="0"/>
                          <a:ea typeface="Times New Roman" panose="02020603050405020304" pitchFamily="18" charset="0"/>
                          <a:cs typeface="Courier New" panose="02070309020205020404" pitchFamily="49" charset="0"/>
                        </a:rPr>
                        <a:t>X</a:t>
                      </a:r>
                      <a:endParaRPr lang="en-US" sz="1200" kern="1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[0..0]</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2</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1523549133"/>
                  </a:ext>
                </a:extLst>
              </a:tr>
              <a:tr h="0">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[UAC]</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UAC</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300"/>
                        </a:spcBef>
                        <a:spcAft>
                          <a:spcPts val="300"/>
                        </a:spcAft>
                      </a:pPr>
                      <a:r>
                        <a:rPr lang="en-US" sz="1200" kern="1000" dirty="0">
                          <a:effectLst/>
                          <a:latin typeface="Courier New" panose="02070309020205020404" pitchFamily="49" charset="0"/>
                          <a:ea typeface="MS Mincho" panose="02020609040205080304" pitchFamily="49" charset="-128"/>
                          <a:cs typeface="Times New Roman" panose="02020603050405020304" pitchFamily="18" charset="0"/>
                        </a:rPr>
                        <a:t>User Authentication Credential</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US" sz="1200" kern="1000">
                          <a:effectLst/>
                          <a:latin typeface="Courier New" panose="02070309020205020404" pitchFamily="49" charset="0"/>
                          <a:ea typeface="Times New Roman" panose="02020603050405020304" pitchFamily="18" charset="0"/>
                          <a:cs typeface="Courier New" panose="02070309020205020404" pitchFamily="49" charset="0"/>
                        </a:rPr>
                        <a:t>O</a:t>
                      </a:r>
                      <a:endParaRPr lang="en-US" sz="1200" kern="1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2</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341827"/>
                  </a:ext>
                </a:extLst>
              </a:tr>
              <a:tr h="0">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PID</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1200"/>
                        </a:lnSpc>
                        <a:spcBef>
                          <a:spcPts val="300"/>
                        </a:spcBef>
                        <a:spcAft>
                          <a:spcPts val="300"/>
                        </a:spcAft>
                      </a:pPr>
                      <a:r>
                        <a:rPr lang="en-US" sz="1200" b="1" kern="1000">
                          <a:effectLst/>
                          <a:latin typeface="Courier New" panose="02070309020205020404" pitchFamily="49" charset="0"/>
                          <a:ea typeface="MS Mincho" panose="02020609040205080304" pitchFamily="49" charset="-128"/>
                          <a:cs typeface="Times New Roman" panose="02020603050405020304" pitchFamily="18" charset="0"/>
                        </a:rPr>
                        <a:t>PID_IZ</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1200"/>
                        </a:lnSpc>
                        <a:spcBef>
                          <a:spcPts val="300"/>
                        </a:spcBef>
                        <a:spcAft>
                          <a:spcPts val="300"/>
                        </a:spcAft>
                      </a:pPr>
                      <a:r>
                        <a:rPr lang="en-US" sz="1200" kern="1000" dirty="0">
                          <a:effectLst/>
                          <a:latin typeface="Courier New" panose="02070309020205020404" pitchFamily="49" charset="0"/>
                          <a:ea typeface="MS Mincho" panose="02020609040205080304" pitchFamily="49" charset="-128"/>
                          <a:cs typeface="Times New Roman" panose="02020603050405020304" pitchFamily="18" charset="0"/>
                        </a:rPr>
                        <a:t>Patient Identification Segment</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0"/>
                        </a:spcAft>
                      </a:pPr>
                      <a:r>
                        <a:rPr lang="en-US" sz="1200" kern="1000">
                          <a:effectLst/>
                          <a:latin typeface="Courier New" panose="02070309020205020404" pitchFamily="49" charset="0"/>
                          <a:ea typeface="Times New Roman" panose="02020603050405020304" pitchFamily="18" charset="0"/>
                          <a:cs typeface="Courier New" panose="02070309020205020404" pitchFamily="49" charset="0"/>
                        </a:rPr>
                        <a:t>R</a:t>
                      </a:r>
                      <a:endParaRPr lang="en-US" sz="1200" kern="1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[1..1]</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3</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2344785354"/>
                  </a:ext>
                </a:extLst>
              </a:tr>
              <a:tr h="0">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[PD1]</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300"/>
                        </a:spcBef>
                        <a:spcAft>
                          <a:spcPts val="300"/>
                        </a:spcAft>
                      </a:pPr>
                      <a:r>
                        <a:rPr lang="en-US" sz="1200" b="1" kern="1000">
                          <a:effectLst/>
                          <a:latin typeface="Courier New" panose="02070309020205020404" pitchFamily="49" charset="0"/>
                          <a:ea typeface="MS Mincho" panose="02020609040205080304" pitchFamily="49" charset="-128"/>
                          <a:cs typeface="Times New Roman" panose="02020603050405020304" pitchFamily="18" charset="0"/>
                        </a:rPr>
                        <a:t>PD1_IZ_01</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Additional Demographics</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US" sz="1200" kern="1000">
                          <a:effectLst/>
                          <a:latin typeface="Courier New" panose="02070309020205020404" pitchFamily="49" charset="0"/>
                          <a:ea typeface="Times New Roman" panose="02020603050405020304" pitchFamily="18" charset="0"/>
                          <a:cs typeface="Courier New" panose="02070309020205020404" pitchFamily="49" charset="0"/>
                        </a:rPr>
                        <a:t>RE</a:t>
                      </a:r>
                      <a:endParaRPr lang="en-US" sz="1200" kern="1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3</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950291"/>
                  </a:ext>
                </a:extLst>
              </a:tr>
              <a:tr h="0">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[{NK1}]</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1200"/>
                        </a:lnSpc>
                        <a:spcBef>
                          <a:spcPts val="300"/>
                        </a:spcBef>
                        <a:spcAft>
                          <a:spcPts val="300"/>
                        </a:spcAft>
                      </a:pPr>
                      <a:r>
                        <a:rPr lang="en-US" sz="1200" b="1" kern="1000">
                          <a:effectLst/>
                          <a:latin typeface="Courier New" panose="02070309020205020404" pitchFamily="49" charset="0"/>
                          <a:ea typeface="MS Mincho" panose="02020609040205080304" pitchFamily="49" charset="-128"/>
                          <a:cs typeface="Times New Roman" panose="02020603050405020304" pitchFamily="18" charset="0"/>
                        </a:rPr>
                        <a:t>NK1_IZ</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Next of Kin/Associated Parties</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0"/>
                        </a:spcAft>
                      </a:pPr>
                      <a:r>
                        <a:rPr lang="en-US" sz="1200" kern="1000">
                          <a:effectLst/>
                          <a:latin typeface="Courier New" panose="02070309020205020404" pitchFamily="49" charset="0"/>
                          <a:ea typeface="Times New Roman" panose="02020603050405020304" pitchFamily="18" charset="0"/>
                          <a:cs typeface="Courier New" panose="02070309020205020404" pitchFamily="49" charset="0"/>
                        </a:rPr>
                        <a:t>RE</a:t>
                      </a:r>
                      <a:endParaRPr lang="en-US" sz="1200" kern="1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3</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450057139"/>
                  </a:ext>
                </a:extLst>
              </a:tr>
              <a:tr h="0">
                <a:tc>
                  <a:txBody>
                    <a:bodyPr/>
                    <a:lstStyle/>
                    <a:p>
                      <a:pPr marL="0" marR="0" algn="l">
                        <a:lnSpc>
                          <a:spcPts val="1200"/>
                        </a:lnSpc>
                        <a:spcBef>
                          <a:spcPts val="300"/>
                        </a:spcBef>
                        <a:spcAft>
                          <a:spcPts val="300"/>
                        </a:spcAft>
                      </a:pPr>
                      <a:r>
                        <a:rPr lang="en-US" sz="1200" b="1" kern="1000">
                          <a:effectLst/>
                          <a:latin typeface="Courier New" panose="02070309020205020404" pitchFamily="49" charset="0"/>
                          <a:ea typeface="MS Mincho" panose="02020609040205080304" pitchFamily="49" charset="-128"/>
                          <a:cs typeface="Times New Roman" panose="02020603050405020304" pitchFamily="18" charset="0"/>
                        </a:rPr>
                        <a:t>...</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300"/>
                        </a:spcBef>
                        <a:spcAft>
                          <a:spcPts val="300"/>
                        </a:spcAft>
                      </a:pPr>
                      <a:r>
                        <a:rPr lang="en-US" sz="1200" kern="1000" dirty="0">
                          <a:effectLst/>
                          <a:latin typeface="Courier New" panose="02070309020205020404" pitchFamily="49" charset="0"/>
                          <a:ea typeface="MS Mincho" panose="02020609040205080304" pitchFamily="49" charset="-128"/>
                          <a:cs typeface="Times New Roman" panose="02020603050405020304" pitchFamily="18" charset="0"/>
                        </a:rPr>
                        <a:t> </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US" sz="1200" kern="1000">
                          <a:effectLst/>
                          <a:latin typeface="Courier New" panose="02070309020205020404" pitchFamily="49" charset="0"/>
                          <a:ea typeface="Times New Roman" panose="02020603050405020304" pitchFamily="18" charset="0"/>
                          <a:cs typeface="Courier New" panose="02070309020205020404" pitchFamily="49" charset="0"/>
                        </a:rPr>
                        <a:t> </a:t>
                      </a:r>
                      <a:endParaRPr lang="en-US" sz="1200" kern="1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8069899"/>
                  </a:ext>
                </a:extLst>
              </a:tr>
              <a:tr h="0">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1200"/>
                        </a:lnSpc>
                        <a:spcBef>
                          <a:spcPts val="300"/>
                        </a:spcBef>
                        <a:spcAft>
                          <a:spcPts val="300"/>
                        </a:spcAft>
                      </a:pPr>
                      <a:r>
                        <a:rPr lang="en-US" sz="1200" kern="1000" dirty="0">
                          <a:effectLst/>
                          <a:latin typeface="Courier New" panose="02070309020205020404" pitchFamily="49" charset="0"/>
                          <a:ea typeface="MS Mincho" panose="02020609040205080304" pitchFamily="49" charset="-128"/>
                          <a:cs typeface="Times New Roman" panose="02020603050405020304" pitchFamily="18" charset="0"/>
                        </a:rPr>
                        <a:t>--- ORDER begin</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0"/>
                        </a:spcAft>
                      </a:pPr>
                      <a:r>
                        <a:rPr lang="en-US" sz="1200" kern="1000">
                          <a:effectLst/>
                          <a:latin typeface="Courier New" panose="02070309020205020404" pitchFamily="49" charset="0"/>
                          <a:ea typeface="Times New Roman" panose="02020603050405020304" pitchFamily="18" charset="0"/>
                          <a:cs typeface="Courier New" panose="02070309020205020404" pitchFamily="49" charset="0"/>
                        </a:rPr>
                        <a:t>R</a:t>
                      </a:r>
                      <a:endParaRPr lang="en-US" sz="1200" kern="1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[1..*]</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7</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1315391527"/>
                  </a:ext>
                </a:extLst>
              </a:tr>
              <a:tr h="0">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ORC</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300"/>
                        </a:spcBef>
                        <a:spcAft>
                          <a:spcPts val="300"/>
                        </a:spcAft>
                      </a:pPr>
                      <a:r>
                        <a:rPr lang="en-US" sz="1200" b="1" kern="1000">
                          <a:effectLst/>
                          <a:latin typeface="Courier New" panose="02070309020205020404" pitchFamily="49" charset="0"/>
                          <a:ea typeface="MS Mincho" panose="02020609040205080304" pitchFamily="49" charset="-128"/>
                          <a:cs typeface="Times New Roman" panose="02020603050405020304" pitchFamily="18" charset="0"/>
                        </a:rPr>
                        <a:t>ORC_IZ_01</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Common Order</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US" sz="1200" kern="1000">
                          <a:effectLst/>
                          <a:latin typeface="Courier New" panose="02070309020205020404" pitchFamily="49" charset="0"/>
                          <a:ea typeface="Times New Roman" panose="02020603050405020304" pitchFamily="18" charset="0"/>
                          <a:cs typeface="Courier New" panose="02070309020205020404" pitchFamily="49" charset="0"/>
                        </a:rPr>
                        <a:t>R</a:t>
                      </a:r>
                      <a:endParaRPr lang="en-US" sz="1200" kern="1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[1..1]</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2</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772788"/>
                  </a:ext>
                </a:extLst>
              </a:tr>
              <a:tr h="0">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[{PRT}]</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PRT</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Participation (for ORC)</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0"/>
                        </a:spcAft>
                      </a:pPr>
                      <a:r>
                        <a:rPr lang="en-US" sz="1200" kern="1000">
                          <a:effectLst/>
                          <a:latin typeface="Courier New" panose="02070309020205020404" pitchFamily="49" charset="0"/>
                          <a:ea typeface="Times New Roman" panose="02020603050405020304" pitchFamily="18" charset="0"/>
                          <a:cs typeface="Courier New" panose="02070309020205020404" pitchFamily="49" charset="0"/>
                        </a:rPr>
                        <a:t>O</a:t>
                      </a:r>
                      <a:endParaRPr lang="en-US" sz="1200" kern="1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200" kern="1000" dirty="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3</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483286281"/>
                  </a:ext>
                </a:extLst>
              </a:tr>
              <a:tr h="0">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TIMING begin</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US" sz="1200" kern="1000">
                          <a:effectLst/>
                          <a:latin typeface="Courier New" panose="02070309020205020404" pitchFamily="49" charset="0"/>
                          <a:ea typeface="Times New Roman" panose="02020603050405020304" pitchFamily="18" charset="0"/>
                          <a:cs typeface="Courier New" panose="02070309020205020404" pitchFamily="49" charset="0"/>
                        </a:rPr>
                        <a:t>O</a:t>
                      </a:r>
                      <a:endParaRPr lang="en-US" sz="1200" kern="1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3</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9892494"/>
                  </a:ext>
                </a:extLst>
              </a:tr>
              <a:tr h="0">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TQ1</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TQ1</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Timing/Quantity</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0"/>
                        </a:spcAft>
                      </a:pPr>
                      <a:r>
                        <a:rPr lang="en-US" sz="1200" kern="1000">
                          <a:effectLst/>
                          <a:latin typeface="Courier New" panose="02070309020205020404" pitchFamily="49" charset="0"/>
                          <a:ea typeface="Times New Roman" panose="02020603050405020304" pitchFamily="18" charset="0"/>
                          <a:cs typeface="Courier New" panose="02070309020205020404" pitchFamily="49" charset="0"/>
                        </a:rPr>
                        <a:t>R</a:t>
                      </a:r>
                      <a:endParaRPr lang="en-US" sz="1200" kern="1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[1..1]</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7</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006367445"/>
                  </a:ext>
                </a:extLst>
              </a:tr>
              <a:tr h="0">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[{TQ2}]</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TQ2</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Timing/Quantity Order Sequence</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US" sz="1200" kern="1000" dirty="0">
                          <a:effectLst/>
                          <a:latin typeface="Courier New" panose="02070309020205020404" pitchFamily="49" charset="0"/>
                          <a:ea typeface="Times New Roman" panose="02020603050405020304" pitchFamily="18" charset="0"/>
                          <a:cs typeface="Courier New" panose="02070309020205020404" pitchFamily="49" charset="0"/>
                        </a:rPr>
                        <a:t>O</a:t>
                      </a:r>
                      <a:endParaRPr lang="en-US" sz="1200" kern="1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200" kern="1000" dirty="0">
                          <a:effectLst/>
                          <a:latin typeface="Courier New" panose="02070309020205020404" pitchFamily="49" charset="0"/>
                          <a:ea typeface="Times New Roman" panose="02020603050405020304" pitchFamily="18" charset="0"/>
                          <a:cs typeface="Times New Roman" panose="02020603050405020304" pitchFamily="18" charset="0"/>
                        </a:rPr>
                        <a:t>[0..*]</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7</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0605069"/>
                  </a:ext>
                </a:extLst>
              </a:tr>
              <a:tr h="0">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TIMING end</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0"/>
                        </a:spcAft>
                      </a:pPr>
                      <a:r>
                        <a:rPr lang="en-US" sz="1200" kern="1000">
                          <a:effectLst/>
                          <a:latin typeface="Courier New" panose="02070309020205020404" pitchFamily="49" charset="0"/>
                          <a:ea typeface="Times New Roman" panose="02020603050405020304" pitchFamily="18" charset="0"/>
                          <a:cs typeface="Courier New" panose="02070309020205020404" pitchFamily="49" charset="0"/>
                        </a:rPr>
                        <a:t> </a:t>
                      </a:r>
                      <a:endParaRPr lang="en-US" sz="1200" kern="1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200" kern="10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2896172688"/>
                  </a:ext>
                </a:extLst>
              </a:tr>
              <a:tr h="0">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RXA</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300"/>
                        </a:spcBef>
                        <a:spcAft>
                          <a:spcPts val="300"/>
                        </a:spcAft>
                      </a:pPr>
                      <a:r>
                        <a:rPr lang="en-US" sz="1200" b="1" kern="1000">
                          <a:effectLst/>
                          <a:latin typeface="Courier New" panose="02070309020205020404" pitchFamily="49" charset="0"/>
                          <a:ea typeface="MS Mincho" panose="02020609040205080304" pitchFamily="49" charset="-128"/>
                          <a:cs typeface="Times New Roman" panose="02020603050405020304" pitchFamily="18" charset="0"/>
                        </a:rPr>
                        <a:t>RXA_IZ_01</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Pharmacy Administration Segment</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US" sz="1200" kern="1000" dirty="0">
                          <a:effectLst/>
                          <a:latin typeface="Courier New" panose="02070309020205020404" pitchFamily="49" charset="0"/>
                          <a:ea typeface="Times New Roman" panose="02020603050405020304" pitchFamily="18" charset="0"/>
                          <a:cs typeface="Courier New" panose="02070309020205020404" pitchFamily="49" charset="0"/>
                        </a:rPr>
                        <a:t>R</a:t>
                      </a:r>
                      <a:endParaRPr lang="en-US" sz="1200" kern="1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[1..1]</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4</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6776398"/>
                  </a:ext>
                </a:extLst>
              </a:tr>
              <a:tr h="0">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[RXR]</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1200"/>
                        </a:lnSpc>
                        <a:spcBef>
                          <a:spcPts val="300"/>
                        </a:spcBef>
                        <a:spcAft>
                          <a:spcPts val="300"/>
                        </a:spcAft>
                      </a:pPr>
                      <a:r>
                        <a:rPr lang="en-US" sz="1200" b="1" kern="1000">
                          <a:effectLst/>
                          <a:latin typeface="Courier New" panose="02070309020205020404" pitchFamily="49" charset="0"/>
                          <a:ea typeface="MS Mincho" panose="02020609040205080304" pitchFamily="49" charset="-128"/>
                          <a:cs typeface="Times New Roman" panose="02020603050405020304" pitchFamily="18" charset="0"/>
                        </a:rPr>
                        <a:t>RXR_IZ</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Pharmacy Route</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0"/>
                        </a:spcAft>
                      </a:pPr>
                      <a:r>
                        <a:rPr lang="en-US" sz="1200" kern="1000" dirty="0">
                          <a:effectLst/>
                          <a:latin typeface="Courier New" panose="02070309020205020404" pitchFamily="49" charset="0"/>
                          <a:ea typeface="Times New Roman" panose="02020603050405020304" pitchFamily="18" charset="0"/>
                          <a:cs typeface="Courier New" panose="02070309020205020404" pitchFamily="49" charset="0"/>
                        </a:rPr>
                        <a:t>RE</a:t>
                      </a:r>
                      <a:endParaRPr lang="en-US" sz="1200" kern="1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4</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604812316"/>
                  </a:ext>
                </a:extLst>
              </a:tr>
              <a:tr h="0">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OBSERVATION begin</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US" sz="1200" kern="1000">
                          <a:effectLst/>
                          <a:latin typeface="Courier New" panose="02070309020205020404" pitchFamily="49" charset="0"/>
                          <a:ea typeface="Times New Roman" panose="02020603050405020304" pitchFamily="18" charset="0"/>
                          <a:cs typeface="Courier New" panose="02070309020205020404" pitchFamily="49" charset="0"/>
                        </a:rPr>
                        <a:t>RE</a:t>
                      </a:r>
                      <a:endParaRPr lang="en-US" sz="1200" kern="1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200" kern="1000" dirty="0">
                          <a:effectLst/>
                          <a:latin typeface="Courier New" panose="02070309020205020404" pitchFamily="49" charset="0"/>
                          <a:ea typeface="Times New Roman" panose="02020603050405020304" pitchFamily="18" charset="0"/>
                          <a:cs typeface="Times New Roman" panose="02020603050405020304" pitchFamily="18" charset="0"/>
                        </a:rPr>
                        <a:t>[0..*]</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62412"/>
                  </a:ext>
                </a:extLst>
              </a:tr>
              <a:tr h="0">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OBX</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1200"/>
                        </a:lnSpc>
                        <a:spcBef>
                          <a:spcPts val="300"/>
                        </a:spcBef>
                        <a:spcAft>
                          <a:spcPts val="300"/>
                        </a:spcAft>
                      </a:pPr>
                      <a:r>
                        <a:rPr lang="en-US" sz="1200" b="1" kern="1000">
                          <a:effectLst/>
                          <a:latin typeface="Courier New" panose="02070309020205020404" pitchFamily="49" charset="0"/>
                          <a:ea typeface="MS Mincho" panose="02020609040205080304" pitchFamily="49" charset="-128"/>
                          <a:cs typeface="Times New Roman" panose="02020603050405020304" pitchFamily="18" charset="0"/>
                        </a:rPr>
                        <a:t>OBX_IZ_02</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Observation/Result</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0"/>
                        </a:spcAft>
                      </a:pPr>
                      <a:r>
                        <a:rPr lang="en-US" sz="1200" kern="1000">
                          <a:effectLst/>
                          <a:latin typeface="Courier New" panose="02070309020205020404" pitchFamily="49" charset="0"/>
                          <a:ea typeface="Times New Roman" panose="02020603050405020304" pitchFamily="18" charset="0"/>
                          <a:cs typeface="Courier New" panose="02070309020205020404" pitchFamily="49" charset="0"/>
                        </a:rPr>
                        <a:t>R</a:t>
                      </a:r>
                      <a:endParaRPr lang="en-US" sz="1200" kern="1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[1..1]</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7</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966052486"/>
                  </a:ext>
                </a:extLst>
              </a:tr>
              <a:tr h="0">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[{PRT}]</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PRT</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Participation (for Observation)</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US" sz="1200" kern="1000">
                          <a:effectLst/>
                          <a:latin typeface="Courier New" panose="02070309020205020404" pitchFamily="49" charset="0"/>
                          <a:ea typeface="Times New Roman" panose="02020603050405020304" pitchFamily="18" charset="0"/>
                          <a:cs typeface="Courier New" panose="02070309020205020404" pitchFamily="49" charset="0"/>
                        </a:rPr>
                        <a:t>O</a:t>
                      </a:r>
                      <a:endParaRPr lang="en-US" sz="1200" kern="1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200" kern="1000" dirty="0">
                          <a:effectLst/>
                          <a:latin typeface="Courier New" panose="02070309020205020404" pitchFamily="49" charset="0"/>
                          <a:ea typeface="Times New Roman" panose="02020603050405020304" pitchFamily="18" charset="0"/>
                          <a:cs typeface="Times New Roman" panose="02020603050405020304" pitchFamily="18" charset="0"/>
                        </a:rPr>
                        <a:t>[0..*]</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200" kern="1000" dirty="0">
                          <a:effectLst/>
                          <a:latin typeface="Courier New" panose="02070309020205020404" pitchFamily="49" charset="0"/>
                          <a:ea typeface="Times New Roman" panose="02020603050405020304" pitchFamily="18" charset="0"/>
                          <a:cs typeface="Times New Roman" panose="02020603050405020304" pitchFamily="18" charset="0"/>
                        </a:rPr>
                        <a:t>7</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053213"/>
                  </a:ext>
                </a:extLst>
              </a:tr>
              <a:tr h="0">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[{NTE}]</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NTE</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Notes (Regarding Immunization)</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0"/>
                        </a:spcAft>
                      </a:pPr>
                      <a:r>
                        <a:rPr lang="en-US" sz="1200" kern="1000">
                          <a:effectLst/>
                          <a:latin typeface="Courier New" panose="02070309020205020404" pitchFamily="49" charset="0"/>
                          <a:ea typeface="Times New Roman" panose="02020603050405020304" pitchFamily="18" charset="0"/>
                          <a:cs typeface="Courier New" panose="02070309020205020404" pitchFamily="49" charset="0"/>
                        </a:rPr>
                        <a:t>O</a:t>
                      </a:r>
                      <a:endParaRPr lang="en-US" sz="1200" kern="1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200" kern="100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200" kern="1000" dirty="0">
                          <a:effectLst/>
                          <a:latin typeface="Courier New" panose="02070309020205020404" pitchFamily="49" charset="0"/>
                          <a:ea typeface="Times New Roman" panose="02020603050405020304" pitchFamily="18" charset="0"/>
                          <a:cs typeface="Times New Roman" panose="02020603050405020304" pitchFamily="18" charset="0"/>
                        </a:rPr>
                        <a:t>3</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832890239"/>
                  </a:ext>
                </a:extLst>
              </a:tr>
              <a:tr h="0">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OBSERVATION end</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US" sz="1200" kern="1000">
                          <a:effectLst/>
                          <a:latin typeface="Courier New" panose="02070309020205020404" pitchFamily="49" charset="0"/>
                          <a:ea typeface="Times New Roman" panose="02020603050405020304" pitchFamily="18" charset="0"/>
                          <a:cs typeface="Courier New" panose="02070309020205020404" pitchFamily="49" charset="0"/>
                        </a:rPr>
                        <a:t> </a:t>
                      </a:r>
                      <a:endParaRPr lang="en-US" sz="1200" kern="1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200" kern="10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200" kern="10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9124088"/>
                  </a:ext>
                </a:extLst>
              </a:tr>
              <a:tr h="0">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1200"/>
                        </a:lnSpc>
                        <a:spcBef>
                          <a:spcPts val="300"/>
                        </a:spcBef>
                        <a:spcAft>
                          <a:spcPts val="300"/>
                        </a:spcAft>
                      </a:pPr>
                      <a:r>
                        <a:rPr lang="en-US" sz="1200" kern="1000">
                          <a:effectLst/>
                          <a:latin typeface="Courier New" panose="02070309020205020404" pitchFamily="49" charset="0"/>
                          <a:ea typeface="MS Mincho" panose="02020609040205080304" pitchFamily="49" charset="-128"/>
                          <a:cs typeface="Times New Roman" panose="02020603050405020304" pitchFamily="18" charset="0"/>
                        </a:rPr>
                        <a:t> </a:t>
                      </a:r>
                      <a:endParaRPr lang="en-US" sz="1200" kern="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l">
                        <a:lnSpc>
                          <a:spcPts val="1200"/>
                        </a:lnSpc>
                        <a:spcBef>
                          <a:spcPts val="300"/>
                        </a:spcBef>
                        <a:spcAft>
                          <a:spcPts val="300"/>
                        </a:spcAft>
                      </a:pPr>
                      <a:r>
                        <a:rPr lang="en-US" sz="1200" kern="1000" dirty="0">
                          <a:effectLst/>
                          <a:latin typeface="Courier New" panose="02070309020205020404" pitchFamily="49" charset="0"/>
                          <a:ea typeface="MS Mincho" panose="02020609040205080304" pitchFamily="49" charset="-128"/>
                          <a:cs typeface="Times New Roman" panose="02020603050405020304" pitchFamily="18" charset="0"/>
                        </a:rPr>
                        <a:t>--- ORDER end</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0"/>
                        </a:spcAft>
                      </a:pPr>
                      <a:r>
                        <a:rPr lang="en-US" sz="1200" kern="1000">
                          <a:effectLst/>
                          <a:latin typeface="Courier New" panose="02070309020205020404" pitchFamily="49" charset="0"/>
                          <a:ea typeface="Times New Roman" panose="02020603050405020304" pitchFamily="18" charset="0"/>
                          <a:cs typeface="Courier New" panose="02070309020205020404" pitchFamily="49" charset="0"/>
                        </a:rPr>
                        <a:t> </a:t>
                      </a:r>
                      <a:endParaRPr lang="en-US" sz="1200" kern="1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200" kern="10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300"/>
                        </a:spcBef>
                        <a:spcAft>
                          <a:spcPts val="300"/>
                        </a:spcAft>
                      </a:pPr>
                      <a:r>
                        <a:rPr lang="en-US" sz="1200" kern="10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kern="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868832701"/>
                  </a:ext>
                </a:extLst>
              </a:tr>
            </a:tbl>
          </a:graphicData>
        </a:graphic>
      </p:graphicFrame>
    </p:spTree>
    <p:extLst>
      <p:ext uri="{BB962C8B-B14F-4D97-AF65-F5344CB8AC3E}">
        <p14:creationId xmlns:p14="http://schemas.microsoft.com/office/powerpoint/2010/main" val="3312578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9200" y="838200"/>
            <a:ext cx="6781800" cy="2559050"/>
          </a:xfrm>
        </p:spPr>
        <p:txBody>
          <a:bodyPr/>
          <a:lstStyle/>
          <a:p>
            <a:r>
              <a:rPr lang="en-US" dirty="0"/>
              <a:t>Vocabulary Concepts and Profiling</a:t>
            </a:r>
          </a:p>
        </p:txBody>
      </p:sp>
    </p:spTree>
    <p:extLst>
      <p:ext uri="{BB962C8B-B14F-4D97-AF65-F5344CB8AC3E}">
        <p14:creationId xmlns:p14="http://schemas.microsoft.com/office/powerpoint/2010/main" val="118505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82918"/>
            <a:ext cx="8153400" cy="822325"/>
          </a:xfrm>
        </p:spPr>
        <p:txBody>
          <a:bodyPr/>
          <a:lstStyle/>
          <a:p>
            <a:r>
              <a:rPr lang="en-US" dirty="0"/>
              <a:t>Vocabulary Relationships</a:t>
            </a:r>
          </a:p>
        </p:txBody>
      </p:sp>
      <p:sp>
        <p:nvSpPr>
          <p:cNvPr id="8195" name="Rectangle 3"/>
          <p:cNvSpPr>
            <a:spLocks noGrp="1" noChangeArrowheads="1"/>
          </p:cNvSpPr>
          <p:nvPr>
            <p:ph idx="1"/>
          </p:nvPr>
        </p:nvSpPr>
        <p:spPr>
          <a:xfrm>
            <a:off x="495300" y="4531947"/>
            <a:ext cx="7696200" cy="1828800"/>
          </a:xfrm>
        </p:spPr>
        <p:txBody>
          <a:bodyPr>
            <a:normAutofit fontScale="77500" lnSpcReduction="20000"/>
          </a:bodyPr>
          <a:lstStyle/>
          <a:p>
            <a:r>
              <a:rPr lang="en-US" dirty="0"/>
              <a:t>Levels of specificity and use—tied to specificity of the specification</a:t>
            </a:r>
          </a:p>
          <a:p>
            <a:r>
              <a:rPr lang="en-US" dirty="0"/>
              <a:t>Any levels can be bound to a data element</a:t>
            </a:r>
          </a:p>
          <a:p>
            <a:r>
              <a:rPr lang="en-US" dirty="0"/>
              <a:t>Profiling adds constraints which further defines the semantics of the bound data element</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53</a:t>
            </a:fld>
            <a:endParaRPr lang="en-US"/>
          </a:p>
        </p:txBody>
      </p:sp>
      <p:graphicFrame>
        <p:nvGraphicFramePr>
          <p:cNvPr id="10" name="Diagram 9"/>
          <p:cNvGraphicFramePr/>
          <p:nvPr>
            <p:extLst>
              <p:ext uri="{D42A27DB-BD31-4B8C-83A1-F6EECF244321}">
                <p14:modId xmlns:p14="http://schemas.microsoft.com/office/powerpoint/2010/main" val="283205879"/>
              </p:ext>
            </p:extLst>
          </p:nvPr>
        </p:nvGraphicFramePr>
        <p:xfrm>
          <a:off x="457200" y="1691544"/>
          <a:ext cx="79248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27421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8997" y="473075"/>
            <a:ext cx="8490203" cy="822325"/>
          </a:xfrm>
        </p:spPr>
        <p:txBody>
          <a:bodyPr/>
          <a:lstStyle/>
          <a:p>
            <a:r>
              <a:rPr lang="en-US" dirty="0"/>
              <a:t>Creating Value Sets</a:t>
            </a:r>
          </a:p>
        </p:txBody>
      </p:sp>
      <p:sp>
        <p:nvSpPr>
          <p:cNvPr id="4" name="Date Placeholder 3"/>
          <p:cNvSpPr>
            <a:spLocks noGrp="1"/>
          </p:cNvSpPr>
          <p:nvPr>
            <p:ph type="dt" sz="half" idx="10"/>
          </p:nvPr>
        </p:nvSpPr>
        <p:spPr>
          <a:xfrm>
            <a:off x="8305800" y="6705600"/>
            <a:ext cx="838200" cy="152400"/>
          </a:xfrm>
        </p:spPr>
        <p:txBody>
          <a:bodyPr/>
          <a:lstStyle/>
          <a:p>
            <a:fld id="{235313DE-39FF-4199-8686-1B682DE047CF}" type="datetime1">
              <a:rPr lang="en-US"/>
              <a:pPr/>
              <a:t>10/18/2019</a:t>
            </a:fld>
            <a:endParaRPr lang="en-US" dirty="0"/>
          </a:p>
        </p:txBody>
      </p:sp>
      <p:sp>
        <p:nvSpPr>
          <p:cNvPr id="2" name="TextBox 1"/>
          <p:cNvSpPr txBox="1"/>
          <p:nvPr/>
        </p:nvSpPr>
        <p:spPr>
          <a:xfrm>
            <a:off x="152400" y="6310212"/>
            <a:ext cx="1905000" cy="215444"/>
          </a:xfrm>
          <a:prstGeom prst="rect">
            <a:avLst/>
          </a:prstGeom>
          <a:noFill/>
        </p:spPr>
        <p:txBody>
          <a:bodyPr wrap="square" rtlCol="0">
            <a:spAutoFit/>
          </a:bodyPr>
          <a:lstStyle/>
          <a:p>
            <a:pPr algn="ctr"/>
            <a:r>
              <a:rPr lang="en-US" sz="800" dirty="0"/>
              <a:t>NIP=National Immunization Program</a:t>
            </a:r>
          </a:p>
        </p:txBody>
      </p:sp>
      <p:sp>
        <p:nvSpPr>
          <p:cNvPr id="27" name="Frame 26"/>
          <p:cNvSpPr/>
          <p:nvPr/>
        </p:nvSpPr>
        <p:spPr bwMode="auto">
          <a:xfrm>
            <a:off x="4800600" y="2322923"/>
            <a:ext cx="3291840" cy="896176"/>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400" b="1" dirty="0">
                <a:solidFill>
                  <a:schemeClr val="accent5">
                    <a:lumMod val="50000"/>
                  </a:schemeClr>
                </a:solidFill>
              </a:rPr>
              <a:t>Pick only codes that are relevant for the use case and for the specific data element it is bound to</a:t>
            </a:r>
          </a:p>
        </p:txBody>
      </p:sp>
      <p:graphicFrame>
        <p:nvGraphicFramePr>
          <p:cNvPr id="28" name="Table 27"/>
          <p:cNvGraphicFramePr>
            <a:graphicFrameLocks noGrp="1"/>
          </p:cNvGraphicFramePr>
          <p:nvPr>
            <p:extLst>
              <p:ext uri="{D42A27DB-BD31-4B8C-83A1-F6EECF244321}">
                <p14:modId xmlns:p14="http://schemas.microsoft.com/office/powerpoint/2010/main" val="2412638648"/>
              </p:ext>
            </p:extLst>
          </p:nvPr>
        </p:nvGraphicFramePr>
        <p:xfrm>
          <a:off x="4325953" y="4042653"/>
          <a:ext cx="4467497" cy="2338282"/>
        </p:xfrm>
        <a:graphic>
          <a:graphicData uri="http://schemas.openxmlformats.org/drawingml/2006/table">
            <a:tbl>
              <a:tblPr/>
              <a:tblGrid>
                <a:gridCol w="968711">
                  <a:extLst>
                    <a:ext uri="{9D8B030D-6E8A-4147-A177-3AD203B41FA5}">
                      <a16:colId xmlns:a16="http://schemas.microsoft.com/office/drawing/2014/main" val="1783035431"/>
                    </a:ext>
                  </a:extLst>
                </a:gridCol>
                <a:gridCol w="2127187">
                  <a:extLst>
                    <a:ext uri="{9D8B030D-6E8A-4147-A177-3AD203B41FA5}">
                      <a16:colId xmlns:a16="http://schemas.microsoft.com/office/drawing/2014/main" val="889746890"/>
                    </a:ext>
                  </a:extLst>
                </a:gridCol>
                <a:gridCol w="1371599">
                  <a:extLst>
                    <a:ext uri="{9D8B030D-6E8A-4147-A177-3AD203B41FA5}">
                      <a16:colId xmlns:a16="http://schemas.microsoft.com/office/drawing/2014/main" val="2398151646"/>
                    </a:ext>
                  </a:extLst>
                </a:gridCol>
              </a:tblGrid>
              <a:tr h="315701">
                <a:tc gridSpan="3">
                  <a:txBody>
                    <a:bodyPr/>
                    <a:lstStyle/>
                    <a:p>
                      <a:pPr marL="0" marR="0" algn="ctr">
                        <a:spcBef>
                          <a:spcPts val="0"/>
                        </a:spcBef>
                        <a:spcAft>
                          <a:spcPts val="600"/>
                        </a:spcAft>
                      </a:pPr>
                      <a:r>
                        <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NIP Observation Identifiers Value Set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pPr marL="0" marR="0" algn="ctr">
                        <a:spcBef>
                          <a:spcPts val="0"/>
                        </a:spcBef>
                        <a:spcAft>
                          <a:spcPts val="600"/>
                        </a:spcAft>
                      </a:pP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pPr marL="0" marR="0" algn="ctr">
                        <a:spcBef>
                          <a:spcPts val="0"/>
                        </a:spcBef>
                        <a:spcAft>
                          <a:spcPts val="600"/>
                        </a:spcAft>
                      </a:pP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567769736"/>
                  </a:ext>
                </a:extLst>
              </a:tr>
              <a:tr h="315701">
                <a:tc>
                  <a:txBody>
                    <a:bodyPr/>
                    <a:lstStyle/>
                    <a:p>
                      <a:pPr marL="0" marR="0" algn="ctr">
                        <a:spcBef>
                          <a:spcPts val="0"/>
                        </a:spcBef>
                        <a:spcAft>
                          <a:spcPts val="600"/>
                        </a:spcAft>
                      </a:pPr>
                      <a:r>
                        <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Code</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ctr">
                        <a:spcBef>
                          <a:spcPts val="0"/>
                        </a:spcBef>
                        <a:spcAft>
                          <a:spcPts val="60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Concept</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ctr">
                        <a:spcBef>
                          <a:spcPts val="0"/>
                        </a:spcBef>
                        <a:spcAft>
                          <a:spcPts val="60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Code</a:t>
                      </a:r>
                      <a:r>
                        <a:rPr lang="en-US" sz="1400" b="1" baseline="0" dirty="0">
                          <a:solidFill>
                            <a:schemeClr val="bg1"/>
                          </a:solidFill>
                          <a:effectLst/>
                          <a:latin typeface="+mn-lt"/>
                          <a:ea typeface="Times New Roman" panose="02020603050405020304" pitchFamily="18" charset="0"/>
                          <a:cs typeface="Times New Roman" panose="02020603050405020304" pitchFamily="18" charset="0"/>
                        </a:rPr>
                        <a:t> System</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137108947"/>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a:solidFill>
                            <a:schemeClr val="accent5">
                              <a:lumMod val="50000"/>
                            </a:schemeClr>
                          </a:solidFill>
                          <a:latin typeface="+mn-lt"/>
                          <a:ea typeface="+mn-ea"/>
                          <a:cs typeface="+mn-cs"/>
                        </a:rPr>
                        <a:t>30963-3 </a:t>
                      </a:r>
                      <a:endParaRPr lang="en-US" sz="1400" b="1" i="0" u="none" strike="noStrike" kern="1200" baseline="0" dirty="0">
                        <a:solidFill>
                          <a:schemeClr val="accent5">
                            <a:lumMod val="50000"/>
                          </a:schemeClr>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u="none" strike="noStrike" kern="1200" baseline="0" dirty="0">
                          <a:solidFill>
                            <a:schemeClr val="tx1"/>
                          </a:solidFill>
                          <a:latin typeface="+mn-lt"/>
                          <a:ea typeface="+mn-ea"/>
                          <a:cs typeface="+mn-cs"/>
                        </a:rPr>
                        <a:t>Vaccine funding source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08991404"/>
                  </a:ext>
                </a:extLst>
              </a:tr>
              <a:tr h="0">
                <a:tc>
                  <a:txBody>
                    <a:bodyPr/>
                    <a:lstStyle/>
                    <a:p>
                      <a:pPr algn="ctr"/>
                      <a:r>
                        <a:rPr lang="en-US" sz="1400" b="1" i="0" u="none" strike="noStrike" kern="1200" baseline="0" dirty="0">
                          <a:solidFill>
                            <a:schemeClr val="accent5">
                              <a:lumMod val="50000"/>
                            </a:schemeClr>
                          </a:solidFill>
                          <a:latin typeface="+mn-lt"/>
                          <a:ea typeface="+mn-ea"/>
                          <a:cs typeface="+mn-cs"/>
                        </a:rPr>
                        <a:t>30956-7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r>
                        <a:rPr lang="en-US" sz="1400" b="0" i="0" u="none" strike="noStrike" kern="1200" baseline="0" dirty="0">
                          <a:solidFill>
                            <a:schemeClr val="tx1"/>
                          </a:solidFill>
                          <a:latin typeface="+mn-lt"/>
                          <a:ea typeface="+mn-ea"/>
                          <a:cs typeface="+mn-cs"/>
                        </a:rPr>
                        <a:t>Vaccine type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3655804"/>
                  </a:ext>
                </a:extLst>
              </a:tr>
              <a:tr h="0">
                <a:tc>
                  <a:txBody>
                    <a:bodyPr/>
                    <a:lstStyle/>
                    <a:p>
                      <a:pPr marL="0" marR="0" algn="ctr">
                        <a:spcBef>
                          <a:spcPts val="0"/>
                        </a:spcBef>
                        <a:spcAft>
                          <a:spcPts val="600"/>
                        </a:spcAft>
                      </a:pPr>
                      <a:r>
                        <a:rPr lang="en-US" sz="14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38890-0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Component vaccine type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3277224"/>
                  </a:ext>
                </a:extLst>
              </a:tr>
              <a:tr h="0">
                <a:tc>
                  <a:txBody>
                    <a:bodyPr/>
                    <a:lstStyle/>
                    <a:p>
                      <a:pPr marL="0" marR="0" algn="ctr">
                        <a:spcBef>
                          <a:spcPts val="0"/>
                        </a:spcBef>
                        <a:spcAft>
                          <a:spcPts val="600"/>
                        </a:spcAft>
                      </a:pPr>
                      <a:r>
                        <a:rPr lang="en-US" sz="14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31044-1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6583546"/>
                  </a:ext>
                </a:extLst>
              </a:tr>
              <a:tr h="0">
                <a:tc>
                  <a:txBody>
                    <a:bodyPr/>
                    <a:lstStyle/>
                    <a:p>
                      <a:pPr marL="0" marR="0" algn="ctr">
                        <a:spcBef>
                          <a:spcPts val="0"/>
                        </a:spcBef>
                        <a:spcAft>
                          <a:spcPts val="600"/>
                        </a:spcAft>
                      </a:pPr>
                      <a:r>
                        <a:rPr lang="en-US" sz="14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59785-6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Indications to immunize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45473359"/>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69764-9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Document type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37280698"/>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30979-9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Vaccines due next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0280375"/>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59781-5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Dose validity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1570765"/>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753212864"/>
              </p:ext>
            </p:extLst>
          </p:nvPr>
        </p:nvGraphicFramePr>
        <p:xfrm>
          <a:off x="443146" y="2157132"/>
          <a:ext cx="3111407" cy="4045162"/>
        </p:xfrm>
        <a:graphic>
          <a:graphicData uri="http://schemas.openxmlformats.org/drawingml/2006/table">
            <a:tbl>
              <a:tblPr/>
              <a:tblGrid>
                <a:gridCol w="961686">
                  <a:extLst>
                    <a:ext uri="{9D8B030D-6E8A-4147-A177-3AD203B41FA5}">
                      <a16:colId xmlns:a16="http://schemas.microsoft.com/office/drawing/2014/main" val="1783035431"/>
                    </a:ext>
                  </a:extLst>
                </a:gridCol>
                <a:gridCol w="2149721">
                  <a:extLst>
                    <a:ext uri="{9D8B030D-6E8A-4147-A177-3AD203B41FA5}">
                      <a16:colId xmlns:a16="http://schemas.microsoft.com/office/drawing/2014/main" val="889746890"/>
                    </a:ext>
                  </a:extLst>
                </a:gridCol>
              </a:tblGrid>
              <a:tr h="315701">
                <a:tc gridSpan="2">
                  <a:txBody>
                    <a:bodyPr/>
                    <a:lstStyle/>
                    <a:p>
                      <a:pPr marL="0" marR="0" algn="ctr">
                        <a:spcBef>
                          <a:spcPts val="0"/>
                        </a:spcBef>
                        <a:spcAft>
                          <a:spcPts val="600"/>
                        </a:spcAft>
                      </a:pPr>
                      <a:r>
                        <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LOINC Code 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pPr marL="0" marR="0" algn="ctr">
                        <a:spcBef>
                          <a:spcPts val="0"/>
                        </a:spcBef>
                        <a:spcAft>
                          <a:spcPts val="600"/>
                        </a:spcAft>
                      </a:pP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407396581"/>
                  </a:ext>
                </a:extLst>
              </a:tr>
              <a:tr h="315701">
                <a:tc>
                  <a:txBody>
                    <a:bodyPr/>
                    <a:lstStyle/>
                    <a:p>
                      <a:pPr marL="0" marR="0" algn="ctr">
                        <a:spcBef>
                          <a:spcPts val="0"/>
                        </a:spcBef>
                        <a:spcAft>
                          <a:spcPts val="600"/>
                        </a:spcAft>
                      </a:pPr>
                      <a:r>
                        <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Code</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ctr">
                        <a:spcBef>
                          <a:spcPts val="0"/>
                        </a:spcBef>
                        <a:spcAft>
                          <a:spcPts val="60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Concept</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137108947"/>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u="none" strike="noStrike" kern="1200" baseline="0" dirty="0">
                          <a:solidFill>
                            <a:schemeClr val="tx1"/>
                          </a:solidFill>
                          <a:latin typeface="+mn-lt"/>
                          <a:ea typeface="+mn-ea"/>
                          <a:cs typeface="+mn-cs"/>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57907315"/>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27129-6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u="none" strike="noStrike" kern="1200" baseline="0" dirty="0">
                          <a:solidFill>
                            <a:schemeClr val="tx1"/>
                          </a:solidFill>
                          <a:latin typeface="+mn-lt"/>
                          <a:ea typeface="+mn-ea"/>
                          <a:cs typeface="+mn-cs"/>
                        </a:rPr>
                        <a:t>Lead in Red Blood Cells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74491152"/>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5671-3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u="none" strike="noStrike" kern="1200" baseline="0" dirty="0">
                          <a:solidFill>
                            <a:schemeClr val="tx1"/>
                          </a:solidFill>
                          <a:latin typeface="+mn-lt"/>
                          <a:ea typeface="+mn-ea"/>
                          <a:cs typeface="+mn-cs"/>
                        </a:rPr>
                        <a:t>Lead in Blood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88160538"/>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10368-9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u="none" strike="noStrike" kern="1200" baseline="0" dirty="0">
                          <a:solidFill>
                            <a:schemeClr val="tx1"/>
                          </a:solidFill>
                          <a:latin typeface="+mn-lt"/>
                          <a:ea typeface="+mn-ea"/>
                          <a:cs typeface="+mn-cs"/>
                        </a:rPr>
                        <a:t>Lead in Capillary Blood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8163169"/>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30424-6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u="none" strike="noStrike" kern="1200" baseline="0" dirty="0">
                          <a:solidFill>
                            <a:schemeClr val="tx1"/>
                          </a:solidFill>
                          <a:latin typeface="+mn-lt"/>
                          <a:ea typeface="+mn-ea"/>
                          <a:cs typeface="+mn-cs"/>
                        </a:rPr>
                        <a:t>Macrocytes in Blood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33371125"/>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19123-9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u="none" strike="noStrike" kern="1200" baseline="0" dirty="0">
                          <a:solidFill>
                            <a:schemeClr val="tx1"/>
                          </a:solidFill>
                          <a:latin typeface="+mn-lt"/>
                          <a:ea typeface="+mn-ea"/>
                          <a:cs typeface="+mn-cs"/>
                        </a:rPr>
                        <a:t>Magnesium (Methodless)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11012895"/>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u="none" strike="noStrike" kern="1200" baseline="0" dirty="0">
                          <a:solidFill>
                            <a:schemeClr val="tx1"/>
                          </a:solidFill>
                          <a:latin typeface="+mn-lt"/>
                          <a:ea typeface="+mn-ea"/>
                          <a:cs typeface="+mn-cs"/>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70715058"/>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30963-3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u="none" strike="noStrike" kern="1200" baseline="0" dirty="0">
                          <a:solidFill>
                            <a:schemeClr val="tx1"/>
                          </a:solidFill>
                          <a:latin typeface="+mn-lt"/>
                          <a:ea typeface="+mn-ea"/>
                          <a:cs typeface="+mn-cs"/>
                        </a:rPr>
                        <a:t>Vaccine funding source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08991404"/>
                  </a:ext>
                </a:extLst>
              </a:tr>
              <a:tr h="0">
                <a:tc>
                  <a:txBody>
                    <a:bodyPr/>
                    <a:lstStyle/>
                    <a:p>
                      <a:pPr algn="ctr"/>
                      <a:r>
                        <a:rPr lang="en-US" sz="1400" b="1" i="0" u="none" strike="noStrike" kern="1200" baseline="0" dirty="0">
                          <a:solidFill>
                            <a:schemeClr val="accent5">
                              <a:lumMod val="50000"/>
                            </a:schemeClr>
                          </a:solidFill>
                          <a:latin typeface="+mn-lt"/>
                          <a:ea typeface="+mn-ea"/>
                          <a:cs typeface="+mn-cs"/>
                        </a:rPr>
                        <a:t>30956-7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r>
                        <a:rPr lang="en-US" sz="1400" b="0" i="0" u="none" strike="noStrike" kern="1200" baseline="0" dirty="0">
                          <a:solidFill>
                            <a:schemeClr val="tx1"/>
                          </a:solidFill>
                          <a:latin typeface="+mn-lt"/>
                          <a:ea typeface="+mn-ea"/>
                          <a:cs typeface="+mn-cs"/>
                        </a:rPr>
                        <a:t>Vaccine type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3655804"/>
                  </a:ext>
                </a:extLst>
              </a:tr>
              <a:tr h="0">
                <a:tc>
                  <a:txBody>
                    <a:bodyPr/>
                    <a:lstStyle/>
                    <a:p>
                      <a:pPr marL="0" marR="0" algn="ctr">
                        <a:spcBef>
                          <a:spcPts val="0"/>
                        </a:spcBef>
                        <a:spcAft>
                          <a:spcPts val="600"/>
                        </a:spcAft>
                      </a:pPr>
                      <a:r>
                        <a:rPr lang="en-US" sz="14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38890-0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Component vaccine type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3277224"/>
                  </a:ext>
                </a:extLst>
              </a:tr>
              <a:tr h="0">
                <a:tc>
                  <a:txBody>
                    <a:bodyPr/>
                    <a:lstStyle/>
                    <a:p>
                      <a:pPr marL="0" marR="0" algn="ctr">
                        <a:spcBef>
                          <a:spcPts val="0"/>
                        </a:spcBef>
                        <a:spcAft>
                          <a:spcPts val="600"/>
                        </a:spcAft>
                      </a:pPr>
                      <a:r>
                        <a:rPr lang="en-US" sz="14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31044-1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6583546"/>
                  </a:ext>
                </a:extLst>
              </a:tr>
              <a:tr h="0">
                <a:tc>
                  <a:txBody>
                    <a:bodyPr/>
                    <a:lstStyle/>
                    <a:p>
                      <a:pPr marL="0" marR="0" algn="ctr">
                        <a:spcBef>
                          <a:spcPts val="0"/>
                        </a:spcBef>
                        <a:spcAft>
                          <a:spcPts val="600"/>
                        </a:spcAft>
                      </a:pPr>
                      <a:r>
                        <a:rPr lang="en-US" sz="14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59785-6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Indications to immunize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45473359"/>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69764-9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Document type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37280698"/>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30979-9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Vaccines due next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0280375"/>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59781-5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Dose validity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1570765"/>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52771644"/>
                  </a:ext>
                </a:extLst>
              </a:tr>
            </a:tbl>
          </a:graphicData>
        </a:graphic>
      </p:graphicFrame>
      <p:sp>
        <p:nvSpPr>
          <p:cNvPr id="30" name="Slide Number Placeholder 4"/>
          <p:cNvSpPr>
            <a:spLocks noGrp="1"/>
          </p:cNvSpPr>
          <p:nvPr>
            <p:ph type="sldNum" sz="quarter" idx="11"/>
          </p:nvPr>
        </p:nvSpPr>
        <p:spPr>
          <a:xfrm>
            <a:off x="4343400" y="6534150"/>
            <a:ext cx="533400" cy="476250"/>
          </a:xfrm>
        </p:spPr>
        <p:txBody>
          <a:bodyPr/>
          <a:lstStyle/>
          <a:p>
            <a:fld id="{64C44300-96F5-4E68-AEBC-759F83B9379E}" type="slidenum">
              <a:rPr lang="en-US"/>
              <a:pPr/>
              <a:t>54</a:t>
            </a:fld>
            <a:endParaRPr lang="en-US" dirty="0"/>
          </a:p>
        </p:txBody>
      </p:sp>
      <p:sp>
        <p:nvSpPr>
          <p:cNvPr id="36" name="Rounded Rectangle 35"/>
          <p:cNvSpPr/>
          <p:nvPr/>
        </p:nvSpPr>
        <p:spPr bwMode="auto">
          <a:xfrm>
            <a:off x="7485693" y="3467376"/>
            <a:ext cx="1292517" cy="533124"/>
          </a:xfrm>
          <a:prstGeom prst="roundRect">
            <a:avLst/>
          </a:prstGeom>
          <a:solidFill>
            <a:schemeClr val="accent5">
              <a:lumMod val="75000"/>
            </a:schemeClr>
          </a:solidFill>
          <a:ln w="2857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bg1"/>
                </a:solidFill>
              </a:rPr>
              <a:t>Value Set</a:t>
            </a:r>
            <a:endParaRPr kumimoji="0" lang="en-US" sz="1800" b="1" i="0" u="none" strike="noStrike" cap="none" normalizeH="0" baseline="0" dirty="0">
              <a:ln>
                <a:noFill/>
              </a:ln>
              <a:solidFill>
                <a:schemeClr val="bg1"/>
              </a:solidFill>
              <a:effectLst/>
              <a:latin typeface="Arial" charset="0"/>
            </a:endParaRPr>
          </a:p>
        </p:txBody>
      </p:sp>
      <p:sp>
        <p:nvSpPr>
          <p:cNvPr id="37" name="Rounded Rectangle 36"/>
          <p:cNvSpPr/>
          <p:nvPr/>
        </p:nvSpPr>
        <p:spPr bwMode="auto">
          <a:xfrm>
            <a:off x="443146" y="1610476"/>
            <a:ext cx="1292517" cy="533124"/>
          </a:xfrm>
          <a:prstGeom prst="roundRect">
            <a:avLst/>
          </a:prstGeom>
          <a:solidFill>
            <a:schemeClr val="accent5">
              <a:lumMod val="75000"/>
            </a:schemeClr>
          </a:solidFill>
          <a:ln w="2857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bg1"/>
                </a:solidFill>
              </a:rPr>
              <a:t>Code System</a:t>
            </a:r>
            <a:endParaRPr kumimoji="0" lang="en-US" sz="1800" b="1" i="0" u="none" strike="noStrike" cap="none" normalizeH="0" baseline="0" dirty="0">
              <a:ln>
                <a:noFill/>
              </a:ln>
              <a:solidFill>
                <a:schemeClr val="bg1"/>
              </a:solidFill>
              <a:effectLst/>
              <a:latin typeface="Arial" charset="0"/>
            </a:endParaRPr>
          </a:p>
        </p:txBody>
      </p:sp>
      <p:cxnSp>
        <p:nvCxnSpPr>
          <p:cNvPr id="42" name="Straight Connector 41"/>
          <p:cNvCxnSpPr>
            <a:cxnSpLocks/>
          </p:cNvCxnSpPr>
          <p:nvPr/>
        </p:nvCxnSpPr>
        <p:spPr bwMode="auto">
          <a:xfrm>
            <a:off x="3574347" y="4343400"/>
            <a:ext cx="751606" cy="45720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sp>
        <p:nvSpPr>
          <p:cNvPr id="50" name="Frame 49"/>
          <p:cNvSpPr/>
          <p:nvPr/>
        </p:nvSpPr>
        <p:spPr bwMode="auto">
          <a:xfrm>
            <a:off x="4800600" y="1461191"/>
            <a:ext cx="3276600" cy="695941"/>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400" b="1" dirty="0">
                <a:solidFill>
                  <a:schemeClr val="accent5">
                    <a:lumMod val="50000"/>
                  </a:schemeClr>
                </a:solidFill>
              </a:rPr>
              <a:t>A value set “draws” codes from the code system for a specific use.</a:t>
            </a:r>
          </a:p>
        </p:txBody>
      </p:sp>
    </p:spTree>
    <p:extLst>
      <p:ext uri="{BB962C8B-B14F-4D97-AF65-F5344CB8AC3E}">
        <p14:creationId xmlns:p14="http://schemas.microsoft.com/office/powerpoint/2010/main" val="3130553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8997" y="473075"/>
            <a:ext cx="8490203" cy="822325"/>
          </a:xfrm>
        </p:spPr>
        <p:txBody>
          <a:bodyPr/>
          <a:lstStyle/>
          <a:p>
            <a:r>
              <a:rPr lang="en-US" dirty="0"/>
              <a:t>Vocabulary Mechanics</a:t>
            </a:r>
          </a:p>
        </p:txBody>
      </p:sp>
      <p:sp>
        <p:nvSpPr>
          <p:cNvPr id="4" name="Date Placeholder 3"/>
          <p:cNvSpPr>
            <a:spLocks noGrp="1"/>
          </p:cNvSpPr>
          <p:nvPr>
            <p:ph type="dt" sz="half" idx="10"/>
          </p:nvPr>
        </p:nvSpPr>
        <p:spPr>
          <a:xfrm>
            <a:off x="8305800" y="6705600"/>
            <a:ext cx="838200" cy="152400"/>
          </a:xfrm>
        </p:spPr>
        <p:txBody>
          <a:bodyPr/>
          <a:lstStyle/>
          <a:p>
            <a:fld id="{235313DE-39FF-4199-8686-1B682DE047CF}" type="datetime1">
              <a:rPr lang="en-US"/>
              <a:pPr/>
              <a:t>10/18/2019</a:t>
            </a:fld>
            <a:endParaRPr lang="en-US" dirty="0"/>
          </a:p>
        </p:txBody>
      </p:sp>
      <p:sp>
        <p:nvSpPr>
          <p:cNvPr id="30" name="Slide Number Placeholder 4"/>
          <p:cNvSpPr>
            <a:spLocks noGrp="1"/>
          </p:cNvSpPr>
          <p:nvPr>
            <p:ph type="sldNum" sz="quarter" idx="11"/>
          </p:nvPr>
        </p:nvSpPr>
        <p:spPr>
          <a:xfrm>
            <a:off x="4343400" y="6534150"/>
            <a:ext cx="533400" cy="476250"/>
          </a:xfrm>
        </p:spPr>
        <p:txBody>
          <a:bodyPr/>
          <a:lstStyle/>
          <a:p>
            <a:fld id="{64C44300-96F5-4E68-AEBC-759F83B9379E}" type="slidenum">
              <a:rPr lang="en-US"/>
              <a:pPr/>
              <a:t>55</a:t>
            </a:fld>
            <a:endParaRPr lang="en-US" dirty="0"/>
          </a:p>
        </p:txBody>
      </p:sp>
      <p:pic>
        <p:nvPicPr>
          <p:cNvPr id="8" name="Picture 7">
            <a:extLst>
              <a:ext uri="{FF2B5EF4-FFF2-40B4-BE49-F238E27FC236}">
                <a16:creationId xmlns:a16="http://schemas.microsoft.com/office/drawing/2014/main" id="{21958682-F008-4836-BB4E-A4646177D5A9}"/>
              </a:ext>
            </a:extLst>
          </p:cNvPr>
          <p:cNvPicPr/>
          <p:nvPr/>
        </p:nvPicPr>
        <p:blipFill>
          <a:blip r:embed="rId3" cstate="print"/>
          <a:stretch>
            <a:fillRect/>
          </a:stretch>
        </p:blipFill>
        <p:spPr>
          <a:xfrm>
            <a:off x="441198" y="1498076"/>
            <a:ext cx="8305800" cy="5010150"/>
          </a:xfrm>
          <a:prstGeom prst="rect">
            <a:avLst/>
          </a:prstGeom>
        </p:spPr>
      </p:pic>
    </p:spTree>
    <p:extLst>
      <p:ext uri="{BB962C8B-B14F-4D97-AF65-F5344CB8AC3E}">
        <p14:creationId xmlns:p14="http://schemas.microsoft.com/office/powerpoint/2010/main" val="3476763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82918"/>
            <a:ext cx="8382000" cy="822325"/>
          </a:xfrm>
        </p:spPr>
        <p:txBody>
          <a:bodyPr/>
          <a:lstStyle/>
          <a:p>
            <a:r>
              <a:rPr lang="en-US" dirty="0"/>
              <a:t>Value Set Collection </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56</a:t>
            </a:fld>
            <a:endParaRPr lang="en-US"/>
          </a:p>
        </p:txBody>
      </p:sp>
      <p:sp>
        <p:nvSpPr>
          <p:cNvPr id="6" name="Rectangle 4"/>
          <p:cNvSpPr>
            <a:spLocks noChangeArrowheads="1"/>
          </p:cNvSpPr>
          <p:nvPr/>
        </p:nvSpPr>
        <p:spPr bwMode="auto">
          <a:xfrm>
            <a:off x="2362200" y="3505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3"/>
          <p:cNvSpPr>
            <a:spLocks noGrp="1" noChangeArrowheads="1"/>
          </p:cNvSpPr>
          <p:nvPr>
            <p:ph idx="1"/>
          </p:nvPr>
        </p:nvSpPr>
        <p:spPr>
          <a:xfrm>
            <a:off x="6341269" y="1571948"/>
            <a:ext cx="2438400" cy="4622477"/>
          </a:xfrm>
        </p:spPr>
        <p:txBody>
          <a:bodyPr>
            <a:noAutofit/>
          </a:bodyPr>
          <a:lstStyle/>
          <a:p>
            <a:r>
              <a:rPr lang="en-US" sz="2000" dirty="0"/>
              <a:t>Most IGs assign the entire code system to the data element</a:t>
            </a:r>
          </a:p>
          <a:p>
            <a:r>
              <a:rPr lang="en-US" sz="2000" dirty="0"/>
              <a:t>This method indicates a precise value set definition and binding specification</a:t>
            </a:r>
          </a:p>
          <a:p>
            <a:r>
              <a:rPr lang="en-US" sz="2000" dirty="0"/>
              <a:t>Provides implementers the tools to be specific</a:t>
            </a:r>
          </a:p>
        </p:txBody>
      </p:sp>
      <p:pic>
        <p:nvPicPr>
          <p:cNvPr id="10" name="Picture 9">
            <a:extLst>
              <a:ext uri="{FF2B5EF4-FFF2-40B4-BE49-F238E27FC236}">
                <a16:creationId xmlns:a16="http://schemas.microsoft.com/office/drawing/2014/main" id="{0CF8BD09-2F23-48F3-B0E7-192672B87C55}"/>
              </a:ext>
            </a:extLst>
          </p:cNvPr>
          <p:cNvPicPr/>
          <p:nvPr/>
        </p:nvPicPr>
        <p:blipFill>
          <a:blip r:embed="rId3" cstate="print"/>
          <a:stretch>
            <a:fillRect/>
          </a:stretch>
        </p:blipFill>
        <p:spPr>
          <a:xfrm>
            <a:off x="457199" y="1454085"/>
            <a:ext cx="5884069" cy="5022915"/>
          </a:xfrm>
          <a:prstGeom prst="rect">
            <a:avLst/>
          </a:prstGeom>
        </p:spPr>
      </p:pic>
    </p:spTree>
    <p:extLst>
      <p:ext uri="{BB962C8B-B14F-4D97-AF65-F5344CB8AC3E}">
        <p14:creationId xmlns:p14="http://schemas.microsoft.com/office/powerpoint/2010/main" val="42333469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82918"/>
            <a:ext cx="8382000" cy="822325"/>
          </a:xfrm>
        </p:spPr>
        <p:txBody>
          <a:bodyPr/>
          <a:lstStyle/>
          <a:p>
            <a:r>
              <a:rPr lang="en-US" dirty="0"/>
              <a:t>Vocabulary Usage </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57</a:t>
            </a:fld>
            <a:endParaRPr lang="en-US"/>
          </a:p>
        </p:txBody>
      </p:sp>
      <p:sp>
        <p:nvSpPr>
          <p:cNvPr id="6" name="Rectangle 4"/>
          <p:cNvSpPr>
            <a:spLocks noChangeArrowheads="1"/>
          </p:cNvSpPr>
          <p:nvPr/>
        </p:nvSpPr>
        <p:spPr bwMode="auto">
          <a:xfrm>
            <a:off x="2362200" y="3505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637980026"/>
              </p:ext>
            </p:extLst>
          </p:nvPr>
        </p:nvGraphicFramePr>
        <p:xfrm>
          <a:off x="457200" y="5334000"/>
          <a:ext cx="6241045" cy="1066800"/>
        </p:xfrm>
        <a:graphic>
          <a:graphicData uri="http://schemas.openxmlformats.org/drawingml/2006/table">
            <a:tbl>
              <a:tblPr firstRow="1" firstCol="1" bandRow="1"/>
              <a:tblGrid>
                <a:gridCol w="685800">
                  <a:extLst>
                    <a:ext uri="{9D8B030D-6E8A-4147-A177-3AD203B41FA5}">
                      <a16:colId xmlns:a16="http://schemas.microsoft.com/office/drawing/2014/main" val="3520951525"/>
                    </a:ext>
                  </a:extLst>
                </a:gridCol>
                <a:gridCol w="914400">
                  <a:extLst>
                    <a:ext uri="{9D8B030D-6E8A-4147-A177-3AD203B41FA5}">
                      <a16:colId xmlns:a16="http://schemas.microsoft.com/office/drawing/2014/main" val="3963294122"/>
                    </a:ext>
                  </a:extLst>
                </a:gridCol>
                <a:gridCol w="2726414">
                  <a:extLst>
                    <a:ext uri="{9D8B030D-6E8A-4147-A177-3AD203B41FA5}">
                      <a16:colId xmlns:a16="http://schemas.microsoft.com/office/drawing/2014/main" val="2255676628"/>
                    </a:ext>
                  </a:extLst>
                </a:gridCol>
                <a:gridCol w="1914431">
                  <a:extLst>
                    <a:ext uri="{9D8B030D-6E8A-4147-A177-3AD203B41FA5}">
                      <a16:colId xmlns:a16="http://schemas.microsoft.com/office/drawing/2014/main" val="2745854155"/>
                    </a:ext>
                  </a:extLst>
                </a:gridCol>
              </a:tblGrid>
              <a:tr h="0">
                <a:tc>
                  <a:txBody>
                    <a:bodyPr/>
                    <a:lstStyle/>
                    <a:p>
                      <a:pPr marL="0" marR="0" algn="ctr">
                        <a:spcBef>
                          <a:spcPts val="0"/>
                        </a:spcBef>
                        <a:spcAft>
                          <a:spcPts val="60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Usage</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ctr">
                        <a:spcBef>
                          <a:spcPts val="0"/>
                        </a:spcBef>
                        <a:spcAft>
                          <a:spcPts val="60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Name</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ctr">
                        <a:spcBef>
                          <a:spcPts val="0"/>
                        </a:spcBef>
                        <a:spcAft>
                          <a:spcPts val="60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Conformance</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ctr">
                        <a:spcBef>
                          <a:spcPts val="0"/>
                        </a:spcBef>
                        <a:spcAft>
                          <a:spcPts val="60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Allowable</a:t>
                      </a:r>
                      <a:r>
                        <a:rPr lang="en-US" sz="1400" b="1" baseline="0" dirty="0">
                          <a:solidFill>
                            <a:schemeClr val="bg1"/>
                          </a:solidFill>
                          <a:effectLst/>
                          <a:latin typeface="+mn-lt"/>
                          <a:ea typeface="Times New Roman" panose="02020603050405020304" pitchFamily="18" charset="0"/>
                          <a:cs typeface="Times New Roman" panose="02020603050405020304" pitchFamily="18" charset="0"/>
                        </a:rPr>
                        <a:t> Usage</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622029706"/>
                  </a:ext>
                </a:extLst>
              </a:tr>
              <a:tr h="0">
                <a:tc>
                  <a:txBody>
                    <a:bodyPr/>
                    <a:lstStyle/>
                    <a:p>
                      <a:pPr marL="0" marR="0" algn="l">
                        <a:spcBef>
                          <a:spcPts val="0"/>
                        </a:spcBef>
                        <a:spcAft>
                          <a:spcPts val="60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R</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Required</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The</a:t>
                      </a:r>
                      <a:r>
                        <a:rPr lang="en-US" sz="1400" baseline="0" dirty="0">
                          <a:effectLst/>
                          <a:latin typeface="+mn-lt"/>
                          <a:ea typeface="Times New Roman" panose="02020603050405020304" pitchFamily="18" charset="0"/>
                          <a:cs typeface="Times New Roman" panose="02020603050405020304" pitchFamily="18" charset="0"/>
                        </a:rPr>
                        <a:t> code SHALL be supported</a:t>
                      </a:r>
                      <a:endParaRPr lang="en-US" sz="1400" dirty="0">
                        <a:effectLst/>
                        <a:latin typeface="+mn-lt"/>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R</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452978"/>
                  </a:ext>
                </a:extLst>
              </a:tr>
              <a:tr h="0">
                <a:tc>
                  <a:txBody>
                    <a:bodyPr/>
                    <a:lstStyle/>
                    <a:p>
                      <a:pPr marL="0" marR="0" algn="l">
                        <a:spcBef>
                          <a:spcPts val="0"/>
                        </a:spcBef>
                        <a:spcAft>
                          <a:spcPts val="60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P</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Permitted</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None;</a:t>
                      </a:r>
                      <a:r>
                        <a:rPr lang="en-US" sz="1400" baseline="0" dirty="0">
                          <a:effectLst/>
                          <a:latin typeface="+mn-lt"/>
                          <a:ea typeface="Times New Roman" panose="02020603050405020304" pitchFamily="18" charset="0"/>
                          <a:cs typeface="Times New Roman" panose="02020603050405020304" pitchFamily="18" charset="0"/>
                        </a:rPr>
                        <a:t> to be specified</a:t>
                      </a:r>
                      <a:endParaRPr lang="en-US" sz="1400" dirty="0">
                        <a:effectLst/>
                        <a:latin typeface="+mn-lt"/>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R,</a:t>
                      </a:r>
                      <a:r>
                        <a:rPr lang="en-US" sz="1400" baseline="0" dirty="0">
                          <a:effectLst/>
                          <a:latin typeface="+mn-lt"/>
                          <a:ea typeface="Times New Roman" panose="02020603050405020304" pitchFamily="18" charset="0"/>
                          <a:cs typeface="Times New Roman" panose="02020603050405020304" pitchFamily="18" charset="0"/>
                        </a:rPr>
                        <a:t> P, E</a:t>
                      </a:r>
                      <a:endParaRPr lang="en-US" sz="1400" dirty="0">
                        <a:effectLst/>
                        <a:latin typeface="+mn-lt"/>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3293906422"/>
                  </a:ext>
                </a:extLst>
              </a:tr>
              <a:tr h="0">
                <a:tc>
                  <a:txBody>
                    <a:bodyPr/>
                    <a:lstStyle/>
                    <a:p>
                      <a:pPr marL="0" marR="0" algn="l">
                        <a:spcBef>
                          <a:spcPts val="0"/>
                        </a:spcBef>
                        <a:spcAft>
                          <a:spcPts val="60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E</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Excluded</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The</a:t>
                      </a:r>
                      <a:r>
                        <a:rPr lang="en-US" sz="1400" baseline="0" dirty="0">
                          <a:effectLst/>
                          <a:latin typeface="+mn-lt"/>
                          <a:ea typeface="Times New Roman" panose="02020603050405020304" pitchFamily="18" charset="0"/>
                          <a:cs typeface="Times New Roman" panose="02020603050405020304" pitchFamily="18" charset="0"/>
                        </a:rPr>
                        <a:t> code SHALL not be supported.</a:t>
                      </a:r>
                      <a:endParaRPr lang="en-US" sz="1400" dirty="0">
                        <a:effectLst/>
                        <a:latin typeface="+mn-lt"/>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E</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2159321"/>
                  </a:ext>
                </a:extLst>
              </a:tr>
            </a:tbl>
          </a:graphicData>
        </a:graphic>
      </p:graphicFrame>
      <p:sp>
        <p:nvSpPr>
          <p:cNvPr id="8" name="Rectangle 3"/>
          <p:cNvSpPr>
            <a:spLocks noGrp="1" noChangeArrowheads="1"/>
          </p:cNvSpPr>
          <p:nvPr>
            <p:ph idx="1"/>
          </p:nvPr>
        </p:nvSpPr>
        <p:spPr>
          <a:xfrm>
            <a:off x="6055151" y="1555716"/>
            <a:ext cx="2743200" cy="3527803"/>
          </a:xfrm>
        </p:spPr>
        <p:txBody>
          <a:bodyPr>
            <a:normAutofit lnSpcReduction="10000"/>
          </a:bodyPr>
          <a:lstStyle/>
          <a:p>
            <a:r>
              <a:rPr lang="en-US" sz="1800" dirty="0"/>
              <a:t>Profiling to create value sets</a:t>
            </a:r>
          </a:p>
          <a:p>
            <a:r>
              <a:rPr lang="en-US" sz="1800" dirty="0"/>
              <a:t>Vocabulary usage indicators can be used to narrow code sets (i.e., create value sets)</a:t>
            </a:r>
          </a:p>
          <a:p>
            <a:r>
              <a:rPr lang="en-US" sz="1800" dirty="0"/>
              <a:t>V3 uses min/max/ignore</a:t>
            </a:r>
          </a:p>
          <a:p>
            <a:r>
              <a:rPr lang="en-US" sz="1800" dirty="0"/>
              <a:t>Value sets are defined for a particular use and data element</a:t>
            </a:r>
          </a:p>
        </p:txBody>
      </p:sp>
      <p:sp>
        <p:nvSpPr>
          <p:cNvPr id="9" name="Rectangle 3"/>
          <p:cNvSpPr txBox="1">
            <a:spLocks noChangeArrowheads="1"/>
          </p:cNvSpPr>
          <p:nvPr/>
        </p:nvSpPr>
        <p:spPr bwMode="auto">
          <a:xfrm>
            <a:off x="7058248" y="5475575"/>
            <a:ext cx="1740103" cy="9242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accent1"/>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Ø"/>
              <a:defRPr sz="2600">
                <a:solidFill>
                  <a:schemeClr val="tx1"/>
                </a:solidFill>
                <a:latin typeface="+mn-lt"/>
              </a:defRPr>
            </a:lvl2pPr>
            <a:lvl3pPr marL="1143000" indent="-228600" algn="l" rtl="0" fontAlgn="base">
              <a:spcBef>
                <a:spcPct val="20000"/>
              </a:spcBef>
              <a:spcAft>
                <a:spcPct val="0"/>
              </a:spcAft>
              <a:buClr>
                <a:schemeClr val="accent1"/>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SzPct val="85000"/>
              <a:buFont typeface="Wingdings" pitchFamily="2" charset="2"/>
              <a:buChar char="ü"/>
              <a:defRPr sz="2000">
                <a:solidFill>
                  <a:schemeClr val="tx1"/>
                </a:solidFill>
                <a:latin typeface="+mn-lt"/>
              </a:defRPr>
            </a:lvl5pPr>
            <a:lvl6pPr marL="25146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9pPr>
          </a:lstStyle>
          <a:p>
            <a:pPr marL="0" indent="0" eaLnBrk="1" hangingPunct="1">
              <a:buNone/>
            </a:pPr>
            <a:r>
              <a:rPr lang="en-US" sz="1200" kern="0" dirty="0"/>
              <a:t>Permitted (P) applicable to constrainable profiles only; not allowed in an implementation profile</a:t>
            </a:r>
          </a:p>
        </p:txBody>
      </p:sp>
      <p:pic>
        <p:nvPicPr>
          <p:cNvPr id="10" name="Picture 9">
            <a:extLst>
              <a:ext uri="{FF2B5EF4-FFF2-40B4-BE49-F238E27FC236}">
                <a16:creationId xmlns:a16="http://schemas.microsoft.com/office/drawing/2014/main" id="{D0E3EC97-2922-434C-BE60-0F640EBDD82D}"/>
              </a:ext>
            </a:extLst>
          </p:cNvPr>
          <p:cNvPicPr/>
          <p:nvPr/>
        </p:nvPicPr>
        <p:blipFill>
          <a:blip r:embed="rId3" cstate="print"/>
          <a:stretch>
            <a:fillRect/>
          </a:stretch>
        </p:blipFill>
        <p:spPr>
          <a:xfrm>
            <a:off x="457199" y="1496704"/>
            <a:ext cx="5597951" cy="3837296"/>
          </a:xfrm>
          <a:prstGeom prst="rect">
            <a:avLst/>
          </a:prstGeom>
        </p:spPr>
      </p:pic>
    </p:spTree>
    <p:extLst>
      <p:ext uri="{BB962C8B-B14F-4D97-AF65-F5344CB8AC3E}">
        <p14:creationId xmlns:p14="http://schemas.microsoft.com/office/powerpoint/2010/main" val="12853428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82918"/>
            <a:ext cx="8382000" cy="822325"/>
          </a:xfrm>
        </p:spPr>
        <p:txBody>
          <a:bodyPr/>
          <a:lstStyle/>
          <a:p>
            <a:r>
              <a:rPr lang="en-US" dirty="0"/>
              <a:t>Vocabulary Profiling Example 1 </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58</a:t>
            </a:fld>
            <a:endParaRPr lang="en-US"/>
          </a:p>
        </p:txBody>
      </p:sp>
      <p:sp>
        <p:nvSpPr>
          <p:cNvPr id="6" name="Rectangle 4"/>
          <p:cNvSpPr>
            <a:spLocks noChangeArrowheads="1"/>
          </p:cNvSpPr>
          <p:nvPr/>
        </p:nvSpPr>
        <p:spPr bwMode="auto">
          <a:xfrm>
            <a:off x="2362200" y="3505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3">
            <a:extLst>
              <a:ext uri="{FF2B5EF4-FFF2-40B4-BE49-F238E27FC236}">
                <a16:creationId xmlns:a16="http://schemas.microsoft.com/office/drawing/2014/main" id="{66F75731-8B38-4912-9A41-DA505DE896B0}"/>
              </a:ext>
            </a:extLst>
          </p:cNvPr>
          <p:cNvSpPr txBox="1">
            <a:spLocks noChangeArrowheads="1"/>
          </p:cNvSpPr>
          <p:nvPr/>
        </p:nvSpPr>
        <p:spPr bwMode="auto">
          <a:xfrm>
            <a:off x="5797041" y="1600200"/>
            <a:ext cx="2943225" cy="38861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fontAlgn="base">
              <a:spcBef>
                <a:spcPct val="20000"/>
              </a:spcBef>
              <a:spcAft>
                <a:spcPct val="0"/>
              </a:spcAft>
              <a:buClr>
                <a:schemeClr val="accent1"/>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Ø"/>
              <a:defRPr sz="2600">
                <a:solidFill>
                  <a:schemeClr val="tx1"/>
                </a:solidFill>
                <a:latin typeface="+mn-lt"/>
              </a:defRPr>
            </a:lvl2pPr>
            <a:lvl3pPr marL="1143000" indent="-228600" algn="l" rtl="0" fontAlgn="base">
              <a:spcBef>
                <a:spcPct val="20000"/>
              </a:spcBef>
              <a:spcAft>
                <a:spcPct val="0"/>
              </a:spcAft>
              <a:buClr>
                <a:schemeClr val="accent1"/>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SzPct val="85000"/>
              <a:buFont typeface="Wingdings" pitchFamily="2" charset="2"/>
              <a:buChar char="ü"/>
              <a:defRPr sz="2000">
                <a:solidFill>
                  <a:schemeClr val="tx1"/>
                </a:solidFill>
                <a:latin typeface="+mn-lt"/>
              </a:defRPr>
            </a:lvl5pPr>
            <a:lvl6pPr marL="25146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9pPr>
          </a:lstStyle>
          <a:p>
            <a:pPr eaLnBrk="1" hangingPunct="1"/>
            <a:r>
              <a:rPr lang="en-US" sz="2400" kern="0" dirty="0"/>
              <a:t>Initial code system (HL7 v2 table)</a:t>
            </a:r>
          </a:p>
          <a:p>
            <a:pPr eaLnBrk="1" hangingPunct="1"/>
            <a:r>
              <a:rPr lang="en-US" sz="2400" kern="0" dirty="0"/>
              <a:t>Profile for a specific use</a:t>
            </a:r>
          </a:p>
          <a:p>
            <a:pPr eaLnBrk="1" hangingPunct="1"/>
            <a:r>
              <a:rPr lang="en-US" sz="2400" kern="0" dirty="0"/>
              <a:t>IG Authors “Closed” the value set at constrainable level</a:t>
            </a:r>
          </a:p>
          <a:p>
            <a:pPr eaLnBrk="1" hangingPunct="1"/>
            <a:r>
              <a:rPr lang="en-US" sz="2400" kern="0" dirty="0"/>
              <a:t>Becomes fully specified at implementation level</a:t>
            </a:r>
          </a:p>
        </p:txBody>
      </p:sp>
      <p:pic>
        <p:nvPicPr>
          <p:cNvPr id="7" name="Picture 6">
            <a:extLst>
              <a:ext uri="{FF2B5EF4-FFF2-40B4-BE49-F238E27FC236}">
                <a16:creationId xmlns:a16="http://schemas.microsoft.com/office/drawing/2014/main" id="{12C46005-297C-4CC7-A22C-A6B14BF6FA13}"/>
              </a:ext>
            </a:extLst>
          </p:cNvPr>
          <p:cNvPicPr>
            <a:picLocks noChangeAspect="1"/>
          </p:cNvPicPr>
          <p:nvPr/>
        </p:nvPicPr>
        <p:blipFill>
          <a:blip r:embed="rId3"/>
          <a:stretch>
            <a:fillRect/>
          </a:stretch>
        </p:blipFill>
        <p:spPr>
          <a:xfrm>
            <a:off x="1331105" y="1439287"/>
            <a:ext cx="3762375" cy="2065913"/>
          </a:xfrm>
          <a:prstGeom prst="rect">
            <a:avLst/>
          </a:prstGeom>
        </p:spPr>
      </p:pic>
      <p:pic>
        <p:nvPicPr>
          <p:cNvPr id="8" name="Picture 7">
            <a:extLst>
              <a:ext uri="{FF2B5EF4-FFF2-40B4-BE49-F238E27FC236}">
                <a16:creationId xmlns:a16="http://schemas.microsoft.com/office/drawing/2014/main" id="{74E67734-0307-496E-8B92-C844A980F990}"/>
              </a:ext>
            </a:extLst>
          </p:cNvPr>
          <p:cNvPicPr>
            <a:picLocks noChangeAspect="1"/>
          </p:cNvPicPr>
          <p:nvPr/>
        </p:nvPicPr>
        <p:blipFill>
          <a:blip r:embed="rId4"/>
          <a:stretch>
            <a:fillRect/>
          </a:stretch>
        </p:blipFill>
        <p:spPr>
          <a:xfrm>
            <a:off x="1084652" y="3578163"/>
            <a:ext cx="4255280" cy="2936075"/>
          </a:xfrm>
          <a:prstGeom prst="rect">
            <a:avLst/>
          </a:prstGeom>
        </p:spPr>
      </p:pic>
    </p:spTree>
    <p:extLst>
      <p:ext uri="{BB962C8B-B14F-4D97-AF65-F5344CB8AC3E}">
        <p14:creationId xmlns:p14="http://schemas.microsoft.com/office/powerpoint/2010/main" val="38339680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82918"/>
            <a:ext cx="8382000" cy="822325"/>
          </a:xfrm>
        </p:spPr>
        <p:txBody>
          <a:bodyPr/>
          <a:lstStyle/>
          <a:p>
            <a:r>
              <a:rPr lang="en-US" dirty="0"/>
              <a:t>Vocabulary </a:t>
            </a:r>
            <a:r>
              <a:rPr lang="en-US"/>
              <a:t>Profiling Example 2 </a:t>
            </a:r>
            <a:endParaRPr lang="en-US" dirty="0"/>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59</a:t>
            </a:fld>
            <a:endParaRPr lang="en-US"/>
          </a:p>
        </p:txBody>
      </p:sp>
      <p:sp>
        <p:nvSpPr>
          <p:cNvPr id="6" name="Rectangle 4"/>
          <p:cNvSpPr>
            <a:spLocks noChangeArrowheads="1"/>
          </p:cNvSpPr>
          <p:nvPr/>
        </p:nvSpPr>
        <p:spPr bwMode="auto">
          <a:xfrm>
            <a:off x="2362200" y="3505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3"/>
          <p:cNvSpPr>
            <a:spLocks noGrp="1" noChangeArrowheads="1"/>
          </p:cNvSpPr>
          <p:nvPr>
            <p:ph idx="1"/>
          </p:nvPr>
        </p:nvSpPr>
        <p:spPr>
          <a:xfrm>
            <a:off x="419100" y="1487178"/>
            <a:ext cx="8305800" cy="1198182"/>
          </a:xfrm>
        </p:spPr>
        <p:txBody>
          <a:bodyPr>
            <a:normAutofit fontScale="85000" lnSpcReduction="10000"/>
          </a:bodyPr>
          <a:lstStyle/>
          <a:p>
            <a:r>
              <a:rPr lang="en-US" sz="2400" dirty="0"/>
              <a:t>Profiling adds codes at the constrainable and implementable levels</a:t>
            </a:r>
          </a:p>
          <a:p>
            <a:r>
              <a:rPr lang="en-US" sz="2400" dirty="0"/>
              <a:t>The code system steward adds a code post specification (Dynamic)</a:t>
            </a:r>
          </a:p>
          <a:p>
            <a:r>
              <a:rPr lang="en-US" sz="2400" dirty="0">
                <a:solidFill>
                  <a:schemeClr val="accent5">
                    <a:lumMod val="50000"/>
                  </a:schemeClr>
                </a:solidFill>
              </a:rPr>
              <a:t>Implementers must be aware that such updates can be made </a:t>
            </a:r>
          </a:p>
        </p:txBody>
      </p:sp>
      <p:pic>
        <p:nvPicPr>
          <p:cNvPr id="9" name="Picture 8">
            <a:extLst>
              <a:ext uri="{FF2B5EF4-FFF2-40B4-BE49-F238E27FC236}">
                <a16:creationId xmlns:a16="http://schemas.microsoft.com/office/drawing/2014/main" id="{77275A73-49F3-4889-88BE-2FE9447578C9}"/>
              </a:ext>
            </a:extLst>
          </p:cNvPr>
          <p:cNvPicPr/>
          <p:nvPr/>
        </p:nvPicPr>
        <p:blipFill>
          <a:blip r:embed="rId3" cstate="print"/>
          <a:stretch>
            <a:fillRect/>
          </a:stretch>
        </p:blipFill>
        <p:spPr>
          <a:xfrm>
            <a:off x="1047750" y="2689287"/>
            <a:ext cx="7048500" cy="3787697"/>
          </a:xfrm>
          <a:prstGeom prst="rect">
            <a:avLst/>
          </a:prstGeom>
        </p:spPr>
      </p:pic>
    </p:spTree>
    <p:extLst>
      <p:ext uri="{BB962C8B-B14F-4D97-AF65-F5344CB8AC3E}">
        <p14:creationId xmlns:p14="http://schemas.microsoft.com/office/powerpoint/2010/main" val="1277686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Foundation for Interoperability</a:t>
            </a:r>
          </a:p>
        </p:txBody>
      </p:sp>
      <p:sp>
        <p:nvSpPr>
          <p:cNvPr id="8195" name="Rectangle 3"/>
          <p:cNvSpPr>
            <a:spLocks noGrp="1" noChangeArrowheads="1"/>
          </p:cNvSpPr>
          <p:nvPr>
            <p:ph idx="1"/>
          </p:nvPr>
        </p:nvSpPr>
        <p:spPr>
          <a:xfrm>
            <a:off x="419100" y="1582018"/>
            <a:ext cx="8382000" cy="4724400"/>
          </a:xfrm>
        </p:spPr>
        <p:txBody>
          <a:bodyPr>
            <a:normAutofit/>
          </a:bodyPr>
          <a:lstStyle/>
          <a:p>
            <a:r>
              <a:rPr lang="en-US" dirty="0"/>
              <a:t>Well-defined Standards</a:t>
            </a:r>
          </a:p>
          <a:p>
            <a:r>
              <a:rPr lang="en-US" dirty="0"/>
              <a:t>Testing</a:t>
            </a:r>
          </a:p>
          <a:p>
            <a:r>
              <a:rPr lang="en-US" dirty="0"/>
              <a:t>Implementation</a:t>
            </a:r>
          </a:p>
          <a:p>
            <a:r>
              <a:rPr lang="en-US" dirty="0"/>
              <a:t>Standards Development Lifecycle</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6</a:t>
            </a:fld>
            <a:endParaRPr lang="en-US" dirty="0"/>
          </a:p>
        </p:txBody>
      </p:sp>
      <p:graphicFrame>
        <p:nvGraphicFramePr>
          <p:cNvPr id="6" name="Diagram 5"/>
          <p:cNvGraphicFramePr/>
          <p:nvPr>
            <p:extLst>
              <p:ext uri="{D42A27DB-BD31-4B8C-83A1-F6EECF244321}">
                <p14:modId xmlns:p14="http://schemas.microsoft.com/office/powerpoint/2010/main" val="4134189988"/>
              </p:ext>
            </p:extLst>
          </p:nvPr>
        </p:nvGraphicFramePr>
        <p:xfrm>
          <a:off x="1013535" y="4114800"/>
          <a:ext cx="3122486" cy="2247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5257800" y="4061203"/>
            <a:ext cx="2675004" cy="2354592"/>
            <a:chOff x="304800" y="457200"/>
            <a:chExt cx="2667000" cy="2189747"/>
          </a:xfrm>
        </p:grpSpPr>
        <p:pic>
          <p:nvPicPr>
            <p:cNvPr id="9" name="Picture 8"/>
            <p:cNvPicPr>
              <a:picLocks noChangeAspect="1"/>
            </p:cNvPicPr>
            <p:nvPr/>
          </p:nvPicPr>
          <p:blipFill>
            <a:blip r:embed="rId8"/>
            <a:stretch>
              <a:fillRect/>
            </a:stretch>
          </p:blipFill>
          <p:spPr>
            <a:xfrm>
              <a:off x="304800" y="457200"/>
              <a:ext cx="2667000" cy="2189747"/>
            </a:xfrm>
            <a:prstGeom prst="rect">
              <a:avLst/>
            </a:prstGeom>
          </p:spPr>
        </p:pic>
        <p:sp>
          <p:nvSpPr>
            <p:cNvPr id="10" name="TextBox 9"/>
            <p:cNvSpPr txBox="1"/>
            <p:nvPr/>
          </p:nvSpPr>
          <p:spPr>
            <a:xfrm rot="17110011">
              <a:off x="202196" y="1793323"/>
              <a:ext cx="1333162"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rPr>
                <a:t>Implementation</a:t>
              </a:r>
            </a:p>
          </p:txBody>
        </p:sp>
        <p:sp>
          <p:nvSpPr>
            <p:cNvPr id="11" name="TextBox 10"/>
            <p:cNvSpPr txBox="1"/>
            <p:nvPr/>
          </p:nvSpPr>
          <p:spPr>
            <a:xfrm rot="16200000">
              <a:off x="1072979" y="1675513"/>
              <a:ext cx="113064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ysClr val="windowText" lastClr="000000"/>
                  </a:solidFill>
                  <a:effectLst/>
                  <a:uLnTx/>
                  <a:uFillTx/>
                </a:rPr>
                <a:t>Well-defined Standards</a:t>
              </a:r>
            </a:p>
          </p:txBody>
        </p:sp>
        <p:sp>
          <p:nvSpPr>
            <p:cNvPr id="12" name="TextBox 11"/>
            <p:cNvSpPr txBox="1"/>
            <p:nvPr/>
          </p:nvSpPr>
          <p:spPr>
            <a:xfrm rot="4423600">
              <a:off x="1899800" y="1678955"/>
              <a:ext cx="103078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ysClr val="windowText" lastClr="000000"/>
                  </a:solidFill>
                  <a:effectLst/>
                  <a:uLnTx/>
                  <a:uFillTx/>
                </a:rPr>
                <a:t>Conformance Testing</a:t>
              </a:r>
            </a:p>
          </p:txBody>
        </p:sp>
        <p:sp>
          <p:nvSpPr>
            <p:cNvPr id="13" name="TextBox 12"/>
            <p:cNvSpPr txBox="1"/>
            <p:nvPr/>
          </p:nvSpPr>
          <p:spPr>
            <a:xfrm>
              <a:off x="868777" y="552127"/>
              <a:ext cx="1465758"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HIT Interoperability</a:t>
              </a:r>
            </a:p>
          </p:txBody>
        </p:sp>
      </p:grpSp>
    </p:spTree>
    <p:extLst>
      <p:ext uri="{BB962C8B-B14F-4D97-AF65-F5344CB8AC3E}">
        <p14:creationId xmlns:p14="http://schemas.microsoft.com/office/powerpoint/2010/main" val="3863442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9200" y="838200"/>
            <a:ext cx="6781800" cy="2559050"/>
          </a:xfrm>
        </p:spPr>
        <p:txBody>
          <a:bodyPr/>
          <a:lstStyle/>
          <a:p>
            <a:r>
              <a:rPr lang="en-US" dirty="0"/>
              <a:t>Profiling Construction</a:t>
            </a:r>
          </a:p>
        </p:txBody>
      </p:sp>
    </p:spTree>
    <p:extLst>
      <p:ext uri="{BB962C8B-B14F-4D97-AF65-F5344CB8AC3E}">
        <p14:creationId xmlns:p14="http://schemas.microsoft.com/office/powerpoint/2010/main" val="26240647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Profile Construction</a:t>
            </a:r>
          </a:p>
        </p:txBody>
      </p:sp>
      <p:sp>
        <p:nvSpPr>
          <p:cNvPr id="8195" name="Rectangle 3"/>
          <p:cNvSpPr>
            <a:spLocks noGrp="1" noChangeArrowheads="1"/>
          </p:cNvSpPr>
          <p:nvPr>
            <p:ph idx="1"/>
          </p:nvPr>
        </p:nvSpPr>
        <p:spPr>
          <a:xfrm>
            <a:off x="438150" y="1447800"/>
            <a:ext cx="8267700" cy="2453111"/>
          </a:xfrm>
        </p:spPr>
        <p:txBody>
          <a:bodyPr>
            <a:normAutofit fontScale="70000" lnSpcReduction="20000"/>
          </a:bodyPr>
          <a:lstStyle/>
          <a:p>
            <a:r>
              <a:rPr lang="en-US" dirty="0"/>
              <a:t>Profile Component</a:t>
            </a:r>
          </a:p>
          <a:p>
            <a:pPr lvl="1"/>
            <a:r>
              <a:rPr lang="en-US" dirty="0"/>
              <a:t>Defines a part of a profile and is used to differentiate requirements from another profile or profile component</a:t>
            </a:r>
          </a:p>
          <a:p>
            <a:pPr lvl="1"/>
            <a:r>
              <a:rPr lang="en-US" dirty="0"/>
              <a:t>Can be applied to any construct or section of a profile</a:t>
            </a:r>
          </a:p>
          <a:p>
            <a:pPr lvl="1"/>
            <a:r>
              <a:rPr lang="en-US" dirty="0"/>
              <a:t>A profile component in a family of profiles can be used to:</a:t>
            </a:r>
          </a:p>
          <a:p>
            <a:pPr lvl="2"/>
            <a:r>
              <a:rPr lang="en-US" dirty="0"/>
              <a:t>identify different levels of requirements for the same use case </a:t>
            </a:r>
          </a:p>
          <a:p>
            <a:pPr lvl="2"/>
            <a:r>
              <a:rPr lang="en-US" dirty="0"/>
              <a:t>or to identify the differences in requirements for different, but closely related, use cases</a:t>
            </a:r>
          </a:p>
          <a:p>
            <a:pPr lvl="1"/>
            <a:r>
              <a:rPr lang="en-US" dirty="0">
                <a:solidFill>
                  <a:schemeClr val="accent5">
                    <a:lumMod val="50000"/>
                  </a:schemeClr>
                </a:solidFill>
              </a:rPr>
              <a:t>Can be thought of as “building blocks”</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61</a:t>
            </a:fld>
            <a:endParaRPr lang="en-US"/>
          </a:p>
        </p:txBody>
      </p:sp>
      <p:graphicFrame>
        <p:nvGraphicFramePr>
          <p:cNvPr id="2" name="Table 1">
            <a:extLst>
              <a:ext uri="{FF2B5EF4-FFF2-40B4-BE49-F238E27FC236}">
                <a16:creationId xmlns:a16="http://schemas.microsoft.com/office/drawing/2014/main" id="{378C1D4E-D9E5-45D6-8F1E-1B66923E5051}"/>
              </a:ext>
            </a:extLst>
          </p:cNvPr>
          <p:cNvGraphicFramePr>
            <a:graphicFrameLocks noGrp="1"/>
          </p:cNvGraphicFramePr>
          <p:nvPr>
            <p:extLst>
              <p:ext uri="{D42A27DB-BD31-4B8C-83A1-F6EECF244321}">
                <p14:modId xmlns:p14="http://schemas.microsoft.com/office/powerpoint/2010/main" val="2419156477"/>
              </p:ext>
            </p:extLst>
          </p:nvPr>
        </p:nvGraphicFramePr>
        <p:xfrm>
          <a:off x="416719" y="3907952"/>
          <a:ext cx="8362950" cy="2583399"/>
        </p:xfrm>
        <a:graphic>
          <a:graphicData uri="http://schemas.openxmlformats.org/drawingml/2006/table">
            <a:tbl>
              <a:tblPr firstRow="1" firstCol="1" bandRow="1"/>
              <a:tblGrid>
                <a:gridCol w="1283512">
                  <a:extLst>
                    <a:ext uri="{9D8B030D-6E8A-4147-A177-3AD203B41FA5}">
                      <a16:colId xmlns:a16="http://schemas.microsoft.com/office/drawing/2014/main" val="1346938210"/>
                    </a:ext>
                  </a:extLst>
                </a:gridCol>
                <a:gridCol w="7079438">
                  <a:extLst>
                    <a:ext uri="{9D8B030D-6E8A-4147-A177-3AD203B41FA5}">
                      <a16:colId xmlns:a16="http://schemas.microsoft.com/office/drawing/2014/main" val="1472268170"/>
                    </a:ext>
                  </a:extLst>
                </a:gridCol>
              </a:tblGrid>
              <a:tr h="263760">
                <a:tc>
                  <a:txBody>
                    <a:bodyPr/>
                    <a:lstStyle/>
                    <a:p>
                      <a:pPr marL="0" marR="0" algn="l">
                        <a:spcBef>
                          <a:spcPts val="600"/>
                        </a:spcBef>
                        <a:spcAft>
                          <a:spcPts val="600"/>
                        </a:spcAft>
                      </a:pPr>
                      <a:r>
                        <a:rPr lang="en-US" sz="1600" b="1" kern="1000" dirty="0">
                          <a:effectLst/>
                          <a:latin typeface="Arial" panose="020B0604020202020204" pitchFamily="34" charset="0"/>
                          <a:ea typeface="Times New Roman" panose="02020603050405020304" pitchFamily="18" charset="0"/>
                        </a:rPr>
                        <a:t>Concept</a:t>
                      </a:r>
                      <a:endParaRPr lang="en-US" sz="1600" kern="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l">
                        <a:spcBef>
                          <a:spcPts val="600"/>
                        </a:spcBef>
                        <a:spcAft>
                          <a:spcPts val="600"/>
                        </a:spcAft>
                      </a:pPr>
                      <a:r>
                        <a:rPr lang="en-US" sz="1600" b="1" kern="1000" dirty="0">
                          <a:effectLst/>
                          <a:latin typeface="Arial" panose="020B0604020202020204" pitchFamily="34" charset="0"/>
                          <a:ea typeface="Times New Roman" panose="02020603050405020304" pitchFamily="18" charset="0"/>
                        </a:rPr>
                        <a:t>Definition</a:t>
                      </a:r>
                      <a:endParaRPr lang="en-US" sz="1600" kern="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extLst>
                  <a:ext uri="{0D108BD9-81ED-4DB2-BD59-A6C34878D82A}">
                    <a16:rowId xmlns:a16="http://schemas.microsoft.com/office/drawing/2014/main" val="1988971847"/>
                  </a:ext>
                </a:extLst>
              </a:tr>
              <a:tr h="529373">
                <a:tc>
                  <a:txBody>
                    <a:bodyPr/>
                    <a:lstStyle/>
                    <a:p>
                      <a:pPr marL="0" marR="0" algn="l">
                        <a:spcBef>
                          <a:spcPts val="600"/>
                        </a:spcBef>
                        <a:spcAft>
                          <a:spcPts val="600"/>
                        </a:spcAft>
                      </a:pPr>
                      <a:r>
                        <a:rPr lang="en-US" sz="1600" b="1" kern="1000">
                          <a:effectLst/>
                          <a:latin typeface="Arial" panose="020B0604020202020204" pitchFamily="34" charset="0"/>
                          <a:ea typeface="Times New Roman" panose="02020603050405020304" pitchFamily="18" charset="0"/>
                        </a:rPr>
                        <a:t>Profile</a:t>
                      </a:r>
                      <a:endParaRPr lang="en-US" sz="1600" kern="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CECC"/>
                    </a:solidFill>
                  </a:tcPr>
                </a:tc>
                <a:tc>
                  <a:txBody>
                    <a:bodyPr/>
                    <a:lstStyle/>
                    <a:p>
                      <a:pPr marL="0" marR="0" algn="l">
                        <a:spcBef>
                          <a:spcPts val="600"/>
                        </a:spcBef>
                        <a:spcAft>
                          <a:spcPts val="600"/>
                        </a:spcAft>
                      </a:pPr>
                      <a:r>
                        <a:rPr lang="en-US" sz="1600" kern="1000">
                          <a:effectLst/>
                          <a:latin typeface="Arial" panose="020B0604020202020204" pitchFamily="34" charset="0"/>
                          <a:ea typeface="Times New Roman" panose="02020603050405020304" pitchFamily="18" charset="0"/>
                        </a:rPr>
                        <a:t>A message definition and a complete set of constraints applied to the message definition for a use case at the desired profile level.</a:t>
                      </a:r>
                      <a:endParaRPr lang="en-US" sz="1600" kern="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40576"/>
                  </a:ext>
                </a:extLst>
              </a:tr>
              <a:tr h="529373">
                <a:tc>
                  <a:txBody>
                    <a:bodyPr/>
                    <a:lstStyle/>
                    <a:p>
                      <a:pPr marL="0" marR="0" algn="l">
                        <a:spcBef>
                          <a:spcPts val="600"/>
                        </a:spcBef>
                        <a:spcAft>
                          <a:spcPts val="600"/>
                        </a:spcAft>
                      </a:pPr>
                      <a:r>
                        <a:rPr lang="en-US" sz="1600" b="1" kern="1000">
                          <a:effectLst/>
                          <a:latin typeface="Arial" panose="020B0604020202020204" pitchFamily="34" charset="0"/>
                          <a:ea typeface="Times New Roman" panose="02020603050405020304" pitchFamily="18" charset="0"/>
                        </a:rPr>
                        <a:t>Core Profile Component</a:t>
                      </a:r>
                      <a:endParaRPr lang="en-US" sz="1600" kern="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CECC"/>
                    </a:solidFill>
                  </a:tcPr>
                </a:tc>
                <a:tc>
                  <a:txBody>
                    <a:bodyPr/>
                    <a:lstStyle/>
                    <a:p>
                      <a:pPr marL="0" marR="0" algn="l">
                        <a:spcBef>
                          <a:spcPts val="600"/>
                        </a:spcBef>
                        <a:spcAft>
                          <a:spcPts val="600"/>
                        </a:spcAft>
                      </a:pPr>
                      <a:r>
                        <a:rPr lang="en-US" sz="1600" kern="1000" dirty="0">
                          <a:effectLst/>
                          <a:latin typeface="Arial" panose="020B0604020202020204" pitchFamily="34" charset="0"/>
                          <a:ea typeface="Times New Roman" panose="02020603050405020304" pitchFamily="18" charset="0"/>
                        </a:rPr>
                        <a:t>A message definition and an incomplete set of constraints applied to the message definition for a use case at the desired profile level.</a:t>
                      </a:r>
                      <a:endParaRPr lang="en-US" sz="1600" kern="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420328731"/>
                  </a:ext>
                </a:extLst>
              </a:tr>
              <a:tr h="529373">
                <a:tc>
                  <a:txBody>
                    <a:bodyPr/>
                    <a:lstStyle/>
                    <a:p>
                      <a:pPr marL="0" marR="0" algn="l">
                        <a:spcBef>
                          <a:spcPts val="600"/>
                        </a:spcBef>
                        <a:spcAft>
                          <a:spcPts val="600"/>
                        </a:spcAft>
                      </a:pPr>
                      <a:r>
                        <a:rPr lang="en-US" sz="1600" b="1" kern="1000">
                          <a:effectLst/>
                          <a:latin typeface="Arial" panose="020B0604020202020204" pitchFamily="34" charset="0"/>
                          <a:ea typeface="Times New Roman" panose="02020603050405020304" pitchFamily="18" charset="0"/>
                        </a:rPr>
                        <a:t>Profile Component</a:t>
                      </a:r>
                      <a:endParaRPr lang="en-US" sz="1600" kern="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CECC"/>
                    </a:solidFill>
                  </a:tcPr>
                </a:tc>
                <a:tc>
                  <a:txBody>
                    <a:bodyPr/>
                    <a:lstStyle/>
                    <a:p>
                      <a:pPr marL="0" marR="0" algn="l">
                        <a:spcBef>
                          <a:spcPts val="600"/>
                        </a:spcBef>
                        <a:spcAft>
                          <a:spcPts val="600"/>
                        </a:spcAft>
                      </a:pPr>
                      <a:r>
                        <a:rPr lang="en-US" sz="1600" kern="1000">
                          <a:effectLst/>
                          <a:latin typeface="Arial" panose="020B0604020202020204" pitchFamily="34" charset="0"/>
                          <a:ea typeface="Times New Roman" panose="02020603050405020304" pitchFamily="18" charset="0"/>
                        </a:rPr>
                        <a:t>A set of individual independent constraints linked to elements in a message definition.</a:t>
                      </a:r>
                      <a:endParaRPr lang="en-US" sz="1600" kern="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279528"/>
                  </a:ext>
                </a:extLst>
              </a:tr>
              <a:tr h="529373">
                <a:tc>
                  <a:txBody>
                    <a:bodyPr/>
                    <a:lstStyle/>
                    <a:p>
                      <a:pPr marL="0" marR="0" algn="l">
                        <a:spcBef>
                          <a:spcPts val="600"/>
                        </a:spcBef>
                        <a:spcAft>
                          <a:spcPts val="600"/>
                        </a:spcAft>
                      </a:pPr>
                      <a:r>
                        <a:rPr lang="en-US" sz="1600" b="1" kern="1000">
                          <a:effectLst/>
                          <a:latin typeface="Arial" panose="020B0604020202020204" pitchFamily="34" charset="0"/>
                          <a:ea typeface="Times New Roman" panose="02020603050405020304" pitchFamily="18" charset="0"/>
                        </a:rPr>
                        <a:t>Composite Profile</a:t>
                      </a:r>
                      <a:endParaRPr lang="en-US" sz="1600" kern="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CECC"/>
                    </a:solidFill>
                  </a:tcPr>
                </a:tc>
                <a:tc>
                  <a:txBody>
                    <a:bodyPr/>
                    <a:lstStyle/>
                    <a:p>
                      <a:pPr marL="0" marR="0" algn="l">
                        <a:spcBef>
                          <a:spcPts val="600"/>
                        </a:spcBef>
                        <a:spcAft>
                          <a:spcPts val="600"/>
                        </a:spcAft>
                      </a:pPr>
                      <a:r>
                        <a:rPr lang="en-US" sz="1600" kern="1000" dirty="0">
                          <a:effectLst/>
                          <a:latin typeface="Arial" panose="020B0604020202020204" pitchFamily="34" charset="0"/>
                          <a:ea typeface="Times New Roman" panose="02020603050405020304" pitchFamily="18" charset="0"/>
                        </a:rPr>
                        <a:t>The composition of the profile or a core profile component and one or more profile components.</a:t>
                      </a:r>
                      <a:endParaRPr lang="en-US" sz="1600" kern="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356713030"/>
                  </a:ext>
                </a:extLst>
              </a:tr>
            </a:tbl>
          </a:graphicData>
        </a:graphic>
      </p:graphicFrame>
    </p:spTree>
    <p:extLst>
      <p:ext uri="{BB962C8B-B14F-4D97-AF65-F5344CB8AC3E}">
        <p14:creationId xmlns:p14="http://schemas.microsoft.com/office/powerpoint/2010/main" val="4437670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82918"/>
            <a:ext cx="8382000" cy="822325"/>
          </a:xfrm>
        </p:spPr>
        <p:txBody>
          <a:bodyPr/>
          <a:lstStyle/>
          <a:p>
            <a:r>
              <a:rPr lang="en-US" dirty="0"/>
              <a:t>Profile Design and Management</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62</a:t>
            </a:fld>
            <a:endParaRPr lang="en-US"/>
          </a:p>
        </p:txBody>
      </p:sp>
      <p:sp>
        <p:nvSpPr>
          <p:cNvPr id="6" name="Rectangle 4"/>
          <p:cNvSpPr>
            <a:spLocks noChangeArrowheads="1"/>
          </p:cNvSpPr>
          <p:nvPr/>
        </p:nvSpPr>
        <p:spPr bwMode="auto">
          <a:xfrm>
            <a:off x="2362200" y="3505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1511993" y="1396522"/>
            <a:ext cx="2819399" cy="369332"/>
          </a:xfrm>
          <a:prstGeom prst="rect">
            <a:avLst/>
          </a:prstGeom>
          <a:noFill/>
        </p:spPr>
        <p:txBody>
          <a:bodyPr wrap="square" rtlCol="0">
            <a:spAutoFit/>
          </a:bodyPr>
          <a:lstStyle/>
          <a:p>
            <a:r>
              <a:rPr lang="en-US" b="1" dirty="0">
                <a:solidFill>
                  <a:schemeClr val="accent5">
                    <a:lumMod val="50000"/>
                  </a:schemeClr>
                </a:solidFill>
              </a:rPr>
              <a:t>Use as Building Blocks</a:t>
            </a:r>
          </a:p>
        </p:txBody>
      </p:sp>
      <p:sp>
        <p:nvSpPr>
          <p:cNvPr id="15" name="TextBox 14"/>
          <p:cNvSpPr txBox="1"/>
          <p:nvPr/>
        </p:nvSpPr>
        <p:spPr>
          <a:xfrm>
            <a:off x="1435792" y="3088232"/>
            <a:ext cx="3047999" cy="369332"/>
          </a:xfrm>
          <a:prstGeom prst="rect">
            <a:avLst/>
          </a:prstGeom>
          <a:noFill/>
        </p:spPr>
        <p:txBody>
          <a:bodyPr wrap="square" rtlCol="0">
            <a:spAutoFit/>
          </a:bodyPr>
          <a:lstStyle/>
          <a:p>
            <a:r>
              <a:rPr lang="en-US" b="1" dirty="0">
                <a:solidFill>
                  <a:schemeClr val="accent5">
                    <a:lumMod val="50000"/>
                  </a:schemeClr>
                </a:solidFill>
              </a:rPr>
              <a:t>Reuse and Replacement</a:t>
            </a:r>
          </a:p>
        </p:txBody>
      </p:sp>
      <p:sp>
        <p:nvSpPr>
          <p:cNvPr id="16" name="TextBox 15"/>
          <p:cNvSpPr txBox="1"/>
          <p:nvPr/>
        </p:nvSpPr>
        <p:spPr>
          <a:xfrm>
            <a:off x="1413796" y="4759912"/>
            <a:ext cx="3200400" cy="369332"/>
          </a:xfrm>
          <a:prstGeom prst="rect">
            <a:avLst/>
          </a:prstGeom>
          <a:noFill/>
        </p:spPr>
        <p:txBody>
          <a:bodyPr wrap="square" rtlCol="0">
            <a:spAutoFit/>
          </a:bodyPr>
          <a:lstStyle/>
          <a:p>
            <a:r>
              <a:rPr lang="en-US" b="1" dirty="0">
                <a:solidFill>
                  <a:schemeClr val="accent5">
                    <a:lumMod val="50000"/>
                  </a:schemeClr>
                </a:solidFill>
              </a:rPr>
              <a:t>Requirement Substitution</a:t>
            </a:r>
          </a:p>
        </p:txBody>
      </p:sp>
      <p:pic>
        <p:nvPicPr>
          <p:cNvPr id="18" name="Picture 17">
            <a:extLst>
              <a:ext uri="{FF2B5EF4-FFF2-40B4-BE49-F238E27FC236}">
                <a16:creationId xmlns:a16="http://schemas.microsoft.com/office/drawing/2014/main" id="{E8671BF9-2B28-4EFA-ADC0-DFECC87C1D46}"/>
              </a:ext>
            </a:extLst>
          </p:cNvPr>
          <p:cNvPicPr/>
          <p:nvPr/>
        </p:nvPicPr>
        <p:blipFill>
          <a:blip r:embed="rId3" cstate="print"/>
          <a:stretch>
            <a:fillRect/>
          </a:stretch>
        </p:blipFill>
        <p:spPr>
          <a:xfrm>
            <a:off x="1511993" y="1712461"/>
            <a:ext cx="6120013" cy="1375561"/>
          </a:xfrm>
          <a:prstGeom prst="rect">
            <a:avLst/>
          </a:prstGeom>
        </p:spPr>
      </p:pic>
      <p:pic>
        <p:nvPicPr>
          <p:cNvPr id="19" name="Picture 18">
            <a:extLst>
              <a:ext uri="{FF2B5EF4-FFF2-40B4-BE49-F238E27FC236}">
                <a16:creationId xmlns:a16="http://schemas.microsoft.com/office/drawing/2014/main" id="{148020A1-548F-4BF2-9334-535FE3B213D7}"/>
              </a:ext>
            </a:extLst>
          </p:cNvPr>
          <p:cNvPicPr/>
          <p:nvPr/>
        </p:nvPicPr>
        <p:blipFill>
          <a:blip r:embed="rId4" cstate="print"/>
          <a:stretch>
            <a:fillRect/>
          </a:stretch>
        </p:blipFill>
        <p:spPr>
          <a:xfrm>
            <a:off x="1511993" y="3411450"/>
            <a:ext cx="6120013" cy="1375562"/>
          </a:xfrm>
          <a:prstGeom prst="rect">
            <a:avLst/>
          </a:prstGeom>
        </p:spPr>
      </p:pic>
      <p:pic>
        <p:nvPicPr>
          <p:cNvPr id="20" name="Picture 19">
            <a:extLst>
              <a:ext uri="{FF2B5EF4-FFF2-40B4-BE49-F238E27FC236}">
                <a16:creationId xmlns:a16="http://schemas.microsoft.com/office/drawing/2014/main" id="{B0643B0E-3B31-46CE-B45F-5E6D6936FAA8}"/>
              </a:ext>
            </a:extLst>
          </p:cNvPr>
          <p:cNvPicPr/>
          <p:nvPr/>
        </p:nvPicPr>
        <p:blipFill>
          <a:blip r:embed="rId5" cstate="print"/>
          <a:stretch>
            <a:fillRect/>
          </a:stretch>
        </p:blipFill>
        <p:spPr>
          <a:xfrm>
            <a:off x="1511992" y="5110230"/>
            <a:ext cx="6120013" cy="1386213"/>
          </a:xfrm>
          <a:prstGeom prst="rect">
            <a:avLst/>
          </a:prstGeom>
        </p:spPr>
      </p:pic>
    </p:spTree>
    <p:extLst>
      <p:ext uri="{BB962C8B-B14F-4D97-AF65-F5344CB8AC3E}">
        <p14:creationId xmlns:p14="http://schemas.microsoft.com/office/powerpoint/2010/main" val="20561562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82918"/>
            <a:ext cx="8382000" cy="822325"/>
          </a:xfrm>
        </p:spPr>
        <p:txBody>
          <a:bodyPr/>
          <a:lstStyle/>
          <a:p>
            <a:r>
              <a:rPr lang="en-US" dirty="0"/>
              <a:t>Profile Design and Management</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63</a:t>
            </a:fld>
            <a:endParaRPr lang="en-US"/>
          </a:p>
        </p:txBody>
      </p:sp>
      <p:sp>
        <p:nvSpPr>
          <p:cNvPr id="6" name="Rectangle 4"/>
          <p:cNvSpPr>
            <a:spLocks noChangeArrowheads="1"/>
          </p:cNvSpPr>
          <p:nvPr/>
        </p:nvSpPr>
        <p:spPr bwMode="auto">
          <a:xfrm>
            <a:off x="2362200" y="3505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p:cNvSpPr txBox="1"/>
          <p:nvPr/>
        </p:nvSpPr>
        <p:spPr>
          <a:xfrm>
            <a:off x="381000" y="2274854"/>
            <a:ext cx="4038600" cy="369332"/>
          </a:xfrm>
          <a:prstGeom prst="rect">
            <a:avLst/>
          </a:prstGeom>
          <a:noFill/>
        </p:spPr>
        <p:txBody>
          <a:bodyPr wrap="square" rtlCol="0">
            <a:spAutoFit/>
          </a:bodyPr>
          <a:lstStyle/>
          <a:p>
            <a:pPr algn="ctr"/>
            <a:r>
              <a:rPr lang="en-US" b="1" dirty="0">
                <a:solidFill>
                  <a:schemeClr val="accent5">
                    <a:lumMod val="50000"/>
                  </a:schemeClr>
                </a:solidFill>
              </a:rPr>
              <a:t>Sender Receiver Profiles</a:t>
            </a:r>
          </a:p>
        </p:txBody>
      </p:sp>
      <p:sp>
        <p:nvSpPr>
          <p:cNvPr id="17" name="TextBox 16"/>
          <p:cNvSpPr txBox="1"/>
          <p:nvPr/>
        </p:nvSpPr>
        <p:spPr>
          <a:xfrm>
            <a:off x="5023486" y="2090188"/>
            <a:ext cx="3422014" cy="369332"/>
          </a:xfrm>
          <a:prstGeom prst="rect">
            <a:avLst/>
          </a:prstGeom>
          <a:noFill/>
        </p:spPr>
        <p:txBody>
          <a:bodyPr wrap="square" rtlCol="0">
            <a:spAutoFit/>
          </a:bodyPr>
          <a:lstStyle/>
          <a:p>
            <a:pPr algn="ctr"/>
            <a:r>
              <a:rPr lang="en-US" b="1" dirty="0">
                <a:solidFill>
                  <a:schemeClr val="accent5">
                    <a:lumMod val="50000"/>
                  </a:schemeClr>
                </a:solidFill>
              </a:rPr>
              <a:t>Expanding a Use Case</a:t>
            </a:r>
          </a:p>
        </p:txBody>
      </p:sp>
      <p:pic>
        <p:nvPicPr>
          <p:cNvPr id="12" name="Picture 11">
            <a:extLst>
              <a:ext uri="{FF2B5EF4-FFF2-40B4-BE49-F238E27FC236}">
                <a16:creationId xmlns:a16="http://schemas.microsoft.com/office/drawing/2014/main" id="{A0206BF7-D375-4960-8FF0-650E685348ED}"/>
              </a:ext>
            </a:extLst>
          </p:cNvPr>
          <p:cNvPicPr/>
          <p:nvPr/>
        </p:nvPicPr>
        <p:blipFill>
          <a:blip r:embed="rId3" cstate="print"/>
          <a:stretch>
            <a:fillRect/>
          </a:stretch>
        </p:blipFill>
        <p:spPr>
          <a:xfrm>
            <a:off x="351148" y="2682673"/>
            <a:ext cx="4068452" cy="3200400"/>
          </a:xfrm>
          <a:prstGeom prst="rect">
            <a:avLst/>
          </a:prstGeom>
        </p:spPr>
      </p:pic>
      <p:pic>
        <p:nvPicPr>
          <p:cNvPr id="13" name="Picture 12">
            <a:extLst>
              <a:ext uri="{FF2B5EF4-FFF2-40B4-BE49-F238E27FC236}">
                <a16:creationId xmlns:a16="http://schemas.microsoft.com/office/drawing/2014/main" id="{BA2261BD-4881-443D-874E-4BCC1DB9890E}"/>
              </a:ext>
            </a:extLst>
          </p:cNvPr>
          <p:cNvPicPr/>
          <p:nvPr/>
        </p:nvPicPr>
        <p:blipFill>
          <a:blip r:embed="rId4" cstate="print"/>
          <a:stretch>
            <a:fillRect/>
          </a:stretch>
        </p:blipFill>
        <p:spPr>
          <a:xfrm>
            <a:off x="4724402" y="2514599"/>
            <a:ext cx="4020183" cy="3766415"/>
          </a:xfrm>
          <a:prstGeom prst="rect">
            <a:avLst/>
          </a:prstGeom>
        </p:spPr>
      </p:pic>
    </p:spTree>
    <p:extLst>
      <p:ext uri="{BB962C8B-B14F-4D97-AF65-F5344CB8AC3E}">
        <p14:creationId xmlns:p14="http://schemas.microsoft.com/office/powerpoint/2010/main" val="15763359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82918"/>
            <a:ext cx="8382000" cy="822325"/>
          </a:xfrm>
        </p:spPr>
        <p:txBody>
          <a:bodyPr/>
          <a:lstStyle/>
          <a:p>
            <a:r>
              <a:rPr lang="en-US" dirty="0"/>
              <a:t>Local Customization</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64</a:t>
            </a:fld>
            <a:endParaRPr lang="en-US"/>
          </a:p>
        </p:txBody>
      </p:sp>
      <p:sp>
        <p:nvSpPr>
          <p:cNvPr id="6" name="Rectangle 4"/>
          <p:cNvSpPr>
            <a:spLocks noChangeArrowheads="1"/>
          </p:cNvSpPr>
          <p:nvPr/>
        </p:nvSpPr>
        <p:spPr bwMode="auto">
          <a:xfrm>
            <a:off x="2362200" y="3505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3457AB0F-B12C-4E9E-B1B8-D40DB9195175}"/>
              </a:ext>
            </a:extLst>
          </p:cNvPr>
          <p:cNvPicPr>
            <a:picLocks noChangeAspect="1"/>
          </p:cNvPicPr>
          <p:nvPr/>
        </p:nvPicPr>
        <p:blipFill>
          <a:blip r:embed="rId3"/>
          <a:stretch>
            <a:fillRect/>
          </a:stretch>
        </p:blipFill>
        <p:spPr>
          <a:xfrm>
            <a:off x="509587" y="2362200"/>
            <a:ext cx="8124825" cy="3683489"/>
          </a:xfrm>
          <a:prstGeom prst="rect">
            <a:avLst/>
          </a:prstGeom>
        </p:spPr>
      </p:pic>
      <p:sp>
        <p:nvSpPr>
          <p:cNvPr id="11" name="TextBox 10">
            <a:extLst>
              <a:ext uri="{FF2B5EF4-FFF2-40B4-BE49-F238E27FC236}">
                <a16:creationId xmlns:a16="http://schemas.microsoft.com/office/drawing/2014/main" id="{871162D4-435B-4929-837F-EB5ED6DF687E}"/>
              </a:ext>
            </a:extLst>
          </p:cNvPr>
          <p:cNvSpPr txBox="1"/>
          <p:nvPr/>
        </p:nvSpPr>
        <p:spPr>
          <a:xfrm>
            <a:off x="509586" y="1657681"/>
            <a:ext cx="8024813" cy="369332"/>
          </a:xfrm>
          <a:prstGeom prst="rect">
            <a:avLst/>
          </a:prstGeom>
          <a:noFill/>
        </p:spPr>
        <p:txBody>
          <a:bodyPr wrap="square" rtlCol="0">
            <a:spAutoFit/>
          </a:bodyPr>
          <a:lstStyle/>
          <a:p>
            <a:pPr algn="ctr"/>
            <a:r>
              <a:rPr lang="en-US" b="1" dirty="0">
                <a:solidFill>
                  <a:schemeClr val="accent5">
                    <a:lumMod val="50000"/>
                  </a:schemeClr>
                </a:solidFill>
              </a:rPr>
              <a:t>Use Profile Components to express differentials</a:t>
            </a:r>
          </a:p>
        </p:txBody>
      </p:sp>
    </p:spTree>
    <p:extLst>
      <p:ext uri="{BB962C8B-B14F-4D97-AF65-F5344CB8AC3E}">
        <p14:creationId xmlns:p14="http://schemas.microsoft.com/office/powerpoint/2010/main" val="17236167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9200" y="838200"/>
            <a:ext cx="6781800" cy="2559050"/>
          </a:xfrm>
        </p:spPr>
        <p:txBody>
          <a:bodyPr/>
          <a:lstStyle/>
          <a:p>
            <a:pPr algn="ctr"/>
            <a:r>
              <a:rPr lang="en-US" dirty="0"/>
              <a:t>Tools and Validation</a:t>
            </a:r>
            <a:br>
              <a:rPr lang="en-US" dirty="0"/>
            </a:br>
            <a:br>
              <a:rPr lang="en-US" dirty="0"/>
            </a:br>
            <a:endParaRPr lang="en-US" dirty="0"/>
          </a:p>
        </p:txBody>
      </p:sp>
      <p:sp>
        <p:nvSpPr>
          <p:cNvPr id="2051" name="Rectangle 3"/>
          <p:cNvSpPr>
            <a:spLocks noGrp="1" noChangeArrowheads="1"/>
          </p:cNvSpPr>
          <p:nvPr>
            <p:ph type="subTitle" idx="1"/>
          </p:nvPr>
        </p:nvSpPr>
        <p:spPr>
          <a:xfrm>
            <a:off x="1371600" y="3962400"/>
            <a:ext cx="6400800" cy="2438400"/>
          </a:xfrm>
        </p:spPr>
        <p:txBody>
          <a:bodyPr/>
          <a:lstStyle/>
          <a:p>
            <a:r>
              <a:rPr lang="en-US" sz="3600" b="1" u="sng" dirty="0"/>
              <a:t>NIST HL7 v2 Platform</a:t>
            </a:r>
          </a:p>
          <a:p>
            <a:r>
              <a:rPr lang="en-US" dirty="0"/>
              <a:t>Authoring IGs and Profiles</a:t>
            </a:r>
          </a:p>
          <a:p>
            <a:r>
              <a:rPr lang="en-US" dirty="0"/>
              <a:t>Authoring Test Plans</a:t>
            </a:r>
          </a:p>
          <a:p>
            <a:r>
              <a:rPr lang="en-US" dirty="0"/>
              <a:t>Conformance Testing</a:t>
            </a:r>
          </a:p>
        </p:txBody>
      </p:sp>
    </p:spTree>
    <p:extLst>
      <p:ext uri="{BB962C8B-B14F-4D97-AF65-F5344CB8AC3E}">
        <p14:creationId xmlns:p14="http://schemas.microsoft.com/office/powerpoint/2010/main" val="7449368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NIST HL7 v2 Platform</a:t>
            </a:r>
          </a:p>
        </p:txBody>
      </p:sp>
      <p:sp>
        <p:nvSpPr>
          <p:cNvPr id="4" name="Date Placeholder 3"/>
          <p:cNvSpPr>
            <a:spLocks noGrp="1"/>
          </p:cNvSpPr>
          <p:nvPr>
            <p:ph type="dt" sz="half" idx="10"/>
          </p:nvPr>
        </p:nvSpPr>
        <p:spPr/>
        <p:txBody>
          <a:bodyPr/>
          <a:lstStyle/>
          <a:p>
            <a:r>
              <a:rPr lang="en-US"/>
              <a:t>01/01/2011</a:t>
            </a:r>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66</a:t>
            </a:fld>
            <a:endParaRPr lang="en-US"/>
          </a:p>
        </p:txBody>
      </p:sp>
      <p:pic>
        <p:nvPicPr>
          <p:cNvPr id="7" name="Picture 6">
            <a:extLst>
              <a:ext uri="{FF2B5EF4-FFF2-40B4-BE49-F238E27FC236}">
                <a16:creationId xmlns:a16="http://schemas.microsoft.com/office/drawing/2014/main" id="{EFC6482E-00C8-45EA-B568-D383A772301C}"/>
              </a:ext>
            </a:extLst>
          </p:cNvPr>
          <p:cNvPicPr>
            <a:picLocks noChangeAspect="1"/>
          </p:cNvPicPr>
          <p:nvPr/>
        </p:nvPicPr>
        <p:blipFill>
          <a:blip r:embed="rId2"/>
          <a:stretch>
            <a:fillRect/>
          </a:stretch>
        </p:blipFill>
        <p:spPr>
          <a:xfrm>
            <a:off x="381000" y="1447800"/>
            <a:ext cx="8458200" cy="5024860"/>
          </a:xfrm>
          <a:prstGeom prst="rect">
            <a:avLst/>
          </a:prstGeom>
        </p:spPr>
      </p:pic>
    </p:spTree>
    <p:extLst>
      <p:ext uri="{BB962C8B-B14F-4D97-AF65-F5344CB8AC3E}">
        <p14:creationId xmlns:p14="http://schemas.microsoft.com/office/powerpoint/2010/main" val="29691091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IGAMT</a:t>
            </a:r>
          </a:p>
        </p:txBody>
      </p:sp>
      <p:sp>
        <p:nvSpPr>
          <p:cNvPr id="8195" name="Rectangle 3"/>
          <p:cNvSpPr>
            <a:spLocks noGrp="1" noChangeArrowheads="1"/>
          </p:cNvSpPr>
          <p:nvPr>
            <p:ph idx="1"/>
          </p:nvPr>
        </p:nvSpPr>
        <p:spPr>
          <a:xfrm>
            <a:off x="381000" y="1538710"/>
            <a:ext cx="8458200" cy="4933950"/>
          </a:xfrm>
        </p:spPr>
        <p:txBody>
          <a:bodyPr>
            <a:normAutofit fontScale="92500" lnSpcReduction="10000"/>
          </a:bodyPr>
          <a:lstStyle/>
          <a:p>
            <a:r>
              <a:rPr lang="en-US" dirty="0"/>
              <a:t>Tool to create implementation guides</a:t>
            </a:r>
          </a:p>
          <a:p>
            <a:r>
              <a:rPr lang="en-US" dirty="0"/>
              <a:t>Narrative + Message Definition</a:t>
            </a:r>
          </a:p>
          <a:p>
            <a:r>
              <a:rPr lang="en-US" dirty="0"/>
              <a:t>Built-in template</a:t>
            </a:r>
          </a:p>
          <a:p>
            <a:r>
              <a:rPr lang="en-US" dirty="0"/>
              <a:t>Supports current conformance constructs </a:t>
            </a:r>
          </a:p>
          <a:p>
            <a:r>
              <a:rPr lang="en-US" dirty="0"/>
              <a:t>Enforces compliance rules</a:t>
            </a:r>
          </a:p>
          <a:p>
            <a:r>
              <a:rPr lang="en-US" dirty="0"/>
              <a:t>Promotes consistency in requirements</a:t>
            </a:r>
          </a:p>
          <a:p>
            <a:r>
              <a:rPr lang="en-US" dirty="0"/>
              <a:t>Single source of truth</a:t>
            </a:r>
          </a:p>
          <a:p>
            <a:r>
              <a:rPr lang="en-US" dirty="0"/>
              <a:t>New profile schema (for XML profile instances)</a:t>
            </a:r>
          </a:p>
          <a:p>
            <a:r>
              <a:rPr lang="en-US" dirty="0"/>
              <a:t>XML export is bridge to services (</a:t>
            </a:r>
            <a:r>
              <a:rPr lang="en-US" dirty="0" err="1"/>
              <a:t>e.g.,validation</a:t>
            </a:r>
            <a:r>
              <a:rPr lang="en-US" dirty="0"/>
              <a:t>)</a:t>
            </a:r>
          </a:p>
          <a:p>
            <a:r>
              <a:rPr lang="en-US" dirty="0"/>
              <a:t>Constraints for context-free testing</a:t>
            </a:r>
          </a:p>
          <a:p>
            <a:endParaRPr lang="en-US" dirty="0"/>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67</a:t>
            </a:fld>
            <a:endParaRPr lang="en-US" dirty="0"/>
          </a:p>
        </p:txBody>
      </p:sp>
    </p:spTree>
    <p:extLst>
      <p:ext uri="{BB962C8B-B14F-4D97-AF65-F5344CB8AC3E}">
        <p14:creationId xmlns:p14="http://schemas.microsoft.com/office/powerpoint/2010/main" val="21985840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3366B1-09C9-495E-84A7-361D5E69F309}"/>
              </a:ext>
            </a:extLst>
          </p:cNvPr>
          <p:cNvSpPr/>
          <p:nvPr/>
        </p:nvSpPr>
        <p:spPr>
          <a:xfrm>
            <a:off x="76200" y="76200"/>
            <a:ext cx="8991600" cy="6705600"/>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 name="TextBox 3">
            <a:extLst>
              <a:ext uri="{FF2B5EF4-FFF2-40B4-BE49-F238E27FC236}">
                <a16:creationId xmlns:a16="http://schemas.microsoft.com/office/drawing/2014/main" id="{55E34192-764F-4AC2-963B-B063D22E8A07}"/>
              </a:ext>
            </a:extLst>
          </p:cNvPr>
          <p:cNvSpPr txBox="1"/>
          <p:nvPr/>
        </p:nvSpPr>
        <p:spPr>
          <a:xfrm>
            <a:off x="76200" y="76200"/>
            <a:ext cx="8991600" cy="369332"/>
          </a:xfrm>
          <a:prstGeom prst="rect">
            <a:avLst/>
          </a:prstGeom>
          <a:noFill/>
        </p:spPr>
        <p:txBody>
          <a:bodyPr wrap="square" rtlCol="0">
            <a:spAutoFit/>
          </a:bodyPr>
          <a:lstStyle/>
          <a:p>
            <a:pPr algn="ctr"/>
            <a:r>
              <a:rPr lang="en-US" b="1" dirty="0">
                <a:solidFill>
                  <a:srgbClr val="002060"/>
                </a:solidFill>
              </a:rPr>
              <a:t>IGAMT: User’s Implementation Guide List</a:t>
            </a:r>
          </a:p>
        </p:txBody>
      </p:sp>
      <p:cxnSp>
        <p:nvCxnSpPr>
          <p:cNvPr id="6" name="Straight Connector 5">
            <a:extLst>
              <a:ext uri="{FF2B5EF4-FFF2-40B4-BE49-F238E27FC236}">
                <a16:creationId xmlns:a16="http://schemas.microsoft.com/office/drawing/2014/main" id="{A32F5F9C-086D-48A7-915C-D0017CC53B7F}"/>
              </a:ext>
            </a:extLst>
          </p:cNvPr>
          <p:cNvCxnSpPr/>
          <p:nvPr/>
        </p:nvCxnSpPr>
        <p:spPr>
          <a:xfrm>
            <a:off x="76200" y="445532"/>
            <a:ext cx="8991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FEFDD82-A5BD-4E8C-82EA-763A74ACE304}"/>
              </a:ext>
            </a:extLst>
          </p:cNvPr>
          <p:cNvPicPr>
            <a:picLocks noChangeAspect="1"/>
          </p:cNvPicPr>
          <p:nvPr/>
        </p:nvPicPr>
        <p:blipFill>
          <a:blip r:embed="rId2"/>
          <a:stretch>
            <a:fillRect/>
          </a:stretch>
        </p:blipFill>
        <p:spPr>
          <a:xfrm>
            <a:off x="228600" y="685800"/>
            <a:ext cx="8686800" cy="4343383"/>
          </a:xfrm>
          <a:prstGeom prst="rect">
            <a:avLst/>
          </a:prstGeom>
          <a:ln>
            <a:solidFill>
              <a:schemeClr val="accent1"/>
            </a:solidFill>
          </a:ln>
        </p:spPr>
      </p:pic>
      <p:sp>
        <p:nvSpPr>
          <p:cNvPr id="7" name="TextBox 6">
            <a:extLst>
              <a:ext uri="{FF2B5EF4-FFF2-40B4-BE49-F238E27FC236}">
                <a16:creationId xmlns:a16="http://schemas.microsoft.com/office/drawing/2014/main" id="{2A06CA89-5D45-46AC-9A16-6927028F38E9}"/>
              </a:ext>
            </a:extLst>
          </p:cNvPr>
          <p:cNvSpPr txBox="1"/>
          <p:nvPr/>
        </p:nvSpPr>
        <p:spPr>
          <a:xfrm>
            <a:off x="228600" y="5181600"/>
            <a:ext cx="8763000" cy="1477328"/>
          </a:xfrm>
          <a:prstGeom prst="rect">
            <a:avLst/>
          </a:prstGeom>
          <a:noFill/>
        </p:spPr>
        <p:txBody>
          <a:bodyPr wrap="square" rtlCol="0">
            <a:spAutoFit/>
          </a:bodyPr>
          <a:lstStyle/>
          <a:p>
            <a:pPr marL="342900" indent="-342900">
              <a:buAutoNum type="arabicPeriod"/>
            </a:pPr>
            <a:r>
              <a:rPr lang="en-US" dirty="0">
                <a:solidFill>
                  <a:srgbClr val="0070C0"/>
                </a:solidFill>
              </a:rPr>
              <a:t>Create Implementation Guides</a:t>
            </a:r>
          </a:p>
          <a:p>
            <a:pPr marL="342900" indent="-342900">
              <a:buAutoNum type="arabicPeriod"/>
            </a:pPr>
            <a:r>
              <a:rPr lang="en-US" dirty="0">
                <a:solidFill>
                  <a:srgbClr val="0070C0"/>
                </a:solidFill>
              </a:rPr>
              <a:t>Shared Implementation Guides</a:t>
            </a:r>
          </a:p>
          <a:p>
            <a:pPr marL="342900" indent="-342900">
              <a:buAutoNum type="arabicPeriod"/>
            </a:pPr>
            <a:r>
              <a:rPr lang="en-US" dirty="0">
                <a:solidFill>
                  <a:srgbClr val="0070C0"/>
                </a:solidFill>
              </a:rPr>
              <a:t>Clone pre-loaded “National Level” Implementation guides for localization</a:t>
            </a:r>
          </a:p>
          <a:p>
            <a:pPr marL="342900" indent="-342900">
              <a:buAutoNum type="arabicPeriod"/>
            </a:pPr>
            <a:r>
              <a:rPr lang="en-US" dirty="0">
                <a:solidFill>
                  <a:srgbClr val="0070C0"/>
                </a:solidFill>
              </a:rPr>
              <a:t>Export as XML, HTML, or WORD</a:t>
            </a:r>
          </a:p>
          <a:p>
            <a:pPr marL="342900" indent="-342900">
              <a:buAutoNum type="arabicPeriod"/>
            </a:pPr>
            <a:r>
              <a:rPr lang="en-US" dirty="0">
                <a:solidFill>
                  <a:srgbClr val="0070C0"/>
                </a:solidFill>
              </a:rPr>
              <a:t>Testing Tool built directly from XML and Test Framework (immediately)</a:t>
            </a:r>
          </a:p>
        </p:txBody>
      </p:sp>
    </p:spTree>
    <p:extLst>
      <p:ext uri="{BB962C8B-B14F-4D97-AF65-F5344CB8AC3E}">
        <p14:creationId xmlns:p14="http://schemas.microsoft.com/office/powerpoint/2010/main" val="17624051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3366B1-09C9-495E-84A7-361D5E69F309}"/>
              </a:ext>
            </a:extLst>
          </p:cNvPr>
          <p:cNvSpPr/>
          <p:nvPr/>
        </p:nvSpPr>
        <p:spPr>
          <a:xfrm>
            <a:off x="76200" y="76200"/>
            <a:ext cx="8991600" cy="6705600"/>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 name="TextBox 3">
            <a:extLst>
              <a:ext uri="{FF2B5EF4-FFF2-40B4-BE49-F238E27FC236}">
                <a16:creationId xmlns:a16="http://schemas.microsoft.com/office/drawing/2014/main" id="{55E34192-764F-4AC2-963B-B063D22E8A07}"/>
              </a:ext>
            </a:extLst>
          </p:cNvPr>
          <p:cNvSpPr txBox="1"/>
          <p:nvPr/>
        </p:nvSpPr>
        <p:spPr>
          <a:xfrm>
            <a:off x="76200" y="76200"/>
            <a:ext cx="8991600" cy="369332"/>
          </a:xfrm>
          <a:prstGeom prst="rect">
            <a:avLst/>
          </a:prstGeom>
          <a:noFill/>
        </p:spPr>
        <p:txBody>
          <a:bodyPr wrap="square" rtlCol="0">
            <a:spAutoFit/>
          </a:bodyPr>
          <a:lstStyle/>
          <a:p>
            <a:pPr algn="ctr"/>
            <a:r>
              <a:rPr lang="en-US" b="1" dirty="0">
                <a:solidFill>
                  <a:srgbClr val="002060"/>
                </a:solidFill>
              </a:rPr>
              <a:t>IGAMT: Narrative with Editing Capabilities</a:t>
            </a:r>
          </a:p>
        </p:txBody>
      </p:sp>
      <p:cxnSp>
        <p:nvCxnSpPr>
          <p:cNvPr id="6" name="Straight Connector 5">
            <a:extLst>
              <a:ext uri="{FF2B5EF4-FFF2-40B4-BE49-F238E27FC236}">
                <a16:creationId xmlns:a16="http://schemas.microsoft.com/office/drawing/2014/main" id="{A32F5F9C-086D-48A7-915C-D0017CC53B7F}"/>
              </a:ext>
            </a:extLst>
          </p:cNvPr>
          <p:cNvCxnSpPr/>
          <p:nvPr/>
        </p:nvCxnSpPr>
        <p:spPr>
          <a:xfrm>
            <a:off x="76200" y="445532"/>
            <a:ext cx="8991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0E509AF-0550-48BD-89FB-0BBCE6FA9413}"/>
              </a:ext>
            </a:extLst>
          </p:cNvPr>
          <p:cNvPicPr>
            <a:picLocks noChangeAspect="1"/>
          </p:cNvPicPr>
          <p:nvPr/>
        </p:nvPicPr>
        <p:blipFill>
          <a:blip r:embed="rId2"/>
          <a:stretch>
            <a:fillRect/>
          </a:stretch>
        </p:blipFill>
        <p:spPr>
          <a:xfrm>
            <a:off x="152400" y="609600"/>
            <a:ext cx="8839200" cy="6019799"/>
          </a:xfrm>
          <a:prstGeom prst="rect">
            <a:avLst/>
          </a:prstGeom>
        </p:spPr>
      </p:pic>
    </p:spTree>
    <p:extLst>
      <p:ext uri="{BB962C8B-B14F-4D97-AF65-F5344CB8AC3E}">
        <p14:creationId xmlns:p14="http://schemas.microsoft.com/office/powerpoint/2010/main" val="3030469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Failure happens when:</a:t>
            </a:r>
          </a:p>
        </p:txBody>
      </p:sp>
      <p:sp>
        <p:nvSpPr>
          <p:cNvPr id="8195" name="Rectangle 3"/>
          <p:cNvSpPr>
            <a:spLocks noGrp="1" noChangeArrowheads="1"/>
          </p:cNvSpPr>
          <p:nvPr>
            <p:ph idx="1"/>
          </p:nvPr>
        </p:nvSpPr>
        <p:spPr>
          <a:xfrm>
            <a:off x="381000" y="1752600"/>
            <a:ext cx="8382000" cy="4724400"/>
          </a:xfrm>
        </p:spPr>
        <p:txBody>
          <a:bodyPr>
            <a:normAutofit/>
          </a:bodyPr>
          <a:lstStyle/>
          <a:p>
            <a:r>
              <a:rPr lang="en-US" dirty="0"/>
              <a:t>One or more components are omitted or are not sufficient</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7</a:t>
            </a:fld>
            <a:endParaRPr lang="en-US" dirty="0"/>
          </a:p>
        </p:txBody>
      </p:sp>
      <p:graphicFrame>
        <p:nvGraphicFramePr>
          <p:cNvPr id="6" name="Diagram 5"/>
          <p:cNvGraphicFramePr/>
          <p:nvPr>
            <p:extLst>
              <p:ext uri="{D42A27DB-BD31-4B8C-83A1-F6EECF244321}">
                <p14:modId xmlns:p14="http://schemas.microsoft.com/office/powerpoint/2010/main" val="2243707890"/>
              </p:ext>
            </p:extLst>
          </p:nvPr>
        </p:nvGraphicFramePr>
        <p:xfrm>
          <a:off x="683866" y="3123650"/>
          <a:ext cx="3278533" cy="2678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5136097" y="3123651"/>
            <a:ext cx="2560103" cy="2591350"/>
            <a:chOff x="6005134" y="3733800"/>
            <a:chExt cx="1969236" cy="2071141"/>
          </a:xfrm>
        </p:grpSpPr>
        <p:grpSp>
          <p:nvGrpSpPr>
            <p:cNvPr id="15" name="Group 14"/>
            <p:cNvGrpSpPr/>
            <p:nvPr/>
          </p:nvGrpSpPr>
          <p:grpSpPr>
            <a:xfrm rot="3688557">
              <a:off x="5962455" y="3793027"/>
              <a:ext cx="2071141" cy="1952688"/>
              <a:chOff x="4253459" y="886190"/>
              <a:chExt cx="2071141" cy="1952688"/>
            </a:xfrm>
          </p:grpSpPr>
          <p:pic>
            <p:nvPicPr>
              <p:cNvPr id="17" name="Picture 16"/>
              <p:cNvPicPr>
                <a:picLocks noChangeAspect="1"/>
              </p:cNvPicPr>
              <p:nvPr/>
            </p:nvPicPr>
            <p:blipFill>
              <a:blip r:embed="rId8"/>
              <a:stretch>
                <a:fillRect/>
              </a:stretch>
            </p:blipFill>
            <p:spPr>
              <a:xfrm rot="958501">
                <a:off x="4253459" y="886190"/>
                <a:ext cx="2071141" cy="1700515"/>
              </a:xfrm>
              <a:prstGeom prst="rect">
                <a:avLst/>
              </a:prstGeom>
            </p:spPr>
          </p:pic>
          <p:sp>
            <p:nvSpPr>
              <p:cNvPr id="18" name="TextBox 17"/>
              <p:cNvSpPr txBox="1"/>
              <p:nvPr/>
            </p:nvSpPr>
            <p:spPr>
              <a:xfrm rot="18068512">
                <a:off x="4080471" y="1755391"/>
                <a:ext cx="1038552"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ysClr val="windowText" lastClr="000000"/>
                    </a:solidFill>
                    <a:effectLst/>
                    <a:uLnTx/>
                    <a:uFillTx/>
                  </a:rPr>
                  <a:t>Implementation</a:t>
                </a:r>
              </a:p>
            </p:txBody>
          </p:sp>
          <p:sp>
            <p:nvSpPr>
              <p:cNvPr id="19" name="TextBox 18"/>
              <p:cNvSpPr txBox="1"/>
              <p:nvPr/>
            </p:nvSpPr>
            <p:spPr>
              <a:xfrm rot="17158501">
                <a:off x="4810517" y="1783095"/>
                <a:ext cx="842208"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ysClr val="windowText" lastClr="000000"/>
                    </a:solidFill>
                    <a:effectLst/>
                    <a:uLnTx/>
                    <a:uFillTx/>
                  </a:rPr>
                  <a:t>Well-defined Standards</a:t>
                </a:r>
              </a:p>
            </p:txBody>
          </p:sp>
          <p:sp>
            <p:nvSpPr>
              <p:cNvPr id="20" name="TextBox 19"/>
              <p:cNvSpPr txBox="1"/>
              <p:nvPr/>
            </p:nvSpPr>
            <p:spPr>
              <a:xfrm rot="5382101">
                <a:off x="5363197" y="1957707"/>
                <a:ext cx="878241"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ysClr val="windowText" lastClr="000000"/>
                    </a:solidFill>
                    <a:effectLst/>
                    <a:uLnTx/>
                    <a:uFillTx/>
                  </a:rPr>
                  <a:t>Conformance Testing</a:t>
                </a:r>
              </a:p>
            </p:txBody>
          </p:sp>
          <p:sp>
            <p:nvSpPr>
              <p:cNvPr id="21" name="TextBox 20"/>
              <p:cNvSpPr txBox="1"/>
              <p:nvPr/>
            </p:nvSpPr>
            <p:spPr>
              <a:xfrm>
                <a:off x="4694856" y="899620"/>
                <a:ext cx="53823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rPr>
                  <a:t>HIT</a:t>
                </a:r>
              </a:p>
            </p:txBody>
          </p:sp>
          <p:sp>
            <p:nvSpPr>
              <p:cNvPr id="22" name="Rectangle 21"/>
              <p:cNvSpPr/>
              <p:nvPr/>
            </p:nvSpPr>
            <p:spPr>
              <a:xfrm>
                <a:off x="5630756" y="1708452"/>
                <a:ext cx="343123" cy="1130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 name="TextBox 22"/>
              <p:cNvSpPr txBox="1"/>
              <p:nvPr/>
            </p:nvSpPr>
            <p:spPr>
              <a:xfrm rot="958501">
                <a:off x="4967643" y="1103466"/>
                <a:ext cx="527954"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rPr>
                  <a:t>Inter</a:t>
                </a:r>
              </a:p>
            </p:txBody>
          </p:sp>
          <p:sp>
            <p:nvSpPr>
              <p:cNvPr id="24" name="TextBox 23"/>
              <p:cNvSpPr txBox="1"/>
              <p:nvPr/>
            </p:nvSpPr>
            <p:spPr>
              <a:xfrm rot="168903">
                <a:off x="5487036" y="1215860"/>
                <a:ext cx="534194"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rPr>
                  <a:t>oper</a:t>
                </a:r>
              </a:p>
            </p:txBody>
          </p:sp>
          <p:sp>
            <p:nvSpPr>
              <p:cNvPr id="25" name="TextBox 24"/>
              <p:cNvSpPr txBox="1"/>
              <p:nvPr/>
            </p:nvSpPr>
            <p:spPr>
              <a:xfrm rot="958501">
                <a:off x="5191394" y="978466"/>
                <a:ext cx="651576"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rPr>
                  <a:t>ability</a:t>
                </a:r>
              </a:p>
            </p:txBody>
          </p:sp>
        </p:grpSp>
        <p:pic>
          <p:nvPicPr>
            <p:cNvPr id="16" name="Picture 15"/>
            <p:cNvPicPr>
              <a:picLocks noChangeAspect="1"/>
            </p:cNvPicPr>
            <p:nvPr/>
          </p:nvPicPr>
          <p:blipFill>
            <a:blip r:embed="rId9"/>
            <a:stretch>
              <a:fillRect/>
            </a:stretch>
          </p:blipFill>
          <p:spPr>
            <a:xfrm rot="17375679">
              <a:off x="6390896" y="4739067"/>
              <a:ext cx="295275" cy="1066800"/>
            </a:xfrm>
            <a:prstGeom prst="rect">
              <a:avLst/>
            </a:prstGeom>
          </p:spPr>
        </p:pic>
      </p:grpSp>
      <p:sp>
        <p:nvSpPr>
          <p:cNvPr id="2" name="TextBox 1"/>
          <p:cNvSpPr txBox="1"/>
          <p:nvPr/>
        </p:nvSpPr>
        <p:spPr>
          <a:xfrm>
            <a:off x="2819400" y="4528185"/>
            <a:ext cx="1005403" cy="1569660"/>
          </a:xfrm>
          <a:prstGeom prst="rect">
            <a:avLst/>
          </a:prstGeom>
          <a:noFill/>
        </p:spPr>
        <p:txBody>
          <a:bodyPr wrap="none" rtlCol="0">
            <a:spAutoFit/>
          </a:bodyPr>
          <a:lstStyle/>
          <a:p>
            <a:r>
              <a:rPr lang="en-US" sz="9600" dirty="0">
                <a:solidFill>
                  <a:srgbClr val="FF0000"/>
                </a:solidFill>
              </a:rPr>
              <a:t>X</a:t>
            </a:r>
          </a:p>
        </p:txBody>
      </p:sp>
    </p:spTree>
    <p:extLst>
      <p:ext uri="{BB962C8B-B14F-4D97-AF65-F5344CB8AC3E}">
        <p14:creationId xmlns:p14="http://schemas.microsoft.com/office/powerpoint/2010/main" val="26720215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3366B1-09C9-495E-84A7-361D5E69F309}"/>
              </a:ext>
            </a:extLst>
          </p:cNvPr>
          <p:cNvSpPr/>
          <p:nvPr/>
        </p:nvSpPr>
        <p:spPr>
          <a:xfrm>
            <a:off x="76200" y="76200"/>
            <a:ext cx="8991600" cy="6705600"/>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 name="TextBox 3">
            <a:extLst>
              <a:ext uri="{FF2B5EF4-FFF2-40B4-BE49-F238E27FC236}">
                <a16:creationId xmlns:a16="http://schemas.microsoft.com/office/drawing/2014/main" id="{55E34192-764F-4AC2-963B-B063D22E8A07}"/>
              </a:ext>
            </a:extLst>
          </p:cNvPr>
          <p:cNvSpPr txBox="1"/>
          <p:nvPr/>
        </p:nvSpPr>
        <p:spPr>
          <a:xfrm>
            <a:off x="76200" y="76200"/>
            <a:ext cx="8991600" cy="369332"/>
          </a:xfrm>
          <a:prstGeom prst="rect">
            <a:avLst/>
          </a:prstGeom>
          <a:noFill/>
        </p:spPr>
        <p:txBody>
          <a:bodyPr wrap="square" rtlCol="0">
            <a:spAutoFit/>
          </a:bodyPr>
          <a:lstStyle/>
          <a:p>
            <a:pPr algn="ctr"/>
            <a:r>
              <a:rPr lang="en-US" b="1" dirty="0">
                <a:solidFill>
                  <a:srgbClr val="002060"/>
                </a:solidFill>
              </a:rPr>
              <a:t>IGAMT: Table of Contents</a:t>
            </a:r>
          </a:p>
        </p:txBody>
      </p:sp>
      <p:cxnSp>
        <p:nvCxnSpPr>
          <p:cNvPr id="6" name="Straight Connector 5">
            <a:extLst>
              <a:ext uri="{FF2B5EF4-FFF2-40B4-BE49-F238E27FC236}">
                <a16:creationId xmlns:a16="http://schemas.microsoft.com/office/drawing/2014/main" id="{A32F5F9C-086D-48A7-915C-D0017CC53B7F}"/>
              </a:ext>
            </a:extLst>
          </p:cNvPr>
          <p:cNvCxnSpPr/>
          <p:nvPr/>
        </p:nvCxnSpPr>
        <p:spPr>
          <a:xfrm>
            <a:off x="76200" y="445532"/>
            <a:ext cx="8991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DD14731-2066-4E77-8F2E-01F2A6A77DAE}"/>
              </a:ext>
            </a:extLst>
          </p:cNvPr>
          <p:cNvPicPr>
            <a:picLocks noChangeAspect="1"/>
          </p:cNvPicPr>
          <p:nvPr/>
        </p:nvPicPr>
        <p:blipFill>
          <a:blip r:embed="rId3"/>
          <a:stretch>
            <a:fillRect/>
          </a:stretch>
        </p:blipFill>
        <p:spPr>
          <a:xfrm>
            <a:off x="159219" y="762000"/>
            <a:ext cx="2819400" cy="5943599"/>
          </a:xfrm>
          <a:prstGeom prst="rect">
            <a:avLst/>
          </a:prstGeom>
          <a:ln>
            <a:solidFill>
              <a:schemeClr val="accent1"/>
            </a:solidFill>
          </a:ln>
        </p:spPr>
      </p:pic>
      <p:pic>
        <p:nvPicPr>
          <p:cNvPr id="7" name="Picture 6">
            <a:extLst>
              <a:ext uri="{FF2B5EF4-FFF2-40B4-BE49-F238E27FC236}">
                <a16:creationId xmlns:a16="http://schemas.microsoft.com/office/drawing/2014/main" id="{6CE8DD82-FD03-4A7C-9C2A-4D8C22F9BFD3}"/>
              </a:ext>
            </a:extLst>
          </p:cNvPr>
          <p:cNvPicPr>
            <a:picLocks noChangeAspect="1"/>
          </p:cNvPicPr>
          <p:nvPr/>
        </p:nvPicPr>
        <p:blipFill>
          <a:blip r:embed="rId4"/>
          <a:stretch>
            <a:fillRect/>
          </a:stretch>
        </p:blipFill>
        <p:spPr>
          <a:xfrm>
            <a:off x="3009451" y="758792"/>
            <a:ext cx="2736174" cy="5939582"/>
          </a:xfrm>
          <a:prstGeom prst="rect">
            <a:avLst/>
          </a:prstGeom>
          <a:ln>
            <a:solidFill>
              <a:schemeClr val="accent1"/>
            </a:solidFill>
          </a:ln>
        </p:spPr>
      </p:pic>
      <p:pic>
        <p:nvPicPr>
          <p:cNvPr id="8" name="Picture 7">
            <a:extLst>
              <a:ext uri="{FF2B5EF4-FFF2-40B4-BE49-F238E27FC236}">
                <a16:creationId xmlns:a16="http://schemas.microsoft.com/office/drawing/2014/main" id="{13D8C191-A0DA-4926-9630-2FE9AC4A51B1}"/>
              </a:ext>
            </a:extLst>
          </p:cNvPr>
          <p:cNvPicPr>
            <a:picLocks noChangeAspect="1"/>
          </p:cNvPicPr>
          <p:nvPr/>
        </p:nvPicPr>
        <p:blipFill>
          <a:blip r:embed="rId5"/>
          <a:stretch>
            <a:fillRect/>
          </a:stretch>
        </p:blipFill>
        <p:spPr>
          <a:xfrm>
            <a:off x="5825436" y="762000"/>
            <a:ext cx="2997167" cy="3208421"/>
          </a:xfrm>
          <a:prstGeom prst="rect">
            <a:avLst/>
          </a:prstGeom>
          <a:ln>
            <a:solidFill>
              <a:schemeClr val="accent1"/>
            </a:solidFill>
          </a:ln>
        </p:spPr>
      </p:pic>
      <p:pic>
        <p:nvPicPr>
          <p:cNvPr id="9" name="Picture 8">
            <a:extLst>
              <a:ext uri="{FF2B5EF4-FFF2-40B4-BE49-F238E27FC236}">
                <a16:creationId xmlns:a16="http://schemas.microsoft.com/office/drawing/2014/main" id="{8F91D64D-4EB0-4C41-A34A-F929ABFFBEE2}"/>
              </a:ext>
            </a:extLst>
          </p:cNvPr>
          <p:cNvPicPr>
            <a:picLocks noChangeAspect="1"/>
          </p:cNvPicPr>
          <p:nvPr/>
        </p:nvPicPr>
        <p:blipFill>
          <a:blip r:embed="rId6"/>
          <a:stretch>
            <a:fillRect/>
          </a:stretch>
        </p:blipFill>
        <p:spPr>
          <a:xfrm>
            <a:off x="5822228" y="3536073"/>
            <a:ext cx="3000375" cy="1590675"/>
          </a:xfrm>
          <a:prstGeom prst="rect">
            <a:avLst/>
          </a:prstGeom>
          <a:ln>
            <a:solidFill>
              <a:schemeClr val="accent1"/>
            </a:solidFill>
          </a:ln>
        </p:spPr>
      </p:pic>
      <p:pic>
        <p:nvPicPr>
          <p:cNvPr id="10" name="Picture 9">
            <a:extLst>
              <a:ext uri="{FF2B5EF4-FFF2-40B4-BE49-F238E27FC236}">
                <a16:creationId xmlns:a16="http://schemas.microsoft.com/office/drawing/2014/main" id="{CBE206F7-D2DE-42FE-A3F6-F576A1C869C4}"/>
              </a:ext>
            </a:extLst>
          </p:cNvPr>
          <p:cNvPicPr>
            <a:picLocks noChangeAspect="1"/>
          </p:cNvPicPr>
          <p:nvPr/>
        </p:nvPicPr>
        <p:blipFill>
          <a:blip r:embed="rId7"/>
          <a:stretch>
            <a:fillRect/>
          </a:stretch>
        </p:blipFill>
        <p:spPr>
          <a:xfrm>
            <a:off x="5822228" y="5126749"/>
            <a:ext cx="3000375" cy="1571625"/>
          </a:xfrm>
          <a:prstGeom prst="rect">
            <a:avLst/>
          </a:prstGeom>
          <a:ln>
            <a:solidFill>
              <a:schemeClr val="accent1"/>
            </a:solidFill>
          </a:ln>
        </p:spPr>
      </p:pic>
      <p:sp>
        <p:nvSpPr>
          <p:cNvPr id="11" name="TextBox 10">
            <a:extLst>
              <a:ext uri="{FF2B5EF4-FFF2-40B4-BE49-F238E27FC236}">
                <a16:creationId xmlns:a16="http://schemas.microsoft.com/office/drawing/2014/main" id="{6B6A228A-183F-4CAF-B3C7-E72E0A9D9D26}"/>
              </a:ext>
            </a:extLst>
          </p:cNvPr>
          <p:cNvSpPr txBox="1"/>
          <p:nvPr/>
        </p:nvSpPr>
        <p:spPr>
          <a:xfrm>
            <a:off x="888334" y="445532"/>
            <a:ext cx="1447800" cy="369332"/>
          </a:xfrm>
          <a:prstGeom prst="rect">
            <a:avLst/>
          </a:prstGeom>
          <a:noFill/>
        </p:spPr>
        <p:txBody>
          <a:bodyPr wrap="square" rtlCol="0">
            <a:spAutoFit/>
          </a:bodyPr>
          <a:lstStyle/>
          <a:p>
            <a:r>
              <a:rPr lang="en-US" dirty="0">
                <a:solidFill>
                  <a:srgbClr val="0070C0"/>
                </a:solidFill>
              </a:rPr>
              <a:t>Narrative </a:t>
            </a:r>
          </a:p>
        </p:txBody>
      </p:sp>
      <p:sp>
        <p:nvSpPr>
          <p:cNvPr id="12" name="TextBox 11">
            <a:extLst>
              <a:ext uri="{FF2B5EF4-FFF2-40B4-BE49-F238E27FC236}">
                <a16:creationId xmlns:a16="http://schemas.microsoft.com/office/drawing/2014/main" id="{69AC1F7B-6ED7-4B7C-A8BD-FA92184B36CD}"/>
              </a:ext>
            </a:extLst>
          </p:cNvPr>
          <p:cNvSpPr txBox="1"/>
          <p:nvPr/>
        </p:nvSpPr>
        <p:spPr>
          <a:xfrm>
            <a:off x="2978412" y="445532"/>
            <a:ext cx="2819400" cy="369332"/>
          </a:xfrm>
          <a:prstGeom prst="rect">
            <a:avLst/>
          </a:prstGeom>
          <a:noFill/>
        </p:spPr>
        <p:txBody>
          <a:bodyPr wrap="square" rtlCol="0">
            <a:spAutoFit/>
          </a:bodyPr>
          <a:lstStyle/>
          <a:p>
            <a:pPr algn="ctr"/>
            <a:r>
              <a:rPr lang="en-US" dirty="0">
                <a:solidFill>
                  <a:srgbClr val="0070C0"/>
                </a:solidFill>
              </a:rPr>
              <a:t>Profiles and Segments </a:t>
            </a:r>
          </a:p>
        </p:txBody>
      </p:sp>
      <p:sp>
        <p:nvSpPr>
          <p:cNvPr id="13" name="TextBox 12">
            <a:extLst>
              <a:ext uri="{FF2B5EF4-FFF2-40B4-BE49-F238E27FC236}">
                <a16:creationId xmlns:a16="http://schemas.microsoft.com/office/drawing/2014/main" id="{16771CFA-EF06-4E29-88CF-53B59AF7A2B0}"/>
              </a:ext>
            </a:extLst>
          </p:cNvPr>
          <p:cNvSpPr txBox="1"/>
          <p:nvPr/>
        </p:nvSpPr>
        <p:spPr>
          <a:xfrm>
            <a:off x="5734395" y="426280"/>
            <a:ext cx="3088207" cy="369332"/>
          </a:xfrm>
          <a:prstGeom prst="rect">
            <a:avLst/>
          </a:prstGeom>
          <a:noFill/>
        </p:spPr>
        <p:txBody>
          <a:bodyPr wrap="square" rtlCol="0">
            <a:spAutoFit/>
          </a:bodyPr>
          <a:lstStyle/>
          <a:p>
            <a:pPr algn="ctr"/>
            <a:r>
              <a:rPr lang="en-US" dirty="0">
                <a:solidFill>
                  <a:srgbClr val="0070C0"/>
                </a:solidFill>
              </a:rPr>
              <a:t>Data Types </a:t>
            </a:r>
          </a:p>
        </p:txBody>
      </p:sp>
      <p:sp>
        <p:nvSpPr>
          <p:cNvPr id="14" name="TextBox 13">
            <a:extLst>
              <a:ext uri="{FF2B5EF4-FFF2-40B4-BE49-F238E27FC236}">
                <a16:creationId xmlns:a16="http://schemas.microsoft.com/office/drawing/2014/main" id="{1A030C70-BCFF-43B4-BB5D-134FE8F8D61C}"/>
              </a:ext>
            </a:extLst>
          </p:cNvPr>
          <p:cNvSpPr txBox="1"/>
          <p:nvPr/>
        </p:nvSpPr>
        <p:spPr>
          <a:xfrm>
            <a:off x="7128839" y="3437821"/>
            <a:ext cx="1318175" cy="369332"/>
          </a:xfrm>
          <a:prstGeom prst="rect">
            <a:avLst/>
          </a:prstGeom>
          <a:noFill/>
        </p:spPr>
        <p:txBody>
          <a:bodyPr wrap="square" rtlCol="0">
            <a:spAutoFit/>
          </a:bodyPr>
          <a:lstStyle/>
          <a:p>
            <a:r>
              <a:rPr lang="en-US" dirty="0">
                <a:solidFill>
                  <a:srgbClr val="0070C0"/>
                </a:solidFill>
              </a:rPr>
              <a:t>Value Sets </a:t>
            </a:r>
          </a:p>
        </p:txBody>
      </p:sp>
    </p:spTree>
    <p:extLst>
      <p:ext uri="{BB962C8B-B14F-4D97-AF65-F5344CB8AC3E}">
        <p14:creationId xmlns:p14="http://schemas.microsoft.com/office/powerpoint/2010/main" val="26110217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3366B1-09C9-495E-84A7-361D5E69F309}"/>
              </a:ext>
            </a:extLst>
          </p:cNvPr>
          <p:cNvSpPr/>
          <p:nvPr/>
        </p:nvSpPr>
        <p:spPr>
          <a:xfrm>
            <a:off x="76200" y="76200"/>
            <a:ext cx="8991600" cy="6705600"/>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 name="TextBox 3">
            <a:extLst>
              <a:ext uri="{FF2B5EF4-FFF2-40B4-BE49-F238E27FC236}">
                <a16:creationId xmlns:a16="http://schemas.microsoft.com/office/drawing/2014/main" id="{55E34192-764F-4AC2-963B-B063D22E8A07}"/>
              </a:ext>
            </a:extLst>
          </p:cNvPr>
          <p:cNvSpPr txBox="1"/>
          <p:nvPr/>
        </p:nvSpPr>
        <p:spPr>
          <a:xfrm>
            <a:off x="76200" y="76200"/>
            <a:ext cx="8991600" cy="369332"/>
          </a:xfrm>
          <a:prstGeom prst="rect">
            <a:avLst/>
          </a:prstGeom>
          <a:noFill/>
        </p:spPr>
        <p:txBody>
          <a:bodyPr wrap="square" rtlCol="0">
            <a:spAutoFit/>
          </a:bodyPr>
          <a:lstStyle/>
          <a:p>
            <a:pPr algn="ctr"/>
            <a:r>
              <a:rPr lang="en-US" b="1" dirty="0">
                <a:solidFill>
                  <a:srgbClr val="002060"/>
                </a:solidFill>
              </a:rPr>
              <a:t>Message Level Profiling</a:t>
            </a:r>
          </a:p>
        </p:txBody>
      </p:sp>
      <p:cxnSp>
        <p:nvCxnSpPr>
          <p:cNvPr id="6" name="Straight Connector 5">
            <a:extLst>
              <a:ext uri="{FF2B5EF4-FFF2-40B4-BE49-F238E27FC236}">
                <a16:creationId xmlns:a16="http://schemas.microsoft.com/office/drawing/2014/main" id="{A32F5F9C-086D-48A7-915C-D0017CC53B7F}"/>
              </a:ext>
            </a:extLst>
          </p:cNvPr>
          <p:cNvCxnSpPr/>
          <p:nvPr/>
        </p:nvCxnSpPr>
        <p:spPr>
          <a:xfrm>
            <a:off x="76200" y="445532"/>
            <a:ext cx="8991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D72B85C-FB98-4E28-8FB2-901B22182EE6}"/>
              </a:ext>
            </a:extLst>
          </p:cNvPr>
          <p:cNvPicPr>
            <a:picLocks noChangeAspect="1"/>
          </p:cNvPicPr>
          <p:nvPr/>
        </p:nvPicPr>
        <p:blipFill>
          <a:blip r:embed="rId2"/>
          <a:stretch>
            <a:fillRect/>
          </a:stretch>
        </p:blipFill>
        <p:spPr>
          <a:xfrm>
            <a:off x="200477" y="609601"/>
            <a:ext cx="8743045" cy="5943597"/>
          </a:xfrm>
          <a:prstGeom prst="rect">
            <a:avLst/>
          </a:prstGeom>
        </p:spPr>
      </p:pic>
    </p:spTree>
    <p:extLst>
      <p:ext uri="{BB962C8B-B14F-4D97-AF65-F5344CB8AC3E}">
        <p14:creationId xmlns:p14="http://schemas.microsoft.com/office/powerpoint/2010/main" val="28605694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3366B1-09C9-495E-84A7-361D5E69F309}"/>
              </a:ext>
            </a:extLst>
          </p:cNvPr>
          <p:cNvSpPr/>
          <p:nvPr/>
        </p:nvSpPr>
        <p:spPr>
          <a:xfrm>
            <a:off x="76200" y="76200"/>
            <a:ext cx="8991600" cy="6705600"/>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 name="TextBox 3">
            <a:extLst>
              <a:ext uri="{FF2B5EF4-FFF2-40B4-BE49-F238E27FC236}">
                <a16:creationId xmlns:a16="http://schemas.microsoft.com/office/drawing/2014/main" id="{55E34192-764F-4AC2-963B-B063D22E8A07}"/>
              </a:ext>
            </a:extLst>
          </p:cNvPr>
          <p:cNvSpPr txBox="1"/>
          <p:nvPr/>
        </p:nvSpPr>
        <p:spPr>
          <a:xfrm>
            <a:off x="76200" y="76200"/>
            <a:ext cx="8991600" cy="369332"/>
          </a:xfrm>
          <a:prstGeom prst="rect">
            <a:avLst/>
          </a:prstGeom>
          <a:noFill/>
        </p:spPr>
        <p:txBody>
          <a:bodyPr wrap="square" rtlCol="0">
            <a:spAutoFit/>
          </a:bodyPr>
          <a:lstStyle/>
          <a:p>
            <a:pPr algn="ctr"/>
            <a:r>
              <a:rPr lang="en-US" b="1" dirty="0">
                <a:solidFill>
                  <a:srgbClr val="002060"/>
                </a:solidFill>
              </a:rPr>
              <a:t>Segment Profiling</a:t>
            </a:r>
          </a:p>
        </p:txBody>
      </p:sp>
      <p:cxnSp>
        <p:nvCxnSpPr>
          <p:cNvPr id="6" name="Straight Connector 5">
            <a:extLst>
              <a:ext uri="{FF2B5EF4-FFF2-40B4-BE49-F238E27FC236}">
                <a16:creationId xmlns:a16="http://schemas.microsoft.com/office/drawing/2014/main" id="{A32F5F9C-086D-48A7-915C-D0017CC53B7F}"/>
              </a:ext>
            </a:extLst>
          </p:cNvPr>
          <p:cNvCxnSpPr/>
          <p:nvPr/>
        </p:nvCxnSpPr>
        <p:spPr>
          <a:xfrm>
            <a:off x="76200" y="445532"/>
            <a:ext cx="8991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12EA2E7-604C-4F88-973F-95A13C731DE7}"/>
              </a:ext>
            </a:extLst>
          </p:cNvPr>
          <p:cNvPicPr>
            <a:picLocks noChangeAspect="1"/>
          </p:cNvPicPr>
          <p:nvPr/>
        </p:nvPicPr>
        <p:blipFill>
          <a:blip r:embed="rId2"/>
          <a:stretch>
            <a:fillRect/>
          </a:stretch>
        </p:blipFill>
        <p:spPr>
          <a:xfrm>
            <a:off x="176981" y="570700"/>
            <a:ext cx="8790038" cy="5982483"/>
          </a:xfrm>
          <a:prstGeom prst="rect">
            <a:avLst/>
          </a:prstGeom>
        </p:spPr>
      </p:pic>
    </p:spTree>
    <p:extLst>
      <p:ext uri="{BB962C8B-B14F-4D97-AF65-F5344CB8AC3E}">
        <p14:creationId xmlns:p14="http://schemas.microsoft.com/office/powerpoint/2010/main" val="9887655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3366B1-09C9-495E-84A7-361D5E69F309}"/>
              </a:ext>
            </a:extLst>
          </p:cNvPr>
          <p:cNvSpPr/>
          <p:nvPr/>
        </p:nvSpPr>
        <p:spPr>
          <a:xfrm>
            <a:off x="76200" y="76200"/>
            <a:ext cx="8991600" cy="6705600"/>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 name="TextBox 3">
            <a:extLst>
              <a:ext uri="{FF2B5EF4-FFF2-40B4-BE49-F238E27FC236}">
                <a16:creationId xmlns:a16="http://schemas.microsoft.com/office/drawing/2014/main" id="{55E34192-764F-4AC2-963B-B063D22E8A07}"/>
              </a:ext>
            </a:extLst>
          </p:cNvPr>
          <p:cNvSpPr txBox="1"/>
          <p:nvPr/>
        </p:nvSpPr>
        <p:spPr>
          <a:xfrm>
            <a:off x="76200" y="76200"/>
            <a:ext cx="8991600" cy="369332"/>
          </a:xfrm>
          <a:prstGeom prst="rect">
            <a:avLst/>
          </a:prstGeom>
          <a:noFill/>
        </p:spPr>
        <p:txBody>
          <a:bodyPr wrap="square" rtlCol="0">
            <a:spAutoFit/>
          </a:bodyPr>
          <a:lstStyle/>
          <a:p>
            <a:pPr algn="ctr"/>
            <a:r>
              <a:rPr lang="en-US" b="1" dirty="0">
                <a:solidFill>
                  <a:srgbClr val="002060"/>
                </a:solidFill>
              </a:rPr>
              <a:t>Data Type Flavor</a:t>
            </a:r>
          </a:p>
        </p:txBody>
      </p:sp>
      <p:cxnSp>
        <p:nvCxnSpPr>
          <p:cNvPr id="6" name="Straight Connector 5">
            <a:extLst>
              <a:ext uri="{FF2B5EF4-FFF2-40B4-BE49-F238E27FC236}">
                <a16:creationId xmlns:a16="http://schemas.microsoft.com/office/drawing/2014/main" id="{A32F5F9C-086D-48A7-915C-D0017CC53B7F}"/>
              </a:ext>
            </a:extLst>
          </p:cNvPr>
          <p:cNvCxnSpPr/>
          <p:nvPr/>
        </p:nvCxnSpPr>
        <p:spPr>
          <a:xfrm>
            <a:off x="76200" y="445532"/>
            <a:ext cx="8991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931764A-DDB9-4E64-A012-601BF8D19BC8}"/>
              </a:ext>
            </a:extLst>
          </p:cNvPr>
          <p:cNvSpPr txBox="1"/>
          <p:nvPr/>
        </p:nvSpPr>
        <p:spPr>
          <a:xfrm>
            <a:off x="152400" y="461574"/>
            <a:ext cx="8763000" cy="369332"/>
          </a:xfrm>
          <a:prstGeom prst="rect">
            <a:avLst/>
          </a:prstGeom>
          <a:noFill/>
        </p:spPr>
        <p:txBody>
          <a:bodyPr wrap="square" rtlCol="0">
            <a:spAutoFit/>
          </a:bodyPr>
          <a:lstStyle/>
          <a:p>
            <a:r>
              <a:rPr lang="en-US" dirty="0">
                <a:solidFill>
                  <a:srgbClr val="0070C0"/>
                </a:solidFill>
              </a:rPr>
              <a:t>1. Clone and constrain (Create CE_CN01 Data Type Flavor) </a:t>
            </a:r>
          </a:p>
        </p:txBody>
      </p:sp>
      <p:pic>
        <p:nvPicPr>
          <p:cNvPr id="2" name="Picture 1">
            <a:extLst>
              <a:ext uri="{FF2B5EF4-FFF2-40B4-BE49-F238E27FC236}">
                <a16:creationId xmlns:a16="http://schemas.microsoft.com/office/drawing/2014/main" id="{F2EE71F5-E400-4D7F-BD19-20E23A737CE2}"/>
              </a:ext>
            </a:extLst>
          </p:cNvPr>
          <p:cNvPicPr>
            <a:picLocks noChangeAspect="1"/>
          </p:cNvPicPr>
          <p:nvPr/>
        </p:nvPicPr>
        <p:blipFill>
          <a:blip r:embed="rId2"/>
          <a:stretch>
            <a:fillRect/>
          </a:stretch>
        </p:blipFill>
        <p:spPr>
          <a:xfrm>
            <a:off x="228600" y="914399"/>
            <a:ext cx="8686800" cy="3200381"/>
          </a:xfrm>
          <a:prstGeom prst="rect">
            <a:avLst/>
          </a:prstGeom>
          <a:ln>
            <a:solidFill>
              <a:schemeClr val="accent1"/>
            </a:solidFill>
          </a:ln>
        </p:spPr>
      </p:pic>
      <p:sp>
        <p:nvSpPr>
          <p:cNvPr id="10" name="TextBox 9">
            <a:extLst>
              <a:ext uri="{FF2B5EF4-FFF2-40B4-BE49-F238E27FC236}">
                <a16:creationId xmlns:a16="http://schemas.microsoft.com/office/drawing/2014/main" id="{AE778B8D-3060-4CF7-9C97-A13AAD2EBD38}"/>
              </a:ext>
            </a:extLst>
          </p:cNvPr>
          <p:cNvSpPr txBox="1"/>
          <p:nvPr/>
        </p:nvSpPr>
        <p:spPr>
          <a:xfrm>
            <a:off x="152400" y="4343400"/>
            <a:ext cx="8763000" cy="369332"/>
          </a:xfrm>
          <a:prstGeom prst="rect">
            <a:avLst/>
          </a:prstGeom>
          <a:noFill/>
        </p:spPr>
        <p:txBody>
          <a:bodyPr wrap="square" rtlCol="0">
            <a:spAutoFit/>
          </a:bodyPr>
          <a:lstStyle/>
          <a:p>
            <a:r>
              <a:rPr lang="en-US" dirty="0">
                <a:solidFill>
                  <a:srgbClr val="0070C0"/>
                </a:solidFill>
              </a:rPr>
              <a:t>2. Bind to element (Bind to OBX-3 Field)</a:t>
            </a:r>
          </a:p>
        </p:txBody>
      </p:sp>
      <p:pic>
        <p:nvPicPr>
          <p:cNvPr id="7" name="Picture 6">
            <a:extLst>
              <a:ext uri="{FF2B5EF4-FFF2-40B4-BE49-F238E27FC236}">
                <a16:creationId xmlns:a16="http://schemas.microsoft.com/office/drawing/2014/main" id="{D86C0ED9-A7D0-44EC-B71F-8685E33A5E8F}"/>
              </a:ext>
            </a:extLst>
          </p:cNvPr>
          <p:cNvPicPr>
            <a:picLocks noChangeAspect="1"/>
          </p:cNvPicPr>
          <p:nvPr/>
        </p:nvPicPr>
        <p:blipFill>
          <a:blip r:embed="rId3"/>
          <a:stretch>
            <a:fillRect/>
          </a:stretch>
        </p:blipFill>
        <p:spPr>
          <a:xfrm>
            <a:off x="228600" y="4778050"/>
            <a:ext cx="8686800" cy="1901536"/>
          </a:xfrm>
          <a:prstGeom prst="rect">
            <a:avLst/>
          </a:prstGeom>
          <a:ln>
            <a:solidFill>
              <a:schemeClr val="accent1"/>
            </a:solidFill>
          </a:ln>
        </p:spPr>
      </p:pic>
      <p:sp>
        <p:nvSpPr>
          <p:cNvPr id="8" name="Oval 7">
            <a:extLst>
              <a:ext uri="{FF2B5EF4-FFF2-40B4-BE49-F238E27FC236}">
                <a16:creationId xmlns:a16="http://schemas.microsoft.com/office/drawing/2014/main" id="{8A98BDE7-AA9A-421F-9CB1-EE41E94A5223}"/>
              </a:ext>
            </a:extLst>
          </p:cNvPr>
          <p:cNvSpPr/>
          <p:nvPr/>
        </p:nvSpPr>
        <p:spPr bwMode="auto">
          <a:xfrm>
            <a:off x="3886200" y="5740340"/>
            <a:ext cx="1600200" cy="457200"/>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3AF3D6FE-945D-4843-B94C-A7F0D718ACFE}"/>
              </a:ext>
            </a:extLst>
          </p:cNvPr>
          <p:cNvSpPr/>
          <p:nvPr/>
        </p:nvSpPr>
        <p:spPr bwMode="auto">
          <a:xfrm>
            <a:off x="4876800" y="1989804"/>
            <a:ext cx="1981200" cy="677195"/>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A69D6271-7A7C-4A21-8D75-B63D689742BF}"/>
              </a:ext>
            </a:extLst>
          </p:cNvPr>
          <p:cNvSpPr/>
          <p:nvPr/>
        </p:nvSpPr>
        <p:spPr bwMode="auto">
          <a:xfrm>
            <a:off x="228600" y="1707536"/>
            <a:ext cx="1752600" cy="566796"/>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301711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3366B1-09C9-495E-84A7-361D5E69F309}"/>
              </a:ext>
            </a:extLst>
          </p:cNvPr>
          <p:cNvSpPr/>
          <p:nvPr/>
        </p:nvSpPr>
        <p:spPr>
          <a:xfrm>
            <a:off x="76200" y="76200"/>
            <a:ext cx="8991600" cy="6705600"/>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 name="TextBox 3">
            <a:extLst>
              <a:ext uri="{FF2B5EF4-FFF2-40B4-BE49-F238E27FC236}">
                <a16:creationId xmlns:a16="http://schemas.microsoft.com/office/drawing/2014/main" id="{55E34192-764F-4AC2-963B-B063D22E8A07}"/>
              </a:ext>
            </a:extLst>
          </p:cNvPr>
          <p:cNvSpPr txBox="1"/>
          <p:nvPr/>
        </p:nvSpPr>
        <p:spPr>
          <a:xfrm>
            <a:off x="76200" y="76200"/>
            <a:ext cx="8991600" cy="369332"/>
          </a:xfrm>
          <a:prstGeom prst="rect">
            <a:avLst/>
          </a:prstGeom>
          <a:noFill/>
        </p:spPr>
        <p:txBody>
          <a:bodyPr wrap="square" rtlCol="0">
            <a:spAutoFit/>
          </a:bodyPr>
          <a:lstStyle/>
          <a:p>
            <a:pPr algn="ctr"/>
            <a:r>
              <a:rPr lang="en-US" b="1" dirty="0">
                <a:solidFill>
                  <a:srgbClr val="002060"/>
                </a:solidFill>
              </a:rPr>
              <a:t>Value Set Profiling and Binding</a:t>
            </a:r>
          </a:p>
        </p:txBody>
      </p:sp>
      <p:cxnSp>
        <p:nvCxnSpPr>
          <p:cNvPr id="6" name="Straight Connector 5">
            <a:extLst>
              <a:ext uri="{FF2B5EF4-FFF2-40B4-BE49-F238E27FC236}">
                <a16:creationId xmlns:a16="http://schemas.microsoft.com/office/drawing/2014/main" id="{A32F5F9C-086D-48A7-915C-D0017CC53B7F}"/>
              </a:ext>
            </a:extLst>
          </p:cNvPr>
          <p:cNvCxnSpPr/>
          <p:nvPr/>
        </p:nvCxnSpPr>
        <p:spPr>
          <a:xfrm>
            <a:off x="76200" y="445532"/>
            <a:ext cx="8991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931764A-DDB9-4E64-A012-601BF8D19BC8}"/>
              </a:ext>
            </a:extLst>
          </p:cNvPr>
          <p:cNvSpPr txBox="1"/>
          <p:nvPr/>
        </p:nvSpPr>
        <p:spPr>
          <a:xfrm>
            <a:off x="152400" y="461574"/>
            <a:ext cx="8763000" cy="369332"/>
          </a:xfrm>
          <a:prstGeom prst="rect">
            <a:avLst/>
          </a:prstGeom>
          <a:noFill/>
        </p:spPr>
        <p:txBody>
          <a:bodyPr wrap="square" rtlCol="0">
            <a:spAutoFit/>
          </a:bodyPr>
          <a:lstStyle/>
          <a:p>
            <a:r>
              <a:rPr lang="en-US" dirty="0">
                <a:solidFill>
                  <a:srgbClr val="0070C0"/>
                </a:solidFill>
              </a:rPr>
              <a:t>1. Clone and constrain (Create Value Set HL70001_CN for Table HL70001) </a:t>
            </a:r>
          </a:p>
        </p:txBody>
      </p:sp>
      <p:sp>
        <p:nvSpPr>
          <p:cNvPr id="10" name="TextBox 9">
            <a:extLst>
              <a:ext uri="{FF2B5EF4-FFF2-40B4-BE49-F238E27FC236}">
                <a16:creationId xmlns:a16="http://schemas.microsoft.com/office/drawing/2014/main" id="{AE778B8D-3060-4CF7-9C97-A13AAD2EBD38}"/>
              </a:ext>
            </a:extLst>
          </p:cNvPr>
          <p:cNvSpPr txBox="1"/>
          <p:nvPr/>
        </p:nvSpPr>
        <p:spPr>
          <a:xfrm>
            <a:off x="152400" y="4343400"/>
            <a:ext cx="8763000" cy="369332"/>
          </a:xfrm>
          <a:prstGeom prst="rect">
            <a:avLst/>
          </a:prstGeom>
          <a:noFill/>
        </p:spPr>
        <p:txBody>
          <a:bodyPr wrap="square" rtlCol="0">
            <a:spAutoFit/>
          </a:bodyPr>
          <a:lstStyle/>
          <a:p>
            <a:r>
              <a:rPr lang="en-US" dirty="0">
                <a:solidFill>
                  <a:srgbClr val="0070C0"/>
                </a:solidFill>
              </a:rPr>
              <a:t>2. Bind to element (Bind to PID-8 Field)</a:t>
            </a:r>
          </a:p>
        </p:txBody>
      </p:sp>
      <p:pic>
        <p:nvPicPr>
          <p:cNvPr id="5" name="Picture 4">
            <a:extLst>
              <a:ext uri="{FF2B5EF4-FFF2-40B4-BE49-F238E27FC236}">
                <a16:creationId xmlns:a16="http://schemas.microsoft.com/office/drawing/2014/main" id="{FCFFEAE7-7306-4852-8AB5-C1B3C1B4329E}"/>
              </a:ext>
            </a:extLst>
          </p:cNvPr>
          <p:cNvPicPr>
            <a:picLocks noChangeAspect="1"/>
          </p:cNvPicPr>
          <p:nvPr/>
        </p:nvPicPr>
        <p:blipFill>
          <a:blip r:embed="rId2"/>
          <a:stretch>
            <a:fillRect/>
          </a:stretch>
        </p:blipFill>
        <p:spPr>
          <a:xfrm>
            <a:off x="190500" y="766373"/>
            <a:ext cx="8686800" cy="3496453"/>
          </a:xfrm>
          <a:prstGeom prst="rect">
            <a:avLst/>
          </a:prstGeom>
        </p:spPr>
      </p:pic>
      <p:sp>
        <p:nvSpPr>
          <p:cNvPr id="14" name="Oval 13">
            <a:extLst>
              <a:ext uri="{FF2B5EF4-FFF2-40B4-BE49-F238E27FC236}">
                <a16:creationId xmlns:a16="http://schemas.microsoft.com/office/drawing/2014/main" id="{A69D6271-7A7C-4A21-8D75-B63D689742BF}"/>
              </a:ext>
            </a:extLst>
          </p:cNvPr>
          <p:cNvSpPr/>
          <p:nvPr/>
        </p:nvSpPr>
        <p:spPr bwMode="auto">
          <a:xfrm>
            <a:off x="266700" y="1752453"/>
            <a:ext cx="1752600" cy="566796"/>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3AF3D6FE-945D-4843-B94C-A7F0D718ACFE}"/>
              </a:ext>
            </a:extLst>
          </p:cNvPr>
          <p:cNvSpPr/>
          <p:nvPr/>
        </p:nvSpPr>
        <p:spPr bwMode="auto">
          <a:xfrm>
            <a:off x="5791200" y="2573776"/>
            <a:ext cx="1981200" cy="677195"/>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1" name="Picture 10">
            <a:extLst>
              <a:ext uri="{FF2B5EF4-FFF2-40B4-BE49-F238E27FC236}">
                <a16:creationId xmlns:a16="http://schemas.microsoft.com/office/drawing/2014/main" id="{C078FDA6-AAC3-4143-827D-A243408D7B0D}"/>
              </a:ext>
            </a:extLst>
          </p:cNvPr>
          <p:cNvPicPr>
            <a:picLocks noChangeAspect="1"/>
          </p:cNvPicPr>
          <p:nvPr/>
        </p:nvPicPr>
        <p:blipFill>
          <a:blip r:embed="rId3"/>
          <a:stretch>
            <a:fillRect/>
          </a:stretch>
        </p:blipFill>
        <p:spPr>
          <a:xfrm>
            <a:off x="93044" y="4797319"/>
            <a:ext cx="8822356" cy="1755863"/>
          </a:xfrm>
          <a:prstGeom prst="rect">
            <a:avLst/>
          </a:prstGeom>
        </p:spPr>
      </p:pic>
      <p:sp>
        <p:nvSpPr>
          <p:cNvPr id="8" name="Oval 7">
            <a:extLst>
              <a:ext uri="{FF2B5EF4-FFF2-40B4-BE49-F238E27FC236}">
                <a16:creationId xmlns:a16="http://schemas.microsoft.com/office/drawing/2014/main" id="{8A98BDE7-AA9A-421F-9CB1-EE41E94A5223}"/>
              </a:ext>
            </a:extLst>
          </p:cNvPr>
          <p:cNvSpPr/>
          <p:nvPr/>
        </p:nvSpPr>
        <p:spPr bwMode="auto">
          <a:xfrm>
            <a:off x="7010400" y="5218050"/>
            <a:ext cx="1866900" cy="725550"/>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966026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3366B1-09C9-495E-84A7-361D5E69F309}"/>
              </a:ext>
            </a:extLst>
          </p:cNvPr>
          <p:cNvSpPr/>
          <p:nvPr/>
        </p:nvSpPr>
        <p:spPr>
          <a:xfrm>
            <a:off x="76200" y="76200"/>
            <a:ext cx="8991600" cy="6705600"/>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 name="TextBox 3">
            <a:extLst>
              <a:ext uri="{FF2B5EF4-FFF2-40B4-BE49-F238E27FC236}">
                <a16:creationId xmlns:a16="http://schemas.microsoft.com/office/drawing/2014/main" id="{55E34192-764F-4AC2-963B-B063D22E8A07}"/>
              </a:ext>
            </a:extLst>
          </p:cNvPr>
          <p:cNvSpPr txBox="1"/>
          <p:nvPr/>
        </p:nvSpPr>
        <p:spPr>
          <a:xfrm>
            <a:off x="76200" y="76200"/>
            <a:ext cx="8991600" cy="369332"/>
          </a:xfrm>
          <a:prstGeom prst="rect">
            <a:avLst/>
          </a:prstGeom>
          <a:noFill/>
        </p:spPr>
        <p:txBody>
          <a:bodyPr wrap="square" rtlCol="0">
            <a:spAutoFit/>
          </a:bodyPr>
          <a:lstStyle/>
          <a:p>
            <a:pPr algn="ctr"/>
            <a:r>
              <a:rPr lang="en-US" b="1" dirty="0">
                <a:solidFill>
                  <a:srgbClr val="002060"/>
                </a:solidFill>
              </a:rPr>
              <a:t>Co-Constraints</a:t>
            </a:r>
          </a:p>
        </p:txBody>
      </p:sp>
      <p:cxnSp>
        <p:nvCxnSpPr>
          <p:cNvPr id="6" name="Straight Connector 5">
            <a:extLst>
              <a:ext uri="{FF2B5EF4-FFF2-40B4-BE49-F238E27FC236}">
                <a16:creationId xmlns:a16="http://schemas.microsoft.com/office/drawing/2014/main" id="{A32F5F9C-086D-48A7-915C-D0017CC53B7F}"/>
              </a:ext>
            </a:extLst>
          </p:cNvPr>
          <p:cNvCxnSpPr/>
          <p:nvPr/>
        </p:nvCxnSpPr>
        <p:spPr>
          <a:xfrm>
            <a:off x="76200" y="445532"/>
            <a:ext cx="8991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147E555-7619-41E9-99D9-70AE78ECE9A3}"/>
              </a:ext>
            </a:extLst>
          </p:cNvPr>
          <p:cNvPicPr>
            <a:picLocks noChangeAspect="1"/>
          </p:cNvPicPr>
          <p:nvPr/>
        </p:nvPicPr>
        <p:blipFill>
          <a:blip r:embed="rId2"/>
          <a:stretch>
            <a:fillRect/>
          </a:stretch>
        </p:blipFill>
        <p:spPr>
          <a:xfrm>
            <a:off x="381000" y="2509491"/>
            <a:ext cx="8534400" cy="1839017"/>
          </a:xfrm>
          <a:prstGeom prst="rect">
            <a:avLst/>
          </a:prstGeom>
        </p:spPr>
      </p:pic>
    </p:spTree>
    <p:extLst>
      <p:ext uri="{BB962C8B-B14F-4D97-AF65-F5344CB8AC3E}">
        <p14:creationId xmlns:p14="http://schemas.microsoft.com/office/powerpoint/2010/main" val="38512377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3366B1-09C9-495E-84A7-361D5E69F309}"/>
              </a:ext>
            </a:extLst>
          </p:cNvPr>
          <p:cNvSpPr/>
          <p:nvPr/>
        </p:nvSpPr>
        <p:spPr>
          <a:xfrm>
            <a:off x="76200" y="76200"/>
            <a:ext cx="8991600" cy="6705600"/>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 name="TextBox 3">
            <a:extLst>
              <a:ext uri="{FF2B5EF4-FFF2-40B4-BE49-F238E27FC236}">
                <a16:creationId xmlns:a16="http://schemas.microsoft.com/office/drawing/2014/main" id="{55E34192-764F-4AC2-963B-B063D22E8A07}"/>
              </a:ext>
            </a:extLst>
          </p:cNvPr>
          <p:cNvSpPr txBox="1"/>
          <p:nvPr/>
        </p:nvSpPr>
        <p:spPr>
          <a:xfrm>
            <a:off x="76200" y="76200"/>
            <a:ext cx="8991600" cy="369332"/>
          </a:xfrm>
          <a:prstGeom prst="rect">
            <a:avLst/>
          </a:prstGeom>
          <a:noFill/>
        </p:spPr>
        <p:txBody>
          <a:bodyPr wrap="square" rtlCol="0">
            <a:spAutoFit/>
          </a:bodyPr>
          <a:lstStyle/>
          <a:p>
            <a:pPr algn="ctr"/>
            <a:r>
              <a:rPr lang="en-US" b="1" dirty="0">
                <a:solidFill>
                  <a:srgbClr val="002060"/>
                </a:solidFill>
              </a:rPr>
              <a:t>IGAMT: Export</a:t>
            </a:r>
          </a:p>
        </p:txBody>
      </p:sp>
      <p:cxnSp>
        <p:nvCxnSpPr>
          <p:cNvPr id="6" name="Straight Connector 5">
            <a:extLst>
              <a:ext uri="{FF2B5EF4-FFF2-40B4-BE49-F238E27FC236}">
                <a16:creationId xmlns:a16="http://schemas.microsoft.com/office/drawing/2014/main" id="{A32F5F9C-086D-48A7-915C-D0017CC53B7F}"/>
              </a:ext>
            </a:extLst>
          </p:cNvPr>
          <p:cNvCxnSpPr/>
          <p:nvPr/>
        </p:nvCxnSpPr>
        <p:spPr>
          <a:xfrm>
            <a:off x="76200" y="445532"/>
            <a:ext cx="8991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CD760E4-92BE-4D39-AF85-99787863236D}"/>
              </a:ext>
            </a:extLst>
          </p:cNvPr>
          <p:cNvPicPr>
            <a:picLocks noChangeAspect="1"/>
          </p:cNvPicPr>
          <p:nvPr/>
        </p:nvPicPr>
        <p:blipFill>
          <a:blip r:embed="rId2"/>
          <a:stretch>
            <a:fillRect/>
          </a:stretch>
        </p:blipFill>
        <p:spPr>
          <a:xfrm>
            <a:off x="1676400" y="1676400"/>
            <a:ext cx="7097734" cy="4710964"/>
          </a:xfrm>
          <a:prstGeom prst="rect">
            <a:avLst/>
          </a:prstGeom>
        </p:spPr>
      </p:pic>
      <p:pic>
        <p:nvPicPr>
          <p:cNvPr id="7" name="Picture 6">
            <a:extLst>
              <a:ext uri="{FF2B5EF4-FFF2-40B4-BE49-F238E27FC236}">
                <a16:creationId xmlns:a16="http://schemas.microsoft.com/office/drawing/2014/main" id="{D09AFD42-D343-4C79-A2D3-55017B3ED816}"/>
              </a:ext>
            </a:extLst>
          </p:cNvPr>
          <p:cNvPicPr>
            <a:picLocks noChangeAspect="1"/>
          </p:cNvPicPr>
          <p:nvPr/>
        </p:nvPicPr>
        <p:blipFill>
          <a:blip r:embed="rId3"/>
          <a:stretch>
            <a:fillRect/>
          </a:stretch>
        </p:blipFill>
        <p:spPr>
          <a:xfrm>
            <a:off x="304800" y="609600"/>
            <a:ext cx="3808989" cy="1811308"/>
          </a:xfrm>
          <a:prstGeom prst="rect">
            <a:avLst/>
          </a:prstGeom>
        </p:spPr>
      </p:pic>
      <p:sp>
        <p:nvSpPr>
          <p:cNvPr id="8" name="TextBox 7">
            <a:extLst>
              <a:ext uri="{FF2B5EF4-FFF2-40B4-BE49-F238E27FC236}">
                <a16:creationId xmlns:a16="http://schemas.microsoft.com/office/drawing/2014/main" id="{38246CA3-9465-4A21-900E-D45A5FF7D0DF}"/>
              </a:ext>
            </a:extLst>
          </p:cNvPr>
          <p:cNvSpPr txBox="1"/>
          <p:nvPr/>
        </p:nvSpPr>
        <p:spPr>
          <a:xfrm>
            <a:off x="266700" y="2654175"/>
            <a:ext cx="1219200" cy="1200329"/>
          </a:xfrm>
          <a:prstGeom prst="rect">
            <a:avLst/>
          </a:prstGeom>
          <a:noFill/>
        </p:spPr>
        <p:txBody>
          <a:bodyPr wrap="square" rtlCol="0">
            <a:spAutoFit/>
          </a:bodyPr>
          <a:lstStyle/>
          <a:p>
            <a:r>
              <a:rPr lang="en-US" b="1" dirty="0">
                <a:solidFill>
                  <a:srgbClr val="0070C0"/>
                </a:solidFill>
              </a:rPr>
              <a:t>Export in HTML, WORD, and XML</a:t>
            </a:r>
          </a:p>
        </p:txBody>
      </p:sp>
      <p:sp>
        <p:nvSpPr>
          <p:cNvPr id="9" name="TextBox 8">
            <a:extLst>
              <a:ext uri="{FF2B5EF4-FFF2-40B4-BE49-F238E27FC236}">
                <a16:creationId xmlns:a16="http://schemas.microsoft.com/office/drawing/2014/main" id="{7877A498-EC90-4EBC-8039-430F123CAD3D}"/>
              </a:ext>
            </a:extLst>
          </p:cNvPr>
          <p:cNvSpPr txBox="1"/>
          <p:nvPr/>
        </p:nvSpPr>
        <p:spPr>
          <a:xfrm>
            <a:off x="244146" y="4267200"/>
            <a:ext cx="1219200" cy="646331"/>
          </a:xfrm>
          <a:prstGeom prst="rect">
            <a:avLst/>
          </a:prstGeom>
          <a:noFill/>
        </p:spPr>
        <p:txBody>
          <a:bodyPr wrap="square" rtlCol="0">
            <a:spAutoFit/>
          </a:bodyPr>
          <a:lstStyle/>
          <a:p>
            <a:r>
              <a:rPr lang="en-US" b="1" dirty="0">
                <a:solidFill>
                  <a:srgbClr val="0070C0"/>
                </a:solidFill>
              </a:rPr>
              <a:t>Multiple Styles</a:t>
            </a:r>
          </a:p>
        </p:txBody>
      </p:sp>
    </p:spTree>
    <p:extLst>
      <p:ext uri="{BB962C8B-B14F-4D97-AF65-F5344CB8AC3E}">
        <p14:creationId xmlns:p14="http://schemas.microsoft.com/office/powerpoint/2010/main" val="6820058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82918"/>
            <a:ext cx="8382000" cy="822325"/>
          </a:xfrm>
        </p:spPr>
        <p:txBody>
          <a:bodyPr/>
          <a:lstStyle/>
          <a:p>
            <a:r>
              <a:rPr lang="en-US" dirty="0"/>
              <a:t>HL7 v2 Profile XML Format</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77</a:t>
            </a:fld>
            <a:endParaRPr lang="en-US"/>
          </a:p>
        </p:txBody>
      </p:sp>
      <p:sp>
        <p:nvSpPr>
          <p:cNvPr id="6" name="Rectangle 4"/>
          <p:cNvSpPr>
            <a:spLocks noChangeArrowheads="1"/>
          </p:cNvSpPr>
          <p:nvPr/>
        </p:nvSpPr>
        <p:spPr bwMode="auto">
          <a:xfrm>
            <a:off x="2362200" y="3505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3"/>
          <a:stretch>
            <a:fillRect/>
          </a:stretch>
        </p:blipFill>
        <p:spPr>
          <a:xfrm>
            <a:off x="431302" y="1485501"/>
            <a:ext cx="8255498" cy="4991498"/>
          </a:xfrm>
          <a:prstGeom prst="rect">
            <a:avLst/>
          </a:prstGeom>
          <a:ln w="12700">
            <a:solidFill>
              <a:schemeClr val="tx1"/>
            </a:solidFill>
          </a:ln>
        </p:spPr>
      </p:pic>
    </p:spTree>
    <p:extLst>
      <p:ext uri="{BB962C8B-B14F-4D97-AF65-F5344CB8AC3E}">
        <p14:creationId xmlns:p14="http://schemas.microsoft.com/office/powerpoint/2010/main" val="41802521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Validation Process</a:t>
            </a:r>
          </a:p>
        </p:txBody>
      </p:sp>
      <p:sp>
        <p:nvSpPr>
          <p:cNvPr id="4" name="Date Placeholder 3"/>
          <p:cNvSpPr>
            <a:spLocks noGrp="1"/>
          </p:cNvSpPr>
          <p:nvPr>
            <p:ph type="dt" sz="half" idx="10"/>
          </p:nvPr>
        </p:nvSpPr>
        <p:spPr/>
        <p:txBody>
          <a:bodyPr/>
          <a:lstStyle/>
          <a:p>
            <a:r>
              <a:rPr lang="en-US"/>
              <a:t>01/01/2011</a:t>
            </a:r>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78</a:t>
            </a:fld>
            <a:endParaRPr lang="en-US"/>
          </a:p>
        </p:txBody>
      </p:sp>
      <p:pic>
        <p:nvPicPr>
          <p:cNvPr id="3" name="Picture 2">
            <a:extLst>
              <a:ext uri="{FF2B5EF4-FFF2-40B4-BE49-F238E27FC236}">
                <a16:creationId xmlns:a16="http://schemas.microsoft.com/office/drawing/2014/main" id="{8B5C1932-F8A5-44D3-9563-D97D7A4EDF3F}"/>
              </a:ext>
            </a:extLst>
          </p:cNvPr>
          <p:cNvPicPr>
            <a:picLocks noChangeAspect="1"/>
          </p:cNvPicPr>
          <p:nvPr/>
        </p:nvPicPr>
        <p:blipFill>
          <a:blip r:embed="rId2"/>
          <a:stretch>
            <a:fillRect/>
          </a:stretch>
        </p:blipFill>
        <p:spPr>
          <a:xfrm>
            <a:off x="457200" y="1486016"/>
            <a:ext cx="8382000" cy="4986644"/>
          </a:xfrm>
          <a:prstGeom prst="rect">
            <a:avLst/>
          </a:prstGeom>
        </p:spPr>
      </p:pic>
    </p:spTree>
    <p:extLst>
      <p:ext uri="{BB962C8B-B14F-4D97-AF65-F5344CB8AC3E}">
        <p14:creationId xmlns:p14="http://schemas.microsoft.com/office/powerpoint/2010/main" val="2796309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Context-free Validation</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79</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47800"/>
            <a:ext cx="8229600" cy="5024860"/>
          </a:xfrm>
          <a:prstGeom prst="rect">
            <a:avLst/>
          </a:prstGeom>
          <a:noFill/>
          <a:ln>
            <a:noFill/>
          </a:ln>
        </p:spPr>
      </p:pic>
    </p:spTree>
    <p:extLst>
      <p:ext uri="{BB962C8B-B14F-4D97-AF65-F5344CB8AC3E}">
        <p14:creationId xmlns:p14="http://schemas.microsoft.com/office/powerpoint/2010/main" val="325525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 Standards</a:t>
            </a:r>
          </a:p>
        </p:txBody>
      </p:sp>
      <p:sp>
        <p:nvSpPr>
          <p:cNvPr id="3" name="Content Placeholder 2"/>
          <p:cNvSpPr>
            <a:spLocks noGrp="1"/>
          </p:cNvSpPr>
          <p:nvPr>
            <p:ph idx="1"/>
          </p:nvPr>
        </p:nvSpPr>
        <p:spPr/>
        <p:txBody>
          <a:bodyPr>
            <a:normAutofit fontScale="92500" lnSpcReduction="20000"/>
          </a:bodyPr>
          <a:lstStyle/>
          <a:p>
            <a:r>
              <a:rPr lang="en-US" dirty="0"/>
              <a:t>Ambiguous</a:t>
            </a:r>
          </a:p>
          <a:p>
            <a:r>
              <a:rPr lang="en-US" dirty="0"/>
              <a:t>Inadequate investment</a:t>
            </a:r>
          </a:p>
          <a:p>
            <a:r>
              <a:rPr lang="en-US" dirty="0"/>
              <a:t>Not specific enough for use cases</a:t>
            </a:r>
          </a:p>
          <a:p>
            <a:r>
              <a:rPr lang="en-US" dirty="0"/>
              <a:t>Lack of verification (Implementations and Testing)</a:t>
            </a:r>
          </a:p>
          <a:p>
            <a:r>
              <a:rPr lang="en-US" dirty="0"/>
              <a:t>Not written to a desired state</a:t>
            </a:r>
          </a:p>
          <a:p>
            <a:r>
              <a:rPr lang="en-US" dirty="0"/>
              <a:t>Complex</a:t>
            </a:r>
          </a:p>
          <a:p>
            <a:r>
              <a:rPr lang="en-US" dirty="0"/>
              <a:t>Evolving</a:t>
            </a:r>
          </a:p>
          <a:p>
            <a:r>
              <a:rPr lang="en-US" dirty="0"/>
              <a:t>Timeliness</a:t>
            </a:r>
          </a:p>
          <a:p>
            <a:r>
              <a:rPr lang="en-US" dirty="0"/>
              <a:t>Not complete</a:t>
            </a:r>
          </a:p>
          <a:p>
            <a:r>
              <a:rPr lang="en-US" dirty="0"/>
              <a:t>Too many</a:t>
            </a:r>
          </a:p>
        </p:txBody>
      </p:sp>
      <p:sp>
        <p:nvSpPr>
          <p:cNvPr id="4" name="Date Placeholder 3"/>
          <p:cNvSpPr>
            <a:spLocks noGrp="1"/>
          </p:cNvSpPr>
          <p:nvPr>
            <p:ph type="dt" sz="half" idx="10"/>
          </p:nvPr>
        </p:nvSpPr>
        <p:spPr/>
        <p:txBody>
          <a:bodyPr/>
          <a:lstStyle/>
          <a:p>
            <a:r>
              <a:rPr lang="en-US" dirty="0"/>
              <a:t>01/01/2011</a:t>
            </a:r>
          </a:p>
        </p:txBody>
      </p:sp>
      <p:sp>
        <p:nvSpPr>
          <p:cNvPr id="5" name="Slide Number Placeholder 4"/>
          <p:cNvSpPr>
            <a:spLocks noGrp="1"/>
          </p:cNvSpPr>
          <p:nvPr>
            <p:ph type="sldNum" sz="quarter" idx="11"/>
          </p:nvPr>
        </p:nvSpPr>
        <p:spPr/>
        <p:txBody>
          <a:bodyPr/>
          <a:lstStyle/>
          <a:p>
            <a:fld id="{2CD36790-EF9F-4521-A783-189BE19EEE4B}" type="slidenum">
              <a:rPr lang="en-US" smtClean="0"/>
              <a:pPr/>
              <a:t>8</a:t>
            </a:fld>
            <a:endParaRPr lang="en-US" dirty="0"/>
          </a:p>
        </p:txBody>
      </p:sp>
      <p:pic>
        <p:nvPicPr>
          <p:cNvPr id="6" name="Picture 2" descr="Stand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938" y="4062244"/>
            <a:ext cx="4038600" cy="2285850"/>
          </a:xfrm>
          <a:prstGeom prst="rect">
            <a:avLst/>
          </a:prstGeom>
          <a:noFill/>
          <a:extLst>
            <a:ext uri="{909E8E84-426E-40DD-AFC4-6F175D3DCCD1}">
              <a14:hiddenFill xmlns:a14="http://schemas.microsoft.com/office/drawing/2010/main">
                <a:solidFill>
                  <a:srgbClr val="FFFFFF"/>
                </a:solidFill>
              </a14:hiddenFill>
            </a:ext>
          </a:extLst>
        </p:spPr>
      </p:pic>
      <p:sp>
        <p:nvSpPr>
          <p:cNvPr id="7" name="Isosceles Triangle 6"/>
          <p:cNvSpPr/>
          <p:nvPr/>
        </p:nvSpPr>
        <p:spPr>
          <a:xfrm rot="10800000">
            <a:off x="4621618" y="1752600"/>
            <a:ext cx="510363" cy="50327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4859673" y="2109424"/>
            <a:ext cx="1453116" cy="246221"/>
          </a:xfrm>
          <a:prstGeom prst="rect">
            <a:avLst/>
          </a:prstGeom>
          <a:noFill/>
        </p:spPr>
        <p:txBody>
          <a:bodyPr wrap="square" rtlCol="0">
            <a:spAutoFit/>
          </a:bodyPr>
          <a:lstStyle/>
          <a:p>
            <a:r>
              <a:rPr lang="en-US" sz="1000" dirty="0"/>
              <a:t>Standards Investment</a:t>
            </a:r>
          </a:p>
        </p:txBody>
      </p:sp>
      <p:sp>
        <p:nvSpPr>
          <p:cNvPr id="9" name="TextBox 8"/>
          <p:cNvSpPr txBox="1"/>
          <p:nvPr/>
        </p:nvSpPr>
        <p:spPr>
          <a:xfrm>
            <a:off x="5082231" y="1652831"/>
            <a:ext cx="804531" cy="246221"/>
          </a:xfrm>
          <a:prstGeom prst="rect">
            <a:avLst/>
          </a:prstGeom>
          <a:noFill/>
        </p:spPr>
        <p:txBody>
          <a:bodyPr wrap="square" rtlCol="0">
            <a:spAutoFit/>
          </a:bodyPr>
          <a:lstStyle/>
          <a:p>
            <a:r>
              <a:rPr lang="en-US" sz="1000" dirty="0"/>
              <a:t>Impact</a:t>
            </a:r>
          </a:p>
        </p:txBody>
      </p:sp>
      <p:sp>
        <p:nvSpPr>
          <p:cNvPr id="10" name="Rectangle 9"/>
          <p:cNvSpPr/>
          <p:nvPr/>
        </p:nvSpPr>
        <p:spPr>
          <a:xfrm>
            <a:off x="5082231" y="6314973"/>
            <a:ext cx="2558903" cy="246221"/>
          </a:xfrm>
          <a:prstGeom prst="rect">
            <a:avLst/>
          </a:prstGeom>
        </p:spPr>
        <p:txBody>
          <a:bodyPr wrap="square">
            <a:spAutoFit/>
          </a:bodyPr>
          <a:lstStyle/>
          <a:p>
            <a:r>
              <a:rPr lang="en-US" sz="1000" dirty="0">
                <a:solidFill>
                  <a:srgbClr val="000000"/>
                </a:solidFill>
              </a:rPr>
              <a:t>Used with permission. http://xkcd.com/927</a:t>
            </a:r>
            <a:endParaRPr lang="en-US" sz="1000" dirty="0"/>
          </a:p>
        </p:txBody>
      </p:sp>
    </p:spTree>
    <p:extLst>
      <p:ext uri="{BB962C8B-B14F-4D97-AF65-F5344CB8AC3E}">
        <p14:creationId xmlns:p14="http://schemas.microsoft.com/office/powerpoint/2010/main" val="27893500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View Messaging Requirements</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80</a:t>
            </a:fld>
            <a:endParaRPr lang="en-US"/>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 y="1447800"/>
            <a:ext cx="8343900" cy="5024860"/>
          </a:xfrm>
          <a:prstGeom prst="rect">
            <a:avLst/>
          </a:prstGeom>
          <a:noFill/>
          <a:ln>
            <a:noFill/>
          </a:ln>
        </p:spPr>
      </p:pic>
    </p:spTree>
    <p:extLst>
      <p:ext uri="{BB962C8B-B14F-4D97-AF65-F5344CB8AC3E}">
        <p14:creationId xmlns:p14="http://schemas.microsoft.com/office/powerpoint/2010/main" val="17042288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View Vocabulary Requirements</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81</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47800"/>
            <a:ext cx="8382000" cy="5024860"/>
          </a:xfrm>
          <a:prstGeom prst="rect">
            <a:avLst/>
          </a:prstGeom>
          <a:noFill/>
          <a:ln>
            <a:noFill/>
          </a:ln>
        </p:spPr>
      </p:pic>
    </p:spTree>
    <p:extLst>
      <p:ext uri="{BB962C8B-B14F-4D97-AF65-F5344CB8AC3E}">
        <p14:creationId xmlns:p14="http://schemas.microsoft.com/office/powerpoint/2010/main" val="18030045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TCAMT</a:t>
            </a:r>
          </a:p>
        </p:txBody>
      </p:sp>
      <p:sp>
        <p:nvSpPr>
          <p:cNvPr id="8195" name="Rectangle 3"/>
          <p:cNvSpPr>
            <a:spLocks noGrp="1" noChangeArrowheads="1"/>
          </p:cNvSpPr>
          <p:nvPr>
            <p:ph idx="1"/>
          </p:nvPr>
        </p:nvSpPr>
        <p:spPr>
          <a:xfrm>
            <a:off x="381000" y="1504950"/>
            <a:ext cx="8382000" cy="5029200"/>
          </a:xfrm>
        </p:spPr>
        <p:txBody>
          <a:bodyPr>
            <a:normAutofit fontScale="92500" lnSpcReduction="10000"/>
          </a:bodyPr>
          <a:lstStyle/>
          <a:p>
            <a:r>
              <a:rPr lang="en-US" dirty="0"/>
              <a:t>Tool Test Plans and Test Cases</a:t>
            </a:r>
          </a:p>
          <a:p>
            <a:r>
              <a:rPr lang="en-US" dirty="0"/>
              <a:t>Narrative + Test Case Definitions</a:t>
            </a:r>
          </a:p>
          <a:p>
            <a:r>
              <a:rPr lang="en-US" dirty="0"/>
              <a:t>Import XML profiles in IGAMT format</a:t>
            </a:r>
          </a:p>
          <a:p>
            <a:r>
              <a:rPr lang="en-US" dirty="0"/>
              <a:t>XML profiles provide underlying model</a:t>
            </a:r>
          </a:p>
          <a:p>
            <a:r>
              <a:rPr lang="en-US" dirty="0"/>
              <a:t>NIST-built constraint mechanism </a:t>
            </a:r>
          </a:p>
          <a:p>
            <a:r>
              <a:rPr lang="en-US" dirty="0"/>
              <a:t>Expands testing capabilities</a:t>
            </a:r>
          </a:p>
          <a:p>
            <a:r>
              <a:rPr lang="en-US" dirty="0"/>
              <a:t>Example/test messages </a:t>
            </a:r>
            <a:r>
              <a:rPr lang="en-US" dirty="0">
                <a:sym typeface="Wingdings" panose="05000000000000000000" pitchFamily="2" charset="2"/>
              </a:rPr>
              <a:t> </a:t>
            </a:r>
            <a:r>
              <a:rPr lang="en-US" dirty="0">
                <a:solidFill>
                  <a:srgbClr val="0070C0"/>
                </a:solidFill>
                <a:sym typeface="Wingdings" panose="05000000000000000000" pitchFamily="2" charset="2"/>
              </a:rPr>
              <a:t>Powerful notion</a:t>
            </a:r>
            <a:endParaRPr lang="en-US" dirty="0">
              <a:solidFill>
                <a:srgbClr val="0070C0"/>
              </a:solidFill>
            </a:endParaRPr>
          </a:p>
          <a:p>
            <a:r>
              <a:rPr lang="en-US" dirty="0"/>
              <a:t>Single source of truth</a:t>
            </a:r>
          </a:p>
          <a:p>
            <a:r>
              <a:rPr lang="en-US" dirty="0"/>
              <a:t>XML export is gateway to other services</a:t>
            </a:r>
          </a:p>
          <a:p>
            <a:r>
              <a:rPr lang="en-US" dirty="0"/>
              <a:t>Constraints for context-based testing </a:t>
            </a:r>
          </a:p>
          <a:p>
            <a:endParaRPr lang="en-US" dirty="0"/>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82</a:t>
            </a:fld>
            <a:endParaRPr lang="en-US" dirty="0"/>
          </a:p>
        </p:txBody>
      </p:sp>
    </p:spTree>
    <p:extLst>
      <p:ext uri="{BB962C8B-B14F-4D97-AF65-F5344CB8AC3E}">
        <p14:creationId xmlns:p14="http://schemas.microsoft.com/office/powerpoint/2010/main" val="2723625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Context-based Testing</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83</a:t>
            </a:fld>
            <a:endParaRPr lang="en-US"/>
          </a:p>
        </p:txBody>
      </p:sp>
      <p:sp>
        <p:nvSpPr>
          <p:cNvPr id="10" name="Rectangle 3"/>
          <p:cNvSpPr txBox="1">
            <a:spLocks noChangeArrowheads="1"/>
          </p:cNvSpPr>
          <p:nvPr/>
        </p:nvSpPr>
        <p:spPr bwMode="auto">
          <a:xfrm>
            <a:off x="457200" y="5257799"/>
            <a:ext cx="8458199" cy="1236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lr>
                <a:schemeClr val="accent1"/>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Ø"/>
              <a:defRPr sz="2600">
                <a:solidFill>
                  <a:schemeClr val="tx1"/>
                </a:solidFill>
                <a:latin typeface="+mn-lt"/>
              </a:defRPr>
            </a:lvl2pPr>
            <a:lvl3pPr marL="1143000" indent="-228600" algn="l" rtl="0" fontAlgn="base">
              <a:spcBef>
                <a:spcPct val="20000"/>
              </a:spcBef>
              <a:spcAft>
                <a:spcPct val="0"/>
              </a:spcAft>
              <a:buClr>
                <a:schemeClr val="accent1"/>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SzPct val="85000"/>
              <a:buFont typeface="Wingdings" pitchFamily="2" charset="2"/>
              <a:buChar char="ü"/>
              <a:defRPr sz="2000">
                <a:solidFill>
                  <a:schemeClr val="tx1"/>
                </a:solidFill>
                <a:latin typeface="+mn-lt"/>
              </a:defRPr>
            </a:lvl5pPr>
            <a:lvl6pPr marL="25146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9pPr>
          </a:lstStyle>
          <a:p>
            <a:pPr eaLnBrk="1" hangingPunct="1"/>
            <a:r>
              <a:rPr lang="en-US" sz="2000" kern="0" dirty="0"/>
              <a:t>Test Story gives the test scenario</a:t>
            </a:r>
          </a:p>
          <a:p>
            <a:pPr eaLnBrk="1" hangingPunct="1"/>
            <a:r>
              <a:rPr lang="en-US" sz="2000" kern="0" dirty="0"/>
              <a:t>Test Data indicates the real-world data</a:t>
            </a:r>
          </a:p>
          <a:p>
            <a:pPr eaLnBrk="1" hangingPunct="1"/>
            <a:r>
              <a:rPr lang="en-US" sz="2000" kern="0" dirty="0"/>
              <a:t>Content Assertions indicates how content will be validated</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95815"/>
            <a:ext cx="2133600" cy="2895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795815"/>
            <a:ext cx="2133600" cy="2895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799017"/>
            <a:ext cx="2133600" cy="28923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066800" y="4739096"/>
            <a:ext cx="2133600" cy="369332"/>
          </a:xfrm>
          <a:prstGeom prst="rect">
            <a:avLst/>
          </a:prstGeom>
          <a:noFill/>
        </p:spPr>
        <p:txBody>
          <a:bodyPr wrap="square" rtlCol="0">
            <a:spAutoFit/>
          </a:bodyPr>
          <a:lstStyle/>
          <a:p>
            <a:pPr algn="ctr"/>
            <a:r>
              <a:rPr lang="en-US" dirty="0"/>
              <a:t>Test Story</a:t>
            </a:r>
          </a:p>
        </p:txBody>
      </p:sp>
      <p:sp>
        <p:nvSpPr>
          <p:cNvPr id="12" name="TextBox 11"/>
          <p:cNvSpPr txBox="1"/>
          <p:nvPr/>
        </p:nvSpPr>
        <p:spPr>
          <a:xfrm>
            <a:off x="3423877" y="4779283"/>
            <a:ext cx="2133600" cy="369332"/>
          </a:xfrm>
          <a:prstGeom prst="rect">
            <a:avLst/>
          </a:prstGeom>
          <a:noFill/>
        </p:spPr>
        <p:txBody>
          <a:bodyPr wrap="square" rtlCol="0">
            <a:spAutoFit/>
          </a:bodyPr>
          <a:lstStyle/>
          <a:p>
            <a:pPr algn="ctr"/>
            <a:r>
              <a:rPr lang="en-US" dirty="0"/>
              <a:t>Test Data</a:t>
            </a:r>
          </a:p>
        </p:txBody>
      </p:sp>
      <p:sp>
        <p:nvSpPr>
          <p:cNvPr id="13" name="TextBox 12"/>
          <p:cNvSpPr txBox="1"/>
          <p:nvPr/>
        </p:nvSpPr>
        <p:spPr>
          <a:xfrm>
            <a:off x="5791200" y="4766685"/>
            <a:ext cx="2133600" cy="369332"/>
          </a:xfrm>
          <a:prstGeom prst="rect">
            <a:avLst/>
          </a:prstGeom>
          <a:noFill/>
        </p:spPr>
        <p:txBody>
          <a:bodyPr wrap="square" rtlCol="0">
            <a:spAutoFit/>
          </a:bodyPr>
          <a:lstStyle/>
          <a:p>
            <a:pPr algn="ctr"/>
            <a:r>
              <a:rPr lang="en-US" dirty="0"/>
              <a:t>Content Assertions</a:t>
            </a:r>
          </a:p>
        </p:txBody>
      </p:sp>
    </p:spTree>
    <p:extLst>
      <p:ext uri="{BB962C8B-B14F-4D97-AF65-F5344CB8AC3E}">
        <p14:creationId xmlns:p14="http://schemas.microsoft.com/office/powerpoint/2010/main" val="9133516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Context-based Testing</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84</a:t>
            </a:fld>
            <a:endParaRPr lang="en-US"/>
          </a:p>
        </p:txBody>
      </p:sp>
      <p:sp>
        <p:nvSpPr>
          <p:cNvPr id="10" name="Rectangle 3"/>
          <p:cNvSpPr txBox="1">
            <a:spLocks noChangeArrowheads="1"/>
          </p:cNvSpPr>
          <p:nvPr/>
        </p:nvSpPr>
        <p:spPr bwMode="auto">
          <a:xfrm>
            <a:off x="419101" y="1484046"/>
            <a:ext cx="8496299" cy="4013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lr>
                <a:schemeClr val="accent1"/>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Ø"/>
              <a:defRPr sz="2600">
                <a:solidFill>
                  <a:schemeClr val="tx1"/>
                </a:solidFill>
                <a:latin typeface="+mn-lt"/>
              </a:defRPr>
            </a:lvl2pPr>
            <a:lvl3pPr marL="1143000" indent="-228600" algn="l" rtl="0" fontAlgn="base">
              <a:spcBef>
                <a:spcPct val="20000"/>
              </a:spcBef>
              <a:spcAft>
                <a:spcPct val="0"/>
              </a:spcAft>
              <a:buClr>
                <a:schemeClr val="accent1"/>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SzPct val="85000"/>
              <a:buFont typeface="Wingdings" pitchFamily="2" charset="2"/>
              <a:buChar char="ü"/>
              <a:defRPr sz="2000">
                <a:solidFill>
                  <a:schemeClr val="tx1"/>
                </a:solidFill>
                <a:latin typeface="+mn-lt"/>
              </a:defRPr>
            </a:lvl5pPr>
            <a:lvl6pPr marL="25146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9pPr>
          </a:lstStyle>
          <a:p>
            <a:pPr eaLnBrk="1" hangingPunct="1"/>
            <a:r>
              <a:rPr lang="en-US" sz="2000" kern="0" dirty="0"/>
              <a:t>Example: Conformity Assessment for Context-based Testing</a:t>
            </a: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439559659"/>
              </p:ext>
            </p:extLst>
          </p:nvPr>
        </p:nvGraphicFramePr>
        <p:xfrm>
          <a:off x="419100" y="2094289"/>
          <a:ext cx="8305800" cy="4114800"/>
        </p:xfrm>
        <a:graphic>
          <a:graphicData uri="http://schemas.openxmlformats.org/drawingml/2006/table">
            <a:tbl>
              <a:tblPr firstRow="1" bandRow="1">
                <a:tableStyleId>{9DCAF9ED-07DC-4A11-8D7F-57B35C25682E}</a:tableStyleId>
              </a:tblPr>
              <a:tblGrid>
                <a:gridCol w="1367802">
                  <a:extLst>
                    <a:ext uri="{9D8B030D-6E8A-4147-A177-3AD203B41FA5}">
                      <a16:colId xmlns:a16="http://schemas.microsoft.com/office/drawing/2014/main" val="20000"/>
                    </a:ext>
                  </a:extLst>
                </a:gridCol>
                <a:gridCol w="719896">
                  <a:extLst>
                    <a:ext uri="{9D8B030D-6E8A-4147-A177-3AD203B41FA5}">
                      <a16:colId xmlns:a16="http://schemas.microsoft.com/office/drawing/2014/main" val="20001"/>
                    </a:ext>
                  </a:extLst>
                </a:gridCol>
                <a:gridCol w="719896">
                  <a:extLst>
                    <a:ext uri="{9D8B030D-6E8A-4147-A177-3AD203B41FA5}">
                      <a16:colId xmlns:a16="http://schemas.microsoft.com/office/drawing/2014/main" val="20002"/>
                    </a:ext>
                  </a:extLst>
                </a:gridCol>
                <a:gridCol w="2159688">
                  <a:extLst>
                    <a:ext uri="{9D8B030D-6E8A-4147-A177-3AD203B41FA5}">
                      <a16:colId xmlns:a16="http://schemas.microsoft.com/office/drawing/2014/main" val="20003"/>
                    </a:ext>
                  </a:extLst>
                </a:gridCol>
                <a:gridCol w="1367802">
                  <a:extLst>
                    <a:ext uri="{9D8B030D-6E8A-4147-A177-3AD203B41FA5}">
                      <a16:colId xmlns:a16="http://schemas.microsoft.com/office/drawing/2014/main" val="20004"/>
                    </a:ext>
                  </a:extLst>
                </a:gridCol>
                <a:gridCol w="935865">
                  <a:extLst>
                    <a:ext uri="{9D8B030D-6E8A-4147-A177-3AD203B41FA5}">
                      <a16:colId xmlns:a16="http://schemas.microsoft.com/office/drawing/2014/main" val="20005"/>
                    </a:ext>
                  </a:extLst>
                </a:gridCol>
                <a:gridCol w="1034851">
                  <a:extLst>
                    <a:ext uri="{9D8B030D-6E8A-4147-A177-3AD203B41FA5}">
                      <a16:colId xmlns:a16="http://schemas.microsoft.com/office/drawing/2014/main" val="20006"/>
                    </a:ext>
                  </a:extLst>
                </a:gridCol>
              </a:tblGrid>
              <a:tr h="457200">
                <a:tc>
                  <a:txBody>
                    <a:bodyPr/>
                    <a:lstStyle/>
                    <a:p>
                      <a:pPr algn="l"/>
                      <a:r>
                        <a:rPr lang="en-US" sz="1200" dirty="0"/>
                        <a:t>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a:r>
                        <a:rPr lang="en-US" sz="1200" dirty="0"/>
                        <a:t>Usage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a:r>
                        <a:rPr lang="en-US" sz="1200" dirty="0"/>
                        <a:t>Test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a:r>
                        <a:rPr lang="en-US" sz="1200" dirty="0"/>
                        <a:t>Test</a:t>
                      </a:r>
                      <a:r>
                        <a:rPr lang="en-US" sz="1200" baseline="0" dirty="0"/>
                        <a:t> Category</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a:r>
                        <a:rPr lang="en-US" sz="1200" dirty="0"/>
                        <a:t>Conformity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a:r>
                        <a:rPr lang="en-US" sz="1200" dirty="0"/>
                        <a:t>Data in</a:t>
                      </a:r>
                      <a:r>
                        <a:rPr lang="en-US" sz="1200" baseline="0" dirty="0"/>
                        <a:t> Message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a:r>
                        <a:rPr lang="en-US" sz="1200" dirty="0"/>
                        <a:t>Validation 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457200">
                <a:tc>
                  <a:txBody>
                    <a:bodyPr/>
                    <a:lstStyle/>
                    <a:p>
                      <a:pPr algn="l"/>
                      <a:r>
                        <a:rPr lang="en-US" sz="1200" b="1" dirty="0">
                          <a:solidFill>
                            <a:schemeClr val="bg1"/>
                          </a:solidFill>
                        </a:rPr>
                        <a:t>PID-5.3</a:t>
                      </a:r>
                    </a:p>
                    <a:p>
                      <a:pPr algn="l"/>
                      <a:r>
                        <a:rPr lang="en-US" sz="1200" b="1" dirty="0">
                          <a:solidFill>
                            <a:schemeClr val="bg1"/>
                          </a:solidFill>
                        </a:rPr>
                        <a:t>(Middle</a:t>
                      </a:r>
                      <a:r>
                        <a:rPr lang="en-US" sz="1200" b="1" baseline="0" dirty="0">
                          <a:solidFill>
                            <a:schemeClr val="bg1"/>
                          </a:solidFill>
                        </a:rPr>
                        <a:t> </a:t>
                      </a:r>
                      <a:r>
                        <a:rPr lang="en-US" sz="1200" b="1" dirty="0">
                          <a:solidFill>
                            <a:schemeClr val="bg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indent="0" algn="l">
                        <a:buClr>
                          <a:srgbClr val="0070C0"/>
                        </a:buClr>
                        <a:buFont typeface="Wingdings" panose="05000000000000000000" pitchFamily="2" charset="2"/>
                        <a:buNone/>
                        <a:defRPr/>
                      </a:pPr>
                      <a:r>
                        <a:rPr lang="en-US" sz="1200" dirty="0"/>
                        <a:t>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buClr>
                          <a:srgbClr val="0070C0"/>
                        </a:buClr>
                        <a:buFont typeface="Wingdings" panose="05000000000000000000" pitchFamily="2" charset="2"/>
                        <a:buNone/>
                        <a:defRPr/>
                      </a:pPr>
                      <a:r>
                        <a:rPr lang="en-US" sz="1200" dirty="0"/>
                        <a:t>Donna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Presence</a:t>
                      </a:r>
                      <a:r>
                        <a:rPr lang="en-US" sz="1200" baseline="0" dirty="0"/>
                        <a:t>-Content-Indifferent</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Required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solidFill>
                            <a:srgbClr val="C00000"/>
                          </a:solidFill>
                        </a:rPr>
                        <a:t>&lt;Empty&gt;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Fail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7200">
                <a:tc>
                  <a:txBody>
                    <a:bodyPr/>
                    <a:lstStyle/>
                    <a:p>
                      <a:pPr algn="l"/>
                      <a:r>
                        <a:rPr lang="en-US" sz="1200" b="1" dirty="0">
                          <a:solidFill>
                            <a:schemeClr val="bg1"/>
                          </a:solidFill>
                        </a:rPr>
                        <a:t>PID-5.3</a:t>
                      </a:r>
                    </a:p>
                    <a:p>
                      <a:pPr algn="l"/>
                      <a:r>
                        <a:rPr lang="en-US" sz="1200" b="1" dirty="0">
                          <a:solidFill>
                            <a:schemeClr val="bg1"/>
                          </a:solidFill>
                        </a:rPr>
                        <a:t>(Middle</a:t>
                      </a:r>
                      <a:r>
                        <a:rPr lang="en-US" sz="1200" b="1" baseline="0" dirty="0">
                          <a:solidFill>
                            <a:schemeClr val="bg1"/>
                          </a:solidFill>
                        </a:rPr>
                        <a:t> </a:t>
                      </a:r>
                      <a:r>
                        <a:rPr lang="en-US" sz="1200" b="1" dirty="0">
                          <a:solidFill>
                            <a:schemeClr val="bg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indent="0" algn="l">
                        <a:buClr>
                          <a:srgbClr val="0070C0"/>
                        </a:buClr>
                        <a:buFont typeface="Wingdings" panose="05000000000000000000" pitchFamily="2" charset="2"/>
                        <a:buNone/>
                        <a:defRPr/>
                      </a:pPr>
                      <a:r>
                        <a:rPr lang="en-US" sz="1200" dirty="0"/>
                        <a:t>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buClr>
                          <a:srgbClr val="0070C0"/>
                        </a:buClr>
                        <a:buFont typeface="Wingdings" panose="05000000000000000000" pitchFamily="2" charset="2"/>
                        <a:buNone/>
                        <a:defRPr/>
                      </a:pPr>
                      <a:r>
                        <a:rPr lang="en-US" sz="1200" dirty="0"/>
                        <a:t>Donna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Presence</a:t>
                      </a:r>
                      <a:r>
                        <a:rPr lang="en-US" sz="1200" baseline="0" dirty="0"/>
                        <a:t>-Content-Indifferent</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Required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Donna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Pass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1000">
                <a:tc>
                  <a:txBody>
                    <a:bodyPr/>
                    <a:lstStyle/>
                    <a:p>
                      <a:pPr algn="l"/>
                      <a:r>
                        <a:rPr lang="en-US" sz="1200" b="1" dirty="0">
                          <a:solidFill>
                            <a:schemeClr val="bg1"/>
                          </a:solidFill>
                        </a:rPr>
                        <a:t>PID-5.3</a:t>
                      </a:r>
                    </a:p>
                    <a:p>
                      <a:pPr algn="l"/>
                      <a:r>
                        <a:rPr lang="en-US" sz="1200" b="1" dirty="0">
                          <a:solidFill>
                            <a:schemeClr val="bg1"/>
                          </a:solidFill>
                        </a:rPr>
                        <a:t>(Middle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indent="0" algn="l">
                        <a:buClr>
                          <a:srgbClr val="0070C0"/>
                        </a:buClr>
                        <a:buFont typeface="Wingdings" panose="05000000000000000000" pitchFamily="2" charset="2"/>
                        <a:buNone/>
                        <a:defRPr/>
                      </a:pPr>
                      <a:r>
                        <a:rPr lang="en-US" sz="1200" dirty="0"/>
                        <a:t>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buClr>
                          <a:srgbClr val="0070C0"/>
                        </a:buClr>
                        <a:buFont typeface="Wingdings" panose="05000000000000000000" pitchFamily="2" charset="2"/>
                        <a:buNone/>
                        <a:defRPr/>
                      </a:pPr>
                      <a:r>
                        <a:rPr lang="en-US" sz="1200" dirty="0"/>
                        <a:t>Donna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Presence</a:t>
                      </a:r>
                      <a:r>
                        <a:rPr lang="en-US" sz="1200" baseline="0" dirty="0"/>
                        <a:t>-Content-Indifferent</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Required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Sue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Pass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1000">
                <a:tc>
                  <a:txBody>
                    <a:bodyPr/>
                    <a:lstStyle/>
                    <a:p>
                      <a:pPr algn="l"/>
                      <a:r>
                        <a:rPr lang="en-US" sz="1200" b="1" dirty="0">
                          <a:solidFill>
                            <a:schemeClr val="bg1"/>
                          </a:solidFill>
                        </a:rPr>
                        <a:t>PID-5.3</a:t>
                      </a:r>
                    </a:p>
                    <a:p>
                      <a:pPr algn="l"/>
                      <a:r>
                        <a:rPr lang="en-US" sz="1200" b="1" dirty="0">
                          <a:solidFill>
                            <a:schemeClr val="bg1"/>
                          </a:solidFill>
                        </a:rPr>
                        <a:t>(Middle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indent="0" algn="l">
                        <a:buClr>
                          <a:srgbClr val="0070C0"/>
                        </a:buClr>
                        <a:buFont typeface="Wingdings" panose="05000000000000000000" pitchFamily="2" charset="2"/>
                        <a:buNone/>
                        <a:defRPr/>
                      </a:pPr>
                      <a:r>
                        <a:rPr lang="en-US" sz="1200" dirty="0"/>
                        <a:t>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buClr>
                          <a:srgbClr val="0070C0"/>
                        </a:buClr>
                        <a:buFont typeface="Wingdings" panose="05000000000000000000" pitchFamily="2" charset="2"/>
                        <a:buNone/>
                        <a:defRPr/>
                      </a:pPr>
                      <a:r>
                        <a:rPr lang="en-US" sz="1200" dirty="0"/>
                        <a:t>Donna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Presence</a:t>
                      </a:r>
                      <a:r>
                        <a:rPr lang="en-US" sz="1200" baseline="0" dirty="0"/>
                        <a:t>-Length-Content-Indifferent</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Required</a:t>
                      </a:r>
                    </a:p>
                    <a:p>
                      <a:pPr algn="l"/>
                      <a:r>
                        <a:rPr lang="en-US" sz="1200" dirty="0"/>
                        <a:t>Min</a:t>
                      </a:r>
                      <a:r>
                        <a:rPr lang="en-US" sz="1200" baseline="0" dirty="0"/>
                        <a:t> Length = 5</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Victoria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Pass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81000">
                <a:tc>
                  <a:txBody>
                    <a:bodyPr/>
                    <a:lstStyle/>
                    <a:p>
                      <a:pPr algn="l"/>
                      <a:r>
                        <a:rPr lang="en-US" sz="1200" b="1" dirty="0">
                          <a:solidFill>
                            <a:schemeClr val="bg1"/>
                          </a:solidFill>
                        </a:rPr>
                        <a:t>PID-5.3</a:t>
                      </a:r>
                    </a:p>
                    <a:p>
                      <a:pPr algn="l"/>
                      <a:r>
                        <a:rPr lang="en-US" sz="1200" b="1" dirty="0">
                          <a:solidFill>
                            <a:schemeClr val="bg1"/>
                          </a:solidFill>
                        </a:rPr>
                        <a:t>(Middle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indent="0" algn="l">
                        <a:buClr>
                          <a:srgbClr val="0070C0"/>
                        </a:buClr>
                        <a:buFont typeface="Wingdings" panose="05000000000000000000" pitchFamily="2" charset="2"/>
                        <a:buNone/>
                        <a:defRPr/>
                      </a:pPr>
                      <a:r>
                        <a:rPr lang="en-US" sz="1200" dirty="0"/>
                        <a:t>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buClr>
                          <a:srgbClr val="0070C0"/>
                        </a:buClr>
                        <a:buFont typeface="Wingdings" panose="05000000000000000000" pitchFamily="2" charset="2"/>
                        <a:buNone/>
                        <a:defRPr/>
                      </a:pPr>
                      <a:r>
                        <a:rPr lang="en-US" sz="1200" dirty="0"/>
                        <a:t>Donna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Presence</a:t>
                      </a:r>
                      <a:r>
                        <a:rPr lang="en-US" sz="1200" baseline="0" dirty="0"/>
                        <a:t>-Length-Content-Indifferent</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Required</a:t>
                      </a:r>
                    </a:p>
                    <a:p>
                      <a:pPr algn="l"/>
                      <a:r>
                        <a:rPr lang="en-US" sz="1200" dirty="0"/>
                        <a:t>Min</a:t>
                      </a:r>
                      <a:r>
                        <a:rPr lang="en-US" sz="1200" baseline="0" dirty="0"/>
                        <a:t> Length = 5</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Sue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Fail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4800">
                <a:tc>
                  <a:txBody>
                    <a:bodyPr/>
                    <a:lstStyle/>
                    <a:p>
                      <a:pPr algn="l"/>
                      <a:r>
                        <a:rPr lang="en-US" sz="1200" b="1" dirty="0">
                          <a:solidFill>
                            <a:schemeClr val="bg1"/>
                          </a:solidFill>
                        </a:rPr>
                        <a:t>PID-5.3</a:t>
                      </a:r>
                    </a:p>
                    <a:p>
                      <a:pPr algn="l"/>
                      <a:r>
                        <a:rPr lang="en-US" sz="1200" b="1" dirty="0">
                          <a:solidFill>
                            <a:schemeClr val="bg1"/>
                          </a:solidFill>
                        </a:rPr>
                        <a:t>(Middle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indent="0" algn="l">
                        <a:buClr>
                          <a:srgbClr val="0070C0"/>
                        </a:buClr>
                        <a:buFont typeface="Wingdings" panose="05000000000000000000" pitchFamily="2" charset="2"/>
                        <a:buNone/>
                        <a:defRPr/>
                      </a:pPr>
                      <a:r>
                        <a:rPr lang="en-US" sz="1200" dirty="0"/>
                        <a:t>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buClr>
                          <a:srgbClr val="0070C0"/>
                        </a:buClr>
                        <a:buFont typeface="Wingdings" panose="05000000000000000000" pitchFamily="2" charset="2"/>
                        <a:buNone/>
                        <a:defRPr/>
                      </a:pPr>
                      <a:r>
                        <a:rPr lang="en-US" sz="1200" dirty="0"/>
                        <a:t>Donna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aseline="0" dirty="0"/>
                        <a:t>Value-Test Case Fixed</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Required</a:t>
                      </a:r>
                    </a:p>
                    <a:p>
                      <a:pPr algn="l"/>
                      <a:r>
                        <a:rPr lang="en-US" sz="1200" dirty="0"/>
                        <a:t>Value</a:t>
                      </a:r>
                      <a:r>
                        <a:rPr lang="en-US" sz="1200" baseline="0" dirty="0"/>
                        <a:t> = Donna</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Donna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Pass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81000">
                <a:tc>
                  <a:txBody>
                    <a:bodyPr/>
                    <a:lstStyle/>
                    <a:p>
                      <a:pPr algn="l"/>
                      <a:r>
                        <a:rPr lang="en-US" sz="1200" b="1" dirty="0">
                          <a:solidFill>
                            <a:schemeClr val="bg1"/>
                          </a:solidFill>
                        </a:rPr>
                        <a:t>PID-5.3</a:t>
                      </a:r>
                    </a:p>
                    <a:p>
                      <a:pPr algn="l"/>
                      <a:r>
                        <a:rPr lang="en-US" sz="1200" b="1" dirty="0">
                          <a:solidFill>
                            <a:schemeClr val="bg1"/>
                          </a:solidFill>
                        </a:rPr>
                        <a:t>(Middle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indent="0" algn="l">
                        <a:buClr>
                          <a:srgbClr val="0070C0"/>
                        </a:buClr>
                        <a:buFont typeface="Wingdings" panose="05000000000000000000" pitchFamily="2" charset="2"/>
                        <a:buNone/>
                        <a:defRPr/>
                      </a:pPr>
                      <a:r>
                        <a:rPr lang="en-US" sz="1200" dirty="0"/>
                        <a:t>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buClr>
                          <a:srgbClr val="0070C0"/>
                        </a:buClr>
                        <a:buFont typeface="Wingdings" panose="05000000000000000000" pitchFamily="2" charset="2"/>
                        <a:buNone/>
                        <a:defRPr/>
                      </a:pPr>
                      <a:r>
                        <a:rPr lang="en-US" sz="1200" dirty="0"/>
                        <a:t>Donna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aseline="0" dirty="0"/>
                        <a:t>Value-Test Case Fixed</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Required</a:t>
                      </a:r>
                    </a:p>
                    <a:p>
                      <a:pPr algn="l"/>
                      <a:r>
                        <a:rPr lang="en-US" sz="1200" dirty="0"/>
                        <a:t>Value</a:t>
                      </a:r>
                      <a:r>
                        <a:rPr lang="en-US" sz="1200" baseline="0" dirty="0"/>
                        <a:t> = Donna</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Sue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t>Fail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81000">
                <a:tc>
                  <a:txBody>
                    <a:bodyPr/>
                    <a:lstStyle/>
                    <a:p>
                      <a:pPr algn="l"/>
                      <a:r>
                        <a:rPr lang="en-US" sz="1200" b="1" dirty="0">
                          <a:solidFill>
                            <a:schemeClr val="bg1"/>
                          </a:solidFill>
                        </a:rPr>
                        <a:t>MSH-9.2</a:t>
                      </a:r>
                    </a:p>
                    <a:p>
                      <a:pPr algn="l"/>
                      <a:r>
                        <a:rPr lang="en-US" sz="1200" b="1" dirty="0">
                          <a:solidFill>
                            <a:schemeClr val="bg1"/>
                          </a:solidFill>
                        </a:rPr>
                        <a:t>(Trigger Event)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indent="0" algn="l">
                        <a:buClr>
                          <a:srgbClr val="0070C0"/>
                        </a:buClr>
                        <a:buFont typeface="Wingdings" panose="05000000000000000000" pitchFamily="2" charset="2"/>
                        <a:buNone/>
                        <a:defRPr/>
                      </a:pPr>
                      <a:r>
                        <a:rPr lang="en-US" sz="1200" dirty="0"/>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buClr>
                          <a:srgbClr val="0070C0"/>
                        </a:buClr>
                        <a:buFont typeface="Wingdings" panose="05000000000000000000" pitchFamily="2" charset="2"/>
                        <a:buNone/>
                        <a:defRPr/>
                      </a:pPr>
                      <a:r>
                        <a:rPr lang="en-US" sz="1200" dirty="0"/>
                        <a:t>V04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70C0"/>
                        </a:buClr>
                        <a:buSzTx/>
                        <a:buFont typeface="Wingdings" panose="05000000000000000000" pitchFamily="2" charset="2"/>
                        <a:buNone/>
                        <a:tabLst/>
                        <a:defRPr/>
                      </a:pPr>
                      <a:r>
                        <a:rPr lang="en-US" sz="1200" dirty="0"/>
                        <a:t>Value-Profile</a:t>
                      </a:r>
                      <a:r>
                        <a:rPr lang="en-US" sz="1200" baseline="0" dirty="0"/>
                        <a:t> Fixed</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70C0"/>
                        </a:buClr>
                        <a:buSzTx/>
                        <a:buFont typeface="Wingdings" panose="05000000000000000000" pitchFamily="2" charset="2"/>
                        <a:buNone/>
                        <a:tabLst/>
                        <a:defRPr/>
                      </a:pPr>
                      <a:r>
                        <a:rPr lang="en-US" sz="1200" dirty="0"/>
                        <a:t>Required</a:t>
                      </a:r>
                    </a:p>
                    <a:p>
                      <a:pPr marL="0" marR="0" lvl="0" indent="0" algn="l" defTabSz="914400" rtl="0" eaLnBrk="1" fontAlgn="auto" latinLnBrk="0" hangingPunct="1">
                        <a:lnSpc>
                          <a:spcPct val="100000"/>
                        </a:lnSpc>
                        <a:spcBef>
                          <a:spcPts val="0"/>
                        </a:spcBef>
                        <a:spcAft>
                          <a:spcPts val="0"/>
                        </a:spcAft>
                        <a:buClr>
                          <a:srgbClr val="0070C0"/>
                        </a:buClr>
                        <a:buSzTx/>
                        <a:buFont typeface="Wingdings" panose="05000000000000000000" pitchFamily="2" charset="2"/>
                        <a:buNone/>
                        <a:tabLst/>
                        <a:defRPr/>
                      </a:pPr>
                      <a:r>
                        <a:rPr lang="en-US" sz="1200" dirty="0"/>
                        <a:t>Value = V04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70C0"/>
                        </a:buClr>
                        <a:buSzTx/>
                        <a:buFont typeface="Wingdings" panose="05000000000000000000" pitchFamily="2" charset="2"/>
                        <a:buNone/>
                        <a:tabLst/>
                        <a:defRPr/>
                      </a:pPr>
                      <a:r>
                        <a:rPr lang="en-US" sz="1200" dirty="0"/>
                        <a:t>V04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70C0"/>
                        </a:buClr>
                        <a:buSzTx/>
                        <a:buFont typeface="Wingdings" panose="05000000000000000000" pitchFamily="2" charset="2"/>
                        <a:buNone/>
                        <a:tabLst/>
                        <a:defRPr/>
                      </a:pPr>
                      <a:r>
                        <a:rPr lang="en-US" sz="1200" dirty="0"/>
                        <a:t>Pass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733153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3366B1-09C9-495E-84A7-361D5E69F309}"/>
              </a:ext>
            </a:extLst>
          </p:cNvPr>
          <p:cNvSpPr/>
          <p:nvPr/>
        </p:nvSpPr>
        <p:spPr>
          <a:xfrm>
            <a:off x="76200" y="76200"/>
            <a:ext cx="8991600" cy="6705600"/>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 name="TextBox 3">
            <a:extLst>
              <a:ext uri="{FF2B5EF4-FFF2-40B4-BE49-F238E27FC236}">
                <a16:creationId xmlns:a16="http://schemas.microsoft.com/office/drawing/2014/main" id="{55E34192-764F-4AC2-963B-B063D22E8A07}"/>
              </a:ext>
            </a:extLst>
          </p:cNvPr>
          <p:cNvSpPr txBox="1"/>
          <p:nvPr/>
        </p:nvSpPr>
        <p:spPr>
          <a:xfrm>
            <a:off x="76200" y="76200"/>
            <a:ext cx="8991600" cy="369332"/>
          </a:xfrm>
          <a:prstGeom prst="rect">
            <a:avLst/>
          </a:prstGeom>
          <a:noFill/>
        </p:spPr>
        <p:txBody>
          <a:bodyPr wrap="square" rtlCol="0">
            <a:spAutoFit/>
          </a:bodyPr>
          <a:lstStyle/>
          <a:p>
            <a:pPr algn="ctr"/>
            <a:r>
              <a:rPr lang="en-US" b="1" dirty="0">
                <a:solidFill>
                  <a:srgbClr val="002060"/>
                </a:solidFill>
              </a:rPr>
              <a:t>TCAMT: Creating Test Cases and Context-based Testing</a:t>
            </a:r>
          </a:p>
        </p:txBody>
      </p:sp>
      <p:cxnSp>
        <p:nvCxnSpPr>
          <p:cNvPr id="6" name="Straight Connector 5">
            <a:extLst>
              <a:ext uri="{FF2B5EF4-FFF2-40B4-BE49-F238E27FC236}">
                <a16:creationId xmlns:a16="http://schemas.microsoft.com/office/drawing/2014/main" id="{A32F5F9C-086D-48A7-915C-D0017CC53B7F}"/>
              </a:ext>
            </a:extLst>
          </p:cNvPr>
          <p:cNvCxnSpPr/>
          <p:nvPr/>
        </p:nvCxnSpPr>
        <p:spPr>
          <a:xfrm>
            <a:off x="76200" y="445532"/>
            <a:ext cx="8991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2606A52-3C07-4893-A908-22036E999239}"/>
              </a:ext>
            </a:extLst>
          </p:cNvPr>
          <p:cNvPicPr>
            <a:picLocks noChangeAspect="1"/>
          </p:cNvPicPr>
          <p:nvPr/>
        </p:nvPicPr>
        <p:blipFill>
          <a:blip r:embed="rId2"/>
          <a:stretch>
            <a:fillRect/>
          </a:stretch>
        </p:blipFill>
        <p:spPr>
          <a:xfrm>
            <a:off x="533400" y="598908"/>
            <a:ext cx="8003688" cy="2132644"/>
          </a:xfrm>
          <a:prstGeom prst="rect">
            <a:avLst/>
          </a:prstGeom>
        </p:spPr>
      </p:pic>
      <p:pic>
        <p:nvPicPr>
          <p:cNvPr id="10" name="Picture 9">
            <a:extLst>
              <a:ext uri="{FF2B5EF4-FFF2-40B4-BE49-F238E27FC236}">
                <a16:creationId xmlns:a16="http://schemas.microsoft.com/office/drawing/2014/main" id="{A97EEBD6-F6AA-45EE-85EF-F6A4025B252F}"/>
              </a:ext>
            </a:extLst>
          </p:cNvPr>
          <p:cNvPicPr>
            <a:picLocks noChangeAspect="1"/>
          </p:cNvPicPr>
          <p:nvPr/>
        </p:nvPicPr>
        <p:blipFill>
          <a:blip r:embed="rId3"/>
          <a:stretch>
            <a:fillRect/>
          </a:stretch>
        </p:blipFill>
        <p:spPr>
          <a:xfrm>
            <a:off x="1143000" y="2731552"/>
            <a:ext cx="6477000" cy="3859076"/>
          </a:xfrm>
          <a:prstGeom prst="rect">
            <a:avLst/>
          </a:prstGeom>
        </p:spPr>
      </p:pic>
    </p:spTree>
    <p:extLst>
      <p:ext uri="{BB962C8B-B14F-4D97-AF65-F5344CB8AC3E}">
        <p14:creationId xmlns:p14="http://schemas.microsoft.com/office/powerpoint/2010/main" val="8369971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3366B1-09C9-495E-84A7-361D5E69F309}"/>
              </a:ext>
            </a:extLst>
          </p:cNvPr>
          <p:cNvSpPr/>
          <p:nvPr/>
        </p:nvSpPr>
        <p:spPr>
          <a:xfrm>
            <a:off x="76200" y="76200"/>
            <a:ext cx="8991600" cy="6705600"/>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 name="TextBox 3">
            <a:extLst>
              <a:ext uri="{FF2B5EF4-FFF2-40B4-BE49-F238E27FC236}">
                <a16:creationId xmlns:a16="http://schemas.microsoft.com/office/drawing/2014/main" id="{55E34192-764F-4AC2-963B-B063D22E8A07}"/>
              </a:ext>
            </a:extLst>
          </p:cNvPr>
          <p:cNvSpPr txBox="1"/>
          <p:nvPr/>
        </p:nvSpPr>
        <p:spPr>
          <a:xfrm>
            <a:off x="76200" y="76200"/>
            <a:ext cx="8991600" cy="369332"/>
          </a:xfrm>
          <a:prstGeom prst="rect">
            <a:avLst/>
          </a:prstGeom>
          <a:noFill/>
        </p:spPr>
        <p:txBody>
          <a:bodyPr wrap="square" rtlCol="0">
            <a:spAutoFit/>
          </a:bodyPr>
          <a:lstStyle/>
          <a:p>
            <a:pPr algn="ctr"/>
            <a:r>
              <a:rPr lang="en-US" b="1" dirty="0">
                <a:solidFill>
                  <a:srgbClr val="002060"/>
                </a:solidFill>
              </a:rPr>
              <a:t>TCAMT: Creating Test Cases and Context-based Testing</a:t>
            </a:r>
          </a:p>
        </p:txBody>
      </p:sp>
      <p:cxnSp>
        <p:nvCxnSpPr>
          <p:cNvPr id="6" name="Straight Connector 5">
            <a:extLst>
              <a:ext uri="{FF2B5EF4-FFF2-40B4-BE49-F238E27FC236}">
                <a16:creationId xmlns:a16="http://schemas.microsoft.com/office/drawing/2014/main" id="{A32F5F9C-086D-48A7-915C-D0017CC53B7F}"/>
              </a:ext>
            </a:extLst>
          </p:cNvPr>
          <p:cNvCxnSpPr/>
          <p:nvPr/>
        </p:nvCxnSpPr>
        <p:spPr>
          <a:xfrm>
            <a:off x="76200" y="445532"/>
            <a:ext cx="8991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6746B18-8160-4994-9E4C-81ED691F87CA}"/>
              </a:ext>
            </a:extLst>
          </p:cNvPr>
          <p:cNvPicPr>
            <a:picLocks noChangeAspect="1"/>
          </p:cNvPicPr>
          <p:nvPr/>
        </p:nvPicPr>
        <p:blipFill>
          <a:blip r:embed="rId2"/>
          <a:stretch>
            <a:fillRect/>
          </a:stretch>
        </p:blipFill>
        <p:spPr>
          <a:xfrm>
            <a:off x="171979" y="762000"/>
            <a:ext cx="8800042" cy="5550965"/>
          </a:xfrm>
          <a:prstGeom prst="rect">
            <a:avLst/>
          </a:prstGeom>
        </p:spPr>
      </p:pic>
    </p:spTree>
    <p:extLst>
      <p:ext uri="{BB962C8B-B14F-4D97-AF65-F5344CB8AC3E}">
        <p14:creationId xmlns:p14="http://schemas.microsoft.com/office/powerpoint/2010/main" val="36445784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3366B1-09C9-495E-84A7-361D5E69F309}"/>
              </a:ext>
            </a:extLst>
          </p:cNvPr>
          <p:cNvSpPr/>
          <p:nvPr/>
        </p:nvSpPr>
        <p:spPr>
          <a:xfrm>
            <a:off x="76200" y="76200"/>
            <a:ext cx="8991600" cy="6705600"/>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 name="TextBox 3">
            <a:extLst>
              <a:ext uri="{FF2B5EF4-FFF2-40B4-BE49-F238E27FC236}">
                <a16:creationId xmlns:a16="http://schemas.microsoft.com/office/drawing/2014/main" id="{55E34192-764F-4AC2-963B-B063D22E8A07}"/>
              </a:ext>
            </a:extLst>
          </p:cNvPr>
          <p:cNvSpPr txBox="1"/>
          <p:nvPr/>
        </p:nvSpPr>
        <p:spPr>
          <a:xfrm>
            <a:off x="76200" y="76200"/>
            <a:ext cx="8991600" cy="369332"/>
          </a:xfrm>
          <a:prstGeom prst="rect">
            <a:avLst/>
          </a:prstGeom>
          <a:noFill/>
        </p:spPr>
        <p:txBody>
          <a:bodyPr wrap="square" rtlCol="0">
            <a:spAutoFit/>
          </a:bodyPr>
          <a:lstStyle/>
          <a:p>
            <a:pPr algn="ctr"/>
            <a:r>
              <a:rPr lang="en-US" b="1" dirty="0">
                <a:solidFill>
                  <a:srgbClr val="002060"/>
                </a:solidFill>
              </a:rPr>
              <a:t>TCAMT: Creating Test Cases and Context-based Testing</a:t>
            </a:r>
          </a:p>
        </p:txBody>
      </p:sp>
      <p:cxnSp>
        <p:nvCxnSpPr>
          <p:cNvPr id="6" name="Straight Connector 5">
            <a:extLst>
              <a:ext uri="{FF2B5EF4-FFF2-40B4-BE49-F238E27FC236}">
                <a16:creationId xmlns:a16="http://schemas.microsoft.com/office/drawing/2014/main" id="{A32F5F9C-086D-48A7-915C-D0017CC53B7F}"/>
              </a:ext>
            </a:extLst>
          </p:cNvPr>
          <p:cNvCxnSpPr/>
          <p:nvPr/>
        </p:nvCxnSpPr>
        <p:spPr>
          <a:xfrm>
            <a:off x="76200" y="445532"/>
            <a:ext cx="8991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B83BD2C-BCE6-4950-ACFA-1C2F8518F237}"/>
              </a:ext>
            </a:extLst>
          </p:cNvPr>
          <p:cNvPicPr>
            <a:picLocks noChangeAspect="1"/>
          </p:cNvPicPr>
          <p:nvPr/>
        </p:nvPicPr>
        <p:blipFill>
          <a:blip r:embed="rId2"/>
          <a:stretch>
            <a:fillRect/>
          </a:stretch>
        </p:blipFill>
        <p:spPr>
          <a:xfrm>
            <a:off x="321522" y="914400"/>
            <a:ext cx="8741023" cy="5257800"/>
          </a:xfrm>
          <a:prstGeom prst="rect">
            <a:avLst/>
          </a:prstGeom>
        </p:spPr>
      </p:pic>
    </p:spTree>
    <p:extLst>
      <p:ext uri="{BB962C8B-B14F-4D97-AF65-F5344CB8AC3E}">
        <p14:creationId xmlns:p14="http://schemas.microsoft.com/office/powerpoint/2010/main" val="237782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TCAMT</a:t>
            </a:r>
          </a:p>
        </p:txBody>
      </p:sp>
      <p:sp>
        <p:nvSpPr>
          <p:cNvPr id="4" name="Date Placeholder 3"/>
          <p:cNvSpPr>
            <a:spLocks noGrp="1"/>
          </p:cNvSpPr>
          <p:nvPr>
            <p:ph type="dt" sz="half" idx="10"/>
          </p:nvPr>
        </p:nvSpPr>
        <p:spPr/>
        <p:txBody>
          <a:bodyPr/>
          <a:lstStyle/>
          <a:p>
            <a:r>
              <a:rPr lang="en-US"/>
              <a:t>01/01/2011</a:t>
            </a:r>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88</a:t>
            </a:fld>
            <a:endParaRPr lang="en-US"/>
          </a:p>
        </p:txBody>
      </p:sp>
      <p:pic>
        <p:nvPicPr>
          <p:cNvPr id="7" name="Picture 6"/>
          <p:cNvPicPr>
            <a:picLocks noChangeAspect="1"/>
          </p:cNvPicPr>
          <p:nvPr/>
        </p:nvPicPr>
        <p:blipFill>
          <a:blip r:embed="rId2"/>
          <a:stretch>
            <a:fillRect/>
          </a:stretch>
        </p:blipFill>
        <p:spPr>
          <a:xfrm>
            <a:off x="607171" y="1352116"/>
            <a:ext cx="7929657" cy="5038845"/>
          </a:xfrm>
          <a:prstGeom prst="rect">
            <a:avLst/>
          </a:prstGeom>
        </p:spPr>
      </p:pic>
    </p:spTree>
    <p:extLst>
      <p:ext uri="{BB962C8B-B14F-4D97-AF65-F5344CB8AC3E}">
        <p14:creationId xmlns:p14="http://schemas.microsoft.com/office/powerpoint/2010/main" val="501881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3366B1-09C9-495E-84A7-361D5E69F309}"/>
              </a:ext>
            </a:extLst>
          </p:cNvPr>
          <p:cNvSpPr/>
          <p:nvPr/>
        </p:nvSpPr>
        <p:spPr>
          <a:xfrm>
            <a:off x="76200" y="76200"/>
            <a:ext cx="8991600" cy="6705600"/>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 name="TextBox 3">
            <a:extLst>
              <a:ext uri="{FF2B5EF4-FFF2-40B4-BE49-F238E27FC236}">
                <a16:creationId xmlns:a16="http://schemas.microsoft.com/office/drawing/2014/main" id="{55E34192-764F-4AC2-963B-B063D22E8A07}"/>
              </a:ext>
            </a:extLst>
          </p:cNvPr>
          <p:cNvSpPr txBox="1"/>
          <p:nvPr/>
        </p:nvSpPr>
        <p:spPr>
          <a:xfrm>
            <a:off x="76200" y="76200"/>
            <a:ext cx="8991600" cy="369332"/>
          </a:xfrm>
          <a:prstGeom prst="rect">
            <a:avLst/>
          </a:prstGeom>
          <a:noFill/>
        </p:spPr>
        <p:txBody>
          <a:bodyPr wrap="square" rtlCol="0">
            <a:spAutoFit/>
          </a:bodyPr>
          <a:lstStyle/>
          <a:p>
            <a:pPr algn="ctr"/>
            <a:r>
              <a:rPr lang="en-US" b="1" dirty="0">
                <a:solidFill>
                  <a:srgbClr val="002060"/>
                </a:solidFill>
              </a:rPr>
              <a:t>TCAMT: Creating Test Cases and Context-based Testing</a:t>
            </a:r>
          </a:p>
        </p:txBody>
      </p:sp>
      <p:cxnSp>
        <p:nvCxnSpPr>
          <p:cNvPr id="6" name="Straight Connector 5">
            <a:extLst>
              <a:ext uri="{FF2B5EF4-FFF2-40B4-BE49-F238E27FC236}">
                <a16:creationId xmlns:a16="http://schemas.microsoft.com/office/drawing/2014/main" id="{A32F5F9C-086D-48A7-915C-D0017CC53B7F}"/>
              </a:ext>
            </a:extLst>
          </p:cNvPr>
          <p:cNvCxnSpPr/>
          <p:nvPr/>
        </p:nvCxnSpPr>
        <p:spPr>
          <a:xfrm>
            <a:off x="76200" y="445532"/>
            <a:ext cx="8991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C7446FC-7154-49C5-9B91-25657C1216AC}"/>
              </a:ext>
            </a:extLst>
          </p:cNvPr>
          <p:cNvPicPr>
            <a:picLocks noChangeAspect="1"/>
          </p:cNvPicPr>
          <p:nvPr/>
        </p:nvPicPr>
        <p:blipFill>
          <a:blip r:embed="rId2"/>
          <a:stretch>
            <a:fillRect/>
          </a:stretch>
        </p:blipFill>
        <p:spPr>
          <a:xfrm>
            <a:off x="236651" y="1219200"/>
            <a:ext cx="8670698" cy="4997177"/>
          </a:xfrm>
          <a:prstGeom prst="rect">
            <a:avLst/>
          </a:prstGeom>
        </p:spPr>
      </p:pic>
    </p:spTree>
    <p:extLst>
      <p:ext uri="{BB962C8B-B14F-4D97-AF65-F5344CB8AC3E}">
        <p14:creationId xmlns:p14="http://schemas.microsoft.com/office/powerpoint/2010/main" val="65007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Lessons Learned: Realities of Testing</a:t>
            </a:r>
          </a:p>
        </p:txBody>
      </p:sp>
      <p:sp>
        <p:nvSpPr>
          <p:cNvPr id="3" name="Content Placeholder 2"/>
          <p:cNvSpPr>
            <a:spLocks noGrp="1"/>
          </p:cNvSpPr>
          <p:nvPr>
            <p:ph idx="1"/>
          </p:nvPr>
        </p:nvSpPr>
        <p:spPr/>
        <p:txBody>
          <a:bodyPr>
            <a:normAutofit fontScale="85000" lnSpcReduction="20000"/>
          </a:bodyPr>
          <a:lstStyle/>
          <a:p>
            <a:r>
              <a:rPr lang="en-US" dirty="0"/>
              <a:t>Bound to the quality of the standards</a:t>
            </a:r>
          </a:p>
          <a:p>
            <a:r>
              <a:rPr lang="en-US" dirty="0"/>
              <a:t>Tolerance for comprehensiveness</a:t>
            </a:r>
          </a:p>
          <a:p>
            <a:r>
              <a:rPr lang="en-US" dirty="0"/>
              <a:t>Time</a:t>
            </a:r>
          </a:p>
          <a:p>
            <a:r>
              <a:rPr lang="en-US" dirty="0"/>
              <a:t>Budgets</a:t>
            </a:r>
          </a:p>
          <a:p>
            <a:r>
              <a:rPr lang="en-US" dirty="0"/>
              <a:t>Inadequate Investments</a:t>
            </a:r>
          </a:p>
          <a:p>
            <a:r>
              <a:rPr lang="en-US" dirty="0"/>
              <a:t>What to Test?</a:t>
            </a:r>
          </a:p>
          <a:p>
            <a:pPr lvl="1"/>
            <a:r>
              <a:rPr lang="en-US" dirty="0"/>
              <a:t>Boundless instances</a:t>
            </a:r>
          </a:p>
          <a:p>
            <a:pPr lvl="1"/>
            <a:r>
              <a:rPr lang="en-US" dirty="0"/>
              <a:t>Adequate test coverage</a:t>
            </a:r>
          </a:p>
          <a:p>
            <a:pPr lvl="1"/>
            <a:r>
              <a:rPr lang="en-US" dirty="0"/>
              <a:t>What are the priorities?</a:t>
            </a:r>
          </a:p>
          <a:p>
            <a:r>
              <a:rPr lang="en-US" dirty="0"/>
              <a:t>Test Cases</a:t>
            </a:r>
          </a:p>
          <a:p>
            <a:pPr lvl="1"/>
            <a:r>
              <a:rPr lang="en-US" dirty="0"/>
              <a:t>Realistic</a:t>
            </a:r>
          </a:p>
          <a:p>
            <a:pPr lvl="1"/>
            <a:r>
              <a:rPr lang="en-US" dirty="0"/>
              <a:t>Data</a:t>
            </a:r>
          </a:p>
          <a:p>
            <a:pPr lvl="1"/>
            <a:r>
              <a:rPr lang="en-US" dirty="0"/>
              <a:t>“Getting it right”</a:t>
            </a:r>
          </a:p>
          <a:p>
            <a:pPr marL="0" indent="0">
              <a:buNone/>
            </a:pPr>
            <a:endParaRPr lang="en-US" dirty="0"/>
          </a:p>
        </p:txBody>
      </p:sp>
      <p:sp>
        <p:nvSpPr>
          <p:cNvPr id="4" name="Date Placeholder 3"/>
          <p:cNvSpPr>
            <a:spLocks noGrp="1"/>
          </p:cNvSpPr>
          <p:nvPr>
            <p:ph type="dt" sz="half" idx="10"/>
          </p:nvPr>
        </p:nvSpPr>
        <p:spPr/>
        <p:txBody>
          <a:bodyPr/>
          <a:lstStyle/>
          <a:p>
            <a:r>
              <a:rPr lang="en-US" dirty="0"/>
              <a:t>01/01/2011</a:t>
            </a:r>
          </a:p>
        </p:txBody>
      </p:sp>
      <p:sp>
        <p:nvSpPr>
          <p:cNvPr id="5" name="Slide Number Placeholder 4"/>
          <p:cNvSpPr>
            <a:spLocks noGrp="1"/>
          </p:cNvSpPr>
          <p:nvPr>
            <p:ph type="sldNum" sz="quarter" idx="11"/>
          </p:nvPr>
        </p:nvSpPr>
        <p:spPr/>
        <p:txBody>
          <a:bodyPr/>
          <a:lstStyle/>
          <a:p>
            <a:fld id="{2CD36790-EF9F-4521-A783-189BE19EEE4B}" type="slidenum">
              <a:rPr lang="en-US" smtClean="0"/>
              <a:pPr/>
              <a:t>9</a:t>
            </a:fld>
            <a:endParaRPr lang="en-US" dirty="0"/>
          </a:p>
        </p:txBody>
      </p:sp>
      <p:sp>
        <p:nvSpPr>
          <p:cNvPr id="9" name="Isosceles Triangle 8"/>
          <p:cNvSpPr/>
          <p:nvPr/>
        </p:nvSpPr>
        <p:spPr>
          <a:xfrm rot="10800000">
            <a:off x="4371975" y="2903763"/>
            <a:ext cx="510363" cy="50327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4627156" y="3262233"/>
            <a:ext cx="1453116" cy="246221"/>
          </a:xfrm>
          <a:prstGeom prst="rect">
            <a:avLst/>
          </a:prstGeom>
          <a:noFill/>
        </p:spPr>
        <p:txBody>
          <a:bodyPr wrap="square" rtlCol="0">
            <a:spAutoFit/>
          </a:bodyPr>
          <a:lstStyle/>
          <a:p>
            <a:r>
              <a:rPr lang="en-US" sz="1000" dirty="0"/>
              <a:t>Testing Investment</a:t>
            </a:r>
          </a:p>
        </p:txBody>
      </p:sp>
      <p:sp>
        <p:nvSpPr>
          <p:cNvPr id="11" name="TextBox 10"/>
          <p:cNvSpPr txBox="1"/>
          <p:nvPr/>
        </p:nvSpPr>
        <p:spPr>
          <a:xfrm>
            <a:off x="4815255" y="2819400"/>
            <a:ext cx="804531" cy="246221"/>
          </a:xfrm>
          <a:prstGeom prst="rect">
            <a:avLst/>
          </a:prstGeom>
          <a:noFill/>
        </p:spPr>
        <p:txBody>
          <a:bodyPr wrap="square" rtlCol="0">
            <a:spAutoFit/>
          </a:bodyPr>
          <a:lstStyle/>
          <a:p>
            <a:r>
              <a:rPr lang="en-US" sz="1000" dirty="0"/>
              <a:t>Impact</a:t>
            </a:r>
          </a:p>
        </p:txBody>
      </p:sp>
    </p:spTree>
    <p:extLst>
      <p:ext uri="{BB962C8B-B14F-4D97-AF65-F5344CB8AC3E}">
        <p14:creationId xmlns:p14="http://schemas.microsoft.com/office/powerpoint/2010/main" val="24434690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3366B1-09C9-495E-84A7-361D5E69F309}"/>
              </a:ext>
            </a:extLst>
          </p:cNvPr>
          <p:cNvSpPr/>
          <p:nvPr/>
        </p:nvSpPr>
        <p:spPr>
          <a:xfrm>
            <a:off x="76200" y="76200"/>
            <a:ext cx="8991600" cy="6705600"/>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 name="TextBox 3">
            <a:extLst>
              <a:ext uri="{FF2B5EF4-FFF2-40B4-BE49-F238E27FC236}">
                <a16:creationId xmlns:a16="http://schemas.microsoft.com/office/drawing/2014/main" id="{55E34192-764F-4AC2-963B-B063D22E8A07}"/>
              </a:ext>
            </a:extLst>
          </p:cNvPr>
          <p:cNvSpPr txBox="1"/>
          <p:nvPr/>
        </p:nvSpPr>
        <p:spPr>
          <a:xfrm>
            <a:off x="76200" y="76200"/>
            <a:ext cx="8991600" cy="369332"/>
          </a:xfrm>
          <a:prstGeom prst="rect">
            <a:avLst/>
          </a:prstGeom>
          <a:noFill/>
        </p:spPr>
        <p:txBody>
          <a:bodyPr wrap="square" rtlCol="0">
            <a:spAutoFit/>
          </a:bodyPr>
          <a:lstStyle/>
          <a:p>
            <a:pPr algn="ctr"/>
            <a:r>
              <a:rPr lang="en-US" b="1" dirty="0">
                <a:solidFill>
                  <a:srgbClr val="002060"/>
                </a:solidFill>
              </a:rPr>
              <a:t>TCAMT: Creating Test Cases and Context-based Testing</a:t>
            </a:r>
          </a:p>
        </p:txBody>
      </p:sp>
      <p:cxnSp>
        <p:nvCxnSpPr>
          <p:cNvPr id="6" name="Straight Connector 5">
            <a:extLst>
              <a:ext uri="{FF2B5EF4-FFF2-40B4-BE49-F238E27FC236}">
                <a16:creationId xmlns:a16="http://schemas.microsoft.com/office/drawing/2014/main" id="{A32F5F9C-086D-48A7-915C-D0017CC53B7F}"/>
              </a:ext>
            </a:extLst>
          </p:cNvPr>
          <p:cNvCxnSpPr/>
          <p:nvPr/>
        </p:nvCxnSpPr>
        <p:spPr>
          <a:xfrm>
            <a:off x="76200" y="445532"/>
            <a:ext cx="8991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1810A86-4573-4FA9-8330-0DE25A2E792A}"/>
              </a:ext>
            </a:extLst>
          </p:cNvPr>
          <p:cNvPicPr>
            <a:picLocks noChangeAspect="1"/>
          </p:cNvPicPr>
          <p:nvPr/>
        </p:nvPicPr>
        <p:blipFill>
          <a:blip r:embed="rId2"/>
          <a:stretch>
            <a:fillRect/>
          </a:stretch>
        </p:blipFill>
        <p:spPr>
          <a:xfrm>
            <a:off x="152400" y="609600"/>
            <a:ext cx="8839200" cy="5119406"/>
          </a:xfrm>
          <a:prstGeom prst="rect">
            <a:avLst/>
          </a:prstGeom>
        </p:spPr>
      </p:pic>
    </p:spTree>
    <p:extLst>
      <p:ext uri="{BB962C8B-B14F-4D97-AF65-F5344CB8AC3E}">
        <p14:creationId xmlns:p14="http://schemas.microsoft.com/office/powerpoint/2010/main" val="18090417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Context-based Validation</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91</a:t>
            </a:fld>
            <a:endParaRPr lang="en-US"/>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 y="1566778"/>
            <a:ext cx="7848600" cy="4724400"/>
          </a:xfrm>
          <a:prstGeom prst="rect">
            <a:avLst/>
          </a:prstGeom>
          <a:noFill/>
          <a:ln>
            <a:noFill/>
          </a:ln>
        </p:spPr>
      </p:pic>
    </p:spTree>
    <p:extLst>
      <p:ext uri="{BB962C8B-B14F-4D97-AF65-F5344CB8AC3E}">
        <p14:creationId xmlns:p14="http://schemas.microsoft.com/office/powerpoint/2010/main" val="40550152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Context-based Validation</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92</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38" y="1531711"/>
            <a:ext cx="7848600" cy="4724400"/>
          </a:xfrm>
          <a:prstGeom prst="rect">
            <a:avLst/>
          </a:prstGeom>
          <a:noFill/>
          <a:ln>
            <a:noFill/>
          </a:ln>
        </p:spPr>
      </p:pic>
    </p:spTree>
    <p:extLst>
      <p:ext uri="{BB962C8B-B14F-4D97-AF65-F5344CB8AC3E}">
        <p14:creationId xmlns:p14="http://schemas.microsoft.com/office/powerpoint/2010/main" val="37796448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B093-C72E-4D26-A1B7-6A932702A0F5}"/>
              </a:ext>
            </a:extLst>
          </p:cNvPr>
          <p:cNvSpPr>
            <a:spLocks noGrp="1"/>
          </p:cNvSpPr>
          <p:nvPr>
            <p:ph type="title"/>
          </p:nvPr>
        </p:nvSpPr>
        <p:spPr/>
        <p:txBody>
          <a:bodyPr/>
          <a:lstStyle/>
          <a:p>
            <a:r>
              <a:rPr lang="en-US" dirty="0"/>
              <a:t>Platform Status</a:t>
            </a:r>
          </a:p>
        </p:txBody>
      </p:sp>
      <p:sp>
        <p:nvSpPr>
          <p:cNvPr id="3" name="Content Placeholder 2">
            <a:extLst>
              <a:ext uri="{FF2B5EF4-FFF2-40B4-BE49-F238E27FC236}">
                <a16:creationId xmlns:a16="http://schemas.microsoft.com/office/drawing/2014/main" id="{B7224D38-69F2-4419-A2BC-8E2F1E23DD60}"/>
              </a:ext>
            </a:extLst>
          </p:cNvPr>
          <p:cNvSpPr>
            <a:spLocks noGrp="1"/>
          </p:cNvSpPr>
          <p:nvPr>
            <p:ph idx="1"/>
          </p:nvPr>
        </p:nvSpPr>
        <p:spPr>
          <a:xfrm>
            <a:off x="381000" y="1447801"/>
            <a:ext cx="8382000" cy="4990284"/>
          </a:xfrm>
        </p:spPr>
        <p:txBody>
          <a:bodyPr>
            <a:normAutofit fontScale="92500" lnSpcReduction="20000"/>
          </a:bodyPr>
          <a:lstStyle/>
          <a:p>
            <a:r>
              <a:rPr lang="en-US" dirty="0"/>
              <a:t>All tools in use for years</a:t>
            </a:r>
          </a:p>
          <a:p>
            <a:r>
              <a:rPr lang="en-US" dirty="0"/>
              <a:t>Public Domain—Free for use</a:t>
            </a:r>
          </a:p>
          <a:p>
            <a:r>
              <a:rPr lang="en-US" dirty="0"/>
              <a:t>Tools hosted by NIST</a:t>
            </a:r>
          </a:p>
          <a:p>
            <a:r>
              <a:rPr lang="en-US" dirty="0"/>
              <a:t>IGAMT-1</a:t>
            </a:r>
          </a:p>
          <a:p>
            <a:pPr lvl="1"/>
            <a:r>
              <a:rPr lang="en-US" dirty="0"/>
              <a:t>Used to ballot HL7 IGs, Local Use </a:t>
            </a:r>
          </a:p>
          <a:p>
            <a:r>
              <a:rPr lang="en-US" dirty="0"/>
              <a:t>IGAMT-2</a:t>
            </a:r>
          </a:p>
          <a:p>
            <a:pPr lvl="1"/>
            <a:r>
              <a:rPr lang="en-US" dirty="0"/>
              <a:t>Beta Testing—advanced features</a:t>
            </a:r>
          </a:p>
          <a:p>
            <a:r>
              <a:rPr lang="en-US" dirty="0"/>
              <a:t>TCAMT</a:t>
            </a:r>
          </a:p>
          <a:p>
            <a:pPr lvl="1"/>
            <a:r>
              <a:rPr lang="en-US" dirty="0"/>
              <a:t>Test Plans for ONC, CDC, HIMSS, etc.</a:t>
            </a:r>
          </a:p>
          <a:p>
            <a:r>
              <a:rPr lang="en-US" dirty="0"/>
              <a:t>Validation Tools</a:t>
            </a:r>
          </a:p>
          <a:p>
            <a:pPr lvl="1"/>
            <a:r>
              <a:rPr lang="en-US" dirty="0"/>
              <a:t>Specific (NIST Created) and General (User Created)</a:t>
            </a:r>
          </a:p>
          <a:p>
            <a:pPr lvl="1"/>
            <a:r>
              <a:rPr lang="en-US" dirty="0"/>
              <a:t>ONC, CDC, HIMSS, IHE, etc.</a:t>
            </a:r>
          </a:p>
          <a:p>
            <a:endParaRPr lang="en-US" dirty="0"/>
          </a:p>
          <a:p>
            <a:endParaRPr lang="en-US" dirty="0"/>
          </a:p>
        </p:txBody>
      </p:sp>
      <p:sp>
        <p:nvSpPr>
          <p:cNvPr id="4" name="Date Placeholder 3">
            <a:extLst>
              <a:ext uri="{FF2B5EF4-FFF2-40B4-BE49-F238E27FC236}">
                <a16:creationId xmlns:a16="http://schemas.microsoft.com/office/drawing/2014/main" id="{9B1A831F-6CE3-427B-83F0-D28D014FFB97}"/>
              </a:ext>
            </a:extLst>
          </p:cNvPr>
          <p:cNvSpPr>
            <a:spLocks noGrp="1"/>
          </p:cNvSpPr>
          <p:nvPr>
            <p:ph type="dt" sz="half" idx="10"/>
          </p:nvPr>
        </p:nvSpPr>
        <p:spPr/>
        <p:txBody>
          <a:bodyPr/>
          <a:lstStyle/>
          <a:p>
            <a:r>
              <a:rPr lang="en-US"/>
              <a:t>01/01/2011</a:t>
            </a:r>
            <a:endParaRPr lang="en-US" dirty="0"/>
          </a:p>
        </p:txBody>
      </p:sp>
      <p:sp>
        <p:nvSpPr>
          <p:cNvPr id="5" name="Slide Number Placeholder 4">
            <a:extLst>
              <a:ext uri="{FF2B5EF4-FFF2-40B4-BE49-F238E27FC236}">
                <a16:creationId xmlns:a16="http://schemas.microsoft.com/office/drawing/2014/main" id="{E8D89300-C4FF-4523-B37E-84BE42A1060E}"/>
              </a:ext>
            </a:extLst>
          </p:cNvPr>
          <p:cNvSpPr>
            <a:spLocks noGrp="1"/>
          </p:cNvSpPr>
          <p:nvPr>
            <p:ph type="sldNum" sz="quarter" idx="11"/>
          </p:nvPr>
        </p:nvSpPr>
        <p:spPr/>
        <p:txBody>
          <a:bodyPr/>
          <a:lstStyle/>
          <a:p>
            <a:fld id="{2CD36790-EF9F-4521-A783-189BE19EEE4B}" type="slidenum">
              <a:rPr lang="en-US" smtClean="0"/>
              <a:pPr/>
              <a:t>93</a:t>
            </a:fld>
            <a:endParaRPr lang="en-US"/>
          </a:p>
        </p:txBody>
      </p:sp>
    </p:spTree>
    <p:extLst>
      <p:ext uri="{BB962C8B-B14F-4D97-AF65-F5344CB8AC3E}">
        <p14:creationId xmlns:p14="http://schemas.microsoft.com/office/powerpoint/2010/main" val="20999189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85340"/>
            <a:ext cx="8458200" cy="822325"/>
          </a:xfrm>
        </p:spPr>
        <p:txBody>
          <a:bodyPr/>
          <a:lstStyle/>
          <a:p>
            <a:r>
              <a:rPr lang="en-US" sz="3600" dirty="0"/>
              <a:t>Real Success</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94</a:t>
            </a:fld>
            <a:endParaRPr lang="en-US"/>
          </a:p>
        </p:txBody>
      </p:sp>
      <p:pic>
        <p:nvPicPr>
          <p:cNvPr id="2" name="Picture 1">
            <a:extLst>
              <a:ext uri="{FF2B5EF4-FFF2-40B4-BE49-F238E27FC236}">
                <a16:creationId xmlns:a16="http://schemas.microsoft.com/office/drawing/2014/main" id="{EDE2886B-1606-4720-B206-50F37AD863A8}"/>
              </a:ext>
            </a:extLst>
          </p:cNvPr>
          <p:cNvPicPr>
            <a:picLocks noChangeAspect="1"/>
          </p:cNvPicPr>
          <p:nvPr/>
        </p:nvPicPr>
        <p:blipFill>
          <a:blip r:embed="rId3"/>
          <a:stretch>
            <a:fillRect/>
          </a:stretch>
        </p:blipFill>
        <p:spPr>
          <a:xfrm>
            <a:off x="381000" y="1480887"/>
            <a:ext cx="8382000" cy="4770152"/>
          </a:xfrm>
          <a:prstGeom prst="rect">
            <a:avLst/>
          </a:prstGeom>
          <a:ln>
            <a:solidFill>
              <a:schemeClr val="accent1"/>
            </a:solidFill>
          </a:ln>
        </p:spPr>
      </p:pic>
      <p:sp>
        <p:nvSpPr>
          <p:cNvPr id="6" name="TextBox 5">
            <a:extLst>
              <a:ext uri="{FF2B5EF4-FFF2-40B4-BE49-F238E27FC236}">
                <a16:creationId xmlns:a16="http://schemas.microsoft.com/office/drawing/2014/main" id="{3EC37D4F-9642-4C17-9C80-9A7AA08A7292}"/>
              </a:ext>
            </a:extLst>
          </p:cNvPr>
          <p:cNvSpPr txBox="1"/>
          <p:nvPr/>
        </p:nvSpPr>
        <p:spPr>
          <a:xfrm flipH="1">
            <a:off x="4724400" y="6321037"/>
            <a:ext cx="4419600" cy="246221"/>
          </a:xfrm>
          <a:prstGeom prst="rect">
            <a:avLst/>
          </a:prstGeom>
          <a:noFill/>
        </p:spPr>
        <p:txBody>
          <a:bodyPr wrap="square" rtlCol="0">
            <a:spAutoFit/>
          </a:bodyPr>
          <a:lstStyle/>
          <a:p>
            <a:r>
              <a:rPr lang="en-US" sz="1000" b="1" dirty="0"/>
              <a:t>Source: American Immunization Registry Association, August 2019 </a:t>
            </a:r>
          </a:p>
        </p:txBody>
      </p:sp>
      <p:sp>
        <p:nvSpPr>
          <p:cNvPr id="34" name="TextBox 33">
            <a:extLst>
              <a:ext uri="{FF2B5EF4-FFF2-40B4-BE49-F238E27FC236}">
                <a16:creationId xmlns:a16="http://schemas.microsoft.com/office/drawing/2014/main" id="{03090B35-4B0D-4683-B4DA-D3C7ECE66BDB}"/>
              </a:ext>
            </a:extLst>
          </p:cNvPr>
          <p:cNvSpPr txBox="1"/>
          <p:nvPr/>
        </p:nvSpPr>
        <p:spPr>
          <a:xfrm flipH="1">
            <a:off x="381000" y="1515697"/>
            <a:ext cx="8001000" cy="307777"/>
          </a:xfrm>
          <a:prstGeom prst="rect">
            <a:avLst/>
          </a:prstGeom>
          <a:noFill/>
        </p:spPr>
        <p:txBody>
          <a:bodyPr wrap="square" rtlCol="0">
            <a:spAutoFit/>
          </a:bodyPr>
          <a:lstStyle/>
          <a:p>
            <a:r>
              <a:rPr lang="en-US" sz="1400" b="1" dirty="0">
                <a:solidFill>
                  <a:srgbClr val="C00000"/>
                </a:solidFill>
              </a:rPr>
              <a:t>Measures of Immunization Submissions and Acknowledgement Messages </a:t>
            </a:r>
          </a:p>
        </p:txBody>
      </p:sp>
    </p:spTree>
    <p:extLst>
      <p:ext uri="{BB962C8B-B14F-4D97-AF65-F5344CB8AC3E}">
        <p14:creationId xmlns:p14="http://schemas.microsoft.com/office/powerpoint/2010/main" val="24341201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85340"/>
            <a:ext cx="8458200" cy="822325"/>
          </a:xfrm>
        </p:spPr>
        <p:txBody>
          <a:bodyPr/>
          <a:lstStyle/>
          <a:p>
            <a:r>
              <a:rPr lang="en-US" sz="3600" dirty="0"/>
              <a:t>Summary: Towards Interoperability</a:t>
            </a:r>
          </a:p>
        </p:txBody>
      </p:sp>
      <p:sp>
        <p:nvSpPr>
          <p:cNvPr id="4" name="Date Placeholder 3"/>
          <p:cNvSpPr>
            <a:spLocks noGrp="1"/>
          </p:cNvSpPr>
          <p:nvPr>
            <p:ph type="dt" sz="half" idx="10"/>
          </p:nvPr>
        </p:nvSpPr>
        <p:spPr/>
        <p:txBody>
          <a:bodyPr/>
          <a:lstStyle/>
          <a:p>
            <a:fld id="{235313DE-39FF-4199-8686-1B682DE047CF}" type="datetime1">
              <a:rPr lang="en-US"/>
              <a:pPr/>
              <a:t>10/18/2019</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95</a:t>
            </a:fld>
            <a:endParaRPr lang="en-US"/>
          </a:p>
        </p:txBody>
      </p:sp>
      <p:sp>
        <p:nvSpPr>
          <p:cNvPr id="7" name="Isosceles Triangle 6"/>
          <p:cNvSpPr/>
          <p:nvPr/>
        </p:nvSpPr>
        <p:spPr>
          <a:xfrm rot="5400000">
            <a:off x="1838772" y="1297222"/>
            <a:ext cx="2823082" cy="3271050"/>
          </a:xfrm>
          <a:prstGeom prst="triangle">
            <a:avLst/>
          </a:prstGeom>
          <a:solidFill>
            <a:schemeClr val="accent5">
              <a:lumMod val="60000"/>
              <a:lumOff val="40000"/>
            </a:scheme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8" name="Rectangle 7"/>
          <p:cNvSpPr/>
          <p:nvPr/>
        </p:nvSpPr>
        <p:spPr>
          <a:xfrm>
            <a:off x="3862954" y="2670467"/>
            <a:ext cx="1418095" cy="495946"/>
          </a:xfrm>
          <a:prstGeom prst="rect">
            <a:avLst/>
          </a:prstGeom>
          <a:solidFill>
            <a:schemeClr val="accent5">
              <a:lumMod val="60000"/>
              <a:lumOff val="40000"/>
            </a:scheme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9" name="Isosceles Triangle 8"/>
          <p:cNvSpPr/>
          <p:nvPr/>
        </p:nvSpPr>
        <p:spPr>
          <a:xfrm rot="16200000">
            <a:off x="4463155" y="1286893"/>
            <a:ext cx="2823082" cy="3271050"/>
          </a:xfrm>
          <a:prstGeom prst="triangle">
            <a:avLst/>
          </a:prstGeom>
          <a:solidFill>
            <a:schemeClr val="accent5">
              <a:lumMod val="60000"/>
              <a:lumOff val="40000"/>
            </a:scheme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10" name="TextBox 9"/>
          <p:cNvSpPr txBox="1"/>
          <p:nvPr/>
        </p:nvSpPr>
        <p:spPr>
          <a:xfrm>
            <a:off x="1559876" y="2484031"/>
            <a:ext cx="1006117" cy="923330"/>
          </a:xfrm>
          <a:prstGeom prst="rect">
            <a:avLst/>
          </a:prstGeom>
          <a:noFill/>
        </p:spPr>
        <p:txBody>
          <a:bodyPr wrap="square" rtlCol="0">
            <a:spAutoFit/>
          </a:bodyPr>
          <a:lstStyle/>
          <a:p>
            <a:pPr algn="ctr" defTabSz="457200" eaLnBrk="1" fontAlgn="auto" hangingPunct="1">
              <a:spcBef>
                <a:spcPts val="0"/>
              </a:spcBef>
              <a:spcAft>
                <a:spcPts val="0"/>
              </a:spcAft>
            </a:pPr>
            <a:r>
              <a:rPr lang="en-US" dirty="0">
                <a:solidFill>
                  <a:srgbClr val="000000"/>
                </a:solidFill>
                <a:latin typeface="Helvetica Neue Light"/>
              </a:rPr>
              <a:t>Trading Partner A</a:t>
            </a:r>
          </a:p>
        </p:txBody>
      </p:sp>
      <p:sp>
        <p:nvSpPr>
          <p:cNvPr id="11" name="TextBox 10"/>
          <p:cNvSpPr txBox="1"/>
          <p:nvPr/>
        </p:nvSpPr>
        <p:spPr>
          <a:xfrm>
            <a:off x="6535807" y="2460744"/>
            <a:ext cx="1006117" cy="923330"/>
          </a:xfrm>
          <a:prstGeom prst="rect">
            <a:avLst/>
          </a:prstGeom>
          <a:noFill/>
        </p:spPr>
        <p:txBody>
          <a:bodyPr wrap="square" rtlCol="0">
            <a:spAutoFit/>
          </a:bodyPr>
          <a:lstStyle/>
          <a:p>
            <a:pPr algn="ctr" defTabSz="457200" eaLnBrk="1" fontAlgn="auto" hangingPunct="1">
              <a:spcBef>
                <a:spcPts val="0"/>
              </a:spcBef>
              <a:spcAft>
                <a:spcPts val="0"/>
              </a:spcAft>
            </a:pPr>
            <a:r>
              <a:rPr lang="en-US" dirty="0">
                <a:solidFill>
                  <a:srgbClr val="000000"/>
                </a:solidFill>
                <a:latin typeface="Helvetica Neue Light"/>
              </a:rPr>
              <a:t>Trading Partner B</a:t>
            </a:r>
          </a:p>
        </p:txBody>
      </p:sp>
      <p:sp>
        <p:nvSpPr>
          <p:cNvPr id="12" name="TextBox 11"/>
          <p:cNvSpPr txBox="1"/>
          <p:nvPr/>
        </p:nvSpPr>
        <p:spPr>
          <a:xfrm rot="16200000">
            <a:off x="332873" y="2781932"/>
            <a:ext cx="2300415" cy="307777"/>
          </a:xfrm>
          <a:prstGeom prst="rect">
            <a:avLst/>
          </a:prstGeom>
          <a:noFill/>
        </p:spPr>
        <p:txBody>
          <a:bodyPr wrap="square" rtlCol="0">
            <a:spAutoFit/>
          </a:bodyPr>
          <a:lstStyle/>
          <a:p>
            <a:pPr algn="ctr" defTabSz="457200" eaLnBrk="1" fontAlgn="auto" hangingPunct="1">
              <a:spcBef>
                <a:spcPts val="0"/>
              </a:spcBef>
              <a:spcAft>
                <a:spcPts val="0"/>
              </a:spcAft>
            </a:pPr>
            <a:r>
              <a:rPr lang="en-US" sz="1400" b="1" dirty="0">
                <a:solidFill>
                  <a:schemeClr val="accent5">
                    <a:lumMod val="50000"/>
                  </a:schemeClr>
                </a:solidFill>
                <a:latin typeface="Helvetica Neue Light"/>
              </a:rPr>
              <a:t>Requirements</a:t>
            </a:r>
          </a:p>
        </p:txBody>
      </p:sp>
      <p:sp>
        <p:nvSpPr>
          <p:cNvPr id="13" name="TextBox 12"/>
          <p:cNvSpPr txBox="1"/>
          <p:nvPr/>
        </p:nvSpPr>
        <p:spPr>
          <a:xfrm rot="5400000">
            <a:off x="6484634" y="2787323"/>
            <a:ext cx="2300415" cy="307777"/>
          </a:xfrm>
          <a:prstGeom prst="rect">
            <a:avLst/>
          </a:prstGeom>
          <a:noFill/>
        </p:spPr>
        <p:txBody>
          <a:bodyPr wrap="square" rtlCol="0">
            <a:spAutoFit/>
          </a:bodyPr>
          <a:lstStyle/>
          <a:p>
            <a:pPr algn="ctr" defTabSz="457200" eaLnBrk="1" fontAlgn="auto" hangingPunct="1">
              <a:spcBef>
                <a:spcPts val="0"/>
              </a:spcBef>
              <a:spcAft>
                <a:spcPts val="0"/>
              </a:spcAft>
            </a:pPr>
            <a:r>
              <a:rPr lang="en-US" sz="1400" b="1" dirty="0">
                <a:solidFill>
                  <a:schemeClr val="accent5">
                    <a:lumMod val="50000"/>
                  </a:schemeClr>
                </a:solidFill>
                <a:latin typeface="Helvetica Neue Light"/>
              </a:rPr>
              <a:t>Requirements</a:t>
            </a:r>
          </a:p>
        </p:txBody>
      </p:sp>
      <p:sp>
        <p:nvSpPr>
          <p:cNvPr id="14" name="Right Arrow 13"/>
          <p:cNvSpPr/>
          <p:nvPr/>
        </p:nvSpPr>
        <p:spPr>
          <a:xfrm rot="16200000">
            <a:off x="1379259" y="1572894"/>
            <a:ext cx="261610" cy="163826"/>
          </a:xfrm>
          <a:prstGeom prst="rightArrow">
            <a:avLst/>
          </a:prstGeom>
          <a:solidFill>
            <a:srgbClr val="0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15" name="Right Arrow 14"/>
          <p:cNvSpPr/>
          <p:nvPr/>
        </p:nvSpPr>
        <p:spPr>
          <a:xfrm rot="5400000">
            <a:off x="1356805" y="4134920"/>
            <a:ext cx="261610" cy="163826"/>
          </a:xfrm>
          <a:prstGeom prst="rightArrow">
            <a:avLst/>
          </a:prstGeom>
          <a:solidFill>
            <a:srgbClr val="0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16" name="Right Arrow 15"/>
          <p:cNvSpPr/>
          <p:nvPr/>
        </p:nvSpPr>
        <p:spPr>
          <a:xfrm rot="16200000">
            <a:off x="7497168" y="1570098"/>
            <a:ext cx="261610" cy="163826"/>
          </a:xfrm>
          <a:prstGeom prst="rightArrow">
            <a:avLst/>
          </a:prstGeom>
          <a:solidFill>
            <a:srgbClr val="0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17" name="Right Arrow 16"/>
          <p:cNvSpPr/>
          <p:nvPr/>
        </p:nvSpPr>
        <p:spPr>
          <a:xfrm rot="5400000">
            <a:off x="7506952" y="4115821"/>
            <a:ext cx="261610" cy="163826"/>
          </a:xfrm>
          <a:prstGeom prst="rightArrow">
            <a:avLst/>
          </a:prstGeom>
          <a:solidFill>
            <a:srgbClr val="0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18" name="TextBox 17"/>
          <p:cNvSpPr txBox="1"/>
          <p:nvPr/>
        </p:nvSpPr>
        <p:spPr>
          <a:xfrm>
            <a:off x="3978729" y="2616884"/>
            <a:ext cx="1186543" cy="600164"/>
          </a:xfrm>
          <a:prstGeom prst="rect">
            <a:avLst/>
          </a:prstGeom>
          <a:solidFill>
            <a:schemeClr val="accent5">
              <a:lumMod val="60000"/>
              <a:lumOff val="40000"/>
            </a:schemeClr>
          </a:solidFill>
        </p:spPr>
        <p:txBody>
          <a:bodyPr wrap="square" rtlCol="0">
            <a:spAutoFit/>
          </a:bodyPr>
          <a:lstStyle/>
          <a:p>
            <a:pPr algn="ctr" defTabSz="457200" eaLnBrk="1" fontAlgn="auto" hangingPunct="1">
              <a:spcBef>
                <a:spcPts val="0"/>
              </a:spcBef>
              <a:spcAft>
                <a:spcPts val="0"/>
              </a:spcAft>
            </a:pPr>
            <a:r>
              <a:rPr lang="en-US" sz="1100" b="1" dirty="0">
                <a:solidFill>
                  <a:schemeClr val="accent5">
                    <a:lumMod val="50000"/>
                  </a:schemeClr>
                </a:solidFill>
                <a:latin typeface="Helvetica Neue Light"/>
              </a:rPr>
              <a:t>Reduced Negotiations &amp;</a:t>
            </a:r>
          </a:p>
          <a:p>
            <a:pPr algn="ctr" defTabSz="457200" eaLnBrk="1" fontAlgn="auto" hangingPunct="1">
              <a:spcBef>
                <a:spcPts val="0"/>
              </a:spcBef>
              <a:spcAft>
                <a:spcPts val="0"/>
              </a:spcAft>
            </a:pPr>
            <a:r>
              <a:rPr lang="en-US" sz="1100" b="1" dirty="0">
                <a:solidFill>
                  <a:schemeClr val="accent5">
                    <a:lumMod val="50000"/>
                  </a:schemeClr>
                </a:solidFill>
                <a:latin typeface="Helvetica Neue Light"/>
              </a:rPr>
              <a:t> Translations</a:t>
            </a:r>
          </a:p>
        </p:txBody>
      </p:sp>
      <p:sp>
        <p:nvSpPr>
          <p:cNvPr id="19" name="Right Arrow 18"/>
          <p:cNvSpPr/>
          <p:nvPr/>
        </p:nvSpPr>
        <p:spPr>
          <a:xfrm rot="9376868">
            <a:off x="4903959" y="2075702"/>
            <a:ext cx="2628852" cy="124460"/>
          </a:xfrm>
          <a:prstGeom prst="rightArrow">
            <a:avLst/>
          </a:prstGeom>
          <a:solidFill>
            <a:srgbClr val="0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20" name="Right Arrow 19"/>
          <p:cNvSpPr/>
          <p:nvPr/>
        </p:nvSpPr>
        <p:spPr>
          <a:xfrm rot="12192940">
            <a:off x="4861159" y="3634283"/>
            <a:ext cx="2628852" cy="124460"/>
          </a:xfrm>
          <a:prstGeom prst="rightArrow">
            <a:avLst/>
          </a:prstGeom>
          <a:solidFill>
            <a:srgbClr val="0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21" name="Right Arrow 20"/>
          <p:cNvSpPr/>
          <p:nvPr/>
        </p:nvSpPr>
        <p:spPr>
          <a:xfrm rot="1379567">
            <a:off x="1570945" y="2089025"/>
            <a:ext cx="2628852" cy="124460"/>
          </a:xfrm>
          <a:prstGeom prst="rightArrow">
            <a:avLst/>
          </a:prstGeom>
          <a:solidFill>
            <a:srgbClr val="0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22" name="Right Arrow 21"/>
          <p:cNvSpPr/>
          <p:nvPr/>
        </p:nvSpPr>
        <p:spPr>
          <a:xfrm rot="20212787">
            <a:off x="1601435" y="3641539"/>
            <a:ext cx="2628852" cy="124460"/>
          </a:xfrm>
          <a:prstGeom prst="rightArrow">
            <a:avLst/>
          </a:prstGeom>
          <a:solidFill>
            <a:srgbClr val="0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23" name="Isosceles Triangle 22"/>
          <p:cNvSpPr/>
          <p:nvPr/>
        </p:nvSpPr>
        <p:spPr>
          <a:xfrm>
            <a:off x="1790288" y="3216178"/>
            <a:ext cx="5539454" cy="1131460"/>
          </a:xfrm>
          <a:prstGeom prst="triangle">
            <a:avLst>
              <a:gd name="adj" fmla="val 50095"/>
            </a:avLst>
          </a:prstGeom>
          <a:solidFill>
            <a:schemeClr val="accent5">
              <a:lumMod val="50000"/>
            </a:schemeClr>
          </a:solidFill>
          <a:ln w="9525" cap="flat" cmpd="sng" algn="ctr">
            <a:solidFill>
              <a:srgbClr val="13547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27" name="Isosceles Triangle 26"/>
          <p:cNvSpPr/>
          <p:nvPr/>
        </p:nvSpPr>
        <p:spPr>
          <a:xfrm rot="10800000">
            <a:off x="1802273" y="1524000"/>
            <a:ext cx="5539454" cy="1097573"/>
          </a:xfrm>
          <a:prstGeom prst="triangle">
            <a:avLst>
              <a:gd name="adj" fmla="val 50095"/>
            </a:avLst>
          </a:prstGeom>
          <a:solidFill>
            <a:schemeClr val="accent5">
              <a:lumMod val="50000"/>
            </a:schemeClr>
          </a:solidFill>
          <a:ln w="9525" cap="flat" cmpd="sng" algn="ctr">
            <a:solidFill>
              <a:srgbClr val="13547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28" name="TextBox 27"/>
          <p:cNvSpPr txBox="1"/>
          <p:nvPr/>
        </p:nvSpPr>
        <p:spPr>
          <a:xfrm>
            <a:off x="3990573" y="1756213"/>
            <a:ext cx="1220206" cy="338554"/>
          </a:xfrm>
          <a:prstGeom prst="rect">
            <a:avLst/>
          </a:prstGeom>
          <a:noFill/>
        </p:spPr>
        <p:txBody>
          <a:bodyPr wrap="none" rtlCol="0">
            <a:spAutoFit/>
          </a:bodyPr>
          <a:lstStyle/>
          <a:p>
            <a:pPr defTabSz="457200" eaLnBrk="1" fontAlgn="auto" hangingPunct="1">
              <a:spcBef>
                <a:spcPts val="0"/>
              </a:spcBef>
              <a:spcAft>
                <a:spcPts val="0"/>
              </a:spcAft>
            </a:pPr>
            <a:r>
              <a:rPr lang="en-US" sz="1600" b="1" dirty="0">
                <a:solidFill>
                  <a:prstClr val="white"/>
                </a:solidFill>
                <a:latin typeface="Helvetica Neue Light"/>
              </a:rPr>
              <a:t>Use Cases</a:t>
            </a:r>
          </a:p>
        </p:txBody>
      </p:sp>
      <p:sp>
        <p:nvSpPr>
          <p:cNvPr id="29" name="TextBox 28"/>
          <p:cNvSpPr txBox="1"/>
          <p:nvPr/>
        </p:nvSpPr>
        <p:spPr>
          <a:xfrm>
            <a:off x="4053283" y="3508939"/>
            <a:ext cx="1186543" cy="338554"/>
          </a:xfrm>
          <a:prstGeom prst="rect">
            <a:avLst/>
          </a:prstGeom>
          <a:noFill/>
        </p:spPr>
        <p:txBody>
          <a:bodyPr wrap="none" rtlCol="0">
            <a:spAutoFit/>
          </a:bodyPr>
          <a:lstStyle/>
          <a:p>
            <a:pPr defTabSz="457200" eaLnBrk="1" fontAlgn="auto" hangingPunct="1">
              <a:spcBef>
                <a:spcPts val="0"/>
              </a:spcBef>
              <a:spcAft>
                <a:spcPts val="0"/>
              </a:spcAft>
            </a:pPr>
            <a:r>
              <a:rPr lang="en-US" sz="1600" b="1" dirty="0">
                <a:solidFill>
                  <a:prstClr val="white"/>
                </a:solidFill>
                <a:latin typeface="Helvetica Neue Light"/>
              </a:rPr>
              <a:t>Standards</a:t>
            </a:r>
          </a:p>
        </p:txBody>
      </p:sp>
      <p:sp>
        <p:nvSpPr>
          <p:cNvPr id="30" name="TextBox 29"/>
          <p:cNvSpPr txBox="1"/>
          <p:nvPr/>
        </p:nvSpPr>
        <p:spPr>
          <a:xfrm>
            <a:off x="2811288" y="3938552"/>
            <a:ext cx="1018227" cy="338554"/>
          </a:xfrm>
          <a:prstGeom prst="rect">
            <a:avLst/>
          </a:prstGeom>
          <a:noFill/>
        </p:spPr>
        <p:txBody>
          <a:bodyPr wrap="none" rtlCol="0">
            <a:spAutoFit/>
          </a:bodyPr>
          <a:lstStyle/>
          <a:p>
            <a:pPr defTabSz="457200" eaLnBrk="1" fontAlgn="auto" hangingPunct="1">
              <a:spcBef>
                <a:spcPts val="0"/>
              </a:spcBef>
              <a:spcAft>
                <a:spcPts val="0"/>
              </a:spcAft>
            </a:pPr>
            <a:r>
              <a:rPr lang="en-US" sz="1600" b="1" dirty="0">
                <a:solidFill>
                  <a:prstClr val="white"/>
                </a:solidFill>
                <a:latin typeface="Helvetica Neue Light"/>
              </a:rPr>
              <a:t>Profiling</a:t>
            </a:r>
          </a:p>
        </p:txBody>
      </p:sp>
      <p:sp>
        <p:nvSpPr>
          <p:cNvPr id="31" name="TextBox 30"/>
          <p:cNvSpPr txBox="1"/>
          <p:nvPr/>
        </p:nvSpPr>
        <p:spPr>
          <a:xfrm>
            <a:off x="3835046" y="3943618"/>
            <a:ext cx="1555811" cy="338554"/>
          </a:xfrm>
          <a:prstGeom prst="rect">
            <a:avLst/>
          </a:prstGeom>
          <a:noFill/>
        </p:spPr>
        <p:txBody>
          <a:bodyPr wrap="none" rtlCol="0">
            <a:spAutoFit/>
          </a:bodyPr>
          <a:lstStyle/>
          <a:p>
            <a:pPr defTabSz="457200" eaLnBrk="1" fontAlgn="auto" hangingPunct="1">
              <a:spcBef>
                <a:spcPts val="0"/>
              </a:spcBef>
              <a:spcAft>
                <a:spcPts val="0"/>
              </a:spcAft>
            </a:pPr>
            <a:r>
              <a:rPr lang="en-US" sz="1600" b="1" dirty="0">
                <a:solidFill>
                  <a:prstClr val="white"/>
                </a:solidFill>
                <a:latin typeface="Helvetica Neue Light"/>
              </a:rPr>
              <a:t>Implementation</a:t>
            </a:r>
          </a:p>
        </p:txBody>
      </p:sp>
      <p:sp>
        <p:nvSpPr>
          <p:cNvPr id="32" name="TextBox 31"/>
          <p:cNvSpPr txBox="1"/>
          <p:nvPr/>
        </p:nvSpPr>
        <p:spPr>
          <a:xfrm>
            <a:off x="5520155" y="3943618"/>
            <a:ext cx="898772" cy="338554"/>
          </a:xfrm>
          <a:prstGeom prst="rect">
            <a:avLst/>
          </a:prstGeom>
          <a:noFill/>
        </p:spPr>
        <p:txBody>
          <a:bodyPr wrap="none" rtlCol="0">
            <a:spAutoFit/>
          </a:bodyPr>
          <a:lstStyle/>
          <a:p>
            <a:pPr defTabSz="457200" eaLnBrk="1" fontAlgn="auto" hangingPunct="1">
              <a:spcBef>
                <a:spcPts val="0"/>
              </a:spcBef>
              <a:spcAft>
                <a:spcPts val="0"/>
              </a:spcAft>
            </a:pPr>
            <a:r>
              <a:rPr lang="en-US" sz="1600" b="1" dirty="0">
                <a:solidFill>
                  <a:prstClr val="white"/>
                </a:solidFill>
                <a:latin typeface="Helvetica Neue Light"/>
              </a:rPr>
              <a:t>Testing</a:t>
            </a:r>
          </a:p>
        </p:txBody>
      </p:sp>
      <p:sp>
        <p:nvSpPr>
          <p:cNvPr id="33" name="Rectangle 3">
            <a:extLst>
              <a:ext uri="{FF2B5EF4-FFF2-40B4-BE49-F238E27FC236}">
                <a16:creationId xmlns:a16="http://schemas.microsoft.com/office/drawing/2014/main" id="{72CC9656-53D3-4B64-9DA1-120AFAA45F0C}"/>
              </a:ext>
            </a:extLst>
          </p:cNvPr>
          <p:cNvSpPr>
            <a:spLocks noGrp="1" noChangeArrowheads="1"/>
          </p:cNvSpPr>
          <p:nvPr>
            <p:ph idx="1"/>
          </p:nvPr>
        </p:nvSpPr>
        <p:spPr>
          <a:xfrm>
            <a:off x="381000" y="4595570"/>
            <a:ext cx="8382000" cy="1840470"/>
          </a:xfrm>
        </p:spPr>
        <p:txBody>
          <a:bodyPr>
            <a:normAutofit fontScale="62500" lnSpcReduction="20000"/>
          </a:bodyPr>
          <a:lstStyle/>
          <a:p>
            <a:r>
              <a:rPr lang="en-US" dirty="0"/>
              <a:t>Need quality data exchange standards</a:t>
            </a:r>
          </a:p>
          <a:p>
            <a:r>
              <a:rPr lang="en-US" dirty="0"/>
              <a:t>Be precise, and demand it from SDOs</a:t>
            </a:r>
          </a:p>
          <a:p>
            <a:r>
              <a:rPr lang="en-US" dirty="0"/>
              <a:t>Profile, Modularize, and Reuse</a:t>
            </a:r>
          </a:p>
          <a:p>
            <a:r>
              <a:rPr lang="en-US" dirty="0"/>
              <a:t>Use existing tools (profiling and testing)</a:t>
            </a:r>
          </a:p>
          <a:p>
            <a:r>
              <a:rPr lang="en-US" dirty="0"/>
              <a:t>Non-conformance should not prevent useful exchange of data</a:t>
            </a:r>
          </a:p>
          <a:p>
            <a:r>
              <a:rPr lang="en-US" dirty="0"/>
              <a:t>Plan for testing, and test (at all layers)</a:t>
            </a:r>
          </a:p>
        </p:txBody>
      </p:sp>
    </p:spTree>
    <p:extLst>
      <p:ext uri="{BB962C8B-B14F-4D97-AF65-F5344CB8AC3E}">
        <p14:creationId xmlns:p14="http://schemas.microsoft.com/office/powerpoint/2010/main" val="14733868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9200" y="838200"/>
            <a:ext cx="6781800" cy="2559050"/>
          </a:xfrm>
        </p:spPr>
        <p:txBody>
          <a:bodyPr/>
          <a:lstStyle/>
          <a:p>
            <a:r>
              <a:rPr lang="en-US" dirty="0"/>
              <a:t>Thank You</a:t>
            </a:r>
            <a:br>
              <a:rPr lang="en-US" dirty="0"/>
            </a:br>
            <a:br>
              <a:rPr lang="en-US" dirty="0"/>
            </a:br>
            <a:br>
              <a:rPr lang="en-US" dirty="0"/>
            </a:br>
            <a:br>
              <a:rPr lang="en-US" dirty="0"/>
            </a:br>
            <a:r>
              <a:rPr lang="en-US" dirty="0"/>
              <a:t>Questions</a:t>
            </a:r>
          </a:p>
        </p:txBody>
      </p:sp>
      <p:sp>
        <p:nvSpPr>
          <p:cNvPr id="2051" name="Rectangle 3"/>
          <p:cNvSpPr>
            <a:spLocks noGrp="1" noChangeArrowheads="1"/>
          </p:cNvSpPr>
          <p:nvPr>
            <p:ph type="subTitle" idx="1"/>
          </p:nvPr>
        </p:nvSpPr>
        <p:spPr>
          <a:xfrm>
            <a:off x="1371600" y="3962400"/>
            <a:ext cx="6400800" cy="685800"/>
          </a:xfrm>
        </p:spPr>
        <p:txBody>
          <a:bodyPr/>
          <a:lstStyle/>
          <a:p>
            <a:r>
              <a:rPr lang="en-US" dirty="0"/>
              <a:t>Contact: </a:t>
            </a:r>
            <a:r>
              <a:rPr lang="en-US" dirty="0">
                <a:hlinkClick r:id="rId3"/>
              </a:rPr>
              <a:t>robert.snelick@nist.gov</a:t>
            </a:r>
            <a:endParaRPr lang="en-US" dirty="0"/>
          </a:p>
          <a:p>
            <a:endParaRPr lang="en-US" dirty="0"/>
          </a:p>
        </p:txBody>
      </p:sp>
      <p:sp>
        <p:nvSpPr>
          <p:cNvPr id="5" name="TextBox 4">
            <a:extLst>
              <a:ext uri="{FF2B5EF4-FFF2-40B4-BE49-F238E27FC236}">
                <a16:creationId xmlns:a16="http://schemas.microsoft.com/office/drawing/2014/main" id="{FBDD5B9C-D54E-495B-A655-885CCB79A385}"/>
              </a:ext>
            </a:extLst>
          </p:cNvPr>
          <p:cNvSpPr txBox="1"/>
          <p:nvPr/>
        </p:nvSpPr>
        <p:spPr>
          <a:xfrm>
            <a:off x="1485900" y="5213350"/>
            <a:ext cx="6172200" cy="646331"/>
          </a:xfrm>
          <a:prstGeom prst="rect">
            <a:avLst/>
          </a:prstGeom>
          <a:solidFill>
            <a:schemeClr val="accent5">
              <a:lumMod val="40000"/>
              <a:lumOff val="60000"/>
            </a:schemeClr>
          </a:solidFill>
          <a:ln>
            <a:solidFill>
              <a:schemeClr val="accent1"/>
            </a:solidFill>
          </a:ln>
        </p:spPr>
        <p:txBody>
          <a:bodyPr wrap="square" rtlCol="0">
            <a:spAutoFit/>
          </a:bodyPr>
          <a:lstStyle/>
          <a:p>
            <a:r>
              <a:rPr lang="en-US" sz="3600" b="1" dirty="0">
                <a:sym typeface="Wingdings" panose="05000000000000000000" pitchFamily="2" charset="2"/>
              </a:rPr>
              <a:t>https://hl7v2tools.nist.gov</a:t>
            </a:r>
            <a:endParaRPr lang="en-US" sz="3600" dirty="0"/>
          </a:p>
        </p:txBody>
      </p:sp>
    </p:spTree>
    <p:extLst>
      <p:ext uri="{BB962C8B-B14F-4D97-AF65-F5344CB8AC3E}">
        <p14:creationId xmlns:p14="http://schemas.microsoft.com/office/powerpoint/2010/main" val="2763372215"/>
      </p:ext>
    </p:extLst>
  </p:cSld>
  <p:clrMapOvr>
    <a:masterClrMapping/>
  </p:clrMapOvr>
</p:sld>
</file>

<file path=ppt/theme/theme1.xml><?xml version="1.0" encoding="utf-8"?>
<a:theme xmlns:a="http://schemas.openxmlformats.org/drawingml/2006/main" name="Refined">
  <a:themeElements>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fontScheme name="Refined">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solidFill>
          <a:schemeClr val="accent1"/>
        </a:solidFill>
        <a:ln w="38100" cap="flat" cmpd="sng" algn="ctr">
          <a:solidFill>
            <a:schemeClr val="tx1"/>
          </a:solidFill>
          <a:prstDash val="solid"/>
          <a:round/>
          <a:headEnd type="none" w="med" len="med"/>
          <a:tailEnd type="none" w="med" len="med"/>
        </a:ln>
        <a:effectLst/>
      </a:spPr>
      <a:body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efined">
  <a:themeElements>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fontScheme name="Refined">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solidFill>
          <a:schemeClr val="accent1"/>
        </a:solidFill>
        <a:ln w="38100" cap="flat" cmpd="sng" algn="ctr">
          <a:solidFill>
            <a:schemeClr val="tx1"/>
          </a:solidFill>
          <a:prstDash val="solid"/>
          <a:round/>
          <a:headEnd type="none" w="med" len="med"/>
          <a:tailEnd type="none" w="med" len="med"/>
        </a:ln>
        <a:effectLst/>
      </a:spPr>
      <a:body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F66F932ADC614EBDCF913D22EDF397" ma:contentTypeVersion="4" ma:contentTypeDescription="Create a new document." ma:contentTypeScope="" ma:versionID="a4815695f05635ecaa53fca478c01191">
  <xsd:schema xmlns:xsd="http://www.w3.org/2001/XMLSchema" xmlns:xs="http://www.w3.org/2001/XMLSchema" xmlns:p="http://schemas.microsoft.com/office/2006/metadata/properties" xmlns:ns2="0717026a-7d61-41b3-b6f9-3008e6979e3f" xmlns:ns3="afca1dfc-5db1-45d7-abcd-8f5bb720cd5c" targetNamespace="http://schemas.microsoft.com/office/2006/metadata/properties" ma:root="true" ma:fieldsID="026d99105e58777826b1ee4899615125" ns2:_="" ns3:_="">
    <xsd:import namespace="0717026a-7d61-41b3-b6f9-3008e6979e3f"/>
    <xsd:import namespace="afca1dfc-5db1-45d7-abcd-8f5bb720cd5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17026a-7d61-41b3-b6f9-3008e6979e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ca1dfc-5db1-45d7-abcd-8f5bb720cd5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0ED369-4DE4-4124-975A-009B335C73CC}"/>
</file>

<file path=customXml/itemProps2.xml><?xml version="1.0" encoding="utf-8"?>
<ds:datastoreItem xmlns:ds="http://schemas.openxmlformats.org/officeDocument/2006/customXml" ds:itemID="{E5A1EE55-32BA-400C-876A-D83AD5988D1F}"/>
</file>

<file path=customXml/itemProps3.xml><?xml version="1.0" encoding="utf-8"?>
<ds:datastoreItem xmlns:ds="http://schemas.openxmlformats.org/officeDocument/2006/customXml" ds:itemID="{9971DDD0-97E3-4BF3-8E54-1C08272927B9}"/>
</file>

<file path=docProps/app.xml><?xml version="1.0" encoding="utf-8"?>
<Properties xmlns="http://schemas.openxmlformats.org/officeDocument/2006/extended-properties" xmlns:vt="http://schemas.openxmlformats.org/officeDocument/2006/docPropsVTypes">
  <Template/>
  <TotalTime>51236</TotalTime>
  <Words>8848</Words>
  <Application>Microsoft Office PowerPoint</Application>
  <PresentationFormat>On-screen Show (4:3)</PresentationFormat>
  <Paragraphs>1834</Paragraphs>
  <Slides>96</Slides>
  <Notes>78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96</vt:i4>
      </vt:variant>
    </vt:vector>
  </HeadingPairs>
  <TitlesOfParts>
    <vt:vector size="107" baseType="lpstr">
      <vt:lpstr>Arial</vt:lpstr>
      <vt:lpstr>Arial Narrow</vt:lpstr>
      <vt:lpstr>Calibri</vt:lpstr>
      <vt:lpstr>Courier New</vt:lpstr>
      <vt:lpstr>Helvetica Neue Light</vt:lpstr>
      <vt:lpstr>Lucida Sans</vt:lpstr>
      <vt:lpstr>Times New Roman</vt:lpstr>
      <vt:lpstr>Verdana</vt:lpstr>
      <vt:lpstr>Wingdings</vt:lpstr>
      <vt:lpstr>Refined</vt:lpstr>
      <vt:lpstr>1_Refined</vt:lpstr>
      <vt:lpstr>HL7 v2 Conformance and Testing:  An overview of conformance, specification development, testing strategies, and tools</vt:lpstr>
      <vt:lpstr>NIST</vt:lpstr>
      <vt:lpstr>Speaker</vt:lpstr>
      <vt:lpstr>HL7 v2 Seminar Content</vt:lpstr>
      <vt:lpstr>Motivation and Overview</vt:lpstr>
      <vt:lpstr>Foundation for Interoperability</vt:lpstr>
      <vt:lpstr>Failure happens when:</vt:lpstr>
      <vt:lpstr>Lessons Learned: Standards</vt:lpstr>
      <vt:lpstr>Lessons Learned: Realities of Testing</vt:lpstr>
      <vt:lpstr>HL7 v2 Development Phases/Cycle</vt:lpstr>
      <vt:lpstr>Fundamental Terms</vt:lpstr>
      <vt:lpstr>Conformance</vt:lpstr>
      <vt:lpstr>Interoperability</vt:lpstr>
      <vt:lpstr>Compliance</vt:lpstr>
      <vt:lpstr>Compatibility</vt:lpstr>
      <vt:lpstr>Relationships</vt:lpstr>
      <vt:lpstr>How is Profiling Related?</vt:lpstr>
      <vt:lpstr>In the Context of HL7 v2</vt:lpstr>
      <vt:lpstr>Implementation Guides and Profiling</vt:lpstr>
      <vt:lpstr>HL7 v2 Implementation Guide and Message Profiles</vt:lpstr>
      <vt:lpstr>HL7 v2 Profiling Overview</vt:lpstr>
      <vt:lpstr>Representative Immunization IG</vt:lpstr>
      <vt:lpstr>Example Interaction Diagram</vt:lpstr>
      <vt:lpstr>Acknowledgement Responsibilities</vt:lpstr>
      <vt:lpstr>New HL7 v2 Specifications</vt:lpstr>
      <vt:lpstr>HL7 v2 IG Development</vt:lpstr>
      <vt:lpstr>HL7 v2 Moving Forward</vt:lpstr>
      <vt:lpstr>Basic Profile-Level Hierarchy</vt:lpstr>
      <vt:lpstr>U.S. Immunization Profiles</vt:lpstr>
      <vt:lpstr>HL7 v2 Profile Spectrum</vt:lpstr>
      <vt:lpstr>IGs in the Context of use</vt:lpstr>
      <vt:lpstr>Non-conformity Case Studies</vt:lpstr>
      <vt:lpstr>Conformance Constructs for Applying Constraints</vt:lpstr>
      <vt:lpstr>Conformance Constructs</vt:lpstr>
      <vt:lpstr>Conformance Constructs</vt:lpstr>
      <vt:lpstr>Applying Constraints Rules</vt:lpstr>
      <vt:lpstr>Usage (Sender Perspective)</vt:lpstr>
      <vt:lpstr>Condition Usage and Predicate</vt:lpstr>
      <vt:lpstr>Usage Compliance</vt:lpstr>
      <vt:lpstr>Usage Compatibility</vt:lpstr>
      <vt:lpstr>Cardinality</vt:lpstr>
      <vt:lpstr>Content: Co-Constraints</vt:lpstr>
      <vt:lpstr>Co-Constraints Example</vt:lpstr>
      <vt:lpstr>Slicing</vt:lpstr>
      <vt:lpstr>Conformance Statements</vt:lpstr>
      <vt:lpstr>Data Type Flavors</vt:lpstr>
      <vt:lpstr>Data Type Flavors Use</vt:lpstr>
      <vt:lpstr>Data Type Flavors Definition</vt:lpstr>
      <vt:lpstr>Segment Level Profiling</vt:lpstr>
      <vt:lpstr>Segment Level Profiling</vt:lpstr>
      <vt:lpstr>Message Level Profiling</vt:lpstr>
      <vt:lpstr>Vocabulary Concepts and Profiling</vt:lpstr>
      <vt:lpstr>Vocabulary Relationships</vt:lpstr>
      <vt:lpstr>Creating Value Sets</vt:lpstr>
      <vt:lpstr>Vocabulary Mechanics</vt:lpstr>
      <vt:lpstr>Value Set Collection </vt:lpstr>
      <vt:lpstr>Vocabulary Usage </vt:lpstr>
      <vt:lpstr>Vocabulary Profiling Example 1 </vt:lpstr>
      <vt:lpstr>Vocabulary Profiling Example 2 </vt:lpstr>
      <vt:lpstr>Profiling Construction</vt:lpstr>
      <vt:lpstr>Profile Construction</vt:lpstr>
      <vt:lpstr>Profile Design and Management</vt:lpstr>
      <vt:lpstr>Profile Design and Management</vt:lpstr>
      <vt:lpstr>Local Customization</vt:lpstr>
      <vt:lpstr>Tools and Validation  </vt:lpstr>
      <vt:lpstr>NIST HL7 v2 Platform</vt:lpstr>
      <vt:lpstr>IGAMT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HL7 v2 Profile XML Format</vt:lpstr>
      <vt:lpstr>Validation Process</vt:lpstr>
      <vt:lpstr>Context-free Validation</vt:lpstr>
      <vt:lpstr>View Messaging Requirements</vt:lpstr>
      <vt:lpstr>View Vocabulary Requirements</vt:lpstr>
      <vt:lpstr>TCAMT</vt:lpstr>
      <vt:lpstr>Context-based Testing</vt:lpstr>
      <vt:lpstr>Context-based Testing</vt:lpstr>
      <vt:lpstr>PowerPoint Presentation</vt:lpstr>
      <vt:lpstr>PowerPoint Presentation</vt:lpstr>
      <vt:lpstr>PowerPoint Presentation</vt:lpstr>
      <vt:lpstr>TCAMT</vt:lpstr>
      <vt:lpstr>PowerPoint Presentation</vt:lpstr>
      <vt:lpstr>PowerPoint Presentation</vt:lpstr>
      <vt:lpstr>Context-based Validation</vt:lpstr>
      <vt:lpstr>Context-based Validation</vt:lpstr>
      <vt:lpstr>Platform Status</vt:lpstr>
      <vt:lpstr>Real Success</vt:lpstr>
      <vt:lpstr>Summary: Towards Interoperability</vt:lpstr>
      <vt:lpstr>Thank You    Questions</vt:lpstr>
    </vt:vector>
  </TitlesOfParts>
  <Company>Stewardshop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Snelick, Robert D. (Fed)</dc:creator>
  <cp:lastModifiedBy>Snelick, Robert D. (Fed)</cp:lastModifiedBy>
  <cp:revision>1318</cp:revision>
  <cp:lastPrinted>2019-10-18T21:19:55Z</cp:lastPrinted>
  <dcterms:created xsi:type="dcterms:W3CDTF">2008-01-21T06:12:12Z</dcterms:created>
  <dcterms:modified xsi:type="dcterms:W3CDTF">2019-10-18T22:27:57Z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0x01010003F66F932ADC614EBDCF913D22EDF397</vt:lpwstr>
  </property>
</Properties>
</file>